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Lst>
  <p:notesMasterIdLst>
    <p:notesMasterId r:id="rId26"/>
  </p:notesMasterIdLst>
  <p:handoutMasterIdLst>
    <p:handoutMasterId r:id="rId27"/>
  </p:handoutMasterIdLst>
  <p:sldIdLst>
    <p:sldId id="308" r:id="rId6"/>
    <p:sldId id="310" r:id="rId7"/>
    <p:sldId id="263" r:id="rId8"/>
    <p:sldId id="325" r:id="rId9"/>
    <p:sldId id="324" r:id="rId10"/>
    <p:sldId id="315" r:id="rId11"/>
    <p:sldId id="265" r:id="rId12"/>
    <p:sldId id="313" r:id="rId13"/>
    <p:sldId id="317" r:id="rId14"/>
    <p:sldId id="318" r:id="rId15"/>
    <p:sldId id="319" r:id="rId16"/>
    <p:sldId id="320" r:id="rId17"/>
    <p:sldId id="321" r:id="rId18"/>
    <p:sldId id="322" r:id="rId19"/>
    <p:sldId id="326" r:id="rId20"/>
    <p:sldId id="328" r:id="rId21"/>
    <p:sldId id="329" r:id="rId22"/>
    <p:sldId id="330" r:id="rId23"/>
    <p:sldId id="331" r:id="rId24"/>
    <p:sldId id="272"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5097" autoAdjust="0"/>
  </p:normalViewPr>
  <p:slideViewPr>
    <p:cSldViewPr snapToGrid="0" showGuides="1">
      <p:cViewPr varScale="1">
        <p:scale>
          <a:sx n="103" d="100"/>
          <a:sy n="103" d="100"/>
        </p:scale>
        <p:origin x="186" y="114"/>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B8673E-9764-4496-A1F3-386CD8F2CC13}" type="doc">
      <dgm:prSet loTypeId="urn:microsoft.com/office/officeart/2005/8/layout/hChevron3" loCatId="process" qsTypeId="urn:microsoft.com/office/officeart/2005/8/quickstyle/simple1" qsCatId="simple" csTypeId="urn:microsoft.com/office/officeart/2005/8/colors/accent1_2" csCatId="accent1" phldr="1"/>
      <dgm:spPr/>
    </dgm:pt>
    <dgm:pt modelId="{DAC7AF50-34EA-4C61-9F4D-8C27B26D2287}">
      <dgm:prSet phldrT="[Texte]" custT="1"/>
      <dgm:spPr>
        <a:xfrm>
          <a:off x="25909" y="0"/>
          <a:ext cx="2313752" cy="936104"/>
        </a:xfrm>
        <a:prstGeom prst="homePlate">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Evaluer la catégorie </a:t>
          </a:r>
        </a:p>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d’investisseur et la </a:t>
          </a:r>
        </a:p>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compétence financière </a:t>
          </a:r>
        </a:p>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du client </a:t>
          </a:r>
        </a:p>
      </dgm:t>
    </dgm:pt>
    <dgm:pt modelId="{033956DB-3D6D-4DBB-ADB5-3A5492F8DB3C}" type="parTrans" cxnId="{11D566DB-EBA8-4FCF-B22E-C50284BDABC3}">
      <dgm:prSet/>
      <dgm:spPr/>
      <dgm:t>
        <a:bodyPr/>
        <a:lstStyle/>
        <a:p>
          <a:pPr algn="ctr"/>
          <a:endParaRPr lang="fr-FR" sz="1050">
            <a:latin typeface="Gill Sans MT" panose="020B0502020104020203" pitchFamily="34" charset="0"/>
            <a:cs typeface="Aparajita" panose="020B0604020202020204" pitchFamily="34" charset="0"/>
          </a:endParaRPr>
        </a:p>
      </dgm:t>
    </dgm:pt>
    <dgm:pt modelId="{3585CE74-B44B-4CFA-8FFD-5CF8203D9BF5}" type="sibTrans" cxnId="{11D566DB-EBA8-4FCF-B22E-C50284BDABC3}">
      <dgm:prSet/>
      <dgm:spPr/>
      <dgm:t>
        <a:bodyPr/>
        <a:lstStyle/>
        <a:p>
          <a:pPr algn="ctr"/>
          <a:endParaRPr lang="fr-FR" sz="1050">
            <a:latin typeface="Gill Sans MT" panose="020B0502020104020203" pitchFamily="34" charset="0"/>
            <a:cs typeface="Aparajita" panose="020B0604020202020204" pitchFamily="34" charset="0"/>
          </a:endParaRPr>
        </a:p>
      </dgm:t>
    </dgm:pt>
    <dgm:pt modelId="{214EF684-01F9-4859-858B-80759C97FA01}">
      <dgm:prSet phldrT="[Texte]" custT="1"/>
      <dgm:spPr>
        <a:xfrm>
          <a:off x="1817206" y="0"/>
          <a:ext cx="2236253"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fr-FR" sz="1400" dirty="0">
              <a:solidFill>
                <a:sysClr val="window" lastClr="FFFFFF"/>
              </a:solidFill>
              <a:latin typeface="Gill Sans MT" panose="020B0502020104020203" pitchFamily="34" charset="0"/>
              <a:ea typeface="+mn-ea"/>
              <a:cs typeface="Aparajita" panose="020B0604020202020204" pitchFamily="34" charset="0"/>
            </a:rPr>
            <a:t>Appréhender son projet d’investissement</a:t>
          </a:r>
        </a:p>
      </dgm:t>
    </dgm:pt>
    <dgm:pt modelId="{77BD2D2D-FA9F-45D2-B4E7-3BA7DD88A310}" type="parTrans" cxnId="{09F9C259-4A37-4CEB-B7B3-8FBBC6A6E187}">
      <dgm:prSet/>
      <dgm:spPr/>
      <dgm:t>
        <a:bodyPr/>
        <a:lstStyle/>
        <a:p>
          <a:pPr algn="ctr"/>
          <a:endParaRPr lang="fr-FR" sz="1050">
            <a:latin typeface="Gill Sans MT" panose="020B0502020104020203" pitchFamily="34" charset="0"/>
            <a:cs typeface="Aparajita" panose="020B0604020202020204" pitchFamily="34" charset="0"/>
          </a:endParaRPr>
        </a:p>
      </dgm:t>
    </dgm:pt>
    <dgm:pt modelId="{6D260895-205E-43E0-875B-1106077DFB71}" type="sibTrans" cxnId="{09F9C259-4A37-4CEB-B7B3-8FBBC6A6E187}">
      <dgm:prSet/>
      <dgm:spPr/>
      <dgm:t>
        <a:bodyPr/>
        <a:lstStyle/>
        <a:p>
          <a:pPr algn="ctr"/>
          <a:endParaRPr lang="fr-FR" sz="1050">
            <a:latin typeface="Gill Sans MT" panose="020B0502020104020203" pitchFamily="34" charset="0"/>
            <a:cs typeface="Aparajita" panose="020B0604020202020204" pitchFamily="34" charset="0"/>
          </a:endParaRPr>
        </a:p>
      </dgm:t>
    </dgm:pt>
    <dgm:pt modelId="{D4438639-FA0A-4DBA-949C-66AF5D837219}">
      <dgm:prSet phldrT="[Texte]" custT="1"/>
      <dgm:spPr>
        <a:xfrm>
          <a:off x="3555646" y="0"/>
          <a:ext cx="2149997"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Evaluer le risque </a:t>
          </a:r>
        </a:p>
        <a:p>
          <a:pPr algn="l">
            <a:spcAft>
              <a:spcPts val="0"/>
            </a:spcAft>
            <a:buNone/>
          </a:pPr>
          <a:r>
            <a:rPr lang="fr-FR" sz="1400" dirty="0">
              <a:solidFill>
                <a:sysClr val="window" lastClr="FFFFFF"/>
              </a:solidFill>
              <a:latin typeface="Gill Sans MT" panose="020B0502020104020203" pitchFamily="34" charset="0"/>
              <a:ea typeface="+mn-ea"/>
              <a:cs typeface="Aparajita" panose="020B0604020202020204" pitchFamily="34" charset="0"/>
            </a:rPr>
            <a:t>accepté et sa capacité à subir des pertes</a:t>
          </a:r>
        </a:p>
      </dgm:t>
    </dgm:pt>
    <dgm:pt modelId="{673DED22-5E5D-4096-8E30-17C17FF47AA7}" type="parTrans" cxnId="{69A0A56B-9D7E-4DA9-8338-E7AC6FC95E84}">
      <dgm:prSet/>
      <dgm:spPr/>
      <dgm:t>
        <a:bodyPr/>
        <a:lstStyle/>
        <a:p>
          <a:pPr algn="ctr"/>
          <a:endParaRPr lang="fr-FR" sz="1050">
            <a:latin typeface="Gill Sans MT" panose="020B0502020104020203" pitchFamily="34" charset="0"/>
            <a:cs typeface="Aparajita" panose="020B0604020202020204" pitchFamily="34" charset="0"/>
          </a:endParaRPr>
        </a:p>
      </dgm:t>
    </dgm:pt>
    <dgm:pt modelId="{80EA5B99-CEA6-4E4C-BB20-7AE04F9AFB03}" type="sibTrans" cxnId="{69A0A56B-9D7E-4DA9-8338-E7AC6FC95E84}">
      <dgm:prSet/>
      <dgm:spPr/>
      <dgm:t>
        <a:bodyPr/>
        <a:lstStyle/>
        <a:p>
          <a:pPr algn="ctr"/>
          <a:endParaRPr lang="fr-FR" sz="1050">
            <a:latin typeface="Gill Sans MT" panose="020B0502020104020203" pitchFamily="34" charset="0"/>
            <a:cs typeface="Aparajita" panose="020B0604020202020204" pitchFamily="34" charset="0"/>
          </a:endParaRPr>
        </a:p>
      </dgm:t>
    </dgm:pt>
    <dgm:pt modelId="{063764EB-BE73-46DD-A956-7FC24113F1DB}">
      <dgm:prSet phldrT="[Texte]" custT="1"/>
      <dgm:spPr>
        <a:xfrm>
          <a:off x="5223138" y="0"/>
          <a:ext cx="1922668"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fr-FR" sz="1400" dirty="0">
              <a:solidFill>
                <a:sysClr val="window" lastClr="FFFFFF"/>
              </a:solidFill>
              <a:latin typeface="Gill Sans MT" panose="020B0502020104020203" pitchFamily="34" charset="0"/>
              <a:ea typeface="+mn-ea"/>
              <a:cs typeface="Aparajita" panose="020B0604020202020204" pitchFamily="34" charset="0"/>
            </a:rPr>
            <a:t>Procéder à l’allocation pour chacun des projets</a:t>
          </a:r>
        </a:p>
      </dgm:t>
    </dgm:pt>
    <dgm:pt modelId="{1C665869-B1C7-46D9-9139-E23D93FB00C3}" type="parTrans" cxnId="{F2D06E19-FC1E-4967-BE77-BB82E1A0FBBB}">
      <dgm:prSet/>
      <dgm:spPr/>
      <dgm:t>
        <a:bodyPr/>
        <a:lstStyle/>
        <a:p>
          <a:pPr algn="ctr"/>
          <a:endParaRPr lang="fr-FR" sz="1050">
            <a:latin typeface="Gill Sans MT" panose="020B0502020104020203" pitchFamily="34" charset="0"/>
            <a:cs typeface="Aparajita" panose="020B0604020202020204" pitchFamily="34" charset="0"/>
          </a:endParaRPr>
        </a:p>
      </dgm:t>
    </dgm:pt>
    <dgm:pt modelId="{4E629322-A795-49F4-A611-864CC7933C6C}" type="sibTrans" cxnId="{F2D06E19-FC1E-4967-BE77-BB82E1A0FBBB}">
      <dgm:prSet/>
      <dgm:spPr/>
      <dgm:t>
        <a:bodyPr/>
        <a:lstStyle/>
        <a:p>
          <a:pPr algn="ctr"/>
          <a:endParaRPr lang="fr-FR" sz="1050">
            <a:latin typeface="Gill Sans MT" panose="020B0502020104020203" pitchFamily="34" charset="0"/>
            <a:cs typeface="Aparajita" panose="020B0604020202020204" pitchFamily="34" charset="0"/>
          </a:endParaRPr>
        </a:p>
      </dgm:t>
    </dgm:pt>
    <dgm:pt modelId="{FAA485C1-77ED-4394-A7BA-32DC684D51C6}">
      <dgm:prSet phldrT="[Texte]" custT="1"/>
      <dgm:spPr>
        <a:xfrm>
          <a:off x="6655671" y="0"/>
          <a:ext cx="2109803"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fr-FR" sz="1000" b="1" dirty="0">
              <a:solidFill>
                <a:sysClr val="window" lastClr="FFFFFF"/>
              </a:solidFill>
              <a:latin typeface="Gill Sans MT" panose="020B0502020104020203" pitchFamily="34" charset="0"/>
              <a:ea typeface="+mn-ea"/>
              <a:cs typeface="Aparajita" panose="020B0604020202020204" pitchFamily="34" charset="0"/>
            </a:rPr>
            <a:t>Réaliser l’adéquation entre la compétence du client, le niveau de risque accepté et l’allocation proposée</a:t>
          </a:r>
        </a:p>
      </dgm:t>
    </dgm:pt>
    <dgm:pt modelId="{36C2CBE7-F76F-4096-ADAE-7F9847E35B9B}" type="parTrans" cxnId="{9B5D3FD8-5F3F-4155-9B59-88B1986FC82C}">
      <dgm:prSet/>
      <dgm:spPr/>
      <dgm:t>
        <a:bodyPr/>
        <a:lstStyle/>
        <a:p>
          <a:endParaRPr lang="fr-FR" sz="1100"/>
        </a:p>
      </dgm:t>
    </dgm:pt>
    <dgm:pt modelId="{B64DFA41-3B47-438F-B2F4-326E8F082BD0}" type="sibTrans" cxnId="{9B5D3FD8-5F3F-4155-9B59-88B1986FC82C}">
      <dgm:prSet/>
      <dgm:spPr/>
      <dgm:t>
        <a:bodyPr/>
        <a:lstStyle/>
        <a:p>
          <a:endParaRPr lang="fr-FR" sz="1100"/>
        </a:p>
      </dgm:t>
    </dgm:pt>
    <dgm:pt modelId="{72CBC840-E56F-4455-98E1-2D814AFAF24A}" type="pres">
      <dgm:prSet presAssocID="{DBB8673E-9764-4496-A1F3-386CD8F2CC13}" presName="Name0" presStyleCnt="0">
        <dgm:presLayoutVars>
          <dgm:dir/>
          <dgm:resizeHandles val="exact"/>
        </dgm:presLayoutVars>
      </dgm:prSet>
      <dgm:spPr/>
    </dgm:pt>
    <dgm:pt modelId="{54DC63F0-396A-405D-93AF-1337EC6A4DB1}" type="pres">
      <dgm:prSet presAssocID="{DAC7AF50-34EA-4C61-9F4D-8C27B26D2287}" presName="parTxOnly" presStyleLbl="node1" presStyleIdx="0" presStyleCnt="5" custScaleX="26422" custLinFactX="-8473" custLinFactNeighborX="-100000" custLinFactNeighborY="-2151">
        <dgm:presLayoutVars>
          <dgm:bulletEnabled val="1"/>
        </dgm:presLayoutVars>
      </dgm:prSet>
      <dgm:spPr/>
    </dgm:pt>
    <dgm:pt modelId="{AC188A29-36E1-4679-A1F8-7DCE0560577B}" type="pres">
      <dgm:prSet presAssocID="{3585CE74-B44B-4CFA-8FFD-5CF8203D9BF5}" presName="parSpace" presStyleCnt="0"/>
      <dgm:spPr/>
    </dgm:pt>
    <dgm:pt modelId="{632A44C3-99BF-4EAE-8D72-2D83613CA6D6}" type="pres">
      <dgm:prSet presAssocID="{214EF684-01F9-4859-858B-80759C97FA01}" presName="parTxOnly" presStyleLbl="node1" presStyleIdx="1" presStyleCnt="5" custScaleX="25537" custLinFactNeighborX="-72196">
        <dgm:presLayoutVars>
          <dgm:bulletEnabled val="1"/>
        </dgm:presLayoutVars>
      </dgm:prSet>
      <dgm:spPr/>
    </dgm:pt>
    <dgm:pt modelId="{D952A570-8ED4-42BE-ACB3-EA8CE9F73557}" type="pres">
      <dgm:prSet presAssocID="{6D260895-205E-43E0-875B-1106077DFB71}" presName="parSpace" presStyleCnt="0"/>
      <dgm:spPr/>
    </dgm:pt>
    <dgm:pt modelId="{E46969D7-3CCC-4695-A876-8FF3592E1373}" type="pres">
      <dgm:prSet presAssocID="{D4438639-FA0A-4DBA-949C-66AF5D837219}" presName="parTxOnly" presStyleLbl="node1" presStyleIdx="2" presStyleCnt="5" custScaleX="24552" custLinFactNeighborX="-620">
        <dgm:presLayoutVars>
          <dgm:bulletEnabled val="1"/>
        </dgm:presLayoutVars>
      </dgm:prSet>
      <dgm:spPr/>
    </dgm:pt>
    <dgm:pt modelId="{7A5CC113-1AF2-4D08-B61B-F6D8E29EDC96}" type="pres">
      <dgm:prSet presAssocID="{80EA5B99-CEA6-4E4C-BB20-7AE04F9AFB03}" presName="parSpace" presStyleCnt="0"/>
      <dgm:spPr/>
    </dgm:pt>
    <dgm:pt modelId="{5C612405-5BC4-46ED-AF40-4F12131BC173}" type="pres">
      <dgm:prSet presAssocID="{063764EB-BE73-46DD-A956-7FC24113F1DB}" presName="parTxOnly" presStyleLbl="node1" presStyleIdx="3" presStyleCnt="5" custScaleX="21956" custLinFactNeighborX="71830">
        <dgm:presLayoutVars>
          <dgm:bulletEnabled val="1"/>
        </dgm:presLayoutVars>
      </dgm:prSet>
      <dgm:spPr/>
    </dgm:pt>
    <dgm:pt modelId="{DC5417CE-4E02-41DB-A80B-EC57FC87C977}" type="pres">
      <dgm:prSet presAssocID="{4E629322-A795-49F4-A611-864CC7933C6C}" presName="parSpace" presStyleCnt="0"/>
      <dgm:spPr/>
    </dgm:pt>
    <dgm:pt modelId="{57685AB6-07B1-47CA-9C27-1135F8835618}" type="pres">
      <dgm:prSet presAssocID="{FAA485C1-77ED-4394-A7BA-32DC684D51C6}" presName="parTxOnly" presStyleLbl="node1" presStyleIdx="4" presStyleCnt="5" custScaleX="24093" custLinFactX="9186" custLinFactNeighborX="100000">
        <dgm:presLayoutVars>
          <dgm:bulletEnabled val="1"/>
        </dgm:presLayoutVars>
      </dgm:prSet>
      <dgm:spPr/>
    </dgm:pt>
  </dgm:ptLst>
  <dgm:cxnLst>
    <dgm:cxn modelId="{F2D06E19-FC1E-4967-BE77-BB82E1A0FBBB}" srcId="{DBB8673E-9764-4496-A1F3-386CD8F2CC13}" destId="{063764EB-BE73-46DD-A956-7FC24113F1DB}" srcOrd="3" destOrd="0" parTransId="{1C665869-B1C7-46D9-9139-E23D93FB00C3}" sibTransId="{4E629322-A795-49F4-A611-864CC7933C6C}"/>
    <dgm:cxn modelId="{EEE7992B-E6D7-4E02-BF07-F2EAFEDC95C0}" type="presOf" srcId="{DBB8673E-9764-4496-A1F3-386CD8F2CC13}" destId="{72CBC840-E56F-4455-98E1-2D814AFAF24A}" srcOrd="0" destOrd="0" presId="urn:microsoft.com/office/officeart/2005/8/layout/hChevron3"/>
    <dgm:cxn modelId="{69A0A56B-9D7E-4DA9-8338-E7AC6FC95E84}" srcId="{DBB8673E-9764-4496-A1F3-386CD8F2CC13}" destId="{D4438639-FA0A-4DBA-949C-66AF5D837219}" srcOrd="2" destOrd="0" parTransId="{673DED22-5E5D-4096-8E30-17C17FF47AA7}" sibTransId="{80EA5B99-CEA6-4E4C-BB20-7AE04F9AFB03}"/>
    <dgm:cxn modelId="{9EDAD776-4204-455E-A7F7-C6708FA6DBA5}" type="presOf" srcId="{063764EB-BE73-46DD-A956-7FC24113F1DB}" destId="{5C612405-5BC4-46ED-AF40-4F12131BC173}" srcOrd="0" destOrd="0" presId="urn:microsoft.com/office/officeart/2005/8/layout/hChevron3"/>
    <dgm:cxn modelId="{09F9C259-4A37-4CEB-B7B3-8FBBC6A6E187}" srcId="{DBB8673E-9764-4496-A1F3-386CD8F2CC13}" destId="{214EF684-01F9-4859-858B-80759C97FA01}" srcOrd="1" destOrd="0" parTransId="{77BD2D2D-FA9F-45D2-B4E7-3BA7DD88A310}" sibTransId="{6D260895-205E-43E0-875B-1106077DFB71}"/>
    <dgm:cxn modelId="{B84F9182-D023-4A80-978B-D2679F57E1CD}" type="presOf" srcId="{214EF684-01F9-4859-858B-80759C97FA01}" destId="{632A44C3-99BF-4EAE-8D72-2D83613CA6D6}" srcOrd="0" destOrd="0" presId="urn:microsoft.com/office/officeart/2005/8/layout/hChevron3"/>
    <dgm:cxn modelId="{77DF578F-DF08-4A37-B186-6845A31E7750}" type="presOf" srcId="{DAC7AF50-34EA-4C61-9F4D-8C27B26D2287}" destId="{54DC63F0-396A-405D-93AF-1337EC6A4DB1}" srcOrd="0" destOrd="0" presId="urn:microsoft.com/office/officeart/2005/8/layout/hChevron3"/>
    <dgm:cxn modelId="{18C369BE-B1E8-484C-B2FF-C30B8A560329}" type="presOf" srcId="{D4438639-FA0A-4DBA-949C-66AF5D837219}" destId="{E46969D7-3CCC-4695-A876-8FF3592E1373}" srcOrd="0" destOrd="0" presId="urn:microsoft.com/office/officeart/2005/8/layout/hChevron3"/>
    <dgm:cxn modelId="{9B5D3FD8-5F3F-4155-9B59-88B1986FC82C}" srcId="{DBB8673E-9764-4496-A1F3-386CD8F2CC13}" destId="{FAA485C1-77ED-4394-A7BA-32DC684D51C6}" srcOrd="4" destOrd="0" parTransId="{36C2CBE7-F76F-4096-ADAE-7F9847E35B9B}" sibTransId="{B64DFA41-3B47-438F-B2F4-326E8F082BD0}"/>
    <dgm:cxn modelId="{11D566DB-EBA8-4FCF-B22E-C50284BDABC3}" srcId="{DBB8673E-9764-4496-A1F3-386CD8F2CC13}" destId="{DAC7AF50-34EA-4C61-9F4D-8C27B26D2287}" srcOrd="0" destOrd="0" parTransId="{033956DB-3D6D-4DBB-ADB5-3A5492F8DB3C}" sibTransId="{3585CE74-B44B-4CFA-8FFD-5CF8203D9BF5}"/>
    <dgm:cxn modelId="{935E7CF3-993F-4CB2-88DE-4C11C1DBB3F1}" type="presOf" srcId="{FAA485C1-77ED-4394-A7BA-32DC684D51C6}" destId="{57685AB6-07B1-47CA-9C27-1135F8835618}" srcOrd="0" destOrd="0" presId="urn:microsoft.com/office/officeart/2005/8/layout/hChevron3"/>
    <dgm:cxn modelId="{C3EB5CE6-3777-4E1E-ABCD-C41B87F3DCEE}" type="presParOf" srcId="{72CBC840-E56F-4455-98E1-2D814AFAF24A}" destId="{54DC63F0-396A-405D-93AF-1337EC6A4DB1}" srcOrd="0" destOrd="0" presId="urn:microsoft.com/office/officeart/2005/8/layout/hChevron3"/>
    <dgm:cxn modelId="{62FBE5E4-68BC-4BC7-A2AB-349A2A885300}" type="presParOf" srcId="{72CBC840-E56F-4455-98E1-2D814AFAF24A}" destId="{AC188A29-36E1-4679-A1F8-7DCE0560577B}" srcOrd="1" destOrd="0" presId="urn:microsoft.com/office/officeart/2005/8/layout/hChevron3"/>
    <dgm:cxn modelId="{4C8C131D-E9F5-4974-8AE6-E20D2168E250}" type="presParOf" srcId="{72CBC840-E56F-4455-98E1-2D814AFAF24A}" destId="{632A44C3-99BF-4EAE-8D72-2D83613CA6D6}" srcOrd="2" destOrd="0" presId="urn:microsoft.com/office/officeart/2005/8/layout/hChevron3"/>
    <dgm:cxn modelId="{E5C936AB-592D-4089-836F-B57C80F90E63}" type="presParOf" srcId="{72CBC840-E56F-4455-98E1-2D814AFAF24A}" destId="{D952A570-8ED4-42BE-ACB3-EA8CE9F73557}" srcOrd="3" destOrd="0" presId="urn:microsoft.com/office/officeart/2005/8/layout/hChevron3"/>
    <dgm:cxn modelId="{C60ED4B2-9ABB-4D16-9A71-3558AF3592FB}" type="presParOf" srcId="{72CBC840-E56F-4455-98E1-2D814AFAF24A}" destId="{E46969D7-3CCC-4695-A876-8FF3592E1373}" srcOrd="4" destOrd="0" presId="urn:microsoft.com/office/officeart/2005/8/layout/hChevron3"/>
    <dgm:cxn modelId="{B46CF06C-C8BD-4153-B14F-31B59AE0DB29}" type="presParOf" srcId="{72CBC840-E56F-4455-98E1-2D814AFAF24A}" destId="{7A5CC113-1AF2-4D08-B61B-F6D8E29EDC96}" srcOrd="5" destOrd="0" presId="urn:microsoft.com/office/officeart/2005/8/layout/hChevron3"/>
    <dgm:cxn modelId="{C9A44817-EF8C-4300-A0F3-CCF2F8611671}" type="presParOf" srcId="{72CBC840-E56F-4455-98E1-2D814AFAF24A}" destId="{5C612405-5BC4-46ED-AF40-4F12131BC173}" srcOrd="6" destOrd="0" presId="urn:microsoft.com/office/officeart/2005/8/layout/hChevron3"/>
    <dgm:cxn modelId="{C457D210-CFEF-47BB-B7C3-DCC15C9101BF}" type="presParOf" srcId="{72CBC840-E56F-4455-98E1-2D814AFAF24A}" destId="{DC5417CE-4E02-41DB-A80B-EC57FC87C977}" srcOrd="7" destOrd="0" presId="urn:microsoft.com/office/officeart/2005/8/layout/hChevron3"/>
    <dgm:cxn modelId="{17315EC5-D9E7-417B-BB8D-ED224C488079}" type="presParOf" srcId="{72CBC840-E56F-4455-98E1-2D814AFAF24A}" destId="{57685AB6-07B1-47CA-9C27-1135F8835618}"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C63F0-396A-405D-93AF-1337EC6A4DB1}">
      <dsp:nvSpPr>
        <dsp:cNvPr id="0" name=""/>
        <dsp:cNvSpPr/>
      </dsp:nvSpPr>
      <dsp:spPr>
        <a:xfrm>
          <a:off x="25909" y="0"/>
          <a:ext cx="2313752" cy="936104"/>
        </a:xfrm>
        <a:prstGeom prst="homePlate">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Evaluer la catégorie </a:t>
          </a:r>
        </a:p>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d’investisseur et la </a:t>
          </a:r>
        </a:p>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compétence financière </a:t>
          </a:r>
        </a:p>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du client </a:t>
          </a:r>
        </a:p>
      </dsp:txBody>
      <dsp:txXfrm>
        <a:off x="25909" y="0"/>
        <a:ext cx="2079726" cy="936104"/>
      </dsp:txXfrm>
    </dsp:sp>
    <dsp:sp modelId="{632A44C3-99BF-4EAE-8D72-2D83613CA6D6}">
      <dsp:nvSpPr>
        <dsp:cNvPr id="0" name=""/>
        <dsp:cNvSpPr/>
      </dsp:nvSpPr>
      <dsp:spPr>
        <a:xfrm>
          <a:off x="1817206" y="0"/>
          <a:ext cx="2236253"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l" defTabSz="622300">
            <a:lnSpc>
              <a:spcPct val="90000"/>
            </a:lnSpc>
            <a:spcBef>
              <a:spcPct val="0"/>
            </a:spcBef>
            <a:spcAft>
              <a:spcPct val="3500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Appréhender son projet d’investissement</a:t>
          </a:r>
        </a:p>
      </dsp:txBody>
      <dsp:txXfrm>
        <a:off x="2285258" y="0"/>
        <a:ext cx="1300149" cy="936104"/>
      </dsp:txXfrm>
    </dsp:sp>
    <dsp:sp modelId="{E46969D7-3CCC-4695-A876-8FF3592E1373}">
      <dsp:nvSpPr>
        <dsp:cNvPr id="0" name=""/>
        <dsp:cNvSpPr/>
      </dsp:nvSpPr>
      <dsp:spPr>
        <a:xfrm>
          <a:off x="3555646" y="0"/>
          <a:ext cx="2149997"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Evaluer le risque </a:t>
          </a:r>
        </a:p>
        <a:p>
          <a:pPr marL="0" lvl="0" indent="0" algn="l" defTabSz="622300">
            <a:lnSpc>
              <a:spcPct val="90000"/>
            </a:lnSpc>
            <a:spcBef>
              <a:spcPct val="0"/>
            </a:spcBef>
            <a:spcAft>
              <a:spcPts val="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accepté et sa capacité à subir des pertes</a:t>
          </a:r>
        </a:p>
      </dsp:txBody>
      <dsp:txXfrm>
        <a:off x="4023698" y="0"/>
        <a:ext cx="1213893" cy="936104"/>
      </dsp:txXfrm>
    </dsp:sp>
    <dsp:sp modelId="{5C612405-5BC4-46ED-AF40-4F12131BC173}">
      <dsp:nvSpPr>
        <dsp:cNvPr id="0" name=""/>
        <dsp:cNvSpPr/>
      </dsp:nvSpPr>
      <dsp:spPr>
        <a:xfrm>
          <a:off x="5223138" y="0"/>
          <a:ext cx="1922668"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l" defTabSz="622300">
            <a:lnSpc>
              <a:spcPct val="90000"/>
            </a:lnSpc>
            <a:spcBef>
              <a:spcPct val="0"/>
            </a:spcBef>
            <a:spcAft>
              <a:spcPct val="35000"/>
            </a:spcAft>
            <a:buNone/>
          </a:pPr>
          <a:r>
            <a:rPr lang="fr-FR" sz="1400" kern="1200" dirty="0">
              <a:solidFill>
                <a:sysClr val="window" lastClr="FFFFFF"/>
              </a:solidFill>
              <a:latin typeface="Gill Sans MT" panose="020B0502020104020203" pitchFamily="34" charset="0"/>
              <a:ea typeface="+mn-ea"/>
              <a:cs typeface="Aparajita" panose="020B0604020202020204" pitchFamily="34" charset="0"/>
            </a:rPr>
            <a:t>Procéder à l’allocation pour chacun des projets</a:t>
          </a:r>
        </a:p>
      </dsp:txBody>
      <dsp:txXfrm>
        <a:off x="5691190" y="0"/>
        <a:ext cx="986564" cy="936104"/>
      </dsp:txXfrm>
    </dsp:sp>
    <dsp:sp modelId="{57685AB6-07B1-47CA-9C27-1135F8835618}">
      <dsp:nvSpPr>
        <dsp:cNvPr id="0" name=""/>
        <dsp:cNvSpPr/>
      </dsp:nvSpPr>
      <dsp:spPr>
        <a:xfrm>
          <a:off x="6655671" y="0"/>
          <a:ext cx="2109803" cy="936104"/>
        </a:xfrm>
        <a:prstGeom prst="chevron">
          <a:avLst/>
        </a:prstGeom>
        <a:solidFill>
          <a:srgbClr val="C3163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fr-FR" sz="1000" b="1" kern="1200" dirty="0">
              <a:solidFill>
                <a:sysClr val="window" lastClr="FFFFFF"/>
              </a:solidFill>
              <a:latin typeface="Gill Sans MT" panose="020B0502020104020203" pitchFamily="34" charset="0"/>
              <a:ea typeface="+mn-ea"/>
              <a:cs typeface="Aparajita" panose="020B0604020202020204" pitchFamily="34" charset="0"/>
            </a:rPr>
            <a:t>Réaliser l’adéquation entre la compétence du client, le niveau de risque accepté et l’allocation proposée</a:t>
          </a:r>
        </a:p>
      </dsp:txBody>
      <dsp:txXfrm>
        <a:off x="7123723" y="0"/>
        <a:ext cx="1173699" cy="936104"/>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29/12/2023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29/12/2023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3734679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290455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298901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3893437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2681892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1245390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11</a:t>
            </a:fld>
            <a:endParaRPr lang="fr-FR"/>
          </a:p>
        </p:txBody>
      </p:sp>
    </p:spTree>
    <p:extLst>
      <p:ext uri="{BB962C8B-B14F-4D97-AF65-F5344CB8AC3E}">
        <p14:creationId xmlns:p14="http://schemas.microsoft.com/office/powerpoint/2010/main" val="580731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4245513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2269010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3940748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188074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526727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17</a:t>
            </a:fld>
            <a:endParaRPr lang="fr-FR"/>
          </a:p>
        </p:txBody>
      </p:sp>
    </p:spTree>
    <p:extLst>
      <p:ext uri="{BB962C8B-B14F-4D97-AF65-F5344CB8AC3E}">
        <p14:creationId xmlns:p14="http://schemas.microsoft.com/office/powerpoint/2010/main" val="1241901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4260017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20</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29 décembre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29 décembre 2023</a:t>
            </a:fld>
            <a:endParaRPr lang="fr-FR" dirty="0"/>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29 décembre 2023</a:t>
            </a:fld>
            <a:endParaRPr lang="fr-FR" dirty="0"/>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29 décembre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29 décembre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29 décembre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29 décembre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décembre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29 décembre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29 décembre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5.sv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espacedefi.fr/"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hyperlink" Target="https://cloud.news.im.natixis.com/focus-actualites-marches-financiers"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2"/>
            <a:ext cx="10080000" cy="2367697"/>
          </a:xfrm>
        </p:spPr>
        <p:txBody>
          <a:bodyPr/>
          <a:lstStyle/>
          <a:p>
            <a:r>
              <a:rPr lang="fr-FR" dirty="0"/>
              <a:t>Epargne Financière Personnes Morales</a:t>
            </a:r>
            <a:br>
              <a:rPr lang="fr-FR" dirty="0"/>
            </a:br>
            <a:r>
              <a:rPr lang="fr-FR" dirty="0"/>
              <a:t>Parcours et éléments de communication</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dirty="0"/>
              <a:t> </a:t>
            </a:r>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520000" cy="540000"/>
          </a:xfrm>
        </p:spPr>
        <p:txBody>
          <a:bodyPr/>
          <a:lstStyle/>
          <a:p>
            <a:r>
              <a:rPr lang="fr-FR" dirty="0"/>
              <a:t>10 Mars 2022</a:t>
            </a:r>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5" y="1427778"/>
            <a:ext cx="2160000" cy="1080000"/>
          </a:xfrm>
        </p:spPr>
        <p:txBody>
          <a:bodyPr/>
          <a:lstStyle/>
          <a:p>
            <a:r>
              <a:rPr lang="fr-FR" dirty="0"/>
              <a:t>Parcours MIF Personnes Morales</a:t>
            </a:r>
          </a:p>
        </p:txBody>
      </p:sp>
      <p:sp>
        <p:nvSpPr>
          <p:cNvPr id="59" name="Espace réservé du pied de page 58">
            <a:extLst>
              <a:ext uri="{FF2B5EF4-FFF2-40B4-BE49-F238E27FC236}">
                <a16:creationId xmlns:a16="http://schemas.microsoft.com/office/drawing/2014/main" id="{C13EBF97-37E3-4EA0-8AFC-C3CF61F5B2A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2160000" cy="1080000"/>
          </a:xfrm>
        </p:spPr>
        <p:txBody>
          <a:bodyPr/>
          <a:lstStyle/>
          <a:p>
            <a:r>
              <a:rPr lang="fr-FR" dirty="0"/>
              <a:t>Eléments de communication</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Parcours MIF Personnes Morales</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Quels Produits sont concernés par MIF 2 ?</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sp>
        <p:nvSpPr>
          <p:cNvPr id="10" name="Rectangle 9">
            <a:extLst>
              <a:ext uri="{FF2B5EF4-FFF2-40B4-BE49-F238E27FC236}">
                <a16:creationId xmlns:a16="http://schemas.microsoft.com/office/drawing/2014/main" id="{B5CADA26-62EB-43BF-A017-5F88A309C92C}"/>
              </a:ext>
            </a:extLst>
          </p:cNvPr>
          <p:cNvSpPr/>
          <p:nvPr/>
        </p:nvSpPr>
        <p:spPr>
          <a:xfrm>
            <a:off x="2512054" y="4652980"/>
            <a:ext cx="2899084" cy="412877"/>
          </a:xfrm>
          <a:prstGeom prst="rect">
            <a:avLst/>
          </a:prstGeom>
          <a:solidFill>
            <a:srgbClr val="F49D63">
              <a:lumMod val="60000"/>
              <a:lumOff val="40000"/>
              <a:alpha val="67059"/>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2" name="Rectangle 11">
            <a:extLst>
              <a:ext uri="{FF2B5EF4-FFF2-40B4-BE49-F238E27FC236}">
                <a16:creationId xmlns:a16="http://schemas.microsoft.com/office/drawing/2014/main" id="{9E151711-B117-4204-8DBC-372D2F327DCE}"/>
              </a:ext>
            </a:extLst>
          </p:cNvPr>
          <p:cNvSpPr/>
          <p:nvPr/>
        </p:nvSpPr>
        <p:spPr>
          <a:xfrm>
            <a:off x="2512054" y="1975197"/>
            <a:ext cx="2899084" cy="1308438"/>
          </a:xfrm>
          <a:prstGeom prst="rect">
            <a:avLst/>
          </a:prstGeom>
          <a:solidFill>
            <a:srgbClr val="F49D63">
              <a:lumMod val="60000"/>
              <a:lumOff val="40000"/>
              <a:alpha val="67059"/>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cxnSp>
        <p:nvCxnSpPr>
          <p:cNvPr id="14" name="Connecteur droit 13">
            <a:extLst>
              <a:ext uri="{FF2B5EF4-FFF2-40B4-BE49-F238E27FC236}">
                <a16:creationId xmlns:a16="http://schemas.microsoft.com/office/drawing/2014/main" id="{9681A8A6-F501-485A-8EAD-E1DCCAF76B6D}"/>
              </a:ext>
            </a:extLst>
          </p:cNvPr>
          <p:cNvCxnSpPr/>
          <p:nvPr/>
        </p:nvCxnSpPr>
        <p:spPr>
          <a:xfrm>
            <a:off x="2037137" y="1507597"/>
            <a:ext cx="0" cy="4068000"/>
          </a:xfrm>
          <a:prstGeom prst="line">
            <a:avLst/>
          </a:prstGeom>
          <a:noFill/>
          <a:ln w="28575" cap="flat" cmpd="sng" algn="ctr">
            <a:solidFill>
              <a:srgbClr val="A89C86"/>
            </a:solidFill>
            <a:prstDash val="solid"/>
            <a:tailEnd type="oval"/>
          </a:ln>
          <a:effectLst/>
        </p:spPr>
      </p:cxnSp>
      <p:sp>
        <p:nvSpPr>
          <p:cNvPr id="15" name="Rogner un rectangle avec un coin diagonal 23">
            <a:extLst>
              <a:ext uri="{FF2B5EF4-FFF2-40B4-BE49-F238E27FC236}">
                <a16:creationId xmlns:a16="http://schemas.microsoft.com/office/drawing/2014/main" id="{F950B94F-836D-4473-A2B5-40F68D9C2006}"/>
              </a:ext>
            </a:extLst>
          </p:cNvPr>
          <p:cNvSpPr/>
          <p:nvPr/>
        </p:nvSpPr>
        <p:spPr>
          <a:xfrm>
            <a:off x="2516625" y="2011157"/>
            <a:ext cx="1428384" cy="396080"/>
          </a:xfrm>
          <a:prstGeom prst="snip2DiagRect">
            <a:avLst/>
          </a:prstGeom>
          <a:noFill/>
          <a:ln w="25400" cap="flat" cmpd="sng" algn="ctr">
            <a:solidFill>
              <a:sysClr val="windowText" lastClr="000000">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a:ea typeface="+mn-ea"/>
                <a:cs typeface="+mn-cs"/>
              </a:rPr>
              <a:t>OPC </a:t>
            </a:r>
            <a:r>
              <a:rPr kumimoji="0" lang="fr-FR" sz="1100" b="1" i="0" u="none" strike="noStrike" kern="0" cap="none" spc="0" normalizeH="0" baseline="0" noProof="0" dirty="0">
                <a:ln>
                  <a:noFill/>
                </a:ln>
                <a:solidFill>
                  <a:prstClr val="black"/>
                </a:solidFill>
                <a:effectLst/>
                <a:uLnTx/>
                <a:uFillTx/>
                <a:latin typeface="Arial Narrow"/>
                <a:ea typeface="+mn-ea"/>
                <a:cs typeface="+mn-cs"/>
              </a:rPr>
              <a:t>(monétaires, obligataires, actions)</a:t>
            </a:r>
          </a:p>
        </p:txBody>
      </p:sp>
      <p:sp>
        <p:nvSpPr>
          <p:cNvPr id="16" name="Rogner un rectangle avec un coin diagonal 24">
            <a:extLst>
              <a:ext uri="{FF2B5EF4-FFF2-40B4-BE49-F238E27FC236}">
                <a16:creationId xmlns:a16="http://schemas.microsoft.com/office/drawing/2014/main" id="{C915F171-4B60-414B-AB18-BCB411AB7271}"/>
              </a:ext>
            </a:extLst>
          </p:cNvPr>
          <p:cNvSpPr/>
          <p:nvPr/>
        </p:nvSpPr>
        <p:spPr>
          <a:xfrm>
            <a:off x="2516625" y="2488791"/>
            <a:ext cx="1428384" cy="376916"/>
          </a:xfrm>
          <a:prstGeom prst="snip2DiagRect">
            <a:avLst/>
          </a:prstGeom>
          <a:noFill/>
          <a:ln w="25400" cap="flat" cmpd="sng" algn="ctr">
            <a:solidFill>
              <a:sysClr val="windowText" lastClr="000000">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a:ea typeface="+mn-ea"/>
                <a:cs typeface="+mn-cs"/>
              </a:rPr>
              <a:t>Titres </a:t>
            </a:r>
            <a:r>
              <a:rPr kumimoji="0" lang="fr-FR" sz="900" b="1" i="0" u="none" strike="noStrike" kern="0" cap="none" spc="0" normalizeH="0" baseline="0" noProof="0" dirty="0">
                <a:ln>
                  <a:noFill/>
                </a:ln>
                <a:solidFill>
                  <a:prstClr val="black"/>
                </a:solidFill>
                <a:effectLst/>
                <a:uLnTx/>
                <a:uFillTx/>
                <a:latin typeface="Arial Narrow"/>
                <a:ea typeface="+mn-ea"/>
                <a:cs typeface="+mn-cs"/>
              </a:rPr>
              <a:t>(obligations, TCN, actions, CDN, GSM)</a:t>
            </a:r>
            <a:endParaRPr kumimoji="0" lang="fr-FR" sz="1050" b="1" i="0" u="none" strike="noStrike" kern="0" cap="none" spc="0" normalizeH="0" baseline="0" noProof="0" dirty="0">
              <a:ln>
                <a:noFill/>
              </a:ln>
              <a:solidFill>
                <a:prstClr val="black"/>
              </a:solidFill>
              <a:effectLst/>
              <a:uLnTx/>
              <a:uFillTx/>
              <a:latin typeface="Arial Narrow"/>
              <a:ea typeface="+mn-ea"/>
              <a:cs typeface="+mn-cs"/>
            </a:endParaRPr>
          </a:p>
        </p:txBody>
      </p:sp>
      <p:grpSp>
        <p:nvGrpSpPr>
          <p:cNvPr id="17" name="Groupe 16">
            <a:extLst>
              <a:ext uri="{FF2B5EF4-FFF2-40B4-BE49-F238E27FC236}">
                <a16:creationId xmlns:a16="http://schemas.microsoft.com/office/drawing/2014/main" id="{5AC80D17-AC50-4B29-8095-B9A07223C43F}"/>
              </a:ext>
            </a:extLst>
          </p:cNvPr>
          <p:cNvGrpSpPr>
            <a:grpSpLocks noChangeAspect="1"/>
          </p:cNvGrpSpPr>
          <p:nvPr/>
        </p:nvGrpSpPr>
        <p:grpSpPr>
          <a:xfrm>
            <a:off x="1796345" y="1435093"/>
            <a:ext cx="481584" cy="481584"/>
            <a:chOff x="395536" y="1986805"/>
            <a:chExt cx="752475" cy="752475"/>
          </a:xfrm>
        </p:grpSpPr>
        <p:sp>
          <p:nvSpPr>
            <p:cNvPr id="18" name="Freeform 319">
              <a:extLst>
                <a:ext uri="{FF2B5EF4-FFF2-40B4-BE49-F238E27FC236}">
                  <a16:creationId xmlns:a16="http://schemas.microsoft.com/office/drawing/2014/main" id="{6383E3AE-5DA4-4C83-8D47-94916D378A9E}"/>
                </a:ext>
              </a:extLst>
            </p:cNvPr>
            <p:cNvSpPr>
              <a:spLocks/>
            </p:cNvSpPr>
            <p:nvPr/>
          </p:nvSpPr>
          <p:spPr bwMode="auto">
            <a:xfrm>
              <a:off x="395536" y="1986805"/>
              <a:ext cx="752475" cy="752475"/>
            </a:xfrm>
            <a:custGeom>
              <a:avLst/>
              <a:gdLst/>
              <a:ahLst/>
              <a:cxnLst>
                <a:cxn ang="0">
                  <a:pos x="948" y="474"/>
                </a:cxn>
                <a:cxn ang="0">
                  <a:pos x="946" y="522"/>
                </a:cxn>
                <a:cxn ang="0">
                  <a:pos x="938" y="568"/>
                </a:cxn>
                <a:cxn ang="0">
                  <a:pos x="927" y="615"/>
                </a:cxn>
                <a:cxn ang="0">
                  <a:pos x="910" y="658"/>
                </a:cxn>
                <a:cxn ang="0">
                  <a:pos x="892" y="699"/>
                </a:cxn>
                <a:cxn ang="0">
                  <a:pos x="840" y="775"/>
                </a:cxn>
                <a:cxn ang="0">
                  <a:pos x="775" y="840"/>
                </a:cxn>
                <a:cxn ang="0">
                  <a:pos x="700" y="890"/>
                </a:cxn>
                <a:cxn ang="0">
                  <a:pos x="660" y="910"/>
                </a:cxn>
                <a:cxn ang="0">
                  <a:pos x="615" y="925"/>
                </a:cxn>
                <a:cxn ang="0">
                  <a:pos x="570" y="938"/>
                </a:cxn>
                <a:cxn ang="0">
                  <a:pos x="522" y="944"/>
                </a:cxn>
                <a:cxn ang="0">
                  <a:pos x="474" y="948"/>
                </a:cxn>
                <a:cxn ang="0">
                  <a:pos x="450" y="946"/>
                </a:cxn>
                <a:cxn ang="0">
                  <a:pos x="401" y="942"/>
                </a:cxn>
                <a:cxn ang="0">
                  <a:pos x="357" y="933"/>
                </a:cxn>
                <a:cxn ang="0">
                  <a:pos x="312" y="918"/>
                </a:cxn>
                <a:cxn ang="0">
                  <a:pos x="269" y="901"/>
                </a:cxn>
                <a:cxn ang="0">
                  <a:pos x="210" y="866"/>
                </a:cxn>
                <a:cxn ang="0">
                  <a:pos x="139" y="808"/>
                </a:cxn>
                <a:cxn ang="0">
                  <a:pos x="81" y="738"/>
                </a:cxn>
                <a:cxn ang="0">
                  <a:pos x="46" y="678"/>
                </a:cxn>
                <a:cxn ang="0">
                  <a:pos x="29" y="635"/>
                </a:cxn>
                <a:cxn ang="0">
                  <a:pos x="15" y="591"/>
                </a:cxn>
                <a:cxn ang="0">
                  <a:pos x="5" y="546"/>
                </a:cxn>
                <a:cxn ang="0">
                  <a:pos x="2" y="498"/>
                </a:cxn>
                <a:cxn ang="0">
                  <a:pos x="0" y="474"/>
                </a:cxn>
                <a:cxn ang="0">
                  <a:pos x="3" y="425"/>
                </a:cxn>
                <a:cxn ang="0">
                  <a:pos x="9" y="377"/>
                </a:cxn>
                <a:cxn ang="0">
                  <a:pos x="22" y="332"/>
                </a:cxn>
                <a:cxn ang="0">
                  <a:pos x="37" y="288"/>
                </a:cxn>
                <a:cxn ang="0">
                  <a:pos x="57" y="247"/>
                </a:cxn>
                <a:cxn ang="0">
                  <a:pos x="108" y="173"/>
                </a:cxn>
                <a:cxn ang="0">
                  <a:pos x="173" y="107"/>
                </a:cxn>
                <a:cxn ang="0">
                  <a:pos x="249" y="55"/>
                </a:cxn>
                <a:cxn ang="0">
                  <a:pos x="290" y="37"/>
                </a:cxn>
                <a:cxn ang="0">
                  <a:pos x="332" y="20"/>
                </a:cxn>
                <a:cxn ang="0">
                  <a:pos x="379" y="9"/>
                </a:cxn>
                <a:cxn ang="0">
                  <a:pos x="425" y="2"/>
                </a:cxn>
                <a:cxn ang="0">
                  <a:pos x="474" y="0"/>
                </a:cxn>
                <a:cxn ang="0">
                  <a:pos x="498" y="0"/>
                </a:cxn>
                <a:cxn ang="0">
                  <a:pos x="546" y="5"/>
                </a:cxn>
                <a:cxn ang="0">
                  <a:pos x="593" y="15"/>
                </a:cxn>
                <a:cxn ang="0">
                  <a:pos x="637" y="28"/>
                </a:cxn>
                <a:cxn ang="0">
                  <a:pos x="680" y="46"/>
                </a:cxn>
                <a:cxn ang="0">
                  <a:pos x="739" y="80"/>
                </a:cxn>
                <a:cxn ang="0">
                  <a:pos x="810" y="137"/>
                </a:cxn>
                <a:cxn ang="0">
                  <a:pos x="868" y="208"/>
                </a:cxn>
                <a:cxn ang="0">
                  <a:pos x="901" y="267"/>
                </a:cxn>
                <a:cxn ang="0">
                  <a:pos x="920" y="310"/>
                </a:cxn>
                <a:cxn ang="0">
                  <a:pos x="933" y="355"/>
                </a:cxn>
                <a:cxn ang="0">
                  <a:pos x="942" y="401"/>
                </a:cxn>
                <a:cxn ang="0">
                  <a:pos x="948" y="449"/>
                </a:cxn>
                <a:cxn ang="0">
                  <a:pos x="948" y="474"/>
                </a:cxn>
              </a:cxnLst>
              <a:rect l="0" t="0" r="r" b="b"/>
              <a:pathLst>
                <a:path w="948" h="948">
                  <a:moveTo>
                    <a:pt x="948" y="474"/>
                  </a:moveTo>
                  <a:lnTo>
                    <a:pt x="948" y="474"/>
                  </a:lnTo>
                  <a:lnTo>
                    <a:pt x="948" y="498"/>
                  </a:lnTo>
                  <a:lnTo>
                    <a:pt x="946" y="522"/>
                  </a:lnTo>
                  <a:lnTo>
                    <a:pt x="942" y="546"/>
                  </a:lnTo>
                  <a:lnTo>
                    <a:pt x="938" y="568"/>
                  </a:lnTo>
                  <a:lnTo>
                    <a:pt x="933" y="591"/>
                  </a:lnTo>
                  <a:lnTo>
                    <a:pt x="927" y="615"/>
                  </a:lnTo>
                  <a:lnTo>
                    <a:pt x="920" y="635"/>
                  </a:lnTo>
                  <a:lnTo>
                    <a:pt x="910" y="658"/>
                  </a:lnTo>
                  <a:lnTo>
                    <a:pt x="901" y="678"/>
                  </a:lnTo>
                  <a:lnTo>
                    <a:pt x="892" y="699"/>
                  </a:lnTo>
                  <a:lnTo>
                    <a:pt x="868" y="738"/>
                  </a:lnTo>
                  <a:lnTo>
                    <a:pt x="840" y="775"/>
                  </a:lnTo>
                  <a:lnTo>
                    <a:pt x="810" y="808"/>
                  </a:lnTo>
                  <a:lnTo>
                    <a:pt x="775" y="840"/>
                  </a:lnTo>
                  <a:lnTo>
                    <a:pt x="739" y="866"/>
                  </a:lnTo>
                  <a:lnTo>
                    <a:pt x="700" y="890"/>
                  </a:lnTo>
                  <a:lnTo>
                    <a:pt x="680" y="901"/>
                  </a:lnTo>
                  <a:lnTo>
                    <a:pt x="660" y="910"/>
                  </a:lnTo>
                  <a:lnTo>
                    <a:pt x="637" y="918"/>
                  </a:lnTo>
                  <a:lnTo>
                    <a:pt x="615" y="925"/>
                  </a:lnTo>
                  <a:lnTo>
                    <a:pt x="593" y="933"/>
                  </a:lnTo>
                  <a:lnTo>
                    <a:pt x="570" y="938"/>
                  </a:lnTo>
                  <a:lnTo>
                    <a:pt x="546" y="942"/>
                  </a:lnTo>
                  <a:lnTo>
                    <a:pt x="522" y="944"/>
                  </a:lnTo>
                  <a:lnTo>
                    <a:pt x="498" y="946"/>
                  </a:lnTo>
                  <a:lnTo>
                    <a:pt x="474" y="948"/>
                  </a:lnTo>
                  <a:lnTo>
                    <a:pt x="474" y="948"/>
                  </a:lnTo>
                  <a:lnTo>
                    <a:pt x="450" y="946"/>
                  </a:lnTo>
                  <a:lnTo>
                    <a:pt x="425" y="944"/>
                  </a:lnTo>
                  <a:lnTo>
                    <a:pt x="401" y="942"/>
                  </a:lnTo>
                  <a:lnTo>
                    <a:pt x="379" y="938"/>
                  </a:lnTo>
                  <a:lnTo>
                    <a:pt x="357" y="933"/>
                  </a:lnTo>
                  <a:lnTo>
                    <a:pt x="332" y="925"/>
                  </a:lnTo>
                  <a:lnTo>
                    <a:pt x="312" y="918"/>
                  </a:lnTo>
                  <a:lnTo>
                    <a:pt x="290" y="910"/>
                  </a:lnTo>
                  <a:lnTo>
                    <a:pt x="269" y="901"/>
                  </a:lnTo>
                  <a:lnTo>
                    <a:pt x="249" y="890"/>
                  </a:lnTo>
                  <a:lnTo>
                    <a:pt x="210" y="866"/>
                  </a:lnTo>
                  <a:lnTo>
                    <a:pt x="173" y="840"/>
                  </a:lnTo>
                  <a:lnTo>
                    <a:pt x="139" y="808"/>
                  </a:lnTo>
                  <a:lnTo>
                    <a:pt x="108" y="775"/>
                  </a:lnTo>
                  <a:lnTo>
                    <a:pt x="81" y="738"/>
                  </a:lnTo>
                  <a:lnTo>
                    <a:pt x="57" y="699"/>
                  </a:lnTo>
                  <a:lnTo>
                    <a:pt x="46" y="678"/>
                  </a:lnTo>
                  <a:lnTo>
                    <a:pt x="37" y="658"/>
                  </a:lnTo>
                  <a:lnTo>
                    <a:pt x="29" y="635"/>
                  </a:lnTo>
                  <a:lnTo>
                    <a:pt x="22" y="615"/>
                  </a:lnTo>
                  <a:lnTo>
                    <a:pt x="15" y="591"/>
                  </a:lnTo>
                  <a:lnTo>
                    <a:pt x="9" y="568"/>
                  </a:lnTo>
                  <a:lnTo>
                    <a:pt x="5" y="546"/>
                  </a:lnTo>
                  <a:lnTo>
                    <a:pt x="3" y="522"/>
                  </a:lnTo>
                  <a:lnTo>
                    <a:pt x="2" y="498"/>
                  </a:lnTo>
                  <a:lnTo>
                    <a:pt x="0" y="474"/>
                  </a:lnTo>
                  <a:lnTo>
                    <a:pt x="0" y="474"/>
                  </a:lnTo>
                  <a:lnTo>
                    <a:pt x="2" y="449"/>
                  </a:lnTo>
                  <a:lnTo>
                    <a:pt x="3" y="425"/>
                  </a:lnTo>
                  <a:lnTo>
                    <a:pt x="5" y="401"/>
                  </a:lnTo>
                  <a:lnTo>
                    <a:pt x="9" y="377"/>
                  </a:lnTo>
                  <a:lnTo>
                    <a:pt x="15" y="355"/>
                  </a:lnTo>
                  <a:lnTo>
                    <a:pt x="22" y="332"/>
                  </a:lnTo>
                  <a:lnTo>
                    <a:pt x="29" y="310"/>
                  </a:lnTo>
                  <a:lnTo>
                    <a:pt x="37" y="288"/>
                  </a:lnTo>
                  <a:lnTo>
                    <a:pt x="46" y="267"/>
                  </a:lnTo>
                  <a:lnTo>
                    <a:pt x="57" y="247"/>
                  </a:lnTo>
                  <a:lnTo>
                    <a:pt x="81" y="208"/>
                  </a:lnTo>
                  <a:lnTo>
                    <a:pt x="108" y="173"/>
                  </a:lnTo>
                  <a:lnTo>
                    <a:pt x="139" y="137"/>
                  </a:lnTo>
                  <a:lnTo>
                    <a:pt x="173" y="107"/>
                  </a:lnTo>
                  <a:lnTo>
                    <a:pt x="210" y="80"/>
                  </a:lnTo>
                  <a:lnTo>
                    <a:pt x="249" y="55"/>
                  </a:lnTo>
                  <a:lnTo>
                    <a:pt x="269" y="46"/>
                  </a:lnTo>
                  <a:lnTo>
                    <a:pt x="290" y="37"/>
                  </a:lnTo>
                  <a:lnTo>
                    <a:pt x="312" y="28"/>
                  </a:lnTo>
                  <a:lnTo>
                    <a:pt x="332" y="20"/>
                  </a:lnTo>
                  <a:lnTo>
                    <a:pt x="357" y="15"/>
                  </a:lnTo>
                  <a:lnTo>
                    <a:pt x="379" y="9"/>
                  </a:lnTo>
                  <a:lnTo>
                    <a:pt x="401" y="5"/>
                  </a:lnTo>
                  <a:lnTo>
                    <a:pt x="425" y="2"/>
                  </a:lnTo>
                  <a:lnTo>
                    <a:pt x="450" y="0"/>
                  </a:lnTo>
                  <a:lnTo>
                    <a:pt x="474" y="0"/>
                  </a:lnTo>
                  <a:lnTo>
                    <a:pt x="474" y="0"/>
                  </a:lnTo>
                  <a:lnTo>
                    <a:pt x="498" y="0"/>
                  </a:lnTo>
                  <a:lnTo>
                    <a:pt x="522" y="2"/>
                  </a:lnTo>
                  <a:lnTo>
                    <a:pt x="546" y="5"/>
                  </a:lnTo>
                  <a:lnTo>
                    <a:pt x="570" y="9"/>
                  </a:lnTo>
                  <a:lnTo>
                    <a:pt x="593" y="15"/>
                  </a:lnTo>
                  <a:lnTo>
                    <a:pt x="615" y="20"/>
                  </a:lnTo>
                  <a:lnTo>
                    <a:pt x="637" y="28"/>
                  </a:lnTo>
                  <a:lnTo>
                    <a:pt x="660" y="37"/>
                  </a:lnTo>
                  <a:lnTo>
                    <a:pt x="680" y="46"/>
                  </a:lnTo>
                  <a:lnTo>
                    <a:pt x="700" y="55"/>
                  </a:lnTo>
                  <a:lnTo>
                    <a:pt x="739" y="80"/>
                  </a:lnTo>
                  <a:lnTo>
                    <a:pt x="775" y="107"/>
                  </a:lnTo>
                  <a:lnTo>
                    <a:pt x="810" y="137"/>
                  </a:lnTo>
                  <a:lnTo>
                    <a:pt x="840" y="173"/>
                  </a:lnTo>
                  <a:lnTo>
                    <a:pt x="868" y="208"/>
                  </a:lnTo>
                  <a:lnTo>
                    <a:pt x="892" y="247"/>
                  </a:lnTo>
                  <a:lnTo>
                    <a:pt x="901" y="267"/>
                  </a:lnTo>
                  <a:lnTo>
                    <a:pt x="910" y="288"/>
                  </a:lnTo>
                  <a:lnTo>
                    <a:pt x="920" y="310"/>
                  </a:lnTo>
                  <a:lnTo>
                    <a:pt x="927" y="332"/>
                  </a:lnTo>
                  <a:lnTo>
                    <a:pt x="933" y="355"/>
                  </a:lnTo>
                  <a:lnTo>
                    <a:pt x="938" y="377"/>
                  </a:lnTo>
                  <a:lnTo>
                    <a:pt x="942" y="401"/>
                  </a:lnTo>
                  <a:lnTo>
                    <a:pt x="946" y="425"/>
                  </a:lnTo>
                  <a:lnTo>
                    <a:pt x="948" y="449"/>
                  </a:lnTo>
                  <a:lnTo>
                    <a:pt x="948" y="474"/>
                  </a:lnTo>
                  <a:lnTo>
                    <a:pt x="948" y="474"/>
                  </a:lnTo>
                  <a:close/>
                </a:path>
              </a:pathLst>
            </a:custGeom>
            <a:solidFill>
              <a:srgbClr val="A89C86">
                <a:lumMod val="75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ndParaRPr>
            </a:p>
          </p:txBody>
        </p:sp>
        <p:grpSp>
          <p:nvGrpSpPr>
            <p:cNvPr id="19" name="Group 599">
              <a:extLst>
                <a:ext uri="{FF2B5EF4-FFF2-40B4-BE49-F238E27FC236}">
                  <a16:creationId xmlns:a16="http://schemas.microsoft.com/office/drawing/2014/main" id="{93C50FAD-297E-4610-A02B-206BDEFC6628}"/>
                </a:ext>
              </a:extLst>
            </p:cNvPr>
            <p:cNvGrpSpPr/>
            <p:nvPr/>
          </p:nvGrpSpPr>
          <p:grpSpPr>
            <a:xfrm>
              <a:off x="606673" y="2212230"/>
              <a:ext cx="295275" cy="347663"/>
              <a:chOff x="2925763" y="4818064"/>
              <a:chExt cx="295275" cy="347663"/>
            </a:xfrm>
          </p:grpSpPr>
          <p:sp>
            <p:nvSpPr>
              <p:cNvPr id="20" name="Freeform 320">
                <a:extLst>
                  <a:ext uri="{FF2B5EF4-FFF2-40B4-BE49-F238E27FC236}">
                    <a16:creationId xmlns:a16="http://schemas.microsoft.com/office/drawing/2014/main" id="{93C99186-F2FE-41F7-A83E-3B5F3790A4B1}"/>
                  </a:ext>
                </a:extLst>
              </p:cNvPr>
              <p:cNvSpPr>
                <a:spLocks noEditPoints="1"/>
              </p:cNvSpPr>
              <p:nvPr/>
            </p:nvSpPr>
            <p:spPr bwMode="auto">
              <a:xfrm>
                <a:off x="3106738" y="4859339"/>
                <a:ext cx="114300" cy="112713"/>
              </a:xfrm>
              <a:custGeom>
                <a:avLst/>
                <a:gdLst/>
                <a:ahLst/>
                <a:cxnLst>
                  <a:cxn ang="0">
                    <a:pos x="145" y="84"/>
                  </a:cxn>
                  <a:cxn ang="0">
                    <a:pos x="129" y="88"/>
                  </a:cxn>
                  <a:cxn ang="0">
                    <a:pos x="132" y="110"/>
                  </a:cxn>
                  <a:cxn ang="0">
                    <a:pos x="132" y="115"/>
                  </a:cxn>
                  <a:cxn ang="0">
                    <a:pos x="114" y="132"/>
                  </a:cxn>
                  <a:cxn ang="0">
                    <a:pos x="101" y="121"/>
                  </a:cxn>
                  <a:cxn ang="0">
                    <a:pos x="89" y="140"/>
                  </a:cxn>
                  <a:cxn ang="0">
                    <a:pos x="62" y="143"/>
                  </a:cxn>
                  <a:cxn ang="0">
                    <a:pos x="58" y="140"/>
                  </a:cxn>
                  <a:cxn ang="0">
                    <a:pos x="47" y="121"/>
                  </a:cxn>
                  <a:cxn ang="0">
                    <a:pos x="34" y="132"/>
                  </a:cxn>
                  <a:cxn ang="0">
                    <a:pos x="13" y="115"/>
                  </a:cxn>
                  <a:cxn ang="0">
                    <a:pos x="24" y="99"/>
                  </a:cxn>
                  <a:cxn ang="0">
                    <a:pos x="6" y="88"/>
                  </a:cxn>
                  <a:cxn ang="0">
                    <a:pos x="0" y="84"/>
                  </a:cxn>
                  <a:cxn ang="0">
                    <a:pos x="2" y="58"/>
                  </a:cxn>
                  <a:cxn ang="0">
                    <a:pos x="19" y="56"/>
                  </a:cxn>
                  <a:cxn ang="0">
                    <a:pos x="13" y="34"/>
                  </a:cxn>
                  <a:cxn ang="0">
                    <a:pos x="30" y="11"/>
                  </a:cxn>
                  <a:cxn ang="0">
                    <a:pos x="36" y="11"/>
                  </a:cxn>
                  <a:cxn ang="0">
                    <a:pos x="58" y="17"/>
                  </a:cxn>
                  <a:cxn ang="0">
                    <a:pos x="60" y="0"/>
                  </a:cxn>
                  <a:cxn ang="0">
                    <a:pos x="86" y="0"/>
                  </a:cxn>
                  <a:cxn ang="0">
                    <a:pos x="89" y="17"/>
                  </a:cxn>
                  <a:cxn ang="0">
                    <a:pos x="112" y="11"/>
                  </a:cxn>
                  <a:cxn ang="0">
                    <a:pos x="116" y="11"/>
                  </a:cxn>
                  <a:cxn ang="0">
                    <a:pos x="134" y="32"/>
                  </a:cxn>
                  <a:cxn ang="0">
                    <a:pos x="123" y="45"/>
                  </a:cxn>
                  <a:cxn ang="0">
                    <a:pos x="142" y="56"/>
                  </a:cxn>
                  <a:cxn ang="0">
                    <a:pos x="145" y="60"/>
                  </a:cxn>
                  <a:cxn ang="0">
                    <a:pos x="106" y="65"/>
                  </a:cxn>
                  <a:cxn ang="0">
                    <a:pos x="97" y="49"/>
                  </a:cxn>
                  <a:cxn ang="0">
                    <a:pos x="80" y="39"/>
                  </a:cxn>
                  <a:cxn ang="0">
                    <a:pos x="67" y="39"/>
                  </a:cxn>
                  <a:cxn ang="0">
                    <a:pos x="50" y="49"/>
                  </a:cxn>
                  <a:cxn ang="0">
                    <a:pos x="41" y="65"/>
                  </a:cxn>
                  <a:cxn ang="0">
                    <a:pos x="41" y="78"/>
                  </a:cxn>
                  <a:cxn ang="0">
                    <a:pos x="50" y="95"/>
                  </a:cxn>
                  <a:cxn ang="0">
                    <a:pos x="67" y="104"/>
                  </a:cxn>
                  <a:cxn ang="0">
                    <a:pos x="80" y="104"/>
                  </a:cxn>
                  <a:cxn ang="0">
                    <a:pos x="97" y="95"/>
                  </a:cxn>
                  <a:cxn ang="0">
                    <a:pos x="106" y="78"/>
                  </a:cxn>
                </a:cxnLst>
                <a:rect l="0" t="0" r="r" b="b"/>
                <a:pathLst>
                  <a:path w="145" h="143">
                    <a:moveTo>
                      <a:pt x="145" y="60"/>
                    </a:moveTo>
                    <a:lnTo>
                      <a:pt x="145" y="84"/>
                    </a:lnTo>
                    <a:lnTo>
                      <a:pt x="145" y="84"/>
                    </a:lnTo>
                    <a:lnTo>
                      <a:pt x="145" y="86"/>
                    </a:lnTo>
                    <a:lnTo>
                      <a:pt x="142" y="88"/>
                    </a:lnTo>
                    <a:lnTo>
                      <a:pt x="129" y="88"/>
                    </a:lnTo>
                    <a:lnTo>
                      <a:pt x="129" y="88"/>
                    </a:lnTo>
                    <a:lnTo>
                      <a:pt x="123" y="99"/>
                    </a:lnTo>
                    <a:lnTo>
                      <a:pt x="132" y="110"/>
                    </a:lnTo>
                    <a:lnTo>
                      <a:pt x="132" y="110"/>
                    </a:lnTo>
                    <a:lnTo>
                      <a:pt x="134" y="112"/>
                    </a:lnTo>
                    <a:lnTo>
                      <a:pt x="132" y="115"/>
                    </a:lnTo>
                    <a:lnTo>
                      <a:pt x="116" y="130"/>
                    </a:lnTo>
                    <a:lnTo>
                      <a:pt x="116" y="130"/>
                    </a:lnTo>
                    <a:lnTo>
                      <a:pt x="114" y="132"/>
                    </a:lnTo>
                    <a:lnTo>
                      <a:pt x="112" y="130"/>
                    </a:lnTo>
                    <a:lnTo>
                      <a:pt x="101" y="121"/>
                    </a:lnTo>
                    <a:lnTo>
                      <a:pt x="101" y="121"/>
                    </a:lnTo>
                    <a:lnTo>
                      <a:pt x="89" y="127"/>
                    </a:lnTo>
                    <a:lnTo>
                      <a:pt x="89" y="140"/>
                    </a:lnTo>
                    <a:lnTo>
                      <a:pt x="89" y="140"/>
                    </a:lnTo>
                    <a:lnTo>
                      <a:pt x="88" y="143"/>
                    </a:lnTo>
                    <a:lnTo>
                      <a:pt x="86" y="143"/>
                    </a:lnTo>
                    <a:lnTo>
                      <a:pt x="62" y="143"/>
                    </a:lnTo>
                    <a:lnTo>
                      <a:pt x="62" y="143"/>
                    </a:lnTo>
                    <a:lnTo>
                      <a:pt x="60" y="143"/>
                    </a:lnTo>
                    <a:lnTo>
                      <a:pt x="58" y="140"/>
                    </a:lnTo>
                    <a:lnTo>
                      <a:pt x="58" y="127"/>
                    </a:lnTo>
                    <a:lnTo>
                      <a:pt x="58" y="127"/>
                    </a:lnTo>
                    <a:lnTo>
                      <a:pt x="47" y="121"/>
                    </a:lnTo>
                    <a:lnTo>
                      <a:pt x="36" y="130"/>
                    </a:lnTo>
                    <a:lnTo>
                      <a:pt x="36" y="130"/>
                    </a:lnTo>
                    <a:lnTo>
                      <a:pt x="34" y="132"/>
                    </a:lnTo>
                    <a:lnTo>
                      <a:pt x="30" y="130"/>
                    </a:lnTo>
                    <a:lnTo>
                      <a:pt x="13" y="115"/>
                    </a:lnTo>
                    <a:lnTo>
                      <a:pt x="13" y="115"/>
                    </a:lnTo>
                    <a:lnTo>
                      <a:pt x="13" y="112"/>
                    </a:lnTo>
                    <a:lnTo>
                      <a:pt x="13" y="110"/>
                    </a:lnTo>
                    <a:lnTo>
                      <a:pt x="24" y="99"/>
                    </a:lnTo>
                    <a:lnTo>
                      <a:pt x="24" y="99"/>
                    </a:lnTo>
                    <a:lnTo>
                      <a:pt x="19" y="88"/>
                    </a:lnTo>
                    <a:lnTo>
                      <a:pt x="6" y="88"/>
                    </a:lnTo>
                    <a:lnTo>
                      <a:pt x="6" y="88"/>
                    </a:lnTo>
                    <a:lnTo>
                      <a:pt x="2" y="86"/>
                    </a:lnTo>
                    <a:lnTo>
                      <a:pt x="0" y="84"/>
                    </a:lnTo>
                    <a:lnTo>
                      <a:pt x="0" y="60"/>
                    </a:lnTo>
                    <a:lnTo>
                      <a:pt x="0" y="60"/>
                    </a:lnTo>
                    <a:lnTo>
                      <a:pt x="2" y="58"/>
                    </a:lnTo>
                    <a:lnTo>
                      <a:pt x="6" y="56"/>
                    </a:lnTo>
                    <a:lnTo>
                      <a:pt x="19" y="56"/>
                    </a:lnTo>
                    <a:lnTo>
                      <a:pt x="19" y="56"/>
                    </a:lnTo>
                    <a:lnTo>
                      <a:pt x="24" y="45"/>
                    </a:lnTo>
                    <a:lnTo>
                      <a:pt x="13" y="34"/>
                    </a:lnTo>
                    <a:lnTo>
                      <a:pt x="13" y="34"/>
                    </a:lnTo>
                    <a:lnTo>
                      <a:pt x="13" y="32"/>
                    </a:lnTo>
                    <a:lnTo>
                      <a:pt x="13" y="28"/>
                    </a:lnTo>
                    <a:lnTo>
                      <a:pt x="30" y="11"/>
                    </a:lnTo>
                    <a:lnTo>
                      <a:pt x="30" y="11"/>
                    </a:lnTo>
                    <a:lnTo>
                      <a:pt x="34" y="11"/>
                    </a:lnTo>
                    <a:lnTo>
                      <a:pt x="36" y="11"/>
                    </a:lnTo>
                    <a:lnTo>
                      <a:pt x="47" y="23"/>
                    </a:lnTo>
                    <a:lnTo>
                      <a:pt x="47" y="23"/>
                    </a:lnTo>
                    <a:lnTo>
                      <a:pt x="58" y="17"/>
                    </a:lnTo>
                    <a:lnTo>
                      <a:pt x="58" y="4"/>
                    </a:lnTo>
                    <a:lnTo>
                      <a:pt x="58" y="4"/>
                    </a:lnTo>
                    <a:lnTo>
                      <a:pt x="60" y="0"/>
                    </a:lnTo>
                    <a:lnTo>
                      <a:pt x="62" y="0"/>
                    </a:lnTo>
                    <a:lnTo>
                      <a:pt x="86" y="0"/>
                    </a:lnTo>
                    <a:lnTo>
                      <a:pt x="86" y="0"/>
                    </a:lnTo>
                    <a:lnTo>
                      <a:pt x="88" y="0"/>
                    </a:lnTo>
                    <a:lnTo>
                      <a:pt x="89" y="4"/>
                    </a:lnTo>
                    <a:lnTo>
                      <a:pt x="89" y="17"/>
                    </a:lnTo>
                    <a:lnTo>
                      <a:pt x="89" y="17"/>
                    </a:lnTo>
                    <a:lnTo>
                      <a:pt x="101" y="23"/>
                    </a:lnTo>
                    <a:lnTo>
                      <a:pt x="112" y="11"/>
                    </a:lnTo>
                    <a:lnTo>
                      <a:pt x="112" y="11"/>
                    </a:lnTo>
                    <a:lnTo>
                      <a:pt x="114" y="11"/>
                    </a:lnTo>
                    <a:lnTo>
                      <a:pt x="116" y="11"/>
                    </a:lnTo>
                    <a:lnTo>
                      <a:pt x="132" y="28"/>
                    </a:lnTo>
                    <a:lnTo>
                      <a:pt x="132" y="28"/>
                    </a:lnTo>
                    <a:lnTo>
                      <a:pt x="134" y="32"/>
                    </a:lnTo>
                    <a:lnTo>
                      <a:pt x="132" y="34"/>
                    </a:lnTo>
                    <a:lnTo>
                      <a:pt x="123" y="45"/>
                    </a:lnTo>
                    <a:lnTo>
                      <a:pt x="123" y="45"/>
                    </a:lnTo>
                    <a:lnTo>
                      <a:pt x="129" y="56"/>
                    </a:lnTo>
                    <a:lnTo>
                      <a:pt x="142" y="56"/>
                    </a:lnTo>
                    <a:lnTo>
                      <a:pt x="142" y="56"/>
                    </a:lnTo>
                    <a:lnTo>
                      <a:pt x="145" y="58"/>
                    </a:lnTo>
                    <a:lnTo>
                      <a:pt x="145" y="60"/>
                    </a:lnTo>
                    <a:lnTo>
                      <a:pt x="145" y="60"/>
                    </a:lnTo>
                    <a:close/>
                    <a:moveTo>
                      <a:pt x="106" y="71"/>
                    </a:moveTo>
                    <a:lnTo>
                      <a:pt x="106" y="71"/>
                    </a:lnTo>
                    <a:lnTo>
                      <a:pt x="106" y="65"/>
                    </a:lnTo>
                    <a:lnTo>
                      <a:pt x="104" y="60"/>
                    </a:lnTo>
                    <a:lnTo>
                      <a:pt x="101" y="54"/>
                    </a:lnTo>
                    <a:lnTo>
                      <a:pt x="97" y="49"/>
                    </a:lnTo>
                    <a:lnTo>
                      <a:pt x="91" y="45"/>
                    </a:lnTo>
                    <a:lnTo>
                      <a:pt x="86" y="41"/>
                    </a:lnTo>
                    <a:lnTo>
                      <a:pt x="80" y="39"/>
                    </a:lnTo>
                    <a:lnTo>
                      <a:pt x="73" y="39"/>
                    </a:lnTo>
                    <a:lnTo>
                      <a:pt x="73" y="39"/>
                    </a:lnTo>
                    <a:lnTo>
                      <a:pt x="67" y="39"/>
                    </a:lnTo>
                    <a:lnTo>
                      <a:pt x="60" y="41"/>
                    </a:lnTo>
                    <a:lnTo>
                      <a:pt x="54" y="45"/>
                    </a:lnTo>
                    <a:lnTo>
                      <a:pt x="50" y="49"/>
                    </a:lnTo>
                    <a:lnTo>
                      <a:pt x="47" y="54"/>
                    </a:lnTo>
                    <a:lnTo>
                      <a:pt x="43" y="60"/>
                    </a:lnTo>
                    <a:lnTo>
                      <a:pt x="41" y="65"/>
                    </a:lnTo>
                    <a:lnTo>
                      <a:pt x="41" y="71"/>
                    </a:lnTo>
                    <a:lnTo>
                      <a:pt x="41" y="71"/>
                    </a:lnTo>
                    <a:lnTo>
                      <a:pt x="41" y="78"/>
                    </a:lnTo>
                    <a:lnTo>
                      <a:pt x="43" y="84"/>
                    </a:lnTo>
                    <a:lnTo>
                      <a:pt x="47" y="89"/>
                    </a:lnTo>
                    <a:lnTo>
                      <a:pt x="50" y="95"/>
                    </a:lnTo>
                    <a:lnTo>
                      <a:pt x="54" y="99"/>
                    </a:lnTo>
                    <a:lnTo>
                      <a:pt x="60" y="102"/>
                    </a:lnTo>
                    <a:lnTo>
                      <a:pt x="67" y="104"/>
                    </a:lnTo>
                    <a:lnTo>
                      <a:pt x="73" y="104"/>
                    </a:lnTo>
                    <a:lnTo>
                      <a:pt x="73" y="104"/>
                    </a:lnTo>
                    <a:lnTo>
                      <a:pt x="80" y="104"/>
                    </a:lnTo>
                    <a:lnTo>
                      <a:pt x="86" y="102"/>
                    </a:lnTo>
                    <a:lnTo>
                      <a:pt x="91" y="99"/>
                    </a:lnTo>
                    <a:lnTo>
                      <a:pt x="97" y="95"/>
                    </a:lnTo>
                    <a:lnTo>
                      <a:pt x="101" y="89"/>
                    </a:lnTo>
                    <a:lnTo>
                      <a:pt x="104" y="84"/>
                    </a:lnTo>
                    <a:lnTo>
                      <a:pt x="106" y="78"/>
                    </a:lnTo>
                    <a:lnTo>
                      <a:pt x="106" y="71"/>
                    </a:lnTo>
                    <a:lnTo>
                      <a:pt x="106" y="7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ndParaRPr>
              </a:p>
            </p:txBody>
          </p:sp>
          <p:sp>
            <p:nvSpPr>
              <p:cNvPr id="21" name="Freeform 321">
                <a:extLst>
                  <a:ext uri="{FF2B5EF4-FFF2-40B4-BE49-F238E27FC236}">
                    <a16:creationId xmlns:a16="http://schemas.microsoft.com/office/drawing/2014/main" id="{9AB738F1-397A-4210-A68F-39BFC6EA1B7B}"/>
                  </a:ext>
                </a:extLst>
              </p:cNvPr>
              <p:cNvSpPr>
                <a:spLocks/>
              </p:cNvSpPr>
              <p:nvPr/>
            </p:nvSpPr>
            <p:spPr bwMode="auto">
              <a:xfrm>
                <a:off x="3067051" y="4970464"/>
                <a:ext cx="125413" cy="123825"/>
              </a:xfrm>
              <a:custGeom>
                <a:avLst/>
                <a:gdLst/>
                <a:ahLst/>
                <a:cxnLst>
                  <a:cxn ang="0">
                    <a:pos x="130" y="21"/>
                  </a:cxn>
                  <a:cxn ang="0">
                    <a:pos x="130" y="21"/>
                  </a:cxn>
                  <a:cxn ang="0">
                    <a:pos x="139" y="30"/>
                  </a:cxn>
                  <a:cxn ang="0">
                    <a:pos x="145" y="40"/>
                  </a:cxn>
                  <a:cxn ang="0">
                    <a:pos x="151" y="51"/>
                  </a:cxn>
                  <a:cxn ang="0">
                    <a:pos x="154" y="62"/>
                  </a:cxn>
                  <a:cxn ang="0">
                    <a:pos x="156" y="73"/>
                  </a:cxn>
                  <a:cxn ang="0">
                    <a:pos x="156" y="84"/>
                  </a:cxn>
                  <a:cxn ang="0">
                    <a:pos x="152" y="97"/>
                  </a:cxn>
                  <a:cxn ang="0">
                    <a:pos x="149" y="108"/>
                  </a:cxn>
                  <a:cxn ang="0">
                    <a:pos x="149" y="108"/>
                  </a:cxn>
                  <a:cxn ang="0">
                    <a:pos x="141" y="123"/>
                  </a:cxn>
                  <a:cxn ang="0">
                    <a:pos x="132" y="134"/>
                  </a:cxn>
                  <a:cxn ang="0">
                    <a:pos x="121" y="144"/>
                  </a:cxn>
                  <a:cxn ang="0">
                    <a:pos x="106" y="151"/>
                  </a:cxn>
                  <a:cxn ang="0">
                    <a:pos x="93" y="155"/>
                  </a:cxn>
                  <a:cxn ang="0">
                    <a:pos x="78" y="157"/>
                  </a:cxn>
                  <a:cxn ang="0">
                    <a:pos x="61" y="155"/>
                  </a:cxn>
                  <a:cxn ang="0">
                    <a:pos x="46" y="151"/>
                  </a:cxn>
                  <a:cxn ang="0">
                    <a:pos x="46" y="151"/>
                  </a:cxn>
                  <a:cxn ang="0">
                    <a:pos x="33" y="144"/>
                  </a:cxn>
                  <a:cxn ang="0">
                    <a:pos x="20" y="132"/>
                  </a:cxn>
                  <a:cxn ang="0">
                    <a:pos x="11" y="121"/>
                  </a:cxn>
                  <a:cxn ang="0">
                    <a:pos x="6" y="108"/>
                  </a:cxn>
                  <a:cxn ang="0">
                    <a:pos x="0" y="93"/>
                  </a:cxn>
                  <a:cxn ang="0">
                    <a:pos x="0" y="79"/>
                  </a:cxn>
                  <a:cxn ang="0">
                    <a:pos x="0" y="64"/>
                  </a:cxn>
                  <a:cxn ang="0">
                    <a:pos x="6" y="49"/>
                  </a:cxn>
                  <a:cxn ang="0">
                    <a:pos x="6" y="49"/>
                  </a:cxn>
                  <a:cxn ang="0">
                    <a:pos x="11" y="38"/>
                  </a:cxn>
                  <a:cxn ang="0">
                    <a:pos x="19" y="27"/>
                  </a:cxn>
                  <a:cxn ang="0">
                    <a:pos x="26" y="19"/>
                  </a:cxn>
                  <a:cxn ang="0">
                    <a:pos x="37" y="12"/>
                  </a:cxn>
                  <a:cxn ang="0">
                    <a:pos x="46" y="6"/>
                  </a:cxn>
                  <a:cxn ang="0">
                    <a:pos x="58" y="2"/>
                  </a:cxn>
                  <a:cxn ang="0">
                    <a:pos x="69" y="0"/>
                  </a:cxn>
                  <a:cxn ang="0">
                    <a:pos x="82" y="0"/>
                  </a:cxn>
                  <a:cxn ang="0">
                    <a:pos x="54" y="64"/>
                  </a:cxn>
                  <a:cxn ang="0">
                    <a:pos x="54" y="64"/>
                  </a:cxn>
                  <a:cxn ang="0">
                    <a:pos x="54" y="67"/>
                  </a:cxn>
                  <a:cxn ang="0">
                    <a:pos x="54" y="71"/>
                  </a:cxn>
                  <a:cxn ang="0">
                    <a:pos x="56" y="75"/>
                  </a:cxn>
                  <a:cxn ang="0">
                    <a:pos x="59" y="77"/>
                  </a:cxn>
                  <a:cxn ang="0">
                    <a:pos x="91" y="90"/>
                  </a:cxn>
                  <a:cxn ang="0">
                    <a:pos x="91" y="90"/>
                  </a:cxn>
                  <a:cxn ang="0">
                    <a:pos x="95" y="92"/>
                  </a:cxn>
                  <a:cxn ang="0">
                    <a:pos x="98" y="90"/>
                  </a:cxn>
                  <a:cxn ang="0">
                    <a:pos x="102" y="88"/>
                  </a:cxn>
                  <a:cxn ang="0">
                    <a:pos x="104" y="86"/>
                  </a:cxn>
                  <a:cxn ang="0">
                    <a:pos x="130" y="21"/>
                  </a:cxn>
                </a:cxnLst>
                <a:rect l="0" t="0" r="r" b="b"/>
                <a:pathLst>
                  <a:path w="156" h="157">
                    <a:moveTo>
                      <a:pt x="130" y="21"/>
                    </a:moveTo>
                    <a:lnTo>
                      <a:pt x="130" y="21"/>
                    </a:lnTo>
                    <a:lnTo>
                      <a:pt x="139" y="30"/>
                    </a:lnTo>
                    <a:lnTo>
                      <a:pt x="145" y="40"/>
                    </a:lnTo>
                    <a:lnTo>
                      <a:pt x="151" y="51"/>
                    </a:lnTo>
                    <a:lnTo>
                      <a:pt x="154" y="62"/>
                    </a:lnTo>
                    <a:lnTo>
                      <a:pt x="156" y="73"/>
                    </a:lnTo>
                    <a:lnTo>
                      <a:pt x="156" y="84"/>
                    </a:lnTo>
                    <a:lnTo>
                      <a:pt x="152" y="97"/>
                    </a:lnTo>
                    <a:lnTo>
                      <a:pt x="149" y="108"/>
                    </a:lnTo>
                    <a:lnTo>
                      <a:pt x="149" y="108"/>
                    </a:lnTo>
                    <a:lnTo>
                      <a:pt x="141" y="123"/>
                    </a:lnTo>
                    <a:lnTo>
                      <a:pt x="132" y="134"/>
                    </a:lnTo>
                    <a:lnTo>
                      <a:pt x="121" y="144"/>
                    </a:lnTo>
                    <a:lnTo>
                      <a:pt x="106" y="151"/>
                    </a:lnTo>
                    <a:lnTo>
                      <a:pt x="93" y="155"/>
                    </a:lnTo>
                    <a:lnTo>
                      <a:pt x="78" y="157"/>
                    </a:lnTo>
                    <a:lnTo>
                      <a:pt x="61" y="155"/>
                    </a:lnTo>
                    <a:lnTo>
                      <a:pt x="46" y="151"/>
                    </a:lnTo>
                    <a:lnTo>
                      <a:pt x="46" y="151"/>
                    </a:lnTo>
                    <a:lnTo>
                      <a:pt x="33" y="144"/>
                    </a:lnTo>
                    <a:lnTo>
                      <a:pt x="20" y="132"/>
                    </a:lnTo>
                    <a:lnTo>
                      <a:pt x="11" y="121"/>
                    </a:lnTo>
                    <a:lnTo>
                      <a:pt x="6" y="108"/>
                    </a:lnTo>
                    <a:lnTo>
                      <a:pt x="0" y="93"/>
                    </a:lnTo>
                    <a:lnTo>
                      <a:pt x="0" y="79"/>
                    </a:lnTo>
                    <a:lnTo>
                      <a:pt x="0" y="64"/>
                    </a:lnTo>
                    <a:lnTo>
                      <a:pt x="6" y="49"/>
                    </a:lnTo>
                    <a:lnTo>
                      <a:pt x="6" y="49"/>
                    </a:lnTo>
                    <a:lnTo>
                      <a:pt x="11" y="38"/>
                    </a:lnTo>
                    <a:lnTo>
                      <a:pt x="19" y="27"/>
                    </a:lnTo>
                    <a:lnTo>
                      <a:pt x="26" y="19"/>
                    </a:lnTo>
                    <a:lnTo>
                      <a:pt x="37" y="12"/>
                    </a:lnTo>
                    <a:lnTo>
                      <a:pt x="46" y="6"/>
                    </a:lnTo>
                    <a:lnTo>
                      <a:pt x="58" y="2"/>
                    </a:lnTo>
                    <a:lnTo>
                      <a:pt x="69" y="0"/>
                    </a:lnTo>
                    <a:lnTo>
                      <a:pt x="82" y="0"/>
                    </a:lnTo>
                    <a:lnTo>
                      <a:pt x="54" y="64"/>
                    </a:lnTo>
                    <a:lnTo>
                      <a:pt x="54" y="64"/>
                    </a:lnTo>
                    <a:lnTo>
                      <a:pt x="54" y="67"/>
                    </a:lnTo>
                    <a:lnTo>
                      <a:pt x="54" y="71"/>
                    </a:lnTo>
                    <a:lnTo>
                      <a:pt x="56" y="75"/>
                    </a:lnTo>
                    <a:lnTo>
                      <a:pt x="59" y="77"/>
                    </a:lnTo>
                    <a:lnTo>
                      <a:pt x="91" y="90"/>
                    </a:lnTo>
                    <a:lnTo>
                      <a:pt x="91" y="90"/>
                    </a:lnTo>
                    <a:lnTo>
                      <a:pt x="95" y="92"/>
                    </a:lnTo>
                    <a:lnTo>
                      <a:pt x="98" y="90"/>
                    </a:lnTo>
                    <a:lnTo>
                      <a:pt x="102" y="88"/>
                    </a:lnTo>
                    <a:lnTo>
                      <a:pt x="104" y="86"/>
                    </a:lnTo>
                    <a:lnTo>
                      <a:pt x="130" y="2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ndParaRPr>
              </a:p>
            </p:txBody>
          </p:sp>
          <p:sp>
            <p:nvSpPr>
              <p:cNvPr id="22" name="Freeform 322">
                <a:extLst>
                  <a:ext uri="{FF2B5EF4-FFF2-40B4-BE49-F238E27FC236}">
                    <a16:creationId xmlns:a16="http://schemas.microsoft.com/office/drawing/2014/main" id="{10E8F6FF-918C-4FFE-B9B2-C8CB41336F9B}"/>
                  </a:ext>
                </a:extLst>
              </p:cNvPr>
              <p:cNvSpPr>
                <a:spLocks/>
              </p:cNvSpPr>
              <p:nvPr/>
            </p:nvSpPr>
            <p:spPr bwMode="auto">
              <a:xfrm>
                <a:off x="3057526" y="5081589"/>
                <a:ext cx="69850" cy="84138"/>
              </a:xfrm>
              <a:custGeom>
                <a:avLst/>
                <a:gdLst/>
                <a:ahLst/>
                <a:cxnLst>
                  <a:cxn ang="0">
                    <a:pos x="87" y="24"/>
                  </a:cxn>
                  <a:cxn ang="0">
                    <a:pos x="58" y="93"/>
                  </a:cxn>
                  <a:cxn ang="0">
                    <a:pos x="58" y="93"/>
                  </a:cxn>
                  <a:cxn ang="0">
                    <a:pos x="52" y="100"/>
                  </a:cxn>
                  <a:cxn ang="0">
                    <a:pos x="46" y="104"/>
                  </a:cxn>
                  <a:cxn ang="0">
                    <a:pos x="37" y="106"/>
                  </a:cxn>
                  <a:cxn ang="0">
                    <a:pos x="30" y="104"/>
                  </a:cxn>
                  <a:cxn ang="0">
                    <a:pos x="13" y="98"/>
                  </a:cxn>
                  <a:cxn ang="0">
                    <a:pos x="13" y="98"/>
                  </a:cxn>
                  <a:cxn ang="0">
                    <a:pos x="7" y="93"/>
                  </a:cxn>
                  <a:cxn ang="0">
                    <a:pos x="2" y="85"/>
                  </a:cxn>
                  <a:cxn ang="0">
                    <a:pos x="0" y="78"/>
                  </a:cxn>
                  <a:cxn ang="0">
                    <a:pos x="2" y="71"/>
                  </a:cxn>
                  <a:cxn ang="0">
                    <a:pos x="32" y="0"/>
                  </a:cxn>
                  <a:cxn ang="0">
                    <a:pos x="32" y="0"/>
                  </a:cxn>
                  <a:cxn ang="0">
                    <a:pos x="41" y="7"/>
                  </a:cxn>
                  <a:cxn ang="0">
                    <a:pos x="52" y="15"/>
                  </a:cxn>
                  <a:cxn ang="0">
                    <a:pos x="37" y="48"/>
                  </a:cxn>
                  <a:cxn ang="0">
                    <a:pos x="37" y="48"/>
                  </a:cxn>
                  <a:cxn ang="0">
                    <a:pos x="37" y="54"/>
                  </a:cxn>
                  <a:cxn ang="0">
                    <a:pos x="41" y="56"/>
                  </a:cxn>
                  <a:cxn ang="0">
                    <a:pos x="41" y="56"/>
                  </a:cxn>
                  <a:cxn ang="0">
                    <a:pos x="45" y="58"/>
                  </a:cxn>
                  <a:cxn ang="0">
                    <a:pos x="48" y="54"/>
                  </a:cxn>
                  <a:cxn ang="0">
                    <a:pos x="63" y="20"/>
                  </a:cxn>
                  <a:cxn ang="0">
                    <a:pos x="63" y="20"/>
                  </a:cxn>
                  <a:cxn ang="0">
                    <a:pos x="74" y="22"/>
                  </a:cxn>
                  <a:cxn ang="0">
                    <a:pos x="87" y="24"/>
                  </a:cxn>
                  <a:cxn ang="0">
                    <a:pos x="87" y="24"/>
                  </a:cxn>
                </a:cxnLst>
                <a:rect l="0" t="0" r="r" b="b"/>
                <a:pathLst>
                  <a:path w="87" h="106">
                    <a:moveTo>
                      <a:pt x="87" y="24"/>
                    </a:moveTo>
                    <a:lnTo>
                      <a:pt x="58" y="93"/>
                    </a:lnTo>
                    <a:lnTo>
                      <a:pt x="58" y="93"/>
                    </a:lnTo>
                    <a:lnTo>
                      <a:pt x="52" y="100"/>
                    </a:lnTo>
                    <a:lnTo>
                      <a:pt x="46" y="104"/>
                    </a:lnTo>
                    <a:lnTo>
                      <a:pt x="37" y="106"/>
                    </a:lnTo>
                    <a:lnTo>
                      <a:pt x="30" y="104"/>
                    </a:lnTo>
                    <a:lnTo>
                      <a:pt x="13" y="98"/>
                    </a:lnTo>
                    <a:lnTo>
                      <a:pt x="13" y="98"/>
                    </a:lnTo>
                    <a:lnTo>
                      <a:pt x="7" y="93"/>
                    </a:lnTo>
                    <a:lnTo>
                      <a:pt x="2" y="85"/>
                    </a:lnTo>
                    <a:lnTo>
                      <a:pt x="0" y="78"/>
                    </a:lnTo>
                    <a:lnTo>
                      <a:pt x="2" y="71"/>
                    </a:lnTo>
                    <a:lnTo>
                      <a:pt x="32" y="0"/>
                    </a:lnTo>
                    <a:lnTo>
                      <a:pt x="32" y="0"/>
                    </a:lnTo>
                    <a:lnTo>
                      <a:pt x="41" y="7"/>
                    </a:lnTo>
                    <a:lnTo>
                      <a:pt x="52" y="15"/>
                    </a:lnTo>
                    <a:lnTo>
                      <a:pt x="37" y="48"/>
                    </a:lnTo>
                    <a:lnTo>
                      <a:pt x="37" y="48"/>
                    </a:lnTo>
                    <a:lnTo>
                      <a:pt x="37" y="54"/>
                    </a:lnTo>
                    <a:lnTo>
                      <a:pt x="41" y="56"/>
                    </a:lnTo>
                    <a:lnTo>
                      <a:pt x="41" y="56"/>
                    </a:lnTo>
                    <a:lnTo>
                      <a:pt x="45" y="58"/>
                    </a:lnTo>
                    <a:lnTo>
                      <a:pt x="48" y="54"/>
                    </a:lnTo>
                    <a:lnTo>
                      <a:pt x="63" y="20"/>
                    </a:lnTo>
                    <a:lnTo>
                      <a:pt x="63" y="20"/>
                    </a:lnTo>
                    <a:lnTo>
                      <a:pt x="74" y="22"/>
                    </a:lnTo>
                    <a:lnTo>
                      <a:pt x="87" y="24"/>
                    </a:lnTo>
                    <a:lnTo>
                      <a:pt x="87"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ndParaRPr>
              </a:p>
            </p:txBody>
          </p:sp>
          <p:sp>
            <p:nvSpPr>
              <p:cNvPr id="23" name="Freeform 323">
                <a:extLst>
                  <a:ext uri="{FF2B5EF4-FFF2-40B4-BE49-F238E27FC236}">
                    <a16:creationId xmlns:a16="http://schemas.microsoft.com/office/drawing/2014/main" id="{E95A6D85-062F-456B-9079-2AE2BE0CB46D}"/>
                  </a:ext>
                </a:extLst>
              </p:cNvPr>
              <p:cNvSpPr>
                <a:spLocks noEditPoints="1"/>
              </p:cNvSpPr>
              <p:nvPr/>
            </p:nvSpPr>
            <p:spPr bwMode="auto">
              <a:xfrm>
                <a:off x="2925763" y="4818064"/>
                <a:ext cx="182563" cy="182563"/>
              </a:xfrm>
              <a:custGeom>
                <a:avLst/>
                <a:gdLst/>
                <a:ahLst/>
                <a:cxnLst>
                  <a:cxn ang="0">
                    <a:pos x="230" y="99"/>
                  </a:cxn>
                  <a:cxn ang="0">
                    <a:pos x="206" y="110"/>
                  </a:cxn>
                  <a:cxn ang="0">
                    <a:pos x="224" y="140"/>
                  </a:cxn>
                  <a:cxn ang="0">
                    <a:pos x="226" y="149"/>
                  </a:cxn>
                  <a:cxn ang="0">
                    <a:pos x="208" y="186"/>
                  </a:cxn>
                  <a:cxn ang="0">
                    <a:pos x="184" y="175"/>
                  </a:cxn>
                  <a:cxn ang="0">
                    <a:pos x="174" y="210"/>
                  </a:cxn>
                  <a:cxn ang="0">
                    <a:pos x="171" y="218"/>
                  </a:cxn>
                  <a:cxn ang="0">
                    <a:pos x="131" y="231"/>
                  </a:cxn>
                  <a:cxn ang="0">
                    <a:pos x="120" y="207"/>
                  </a:cxn>
                  <a:cxn ang="0">
                    <a:pos x="91" y="225"/>
                  </a:cxn>
                  <a:cxn ang="0">
                    <a:pos x="81" y="229"/>
                  </a:cxn>
                  <a:cxn ang="0">
                    <a:pos x="44" y="208"/>
                  </a:cxn>
                  <a:cxn ang="0">
                    <a:pos x="55" y="184"/>
                  </a:cxn>
                  <a:cxn ang="0">
                    <a:pos x="20" y="177"/>
                  </a:cxn>
                  <a:cxn ang="0">
                    <a:pos x="13" y="173"/>
                  </a:cxn>
                  <a:cxn ang="0">
                    <a:pos x="0" y="132"/>
                  </a:cxn>
                  <a:cxn ang="0">
                    <a:pos x="24" y="123"/>
                  </a:cxn>
                  <a:cxn ang="0">
                    <a:pos x="5" y="91"/>
                  </a:cxn>
                  <a:cxn ang="0">
                    <a:pos x="1" y="84"/>
                  </a:cxn>
                  <a:cxn ang="0">
                    <a:pos x="22" y="47"/>
                  </a:cxn>
                  <a:cxn ang="0">
                    <a:pos x="46" y="56"/>
                  </a:cxn>
                  <a:cxn ang="0">
                    <a:pos x="53" y="21"/>
                  </a:cxn>
                  <a:cxn ang="0">
                    <a:pos x="57" y="13"/>
                  </a:cxn>
                  <a:cxn ang="0">
                    <a:pos x="98" y="0"/>
                  </a:cxn>
                  <a:cxn ang="0">
                    <a:pos x="107" y="26"/>
                  </a:cxn>
                  <a:cxn ang="0">
                    <a:pos x="139" y="6"/>
                  </a:cxn>
                  <a:cxn ang="0">
                    <a:pos x="146" y="4"/>
                  </a:cxn>
                  <a:cxn ang="0">
                    <a:pos x="184" y="22"/>
                  </a:cxn>
                  <a:cxn ang="0">
                    <a:pos x="174" y="47"/>
                  </a:cxn>
                  <a:cxn ang="0">
                    <a:pos x="210" y="56"/>
                  </a:cxn>
                  <a:cxn ang="0">
                    <a:pos x="217" y="60"/>
                  </a:cxn>
                  <a:cxn ang="0">
                    <a:pos x="131" y="166"/>
                  </a:cxn>
                  <a:cxn ang="0">
                    <a:pos x="157" y="147"/>
                  </a:cxn>
                  <a:cxn ang="0">
                    <a:pos x="167" y="119"/>
                  </a:cxn>
                  <a:cxn ang="0">
                    <a:pos x="165" y="99"/>
                  </a:cxn>
                  <a:cxn ang="0">
                    <a:pos x="146" y="73"/>
                  </a:cxn>
                  <a:cxn ang="0">
                    <a:pos x="117" y="63"/>
                  </a:cxn>
                  <a:cxn ang="0">
                    <a:pos x="96" y="67"/>
                  </a:cxn>
                  <a:cxn ang="0">
                    <a:pos x="72" y="84"/>
                  </a:cxn>
                  <a:cxn ang="0">
                    <a:pos x="61" y="114"/>
                  </a:cxn>
                  <a:cxn ang="0">
                    <a:pos x="65" y="134"/>
                  </a:cxn>
                  <a:cxn ang="0">
                    <a:pos x="83" y="158"/>
                  </a:cxn>
                  <a:cxn ang="0">
                    <a:pos x="111" y="169"/>
                  </a:cxn>
                  <a:cxn ang="0">
                    <a:pos x="131" y="166"/>
                  </a:cxn>
                </a:cxnLst>
                <a:rect l="0" t="0" r="r" b="b"/>
                <a:pathLst>
                  <a:path w="230" h="231">
                    <a:moveTo>
                      <a:pt x="230" y="95"/>
                    </a:moveTo>
                    <a:lnTo>
                      <a:pt x="230" y="95"/>
                    </a:lnTo>
                    <a:lnTo>
                      <a:pt x="230" y="99"/>
                    </a:lnTo>
                    <a:lnTo>
                      <a:pt x="226" y="102"/>
                    </a:lnTo>
                    <a:lnTo>
                      <a:pt x="206" y="110"/>
                    </a:lnTo>
                    <a:lnTo>
                      <a:pt x="206" y="110"/>
                    </a:lnTo>
                    <a:lnTo>
                      <a:pt x="206" y="121"/>
                    </a:lnTo>
                    <a:lnTo>
                      <a:pt x="204" y="130"/>
                    </a:lnTo>
                    <a:lnTo>
                      <a:pt x="224" y="140"/>
                    </a:lnTo>
                    <a:lnTo>
                      <a:pt x="224" y="140"/>
                    </a:lnTo>
                    <a:lnTo>
                      <a:pt x="228" y="143"/>
                    </a:lnTo>
                    <a:lnTo>
                      <a:pt x="226" y="149"/>
                    </a:lnTo>
                    <a:lnTo>
                      <a:pt x="211" y="182"/>
                    </a:lnTo>
                    <a:lnTo>
                      <a:pt x="211" y="182"/>
                    </a:lnTo>
                    <a:lnTo>
                      <a:pt x="208" y="186"/>
                    </a:lnTo>
                    <a:lnTo>
                      <a:pt x="202" y="184"/>
                    </a:lnTo>
                    <a:lnTo>
                      <a:pt x="184" y="175"/>
                    </a:lnTo>
                    <a:lnTo>
                      <a:pt x="184" y="175"/>
                    </a:lnTo>
                    <a:lnTo>
                      <a:pt x="176" y="182"/>
                    </a:lnTo>
                    <a:lnTo>
                      <a:pt x="167" y="190"/>
                    </a:lnTo>
                    <a:lnTo>
                      <a:pt x="174" y="210"/>
                    </a:lnTo>
                    <a:lnTo>
                      <a:pt x="174" y="210"/>
                    </a:lnTo>
                    <a:lnTo>
                      <a:pt x="174" y="216"/>
                    </a:lnTo>
                    <a:lnTo>
                      <a:pt x="171" y="218"/>
                    </a:lnTo>
                    <a:lnTo>
                      <a:pt x="135" y="231"/>
                    </a:lnTo>
                    <a:lnTo>
                      <a:pt x="135" y="231"/>
                    </a:lnTo>
                    <a:lnTo>
                      <a:pt x="131" y="231"/>
                    </a:lnTo>
                    <a:lnTo>
                      <a:pt x="128" y="227"/>
                    </a:lnTo>
                    <a:lnTo>
                      <a:pt x="120" y="207"/>
                    </a:lnTo>
                    <a:lnTo>
                      <a:pt x="120" y="207"/>
                    </a:lnTo>
                    <a:lnTo>
                      <a:pt x="109" y="207"/>
                    </a:lnTo>
                    <a:lnTo>
                      <a:pt x="100" y="205"/>
                    </a:lnTo>
                    <a:lnTo>
                      <a:pt x="91" y="225"/>
                    </a:lnTo>
                    <a:lnTo>
                      <a:pt x="91" y="225"/>
                    </a:lnTo>
                    <a:lnTo>
                      <a:pt x="87" y="229"/>
                    </a:lnTo>
                    <a:lnTo>
                      <a:pt x="81" y="229"/>
                    </a:lnTo>
                    <a:lnTo>
                      <a:pt x="48" y="212"/>
                    </a:lnTo>
                    <a:lnTo>
                      <a:pt x="48" y="212"/>
                    </a:lnTo>
                    <a:lnTo>
                      <a:pt x="44" y="208"/>
                    </a:lnTo>
                    <a:lnTo>
                      <a:pt x="46" y="205"/>
                    </a:lnTo>
                    <a:lnTo>
                      <a:pt x="55" y="184"/>
                    </a:lnTo>
                    <a:lnTo>
                      <a:pt x="55" y="184"/>
                    </a:lnTo>
                    <a:lnTo>
                      <a:pt x="48" y="177"/>
                    </a:lnTo>
                    <a:lnTo>
                      <a:pt x="40" y="169"/>
                    </a:lnTo>
                    <a:lnTo>
                      <a:pt x="20" y="177"/>
                    </a:lnTo>
                    <a:lnTo>
                      <a:pt x="20" y="177"/>
                    </a:lnTo>
                    <a:lnTo>
                      <a:pt x="14" y="177"/>
                    </a:lnTo>
                    <a:lnTo>
                      <a:pt x="13" y="173"/>
                    </a:lnTo>
                    <a:lnTo>
                      <a:pt x="0" y="138"/>
                    </a:lnTo>
                    <a:lnTo>
                      <a:pt x="0" y="138"/>
                    </a:lnTo>
                    <a:lnTo>
                      <a:pt x="0" y="132"/>
                    </a:lnTo>
                    <a:lnTo>
                      <a:pt x="3" y="130"/>
                    </a:lnTo>
                    <a:lnTo>
                      <a:pt x="24" y="123"/>
                    </a:lnTo>
                    <a:lnTo>
                      <a:pt x="24" y="123"/>
                    </a:lnTo>
                    <a:lnTo>
                      <a:pt x="24" y="112"/>
                    </a:lnTo>
                    <a:lnTo>
                      <a:pt x="26" y="101"/>
                    </a:lnTo>
                    <a:lnTo>
                      <a:pt x="5" y="91"/>
                    </a:lnTo>
                    <a:lnTo>
                      <a:pt x="5" y="91"/>
                    </a:lnTo>
                    <a:lnTo>
                      <a:pt x="1" y="88"/>
                    </a:lnTo>
                    <a:lnTo>
                      <a:pt x="1" y="84"/>
                    </a:lnTo>
                    <a:lnTo>
                      <a:pt x="18" y="50"/>
                    </a:lnTo>
                    <a:lnTo>
                      <a:pt x="18" y="50"/>
                    </a:lnTo>
                    <a:lnTo>
                      <a:pt x="22" y="47"/>
                    </a:lnTo>
                    <a:lnTo>
                      <a:pt x="26" y="47"/>
                    </a:lnTo>
                    <a:lnTo>
                      <a:pt x="46" y="56"/>
                    </a:lnTo>
                    <a:lnTo>
                      <a:pt x="46" y="56"/>
                    </a:lnTo>
                    <a:lnTo>
                      <a:pt x="53" y="49"/>
                    </a:lnTo>
                    <a:lnTo>
                      <a:pt x="61" y="43"/>
                    </a:lnTo>
                    <a:lnTo>
                      <a:pt x="53" y="21"/>
                    </a:lnTo>
                    <a:lnTo>
                      <a:pt x="53" y="21"/>
                    </a:lnTo>
                    <a:lnTo>
                      <a:pt x="53" y="17"/>
                    </a:lnTo>
                    <a:lnTo>
                      <a:pt x="57" y="13"/>
                    </a:lnTo>
                    <a:lnTo>
                      <a:pt x="92" y="0"/>
                    </a:lnTo>
                    <a:lnTo>
                      <a:pt x="92" y="0"/>
                    </a:lnTo>
                    <a:lnTo>
                      <a:pt x="98" y="0"/>
                    </a:lnTo>
                    <a:lnTo>
                      <a:pt x="100" y="4"/>
                    </a:lnTo>
                    <a:lnTo>
                      <a:pt x="107" y="26"/>
                    </a:lnTo>
                    <a:lnTo>
                      <a:pt x="107" y="26"/>
                    </a:lnTo>
                    <a:lnTo>
                      <a:pt x="118" y="24"/>
                    </a:lnTo>
                    <a:lnTo>
                      <a:pt x="130" y="26"/>
                    </a:lnTo>
                    <a:lnTo>
                      <a:pt x="139" y="6"/>
                    </a:lnTo>
                    <a:lnTo>
                      <a:pt x="139" y="6"/>
                    </a:lnTo>
                    <a:lnTo>
                      <a:pt x="143" y="4"/>
                    </a:lnTo>
                    <a:lnTo>
                      <a:pt x="146" y="4"/>
                    </a:lnTo>
                    <a:lnTo>
                      <a:pt x="180" y="19"/>
                    </a:lnTo>
                    <a:lnTo>
                      <a:pt x="180" y="19"/>
                    </a:lnTo>
                    <a:lnTo>
                      <a:pt x="184" y="22"/>
                    </a:lnTo>
                    <a:lnTo>
                      <a:pt x="184" y="28"/>
                    </a:lnTo>
                    <a:lnTo>
                      <a:pt x="174" y="47"/>
                    </a:lnTo>
                    <a:lnTo>
                      <a:pt x="174" y="47"/>
                    </a:lnTo>
                    <a:lnTo>
                      <a:pt x="182" y="54"/>
                    </a:lnTo>
                    <a:lnTo>
                      <a:pt x="187" y="63"/>
                    </a:lnTo>
                    <a:lnTo>
                      <a:pt x="210" y="56"/>
                    </a:lnTo>
                    <a:lnTo>
                      <a:pt x="210" y="56"/>
                    </a:lnTo>
                    <a:lnTo>
                      <a:pt x="213" y="56"/>
                    </a:lnTo>
                    <a:lnTo>
                      <a:pt x="217" y="60"/>
                    </a:lnTo>
                    <a:lnTo>
                      <a:pt x="230" y="95"/>
                    </a:lnTo>
                    <a:close/>
                    <a:moveTo>
                      <a:pt x="131" y="166"/>
                    </a:moveTo>
                    <a:lnTo>
                      <a:pt x="131" y="166"/>
                    </a:lnTo>
                    <a:lnTo>
                      <a:pt x="143" y="160"/>
                    </a:lnTo>
                    <a:lnTo>
                      <a:pt x="150" y="154"/>
                    </a:lnTo>
                    <a:lnTo>
                      <a:pt x="157" y="147"/>
                    </a:lnTo>
                    <a:lnTo>
                      <a:pt x="161" y="138"/>
                    </a:lnTo>
                    <a:lnTo>
                      <a:pt x="165" y="128"/>
                    </a:lnTo>
                    <a:lnTo>
                      <a:pt x="167" y="119"/>
                    </a:lnTo>
                    <a:lnTo>
                      <a:pt x="167" y="108"/>
                    </a:lnTo>
                    <a:lnTo>
                      <a:pt x="165" y="99"/>
                    </a:lnTo>
                    <a:lnTo>
                      <a:pt x="165" y="99"/>
                    </a:lnTo>
                    <a:lnTo>
                      <a:pt x="159" y="88"/>
                    </a:lnTo>
                    <a:lnTo>
                      <a:pt x="154" y="80"/>
                    </a:lnTo>
                    <a:lnTo>
                      <a:pt x="146" y="73"/>
                    </a:lnTo>
                    <a:lnTo>
                      <a:pt x="137" y="69"/>
                    </a:lnTo>
                    <a:lnTo>
                      <a:pt x="128" y="65"/>
                    </a:lnTo>
                    <a:lnTo>
                      <a:pt x="117" y="63"/>
                    </a:lnTo>
                    <a:lnTo>
                      <a:pt x="107" y="63"/>
                    </a:lnTo>
                    <a:lnTo>
                      <a:pt x="96" y="67"/>
                    </a:lnTo>
                    <a:lnTo>
                      <a:pt x="96" y="67"/>
                    </a:lnTo>
                    <a:lnTo>
                      <a:pt x="87" y="71"/>
                    </a:lnTo>
                    <a:lnTo>
                      <a:pt x="79" y="76"/>
                    </a:lnTo>
                    <a:lnTo>
                      <a:pt x="72" y="84"/>
                    </a:lnTo>
                    <a:lnTo>
                      <a:pt x="66" y="93"/>
                    </a:lnTo>
                    <a:lnTo>
                      <a:pt x="63" y="102"/>
                    </a:lnTo>
                    <a:lnTo>
                      <a:pt x="61" y="114"/>
                    </a:lnTo>
                    <a:lnTo>
                      <a:pt x="63" y="123"/>
                    </a:lnTo>
                    <a:lnTo>
                      <a:pt x="65" y="134"/>
                    </a:lnTo>
                    <a:lnTo>
                      <a:pt x="65" y="134"/>
                    </a:lnTo>
                    <a:lnTo>
                      <a:pt x="70" y="143"/>
                    </a:lnTo>
                    <a:lnTo>
                      <a:pt x="76" y="151"/>
                    </a:lnTo>
                    <a:lnTo>
                      <a:pt x="83" y="158"/>
                    </a:lnTo>
                    <a:lnTo>
                      <a:pt x="92" y="164"/>
                    </a:lnTo>
                    <a:lnTo>
                      <a:pt x="102" y="167"/>
                    </a:lnTo>
                    <a:lnTo>
                      <a:pt x="111" y="169"/>
                    </a:lnTo>
                    <a:lnTo>
                      <a:pt x="122" y="167"/>
                    </a:lnTo>
                    <a:lnTo>
                      <a:pt x="131" y="166"/>
                    </a:lnTo>
                    <a:lnTo>
                      <a:pt x="131" y="16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ndParaRPr>
              </a:p>
            </p:txBody>
          </p:sp>
        </p:grpSp>
      </p:grpSp>
      <p:sp>
        <p:nvSpPr>
          <p:cNvPr id="24" name="Rogner un rectangle avec un coin diagonal 45">
            <a:extLst>
              <a:ext uri="{FF2B5EF4-FFF2-40B4-BE49-F238E27FC236}">
                <a16:creationId xmlns:a16="http://schemas.microsoft.com/office/drawing/2014/main" id="{B1A50EBA-7D50-4A59-AB58-4979EECB708D}"/>
              </a:ext>
            </a:extLst>
          </p:cNvPr>
          <p:cNvSpPr/>
          <p:nvPr/>
        </p:nvSpPr>
        <p:spPr>
          <a:xfrm>
            <a:off x="2516625" y="2933250"/>
            <a:ext cx="1428384" cy="350385"/>
          </a:xfrm>
          <a:prstGeom prst="snip2DiagRect">
            <a:avLst/>
          </a:prstGeom>
          <a:noFill/>
          <a:ln w="25400" cap="flat" cmpd="sng" algn="ctr">
            <a:solidFill>
              <a:sysClr val="windowText" lastClr="000000">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a:ea typeface="+mn-ea"/>
                <a:cs typeface="+mn-cs"/>
              </a:rPr>
              <a:t>BMTN / EMTN</a:t>
            </a:r>
          </a:p>
        </p:txBody>
      </p:sp>
      <p:sp>
        <p:nvSpPr>
          <p:cNvPr id="25" name="Rogner un rectangle avec un coin diagonal 46">
            <a:extLst>
              <a:ext uri="{FF2B5EF4-FFF2-40B4-BE49-F238E27FC236}">
                <a16:creationId xmlns:a16="http://schemas.microsoft.com/office/drawing/2014/main" id="{E4B93021-306D-4AB5-BE9D-1AE86FC1F33F}"/>
              </a:ext>
            </a:extLst>
          </p:cNvPr>
          <p:cNvSpPr/>
          <p:nvPr/>
        </p:nvSpPr>
        <p:spPr>
          <a:xfrm>
            <a:off x="2516625" y="3351215"/>
            <a:ext cx="1428384" cy="453886"/>
          </a:xfrm>
          <a:prstGeom prst="snip2DiagRect">
            <a:avLst/>
          </a:prstGeom>
          <a:noFill/>
          <a:ln w="25400" cap="flat" cmpd="sng" algn="ctr">
            <a:solidFill>
              <a:sysClr val="windowText" lastClr="000000">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black"/>
                </a:solidFill>
                <a:effectLst/>
                <a:uLnTx/>
                <a:uFillTx/>
                <a:latin typeface="Arial Narrow"/>
                <a:ea typeface="+mn-ea"/>
                <a:cs typeface="+mn-cs"/>
              </a:rPr>
              <a:t>Contrats de capitalisation</a:t>
            </a:r>
          </a:p>
        </p:txBody>
      </p:sp>
      <p:sp>
        <p:nvSpPr>
          <p:cNvPr id="26" name="Rogner un rectangle avec un coin diagonal 47">
            <a:extLst>
              <a:ext uri="{FF2B5EF4-FFF2-40B4-BE49-F238E27FC236}">
                <a16:creationId xmlns:a16="http://schemas.microsoft.com/office/drawing/2014/main" id="{50BDE09A-7A25-489B-92B6-FD999B7F148C}"/>
              </a:ext>
            </a:extLst>
          </p:cNvPr>
          <p:cNvSpPr/>
          <p:nvPr/>
        </p:nvSpPr>
        <p:spPr>
          <a:xfrm>
            <a:off x="2516625" y="3886367"/>
            <a:ext cx="1428384" cy="644998"/>
          </a:xfrm>
          <a:prstGeom prst="snip2DiagRect">
            <a:avLst/>
          </a:prstGeom>
          <a:noFill/>
          <a:ln w="25400" cap="flat" cmpd="sng" algn="ctr">
            <a:solidFill>
              <a:srgbClr val="A89C8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err="1">
                <a:ln>
                  <a:noFill/>
                </a:ln>
                <a:solidFill>
                  <a:prstClr val="black"/>
                </a:solidFill>
                <a:effectLst/>
                <a:uLnTx/>
                <a:uFillTx/>
                <a:latin typeface="Arial Narrow"/>
                <a:ea typeface="+mn-ea"/>
                <a:cs typeface="+mn-cs"/>
              </a:rPr>
              <a:t>Ins</a:t>
            </a:r>
            <a:r>
              <a:rPr kumimoji="0" lang="fr-FR" sz="1400" b="1" i="0" u="none" strike="noStrike" kern="0" cap="none" spc="0" normalizeH="0" baseline="0" noProof="0" dirty="0">
                <a:ln>
                  <a:noFill/>
                </a:ln>
                <a:solidFill>
                  <a:prstClr val="black"/>
                </a:solidFill>
                <a:effectLst/>
                <a:uLnTx/>
                <a:uFillTx/>
                <a:latin typeface="Arial Narrow"/>
                <a:ea typeface="+mn-ea"/>
                <a:cs typeface="+mn-cs"/>
              </a:rPr>
              <a:t>. Couverture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prstClr val="black"/>
                </a:solidFill>
                <a:effectLst/>
                <a:uLnTx/>
                <a:uFillTx/>
                <a:latin typeface="Arial Narrow"/>
                <a:ea typeface="+mn-ea"/>
                <a:cs typeface="+mn-cs"/>
              </a:rPr>
              <a:t>(Taux, Matières premières, Change)</a:t>
            </a:r>
            <a:endParaRPr kumimoji="0" lang="fr-FR" sz="1200" b="1" i="0" u="none" strike="noStrike" kern="0" cap="none" spc="0" normalizeH="0" baseline="0" noProof="0" dirty="0">
              <a:ln>
                <a:noFill/>
              </a:ln>
              <a:solidFill>
                <a:prstClr val="black"/>
              </a:solidFill>
              <a:effectLst/>
              <a:uLnTx/>
              <a:uFillTx/>
              <a:latin typeface="Arial Narrow"/>
              <a:ea typeface="+mn-ea"/>
              <a:cs typeface="+mn-cs"/>
            </a:endParaRPr>
          </a:p>
        </p:txBody>
      </p:sp>
      <p:sp>
        <p:nvSpPr>
          <p:cNvPr id="27" name="Rogner un rectangle avec un coin diagonal 48">
            <a:extLst>
              <a:ext uri="{FF2B5EF4-FFF2-40B4-BE49-F238E27FC236}">
                <a16:creationId xmlns:a16="http://schemas.microsoft.com/office/drawing/2014/main" id="{F3627642-F20E-4FF0-97F7-954A3B0FC6D5}"/>
              </a:ext>
            </a:extLst>
          </p:cNvPr>
          <p:cNvSpPr/>
          <p:nvPr/>
        </p:nvSpPr>
        <p:spPr>
          <a:xfrm>
            <a:off x="2516625" y="4675676"/>
            <a:ext cx="1428384" cy="324000"/>
          </a:xfrm>
          <a:prstGeom prst="snip2DiagRect">
            <a:avLst/>
          </a:prstGeom>
          <a:noFill/>
          <a:ln w="25400" cap="flat" cmpd="sng" algn="ctr">
            <a:solidFill>
              <a:srgbClr val="A89C8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err="1">
                <a:ln>
                  <a:noFill/>
                </a:ln>
                <a:solidFill>
                  <a:prstClr val="black"/>
                </a:solidFill>
                <a:effectLst/>
                <a:uLnTx/>
                <a:uFillTx/>
                <a:latin typeface="Arial Narrow"/>
                <a:ea typeface="+mn-ea"/>
                <a:cs typeface="+mn-cs"/>
              </a:rPr>
              <a:t>Click’n</a:t>
            </a:r>
            <a:r>
              <a:rPr kumimoji="0" lang="fr-FR" sz="1400" b="1" i="0" u="none" strike="noStrike" kern="0" cap="none" spc="0" normalizeH="0" baseline="0" noProof="0" dirty="0">
                <a:ln>
                  <a:noFill/>
                </a:ln>
                <a:solidFill>
                  <a:prstClr val="black"/>
                </a:solidFill>
                <a:effectLst/>
                <a:uLnTx/>
                <a:uFillTx/>
                <a:latin typeface="Arial Narrow"/>
                <a:ea typeface="+mn-ea"/>
                <a:cs typeface="+mn-cs"/>
              </a:rPr>
              <a:t> Trade </a:t>
            </a:r>
            <a:r>
              <a:rPr kumimoji="0" lang="fr-FR" sz="1000" b="1" i="0" u="none" strike="noStrike" kern="0" cap="none" spc="0" normalizeH="0" baseline="0" noProof="0" dirty="0">
                <a:ln>
                  <a:noFill/>
                </a:ln>
                <a:solidFill>
                  <a:prstClr val="black"/>
                </a:solidFill>
                <a:effectLst/>
                <a:uLnTx/>
                <a:uFillTx/>
                <a:latin typeface="Arial Narrow"/>
                <a:ea typeface="+mn-ea"/>
                <a:cs typeface="+mn-cs"/>
              </a:rPr>
              <a:t>Change à terme / TAP+</a:t>
            </a:r>
          </a:p>
        </p:txBody>
      </p:sp>
      <p:sp>
        <p:nvSpPr>
          <p:cNvPr id="28" name="Rogner un rectangle avec un coin diagonal 49">
            <a:extLst>
              <a:ext uri="{FF2B5EF4-FFF2-40B4-BE49-F238E27FC236}">
                <a16:creationId xmlns:a16="http://schemas.microsoft.com/office/drawing/2014/main" id="{51DF0F18-0996-45CD-82BF-09635E67964E}"/>
              </a:ext>
            </a:extLst>
          </p:cNvPr>
          <p:cNvSpPr/>
          <p:nvPr/>
        </p:nvSpPr>
        <p:spPr>
          <a:xfrm>
            <a:off x="2516625" y="5075290"/>
            <a:ext cx="1428384" cy="324000"/>
          </a:xfrm>
          <a:prstGeom prst="snip2DiagRect">
            <a:avLst/>
          </a:prstGeom>
          <a:noFill/>
          <a:ln w="25400" cap="flat" cmpd="sng" algn="ctr">
            <a:solidFill>
              <a:srgbClr val="A89C8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Arial Narrow"/>
                <a:ea typeface="+mn-ea"/>
                <a:cs typeface="+mn-cs"/>
              </a:rPr>
              <a:t>Back to Back</a:t>
            </a:r>
          </a:p>
        </p:txBody>
      </p:sp>
      <p:sp>
        <p:nvSpPr>
          <p:cNvPr id="29" name="Rectangle 28">
            <a:extLst>
              <a:ext uri="{FF2B5EF4-FFF2-40B4-BE49-F238E27FC236}">
                <a16:creationId xmlns:a16="http://schemas.microsoft.com/office/drawing/2014/main" id="{67ADAFF0-BBF3-47D3-9A98-2E596A82BB9A}"/>
              </a:ext>
            </a:extLst>
          </p:cNvPr>
          <p:cNvSpPr/>
          <p:nvPr/>
        </p:nvSpPr>
        <p:spPr>
          <a:xfrm>
            <a:off x="1631209" y="2011158"/>
            <a:ext cx="864000" cy="1793944"/>
          </a:xfrm>
          <a:prstGeom prst="rect">
            <a:avLst/>
          </a:prstGeom>
          <a:solidFill>
            <a:sysClr val="windowText" lastClr="000000">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Arial Narrow"/>
                <a:ea typeface="+mn-ea"/>
                <a:cs typeface="+mn-cs"/>
              </a:rPr>
              <a:t>Epargne</a:t>
            </a:r>
          </a:p>
        </p:txBody>
      </p:sp>
      <p:sp>
        <p:nvSpPr>
          <p:cNvPr id="30" name="Rectangle 29">
            <a:extLst>
              <a:ext uri="{FF2B5EF4-FFF2-40B4-BE49-F238E27FC236}">
                <a16:creationId xmlns:a16="http://schemas.microsoft.com/office/drawing/2014/main" id="{BB24D083-9E21-4A74-9A96-124F1E2E974F}"/>
              </a:ext>
            </a:extLst>
          </p:cNvPr>
          <p:cNvSpPr/>
          <p:nvPr/>
        </p:nvSpPr>
        <p:spPr>
          <a:xfrm>
            <a:off x="1631209" y="3883365"/>
            <a:ext cx="864000" cy="648000"/>
          </a:xfrm>
          <a:prstGeom prst="rect">
            <a:avLst/>
          </a:prstGeom>
          <a:solidFill>
            <a:srgbClr val="A89C8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Arial Narrow"/>
                <a:ea typeface="+mn-ea"/>
                <a:cs typeface="+mn-cs"/>
              </a:rPr>
              <a:t>Dérivés</a:t>
            </a:r>
          </a:p>
        </p:txBody>
      </p:sp>
      <p:sp>
        <p:nvSpPr>
          <p:cNvPr id="31" name="Rectangle 30">
            <a:extLst>
              <a:ext uri="{FF2B5EF4-FFF2-40B4-BE49-F238E27FC236}">
                <a16:creationId xmlns:a16="http://schemas.microsoft.com/office/drawing/2014/main" id="{9102E479-4F0C-4B77-9373-93712109D37E}"/>
              </a:ext>
            </a:extLst>
          </p:cNvPr>
          <p:cNvSpPr/>
          <p:nvPr/>
        </p:nvSpPr>
        <p:spPr>
          <a:xfrm>
            <a:off x="1631209" y="4675453"/>
            <a:ext cx="864000" cy="723836"/>
          </a:xfrm>
          <a:prstGeom prst="rect">
            <a:avLst/>
          </a:prstGeom>
          <a:solidFill>
            <a:srgbClr val="A89C8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Arial Narrow"/>
                <a:ea typeface="+mn-ea"/>
                <a:cs typeface="+mn-cs"/>
              </a:rPr>
              <a:t>Interna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err="1">
                <a:ln>
                  <a:noFill/>
                </a:ln>
                <a:solidFill>
                  <a:prstClr val="white"/>
                </a:solidFill>
                <a:effectLst/>
                <a:uLnTx/>
                <a:uFillTx/>
                <a:latin typeface="Arial Narrow"/>
                <a:ea typeface="+mn-ea"/>
                <a:cs typeface="+mn-cs"/>
              </a:rPr>
              <a:t>tional</a:t>
            </a:r>
            <a:endParaRPr kumimoji="0" lang="fr-FR" sz="1400" b="1" i="0" u="none" strike="noStrike" kern="0" cap="none" spc="0" normalizeH="0" baseline="0" noProof="0" dirty="0">
              <a:ln>
                <a:noFill/>
              </a:ln>
              <a:solidFill>
                <a:prstClr val="white"/>
              </a:solidFill>
              <a:effectLst/>
              <a:uLnTx/>
              <a:uFillTx/>
              <a:latin typeface="Arial Narrow"/>
              <a:ea typeface="+mn-ea"/>
              <a:cs typeface="+mn-cs"/>
            </a:endParaRPr>
          </a:p>
        </p:txBody>
      </p:sp>
      <p:sp>
        <p:nvSpPr>
          <p:cNvPr id="32" name="ZoneTexte 31">
            <a:extLst>
              <a:ext uri="{FF2B5EF4-FFF2-40B4-BE49-F238E27FC236}">
                <a16:creationId xmlns:a16="http://schemas.microsoft.com/office/drawing/2014/main" id="{24A94540-978E-433C-9497-187F96A7CB91}"/>
              </a:ext>
            </a:extLst>
          </p:cNvPr>
          <p:cNvSpPr txBox="1"/>
          <p:nvPr/>
        </p:nvSpPr>
        <p:spPr>
          <a:xfrm rot="2057131">
            <a:off x="3706958" y="2601096"/>
            <a:ext cx="527526" cy="307777"/>
          </a:xfrm>
          <a:prstGeom prst="rect">
            <a:avLst/>
          </a:prstGeom>
          <a:noFill/>
        </p:spPr>
        <p:txBody>
          <a:bodyPr wrap="square" rtlCol="0">
            <a:spAutoFit/>
          </a:bodyPr>
          <a:lstStyle/>
          <a:p>
            <a:r>
              <a:rPr lang="fr-FR" sz="1400" dirty="0">
                <a:solidFill>
                  <a:srgbClr val="C00000"/>
                </a:solidFill>
                <a:latin typeface="Arial Black" panose="020B0A04020102020204" pitchFamily="34" charset="0"/>
              </a:rPr>
              <a:t>LEI</a:t>
            </a:r>
          </a:p>
        </p:txBody>
      </p:sp>
      <p:sp>
        <p:nvSpPr>
          <p:cNvPr id="33" name="ZoneTexte 32">
            <a:extLst>
              <a:ext uri="{FF2B5EF4-FFF2-40B4-BE49-F238E27FC236}">
                <a16:creationId xmlns:a16="http://schemas.microsoft.com/office/drawing/2014/main" id="{1A147995-0BB8-4414-9C5B-9CBC31914B0C}"/>
              </a:ext>
            </a:extLst>
          </p:cNvPr>
          <p:cNvSpPr txBox="1"/>
          <p:nvPr/>
        </p:nvSpPr>
        <p:spPr>
          <a:xfrm rot="2057131">
            <a:off x="3697834" y="2985737"/>
            <a:ext cx="527526" cy="307777"/>
          </a:xfrm>
          <a:prstGeom prst="rect">
            <a:avLst/>
          </a:prstGeom>
          <a:noFill/>
        </p:spPr>
        <p:txBody>
          <a:bodyPr wrap="square" rtlCol="0">
            <a:spAutoFit/>
          </a:bodyPr>
          <a:lstStyle/>
          <a:p>
            <a:r>
              <a:rPr lang="fr-FR" sz="1400" dirty="0">
                <a:solidFill>
                  <a:srgbClr val="C00000"/>
                </a:solidFill>
                <a:latin typeface="Arial Black" panose="020B0A04020102020204" pitchFamily="34" charset="0"/>
              </a:rPr>
              <a:t>LEI</a:t>
            </a:r>
          </a:p>
        </p:txBody>
      </p:sp>
      <p:sp>
        <p:nvSpPr>
          <p:cNvPr id="34" name="ZoneTexte 33">
            <a:extLst>
              <a:ext uri="{FF2B5EF4-FFF2-40B4-BE49-F238E27FC236}">
                <a16:creationId xmlns:a16="http://schemas.microsoft.com/office/drawing/2014/main" id="{3B6B6C5B-E273-44F8-8B0D-AE94A8C6D4E5}"/>
              </a:ext>
            </a:extLst>
          </p:cNvPr>
          <p:cNvSpPr txBox="1"/>
          <p:nvPr/>
        </p:nvSpPr>
        <p:spPr>
          <a:xfrm rot="2057131">
            <a:off x="3697834" y="3993849"/>
            <a:ext cx="527526" cy="307777"/>
          </a:xfrm>
          <a:prstGeom prst="rect">
            <a:avLst/>
          </a:prstGeom>
          <a:noFill/>
        </p:spPr>
        <p:txBody>
          <a:bodyPr wrap="square" rtlCol="0">
            <a:spAutoFit/>
          </a:bodyPr>
          <a:lstStyle/>
          <a:p>
            <a:r>
              <a:rPr lang="fr-FR" sz="1400" dirty="0">
                <a:solidFill>
                  <a:srgbClr val="C00000"/>
                </a:solidFill>
                <a:latin typeface="Arial Black" panose="020B0A04020102020204" pitchFamily="34" charset="0"/>
              </a:rPr>
              <a:t>LEI</a:t>
            </a:r>
          </a:p>
        </p:txBody>
      </p:sp>
      <p:sp>
        <p:nvSpPr>
          <p:cNvPr id="35" name="ZoneTexte 34">
            <a:extLst>
              <a:ext uri="{FF2B5EF4-FFF2-40B4-BE49-F238E27FC236}">
                <a16:creationId xmlns:a16="http://schemas.microsoft.com/office/drawing/2014/main" id="{83B4E955-79DF-46AE-B561-9078AD7CEB55}"/>
              </a:ext>
            </a:extLst>
          </p:cNvPr>
          <p:cNvSpPr txBox="1"/>
          <p:nvPr/>
        </p:nvSpPr>
        <p:spPr>
          <a:xfrm rot="2057131">
            <a:off x="3697833" y="4713929"/>
            <a:ext cx="527526" cy="307777"/>
          </a:xfrm>
          <a:prstGeom prst="rect">
            <a:avLst/>
          </a:prstGeom>
          <a:noFill/>
        </p:spPr>
        <p:txBody>
          <a:bodyPr wrap="square" rtlCol="0">
            <a:spAutoFit/>
          </a:bodyPr>
          <a:lstStyle/>
          <a:p>
            <a:r>
              <a:rPr lang="fr-FR" sz="1400" dirty="0">
                <a:solidFill>
                  <a:srgbClr val="C00000"/>
                </a:solidFill>
                <a:latin typeface="Arial Black" panose="020B0A04020102020204" pitchFamily="34" charset="0"/>
              </a:rPr>
              <a:t>LEI</a:t>
            </a:r>
          </a:p>
        </p:txBody>
      </p:sp>
      <p:sp>
        <p:nvSpPr>
          <p:cNvPr id="36" name="ZoneTexte 35">
            <a:extLst>
              <a:ext uri="{FF2B5EF4-FFF2-40B4-BE49-F238E27FC236}">
                <a16:creationId xmlns:a16="http://schemas.microsoft.com/office/drawing/2014/main" id="{45FB1A24-038B-428D-B1EF-D6C8A44FA611}"/>
              </a:ext>
            </a:extLst>
          </p:cNvPr>
          <p:cNvSpPr txBox="1"/>
          <p:nvPr/>
        </p:nvSpPr>
        <p:spPr>
          <a:xfrm rot="2057131">
            <a:off x="3697834" y="5121376"/>
            <a:ext cx="527526" cy="307777"/>
          </a:xfrm>
          <a:prstGeom prst="rect">
            <a:avLst/>
          </a:prstGeom>
          <a:noFill/>
        </p:spPr>
        <p:txBody>
          <a:bodyPr wrap="square" rtlCol="0">
            <a:spAutoFit/>
          </a:bodyPr>
          <a:lstStyle/>
          <a:p>
            <a:r>
              <a:rPr lang="fr-FR" sz="1400" dirty="0">
                <a:solidFill>
                  <a:srgbClr val="C00000"/>
                </a:solidFill>
                <a:latin typeface="Arial Black" panose="020B0A04020102020204" pitchFamily="34" charset="0"/>
              </a:rPr>
              <a:t>LEI</a:t>
            </a:r>
          </a:p>
        </p:txBody>
      </p:sp>
      <p:sp>
        <p:nvSpPr>
          <p:cNvPr id="37" name="ZoneTexte 36">
            <a:extLst>
              <a:ext uri="{FF2B5EF4-FFF2-40B4-BE49-F238E27FC236}">
                <a16:creationId xmlns:a16="http://schemas.microsoft.com/office/drawing/2014/main" id="{509CA606-223F-45EE-9FBB-0541EE725F38}"/>
              </a:ext>
            </a:extLst>
          </p:cNvPr>
          <p:cNvSpPr txBox="1"/>
          <p:nvPr/>
        </p:nvSpPr>
        <p:spPr>
          <a:xfrm>
            <a:off x="4017017" y="1600349"/>
            <a:ext cx="1521292" cy="230832"/>
          </a:xfrm>
          <a:prstGeom prst="rect">
            <a:avLst/>
          </a:prstGeom>
          <a:noFill/>
        </p:spPr>
        <p:txBody>
          <a:bodyPr wrap="square" rtlCol="0">
            <a:spAutoFit/>
          </a:bodyPr>
          <a:lstStyle/>
          <a:p>
            <a:r>
              <a:rPr lang="fr-FR" sz="900" u="sng" dirty="0">
                <a:solidFill>
                  <a:prstClr val="black"/>
                </a:solidFill>
                <a:latin typeface="Arial Black" panose="020B0A04020102020204" pitchFamily="34" charset="0"/>
              </a:rPr>
              <a:t>JE SUIS CONCERNE</a:t>
            </a:r>
          </a:p>
        </p:txBody>
      </p:sp>
      <p:sp>
        <p:nvSpPr>
          <p:cNvPr id="38" name="Flèche droite rayée 65">
            <a:extLst>
              <a:ext uri="{FF2B5EF4-FFF2-40B4-BE49-F238E27FC236}">
                <a16:creationId xmlns:a16="http://schemas.microsoft.com/office/drawing/2014/main" id="{E2588521-A8A7-41E7-8A4A-E4A3495782A1}"/>
              </a:ext>
            </a:extLst>
          </p:cNvPr>
          <p:cNvSpPr/>
          <p:nvPr/>
        </p:nvSpPr>
        <p:spPr>
          <a:xfrm rot="5400000">
            <a:off x="4669261" y="1619329"/>
            <a:ext cx="157737" cy="553998"/>
          </a:xfrm>
          <a:prstGeom prst="stripedRightArrow">
            <a:avLst/>
          </a:prstGeom>
          <a:solidFill>
            <a:srgbClr val="C31632"/>
          </a:solidFill>
          <a:ln w="25400" cap="flat" cmpd="sng" algn="ctr">
            <a:solidFill>
              <a:srgbClr val="C3163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39" name="Ellipse 38">
            <a:extLst>
              <a:ext uri="{FF2B5EF4-FFF2-40B4-BE49-F238E27FC236}">
                <a16:creationId xmlns:a16="http://schemas.microsoft.com/office/drawing/2014/main" id="{C7C4C107-942C-4F24-87BD-D004B309DDED}"/>
              </a:ext>
            </a:extLst>
          </p:cNvPr>
          <p:cNvSpPr/>
          <p:nvPr/>
        </p:nvSpPr>
        <p:spPr>
          <a:xfrm>
            <a:off x="4266217" y="2011158"/>
            <a:ext cx="974936" cy="396080"/>
          </a:xfrm>
          <a:prstGeom prst="ellipse">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Arial Narrow" panose="020B0606020202030204" pitchFamily="34" charset="0"/>
                <a:ea typeface="+mn-ea"/>
                <a:cs typeface="+mn-cs"/>
              </a:rPr>
              <a:t>BDR PRO</a:t>
            </a:r>
          </a:p>
        </p:txBody>
      </p:sp>
      <p:sp>
        <p:nvSpPr>
          <p:cNvPr id="40" name="Ellipse 39">
            <a:extLst>
              <a:ext uri="{FF2B5EF4-FFF2-40B4-BE49-F238E27FC236}">
                <a16:creationId xmlns:a16="http://schemas.microsoft.com/office/drawing/2014/main" id="{B8A4FACC-95CE-476D-8FB6-1647542FE285}"/>
              </a:ext>
            </a:extLst>
          </p:cNvPr>
          <p:cNvSpPr/>
          <p:nvPr/>
        </p:nvSpPr>
        <p:spPr>
          <a:xfrm>
            <a:off x="4268896" y="2479253"/>
            <a:ext cx="974936" cy="396080"/>
          </a:xfrm>
          <a:prstGeom prst="ellipse">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Arial Narrow" panose="020B0606020202030204" pitchFamily="34" charset="0"/>
                <a:ea typeface="+mn-ea"/>
                <a:cs typeface="+mn-cs"/>
              </a:rPr>
              <a:t>BDR PRO</a:t>
            </a:r>
          </a:p>
        </p:txBody>
      </p:sp>
      <p:sp>
        <p:nvSpPr>
          <p:cNvPr id="41" name="Ellipse 40">
            <a:extLst>
              <a:ext uri="{FF2B5EF4-FFF2-40B4-BE49-F238E27FC236}">
                <a16:creationId xmlns:a16="http://schemas.microsoft.com/office/drawing/2014/main" id="{22B88033-F535-4F3B-AD2A-0F25D1DB39AF}"/>
              </a:ext>
            </a:extLst>
          </p:cNvPr>
          <p:cNvSpPr/>
          <p:nvPr/>
        </p:nvSpPr>
        <p:spPr>
          <a:xfrm>
            <a:off x="4290195" y="4669777"/>
            <a:ext cx="974936" cy="396080"/>
          </a:xfrm>
          <a:prstGeom prst="ellipse">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Arial Narrow" panose="020B0606020202030204" pitchFamily="34" charset="0"/>
                <a:ea typeface="+mn-ea"/>
                <a:cs typeface="+mn-cs"/>
              </a:rPr>
              <a:t>BDR PRO</a:t>
            </a:r>
          </a:p>
        </p:txBody>
      </p:sp>
      <p:sp>
        <p:nvSpPr>
          <p:cNvPr id="43" name="ZoneTexte 42">
            <a:extLst>
              <a:ext uri="{FF2B5EF4-FFF2-40B4-BE49-F238E27FC236}">
                <a16:creationId xmlns:a16="http://schemas.microsoft.com/office/drawing/2014/main" id="{2E0F302E-B8CD-456C-B261-173253C53234}"/>
              </a:ext>
            </a:extLst>
          </p:cNvPr>
          <p:cNvSpPr txBox="1"/>
          <p:nvPr/>
        </p:nvSpPr>
        <p:spPr>
          <a:xfrm>
            <a:off x="5178269" y="4691756"/>
            <a:ext cx="993258" cy="1015663"/>
          </a:xfrm>
          <a:prstGeom prst="rect">
            <a:avLst/>
          </a:prstGeom>
          <a:noFill/>
        </p:spPr>
        <p:txBody>
          <a:bodyPr wrap="square" rtlCol="0">
            <a:spAutoFit/>
          </a:bodyPr>
          <a:lstStyle/>
          <a:p>
            <a:r>
              <a:rPr lang="fr-FR" sz="1000" b="1" i="1" dirty="0">
                <a:solidFill>
                  <a:prstClr val="black"/>
                </a:solidFill>
                <a:latin typeface="Arial Narrow"/>
              </a:rPr>
              <a:t>Uniquement à l’adhésion , le client fonctionne ensuite en autonomie</a:t>
            </a:r>
          </a:p>
        </p:txBody>
      </p:sp>
      <p:sp>
        <p:nvSpPr>
          <p:cNvPr id="44" name="Ellipse 43">
            <a:extLst>
              <a:ext uri="{FF2B5EF4-FFF2-40B4-BE49-F238E27FC236}">
                <a16:creationId xmlns:a16="http://schemas.microsoft.com/office/drawing/2014/main" id="{6BCBEC05-6BC9-40C0-86A4-E7491FE68462}"/>
              </a:ext>
            </a:extLst>
          </p:cNvPr>
          <p:cNvSpPr/>
          <p:nvPr/>
        </p:nvSpPr>
        <p:spPr>
          <a:xfrm>
            <a:off x="4290195" y="2911301"/>
            <a:ext cx="974936" cy="396080"/>
          </a:xfrm>
          <a:prstGeom prst="ellipse">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Arial Narrow" panose="020B0606020202030204" pitchFamily="34" charset="0"/>
                <a:ea typeface="+mn-ea"/>
                <a:cs typeface="+mn-cs"/>
              </a:rPr>
              <a:t>BDR PRO</a:t>
            </a:r>
          </a:p>
        </p:txBody>
      </p:sp>
      <p:sp>
        <p:nvSpPr>
          <p:cNvPr id="45" name="Rectangle: Top Corners Rounded 10">
            <a:extLst>
              <a:ext uri="{FF2B5EF4-FFF2-40B4-BE49-F238E27FC236}">
                <a16:creationId xmlns:a16="http://schemas.microsoft.com/office/drawing/2014/main" id="{42E8DE5E-556E-48F2-A1DA-269BD925ACB9}"/>
              </a:ext>
            </a:extLst>
          </p:cNvPr>
          <p:cNvSpPr/>
          <p:nvPr/>
        </p:nvSpPr>
        <p:spPr>
          <a:xfrm>
            <a:off x="7029319" y="1610996"/>
            <a:ext cx="3351279" cy="787400"/>
          </a:xfrm>
          <a:prstGeom prst="round2SameRect">
            <a:avLst>
              <a:gd name="adj1" fmla="val 20296"/>
              <a:gd name="adj2" fmla="val 0"/>
            </a:avLst>
          </a:prstGeom>
          <a:solidFill>
            <a:srgbClr val="EA0000"/>
          </a:solidFill>
          <a:ln w="19050" cap="flat" cmpd="sng" algn="ctr">
            <a:solidFill>
              <a:srgbClr val="EA0000"/>
            </a:solidFill>
            <a:prstDash val="solid"/>
          </a:ln>
          <a:effectLst/>
        </p:spPr>
        <p:txBody>
          <a:bodyPr lIns="72000" tIns="0" rIns="72000" bIns="36000" rtlCol="0" anchor="t"/>
          <a:lstStyle/>
          <a:p>
            <a:pPr marL="0" marR="0" lvl="0" indent="0" algn="ctr" defTabSz="1727942" eaLnBrk="1" fontAlgn="auto" latinLnBrk="0" hangingPunct="1">
              <a:lnSpc>
                <a:spcPct val="100000"/>
              </a:lnSpc>
              <a:spcBef>
                <a:spcPts val="0"/>
              </a:spcBef>
              <a:spcAft>
                <a:spcPts val="0"/>
              </a:spcAft>
              <a:buClr>
                <a:srgbClr val="535353"/>
              </a:buClr>
              <a:buSzTx/>
              <a:buFontTx/>
              <a:buNone/>
              <a:tabLst/>
              <a:defRPr/>
            </a:pPr>
            <a:endParaRPr kumimoji="0" lang="en-US" sz="1800" b="1" i="0" u="none" strike="noStrike" kern="0" cap="small" spc="0" normalizeH="0" baseline="0" noProof="0" dirty="0">
              <a:ln>
                <a:noFill/>
              </a:ln>
              <a:solidFill>
                <a:srgbClr val="EA0000"/>
              </a:solidFill>
              <a:effectLst/>
              <a:uLnTx/>
              <a:uFillTx/>
              <a:latin typeface="Arial Now"/>
              <a:ea typeface="+mn-ea"/>
              <a:cs typeface="+mn-cs"/>
            </a:endParaRPr>
          </a:p>
        </p:txBody>
      </p:sp>
      <p:sp>
        <p:nvSpPr>
          <p:cNvPr id="46" name="Rectangle: Rounded Corners 51">
            <a:extLst>
              <a:ext uri="{FF2B5EF4-FFF2-40B4-BE49-F238E27FC236}">
                <a16:creationId xmlns:a16="http://schemas.microsoft.com/office/drawing/2014/main" id="{A6AE51BE-5A9C-40B2-BD93-F14B00036383}"/>
              </a:ext>
            </a:extLst>
          </p:cNvPr>
          <p:cNvSpPr/>
          <p:nvPr/>
        </p:nvSpPr>
        <p:spPr>
          <a:xfrm>
            <a:off x="6780864" y="1610997"/>
            <a:ext cx="3936541" cy="4159910"/>
          </a:xfrm>
          <a:prstGeom prst="roundRect">
            <a:avLst>
              <a:gd name="adj" fmla="val 5293"/>
            </a:avLst>
          </a:prstGeom>
          <a:noFill/>
          <a:ln w="19050" cap="flat" cmpd="sng" algn="ctr">
            <a:solidFill>
              <a:srgbClr val="EA0000"/>
            </a:solidFill>
            <a:prstDash val="solid"/>
          </a:ln>
          <a:effectLst/>
        </p:spPr>
        <p:txBody>
          <a:bodyPr lIns="72000" tIns="36000" rIns="72000" bIns="36000" rtlCol="0" anchor="t"/>
          <a:lstStyle/>
          <a:p>
            <a:pPr marL="0" marR="0" lvl="0" indent="0" algn="ctr" defTabSz="1727942" eaLnBrk="1" fontAlgn="auto" latinLnBrk="0" hangingPunct="1">
              <a:lnSpc>
                <a:spcPct val="100000"/>
              </a:lnSpc>
              <a:spcBef>
                <a:spcPts val="0"/>
              </a:spcBef>
              <a:spcAft>
                <a:spcPts val="0"/>
              </a:spcAft>
              <a:buClr>
                <a:srgbClr val="535353"/>
              </a:buClr>
              <a:buSzTx/>
              <a:buFontTx/>
              <a:buNone/>
              <a:tabLst/>
              <a:defRPr/>
            </a:pPr>
            <a:endParaRPr kumimoji="0" lang="en-US" sz="1400" b="0" i="1" u="none" strike="noStrike" kern="0" cap="none" spc="0" normalizeH="0" baseline="0" noProof="0" dirty="0">
              <a:ln>
                <a:noFill/>
              </a:ln>
              <a:solidFill>
                <a:srgbClr val="848485"/>
              </a:solidFill>
              <a:effectLst/>
              <a:uLnTx/>
              <a:uFillTx/>
              <a:latin typeface="Arial Now"/>
              <a:ea typeface="+mn-ea"/>
              <a:cs typeface="+mn-cs"/>
            </a:endParaRPr>
          </a:p>
        </p:txBody>
      </p:sp>
      <p:sp>
        <p:nvSpPr>
          <p:cNvPr id="47" name="Rectangle: Rounded Corners 98">
            <a:extLst>
              <a:ext uri="{FF2B5EF4-FFF2-40B4-BE49-F238E27FC236}">
                <a16:creationId xmlns:a16="http://schemas.microsoft.com/office/drawing/2014/main" id="{85EA2BE2-A267-4270-B32B-79D5E81EA9D3}"/>
              </a:ext>
            </a:extLst>
          </p:cNvPr>
          <p:cNvSpPr/>
          <p:nvPr/>
        </p:nvSpPr>
        <p:spPr>
          <a:xfrm>
            <a:off x="6996222" y="2314523"/>
            <a:ext cx="3348103" cy="3266777"/>
          </a:xfrm>
          <a:prstGeom prst="roundRect">
            <a:avLst>
              <a:gd name="adj" fmla="val 5293"/>
            </a:avLst>
          </a:prstGeom>
          <a:noFill/>
          <a:ln w="19050" cap="flat" cmpd="sng" algn="ctr">
            <a:noFill/>
            <a:prstDash val="solid"/>
          </a:ln>
          <a:effectLst/>
        </p:spPr>
        <p:txBody>
          <a:bodyPr lIns="72000" tIns="36000" rIns="72000" bIns="36000" rtlCol="0" anchor="t" anchorCtr="0"/>
          <a:lstStyle/>
          <a:p>
            <a:pPr marL="171450" marR="0" lvl="0" indent="-171450" defTabSz="1727942" eaLnBrk="1" fontAlgn="auto" latinLnBrk="0" hangingPunct="1">
              <a:lnSpc>
                <a:spcPct val="100000"/>
              </a:lnSpc>
              <a:spcBef>
                <a:spcPts val="0"/>
              </a:spcBef>
              <a:spcAft>
                <a:spcPts val="200"/>
              </a:spcAft>
              <a:buClr>
                <a:srgbClr val="535353"/>
              </a:buClr>
              <a:buSzTx/>
              <a:buFont typeface="Wingdings" panose="05000000000000000000" pitchFamily="2" charset="2"/>
              <a:buChar char="§"/>
              <a:tabLst/>
              <a:defRPr/>
            </a:pPr>
            <a:r>
              <a:rPr kumimoji="0" lang="fr-FR" sz="1400" b="1" i="0" u="sng"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Parts Sociales</a:t>
            </a: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 Elles sont exclues du périmètre MIF2 dès lors qu’elles sont souscrites sur un compte titre spécifique (037). Si tel n’est pas le cas elles entrent dans le champ de la MIF2. </a:t>
            </a:r>
          </a:p>
          <a:p>
            <a:pPr marL="171450" marR="0" lvl="0" indent="-171450" defTabSz="1727942" eaLnBrk="1" fontAlgn="auto" latinLnBrk="0" hangingPunct="1">
              <a:lnSpc>
                <a:spcPct val="100000"/>
              </a:lnSpc>
              <a:spcBef>
                <a:spcPts val="0"/>
              </a:spcBef>
              <a:spcAft>
                <a:spcPts val="200"/>
              </a:spcAft>
              <a:buClr>
                <a:srgbClr val="535353"/>
              </a:buClr>
              <a:buSzTx/>
              <a:buFont typeface="Wingdings" panose="05000000000000000000" pitchFamily="2" charset="2"/>
              <a:buChar char="§"/>
              <a:tabLst/>
              <a:defRPr/>
            </a:pPr>
            <a:r>
              <a:rPr kumimoji="0" lang="fr-FR" sz="1400" b="1" i="0" u="sng"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LEI</a:t>
            </a: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a:t>
            </a:r>
            <a:r>
              <a:rPr kumimoji="0" lang="fr-FR" sz="1200" b="0" i="1" u="none" strike="noStrike" kern="0" cap="none" spc="0" normalizeH="0" baseline="0" noProof="0" dirty="0" err="1">
                <a:ln>
                  <a:noFill/>
                </a:ln>
                <a:solidFill>
                  <a:prstClr val="black">
                    <a:lumMod val="65000"/>
                    <a:lumOff val="35000"/>
                  </a:prstClr>
                </a:solidFill>
                <a:effectLst/>
                <a:uLnTx/>
                <a:uFillTx/>
                <a:latin typeface="Arial Narrow" panose="020B0606020202030204" pitchFamily="34" charset="0"/>
                <a:ea typeface="+mn-ea"/>
                <a:cs typeface="+mn-cs"/>
              </a:rPr>
              <a:t>Legal</a:t>
            </a:r>
            <a:r>
              <a:rPr kumimoji="0" lang="fr-FR" sz="1200" b="0" i="1"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a:t>
            </a:r>
            <a:r>
              <a:rPr kumimoji="0" lang="fr-FR" sz="1200" b="0" i="1" u="none" strike="noStrike" kern="0" cap="none" spc="0" normalizeH="0" baseline="0" noProof="0" dirty="0" err="1">
                <a:ln>
                  <a:noFill/>
                </a:ln>
                <a:solidFill>
                  <a:prstClr val="black">
                    <a:lumMod val="65000"/>
                    <a:lumOff val="35000"/>
                  </a:prstClr>
                </a:solidFill>
                <a:effectLst/>
                <a:uLnTx/>
                <a:uFillTx/>
                <a:latin typeface="Arial Narrow" panose="020B0606020202030204" pitchFamily="34" charset="0"/>
                <a:ea typeface="+mn-ea"/>
                <a:cs typeface="+mn-cs"/>
              </a:rPr>
              <a:t>Entity</a:t>
            </a:r>
            <a:r>
              <a:rPr kumimoji="0" lang="fr-FR" sz="1200" b="0" i="1"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Identifier</a:t>
            </a: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 Le client ne peut souscrire les instruments financiers indiqués s’il ne possède pas un LEI permettant de l’identifier au niveau international (disposition relative au contrôle des risques de marché au niveau international);</a:t>
            </a:r>
          </a:p>
          <a:p>
            <a:pPr marL="171450" marR="0" lvl="0" indent="-171450" defTabSz="1727942" eaLnBrk="1" fontAlgn="auto" latinLnBrk="0" hangingPunct="1">
              <a:lnSpc>
                <a:spcPct val="100000"/>
              </a:lnSpc>
              <a:spcBef>
                <a:spcPts val="0"/>
              </a:spcBef>
              <a:spcAft>
                <a:spcPts val="200"/>
              </a:spcAft>
              <a:buClr>
                <a:srgbClr val="535353"/>
              </a:buClr>
              <a:buSzTx/>
              <a:buFont typeface="Wingdings" panose="05000000000000000000" pitchFamily="2" charset="2"/>
              <a:buChar char="§"/>
              <a:tabLst/>
              <a:defRPr/>
            </a:pP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Sans LEI renseigné, les ordres sont bloqués;</a:t>
            </a:r>
          </a:p>
          <a:p>
            <a:pPr marL="171450" marR="0" lvl="0" indent="-171450" defTabSz="1727942" eaLnBrk="1" fontAlgn="auto" latinLnBrk="0" hangingPunct="1">
              <a:lnSpc>
                <a:spcPct val="100000"/>
              </a:lnSpc>
              <a:spcBef>
                <a:spcPts val="0"/>
              </a:spcBef>
              <a:spcAft>
                <a:spcPts val="200"/>
              </a:spcAft>
              <a:buClr>
                <a:srgbClr val="535353"/>
              </a:buClr>
              <a:buSzTx/>
              <a:buFont typeface="Wingdings" panose="05000000000000000000" pitchFamily="2" charset="2"/>
              <a:buChar char="§"/>
              <a:tabLst/>
              <a:defRPr/>
            </a:pP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Le client peut souscrire en ligne le LEI sur le site de l’INSEE. Validité : 1 an.</a:t>
            </a:r>
          </a:p>
          <a:p>
            <a:pPr marL="171450" marR="0" lvl="0" indent="-171450" defTabSz="1727942" eaLnBrk="1" fontAlgn="auto" latinLnBrk="0" hangingPunct="1">
              <a:lnSpc>
                <a:spcPct val="100000"/>
              </a:lnSpc>
              <a:spcBef>
                <a:spcPts val="0"/>
              </a:spcBef>
              <a:spcAft>
                <a:spcPts val="200"/>
              </a:spcAft>
              <a:buClr>
                <a:srgbClr val="535353"/>
              </a:buClr>
              <a:buSzTx/>
              <a:buFont typeface="Wingdings" panose="05000000000000000000" pitchFamily="2" charset="2"/>
              <a:buChar char="§"/>
              <a:tabLst/>
              <a:defRPr/>
            </a:pPr>
            <a:r>
              <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rPr>
              <a:t>Celui-ci s’alimente automatiquement dans le SI quotidiennement, mais il est également possible de le renseigner manuellement dans MYWAY</a:t>
            </a:r>
          </a:p>
          <a:p>
            <a:pPr marR="0" lvl="0" defTabSz="1727942" eaLnBrk="1" fontAlgn="auto" latinLnBrk="0" hangingPunct="1">
              <a:lnSpc>
                <a:spcPct val="100000"/>
              </a:lnSpc>
              <a:spcBef>
                <a:spcPts val="0"/>
              </a:spcBef>
              <a:spcAft>
                <a:spcPts val="200"/>
              </a:spcAft>
              <a:buClr>
                <a:srgbClr val="535353"/>
              </a:buClr>
              <a:buSzTx/>
              <a:tabLst/>
              <a:defRPr/>
            </a:pPr>
            <a:endParaRPr kumimoji="0" lang="fr-FR" sz="1200" b="0" i="0"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ea typeface="+mn-ea"/>
              <a:cs typeface="+mn-cs"/>
            </a:endParaRPr>
          </a:p>
        </p:txBody>
      </p:sp>
      <p:sp>
        <p:nvSpPr>
          <p:cNvPr id="48" name="Rectangle 47">
            <a:extLst>
              <a:ext uri="{FF2B5EF4-FFF2-40B4-BE49-F238E27FC236}">
                <a16:creationId xmlns:a16="http://schemas.microsoft.com/office/drawing/2014/main" id="{82F0DABC-C8E4-48B4-A2EB-CD046A56E459}"/>
              </a:ext>
            </a:extLst>
          </p:cNvPr>
          <p:cNvSpPr/>
          <p:nvPr/>
        </p:nvSpPr>
        <p:spPr>
          <a:xfrm>
            <a:off x="8364374" y="1842405"/>
            <a:ext cx="662362" cy="400110"/>
          </a:xfrm>
          <a:prstGeom prst="rect">
            <a:avLst/>
          </a:prstGeom>
        </p:spPr>
        <p:txBody>
          <a:bodyPr wrap="none">
            <a:spAutoFit/>
          </a:bodyPr>
          <a:lstStyle/>
          <a:p>
            <a:pPr algn="ctr" defTabSz="1727942">
              <a:buClr>
                <a:srgbClr val="535353"/>
              </a:buClr>
            </a:pPr>
            <a:r>
              <a:rPr lang="en-US" sz="2000" b="1" cap="small" dirty="0">
                <a:solidFill>
                  <a:prstClr val="white"/>
                </a:solidFill>
                <a:latin typeface="Arial Narrow" panose="020B0606020202030204" pitchFamily="34" charset="0"/>
              </a:rPr>
              <a:t>MIF2</a:t>
            </a:r>
          </a:p>
        </p:txBody>
      </p:sp>
      <p:sp>
        <p:nvSpPr>
          <p:cNvPr id="49" name="Oval 206">
            <a:extLst>
              <a:ext uri="{FF2B5EF4-FFF2-40B4-BE49-F238E27FC236}">
                <a16:creationId xmlns:a16="http://schemas.microsoft.com/office/drawing/2014/main" id="{76820FD8-A1E2-404F-820E-E0F3053FB803}"/>
              </a:ext>
            </a:extLst>
          </p:cNvPr>
          <p:cNvSpPr/>
          <p:nvPr/>
        </p:nvSpPr>
        <p:spPr bwMode="auto">
          <a:xfrm>
            <a:off x="7068230" y="1666451"/>
            <a:ext cx="720081" cy="652521"/>
          </a:xfrm>
          <a:prstGeom prst="ellipse">
            <a:avLst/>
          </a:prstGeom>
          <a:solidFill>
            <a:sysClr val="window" lastClr="FFFFFF"/>
          </a:solidFill>
          <a:ln w="22225" cap="rnd" cmpd="sng" algn="ctr">
            <a:solidFill>
              <a:srgbClr val="EA0000"/>
            </a:solidFill>
            <a:prstDash val="sysDot"/>
            <a:round/>
            <a:headEnd type="none" w="med" len="med"/>
            <a:tailEnd type="none" w="med" len="med"/>
          </a:ln>
          <a:effectLst/>
        </p:spPr>
        <p:txBody>
          <a:bodyPr vert="horz" wrap="square" lIns="0" tIns="108846" rIns="0" bIns="108846"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1" u="none" strike="noStrike" kern="0" cap="none" spc="0" normalizeH="0" baseline="0" noProof="0" dirty="0">
                <a:ln>
                  <a:noFill/>
                </a:ln>
                <a:solidFill>
                  <a:prstClr val="black">
                    <a:lumMod val="65000"/>
                    <a:lumOff val="35000"/>
                  </a:prstClr>
                </a:solidFill>
                <a:effectLst/>
                <a:uLnTx/>
                <a:uFillTx/>
                <a:latin typeface="Arial Narrow" panose="020B0606020202030204" pitchFamily="34" charset="0"/>
              </a:rPr>
              <a:t>A noter</a:t>
            </a:r>
          </a:p>
        </p:txBody>
      </p:sp>
      <p:sp>
        <p:nvSpPr>
          <p:cNvPr id="51" name="ZoneTexte 50">
            <a:extLst>
              <a:ext uri="{FF2B5EF4-FFF2-40B4-BE49-F238E27FC236}">
                <a16:creationId xmlns:a16="http://schemas.microsoft.com/office/drawing/2014/main" id="{7B7DB9C4-A52B-44BA-851A-58FD0B042040}"/>
              </a:ext>
            </a:extLst>
          </p:cNvPr>
          <p:cNvSpPr txBox="1"/>
          <p:nvPr/>
        </p:nvSpPr>
        <p:spPr>
          <a:xfrm>
            <a:off x="5178269" y="2903750"/>
            <a:ext cx="993258" cy="861774"/>
          </a:xfrm>
          <a:prstGeom prst="rect">
            <a:avLst/>
          </a:prstGeom>
          <a:noFill/>
        </p:spPr>
        <p:txBody>
          <a:bodyPr wrap="square" rtlCol="0">
            <a:spAutoFit/>
          </a:bodyPr>
          <a:lstStyle/>
          <a:p>
            <a:r>
              <a:rPr lang="fr-FR" sz="1000" b="1" i="1" dirty="0">
                <a:solidFill>
                  <a:prstClr val="black"/>
                </a:solidFill>
                <a:latin typeface="Arial Narrow"/>
              </a:rPr>
              <a:t>Uniquement pour les produits distribués en Agence ou CAF</a:t>
            </a:r>
          </a:p>
        </p:txBody>
      </p:sp>
    </p:spTree>
    <p:extLst>
      <p:ext uri="{BB962C8B-B14F-4D97-AF65-F5344CB8AC3E}">
        <p14:creationId xmlns:p14="http://schemas.microsoft.com/office/powerpoint/2010/main" val="413168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Cinématique du Parcours avec conseil</a:t>
            </a:r>
            <a:br>
              <a:rPr lang="fr-FR" dirty="0"/>
            </a:br>
            <a:endParaRPr lang="fr-FR" dirty="0"/>
          </a:p>
        </p:txBody>
      </p:sp>
      <p:sp>
        <p:nvSpPr>
          <p:cNvPr id="9" name="Espace réservé du texte 12">
            <a:extLst>
              <a:ext uri="{FF2B5EF4-FFF2-40B4-BE49-F238E27FC236}">
                <a16:creationId xmlns:a16="http://schemas.microsoft.com/office/drawing/2014/main" id="{9B02247B-3B04-479C-827E-F9F30DCB5603}"/>
              </a:ext>
            </a:extLst>
          </p:cNvPr>
          <p:cNvSpPr txBox="1">
            <a:spLocks/>
          </p:cNvSpPr>
          <p:nvPr/>
        </p:nvSpPr>
        <p:spPr>
          <a:xfrm>
            <a:off x="632384" y="1099335"/>
            <a:ext cx="10800000" cy="498634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750" lvl="2" indent="-285750">
              <a:buFont typeface="Arial" panose="020B0604020202020204" pitchFamily="34" charset="0"/>
              <a:buChar char="•"/>
            </a:pPr>
            <a:endParaRPr lang="fr-FR" sz="1200" dirty="0"/>
          </a:p>
          <a:p>
            <a:endParaRPr lang="fr-FR" dirty="0">
              <a:solidFill>
                <a:srgbClr val="3E454A"/>
              </a:solidFill>
            </a:endParaRPr>
          </a:p>
        </p:txBody>
      </p:sp>
      <p:sp>
        <p:nvSpPr>
          <p:cNvPr id="74" name="Rectangle à coins arrondis 10">
            <a:extLst>
              <a:ext uri="{FF2B5EF4-FFF2-40B4-BE49-F238E27FC236}">
                <a16:creationId xmlns:a16="http://schemas.microsoft.com/office/drawing/2014/main" id="{A536DC70-BA74-4F93-B0C8-6CEE2C050553}"/>
              </a:ext>
            </a:extLst>
          </p:cNvPr>
          <p:cNvSpPr/>
          <p:nvPr/>
        </p:nvSpPr>
        <p:spPr>
          <a:xfrm>
            <a:off x="1631504" y="3429706"/>
            <a:ext cx="8784976" cy="762249"/>
          </a:xfrm>
          <a:prstGeom prst="roundRect">
            <a:avLst/>
          </a:prstGeom>
          <a:solidFill>
            <a:sysClr val="window" lastClr="FFFFFF">
              <a:lumMod val="85000"/>
              <a:alpha val="38000"/>
            </a:sysClr>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ysClr val="window" lastClr="FFFFFF"/>
              </a:solidFill>
              <a:effectLst/>
              <a:uLnTx/>
              <a:uFillTx/>
              <a:latin typeface="Arial Narrow"/>
              <a:ea typeface="+mn-ea"/>
              <a:cs typeface="+mn-cs"/>
            </a:endParaRPr>
          </a:p>
        </p:txBody>
      </p:sp>
      <p:sp>
        <p:nvSpPr>
          <p:cNvPr id="75" name="Rectangle 74">
            <a:extLst>
              <a:ext uri="{FF2B5EF4-FFF2-40B4-BE49-F238E27FC236}">
                <a16:creationId xmlns:a16="http://schemas.microsoft.com/office/drawing/2014/main" id="{A8BDD3F2-1781-4262-AED1-25E1F8C54EA8}"/>
              </a:ext>
            </a:extLst>
          </p:cNvPr>
          <p:cNvSpPr/>
          <p:nvPr/>
        </p:nvSpPr>
        <p:spPr bwMode="auto">
          <a:xfrm>
            <a:off x="1740497" y="1088425"/>
            <a:ext cx="8675983" cy="2305489"/>
          </a:xfrm>
          <a:prstGeom prst="rect">
            <a:avLst/>
          </a:prstGeom>
          <a:solidFill>
            <a:srgbClr val="FFDDD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581D74"/>
              </a:solidFill>
              <a:effectLst/>
              <a:latin typeface="Arial Narrow" panose="020B0606020202030204" pitchFamily="34" charset="0"/>
            </a:endParaRPr>
          </a:p>
        </p:txBody>
      </p:sp>
      <p:sp>
        <p:nvSpPr>
          <p:cNvPr id="76" name="Content Placeholder 2">
            <a:extLst>
              <a:ext uri="{FF2B5EF4-FFF2-40B4-BE49-F238E27FC236}">
                <a16:creationId xmlns:a16="http://schemas.microsoft.com/office/drawing/2014/main" id="{BBEB0F17-488E-44B2-9B67-FA8889B85474}"/>
              </a:ext>
            </a:extLst>
          </p:cNvPr>
          <p:cNvSpPr txBox="1">
            <a:spLocks/>
          </p:cNvSpPr>
          <p:nvPr/>
        </p:nvSpPr>
        <p:spPr bwMode="auto">
          <a:xfrm>
            <a:off x="1703512" y="1154771"/>
            <a:ext cx="6408712" cy="253917"/>
          </a:xfrm>
          <a:prstGeom prst="rect">
            <a:avLst/>
          </a:prstGeom>
          <a:noFill/>
          <a:ln>
            <a:noFill/>
          </a:ln>
        </p:spPr>
        <p:txBody>
          <a:bodyPr vert="horz" wrap="square" lIns="91440" tIns="45720" rIns="91440" bIns="45720" numCol="1" anchor="t" anchorCtr="0" compatLnSpc="1">
            <a:prstTxWarp prst="textNoShape">
              <a:avLst/>
            </a:prstTxWarp>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600" b="0" i="0" u="none" strike="noStrike" kern="0" cap="none" spc="0" normalizeH="0" baseline="0" noProof="0" dirty="0">
                <a:ln>
                  <a:noFill/>
                </a:ln>
                <a:solidFill>
                  <a:sysClr val="windowText" lastClr="000000"/>
                </a:solidFill>
                <a:effectLst/>
                <a:uLnTx/>
                <a:uFillTx/>
                <a:latin typeface="Gill Sans MT" panose="020B0502020104020203" pitchFamily="34" charset="0"/>
                <a:ea typeface="+mn-ea"/>
                <a:cs typeface="+mn-cs"/>
              </a:rPr>
              <a:t>Un parcours cible = PARCOURS AVEC CONSEIL</a:t>
            </a:r>
          </a:p>
        </p:txBody>
      </p:sp>
      <p:graphicFrame>
        <p:nvGraphicFramePr>
          <p:cNvPr id="77" name="Diagramme 76">
            <a:extLst>
              <a:ext uri="{FF2B5EF4-FFF2-40B4-BE49-F238E27FC236}">
                <a16:creationId xmlns:a16="http://schemas.microsoft.com/office/drawing/2014/main" id="{3666BB0D-F1FF-43A1-B70D-801E6F5C1DE7}"/>
              </a:ext>
            </a:extLst>
          </p:cNvPr>
          <p:cNvGraphicFramePr/>
          <p:nvPr/>
        </p:nvGraphicFramePr>
        <p:xfrm>
          <a:off x="1686500" y="1577869"/>
          <a:ext cx="8765475" cy="936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 name="ZoneTexte 3">
            <a:extLst>
              <a:ext uri="{FF2B5EF4-FFF2-40B4-BE49-F238E27FC236}">
                <a16:creationId xmlns:a16="http://schemas.microsoft.com/office/drawing/2014/main" id="{B6EFE4E0-7EEE-4195-BAB4-A39E558C85AE}"/>
              </a:ext>
            </a:extLst>
          </p:cNvPr>
          <p:cNvSpPr txBox="1"/>
          <p:nvPr/>
        </p:nvSpPr>
        <p:spPr>
          <a:xfrm>
            <a:off x="2567608" y="2698593"/>
            <a:ext cx="893062" cy="70788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Débutant</a:t>
            </a:r>
          </a:p>
          <a:p>
            <a:r>
              <a:rPr lang="fr-FR" sz="1000" b="1" dirty="0">
                <a:latin typeface="Gill Sans MT" panose="020B0502020104020203" pitchFamily="34" charset="0"/>
              </a:rPr>
              <a:t>Initié</a:t>
            </a:r>
          </a:p>
          <a:p>
            <a:r>
              <a:rPr lang="fr-FR" sz="1000" b="1" dirty="0">
                <a:latin typeface="Gill Sans MT" panose="020B0502020104020203" pitchFamily="34" charset="0"/>
              </a:rPr>
              <a:t>Confirmé</a:t>
            </a:r>
          </a:p>
          <a:p>
            <a:r>
              <a:rPr lang="fr-FR" sz="1000" b="1" dirty="0">
                <a:latin typeface="Gill Sans MT" panose="020B0502020104020203" pitchFamily="34" charset="0"/>
              </a:rPr>
              <a:t>Expert</a:t>
            </a:r>
          </a:p>
        </p:txBody>
      </p:sp>
      <p:sp>
        <p:nvSpPr>
          <p:cNvPr id="79" name="ZoneTexte 39">
            <a:extLst>
              <a:ext uri="{FF2B5EF4-FFF2-40B4-BE49-F238E27FC236}">
                <a16:creationId xmlns:a16="http://schemas.microsoft.com/office/drawing/2014/main" id="{7938E340-33EF-4FB8-94B6-37DDCE2365DC}"/>
              </a:ext>
            </a:extLst>
          </p:cNvPr>
          <p:cNvSpPr txBox="1"/>
          <p:nvPr/>
        </p:nvSpPr>
        <p:spPr>
          <a:xfrm>
            <a:off x="3512616" y="2709626"/>
            <a:ext cx="1752236" cy="70788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 Optimiser ma trésorerie courante ou temporaire</a:t>
            </a:r>
          </a:p>
          <a:p>
            <a:r>
              <a:rPr lang="fr-FR" sz="1000" b="1" dirty="0">
                <a:latin typeface="Gill Sans MT" panose="020B0502020104020203" pitchFamily="34" charset="0"/>
              </a:rPr>
              <a:t>- Gérer ma trésorerie affectée à un projet</a:t>
            </a:r>
          </a:p>
        </p:txBody>
      </p:sp>
      <p:sp>
        <p:nvSpPr>
          <p:cNvPr id="80" name="ZoneTexte 40">
            <a:extLst>
              <a:ext uri="{FF2B5EF4-FFF2-40B4-BE49-F238E27FC236}">
                <a16:creationId xmlns:a16="http://schemas.microsoft.com/office/drawing/2014/main" id="{1E3C2AAD-6679-4733-858E-8000AF9C3979}"/>
              </a:ext>
            </a:extLst>
          </p:cNvPr>
          <p:cNvSpPr txBox="1"/>
          <p:nvPr/>
        </p:nvSpPr>
        <p:spPr>
          <a:xfrm>
            <a:off x="5207860" y="2731692"/>
            <a:ext cx="1752236" cy="5539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Prudent</a:t>
            </a:r>
          </a:p>
          <a:p>
            <a:r>
              <a:rPr lang="fr-FR" sz="1000" b="1" dirty="0">
                <a:latin typeface="Gill Sans MT" panose="020B0502020104020203" pitchFamily="34" charset="0"/>
              </a:rPr>
              <a:t>Pondéré</a:t>
            </a:r>
          </a:p>
          <a:p>
            <a:r>
              <a:rPr lang="fr-FR" sz="1000" b="1" dirty="0">
                <a:latin typeface="Gill Sans MT" panose="020B0502020104020203" pitchFamily="34" charset="0"/>
              </a:rPr>
              <a:t>Offensif</a:t>
            </a:r>
          </a:p>
        </p:txBody>
      </p:sp>
      <p:sp>
        <p:nvSpPr>
          <p:cNvPr id="81" name="ZoneTexte 42">
            <a:extLst>
              <a:ext uri="{FF2B5EF4-FFF2-40B4-BE49-F238E27FC236}">
                <a16:creationId xmlns:a16="http://schemas.microsoft.com/office/drawing/2014/main" id="{115791E2-4056-4852-ABFE-08D941F9CC95}"/>
              </a:ext>
            </a:extLst>
          </p:cNvPr>
          <p:cNvSpPr txBox="1"/>
          <p:nvPr/>
        </p:nvSpPr>
        <p:spPr>
          <a:xfrm>
            <a:off x="6864044" y="2709626"/>
            <a:ext cx="1503264" cy="70788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Projet 1 : </a:t>
            </a:r>
          </a:p>
          <a:p>
            <a:r>
              <a:rPr lang="fr-FR" sz="1000" b="1" dirty="0">
                <a:latin typeface="Gill Sans MT" panose="020B0502020104020203" pitchFamily="34" charset="0"/>
              </a:rPr>
              <a:t>% Ep Bilan % Ep Fi</a:t>
            </a:r>
          </a:p>
          <a:p>
            <a:r>
              <a:rPr lang="fr-FR" sz="1000" b="1" dirty="0">
                <a:latin typeface="Gill Sans MT" panose="020B0502020104020203" pitchFamily="34" charset="0"/>
              </a:rPr>
              <a:t>Projet 2 :</a:t>
            </a:r>
          </a:p>
          <a:p>
            <a:r>
              <a:rPr lang="fr-FR" sz="1000" b="1" dirty="0">
                <a:latin typeface="Gill Sans MT" panose="020B0502020104020203" pitchFamily="34" charset="0"/>
              </a:rPr>
              <a:t>% Ep Bilan % Ep Fi</a:t>
            </a:r>
          </a:p>
        </p:txBody>
      </p:sp>
      <p:sp>
        <p:nvSpPr>
          <p:cNvPr id="82" name="ZoneTexte 56">
            <a:extLst>
              <a:ext uri="{FF2B5EF4-FFF2-40B4-BE49-F238E27FC236}">
                <a16:creationId xmlns:a16="http://schemas.microsoft.com/office/drawing/2014/main" id="{2EF206E6-B84A-4786-A21E-212B5B41D70A}"/>
              </a:ext>
            </a:extLst>
          </p:cNvPr>
          <p:cNvSpPr txBox="1"/>
          <p:nvPr/>
        </p:nvSpPr>
        <p:spPr>
          <a:xfrm>
            <a:off x="1631504" y="2741564"/>
            <a:ext cx="875356"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PRO</a:t>
            </a:r>
          </a:p>
          <a:p>
            <a:r>
              <a:rPr lang="fr-FR" sz="1000" b="1" dirty="0">
                <a:latin typeface="Gill Sans MT" panose="020B0502020104020203" pitchFamily="34" charset="0"/>
              </a:rPr>
              <a:t>NON PRO</a:t>
            </a:r>
          </a:p>
        </p:txBody>
      </p:sp>
      <p:sp>
        <p:nvSpPr>
          <p:cNvPr id="83" name="ZoneTexte 57">
            <a:extLst>
              <a:ext uri="{FF2B5EF4-FFF2-40B4-BE49-F238E27FC236}">
                <a16:creationId xmlns:a16="http://schemas.microsoft.com/office/drawing/2014/main" id="{57F6C4BE-F0D5-40DE-907A-3C2FFF3409D7}"/>
              </a:ext>
            </a:extLst>
          </p:cNvPr>
          <p:cNvSpPr txBox="1"/>
          <p:nvPr/>
        </p:nvSpPr>
        <p:spPr>
          <a:xfrm>
            <a:off x="2567608" y="2493602"/>
            <a:ext cx="897044"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QCF</a:t>
            </a:r>
          </a:p>
        </p:txBody>
      </p:sp>
      <p:sp>
        <p:nvSpPr>
          <p:cNvPr id="84" name="ZoneTexte 58">
            <a:extLst>
              <a:ext uri="{FF2B5EF4-FFF2-40B4-BE49-F238E27FC236}">
                <a16:creationId xmlns:a16="http://schemas.microsoft.com/office/drawing/2014/main" id="{9E2A1257-6110-4A65-90EC-6DC292912990}"/>
              </a:ext>
            </a:extLst>
          </p:cNvPr>
          <p:cNvSpPr txBox="1"/>
          <p:nvPr/>
        </p:nvSpPr>
        <p:spPr>
          <a:xfrm>
            <a:off x="5198956" y="2504635"/>
            <a:ext cx="897044"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QR</a:t>
            </a:r>
          </a:p>
        </p:txBody>
      </p:sp>
      <p:cxnSp>
        <p:nvCxnSpPr>
          <p:cNvPr id="85" name="Connecteur droit 84">
            <a:extLst>
              <a:ext uri="{FF2B5EF4-FFF2-40B4-BE49-F238E27FC236}">
                <a16:creationId xmlns:a16="http://schemas.microsoft.com/office/drawing/2014/main" id="{9FE423F9-4079-4169-A7DE-789324C4233D}"/>
              </a:ext>
            </a:extLst>
          </p:cNvPr>
          <p:cNvCxnSpPr/>
          <p:nvPr/>
        </p:nvCxnSpPr>
        <p:spPr>
          <a:xfrm>
            <a:off x="3557464" y="2513973"/>
            <a:ext cx="0" cy="914037"/>
          </a:xfrm>
          <a:prstGeom prst="line">
            <a:avLst/>
          </a:prstGeom>
          <a:noFill/>
          <a:ln w="9525" cap="flat" cmpd="sng" algn="ctr">
            <a:solidFill>
              <a:srgbClr val="C31632">
                <a:shade val="95000"/>
                <a:satMod val="105000"/>
              </a:srgbClr>
            </a:solidFill>
            <a:prstDash val="solid"/>
          </a:ln>
          <a:effectLst/>
        </p:spPr>
      </p:cxnSp>
      <p:cxnSp>
        <p:nvCxnSpPr>
          <p:cNvPr id="86" name="Connecteur droit 85">
            <a:extLst>
              <a:ext uri="{FF2B5EF4-FFF2-40B4-BE49-F238E27FC236}">
                <a16:creationId xmlns:a16="http://schemas.microsoft.com/office/drawing/2014/main" id="{548D4BAD-D966-47B6-A30C-E5FC56F7BAD5}"/>
              </a:ext>
            </a:extLst>
          </p:cNvPr>
          <p:cNvCxnSpPr/>
          <p:nvPr/>
        </p:nvCxnSpPr>
        <p:spPr>
          <a:xfrm>
            <a:off x="5231904" y="2488969"/>
            <a:ext cx="0" cy="914037"/>
          </a:xfrm>
          <a:prstGeom prst="line">
            <a:avLst/>
          </a:prstGeom>
          <a:noFill/>
          <a:ln w="9525" cap="flat" cmpd="sng" algn="ctr">
            <a:solidFill>
              <a:srgbClr val="C31632">
                <a:shade val="95000"/>
                <a:satMod val="105000"/>
              </a:srgbClr>
            </a:solidFill>
            <a:prstDash val="solid"/>
          </a:ln>
          <a:effectLst/>
        </p:spPr>
      </p:cxnSp>
      <p:cxnSp>
        <p:nvCxnSpPr>
          <p:cNvPr id="87" name="Connecteur droit 86">
            <a:extLst>
              <a:ext uri="{FF2B5EF4-FFF2-40B4-BE49-F238E27FC236}">
                <a16:creationId xmlns:a16="http://schemas.microsoft.com/office/drawing/2014/main" id="{508EC885-0358-4C26-BAB5-2B861B0FE84E}"/>
              </a:ext>
            </a:extLst>
          </p:cNvPr>
          <p:cNvCxnSpPr/>
          <p:nvPr/>
        </p:nvCxnSpPr>
        <p:spPr>
          <a:xfrm>
            <a:off x="6919837" y="2484600"/>
            <a:ext cx="0" cy="914037"/>
          </a:xfrm>
          <a:prstGeom prst="line">
            <a:avLst/>
          </a:prstGeom>
          <a:noFill/>
          <a:ln w="9525" cap="flat" cmpd="sng" algn="ctr">
            <a:solidFill>
              <a:srgbClr val="C31632">
                <a:shade val="95000"/>
                <a:satMod val="105000"/>
              </a:srgbClr>
            </a:solidFill>
            <a:prstDash val="solid"/>
          </a:ln>
          <a:effectLst/>
        </p:spPr>
      </p:cxnSp>
      <p:sp>
        <p:nvSpPr>
          <p:cNvPr id="88" name="Ellipse 87">
            <a:extLst>
              <a:ext uri="{FF2B5EF4-FFF2-40B4-BE49-F238E27FC236}">
                <a16:creationId xmlns:a16="http://schemas.microsoft.com/office/drawing/2014/main" id="{BA50BD1D-BBBD-4457-A9E8-7C08A1E1505C}"/>
              </a:ext>
            </a:extLst>
          </p:cNvPr>
          <p:cNvSpPr/>
          <p:nvPr/>
        </p:nvSpPr>
        <p:spPr>
          <a:xfrm>
            <a:off x="2207568" y="3069666"/>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1</a:t>
            </a:r>
          </a:p>
        </p:txBody>
      </p:sp>
      <p:sp>
        <p:nvSpPr>
          <p:cNvPr id="89" name="Ellipse 88">
            <a:extLst>
              <a:ext uri="{FF2B5EF4-FFF2-40B4-BE49-F238E27FC236}">
                <a16:creationId xmlns:a16="http://schemas.microsoft.com/office/drawing/2014/main" id="{3B50B494-04A1-4BF4-8E54-4E6DD1FAD76E}"/>
              </a:ext>
            </a:extLst>
          </p:cNvPr>
          <p:cNvSpPr/>
          <p:nvPr/>
        </p:nvSpPr>
        <p:spPr>
          <a:xfrm>
            <a:off x="3215680" y="3069666"/>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2</a:t>
            </a:r>
          </a:p>
        </p:txBody>
      </p:sp>
      <p:sp>
        <p:nvSpPr>
          <p:cNvPr id="90" name="Ellipse 89">
            <a:extLst>
              <a:ext uri="{FF2B5EF4-FFF2-40B4-BE49-F238E27FC236}">
                <a16:creationId xmlns:a16="http://schemas.microsoft.com/office/drawing/2014/main" id="{2F09ED83-FB6E-4E7F-B2A3-52F3D822569B}"/>
              </a:ext>
            </a:extLst>
          </p:cNvPr>
          <p:cNvSpPr/>
          <p:nvPr/>
        </p:nvSpPr>
        <p:spPr>
          <a:xfrm>
            <a:off x="4943872" y="3066987"/>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3</a:t>
            </a:r>
          </a:p>
        </p:txBody>
      </p:sp>
      <p:sp>
        <p:nvSpPr>
          <p:cNvPr id="91" name="Ellipse 90">
            <a:extLst>
              <a:ext uri="{FF2B5EF4-FFF2-40B4-BE49-F238E27FC236}">
                <a16:creationId xmlns:a16="http://schemas.microsoft.com/office/drawing/2014/main" id="{B7A8FC6B-C9D4-4032-B956-95381A425F73}"/>
              </a:ext>
            </a:extLst>
          </p:cNvPr>
          <p:cNvSpPr/>
          <p:nvPr/>
        </p:nvSpPr>
        <p:spPr>
          <a:xfrm>
            <a:off x="6528048" y="3069666"/>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4</a:t>
            </a:r>
          </a:p>
        </p:txBody>
      </p:sp>
      <p:sp>
        <p:nvSpPr>
          <p:cNvPr id="92" name="Ellipse 91">
            <a:extLst>
              <a:ext uri="{FF2B5EF4-FFF2-40B4-BE49-F238E27FC236}">
                <a16:creationId xmlns:a16="http://schemas.microsoft.com/office/drawing/2014/main" id="{B96EDEB3-6561-464A-83DA-CD58A76424AE}"/>
              </a:ext>
            </a:extLst>
          </p:cNvPr>
          <p:cNvSpPr/>
          <p:nvPr/>
        </p:nvSpPr>
        <p:spPr>
          <a:xfrm>
            <a:off x="8112224" y="3069666"/>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5</a:t>
            </a:r>
          </a:p>
        </p:txBody>
      </p:sp>
      <p:sp>
        <p:nvSpPr>
          <p:cNvPr id="93" name="Ellipse 92">
            <a:extLst>
              <a:ext uri="{FF2B5EF4-FFF2-40B4-BE49-F238E27FC236}">
                <a16:creationId xmlns:a16="http://schemas.microsoft.com/office/drawing/2014/main" id="{3844A999-CEBD-4875-BF44-E25D59DEAFB0}"/>
              </a:ext>
            </a:extLst>
          </p:cNvPr>
          <p:cNvSpPr/>
          <p:nvPr/>
        </p:nvSpPr>
        <p:spPr>
          <a:xfrm>
            <a:off x="1775520" y="3501714"/>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1</a:t>
            </a:r>
          </a:p>
        </p:txBody>
      </p:sp>
      <p:sp>
        <p:nvSpPr>
          <p:cNvPr id="94" name="Ellipse 93">
            <a:extLst>
              <a:ext uri="{FF2B5EF4-FFF2-40B4-BE49-F238E27FC236}">
                <a16:creationId xmlns:a16="http://schemas.microsoft.com/office/drawing/2014/main" id="{268A0449-4E05-4976-B74F-E40F76ACE17D}"/>
              </a:ext>
            </a:extLst>
          </p:cNvPr>
          <p:cNvSpPr/>
          <p:nvPr/>
        </p:nvSpPr>
        <p:spPr>
          <a:xfrm>
            <a:off x="1775520" y="3861754"/>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2</a:t>
            </a:r>
          </a:p>
        </p:txBody>
      </p:sp>
      <p:sp>
        <p:nvSpPr>
          <p:cNvPr id="95" name="Ellipse 94">
            <a:extLst>
              <a:ext uri="{FF2B5EF4-FFF2-40B4-BE49-F238E27FC236}">
                <a16:creationId xmlns:a16="http://schemas.microsoft.com/office/drawing/2014/main" id="{970D732C-BC76-400E-88DE-DA318A0C7B38}"/>
              </a:ext>
            </a:extLst>
          </p:cNvPr>
          <p:cNvSpPr/>
          <p:nvPr/>
        </p:nvSpPr>
        <p:spPr>
          <a:xfrm>
            <a:off x="1775520" y="4293802"/>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3</a:t>
            </a:r>
          </a:p>
        </p:txBody>
      </p:sp>
      <p:sp>
        <p:nvSpPr>
          <p:cNvPr id="96" name="Ellipse 95">
            <a:extLst>
              <a:ext uri="{FF2B5EF4-FFF2-40B4-BE49-F238E27FC236}">
                <a16:creationId xmlns:a16="http://schemas.microsoft.com/office/drawing/2014/main" id="{D2E64E3D-C1B0-413B-B111-2715572A710F}"/>
              </a:ext>
            </a:extLst>
          </p:cNvPr>
          <p:cNvSpPr/>
          <p:nvPr/>
        </p:nvSpPr>
        <p:spPr>
          <a:xfrm>
            <a:off x="1775520" y="4653842"/>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4</a:t>
            </a:r>
          </a:p>
        </p:txBody>
      </p:sp>
      <p:sp>
        <p:nvSpPr>
          <p:cNvPr id="97" name="Ellipse 96">
            <a:extLst>
              <a:ext uri="{FF2B5EF4-FFF2-40B4-BE49-F238E27FC236}">
                <a16:creationId xmlns:a16="http://schemas.microsoft.com/office/drawing/2014/main" id="{11A6B6A0-D98E-4B47-B847-F4C9CDA6134C}"/>
              </a:ext>
            </a:extLst>
          </p:cNvPr>
          <p:cNvSpPr/>
          <p:nvPr/>
        </p:nvSpPr>
        <p:spPr>
          <a:xfrm>
            <a:off x="1775520" y="5013882"/>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5</a:t>
            </a:r>
          </a:p>
        </p:txBody>
      </p:sp>
      <p:sp>
        <p:nvSpPr>
          <p:cNvPr id="99" name="ZoneTexte 8">
            <a:extLst>
              <a:ext uri="{FF2B5EF4-FFF2-40B4-BE49-F238E27FC236}">
                <a16:creationId xmlns:a16="http://schemas.microsoft.com/office/drawing/2014/main" id="{AE709A5E-855C-4AAF-ADDE-303512CE4DEC}"/>
              </a:ext>
            </a:extLst>
          </p:cNvPr>
          <p:cNvSpPr txBox="1"/>
          <p:nvPr/>
        </p:nvSpPr>
        <p:spPr>
          <a:xfrm>
            <a:off x="2135560" y="3501714"/>
            <a:ext cx="7772749" cy="27699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Je catégorise mon client en Investisseur PRO ou NON PRO en fonction de critères qualitatifs ou quantitatifs. </a:t>
            </a:r>
          </a:p>
        </p:txBody>
      </p:sp>
      <p:sp>
        <p:nvSpPr>
          <p:cNvPr id="100" name="ZoneTexte 84">
            <a:extLst>
              <a:ext uri="{FF2B5EF4-FFF2-40B4-BE49-F238E27FC236}">
                <a16:creationId xmlns:a16="http://schemas.microsoft.com/office/drawing/2014/main" id="{1E14DB6F-C6F0-46E8-A6EE-2042B0B465D2}"/>
              </a:ext>
            </a:extLst>
          </p:cNvPr>
          <p:cNvSpPr txBox="1"/>
          <p:nvPr/>
        </p:nvSpPr>
        <p:spPr>
          <a:xfrm>
            <a:off x="2135560" y="3789746"/>
            <a:ext cx="7560840"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Je recueille la compétence financière de mon client via le QCF permettant de m’assurer de la fréquence, de la typologie des investissements réalisés par mon client et de son niveau de connaissance générale sur les instruments financiers</a:t>
            </a:r>
          </a:p>
        </p:txBody>
      </p:sp>
      <p:sp>
        <p:nvSpPr>
          <p:cNvPr id="101" name="ZoneTexte 85">
            <a:extLst>
              <a:ext uri="{FF2B5EF4-FFF2-40B4-BE49-F238E27FC236}">
                <a16:creationId xmlns:a16="http://schemas.microsoft.com/office/drawing/2014/main" id="{6703F286-8C4E-4A2C-B95B-4066EB94D0FB}"/>
              </a:ext>
            </a:extLst>
          </p:cNvPr>
          <p:cNvSpPr txBox="1"/>
          <p:nvPr/>
        </p:nvSpPr>
        <p:spPr>
          <a:xfrm>
            <a:off x="1631504" y="2504635"/>
            <a:ext cx="1057534"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Cat. Invest.</a:t>
            </a:r>
          </a:p>
        </p:txBody>
      </p:sp>
      <p:sp>
        <p:nvSpPr>
          <p:cNvPr id="102" name="ZoneTexte 86">
            <a:extLst>
              <a:ext uri="{FF2B5EF4-FFF2-40B4-BE49-F238E27FC236}">
                <a16:creationId xmlns:a16="http://schemas.microsoft.com/office/drawing/2014/main" id="{E280D98B-BEC3-4034-A620-5AF27DEAC8A9}"/>
              </a:ext>
            </a:extLst>
          </p:cNvPr>
          <p:cNvSpPr txBox="1"/>
          <p:nvPr/>
        </p:nvSpPr>
        <p:spPr>
          <a:xfrm>
            <a:off x="3503712" y="2493602"/>
            <a:ext cx="897044"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Projets</a:t>
            </a:r>
          </a:p>
        </p:txBody>
      </p:sp>
      <p:sp>
        <p:nvSpPr>
          <p:cNvPr id="103" name="ZoneTexte 87">
            <a:extLst>
              <a:ext uri="{FF2B5EF4-FFF2-40B4-BE49-F238E27FC236}">
                <a16:creationId xmlns:a16="http://schemas.microsoft.com/office/drawing/2014/main" id="{2272C552-17F8-4AF1-87A8-ADA361863A7B}"/>
              </a:ext>
            </a:extLst>
          </p:cNvPr>
          <p:cNvSpPr txBox="1"/>
          <p:nvPr/>
        </p:nvSpPr>
        <p:spPr>
          <a:xfrm>
            <a:off x="6855140" y="2513973"/>
            <a:ext cx="2121180"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Allocation</a:t>
            </a:r>
          </a:p>
        </p:txBody>
      </p:sp>
      <p:sp>
        <p:nvSpPr>
          <p:cNvPr id="104" name="ZoneTexte 88">
            <a:extLst>
              <a:ext uri="{FF2B5EF4-FFF2-40B4-BE49-F238E27FC236}">
                <a16:creationId xmlns:a16="http://schemas.microsoft.com/office/drawing/2014/main" id="{C308DE3B-1E73-4814-A9FA-3B5CA8136C8A}"/>
              </a:ext>
            </a:extLst>
          </p:cNvPr>
          <p:cNvSpPr txBox="1"/>
          <p:nvPr/>
        </p:nvSpPr>
        <p:spPr>
          <a:xfrm>
            <a:off x="2135560" y="4304835"/>
            <a:ext cx="7772749" cy="27699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Je fixe un ou plusieurs projets d’investissement en fonction de l’horizon de placement et des projets de mon client</a:t>
            </a:r>
          </a:p>
        </p:txBody>
      </p:sp>
      <p:cxnSp>
        <p:nvCxnSpPr>
          <p:cNvPr id="105" name="Connecteur droit 104">
            <a:extLst>
              <a:ext uri="{FF2B5EF4-FFF2-40B4-BE49-F238E27FC236}">
                <a16:creationId xmlns:a16="http://schemas.microsoft.com/office/drawing/2014/main" id="{BCBA442F-0715-4AEB-A073-E0D8C731BA15}"/>
              </a:ext>
            </a:extLst>
          </p:cNvPr>
          <p:cNvCxnSpPr/>
          <p:nvPr/>
        </p:nvCxnSpPr>
        <p:spPr>
          <a:xfrm>
            <a:off x="8400256" y="2513972"/>
            <a:ext cx="0" cy="914037"/>
          </a:xfrm>
          <a:prstGeom prst="line">
            <a:avLst/>
          </a:prstGeom>
          <a:noFill/>
          <a:ln w="9525" cap="flat" cmpd="sng" algn="ctr">
            <a:solidFill>
              <a:srgbClr val="C31632">
                <a:shade val="95000"/>
                <a:satMod val="105000"/>
              </a:srgbClr>
            </a:solidFill>
            <a:prstDash val="solid"/>
          </a:ln>
          <a:effectLst/>
        </p:spPr>
      </p:cxnSp>
      <p:sp>
        <p:nvSpPr>
          <p:cNvPr id="106" name="Ellipse 105">
            <a:extLst>
              <a:ext uri="{FF2B5EF4-FFF2-40B4-BE49-F238E27FC236}">
                <a16:creationId xmlns:a16="http://schemas.microsoft.com/office/drawing/2014/main" id="{E2CA5F72-60D9-4C8D-948A-52C0197A5BDF}"/>
              </a:ext>
            </a:extLst>
          </p:cNvPr>
          <p:cNvSpPr/>
          <p:nvPr/>
        </p:nvSpPr>
        <p:spPr>
          <a:xfrm>
            <a:off x="9840416" y="3069666"/>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6</a:t>
            </a:r>
          </a:p>
        </p:txBody>
      </p:sp>
      <p:sp>
        <p:nvSpPr>
          <p:cNvPr id="107" name="ZoneTexte 92">
            <a:extLst>
              <a:ext uri="{FF2B5EF4-FFF2-40B4-BE49-F238E27FC236}">
                <a16:creationId xmlns:a16="http://schemas.microsoft.com/office/drawing/2014/main" id="{4003504D-A481-4E53-9F9A-632594CE0868}"/>
              </a:ext>
            </a:extLst>
          </p:cNvPr>
          <p:cNvSpPr txBox="1"/>
          <p:nvPr/>
        </p:nvSpPr>
        <p:spPr>
          <a:xfrm>
            <a:off x="8439316" y="2513973"/>
            <a:ext cx="2121180" cy="276999"/>
          </a:xfrm>
          <a:prstGeom prst="rect">
            <a:avLst/>
          </a:prstGeom>
          <a:noFill/>
        </p:spPr>
        <p:txBody>
          <a:bodyPr vert="horz"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31632"/>
                </a:solidFill>
                <a:effectLst/>
                <a:uLnTx/>
                <a:uFillTx/>
                <a:latin typeface="Gill Sans MT" panose="020B0502020104020203" pitchFamily="34" charset="0"/>
                <a:ea typeface="+mn-ea"/>
                <a:cs typeface="+mn-cs"/>
              </a:rPr>
              <a:t>Adéquation</a:t>
            </a:r>
          </a:p>
        </p:txBody>
      </p:sp>
      <p:sp>
        <p:nvSpPr>
          <p:cNvPr id="108" name="ZoneTexte 93">
            <a:extLst>
              <a:ext uri="{FF2B5EF4-FFF2-40B4-BE49-F238E27FC236}">
                <a16:creationId xmlns:a16="http://schemas.microsoft.com/office/drawing/2014/main" id="{9B71E300-1ABF-41D0-B8B6-975C180B7880}"/>
              </a:ext>
            </a:extLst>
          </p:cNvPr>
          <p:cNvSpPr txBox="1"/>
          <p:nvPr/>
        </p:nvSpPr>
        <p:spPr>
          <a:xfrm>
            <a:off x="8409160" y="2709626"/>
            <a:ext cx="1503264" cy="707886"/>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b="1" dirty="0">
                <a:latin typeface="Gill Sans MT" panose="020B0502020104020203" pitchFamily="34" charset="0"/>
              </a:rPr>
              <a:t>Edition d’une synthèse matérialisant le rapport d’adéquation</a:t>
            </a:r>
          </a:p>
        </p:txBody>
      </p:sp>
      <p:sp>
        <p:nvSpPr>
          <p:cNvPr id="109" name="ZoneTexte 94">
            <a:extLst>
              <a:ext uri="{FF2B5EF4-FFF2-40B4-BE49-F238E27FC236}">
                <a16:creationId xmlns:a16="http://schemas.microsoft.com/office/drawing/2014/main" id="{DE5F3D37-8452-4A85-908A-71FC4E51C889}"/>
              </a:ext>
            </a:extLst>
          </p:cNvPr>
          <p:cNvSpPr txBox="1"/>
          <p:nvPr/>
        </p:nvSpPr>
        <p:spPr>
          <a:xfrm>
            <a:off x="2135560" y="4581834"/>
            <a:ext cx="7772749" cy="27699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J’évalue l’appétence au risque et la capacité du client à subir des pertes de manière générale et sur ses différents projets</a:t>
            </a:r>
          </a:p>
        </p:txBody>
      </p:sp>
      <p:sp>
        <p:nvSpPr>
          <p:cNvPr id="110" name="ZoneTexte 95">
            <a:extLst>
              <a:ext uri="{FF2B5EF4-FFF2-40B4-BE49-F238E27FC236}">
                <a16:creationId xmlns:a16="http://schemas.microsoft.com/office/drawing/2014/main" id="{4F679745-9B2D-4774-AFFA-35F37F25E8D0}"/>
              </a:ext>
            </a:extLst>
          </p:cNvPr>
          <p:cNvSpPr txBox="1"/>
          <p:nvPr/>
        </p:nvSpPr>
        <p:spPr>
          <a:xfrm>
            <a:off x="2135560" y="5416313"/>
            <a:ext cx="7772749" cy="27699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Je procède à l’édition du rapport d’adéquation sous la forme d’une synthèse épargne à faire signer au client</a:t>
            </a:r>
          </a:p>
        </p:txBody>
      </p:sp>
      <p:sp>
        <p:nvSpPr>
          <p:cNvPr id="111" name="ZoneTexte 96">
            <a:extLst>
              <a:ext uri="{FF2B5EF4-FFF2-40B4-BE49-F238E27FC236}">
                <a16:creationId xmlns:a16="http://schemas.microsoft.com/office/drawing/2014/main" id="{33D87CD9-C1FC-46C7-B3DC-7FB5C70CADCA}"/>
              </a:ext>
            </a:extLst>
          </p:cNvPr>
          <p:cNvSpPr txBox="1"/>
          <p:nvPr/>
        </p:nvSpPr>
        <p:spPr>
          <a:xfrm>
            <a:off x="2135560" y="4952907"/>
            <a:ext cx="7992888" cy="46166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latin typeface="Gill Sans MT" panose="020B0502020104020203" pitchFamily="34" charset="0"/>
              </a:rPr>
              <a:t>Je propose à mes clients des produits d’épargne </a:t>
            </a:r>
            <a:r>
              <a:rPr lang="fr-FR" sz="1200" dirty="0" err="1">
                <a:latin typeface="Gill Sans MT" panose="020B0502020104020203" pitchFamily="34" charset="0"/>
              </a:rPr>
              <a:t>bilantielle</a:t>
            </a:r>
            <a:r>
              <a:rPr lang="fr-FR" sz="1200" dirty="0">
                <a:latin typeface="Gill Sans MT" panose="020B0502020104020203" pitchFamily="34" charset="0"/>
              </a:rPr>
              <a:t> et financière sous la forme d’une allocation ou de portefeuilles modèles pour chacun des projets définis</a:t>
            </a:r>
          </a:p>
        </p:txBody>
      </p:sp>
      <p:sp>
        <p:nvSpPr>
          <p:cNvPr id="112" name="Ellipse 111">
            <a:extLst>
              <a:ext uri="{FF2B5EF4-FFF2-40B4-BE49-F238E27FC236}">
                <a16:creationId xmlns:a16="http://schemas.microsoft.com/office/drawing/2014/main" id="{E0393024-1EDC-499C-AD0E-C7A0EFC4377C}"/>
              </a:ext>
            </a:extLst>
          </p:cNvPr>
          <p:cNvSpPr/>
          <p:nvPr/>
        </p:nvSpPr>
        <p:spPr>
          <a:xfrm>
            <a:off x="1783904" y="5481544"/>
            <a:ext cx="288032" cy="288032"/>
          </a:xfrm>
          <a:prstGeom prst="ellipse">
            <a:avLst/>
          </a:prstGeom>
          <a:solidFill>
            <a:srgbClr val="C31632"/>
          </a:solidFill>
          <a:ln w="25400" cap="flat" cmpd="sng" algn="ctr">
            <a:solidFill>
              <a:srgbClr val="C31632">
                <a:shade val="50000"/>
              </a:srgbClr>
            </a:solidFill>
            <a:prstDash val="solid"/>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 lastClr="FFFFFF"/>
                </a:solidFill>
                <a:effectLst/>
                <a:uLnTx/>
                <a:uFillTx/>
                <a:latin typeface="Arial Narrow"/>
                <a:ea typeface="+mn-ea"/>
                <a:cs typeface="+mn-cs"/>
              </a:rPr>
              <a:t>6</a:t>
            </a:r>
          </a:p>
        </p:txBody>
      </p:sp>
      <p:sp>
        <p:nvSpPr>
          <p:cNvPr id="113" name="ZoneTexte 98">
            <a:extLst>
              <a:ext uri="{FF2B5EF4-FFF2-40B4-BE49-F238E27FC236}">
                <a16:creationId xmlns:a16="http://schemas.microsoft.com/office/drawing/2014/main" id="{F9384DEA-8EB2-484A-BB75-D2C4199D165A}"/>
              </a:ext>
            </a:extLst>
          </p:cNvPr>
          <p:cNvSpPr txBox="1"/>
          <p:nvPr/>
        </p:nvSpPr>
        <p:spPr>
          <a:xfrm rot="18926524">
            <a:off x="9658792" y="3600678"/>
            <a:ext cx="651280" cy="400110"/>
          </a:xfrm>
          <a:prstGeom prst="rect">
            <a:avLst/>
          </a:prstGeom>
          <a:solidFill>
            <a:sysClr val="window" lastClr="FFFFFF">
              <a:lumMod val="50000"/>
            </a:sysClr>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ysClr val="window" lastClr="FFFFFF"/>
                </a:solidFill>
                <a:effectLst/>
                <a:uLnTx/>
                <a:uFillTx/>
                <a:latin typeface="Gill Sans MT" panose="020B0502020104020203" pitchFamily="34" charset="0"/>
                <a:ea typeface="+mn-ea"/>
                <a:cs typeface="+mn-cs"/>
              </a:rPr>
              <a:t>Valable 2 ans</a:t>
            </a:r>
          </a:p>
        </p:txBody>
      </p:sp>
    </p:spTree>
    <p:extLst>
      <p:ext uri="{BB962C8B-B14F-4D97-AF65-F5344CB8AC3E}">
        <p14:creationId xmlns:p14="http://schemas.microsoft.com/office/powerpoint/2010/main" val="221362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Accès au Parcours</a:t>
            </a:r>
            <a:br>
              <a:rPr lang="fr-FR" dirty="0"/>
            </a:br>
            <a:endParaRPr lang="fr-FR" dirty="0"/>
          </a:p>
        </p:txBody>
      </p:sp>
      <p:sp>
        <p:nvSpPr>
          <p:cNvPr id="9" name="Espace réservé du texte 12">
            <a:extLst>
              <a:ext uri="{FF2B5EF4-FFF2-40B4-BE49-F238E27FC236}">
                <a16:creationId xmlns:a16="http://schemas.microsoft.com/office/drawing/2014/main" id="{9B02247B-3B04-479C-827E-F9F30DCB5603}"/>
              </a:ext>
            </a:extLst>
          </p:cNvPr>
          <p:cNvSpPr txBox="1">
            <a:spLocks/>
          </p:cNvSpPr>
          <p:nvPr/>
        </p:nvSpPr>
        <p:spPr>
          <a:xfrm>
            <a:off x="632384" y="1099335"/>
            <a:ext cx="10800000" cy="498634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750" lvl="2" indent="-285750">
              <a:buFont typeface="Arial" panose="020B0604020202020204" pitchFamily="34" charset="0"/>
              <a:buChar char="•"/>
            </a:pPr>
            <a:endParaRPr lang="fr-FR" sz="1200" dirty="0"/>
          </a:p>
          <a:p>
            <a:endParaRPr lang="fr-FR" dirty="0">
              <a:solidFill>
                <a:srgbClr val="3E454A"/>
              </a:solidFill>
            </a:endParaRPr>
          </a:p>
          <a:p>
            <a:pPr marL="396000" lvl="4" indent="0">
              <a:buFont typeface="Arial" panose="020B0604020202020204" pitchFamily="34" charset="0"/>
              <a:buNone/>
            </a:pPr>
            <a:endParaRPr lang="fr-FR" dirty="0"/>
          </a:p>
        </p:txBody>
      </p:sp>
      <p:pic>
        <p:nvPicPr>
          <p:cNvPr id="6" name="Image 5">
            <a:extLst>
              <a:ext uri="{FF2B5EF4-FFF2-40B4-BE49-F238E27FC236}">
                <a16:creationId xmlns:a16="http://schemas.microsoft.com/office/drawing/2014/main" id="{BDAAE09F-6CC5-415D-B2A4-AE05F4E5F1D4}"/>
              </a:ext>
            </a:extLst>
          </p:cNvPr>
          <p:cNvPicPr/>
          <p:nvPr/>
        </p:nvPicPr>
        <p:blipFill>
          <a:blip r:embed="rId3"/>
          <a:stretch>
            <a:fillRect/>
          </a:stretch>
        </p:blipFill>
        <p:spPr>
          <a:xfrm>
            <a:off x="1490193" y="1598590"/>
            <a:ext cx="9339209" cy="4530903"/>
          </a:xfrm>
          <a:prstGeom prst="rect">
            <a:avLst/>
          </a:prstGeom>
        </p:spPr>
      </p:pic>
      <p:sp>
        <p:nvSpPr>
          <p:cNvPr id="2" name="Rectangle 1">
            <a:extLst>
              <a:ext uri="{FF2B5EF4-FFF2-40B4-BE49-F238E27FC236}">
                <a16:creationId xmlns:a16="http://schemas.microsoft.com/office/drawing/2014/main" id="{AA9E097D-F0F9-45AC-9E8B-1AC3922517CD}"/>
              </a:ext>
            </a:extLst>
          </p:cNvPr>
          <p:cNvSpPr/>
          <p:nvPr/>
        </p:nvSpPr>
        <p:spPr>
          <a:xfrm>
            <a:off x="9382459" y="1670509"/>
            <a:ext cx="770561" cy="4315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A456E1F0-8DDA-4FDF-B95D-E543550D0B1B}"/>
              </a:ext>
            </a:extLst>
          </p:cNvPr>
          <p:cNvSpPr/>
          <p:nvPr/>
        </p:nvSpPr>
        <p:spPr>
          <a:xfrm>
            <a:off x="2719389" y="4104170"/>
            <a:ext cx="1810083" cy="2126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D84CB9AC-5B29-4EA7-A19A-DE85DBB3EE80}"/>
              </a:ext>
            </a:extLst>
          </p:cNvPr>
          <p:cNvSpPr txBox="1"/>
          <p:nvPr/>
        </p:nvSpPr>
        <p:spPr>
          <a:xfrm>
            <a:off x="533645" y="909263"/>
            <a:ext cx="3698739" cy="645514"/>
          </a:xfrm>
          <a:prstGeom prst="rect">
            <a:avLst/>
          </a:prstGeom>
          <a:noFill/>
          <a:ln>
            <a:solidFill>
              <a:schemeClr val="tx1"/>
            </a:solidFill>
          </a:ln>
        </p:spPr>
        <p:txBody>
          <a:bodyPr wrap="square" rtlCol="0">
            <a:spAutoFit/>
          </a:bodyPr>
          <a:lstStyle/>
          <a:p>
            <a:pPr algn="just"/>
            <a:r>
              <a:rPr lang="fr-FR" dirty="0"/>
              <a:t>Ou utiliser la barre de recherche : « 0199 » ou « Epargne »</a:t>
            </a:r>
          </a:p>
        </p:txBody>
      </p:sp>
      <p:sp>
        <p:nvSpPr>
          <p:cNvPr id="13" name="Rectangle 12">
            <a:extLst>
              <a:ext uri="{FF2B5EF4-FFF2-40B4-BE49-F238E27FC236}">
                <a16:creationId xmlns:a16="http://schemas.microsoft.com/office/drawing/2014/main" id="{2E92C2CD-7063-41E2-93D6-A9A568DAE148}"/>
              </a:ext>
            </a:extLst>
          </p:cNvPr>
          <p:cNvSpPr/>
          <p:nvPr/>
        </p:nvSpPr>
        <p:spPr>
          <a:xfrm>
            <a:off x="2719389" y="2488746"/>
            <a:ext cx="1235925" cy="5521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A1D501D9-1DAB-4634-AD68-142BAFF1D748}"/>
              </a:ext>
            </a:extLst>
          </p:cNvPr>
          <p:cNvCxnSpPr>
            <a:cxnSpLocks/>
            <a:endCxn id="13" idx="3"/>
          </p:cNvCxnSpPr>
          <p:nvPr/>
        </p:nvCxnSpPr>
        <p:spPr>
          <a:xfrm flipH="1">
            <a:off x="3955314" y="1913863"/>
            <a:ext cx="5427146" cy="85096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B1FAF396-6408-4B7C-A441-39A85B5E4686}"/>
              </a:ext>
            </a:extLst>
          </p:cNvPr>
          <p:cNvCxnSpPr>
            <a:cxnSpLocks/>
            <a:stCxn id="13" idx="2"/>
          </p:cNvCxnSpPr>
          <p:nvPr/>
        </p:nvCxnSpPr>
        <p:spPr>
          <a:xfrm>
            <a:off x="3337352" y="3040914"/>
            <a:ext cx="287078" cy="106325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A233DE1B-7E4F-4513-939B-10DE10296D1B}"/>
              </a:ext>
            </a:extLst>
          </p:cNvPr>
          <p:cNvCxnSpPr>
            <a:stCxn id="12" idx="2"/>
          </p:cNvCxnSpPr>
          <p:nvPr/>
        </p:nvCxnSpPr>
        <p:spPr>
          <a:xfrm>
            <a:off x="2383015" y="1554777"/>
            <a:ext cx="954337" cy="6355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98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2105486C-5044-443A-B559-3E05EF1A1403}"/>
              </a:ext>
            </a:extLst>
          </p:cNvPr>
          <p:cNvSpPr>
            <a:spLocks noGrp="1"/>
          </p:cNvSpPr>
          <p:nvPr>
            <p:ph type="body" sz="quarter" idx="13"/>
          </p:nvPr>
        </p:nvSpPr>
        <p:spPr>
          <a:xfrm>
            <a:off x="632384" y="1513680"/>
            <a:ext cx="10800000" cy="4572000"/>
          </a:xfrm>
        </p:spPr>
        <p:txBody>
          <a:bodyPr/>
          <a:lstStyle/>
          <a:p>
            <a:endParaRPr lang="fr-FR" dirty="0"/>
          </a:p>
          <a:p>
            <a:endParaRPr lang="fr-FR" dirty="0"/>
          </a:p>
        </p:txBody>
      </p:sp>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Sélection de la personne habilitée</a:t>
            </a:r>
            <a:br>
              <a:rPr lang="fr-FR" dirty="0"/>
            </a:br>
            <a:endParaRPr lang="fr-FR" dirty="0"/>
          </a:p>
        </p:txBody>
      </p:sp>
      <p:pic>
        <p:nvPicPr>
          <p:cNvPr id="10" name="Image 9">
            <a:extLst>
              <a:ext uri="{FF2B5EF4-FFF2-40B4-BE49-F238E27FC236}">
                <a16:creationId xmlns:a16="http://schemas.microsoft.com/office/drawing/2014/main" id="{726995A4-FBE4-4B1D-A37F-63EAD6A746A8}"/>
              </a:ext>
            </a:extLst>
          </p:cNvPr>
          <p:cNvPicPr/>
          <p:nvPr/>
        </p:nvPicPr>
        <p:blipFill>
          <a:blip r:embed="rId3"/>
          <a:stretch>
            <a:fillRect/>
          </a:stretch>
        </p:blipFill>
        <p:spPr>
          <a:xfrm>
            <a:off x="1260216" y="1179247"/>
            <a:ext cx="8293395" cy="4571999"/>
          </a:xfrm>
          <a:prstGeom prst="rect">
            <a:avLst/>
          </a:prstGeom>
        </p:spPr>
      </p:pic>
      <p:sp>
        <p:nvSpPr>
          <p:cNvPr id="4" name="Bulle narrative : rectangle 3">
            <a:extLst>
              <a:ext uri="{FF2B5EF4-FFF2-40B4-BE49-F238E27FC236}">
                <a16:creationId xmlns:a16="http://schemas.microsoft.com/office/drawing/2014/main" id="{FB238058-5B8C-4675-8E46-447F88405E88}"/>
              </a:ext>
            </a:extLst>
          </p:cNvPr>
          <p:cNvSpPr/>
          <p:nvPr/>
        </p:nvSpPr>
        <p:spPr>
          <a:xfrm>
            <a:off x="2996833" y="4363375"/>
            <a:ext cx="3643664" cy="865573"/>
          </a:xfrm>
          <a:prstGeom prst="wedgeRectCallout">
            <a:avLst>
              <a:gd name="adj1" fmla="val -50055"/>
              <a:gd name="adj2" fmla="val -103555"/>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Dans le cas où il y plusieurs représentants, possibilité de mettre en place une convention de multi-représentation dans « Gérer les représentants légaux »</a:t>
            </a:r>
          </a:p>
        </p:txBody>
      </p:sp>
      <p:sp>
        <p:nvSpPr>
          <p:cNvPr id="12" name="Bulle narrative : rectangle 11">
            <a:extLst>
              <a:ext uri="{FF2B5EF4-FFF2-40B4-BE49-F238E27FC236}">
                <a16:creationId xmlns:a16="http://schemas.microsoft.com/office/drawing/2014/main" id="{CAFAE843-FD6B-44C0-A2B0-0B6E77443313}"/>
              </a:ext>
            </a:extLst>
          </p:cNvPr>
          <p:cNvSpPr/>
          <p:nvPr/>
        </p:nvSpPr>
        <p:spPr>
          <a:xfrm>
            <a:off x="9765436" y="3482266"/>
            <a:ext cx="1794180" cy="1480351"/>
          </a:xfrm>
          <a:prstGeom prst="wedgeRectCallout">
            <a:avLst>
              <a:gd name="adj1" fmla="val -107799"/>
              <a:gd name="adj2" fmla="val -797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Un LEI est obligatoire pour toute souscription d’un titre en direct, notamment pour les produits structurés Natixis</a:t>
            </a:r>
          </a:p>
        </p:txBody>
      </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Catégorisation MIF II</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2" name="Image 11">
            <a:extLst>
              <a:ext uri="{FF2B5EF4-FFF2-40B4-BE49-F238E27FC236}">
                <a16:creationId xmlns:a16="http://schemas.microsoft.com/office/drawing/2014/main" id="{CFFC4104-B25F-4081-8A2B-5FE6F5B06012}"/>
              </a:ext>
            </a:extLst>
          </p:cNvPr>
          <p:cNvPicPr/>
          <p:nvPr/>
        </p:nvPicPr>
        <p:blipFill>
          <a:blip r:embed="rId3"/>
          <a:stretch>
            <a:fillRect/>
          </a:stretch>
        </p:blipFill>
        <p:spPr>
          <a:xfrm>
            <a:off x="2361467" y="1225119"/>
            <a:ext cx="7341833" cy="3932807"/>
          </a:xfrm>
          <a:prstGeom prst="rect">
            <a:avLst/>
          </a:prstGeom>
        </p:spPr>
      </p:pic>
      <p:sp>
        <p:nvSpPr>
          <p:cNvPr id="13" name="Bulle narrative : rectangle 12">
            <a:extLst>
              <a:ext uri="{FF2B5EF4-FFF2-40B4-BE49-F238E27FC236}">
                <a16:creationId xmlns:a16="http://schemas.microsoft.com/office/drawing/2014/main" id="{0C628F33-B8CE-4173-9174-AB1DAE38C557}"/>
              </a:ext>
            </a:extLst>
          </p:cNvPr>
          <p:cNvSpPr/>
          <p:nvPr/>
        </p:nvSpPr>
        <p:spPr>
          <a:xfrm>
            <a:off x="6032383" y="5397623"/>
            <a:ext cx="2294872" cy="573350"/>
          </a:xfrm>
          <a:prstGeom prst="wedgeRectCallout">
            <a:avLst>
              <a:gd name="adj1" fmla="val -112954"/>
              <a:gd name="adj2" fmla="val -25108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On parle bien ici de « Professionnel » au sens MIF</a:t>
            </a:r>
          </a:p>
        </p:txBody>
      </p:sp>
    </p:spTree>
    <p:extLst>
      <p:ext uri="{BB962C8B-B14F-4D97-AF65-F5344CB8AC3E}">
        <p14:creationId xmlns:p14="http://schemas.microsoft.com/office/powerpoint/2010/main" val="193023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9</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Questionnaire de Compétences Financières</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4" name="Image 13">
            <a:extLst>
              <a:ext uri="{FF2B5EF4-FFF2-40B4-BE49-F238E27FC236}">
                <a16:creationId xmlns:a16="http://schemas.microsoft.com/office/drawing/2014/main" id="{4E1191C3-409F-43AE-AF60-3CA5013574FD}"/>
              </a:ext>
            </a:extLst>
          </p:cNvPr>
          <p:cNvPicPr/>
          <p:nvPr/>
        </p:nvPicPr>
        <p:blipFill rotWithShape="1">
          <a:blip r:embed="rId3"/>
          <a:srcRect l="20771" t="5079" r="10420" b="4570"/>
          <a:stretch/>
        </p:blipFill>
        <p:spPr>
          <a:xfrm>
            <a:off x="632384" y="1225119"/>
            <a:ext cx="3963886" cy="2361460"/>
          </a:xfrm>
          <a:prstGeom prst="rect">
            <a:avLst/>
          </a:prstGeom>
          <a:ln>
            <a:solidFill>
              <a:schemeClr val="tx1"/>
            </a:solidFill>
          </a:ln>
        </p:spPr>
      </p:pic>
      <p:pic>
        <p:nvPicPr>
          <p:cNvPr id="15" name="Image 14">
            <a:extLst>
              <a:ext uri="{FF2B5EF4-FFF2-40B4-BE49-F238E27FC236}">
                <a16:creationId xmlns:a16="http://schemas.microsoft.com/office/drawing/2014/main" id="{FF1BCFB3-004B-4B65-918C-358B82F91445}"/>
              </a:ext>
            </a:extLst>
          </p:cNvPr>
          <p:cNvPicPr/>
          <p:nvPr/>
        </p:nvPicPr>
        <p:blipFill rotWithShape="1">
          <a:blip r:embed="rId4"/>
          <a:srcRect l="11665"/>
          <a:stretch/>
        </p:blipFill>
        <p:spPr>
          <a:xfrm>
            <a:off x="6456000" y="1225119"/>
            <a:ext cx="4505412" cy="2361460"/>
          </a:xfrm>
          <a:prstGeom prst="rect">
            <a:avLst/>
          </a:prstGeom>
          <a:ln>
            <a:solidFill>
              <a:schemeClr val="tx1"/>
            </a:solidFill>
          </a:ln>
        </p:spPr>
      </p:pic>
      <p:cxnSp>
        <p:nvCxnSpPr>
          <p:cNvPr id="16" name="Connecteur droit avec flèche 15">
            <a:extLst>
              <a:ext uri="{FF2B5EF4-FFF2-40B4-BE49-F238E27FC236}">
                <a16:creationId xmlns:a16="http://schemas.microsoft.com/office/drawing/2014/main" id="{C16C0170-D2F5-4373-BEB5-DD625A2822E9}"/>
              </a:ext>
            </a:extLst>
          </p:cNvPr>
          <p:cNvCxnSpPr>
            <a:cxnSpLocks/>
            <a:stCxn id="14" idx="3"/>
            <a:endCxn id="15" idx="1"/>
          </p:cNvCxnSpPr>
          <p:nvPr/>
        </p:nvCxnSpPr>
        <p:spPr>
          <a:xfrm>
            <a:off x="4596270" y="2405849"/>
            <a:ext cx="185973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Bulle narrative : rectangle 12">
            <a:extLst>
              <a:ext uri="{FF2B5EF4-FFF2-40B4-BE49-F238E27FC236}">
                <a16:creationId xmlns:a16="http://schemas.microsoft.com/office/drawing/2014/main" id="{0C628F33-B8CE-4173-9174-AB1DAE38C557}"/>
              </a:ext>
            </a:extLst>
          </p:cNvPr>
          <p:cNvSpPr/>
          <p:nvPr/>
        </p:nvSpPr>
        <p:spPr>
          <a:xfrm>
            <a:off x="9137512" y="285047"/>
            <a:ext cx="2294872" cy="719227"/>
          </a:xfrm>
          <a:prstGeom prst="wedgeRectCallout">
            <a:avLst>
              <a:gd name="adj1" fmla="val -30168"/>
              <a:gd name="adj2" fmla="val 163885"/>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Successions de questions sur la connaissance et la fréquence d’investissement sur différents produits financiers</a:t>
            </a:r>
          </a:p>
        </p:txBody>
      </p:sp>
      <p:pic>
        <p:nvPicPr>
          <p:cNvPr id="20" name="Image 19">
            <a:extLst>
              <a:ext uri="{FF2B5EF4-FFF2-40B4-BE49-F238E27FC236}">
                <a16:creationId xmlns:a16="http://schemas.microsoft.com/office/drawing/2014/main" id="{F99D4B44-54F3-4427-A8CE-4B24C5800C32}"/>
              </a:ext>
            </a:extLst>
          </p:cNvPr>
          <p:cNvPicPr/>
          <p:nvPr/>
        </p:nvPicPr>
        <p:blipFill rotWithShape="1">
          <a:blip r:embed="rId5"/>
          <a:srcRect l="17809" b="20317"/>
          <a:stretch/>
        </p:blipFill>
        <p:spPr>
          <a:xfrm>
            <a:off x="3294962" y="3981278"/>
            <a:ext cx="4734843" cy="2064415"/>
          </a:xfrm>
          <a:prstGeom prst="rect">
            <a:avLst/>
          </a:prstGeom>
          <a:ln>
            <a:solidFill>
              <a:schemeClr val="tx2"/>
            </a:solidFill>
          </a:ln>
        </p:spPr>
      </p:pic>
      <p:cxnSp>
        <p:nvCxnSpPr>
          <p:cNvPr id="18" name="Connecteur droit avec flèche 17">
            <a:extLst>
              <a:ext uri="{FF2B5EF4-FFF2-40B4-BE49-F238E27FC236}">
                <a16:creationId xmlns:a16="http://schemas.microsoft.com/office/drawing/2014/main" id="{1FBCD807-1E78-4002-97B9-B17A919C4FBF}"/>
              </a:ext>
            </a:extLst>
          </p:cNvPr>
          <p:cNvCxnSpPr>
            <a:cxnSpLocks/>
            <a:stCxn id="15" idx="2"/>
            <a:endCxn id="20" idx="0"/>
          </p:cNvCxnSpPr>
          <p:nvPr/>
        </p:nvCxnSpPr>
        <p:spPr>
          <a:xfrm flipH="1">
            <a:off x="5662384" y="3586579"/>
            <a:ext cx="3046322" cy="3946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Bulle narrative : rectangle 16">
            <a:extLst>
              <a:ext uri="{FF2B5EF4-FFF2-40B4-BE49-F238E27FC236}">
                <a16:creationId xmlns:a16="http://schemas.microsoft.com/office/drawing/2014/main" id="{C1DE321E-2556-412A-96C1-BAECB6DC14C9}"/>
              </a:ext>
            </a:extLst>
          </p:cNvPr>
          <p:cNvSpPr/>
          <p:nvPr/>
        </p:nvSpPr>
        <p:spPr>
          <a:xfrm>
            <a:off x="8708706" y="4575625"/>
            <a:ext cx="1749189" cy="1057256"/>
          </a:xfrm>
          <a:prstGeom prst="wedgeRectCallout">
            <a:avLst>
              <a:gd name="adj1" fmla="val -213325"/>
              <a:gd name="adj2" fmla="val 2163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4 niveaux :</a:t>
            </a:r>
          </a:p>
          <a:p>
            <a:pPr marL="171450" indent="-171450" algn="just">
              <a:buFontTx/>
              <a:buChar char="-"/>
            </a:pPr>
            <a:r>
              <a:rPr lang="fr-FR" sz="1200" dirty="0">
                <a:solidFill>
                  <a:srgbClr val="FF0000"/>
                </a:solidFill>
              </a:rPr>
              <a:t>C1 – Débutant</a:t>
            </a:r>
          </a:p>
          <a:p>
            <a:pPr marL="171450" indent="-171450" algn="just">
              <a:buFontTx/>
              <a:buChar char="-"/>
            </a:pPr>
            <a:r>
              <a:rPr lang="fr-FR" sz="1200" dirty="0">
                <a:solidFill>
                  <a:srgbClr val="FF0000"/>
                </a:solidFill>
              </a:rPr>
              <a:t>C2 – Initié</a:t>
            </a:r>
          </a:p>
          <a:p>
            <a:pPr marL="171450" indent="-171450" algn="just">
              <a:buFontTx/>
              <a:buChar char="-"/>
            </a:pPr>
            <a:r>
              <a:rPr lang="fr-FR" sz="1200" dirty="0">
                <a:solidFill>
                  <a:srgbClr val="FF0000"/>
                </a:solidFill>
              </a:rPr>
              <a:t>C3 – Confirmé</a:t>
            </a:r>
          </a:p>
          <a:p>
            <a:pPr marL="171450" indent="-171450" algn="just">
              <a:buFontTx/>
              <a:buChar char="-"/>
            </a:pPr>
            <a:r>
              <a:rPr lang="fr-FR" sz="1200" dirty="0">
                <a:solidFill>
                  <a:srgbClr val="FF0000"/>
                </a:solidFill>
              </a:rPr>
              <a:t>C4 - Expert</a:t>
            </a:r>
          </a:p>
        </p:txBody>
      </p:sp>
    </p:spTree>
    <p:extLst>
      <p:ext uri="{BB962C8B-B14F-4D97-AF65-F5344CB8AC3E}">
        <p14:creationId xmlns:p14="http://schemas.microsoft.com/office/powerpoint/2010/main" val="235555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10</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Choix Parcours Client</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0" name="Image 9">
            <a:extLst>
              <a:ext uri="{FF2B5EF4-FFF2-40B4-BE49-F238E27FC236}">
                <a16:creationId xmlns:a16="http://schemas.microsoft.com/office/drawing/2014/main" id="{4F480839-6B7F-4B87-AC84-32091B9840C3}"/>
              </a:ext>
            </a:extLst>
          </p:cNvPr>
          <p:cNvPicPr/>
          <p:nvPr/>
        </p:nvPicPr>
        <p:blipFill>
          <a:blip r:embed="rId3"/>
          <a:stretch>
            <a:fillRect/>
          </a:stretch>
        </p:blipFill>
        <p:spPr>
          <a:xfrm>
            <a:off x="2334827" y="1208219"/>
            <a:ext cx="7324077" cy="3781888"/>
          </a:xfrm>
          <a:prstGeom prst="rect">
            <a:avLst/>
          </a:prstGeom>
        </p:spPr>
      </p:pic>
      <p:sp>
        <p:nvSpPr>
          <p:cNvPr id="13" name="Bulle narrative : rectangle 12">
            <a:extLst>
              <a:ext uri="{FF2B5EF4-FFF2-40B4-BE49-F238E27FC236}">
                <a16:creationId xmlns:a16="http://schemas.microsoft.com/office/drawing/2014/main" id="{0C628F33-B8CE-4173-9174-AB1DAE38C557}"/>
              </a:ext>
            </a:extLst>
          </p:cNvPr>
          <p:cNvSpPr/>
          <p:nvPr/>
        </p:nvSpPr>
        <p:spPr>
          <a:xfrm>
            <a:off x="8182995" y="5259279"/>
            <a:ext cx="2294872" cy="573350"/>
          </a:xfrm>
          <a:prstGeom prst="wedgeRectCallout">
            <a:avLst>
              <a:gd name="adj1" fmla="val -101735"/>
              <a:gd name="adj2" fmla="val -37030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Possibilité de reprendre un projet débuté au préalable si existant</a:t>
            </a:r>
          </a:p>
        </p:txBody>
      </p:sp>
    </p:spTree>
    <p:extLst>
      <p:ext uri="{BB962C8B-B14F-4D97-AF65-F5344CB8AC3E}">
        <p14:creationId xmlns:p14="http://schemas.microsoft.com/office/powerpoint/2010/main" val="384762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11</a:t>
            </a:fld>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Définition Projet</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0" name="Image 9">
            <a:extLst>
              <a:ext uri="{FF2B5EF4-FFF2-40B4-BE49-F238E27FC236}">
                <a16:creationId xmlns:a16="http://schemas.microsoft.com/office/drawing/2014/main" id="{BFDE0CA4-1414-4BBF-A0A8-4343BEDB5DD9}"/>
              </a:ext>
            </a:extLst>
          </p:cNvPr>
          <p:cNvPicPr/>
          <p:nvPr/>
        </p:nvPicPr>
        <p:blipFill rotWithShape="1">
          <a:blip r:embed="rId3"/>
          <a:srcRect l="10670" r="22294"/>
          <a:stretch/>
        </p:blipFill>
        <p:spPr>
          <a:xfrm>
            <a:off x="568170" y="1045716"/>
            <a:ext cx="4678533" cy="3481896"/>
          </a:xfrm>
          <a:prstGeom prst="rect">
            <a:avLst/>
          </a:prstGeom>
        </p:spPr>
      </p:pic>
      <p:pic>
        <p:nvPicPr>
          <p:cNvPr id="12" name="Image 11">
            <a:extLst>
              <a:ext uri="{FF2B5EF4-FFF2-40B4-BE49-F238E27FC236}">
                <a16:creationId xmlns:a16="http://schemas.microsoft.com/office/drawing/2014/main" id="{04E33677-8C16-499E-8DA1-B331D154F875}"/>
              </a:ext>
            </a:extLst>
          </p:cNvPr>
          <p:cNvPicPr/>
          <p:nvPr/>
        </p:nvPicPr>
        <p:blipFill rotWithShape="1">
          <a:blip r:embed="rId4"/>
          <a:srcRect l="11062" r="15848" b="14677"/>
          <a:stretch/>
        </p:blipFill>
        <p:spPr>
          <a:xfrm>
            <a:off x="6305079" y="1045716"/>
            <a:ext cx="4854152" cy="3481896"/>
          </a:xfrm>
          <a:prstGeom prst="rect">
            <a:avLst/>
          </a:prstGeom>
        </p:spPr>
      </p:pic>
      <p:cxnSp>
        <p:nvCxnSpPr>
          <p:cNvPr id="14" name="Connecteur droit avec flèche 13">
            <a:extLst>
              <a:ext uri="{FF2B5EF4-FFF2-40B4-BE49-F238E27FC236}">
                <a16:creationId xmlns:a16="http://schemas.microsoft.com/office/drawing/2014/main" id="{26C34048-DB09-4995-92FE-E181EB327B6D}"/>
              </a:ext>
            </a:extLst>
          </p:cNvPr>
          <p:cNvCxnSpPr>
            <a:cxnSpLocks/>
          </p:cNvCxnSpPr>
          <p:nvPr/>
        </p:nvCxnSpPr>
        <p:spPr>
          <a:xfrm flipV="1">
            <a:off x="4873841" y="2786664"/>
            <a:ext cx="1979720" cy="81767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Bulle narrative : rectangle 12">
            <a:extLst>
              <a:ext uri="{FF2B5EF4-FFF2-40B4-BE49-F238E27FC236}">
                <a16:creationId xmlns:a16="http://schemas.microsoft.com/office/drawing/2014/main" id="{0C628F33-B8CE-4173-9174-AB1DAE38C557}"/>
              </a:ext>
            </a:extLst>
          </p:cNvPr>
          <p:cNvSpPr/>
          <p:nvPr/>
        </p:nvSpPr>
        <p:spPr>
          <a:xfrm>
            <a:off x="1284947" y="5112542"/>
            <a:ext cx="2843169" cy="771503"/>
          </a:xfrm>
          <a:prstGeom prst="wedgeRectCallout">
            <a:avLst>
              <a:gd name="adj1" fmla="val 28237"/>
              <a:gd name="adj2" fmla="val -26912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3 types de projets disponibles</a:t>
            </a:r>
          </a:p>
          <a:p>
            <a:pPr algn="just"/>
            <a:r>
              <a:rPr lang="fr-FR" sz="1200" dirty="0">
                <a:solidFill>
                  <a:srgbClr val="FF0000"/>
                </a:solidFill>
              </a:rPr>
              <a:t>« Optimiser ma trésorerie courante » limite le choix des produits à des produits Court Terme</a:t>
            </a:r>
          </a:p>
        </p:txBody>
      </p:sp>
      <p:sp>
        <p:nvSpPr>
          <p:cNvPr id="15" name="Bulle narrative : rectangle 14">
            <a:extLst>
              <a:ext uri="{FF2B5EF4-FFF2-40B4-BE49-F238E27FC236}">
                <a16:creationId xmlns:a16="http://schemas.microsoft.com/office/drawing/2014/main" id="{C27C8D0E-6264-4BCE-AC20-535A6387A136}"/>
              </a:ext>
            </a:extLst>
          </p:cNvPr>
          <p:cNvSpPr/>
          <p:nvPr/>
        </p:nvSpPr>
        <p:spPr>
          <a:xfrm>
            <a:off x="7048034" y="4820077"/>
            <a:ext cx="2843169" cy="771503"/>
          </a:xfrm>
          <a:prstGeom prst="wedgeRectCallout">
            <a:avLst>
              <a:gd name="adj1" fmla="val 19494"/>
              <a:gd name="adj2" fmla="val -27142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Définition des caractéristiques du projet souhaité par le client.</a:t>
            </a:r>
          </a:p>
          <a:p>
            <a:pPr algn="just"/>
            <a:r>
              <a:rPr lang="fr-FR" sz="1200" dirty="0">
                <a:solidFill>
                  <a:srgbClr val="FF0000"/>
                </a:solidFill>
              </a:rPr>
              <a:t>Elles auront un impact sur les produits proposés.</a:t>
            </a:r>
          </a:p>
        </p:txBody>
      </p:sp>
    </p:spTree>
    <p:extLst>
      <p:ext uri="{BB962C8B-B14F-4D97-AF65-F5344CB8AC3E}">
        <p14:creationId xmlns:p14="http://schemas.microsoft.com/office/powerpoint/2010/main" val="211648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12</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Questionnaire de Risques</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0" name="Image 9">
            <a:extLst>
              <a:ext uri="{FF2B5EF4-FFF2-40B4-BE49-F238E27FC236}">
                <a16:creationId xmlns:a16="http://schemas.microsoft.com/office/drawing/2014/main" id="{5BDF60BA-269E-43A9-85E6-9E7705FD4C03}"/>
              </a:ext>
            </a:extLst>
          </p:cNvPr>
          <p:cNvPicPr/>
          <p:nvPr/>
        </p:nvPicPr>
        <p:blipFill rotWithShape="1">
          <a:blip r:embed="rId3"/>
          <a:srcRect l="20001" r="15428"/>
          <a:stretch/>
        </p:blipFill>
        <p:spPr>
          <a:xfrm>
            <a:off x="632384" y="973954"/>
            <a:ext cx="3719744" cy="2740660"/>
          </a:xfrm>
          <a:prstGeom prst="rect">
            <a:avLst/>
          </a:prstGeom>
          <a:ln>
            <a:solidFill>
              <a:srgbClr val="FF0000"/>
            </a:solidFill>
          </a:ln>
        </p:spPr>
      </p:pic>
      <p:pic>
        <p:nvPicPr>
          <p:cNvPr id="12" name="Image 11">
            <a:extLst>
              <a:ext uri="{FF2B5EF4-FFF2-40B4-BE49-F238E27FC236}">
                <a16:creationId xmlns:a16="http://schemas.microsoft.com/office/drawing/2014/main" id="{279944DB-3696-4DC9-BBDC-19FB3B14C7EB}"/>
              </a:ext>
            </a:extLst>
          </p:cNvPr>
          <p:cNvPicPr/>
          <p:nvPr/>
        </p:nvPicPr>
        <p:blipFill rotWithShape="1">
          <a:blip r:embed="rId4"/>
          <a:srcRect l="11294" b="10271"/>
          <a:stretch/>
        </p:blipFill>
        <p:spPr>
          <a:xfrm>
            <a:off x="6096000" y="994973"/>
            <a:ext cx="5110129" cy="2701885"/>
          </a:xfrm>
          <a:prstGeom prst="rect">
            <a:avLst/>
          </a:prstGeom>
          <a:ln>
            <a:solidFill>
              <a:srgbClr val="FF0000"/>
            </a:solidFill>
          </a:ln>
        </p:spPr>
      </p:pic>
      <p:cxnSp>
        <p:nvCxnSpPr>
          <p:cNvPr id="14" name="Connecteur droit avec flèche 13">
            <a:extLst>
              <a:ext uri="{FF2B5EF4-FFF2-40B4-BE49-F238E27FC236}">
                <a16:creationId xmlns:a16="http://schemas.microsoft.com/office/drawing/2014/main" id="{065DF91F-E4C6-43C3-8E89-5414A3DF1D71}"/>
              </a:ext>
            </a:extLst>
          </p:cNvPr>
          <p:cNvCxnSpPr>
            <a:cxnSpLocks/>
            <a:stCxn id="10" idx="3"/>
            <a:endCxn id="12" idx="1"/>
          </p:cNvCxnSpPr>
          <p:nvPr/>
        </p:nvCxnSpPr>
        <p:spPr>
          <a:xfrm>
            <a:off x="4352128" y="2344284"/>
            <a:ext cx="1743872" cy="16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Bulle narrative : rectangle 14">
            <a:extLst>
              <a:ext uri="{FF2B5EF4-FFF2-40B4-BE49-F238E27FC236}">
                <a16:creationId xmlns:a16="http://schemas.microsoft.com/office/drawing/2014/main" id="{16DBB627-C594-4D21-A8E4-45BEECA745A9}"/>
              </a:ext>
            </a:extLst>
          </p:cNvPr>
          <p:cNvSpPr/>
          <p:nvPr/>
        </p:nvSpPr>
        <p:spPr>
          <a:xfrm>
            <a:off x="8911257" y="236933"/>
            <a:ext cx="2294872" cy="719227"/>
          </a:xfrm>
          <a:prstGeom prst="wedgeRectCallout">
            <a:avLst>
              <a:gd name="adj1" fmla="val -30168"/>
              <a:gd name="adj2" fmla="val 163885"/>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Successions de questions sur le comportement du client par rapport à des situations de marché</a:t>
            </a:r>
          </a:p>
        </p:txBody>
      </p:sp>
      <p:pic>
        <p:nvPicPr>
          <p:cNvPr id="18" name="Image 17">
            <a:extLst>
              <a:ext uri="{FF2B5EF4-FFF2-40B4-BE49-F238E27FC236}">
                <a16:creationId xmlns:a16="http://schemas.microsoft.com/office/drawing/2014/main" id="{D8141C32-C55C-40DB-BFBD-FBDA4296FEC7}"/>
              </a:ext>
            </a:extLst>
          </p:cNvPr>
          <p:cNvPicPr/>
          <p:nvPr/>
        </p:nvPicPr>
        <p:blipFill rotWithShape="1">
          <a:blip r:embed="rId5"/>
          <a:srcRect l="16189" b="18503"/>
          <a:stretch/>
        </p:blipFill>
        <p:spPr>
          <a:xfrm>
            <a:off x="3321933" y="4168469"/>
            <a:ext cx="4828134" cy="2012054"/>
          </a:xfrm>
          <a:prstGeom prst="rect">
            <a:avLst/>
          </a:prstGeom>
          <a:ln>
            <a:solidFill>
              <a:srgbClr val="FF0000"/>
            </a:solidFill>
          </a:ln>
        </p:spPr>
      </p:pic>
      <p:cxnSp>
        <p:nvCxnSpPr>
          <p:cNvPr id="16" name="Connecteur droit avec flèche 15">
            <a:extLst>
              <a:ext uri="{FF2B5EF4-FFF2-40B4-BE49-F238E27FC236}">
                <a16:creationId xmlns:a16="http://schemas.microsoft.com/office/drawing/2014/main" id="{2956EA69-5001-450B-80D7-EF1727616A7C}"/>
              </a:ext>
            </a:extLst>
          </p:cNvPr>
          <p:cNvCxnSpPr>
            <a:cxnSpLocks/>
            <a:stCxn id="12" idx="2"/>
            <a:endCxn id="18" idx="0"/>
          </p:cNvCxnSpPr>
          <p:nvPr/>
        </p:nvCxnSpPr>
        <p:spPr>
          <a:xfrm flipH="1">
            <a:off x="5736000" y="3696858"/>
            <a:ext cx="2915065" cy="47161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Bulle narrative : rectangle 16">
            <a:extLst>
              <a:ext uri="{FF2B5EF4-FFF2-40B4-BE49-F238E27FC236}">
                <a16:creationId xmlns:a16="http://schemas.microsoft.com/office/drawing/2014/main" id="{100EC65A-B01C-4FAD-BEEA-9AF74F7C795B}"/>
              </a:ext>
            </a:extLst>
          </p:cNvPr>
          <p:cNvSpPr/>
          <p:nvPr/>
        </p:nvSpPr>
        <p:spPr>
          <a:xfrm>
            <a:off x="8779727" y="4805771"/>
            <a:ext cx="1749189" cy="1057256"/>
          </a:xfrm>
          <a:prstGeom prst="wedgeRectCallout">
            <a:avLst>
              <a:gd name="adj1" fmla="val -213325"/>
              <a:gd name="adj2" fmla="val 2163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3 niveaux :</a:t>
            </a:r>
          </a:p>
          <a:p>
            <a:pPr marL="171450" indent="-171450" algn="just">
              <a:buFontTx/>
              <a:buChar char="-"/>
            </a:pPr>
            <a:r>
              <a:rPr lang="fr-FR" sz="1200" dirty="0">
                <a:solidFill>
                  <a:srgbClr val="FF0000"/>
                </a:solidFill>
              </a:rPr>
              <a:t>Prudent</a:t>
            </a:r>
          </a:p>
          <a:p>
            <a:pPr marL="171450" indent="-171450" algn="just">
              <a:buFontTx/>
              <a:buChar char="-"/>
            </a:pPr>
            <a:r>
              <a:rPr lang="fr-FR" sz="1200" dirty="0">
                <a:solidFill>
                  <a:srgbClr val="FF0000"/>
                </a:solidFill>
              </a:rPr>
              <a:t>Pondéré</a:t>
            </a:r>
          </a:p>
          <a:p>
            <a:pPr marL="171450" indent="-171450" algn="just">
              <a:buFontTx/>
              <a:buChar char="-"/>
            </a:pPr>
            <a:r>
              <a:rPr lang="fr-FR" sz="1200" dirty="0">
                <a:solidFill>
                  <a:srgbClr val="FF0000"/>
                </a:solidFill>
              </a:rPr>
              <a:t>Offensif</a:t>
            </a:r>
          </a:p>
        </p:txBody>
      </p:sp>
    </p:spTree>
    <p:extLst>
      <p:ext uri="{BB962C8B-B14F-4D97-AF65-F5344CB8AC3E}">
        <p14:creationId xmlns:p14="http://schemas.microsoft.com/office/powerpoint/2010/main" val="354614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13</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Synthèse projet</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0" name="Image 9">
            <a:extLst>
              <a:ext uri="{FF2B5EF4-FFF2-40B4-BE49-F238E27FC236}">
                <a16:creationId xmlns:a16="http://schemas.microsoft.com/office/drawing/2014/main" id="{667BC05B-AE9A-4C36-B9AD-54E7D413802B}"/>
              </a:ext>
            </a:extLst>
          </p:cNvPr>
          <p:cNvPicPr/>
          <p:nvPr/>
        </p:nvPicPr>
        <p:blipFill>
          <a:blip r:embed="rId3"/>
          <a:stretch>
            <a:fillRect/>
          </a:stretch>
        </p:blipFill>
        <p:spPr>
          <a:xfrm>
            <a:off x="2370337" y="1423374"/>
            <a:ext cx="7279689" cy="3887321"/>
          </a:xfrm>
          <a:prstGeom prst="rect">
            <a:avLst/>
          </a:prstGeom>
        </p:spPr>
      </p:pic>
      <p:pic>
        <p:nvPicPr>
          <p:cNvPr id="3" name="Graphique 2" descr="Curseur">
            <a:extLst>
              <a:ext uri="{FF2B5EF4-FFF2-40B4-BE49-F238E27FC236}">
                <a16:creationId xmlns:a16="http://schemas.microsoft.com/office/drawing/2014/main" id="{70902F0D-2409-44E8-955E-3BDEBCA66E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1183" y="4649310"/>
            <a:ext cx="490862" cy="490862"/>
          </a:xfrm>
          <a:prstGeom prst="rect">
            <a:avLst/>
          </a:prstGeom>
        </p:spPr>
      </p:pic>
    </p:spTree>
    <p:extLst>
      <p:ext uri="{BB962C8B-B14F-4D97-AF65-F5344CB8AC3E}">
        <p14:creationId xmlns:p14="http://schemas.microsoft.com/office/powerpoint/2010/main" val="54964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635724E2-61A3-47BF-972D-217567CFFA6A}"/>
              </a:ext>
            </a:extLst>
          </p:cNvPr>
          <p:cNvPicPr>
            <a:picLocks noChangeAspect="1"/>
          </p:cNvPicPr>
          <p:nvPr/>
        </p:nvPicPr>
        <p:blipFill>
          <a:blip r:embed="rId3"/>
          <a:stretch>
            <a:fillRect/>
          </a:stretch>
        </p:blipFill>
        <p:spPr>
          <a:xfrm>
            <a:off x="368961" y="940663"/>
            <a:ext cx="5029630" cy="2979950"/>
          </a:xfrm>
          <a:prstGeom prst="rect">
            <a:avLst/>
          </a:prstGeom>
        </p:spPr>
      </p:pic>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14</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Choix de l’Allocation</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2" name="Graphique 11" descr="Curseur">
            <a:extLst>
              <a:ext uri="{FF2B5EF4-FFF2-40B4-BE49-F238E27FC236}">
                <a16:creationId xmlns:a16="http://schemas.microsoft.com/office/drawing/2014/main" id="{D0690D04-1A4D-4FEF-A733-8A05298B6E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42011" y="3352449"/>
            <a:ext cx="490862" cy="490862"/>
          </a:xfrm>
          <a:prstGeom prst="rect">
            <a:avLst/>
          </a:prstGeom>
        </p:spPr>
      </p:pic>
      <p:pic>
        <p:nvPicPr>
          <p:cNvPr id="15" name="Image 14">
            <a:extLst>
              <a:ext uri="{FF2B5EF4-FFF2-40B4-BE49-F238E27FC236}">
                <a16:creationId xmlns:a16="http://schemas.microsoft.com/office/drawing/2014/main" id="{2CE342C8-DA86-4E22-B352-247B28FA102C}"/>
              </a:ext>
            </a:extLst>
          </p:cNvPr>
          <p:cNvPicPr/>
          <p:nvPr/>
        </p:nvPicPr>
        <p:blipFill rotWithShape="1">
          <a:blip r:embed="rId6"/>
          <a:srcRect l="11371" r="4642"/>
          <a:stretch/>
        </p:blipFill>
        <p:spPr>
          <a:xfrm>
            <a:off x="6161103" y="917347"/>
            <a:ext cx="4838330" cy="3111500"/>
          </a:xfrm>
          <a:prstGeom prst="rect">
            <a:avLst/>
          </a:prstGeom>
        </p:spPr>
      </p:pic>
      <p:sp>
        <p:nvSpPr>
          <p:cNvPr id="16" name="Rectangle 15">
            <a:extLst>
              <a:ext uri="{FF2B5EF4-FFF2-40B4-BE49-F238E27FC236}">
                <a16:creationId xmlns:a16="http://schemas.microsoft.com/office/drawing/2014/main" id="{361D151D-D396-40CF-B3B5-C6EE726D43C4}"/>
              </a:ext>
            </a:extLst>
          </p:cNvPr>
          <p:cNvSpPr/>
          <p:nvPr/>
        </p:nvSpPr>
        <p:spPr>
          <a:xfrm>
            <a:off x="8580268" y="2114392"/>
            <a:ext cx="599243" cy="4778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4CD1C5B-B748-4587-96C9-6D4FFF2CF863}"/>
              </a:ext>
            </a:extLst>
          </p:cNvPr>
          <p:cNvSpPr/>
          <p:nvPr/>
        </p:nvSpPr>
        <p:spPr>
          <a:xfrm>
            <a:off x="6456000" y="2575428"/>
            <a:ext cx="599243" cy="3453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Bulle narrative : rectangle 12">
            <a:extLst>
              <a:ext uri="{FF2B5EF4-FFF2-40B4-BE49-F238E27FC236}">
                <a16:creationId xmlns:a16="http://schemas.microsoft.com/office/drawing/2014/main" id="{0C628F33-B8CE-4173-9174-AB1DAE38C557}"/>
              </a:ext>
            </a:extLst>
          </p:cNvPr>
          <p:cNvSpPr/>
          <p:nvPr/>
        </p:nvSpPr>
        <p:spPr>
          <a:xfrm>
            <a:off x="8206552" y="343997"/>
            <a:ext cx="2294872" cy="573350"/>
          </a:xfrm>
          <a:prstGeom prst="wedgeRectCallout">
            <a:avLst>
              <a:gd name="adj1" fmla="val -105217"/>
              <a:gd name="adj2" fmla="val 255240"/>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Catalogue produit classé par typologie</a:t>
            </a:r>
          </a:p>
        </p:txBody>
      </p:sp>
      <p:sp>
        <p:nvSpPr>
          <p:cNvPr id="18" name="Bulle narrative : rectangle 17">
            <a:extLst>
              <a:ext uri="{FF2B5EF4-FFF2-40B4-BE49-F238E27FC236}">
                <a16:creationId xmlns:a16="http://schemas.microsoft.com/office/drawing/2014/main" id="{547683FC-D583-4E12-8EFC-3DA84C767F99}"/>
              </a:ext>
            </a:extLst>
          </p:cNvPr>
          <p:cNvSpPr/>
          <p:nvPr/>
        </p:nvSpPr>
        <p:spPr>
          <a:xfrm>
            <a:off x="7515572" y="4997140"/>
            <a:ext cx="3306307" cy="1030797"/>
          </a:xfrm>
          <a:prstGeom prst="wedgeRectCallout">
            <a:avLst>
              <a:gd name="adj1" fmla="val -32951"/>
              <a:gd name="adj2" fmla="val -236164"/>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Les produits proposés seront fonction du QCF et du risque projet défini par le client : attention notamment à la maturité et au niveau de risque accepté par le client</a:t>
            </a:r>
          </a:p>
        </p:txBody>
      </p:sp>
      <p:sp>
        <p:nvSpPr>
          <p:cNvPr id="20" name="Bulle narrative : rectangle 19">
            <a:extLst>
              <a:ext uri="{FF2B5EF4-FFF2-40B4-BE49-F238E27FC236}">
                <a16:creationId xmlns:a16="http://schemas.microsoft.com/office/drawing/2014/main" id="{B77C53C4-D97D-44E2-91F3-A9723D8054CA}"/>
              </a:ext>
            </a:extLst>
          </p:cNvPr>
          <p:cNvSpPr/>
          <p:nvPr/>
        </p:nvSpPr>
        <p:spPr>
          <a:xfrm>
            <a:off x="779230" y="4428242"/>
            <a:ext cx="3306307" cy="1030797"/>
          </a:xfrm>
          <a:prstGeom prst="wedgeRectCallout">
            <a:avLst>
              <a:gd name="adj1" fmla="val -50941"/>
              <a:gd name="adj2" fmla="val -19826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 Allocation personnalisée » permet de choisir les produits vs les « portefeuilles modèles » qui proposent une allocation type fonction du projet et du profil client</a:t>
            </a:r>
          </a:p>
        </p:txBody>
      </p:sp>
    </p:spTree>
    <p:extLst>
      <p:ext uri="{BB962C8B-B14F-4D97-AF65-F5344CB8AC3E}">
        <p14:creationId xmlns:p14="http://schemas.microsoft.com/office/powerpoint/2010/main" val="425870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Synthèse Allocation</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sp>
        <p:nvSpPr>
          <p:cNvPr id="16" name="Rectangle 15">
            <a:extLst>
              <a:ext uri="{FF2B5EF4-FFF2-40B4-BE49-F238E27FC236}">
                <a16:creationId xmlns:a16="http://schemas.microsoft.com/office/drawing/2014/main" id="{361D151D-D396-40CF-B3B5-C6EE726D43C4}"/>
              </a:ext>
            </a:extLst>
          </p:cNvPr>
          <p:cNvSpPr/>
          <p:nvPr/>
        </p:nvSpPr>
        <p:spPr>
          <a:xfrm>
            <a:off x="8580268" y="2114392"/>
            <a:ext cx="599243" cy="4778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6F80ED83-8CC9-443A-B802-998D253A8E24}"/>
              </a:ext>
            </a:extLst>
          </p:cNvPr>
          <p:cNvPicPr/>
          <p:nvPr/>
        </p:nvPicPr>
        <p:blipFill rotWithShape="1">
          <a:blip r:embed="rId3"/>
          <a:srcRect l="10555"/>
          <a:stretch/>
        </p:blipFill>
        <p:spPr>
          <a:xfrm>
            <a:off x="575473" y="1039998"/>
            <a:ext cx="5152679" cy="3070860"/>
          </a:xfrm>
          <a:prstGeom prst="rect">
            <a:avLst/>
          </a:prstGeom>
        </p:spPr>
      </p:pic>
      <p:pic>
        <p:nvPicPr>
          <p:cNvPr id="19" name="Image 18">
            <a:extLst>
              <a:ext uri="{FF2B5EF4-FFF2-40B4-BE49-F238E27FC236}">
                <a16:creationId xmlns:a16="http://schemas.microsoft.com/office/drawing/2014/main" id="{1410F6C7-9E13-484E-BB44-CC6D922EF968}"/>
              </a:ext>
            </a:extLst>
          </p:cNvPr>
          <p:cNvPicPr/>
          <p:nvPr/>
        </p:nvPicPr>
        <p:blipFill rotWithShape="1">
          <a:blip r:embed="rId4"/>
          <a:srcRect l="10555"/>
          <a:stretch/>
        </p:blipFill>
        <p:spPr>
          <a:xfrm>
            <a:off x="6640424" y="1638058"/>
            <a:ext cx="5152680" cy="3062605"/>
          </a:xfrm>
          <a:prstGeom prst="rect">
            <a:avLst/>
          </a:prstGeom>
        </p:spPr>
      </p:pic>
      <p:pic>
        <p:nvPicPr>
          <p:cNvPr id="20" name="Graphique 19" descr="Curseur">
            <a:extLst>
              <a:ext uri="{FF2B5EF4-FFF2-40B4-BE49-F238E27FC236}">
                <a16:creationId xmlns:a16="http://schemas.microsoft.com/office/drawing/2014/main" id="{0BCD5522-7896-440A-A580-DACED64A730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33280" y="3912461"/>
            <a:ext cx="490862" cy="490862"/>
          </a:xfrm>
          <a:prstGeom prst="rect">
            <a:avLst/>
          </a:prstGeom>
        </p:spPr>
      </p:pic>
      <p:sp>
        <p:nvSpPr>
          <p:cNvPr id="13" name="Bulle narrative : rectangle 12">
            <a:extLst>
              <a:ext uri="{FF2B5EF4-FFF2-40B4-BE49-F238E27FC236}">
                <a16:creationId xmlns:a16="http://schemas.microsoft.com/office/drawing/2014/main" id="{0C628F33-B8CE-4173-9174-AB1DAE38C557}"/>
              </a:ext>
            </a:extLst>
          </p:cNvPr>
          <p:cNvSpPr/>
          <p:nvPr/>
        </p:nvSpPr>
        <p:spPr>
          <a:xfrm>
            <a:off x="8206552" y="343996"/>
            <a:ext cx="2294872" cy="968049"/>
          </a:xfrm>
          <a:prstGeom prst="wedgeRectCallout">
            <a:avLst>
              <a:gd name="adj1" fmla="val 81630"/>
              <a:gd name="adj2" fmla="val 19763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 Déroger la proposition » permet de renseigner des produits hors catalogue à partir d’un code ISIN </a:t>
            </a:r>
          </a:p>
        </p:txBody>
      </p:sp>
      <p:cxnSp>
        <p:nvCxnSpPr>
          <p:cNvPr id="21" name="Connecteur droit avec flèche 20">
            <a:extLst>
              <a:ext uri="{FF2B5EF4-FFF2-40B4-BE49-F238E27FC236}">
                <a16:creationId xmlns:a16="http://schemas.microsoft.com/office/drawing/2014/main" id="{C15928BC-78B9-4B28-A076-D37093008252}"/>
              </a:ext>
            </a:extLst>
          </p:cNvPr>
          <p:cNvCxnSpPr>
            <a:cxnSpLocks/>
            <a:stCxn id="14" idx="3"/>
          </p:cNvCxnSpPr>
          <p:nvPr/>
        </p:nvCxnSpPr>
        <p:spPr>
          <a:xfrm>
            <a:off x="5728152" y="2575428"/>
            <a:ext cx="912272" cy="47849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51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dirty="0"/>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Finalisation Parcours</a:t>
            </a:r>
            <a:br>
              <a:rPr lang="fr-FR" dirty="0"/>
            </a:br>
            <a:endParaRPr lang="fr-FR" dirty="0"/>
          </a:p>
        </p:txBody>
      </p:sp>
      <p:sp>
        <p:nvSpPr>
          <p:cNvPr id="9" name="Espace réservé du texte 8">
            <a:extLst>
              <a:ext uri="{FF2B5EF4-FFF2-40B4-BE49-F238E27FC236}">
                <a16:creationId xmlns:a16="http://schemas.microsoft.com/office/drawing/2014/main" id="{F65E6A77-75CD-4A9D-920D-865ABAA90C29}"/>
              </a:ext>
            </a:extLst>
          </p:cNvPr>
          <p:cNvSpPr>
            <a:spLocks noGrp="1"/>
          </p:cNvSpPr>
          <p:nvPr>
            <p:ph type="body" sz="quarter" idx="13"/>
          </p:nvPr>
        </p:nvSpPr>
        <p:spPr>
          <a:xfrm>
            <a:off x="632384" y="1312046"/>
            <a:ext cx="10800000" cy="4572000"/>
          </a:xfrm>
        </p:spPr>
        <p:txBody>
          <a:bodyPr/>
          <a:lstStyle/>
          <a:p>
            <a:r>
              <a:rPr lang="fr-FR" dirty="0"/>
              <a:t> </a:t>
            </a:r>
          </a:p>
        </p:txBody>
      </p:sp>
      <p:pic>
        <p:nvPicPr>
          <p:cNvPr id="12" name="Image 11">
            <a:extLst>
              <a:ext uri="{FF2B5EF4-FFF2-40B4-BE49-F238E27FC236}">
                <a16:creationId xmlns:a16="http://schemas.microsoft.com/office/drawing/2014/main" id="{07C3AC4B-BD89-435B-90D6-ACFCB515CCEB}"/>
              </a:ext>
            </a:extLst>
          </p:cNvPr>
          <p:cNvPicPr/>
          <p:nvPr/>
        </p:nvPicPr>
        <p:blipFill>
          <a:blip r:embed="rId3"/>
          <a:stretch>
            <a:fillRect/>
          </a:stretch>
        </p:blipFill>
        <p:spPr>
          <a:xfrm>
            <a:off x="2567570" y="1510300"/>
            <a:ext cx="6514286" cy="3594359"/>
          </a:xfrm>
          <a:prstGeom prst="rect">
            <a:avLst/>
          </a:prstGeom>
        </p:spPr>
      </p:pic>
      <p:sp>
        <p:nvSpPr>
          <p:cNvPr id="13" name="Bulle narrative : rectangle 12">
            <a:extLst>
              <a:ext uri="{FF2B5EF4-FFF2-40B4-BE49-F238E27FC236}">
                <a16:creationId xmlns:a16="http://schemas.microsoft.com/office/drawing/2014/main" id="{04CB31B5-3CED-4187-B672-9B2226B8D4C0}"/>
              </a:ext>
            </a:extLst>
          </p:cNvPr>
          <p:cNvSpPr/>
          <p:nvPr/>
        </p:nvSpPr>
        <p:spPr>
          <a:xfrm>
            <a:off x="9422792" y="2151149"/>
            <a:ext cx="2294872" cy="968049"/>
          </a:xfrm>
          <a:prstGeom prst="wedgeRectCallout">
            <a:avLst>
              <a:gd name="adj1" fmla="val -220498"/>
              <a:gd name="adj2" fmla="val 7750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Bien </a:t>
            </a:r>
            <a:r>
              <a:rPr lang="fr-FR" sz="1200" b="1" dirty="0">
                <a:solidFill>
                  <a:srgbClr val="FF0000"/>
                </a:solidFill>
              </a:rPr>
              <a:t>Imprimer</a:t>
            </a:r>
            <a:r>
              <a:rPr lang="fr-FR" sz="1200" dirty="0">
                <a:solidFill>
                  <a:srgbClr val="FF0000"/>
                </a:solidFill>
              </a:rPr>
              <a:t>, </a:t>
            </a:r>
            <a:r>
              <a:rPr lang="fr-FR" sz="1200" b="1" dirty="0">
                <a:solidFill>
                  <a:srgbClr val="FF0000"/>
                </a:solidFill>
              </a:rPr>
              <a:t>Faire signer </a:t>
            </a:r>
            <a:r>
              <a:rPr lang="fr-FR" sz="1200" dirty="0">
                <a:solidFill>
                  <a:srgbClr val="FF0000"/>
                </a:solidFill>
              </a:rPr>
              <a:t>et </a:t>
            </a:r>
            <a:r>
              <a:rPr lang="fr-FR" sz="1200" b="1" dirty="0">
                <a:solidFill>
                  <a:srgbClr val="FF0000"/>
                </a:solidFill>
              </a:rPr>
              <a:t>Archiver</a:t>
            </a:r>
            <a:r>
              <a:rPr lang="fr-FR" sz="1200" dirty="0">
                <a:solidFill>
                  <a:srgbClr val="FF0000"/>
                </a:solidFill>
              </a:rPr>
              <a:t> la synthèse placement</a:t>
            </a:r>
          </a:p>
          <a:p>
            <a:pPr algn="just"/>
            <a:r>
              <a:rPr lang="fr-FR" sz="1200" dirty="0">
                <a:solidFill>
                  <a:srgbClr val="FF0000"/>
                </a:solidFill>
              </a:rPr>
              <a:t>Puis envoi au B/O pour enregistrement</a:t>
            </a:r>
          </a:p>
        </p:txBody>
      </p:sp>
    </p:spTree>
    <p:extLst>
      <p:ext uri="{BB962C8B-B14F-4D97-AF65-F5344CB8AC3E}">
        <p14:creationId xmlns:p14="http://schemas.microsoft.com/office/powerpoint/2010/main" val="301879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sz="4000" dirty="0"/>
              <a:t>Eléments de communication</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17</a:t>
            </a:fld>
            <a:endParaRPr lang="fr-FR" dirty="0"/>
          </a:p>
        </p:txBody>
      </p:sp>
    </p:spTree>
    <p:extLst>
      <p:ext uri="{BB962C8B-B14F-4D97-AF65-F5344CB8AC3E}">
        <p14:creationId xmlns:p14="http://schemas.microsoft.com/office/powerpoint/2010/main" val="38706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2105486C-5044-443A-B559-3E05EF1A1403}"/>
              </a:ext>
            </a:extLst>
          </p:cNvPr>
          <p:cNvSpPr>
            <a:spLocks noGrp="1"/>
          </p:cNvSpPr>
          <p:nvPr>
            <p:ph type="body" sz="quarter" idx="13"/>
          </p:nvPr>
        </p:nvSpPr>
        <p:spPr>
          <a:xfrm>
            <a:off x="632384" y="917347"/>
            <a:ext cx="10800000" cy="5168333"/>
          </a:xfrm>
        </p:spPr>
        <p:txBody>
          <a:bodyPr/>
          <a:lstStyle/>
          <a:p>
            <a:pPr lvl="1"/>
            <a:r>
              <a:rPr lang="fr-FR" dirty="0"/>
              <a:t>Un espace dédié à l’Epargne Financière pour le conseiller:  </a:t>
            </a:r>
            <a:r>
              <a:rPr lang="fr-FR" b="1" dirty="0">
                <a:hlinkClick r:id="rId3"/>
              </a:rPr>
              <a:t>www.espacedefi.fr</a:t>
            </a:r>
            <a:endParaRPr lang="fr-FR" b="1" dirty="0"/>
          </a:p>
          <a:p>
            <a:pPr lvl="1"/>
            <a:endParaRPr lang="fr-FR" b="1" dirty="0"/>
          </a:p>
        </p:txBody>
      </p:sp>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ESPACE DEFI</a:t>
            </a:r>
            <a:br>
              <a:rPr lang="fr-FR" dirty="0"/>
            </a:br>
            <a:endParaRPr lang="fr-FR" dirty="0"/>
          </a:p>
        </p:txBody>
      </p:sp>
      <p:pic>
        <p:nvPicPr>
          <p:cNvPr id="5" name="Image 4">
            <a:extLst>
              <a:ext uri="{FF2B5EF4-FFF2-40B4-BE49-F238E27FC236}">
                <a16:creationId xmlns:a16="http://schemas.microsoft.com/office/drawing/2014/main" id="{9D813EE6-F1E3-4A79-9BAA-78DA8BE30A8B}"/>
              </a:ext>
            </a:extLst>
          </p:cNvPr>
          <p:cNvPicPr>
            <a:picLocks noChangeAspect="1"/>
          </p:cNvPicPr>
          <p:nvPr/>
        </p:nvPicPr>
        <p:blipFill>
          <a:blip r:embed="rId4"/>
          <a:stretch>
            <a:fillRect/>
          </a:stretch>
        </p:blipFill>
        <p:spPr>
          <a:xfrm>
            <a:off x="1907255" y="1440906"/>
            <a:ext cx="8516163" cy="4644773"/>
          </a:xfrm>
          <a:prstGeom prst="rect">
            <a:avLst/>
          </a:prstGeom>
        </p:spPr>
      </p:pic>
      <p:sp>
        <p:nvSpPr>
          <p:cNvPr id="14" name="Bulle narrative : rectangle 13">
            <a:extLst>
              <a:ext uri="{FF2B5EF4-FFF2-40B4-BE49-F238E27FC236}">
                <a16:creationId xmlns:a16="http://schemas.microsoft.com/office/drawing/2014/main" id="{EEB07A22-8E1B-4231-B096-ABBECC06F34B}"/>
              </a:ext>
            </a:extLst>
          </p:cNvPr>
          <p:cNvSpPr/>
          <p:nvPr/>
        </p:nvSpPr>
        <p:spPr>
          <a:xfrm>
            <a:off x="9264744" y="582451"/>
            <a:ext cx="2294872" cy="573350"/>
          </a:xfrm>
          <a:prstGeom prst="wedgeRectCallout">
            <a:avLst>
              <a:gd name="adj1" fmla="val -32167"/>
              <a:gd name="adj2" fmla="val 166006"/>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Choix de l’univers pas typologie de client</a:t>
            </a:r>
          </a:p>
        </p:txBody>
      </p:sp>
      <p:sp>
        <p:nvSpPr>
          <p:cNvPr id="15" name="Bulle narrative : rectangle 14">
            <a:extLst>
              <a:ext uri="{FF2B5EF4-FFF2-40B4-BE49-F238E27FC236}">
                <a16:creationId xmlns:a16="http://schemas.microsoft.com/office/drawing/2014/main" id="{8D6C2963-8255-4A37-8694-7F738C638F56}"/>
              </a:ext>
            </a:extLst>
          </p:cNvPr>
          <p:cNvSpPr/>
          <p:nvPr/>
        </p:nvSpPr>
        <p:spPr>
          <a:xfrm>
            <a:off x="6608629" y="2498336"/>
            <a:ext cx="2339427" cy="408150"/>
          </a:xfrm>
          <a:prstGeom prst="wedgeRectCallout">
            <a:avLst>
              <a:gd name="adj1" fmla="val 20486"/>
              <a:gd name="adj2" fmla="val -94104"/>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Vidéos tutos sur le parcours PM</a:t>
            </a:r>
          </a:p>
        </p:txBody>
      </p:sp>
      <p:sp>
        <p:nvSpPr>
          <p:cNvPr id="16" name="Bulle narrative : rectangle 15">
            <a:extLst>
              <a:ext uri="{FF2B5EF4-FFF2-40B4-BE49-F238E27FC236}">
                <a16:creationId xmlns:a16="http://schemas.microsoft.com/office/drawing/2014/main" id="{03879AFD-F5C1-46B5-909D-95F5DE390773}"/>
              </a:ext>
            </a:extLst>
          </p:cNvPr>
          <p:cNvSpPr/>
          <p:nvPr/>
        </p:nvSpPr>
        <p:spPr>
          <a:xfrm>
            <a:off x="9493343" y="2498336"/>
            <a:ext cx="2066273" cy="408150"/>
          </a:xfrm>
          <a:prstGeom prst="wedgeRectCallout">
            <a:avLst>
              <a:gd name="adj1" fmla="val -53620"/>
              <a:gd name="adj2" fmla="val -13074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Contenus culture financière</a:t>
            </a:r>
          </a:p>
        </p:txBody>
      </p:sp>
      <p:sp>
        <p:nvSpPr>
          <p:cNvPr id="17" name="Bulle narrative : rectangle 16">
            <a:extLst>
              <a:ext uri="{FF2B5EF4-FFF2-40B4-BE49-F238E27FC236}">
                <a16:creationId xmlns:a16="http://schemas.microsoft.com/office/drawing/2014/main" id="{EEE030F0-28F8-4A59-8654-45E70B52B8A4}"/>
              </a:ext>
            </a:extLst>
          </p:cNvPr>
          <p:cNvSpPr/>
          <p:nvPr/>
        </p:nvSpPr>
        <p:spPr>
          <a:xfrm>
            <a:off x="84977" y="2053147"/>
            <a:ext cx="1626623" cy="1613710"/>
          </a:xfrm>
          <a:prstGeom prst="wedgeRectCallout">
            <a:avLst>
              <a:gd name="adj1" fmla="val 104985"/>
              <a:gd name="adj2" fmla="val -1876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Actualités et contenus mis à jour régulièrement par nos filiales</a:t>
            </a:r>
          </a:p>
        </p:txBody>
      </p:sp>
    </p:spTree>
    <p:extLst>
      <p:ext uri="{BB962C8B-B14F-4D97-AF65-F5344CB8AC3E}">
        <p14:creationId xmlns:p14="http://schemas.microsoft.com/office/powerpoint/2010/main" val="293550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2105486C-5044-443A-B559-3E05EF1A1403}"/>
              </a:ext>
            </a:extLst>
          </p:cNvPr>
          <p:cNvSpPr>
            <a:spLocks noGrp="1"/>
          </p:cNvSpPr>
          <p:nvPr>
            <p:ph type="body" sz="quarter" idx="13"/>
          </p:nvPr>
        </p:nvSpPr>
        <p:spPr>
          <a:xfrm>
            <a:off x="632384" y="917347"/>
            <a:ext cx="10800000" cy="5168333"/>
          </a:xfrm>
        </p:spPr>
        <p:txBody>
          <a:bodyPr/>
          <a:lstStyle/>
          <a:p>
            <a:pPr lvl="1"/>
            <a:r>
              <a:rPr lang="fr-FR" dirty="0"/>
              <a:t>Lien sur l’actualité des marchés financiers : </a:t>
            </a:r>
            <a:r>
              <a:rPr lang="fr-FR" u="sng" dirty="0">
                <a:hlinkClick r:id="rId3"/>
              </a:rPr>
              <a:t>https://cloud.news.im.natixis.com/focus-actualites-marches-financiers</a:t>
            </a:r>
            <a:endParaRPr lang="fr-FR" dirty="0"/>
          </a:p>
          <a:p>
            <a:pPr lvl="1"/>
            <a:r>
              <a:rPr lang="fr-FR" dirty="0"/>
              <a:t>Outils digitaux NIMI</a:t>
            </a:r>
          </a:p>
          <a:p>
            <a:pPr lvl="1"/>
            <a:endParaRPr lang="fr-FR" b="1" dirty="0"/>
          </a:p>
          <a:p>
            <a:pPr lvl="1"/>
            <a:endParaRPr lang="fr-FR" b="1" dirty="0"/>
          </a:p>
        </p:txBody>
      </p:sp>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19</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Eléments de communication</a:t>
            </a:r>
            <a:br>
              <a:rPr lang="fr-FR" dirty="0"/>
            </a:br>
            <a:r>
              <a:rPr lang="fr-FR" dirty="0"/>
              <a:t>Outils digitaux NIMI</a:t>
            </a:r>
          </a:p>
        </p:txBody>
      </p:sp>
      <p:graphicFrame>
        <p:nvGraphicFramePr>
          <p:cNvPr id="3" name="Objet 2">
            <a:extLst>
              <a:ext uri="{FF2B5EF4-FFF2-40B4-BE49-F238E27FC236}">
                <a16:creationId xmlns:a16="http://schemas.microsoft.com/office/drawing/2014/main" id="{A6FE3B3F-1E3C-462E-8110-E05C837B2370}"/>
              </a:ext>
            </a:extLst>
          </p:cNvPr>
          <p:cNvGraphicFramePr>
            <a:graphicFrameLocks noChangeAspect="1"/>
          </p:cNvGraphicFramePr>
          <p:nvPr>
            <p:extLst>
              <p:ext uri="{D42A27DB-BD31-4B8C-83A1-F6EECF244321}">
                <p14:modId xmlns:p14="http://schemas.microsoft.com/office/powerpoint/2010/main" val="3526519306"/>
              </p:ext>
            </p:extLst>
          </p:nvPr>
        </p:nvGraphicFramePr>
        <p:xfrm>
          <a:off x="893218" y="2080392"/>
          <a:ext cx="899083" cy="505734"/>
        </p:xfrm>
        <a:graphic>
          <a:graphicData uri="http://schemas.openxmlformats.org/presentationml/2006/ole">
            <mc:AlternateContent xmlns:mc="http://schemas.openxmlformats.org/markup-compatibility/2006">
              <mc:Choice xmlns:v="urn:schemas-microsoft-com:vml" Requires="v">
                <p:oleObj name="Acrobat Document" r:id="rId4" imgW="6096000" imgH="3429000" progId="AcroExch.Document.DC">
                  <p:embed/>
                </p:oleObj>
              </mc:Choice>
              <mc:Fallback>
                <p:oleObj name="Acrobat Document" r:id="rId4" imgW="6096000" imgH="3429000" progId="AcroExch.Document.DC">
                  <p:embed/>
                  <p:pic>
                    <p:nvPicPr>
                      <p:cNvPr id="3" name="Objet 2">
                        <a:extLst>
                          <a:ext uri="{FF2B5EF4-FFF2-40B4-BE49-F238E27FC236}">
                            <a16:creationId xmlns:a16="http://schemas.microsoft.com/office/drawing/2014/main" id="{A6FE3B3F-1E3C-462E-8110-E05C837B2370}"/>
                          </a:ext>
                        </a:extLst>
                      </p:cNvPr>
                      <p:cNvPicPr/>
                      <p:nvPr/>
                    </p:nvPicPr>
                    <p:blipFill>
                      <a:blip r:embed="rId5"/>
                      <a:stretch>
                        <a:fillRect/>
                      </a:stretch>
                    </p:blipFill>
                    <p:spPr>
                      <a:xfrm>
                        <a:off x="893218" y="2080392"/>
                        <a:ext cx="899083" cy="505734"/>
                      </a:xfrm>
                      <a:prstGeom prst="rect">
                        <a:avLst/>
                      </a:prstGeom>
                    </p:spPr>
                  </p:pic>
                </p:oleObj>
              </mc:Fallback>
            </mc:AlternateContent>
          </a:graphicData>
        </a:graphic>
      </p:graphicFrame>
      <p:pic>
        <p:nvPicPr>
          <p:cNvPr id="4" name="Image 3">
            <a:extLst>
              <a:ext uri="{FF2B5EF4-FFF2-40B4-BE49-F238E27FC236}">
                <a16:creationId xmlns:a16="http://schemas.microsoft.com/office/drawing/2014/main" id="{685A775C-6357-4F25-98AE-DAE93AEDA31E}"/>
              </a:ext>
            </a:extLst>
          </p:cNvPr>
          <p:cNvPicPr>
            <a:picLocks noChangeAspect="1"/>
          </p:cNvPicPr>
          <p:nvPr/>
        </p:nvPicPr>
        <p:blipFill>
          <a:blip r:embed="rId6"/>
          <a:stretch>
            <a:fillRect/>
          </a:stretch>
        </p:blipFill>
        <p:spPr>
          <a:xfrm>
            <a:off x="2619463" y="1505945"/>
            <a:ext cx="7421519" cy="4165286"/>
          </a:xfrm>
          <a:prstGeom prst="rect">
            <a:avLst/>
          </a:prstGeom>
        </p:spPr>
      </p:pic>
      <p:sp>
        <p:nvSpPr>
          <p:cNvPr id="9" name="Bulle narrative : rectangle 8">
            <a:extLst>
              <a:ext uri="{FF2B5EF4-FFF2-40B4-BE49-F238E27FC236}">
                <a16:creationId xmlns:a16="http://schemas.microsoft.com/office/drawing/2014/main" id="{4849C7DD-1B02-4A94-9372-808A6D56749B}"/>
              </a:ext>
            </a:extLst>
          </p:cNvPr>
          <p:cNvSpPr/>
          <p:nvPr/>
        </p:nvSpPr>
        <p:spPr>
          <a:xfrm>
            <a:off x="9961788" y="3882998"/>
            <a:ext cx="1759949" cy="419036"/>
          </a:xfrm>
          <a:prstGeom prst="wedgeRectCallout">
            <a:avLst>
              <a:gd name="adj1" fmla="val -53620"/>
              <a:gd name="adj2" fmla="val -13074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rgbClr val="FF0000"/>
                </a:solidFill>
              </a:rPr>
              <a:t>Contenu orienté Personnes Morales</a:t>
            </a:r>
          </a:p>
        </p:txBody>
      </p:sp>
    </p:spTree>
    <p:extLst>
      <p:ext uri="{BB962C8B-B14F-4D97-AF65-F5344CB8AC3E}">
        <p14:creationId xmlns:p14="http://schemas.microsoft.com/office/powerpoint/2010/main" val="238449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3075D7B817FA4CA686FB52E1432BA9" ma:contentTypeVersion="7" ma:contentTypeDescription="Crée un document." ma:contentTypeScope="" ma:versionID="69e52df301e70f9c81a8ed4996c570d6">
  <xsd:schema xmlns:xsd="http://www.w3.org/2001/XMLSchema" xmlns:xs="http://www.w3.org/2001/XMLSchema" xmlns:p="http://schemas.microsoft.com/office/2006/metadata/properties" xmlns:ns2="2d00eeb9-a219-4814-8ad7-603e20889b06" xmlns:ns3="85d29170-a6bc-40c9-a9b3-601e5ebfcde9" targetNamespace="http://schemas.microsoft.com/office/2006/metadata/properties" ma:root="true" ma:fieldsID="c7298b2aec33a11dd117f147a40096a2" ns2:_="" ns3:_="">
    <xsd:import namespace="2d00eeb9-a219-4814-8ad7-603e20889b06"/>
    <xsd:import namespace="85d29170-a6bc-40c9-a9b3-601e5ebfcd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00eeb9-a219-4814-8ad7-603e20889b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d29170-a6bc-40c9-a9b3-601e5ebfcde9"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LastSyncTimeStamp="2019-08-23T10:08:15.47Z"/>
</file>

<file path=customXml/itemProps1.xml><?xml version="1.0" encoding="utf-8"?>
<ds:datastoreItem xmlns:ds="http://schemas.openxmlformats.org/officeDocument/2006/customXml" ds:itemID="{A7F205DC-DFA5-40EC-A47B-F38597B2FE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00eeb9-a219-4814-8ad7-603e20889b06"/>
    <ds:schemaRef ds:uri="85d29170-a6bc-40c9-a9b3-601e5ebfcd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195D24-4FBB-4D89-ADAB-5FACD6C69A92}">
  <ds:schemaRefs>
    <ds:schemaRef ds:uri="http://schemas.microsoft.com/sharepoint/v3/contenttype/forms"/>
  </ds:schemaRefs>
</ds:datastoreItem>
</file>

<file path=customXml/itemProps3.xml><?xml version="1.0" encoding="utf-8"?>
<ds:datastoreItem xmlns:ds="http://schemas.openxmlformats.org/officeDocument/2006/customXml" ds:itemID="{1944B7BB-F7DD-4EE8-9A87-B063458FC085}">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52E68234-31DD-454C-926C-A21BDAE3336A}">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3101</TotalTime>
  <Words>1106</Words>
  <Application>Microsoft Office PowerPoint</Application>
  <PresentationFormat>Grand écran</PresentationFormat>
  <Paragraphs>210</Paragraphs>
  <Slides>20</Slides>
  <Notes>20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29" baseType="lpstr">
      <vt:lpstr>Arial</vt:lpstr>
      <vt:lpstr>Arial Black</vt:lpstr>
      <vt:lpstr>Arial Narrow</vt:lpstr>
      <vt:lpstr>Arial Now</vt:lpstr>
      <vt:lpstr>Gill Sans MT</vt:lpstr>
      <vt:lpstr>Wingdings</vt:lpstr>
      <vt:lpstr>Wingdings 2</vt:lpstr>
      <vt:lpstr>Caisse d'Epargne</vt:lpstr>
      <vt:lpstr>Acrobat Document</vt:lpstr>
      <vt:lpstr>Epargne Financière Personnes Morales Parcours et éléments de communication</vt:lpstr>
      <vt:lpstr>Sommaire</vt:lpstr>
      <vt:lpstr>01</vt:lpstr>
      <vt:lpstr>Quels Produits sont concernés par MIF 2 ? </vt:lpstr>
      <vt:lpstr>Cinématique du Parcours avec conseil </vt:lpstr>
      <vt:lpstr>Accès au Parcours </vt:lpstr>
      <vt:lpstr>Sélection de la personne habilitée </vt:lpstr>
      <vt:lpstr>Catégorisation MIF II </vt:lpstr>
      <vt:lpstr>Questionnaire de Compétences Financières </vt:lpstr>
      <vt:lpstr>Choix Parcours Client </vt:lpstr>
      <vt:lpstr>Définition Projet </vt:lpstr>
      <vt:lpstr>Questionnaire de Risques </vt:lpstr>
      <vt:lpstr>Synthèse projet </vt:lpstr>
      <vt:lpstr>Choix de l’Allocation </vt:lpstr>
      <vt:lpstr>Synthèse Allocation </vt:lpstr>
      <vt:lpstr>Finalisation Parcours </vt:lpstr>
      <vt:lpstr>02</vt:lpstr>
      <vt:lpstr>ESPACE DEFI </vt:lpstr>
      <vt:lpstr>Eléments de communication Outils digitaux NIMI</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REFFORT Didier [CEGEE]</cp:lastModifiedBy>
  <cp:revision>34</cp:revision>
  <dcterms:created xsi:type="dcterms:W3CDTF">2021-07-28T12:57:33Z</dcterms:created>
  <dcterms:modified xsi:type="dcterms:W3CDTF">2023-12-29T11:17:10Z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0x010100813075D7B817FA4CA686FB52E1432BA9</vt:lpwstr>
  </property>
  <property fmtid="{D5CDD505-2E9C-101B-9397-08002B2CF9AE}" pid="3" name="MSIP_Label_48a19f0c-bea1-442e-a475-ed109d9ec508_Enabled">
    <vt:lpwstr>true</vt:lpwstr>
  </property>
  <property fmtid="{D5CDD505-2E9C-101B-9397-08002B2CF9AE}" pid="4" name="MSIP_Label_48a19f0c-bea1-442e-a475-ed109d9ec508_SetDate">
    <vt:lpwstr>2023-12-29T11:16:51Z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