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00" r:id="rId6"/>
  </p:sldMasterIdLst>
  <p:notesMasterIdLst>
    <p:notesMasterId r:id="rId9"/>
  </p:notesMasterIdLst>
  <p:handoutMasterIdLst>
    <p:handoutMasterId r:id="rId10"/>
  </p:handoutMasterIdLst>
  <p:sldIdLst>
    <p:sldId id="389" r:id="rId7"/>
    <p:sldId id="2134805047" r:id="rId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 Solene [CEGEE]" initials="MS[" lastIdx="3" clrIdx="0">
    <p:extLst>
      <p:ext uri="{19B8F6BF-5375-455C-9EA6-DF929625EA0E}">
        <p15:presenceInfo xmlns:p15="http://schemas.microsoft.com/office/powerpoint/2012/main" userId="S-1-5-21-3736707515-2145877865-3703829272-2893" providerId="AD"/>
      </p:ext>
    </p:extLst>
  </p:cmAuthor>
  <p:cmAuthor id="2" name="MICHEL Solene [CEGEE]" initials="MS[ [2]" lastIdx="1" clrIdx="1">
    <p:extLst>
      <p:ext uri="{19B8F6BF-5375-455C-9EA6-DF929625EA0E}">
        <p15:presenceInfo xmlns:p15="http://schemas.microsoft.com/office/powerpoint/2012/main" userId="S::solene.michel@cegee.caisse-epargne.fr::d435fd64-dee7-450a-b3b6-437f42e777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1A673"/>
    <a:srgbClr val="F1EFED"/>
    <a:srgbClr val="FFFFFF"/>
    <a:srgbClr val="1DB8B5"/>
    <a:srgbClr val="E1DED9"/>
    <a:srgbClr val="595959"/>
    <a:srgbClr val="F5F5F5"/>
    <a:srgbClr val="805BED"/>
    <a:srgbClr val="D10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3910" autoAdjust="0"/>
  </p:normalViewPr>
  <p:slideViewPr>
    <p:cSldViewPr snapToGrid="0">
      <p:cViewPr varScale="1">
        <p:scale>
          <a:sx n="64" d="100"/>
          <a:sy n="64" d="100"/>
        </p:scale>
        <p:origin x="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300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94FD6F-CBC3-470E-98DC-B81D8D17AC12}" type="doc">
      <dgm:prSet loTypeId="urn:microsoft.com/office/officeart/2005/8/layout/venn1" loCatId="relationship" qsTypeId="urn:microsoft.com/office/officeart/2005/8/quickstyle/simple1" qsCatId="simple" csTypeId="urn:microsoft.com/office/officeart/2005/8/colors/accent1_3" csCatId="accent1" phldr="1"/>
      <dgm:spPr/>
    </dgm:pt>
    <dgm:pt modelId="{28B7DE9E-4DDC-49E6-AF7C-1EA4DEB1E5FE}">
      <dgm:prSet phldrT="[Texte]" custT="1"/>
      <dgm:spPr>
        <a:solidFill>
          <a:schemeClr val="bg2">
            <a:lumMod val="20000"/>
            <a:lumOff val="80000"/>
            <a:alpha val="50000"/>
          </a:schemeClr>
        </a:solidFill>
      </dgm:spPr>
      <dgm:t>
        <a:bodyPr/>
        <a:lstStyle/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J’informe le DA de tout </a:t>
          </a:r>
          <a:r>
            <a:rPr lang="en-US" sz="1200" b="1" noProof="1">
              <a:solidFill>
                <a:srgbClr val="C31632"/>
              </a:solidFill>
            </a:rPr>
            <a:t>non respect de la charte 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J’adresse </a:t>
          </a:r>
          <a:r>
            <a:rPr lang="en-US" sz="1200" b="1" noProof="1">
              <a:solidFill>
                <a:srgbClr val="C31632"/>
              </a:solidFill>
            </a:rPr>
            <a:t>mes mails au bon interlocuteur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 en agence et je m’assure de leur suivi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J’indique au client la </a:t>
          </a:r>
          <a:r>
            <a:rPr lang="en-US" sz="1200" b="1" noProof="1">
              <a:solidFill>
                <a:srgbClr val="C31632"/>
              </a:solidFill>
            </a:rPr>
            <a:t>durée de son rendez-vous et les pièces requises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noProof="1">
              <a:solidFill>
                <a:srgbClr val="C31632"/>
              </a:solidFill>
            </a:rPr>
            <a:t>respecte les indications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visibles sur l’agenda 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Je fixe le </a:t>
          </a:r>
          <a:r>
            <a:rPr lang="en-US" sz="1200" b="1" noProof="1">
              <a:solidFill>
                <a:srgbClr val="C31632"/>
              </a:solidFill>
            </a:rPr>
            <a:t>rendez-vous avec le bon interlocuteur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en jugeant du dégré d’urgence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1" noProof="1">
              <a:solidFill>
                <a:srgbClr val="C31632"/>
              </a:solidFill>
            </a:rPr>
            <a:t>J’informe le conseiller de l’annulation ou du report du rendez-vous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 : sans l’annuler dans l’agenda si c’est le jour même et en le reportant si possible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Je saisis systématiquement un </a:t>
          </a:r>
          <a:r>
            <a:rPr lang="en-US" sz="1200" b="1" noProof="1">
              <a:solidFill>
                <a:srgbClr val="C31632"/>
              </a:solidFill>
            </a:rPr>
            <a:t>Compte Rendu d’Entretien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noProof="1">
              <a:solidFill>
                <a:srgbClr val="C31632"/>
              </a:solidFill>
            </a:rPr>
            <a:t>décroche avant la deuxième sonnerie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noProof="1">
              <a:solidFill>
                <a:srgbClr val="C31632"/>
              </a:solidFill>
            </a:rPr>
            <a:t>respecte les process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de vente à distance sous MYDOC et fais un CRE affecté au conseiller, à défaut le DA, j’indique systématiquement au client les documents manquants pour la mise à jour TOP CC</a:t>
          </a:r>
        </a:p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noProof="1">
              <a:solidFill>
                <a:schemeClr val="tx1">
                  <a:lumMod val="75000"/>
                  <a:lumOff val="25000"/>
                </a:schemeClr>
              </a:solidFill>
            </a:rPr>
            <a:t>J’assite le client et lui donne les </a:t>
          </a:r>
          <a:r>
            <a:rPr lang="en-US" sz="1200" b="1" noProof="1">
              <a:solidFill>
                <a:srgbClr val="C31632"/>
              </a:solidFill>
            </a:rPr>
            <a:t>informations sur le Selfcare</a:t>
          </a:r>
          <a:r>
            <a:rPr lang="fr-FR" sz="1200" b="1" dirty="0">
              <a:solidFill>
                <a:srgbClr val="C31632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 </a:t>
          </a:r>
          <a:endParaRPr lang="fr-FR" sz="1200" b="1" i="0" dirty="0">
            <a:solidFill>
              <a:srgbClr val="C31632"/>
            </a:solidFill>
          </a:endParaRPr>
        </a:p>
      </dgm:t>
    </dgm:pt>
    <dgm:pt modelId="{FB6F8E9B-7A98-458D-8975-D962FE1EF98D}" type="parTrans" cxnId="{E0342640-6C6D-4CB0-85AF-BC2D1EED731F}">
      <dgm:prSet/>
      <dgm:spPr/>
      <dgm:t>
        <a:bodyPr/>
        <a:lstStyle/>
        <a:p>
          <a:endParaRPr lang="fr-FR"/>
        </a:p>
      </dgm:t>
    </dgm:pt>
    <dgm:pt modelId="{E8F0675E-589B-4478-88B0-109D477ADDCA}" type="sibTrans" cxnId="{E0342640-6C6D-4CB0-85AF-BC2D1EED731F}">
      <dgm:prSet/>
      <dgm:spPr/>
      <dgm:t>
        <a:bodyPr/>
        <a:lstStyle/>
        <a:p>
          <a:endParaRPr lang="fr-FR"/>
        </a:p>
      </dgm:t>
    </dgm:pt>
    <dgm:pt modelId="{1E0B3006-49BE-41DC-BCDE-17B1CC447D26}">
      <dgm:prSet phldrT="[Texte]" custT="1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pPr algn="l"/>
          <a:r>
            <a:rPr lang="fr-FR" sz="1200" b="1" dirty="0">
              <a:latin typeface="Segoe UI Emoji" panose="020B0502040204020203" pitchFamily="34" charset="0"/>
              <a:ea typeface="Segoe UI Emoji" panose="020B0502040204020203" pitchFamily="34" charset="0"/>
            </a:rPr>
            <a:t>◾</a:t>
          </a:r>
          <a:r>
            <a:rPr lang="en-US" sz="1200" b="0" i="0" noProof="1">
              <a:solidFill>
                <a:schemeClr val="tx1"/>
              </a:solidFill>
            </a:rPr>
            <a:t>J’informe le CRC de tout </a:t>
          </a:r>
          <a:r>
            <a:rPr lang="en-US" sz="1200" b="1" i="0" noProof="1">
              <a:solidFill>
                <a:srgbClr val="C31632"/>
              </a:solidFill>
            </a:rPr>
            <a:t>non respect </a:t>
          </a:r>
          <a:r>
            <a:rPr lang="en-US" sz="1200" b="0" i="0" noProof="1">
              <a:solidFill>
                <a:srgbClr val="C31632"/>
              </a:solidFill>
            </a:rPr>
            <a:t>de la charte</a:t>
          </a:r>
          <a:r>
            <a:rPr lang="en-US" sz="1200" b="0" i="0" noProof="1">
              <a:solidFill>
                <a:schemeClr val="tx1"/>
              </a:solidFill>
            </a:rPr>
            <a:t>*</a:t>
          </a:r>
        </a:p>
        <a:p>
          <a:pPr algn="l"/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noProof="1">
              <a:solidFill>
                <a:schemeClr val="tx1"/>
              </a:solidFill>
            </a:rPr>
            <a:t>Je </a:t>
          </a:r>
          <a:r>
            <a:rPr lang="en-US" sz="1200" b="1" i="0" noProof="1">
              <a:solidFill>
                <a:srgbClr val="C31632"/>
              </a:solidFill>
            </a:rPr>
            <a:t>traite mes mails </a:t>
          </a:r>
          <a:r>
            <a:rPr lang="en-US" sz="1200" b="0" i="0" noProof="1">
              <a:solidFill>
                <a:schemeClr val="tx1"/>
              </a:solidFill>
            </a:rPr>
            <a:t>au fil de l’eau et rappelle mes clients dans la plage indiquée</a:t>
          </a:r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 </a:t>
          </a:r>
        </a:p>
        <a:p>
          <a:pPr algn="l"/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 </a:t>
          </a:r>
          <a:r>
            <a:rPr lang="en-US" sz="1200" b="0" i="0" noProof="1">
              <a:solidFill>
                <a:schemeClr val="tx1"/>
              </a:solidFill>
            </a:rPr>
            <a:t>Je maintiens mon </a:t>
          </a:r>
          <a:r>
            <a:rPr lang="en-US" sz="1200" b="1" i="0" noProof="1">
              <a:solidFill>
                <a:srgbClr val="C31632"/>
              </a:solidFill>
            </a:rPr>
            <a:t>agenda  à jour </a:t>
          </a:r>
          <a:r>
            <a:rPr lang="en-US" sz="1200" b="0" i="0" noProof="1">
              <a:solidFill>
                <a:schemeClr val="tx1"/>
              </a:solidFill>
            </a:rPr>
            <a:t>en m’assurant d’avoir des plages disponibles </a:t>
          </a:r>
          <a:endParaRPr lang="fr-FR" sz="1200" b="0" i="0" dirty="0">
            <a:solidFill>
              <a:schemeClr val="tx1"/>
            </a:solidFill>
            <a:latin typeface="Segoe UI Emoji" panose="020B0502040204020203" pitchFamily="34" charset="0"/>
            <a:ea typeface="Segoe UI Emoji" panose="020B0502040204020203" pitchFamily="34" charset="0"/>
          </a:endParaRPr>
        </a:p>
        <a:p>
          <a:pPr algn="l"/>
          <a:r>
            <a:rPr lang="fr-FR" sz="1200" b="0" i="0" dirty="0">
              <a:latin typeface="Segoe UI Emoji" panose="020B0502040204020203" pitchFamily="34" charset="0"/>
              <a:ea typeface="Segoe UI Emoji" panose="020B0502040204020203" pitchFamily="34" charset="0"/>
            </a:rPr>
            <a:t>◾  </a:t>
          </a:r>
          <a:r>
            <a:rPr lang="fr-FR" sz="1200" b="0" i="0" dirty="0"/>
            <a:t>Je m’assure que les </a:t>
          </a:r>
          <a:r>
            <a:rPr lang="fr-FR" sz="1200" b="1" i="0" dirty="0">
              <a:solidFill>
                <a:srgbClr val="C31632"/>
              </a:solidFill>
            </a:rPr>
            <a:t>numéros de téléphone de mon client sont à jour</a:t>
          </a:r>
          <a:r>
            <a:rPr lang="fr-FR" sz="1200" b="0" i="0" dirty="0"/>
            <a:t> dans sa synthèse</a:t>
          </a:r>
        </a:p>
        <a:p>
          <a:pPr algn="l"/>
          <a:r>
            <a:rPr lang="fr-FR" sz="1200" b="0" i="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fr-FR" sz="1200" b="1" i="0" dirty="0">
              <a:solidFill>
                <a:srgbClr val="C31632"/>
              </a:solidFill>
            </a:rPr>
            <a:t>Je me réfère aux mails </a:t>
          </a:r>
          <a:r>
            <a:rPr lang="fr-FR" sz="1200" b="0" i="0" dirty="0"/>
            <a:t>du CRC si un entretien est fixé dans mon agenda alors que je ne suis pas le conseiller attitré</a:t>
          </a:r>
        </a:p>
        <a:p>
          <a:pPr algn="l"/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noProof="1">
              <a:solidFill>
                <a:schemeClr val="tx1"/>
              </a:solidFill>
            </a:rPr>
            <a:t>Je prends connaissance des CRE saisie par un collaborateur du CRC pour comprendre les interactions avec mon client </a:t>
          </a:r>
        </a:p>
        <a:p>
          <a:pPr algn="l"/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noProof="1">
              <a:solidFill>
                <a:schemeClr val="tx1"/>
              </a:solidFill>
            </a:rPr>
            <a:t>Je conforte une vente faite par le CRC,</a:t>
          </a:r>
        </a:p>
        <a:p>
          <a:pPr algn="l"/>
          <a:r>
            <a:rPr lang="fr-FR" sz="1200" b="0" i="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noProof="1">
              <a:solidFill>
                <a:schemeClr val="tx1"/>
              </a:solidFill>
            </a:rPr>
            <a:t>J’utilise la </a:t>
          </a:r>
          <a:r>
            <a:rPr lang="en-US" sz="1200" b="1" i="0" noProof="1">
              <a:solidFill>
                <a:srgbClr val="C31632"/>
              </a:solidFill>
            </a:rPr>
            <a:t>Banque à Distance </a:t>
          </a:r>
          <a:r>
            <a:rPr lang="en-US" sz="1200" b="0" i="0" noProof="1">
              <a:solidFill>
                <a:schemeClr val="tx1"/>
              </a:solidFill>
            </a:rPr>
            <a:t>et fais connaître les fonctionnalités Mobile et Internet à mes clients</a:t>
          </a:r>
          <a:endParaRPr lang="fr-FR" sz="1200" dirty="0"/>
        </a:p>
      </dgm:t>
    </dgm:pt>
    <dgm:pt modelId="{C05DBCBE-B2FB-4CF5-B93F-749AB02E1B25}" type="parTrans" cxnId="{51966B44-C1BA-4A74-BFFA-AB8D80C5C5E9}">
      <dgm:prSet/>
      <dgm:spPr/>
      <dgm:t>
        <a:bodyPr/>
        <a:lstStyle/>
        <a:p>
          <a:endParaRPr lang="fr-FR"/>
        </a:p>
      </dgm:t>
    </dgm:pt>
    <dgm:pt modelId="{2A881D53-6D22-4C28-903E-CE8262A7AD57}" type="sibTrans" cxnId="{51966B44-C1BA-4A74-BFFA-AB8D80C5C5E9}">
      <dgm:prSet/>
      <dgm:spPr/>
      <dgm:t>
        <a:bodyPr/>
        <a:lstStyle/>
        <a:p>
          <a:endParaRPr lang="fr-FR"/>
        </a:p>
      </dgm:t>
    </dgm:pt>
    <dgm:pt modelId="{80711DB7-4DDE-4A17-907C-A38980881FAB}" type="pres">
      <dgm:prSet presAssocID="{F494FD6F-CBC3-470E-98DC-B81D8D17AC12}" presName="compositeShape" presStyleCnt="0">
        <dgm:presLayoutVars>
          <dgm:chMax val="7"/>
          <dgm:dir/>
          <dgm:resizeHandles val="exact"/>
        </dgm:presLayoutVars>
      </dgm:prSet>
      <dgm:spPr/>
    </dgm:pt>
    <dgm:pt modelId="{E37AB7CA-79A9-40A8-87DD-BB882DF8190A}" type="pres">
      <dgm:prSet presAssocID="{28B7DE9E-4DDC-49E6-AF7C-1EA4DEB1E5FE}" presName="circ1" presStyleLbl="vennNode1" presStyleIdx="0" presStyleCnt="2" custScaleX="120258" custLinFactNeighborX="-4240"/>
      <dgm:spPr/>
    </dgm:pt>
    <dgm:pt modelId="{A72C9E80-172E-4F3E-AF82-3CA925067C0B}" type="pres">
      <dgm:prSet presAssocID="{28B7DE9E-4DDC-49E6-AF7C-1EA4DEB1E5F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E48AB7-5472-4234-91E4-4196ABC3169B}" type="pres">
      <dgm:prSet presAssocID="{1E0B3006-49BE-41DC-BCDE-17B1CC447D26}" presName="circ2" presStyleLbl="vennNode1" presStyleIdx="1" presStyleCnt="2" custScaleX="120258" custLinFactNeighborX="15368" custLinFactNeighborY="274"/>
      <dgm:spPr/>
    </dgm:pt>
    <dgm:pt modelId="{D33C2506-6859-4487-8F34-74F8176518E2}" type="pres">
      <dgm:prSet presAssocID="{1E0B3006-49BE-41DC-BCDE-17B1CC447D2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0342640-6C6D-4CB0-85AF-BC2D1EED731F}" srcId="{F494FD6F-CBC3-470E-98DC-B81D8D17AC12}" destId="{28B7DE9E-4DDC-49E6-AF7C-1EA4DEB1E5FE}" srcOrd="0" destOrd="0" parTransId="{FB6F8E9B-7A98-458D-8975-D962FE1EF98D}" sibTransId="{E8F0675E-589B-4478-88B0-109D477ADDCA}"/>
    <dgm:cxn modelId="{51966B44-C1BA-4A74-BFFA-AB8D80C5C5E9}" srcId="{F494FD6F-CBC3-470E-98DC-B81D8D17AC12}" destId="{1E0B3006-49BE-41DC-BCDE-17B1CC447D26}" srcOrd="1" destOrd="0" parTransId="{C05DBCBE-B2FB-4CF5-B93F-749AB02E1B25}" sibTransId="{2A881D53-6D22-4C28-903E-CE8262A7AD57}"/>
    <dgm:cxn modelId="{277E594E-D047-4A44-967E-9370194C3D92}" type="presOf" srcId="{F494FD6F-CBC3-470E-98DC-B81D8D17AC12}" destId="{80711DB7-4DDE-4A17-907C-A38980881FAB}" srcOrd="0" destOrd="0" presId="urn:microsoft.com/office/officeart/2005/8/layout/venn1"/>
    <dgm:cxn modelId="{4D54E48B-693A-4D72-BCF3-7F22A77D5A07}" type="presOf" srcId="{28B7DE9E-4DDC-49E6-AF7C-1EA4DEB1E5FE}" destId="{A72C9E80-172E-4F3E-AF82-3CA925067C0B}" srcOrd="1" destOrd="0" presId="urn:microsoft.com/office/officeart/2005/8/layout/venn1"/>
    <dgm:cxn modelId="{86C025A7-28FC-408E-B069-088B430EE391}" type="presOf" srcId="{1E0B3006-49BE-41DC-BCDE-17B1CC447D26}" destId="{D33C2506-6859-4487-8F34-74F8176518E2}" srcOrd="1" destOrd="0" presId="urn:microsoft.com/office/officeart/2005/8/layout/venn1"/>
    <dgm:cxn modelId="{9C4056E5-9F9D-4FEB-B8F7-4967E7A2A3A2}" type="presOf" srcId="{1E0B3006-49BE-41DC-BCDE-17B1CC447D26}" destId="{E4E48AB7-5472-4234-91E4-4196ABC3169B}" srcOrd="0" destOrd="0" presId="urn:microsoft.com/office/officeart/2005/8/layout/venn1"/>
    <dgm:cxn modelId="{2CA5D5FB-DB16-47A8-A9BA-AFFEFF5FE901}" type="presOf" srcId="{28B7DE9E-4DDC-49E6-AF7C-1EA4DEB1E5FE}" destId="{E37AB7CA-79A9-40A8-87DD-BB882DF8190A}" srcOrd="0" destOrd="0" presId="urn:microsoft.com/office/officeart/2005/8/layout/venn1"/>
    <dgm:cxn modelId="{82B6A69F-15A1-4AE0-9EAC-6FDD3418849B}" type="presParOf" srcId="{80711DB7-4DDE-4A17-907C-A38980881FAB}" destId="{E37AB7CA-79A9-40A8-87DD-BB882DF8190A}" srcOrd="0" destOrd="0" presId="urn:microsoft.com/office/officeart/2005/8/layout/venn1"/>
    <dgm:cxn modelId="{4F2F2108-B6CF-402A-A8E4-8D3FDEF6F099}" type="presParOf" srcId="{80711DB7-4DDE-4A17-907C-A38980881FAB}" destId="{A72C9E80-172E-4F3E-AF82-3CA925067C0B}" srcOrd="1" destOrd="0" presId="urn:microsoft.com/office/officeart/2005/8/layout/venn1"/>
    <dgm:cxn modelId="{0EB696C1-8C9D-4C13-8626-D09627E96288}" type="presParOf" srcId="{80711DB7-4DDE-4A17-907C-A38980881FAB}" destId="{E4E48AB7-5472-4234-91E4-4196ABC3169B}" srcOrd="2" destOrd="0" presId="urn:microsoft.com/office/officeart/2005/8/layout/venn1"/>
    <dgm:cxn modelId="{1EFB8A0D-8AEF-4F49-8709-A6C5CA73B482}" type="presParOf" srcId="{80711DB7-4DDE-4A17-907C-A38980881FAB}" destId="{D33C2506-6859-4487-8F34-74F8176518E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AB7CA-79A9-40A8-87DD-BB882DF8190A}">
      <dsp:nvSpPr>
        <dsp:cNvPr id="0" name=""/>
        <dsp:cNvSpPr/>
      </dsp:nvSpPr>
      <dsp:spPr>
        <a:xfrm>
          <a:off x="195408" y="15473"/>
          <a:ext cx="6803981" cy="5657820"/>
        </a:xfrm>
        <a:prstGeom prst="ellipse">
          <a:avLst/>
        </a:prstGeom>
        <a:solidFill>
          <a:schemeClr val="bg2">
            <a:lumMod val="20000"/>
            <a:lumOff val="8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J’informe le DA de tout </a:t>
          </a:r>
          <a:r>
            <a:rPr lang="en-US" sz="1200" b="1" kern="1200" noProof="1">
              <a:solidFill>
                <a:srgbClr val="C31632"/>
              </a:solidFill>
            </a:rPr>
            <a:t>non respect de la charte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J’adresse </a:t>
          </a:r>
          <a:r>
            <a:rPr lang="en-US" sz="1200" b="1" kern="1200" noProof="1">
              <a:solidFill>
                <a:srgbClr val="C31632"/>
              </a:solidFill>
            </a:rPr>
            <a:t>mes mails au bon interlocuteur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 en agence et je m’assure de leur suivi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J’indique au client la </a:t>
          </a:r>
          <a:r>
            <a:rPr lang="en-US" sz="1200" b="1" kern="1200" noProof="1">
              <a:solidFill>
                <a:srgbClr val="C31632"/>
              </a:solidFill>
            </a:rPr>
            <a:t>durée de son rendez-vous et les pièces requises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kern="1200" noProof="1">
              <a:solidFill>
                <a:srgbClr val="C31632"/>
              </a:solidFill>
            </a:rPr>
            <a:t>respecte les indications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visibles sur l’agenda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Je fixe le </a:t>
          </a:r>
          <a:r>
            <a:rPr lang="en-US" sz="1200" b="1" kern="1200" noProof="1">
              <a:solidFill>
                <a:srgbClr val="C31632"/>
              </a:solidFill>
            </a:rPr>
            <a:t>rendez-vous avec le bon interlocuteur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en jugeant du dégré d’urgence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1" kern="1200" noProof="1">
              <a:solidFill>
                <a:srgbClr val="C31632"/>
              </a:solidFill>
            </a:rPr>
            <a:t>J’informe le conseiller de l’annulation ou du report du rendez-vous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 : sans l’annuler dans l’agenda si c’est le jour même et en le reportant si possible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Je saisis systématiquement un </a:t>
          </a:r>
          <a:r>
            <a:rPr lang="en-US" sz="1200" b="1" kern="1200" noProof="1">
              <a:solidFill>
                <a:srgbClr val="C31632"/>
              </a:solidFill>
            </a:rPr>
            <a:t>Compte Rendu d’Entretien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kern="1200" noProof="1">
              <a:solidFill>
                <a:srgbClr val="C31632"/>
              </a:solidFill>
            </a:rPr>
            <a:t>décroche avant la deuxième sonnerie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Je </a:t>
          </a:r>
          <a:r>
            <a:rPr lang="en-US" sz="1200" b="1" kern="1200" noProof="1">
              <a:solidFill>
                <a:srgbClr val="C31632"/>
              </a:solidFill>
            </a:rPr>
            <a:t>respecte les process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de vente à distance sous MYDOC et fais un CRE affecté au conseiller, à défaut le DA, j’indique systématiquement au client les documents manquants pour la mise à jour TOP CC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kern="1200" noProof="1">
              <a:solidFill>
                <a:schemeClr val="tx1">
                  <a:lumMod val="75000"/>
                  <a:lumOff val="25000"/>
                </a:schemeClr>
              </a:solidFill>
            </a:rPr>
            <a:t>J’assite le client et lui donne les </a:t>
          </a:r>
          <a:r>
            <a:rPr lang="en-US" sz="1200" b="1" kern="1200" noProof="1">
              <a:solidFill>
                <a:srgbClr val="C31632"/>
              </a:solidFill>
            </a:rPr>
            <a:t>informations sur le Selfcare</a:t>
          </a:r>
          <a:r>
            <a:rPr lang="fr-FR" sz="1200" b="1" kern="1200" dirty="0">
              <a:solidFill>
                <a:srgbClr val="C31632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 </a:t>
          </a:r>
          <a:endParaRPr lang="fr-FR" sz="1200" b="1" i="0" kern="1200" dirty="0">
            <a:solidFill>
              <a:srgbClr val="C31632"/>
            </a:solidFill>
          </a:endParaRPr>
        </a:p>
      </dsp:txBody>
      <dsp:txXfrm>
        <a:off x="1145513" y="682652"/>
        <a:ext cx="3923016" cy="4323462"/>
      </dsp:txXfrm>
    </dsp:sp>
    <dsp:sp modelId="{E4E48AB7-5472-4234-91E4-4196ABC3169B}">
      <dsp:nvSpPr>
        <dsp:cNvPr id="0" name=""/>
        <dsp:cNvSpPr/>
      </dsp:nvSpPr>
      <dsp:spPr>
        <a:xfrm>
          <a:off x="4948307" y="30946"/>
          <a:ext cx="6803981" cy="565782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</a:t>
          </a:r>
          <a:r>
            <a:rPr lang="en-US" sz="1200" b="0" i="0" kern="1200" noProof="1">
              <a:solidFill>
                <a:schemeClr val="tx1"/>
              </a:solidFill>
            </a:rPr>
            <a:t>J’informe le CRC de tout </a:t>
          </a:r>
          <a:r>
            <a:rPr lang="en-US" sz="1200" b="1" i="0" kern="1200" noProof="1">
              <a:solidFill>
                <a:srgbClr val="C31632"/>
              </a:solidFill>
            </a:rPr>
            <a:t>non respect </a:t>
          </a:r>
          <a:r>
            <a:rPr lang="en-US" sz="1200" b="0" i="0" kern="1200" noProof="1">
              <a:solidFill>
                <a:srgbClr val="C31632"/>
              </a:solidFill>
            </a:rPr>
            <a:t>de la charte</a:t>
          </a:r>
          <a:r>
            <a:rPr lang="en-US" sz="1200" b="0" i="0" kern="1200" noProof="1">
              <a:solidFill>
                <a:schemeClr val="tx1"/>
              </a:solidFill>
            </a:rPr>
            <a:t>*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kern="1200" noProof="1">
              <a:solidFill>
                <a:schemeClr val="tx1"/>
              </a:solidFill>
            </a:rPr>
            <a:t>Je </a:t>
          </a:r>
          <a:r>
            <a:rPr lang="en-US" sz="1200" b="1" i="0" kern="1200" noProof="1">
              <a:solidFill>
                <a:srgbClr val="C31632"/>
              </a:solidFill>
            </a:rPr>
            <a:t>traite mes mails </a:t>
          </a:r>
          <a:r>
            <a:rPr lang="en-US" sz="1200" b="0" i="0" kern="1200" noProof="1">
              <a:solidFill>
                <a:schemeClr val="tx1"/>
              </a:solidFill>
            </a:rPr>
            <a:t>au fil de l’eau et rappelle mes clients dans la plage indiquée</a:t>
          </a: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 </a:t>
          </a:r>
          <a:r>
            <a:rPr lang="en-US" sz="1200" b="0" i="0" kern="1200" noProof="1">
              <a:solidFill>
                <a:schemeClr val="tx1"/>
              </a:solidFill>
            </a:rPr>
            <a:t>Je maintiens mon </a:t>
          </a:r>
          <a:r>
            <a:rPr lang="en-US" sz="1200" b="1" i="0" kern="1200" noProof="1">
              <a:solidFill>
                <a:srgbClr val="C31632"/>
              </a:solidFill>
            </a:rPr>
            <a:t>agenda  à jour </a:t>
          </a:r>
          <a:r>
            <a:rPr lang="en-US" sz="1200" b="0" i="0" kern="1200" noProof="1">
              <a:solidFill>
                <a:schemeClr val="tx1"/>
              </a:solidFill>
            </a:rPr>
            <a:t>en m’assurant d’avoir des plages disponibles </a:t>
          </a:r>
          <a:endParaRPr lang="fr-FR" sz="1200" b="0" i="0" kern="1200" dirty="0">
            <a:solidFill>
              <a:schemeClr val="tx1"/>
            </a:solidFill>
            <a:latin typeface="Segoe UI Emoji" panose="020B0502040204020203" pitchFamily="34" charset="0"/>
            <a:ea typeface="Segoe UI Emoji" panose="020B0502040204020203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 </a:t>
          </a:r>
          <a:r>
            <a:rPr lang="fr-FR" sz="1200" b="0" i="0" kern="1200" dirty="0"/>
            <a:t>Je m’assure que les </a:t>
          </a:r>
          <a:r>
            <a:rPr lang="fr-FR" sz="1200" b="1" i="0" kern="1200" dirty="0">
              <a:solidFill>
                <a:srgbClr val="C31632"/>
              </a:solidFill>
            </a:rPr>
            <a:t>numéros de téléphone de mon client sont à jour</a:t>
          </a:r>
          <a:r>
            <a:rPr lang="fr-FR" sz="1200" b="0" i="0" kern="1200" dirty="0"/>
            <a:t> dans sa synthèse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fr-FR" sz="1200" b="1" i="0" kern="1200" dirty="0">
              <a:solidFill>
                <a:srgbClr val="C31632"/>
              </a:solidFill>
            </a:rPr>
            <a:t>Je me réfère aux mails </a:t>
          </a:r>
          <a:r>
            <a:rPr lang="fr-FR" sz="1200" b="0" i="0" kern="1200" dirty="0"/>
            <a:t>du CRC si un entretien est fixé dans mon agenda alors que je ne suis pas le conseiller attitré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kern="1200" noProof="1">
              <a:solidFill>
                <a:schemeClr val="tx1"/>
              </a:solidFill>
            </a:rPr>
            <a:t>Je prends connaissance des CRE saisie par un collaborateur du CRC pour comprendre les interactions avec mon client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kern="1200" noProof="1">
              <a:solidFill>
                <a:schemeClr val="tx1"/>
              </a:solidFill>
            </a:rPr>
            <a:t>Je conforte une vente faite par le CRC,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i="0" kern="1200" dirty="0">
              <a:solidFill>
                <a:schemeClr val="tx1"/>
              </a:solidFill>
              <a:latin typeface="Segoe UI Emoji" panose="020B0502040204020203" pitchFamily="34" charset="0"/>
              <a:ea typeface="Segoe UI Emoji" panose="020B0502040204020203" pitchFamily="34" charset="0"/>
            </a:rPr>
            <a:t>◾ </a:t>
          </a:r>
          <a:r>
            <a:rPr lang="en-US" sz="1200" b="0" i="0" kern="1200" noProof="1">
              <a:solidFill>
                <a:schemeClr val="tx1"/>
              </a:solidFill>
            </a:rPr>
            <a:t>J’utilise la </a:t>
          </a:r>
          <a:r>
            <a:rPr lang="en-US" sz="1200" b="1" i="0" kern="1200" noProof="1">
              <a:solidFill>
                <a:srgbClr val="C31632"/>
              </a:solidFill>
            </a:rPr>
            <a:t>Banque à Distance </a:t>
          </a:r>
          <a:r>
            <a:rPr lang="en-US" sz="1200" b="0" i="0" kern="1200" noProof="1">
              <a:solidFill>
                <a:schemeClr val="tx1"/>
              </a:solidFill>
            </a:rPr>
            <a:t>et fais connaître les fonctionnalités Mobile et Internet à mes clients</a:t>
          </a:r>
          <a:endParaRPr lang="fr-FR" sz="1200" kern="1200" dirty="0"/>
        </a:p>
      </dsp:txBody>
      <dsp:txXfrm>
        <a:off x="6879167" y="698125"/>
        <a:ext cx="3923016" cy="4323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7F30-3069-4960-9B15-9005505E4BA8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21352-B283-4BE0-881E-017F60D52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75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3A0CF-5A84-4A02-AC5D-734E7DADE127}" type="datetimeFigureOut">
              <a:rPr lang="fr-FR" smtClean="0"/>
              <a:t>29/06/2022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3BF93-1CD3-4848-9C9A-55409201082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602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3BF93-1CD3-4848-9C9A-55409201082A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421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Innovation </a:t>
            </a:r>
            <a:r>
              <a:rPr lang="fr-FR" dirty="0" err="1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TEMPLATE BDD</a:t>
            </a:r>
            <a:br>
              <a:rPr lang="fr-FR" dirty="0"/>
            </a:br>
            <a:r>
              <a:rPr lang="fr-FR" dirty="0"/>
              <a:t>TEST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8641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898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50499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635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2" t="-7051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3189000" y="3189000"/>
            <a:ext cx="6858000" cy="480000"/>
          </a:xfrm>
          <a:solidFill>
            <a:srgbClr val="F2F2F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 b="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CLIQUEZ ICI POUR AJOUTER UN TITRE</a:t>
            </a:r>
          </a:p>
        </p:txBody>
      </p:sp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964142" y="359453"/>
            <a:ext cx="10747375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7810" y="6329888"/>
            <a:ext cx="1761589" cy="296450"/>
          </a:xfrm>
          <a:prstGeom prst="rect">
            <a:avLst/>
          </a:prstGeom>
        </p:spPr>
      </p:pic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226765" y="6341551"/>
            <a:ext cx="340609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 descr="logoterritoiredaveni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957400" y="1447800"/>
            <a:ext cx="10752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4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19933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090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29 juin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6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29 juin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1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5470010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952" y="6433598"/>
            <a:ext cx="1004047" cy="32997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E6C8C52-60E4-45C2-8D2D-34F0C2CE8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682" y="-30480"/>
            <a:ext cx="6015318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23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720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65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Plénière Banque Digitale – 28 janvier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94929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04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74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61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402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ADF9C9-F973-472E-87B6-2A8421D8EB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032902"/>
            <a:ext cx="10212309" cy="18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94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00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80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spcAft>
                <a:spcPts val="600"/>
              </a:spcAft>
              <a:defRPr/>
            </a:pPr>
            <a:r>
              <a:rPr lang="fr-FR" dirty="0"/>
              <a:t>Plénière Banque Digitale – 28 janvier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DF9C9-F973-472E-87B6-2A8421D8EB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032902"/>
            <a:ext cx="10212309" cy="18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05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Plénière Banque Digital – 28 janvier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37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39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8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jpe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31" y="6417315"/>
            <a:ext cx="1289270" cy="4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78" r:id="rId4"/>
    <p:sldLayoutId id="2147483674" r:id="rId5"/>
    <p:sldLayoutId id="2147483656" r:id="rId6"/>
    <p:sldLayoutId id="2147483675" r:id="rId7"/>
    <p:sldLayoutId id="2147483696" r:id="rId8"/>
    <p:sldLayoutId id="214748371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29 juin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lang="fr-FR" dirty="0"/>
              <a:t>Plénière Banque Digitale – 28 janvier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4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mailto:cegee-b-crc-qualite@cegee.caisse-epargne.fr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Direction Distribution Développement Digital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28 juin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CRC : CHARTE </a:t>
            </a:r>
            <a:r>
              <a:rPr lang="fr-FR" cap="all" dirty="0"/>
              <a:t>Qualité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Développement Digital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1821" y="5776683"/>
            <a:ext cx="9631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CONFIDENTIEL</a:t>
            </a: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 document contient des hypothèses de travail qui ne constituent en aucun cas des décisions de changement d’organisation ; aucune éventuelle décision ne serait prise sans consultation des représentants du personnel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8066" y="6208295"/>
            <a:ext cx="497868" cy="49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2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70909"/>
            <a:ext cx="10980738" cy="856619"/>
          </a:xfrm>
        </p:spPr>
        <p:txBody>
          <a:bodyPr/>
          <a:lstStyle/>
          <a:p>
            <a:r>
              <a:rPr lang="fr-FR" dirty="0"/>
              <a:t>Charte Qualité CRC </a:t>
            </a:r>
            <a:r>
              <a:rPr lang="fr-FR" dirty="0" err="1"/>
              <a:t>Multi-sites</a:t>
            </a:r>
            <a:r>
              <a:rPr lang="fr-FR" dirty="0"/>
              <a:t> / agences.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CRC : charte qualité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ED3427DB-D78E-4805-81EF-36537613A5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577686"/>
              </p:ext>
            </p:extLst>
          </p:nvPr>
        </p:nvGraphicFramePr>
        <p:xfrm>
          <a:off x="269822" y="1169232"/>
          <a:ext cx="11752289" cy="568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090825C5-DF1C-4B71-9F61-33DA2AAB4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858" y="1469033"/>
            <a:ext cx="1693888" cy="517344"/>
          </a:xfrm>
        </p:spPr>
        <p:txBody>
          <a:bodyPr/>
          <a:lstStyle/>
          <a:p>
            <a:r>
              <a:rPr lang="fr-FR" b="1" dirty="0"/>
              <a:t>CRC</a:t>
            </a:r>
            <a:endParaRPr lang="fr-FR" dirty="0"/>
          </a:p>
          <a:p>
            <a:endParaRPr lang="fr-FR" dirty="0"/>
          </a:p>
        </p:txBody>
      </p:sp>
      <p:sp>
        <p:nvSpPr>
          <p:cNvPr id="52" name="Espace réservé du contenu 1">
            <a:extLst>
              <a:ext uri="{FF2B5EF4-FFF2-40B4-BE49-F238E27FC236}">
                <a16:creationId xmlns:a16="http://schemas.microsoft.com/office/drawing/2014/main" id="{540A23B6-0549-4566-80F3-739D39A7CCB1}"/>
              </a:ext>
            </a:extLst>
          </p:cNvPr>
          <p:cNvSpPr txBox="1">
            <a:spLocks/>
          </p:cNvSpPr>
          <p:nvPr/>
        </p:nvSpPr>
        <p:spPr>
          <a:xfrm>
            <a:off x="7887330" y="1469033"/>
            <a:ext cx="1693888" cy="517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AGENCES</a:t>
            </a:r>
            <a:endParaRPr lang="fr-FR" dirty="0"/>
          </a:p>
          <a:p>
            <a:endParaRPr lang="fr-FR" dirty="0"/>
          </a:p>
        </p:txBody>
      </p:sp>
      <p:sp>
        <p:nvSpPr>
          <p:cNvPr id="53" name="Espace réservé du contenu 1">
            <a:extLst>
              <a:ext uri="{FF2B5EF4-FFF2-40B4-BE49-F238E27FC236}">
                <a16:creationId xmlns:a16="http://schemas.microsoft.com/office/drawing/2014/main" id="{E4E3A775-376A-4AB9-98A9-6B6AC060F048}"/>
              </a:ext>
            </a:extLst>
          </p:cNvPr>
          <p:cNvSpPr txBox="1">
            <a:spLocks/>
          </p:cNvSpPr>
          <p:nvPr/>
        </p:nvSpPr>
        <p:spPr>
          <a:xfrm>
            <a:off x="3465228" y="6465577"/>
            <a:ext cx="5948595" cy="39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en-US" sz="1400" b="1" noProof="1">
                <a:solidFill>
                  <a:schemeClr val="tx1"/>
                </a:solidFill>
              </a:rPr>
              <a:t>* Pour écrire au CRC je clique ici : </a:t>
            </a:r>
            <a:r>
              <a:rPr lang="en-US" sz="1400" b="1" noProof="1">
                <a:solidFill>
                  <a:schemeClr val="tx1"/>
                </a:solidFill>
                <a:hlinkClick r:id="rId7"/>
              </a:rPr>
              <a:t>CEGEE-B-CRC-QUALITE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2843311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38100</TotalTime>
  <Words>354</Words>
  <Application>Microsoft Office PowerPoint</Application>
  <PresentationFormat>Grand écran</PresentationFormat>
  <Paragraphs>30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Arial</vt:lpstr>
      <vt:lpstr>Arial Black</vt:lpstr>
      <vt:lpstr>Calibri</vt:lpstr>
      <vt:lpstr>Montserrat Black</vt:lpstr>
      <vt:lpstr>Segoe UI Emoji</vt:lpstr>
      <vt:lpstr>Wingdings</vt:lpstr>
      <vt:lpstr>Wingdings 2</vt:lpstr>
      <vt:lpstr>Thème Office</vt:lpstr>
      <vt:lpstr>Caisse d'Epargne</vt:lpstr>
      <vt:lpstr>CRC : CHARTE Qualité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BULET Carine [CEGEE]</cp:lastModifiedBy>
  <cp:revision>1987</cp:revision>
  <cp:lastPrinted>2021-12-08T08:57:13Z</cp:lastPrinted>
  <dcterms:created xsi:type="dcterms:W3CDTF">2020-06-24T09:20:11Z</dcterms:created>
  <dcterms:modified xsi:type="dcterms:W3CDTF">2022-06-29T06:49:26Z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