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270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9" r:id="rId13"/>
    <p:sldId id="300" r:id="rId14"/>
    <p:sldId id="301" r:id="rId15"/>
    <p:sldId id="297" r:id="rId16"/>
    <p:sldId id="302" r:id="rId17"/>
    <p:sldId id="303" r:id="rId18"/>
    <p:sldId id="306" r:id="rId19"/>
    <p:sldId id="304" r:id="rId20"/>
    <p:sldId id="307" r:id="rId21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  <p:cmAuthor id="18" name="Davina Dauzet" initials="DD [18]" lastIdx="1" clrIdx="17">
    <p:extLst/>
  </p:cmAuthor>
  <p:cmAuthor id="19" name="Davina Dauzet" initials="DD [19]" lastIdx="2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D8D5"/>
    <a:srgbClr val="EE767C"/>
    <a:srgbClr val="F7ADA7"/>
    <a:srgbClr val="F63691"/>
    <a:srgbClr val="FFFFFF"/>
    <a:srgbClr val="C31632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8083" autoAdjust="0"/>
  </p:normalViewPr>
  <p:slideViewPr>
    <p:cSldViewPr showGuides="1">
      <p:cViewPr>
        <p:scale>
          <a:sx n="118" d="100"/>
          <a:sy n="118" d="100"/>
        </p:scale>
        <p:origin x="-1434" y="216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3870" y="-12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04/10/2019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04/10/2019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3774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7.jpeg"/><Relationship Id="rId4" Type="http://schemas.openxmlformats.org/officeDocument/2006/relationships/image" Target="../media/image1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eg"/><Relationship Id="rId5" Type="http://schemas.openxmlformats.org/officeDocument/2006/relationships/image" Target="../media/image13.png"/><Relationship Id="rId4" Type="http://schemas.openxmlformats.org/officeDocument/2006/relationships/image" Target="../media/image7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eg"/><Relationship Id="rId5" Type="http://schemas.openxmlformats.org/officeDocument/2006/relationships/image" Target="../media/image13.png"/><Relationship Id="rId4" Type="http://schemas.openxmlformats.org/officeDocument/2006/relationships/image" Target="../media/image7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3" name="Image 2" descr="1 - copie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88640"/>
            <a:ext cx="4464000" cy="1318908"/>
          </a:xfrm>
          <a:prstGeom prst="rect">
            <a:avLst/>
          </a:prstGeom>
        </p:spPr>
      </p:pic>
      <p:pic>
        <p:nvPicPr>
          <p:cNvPr id="5" name="Image 4" descr="2 - copie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556792"/>
            <a:ext cx="4464496" cy="1321471"/>
          </a:xfrm>
          <a:prstGeom prst="rect">
            <a:avLst/>
          </a:prstGeom>
        </p:spPr>
      </p:pic>
      <p:pic>
        <p:nvPicPr>
          <p:cNvPr id="11" name="Image 10" descr="3 - copie.jp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924944"/>
            <a:ext cx="4464496" cy="1321917"/>
          </a:xfrm>
          <a:prstGeom prst="rect">
            <a:avLst/>
          </a:prstGeom>
        </p:spPr>
      </p:pic>
      <p:pic>
        <p:nvPicPr>
          <p:cNvPr id="12" name="Image 11" descr="4 - copie.jp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293096"/>
            <a:ext cx="4464496" cy="1319056"/>
          </a:xfrm>
          <a:prstGeom prst="rect">
            <a:avLst/>
          </a:prstGeom>
        </p:spPr>
      </p:pic>
      <p:pic>
        <p:nvPicPr>
          <p:cNvPr id="1026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733256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Image 13" descr="LOGO_VousetreUtile - copie.jpg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-1107504"/>
            <a:ext cx="8712968" cy="7597708"/>
          </a:xfrm>
          <a:prstGeom prst="rect">
            <a:avLst/>
          </a:prstGeom>
        </p:spPr>
      </p:pic>
      <p:pic>
        <p:nvPicPr>
          <p:cNvPr id="3" name="Image 2" descr="#.png"/>
          <p:cNvPicPr>
            <a:picLocks noChangeAspect="1"/>
          </p:cNvPicPr>
          <p:nvPr userDrawn="1"/>
        </p:nvPicPr>
        <p:blipFill>
          <a:blip r:embed="rId3" cstate="print">
            <a:alphaModFix am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-603448"/>
            <a:ext cx="5194941" cy="8136904"/>
          </a:xfrm>
          <a:prstGeom prst="rect">
            <a:avLst/>
          </a:prstGeom>
        </p:spPr>
      </p:pic>
      <p:pic>
        <p:nvPicPr>
          <p:cNvPr id="2" name="Image 1" descr="LOGO_VousetreUtile - copie.jp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  <p:pic>
        <p:nvPicPr>
          <p:cNvPr id="9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7" name="Image 6" descr="logoterritoiredavenir2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765" y="5857081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564904"/>
            <a:ext cx="8328248" cy="5656268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1619672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19672" y="6376243"/>
            <a:ext cx="49320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INTITULÉ DU DOCUMENT • 04 AVRIL 2017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1619672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 descr="#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2736" y="722454"/>
            <a:ext cx="3946251" cy="6135546"/>
          </a:xfrm>
          <a:prstGeom prst="rect">
            <a:avLst/>
          </a:prstGeom>
        </p:spPr>
      </p:pic>
      <p:cxnSp>
        <p:nvCxnSpPr>
          <p:cNvPr id="15" name="Connecteur droit 14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916832"/>
            <a:ext cx="6096000" cy="4140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>
          <a:xfrm>
            <a:off x="789379" y="6495449"/>
            <a:ext cx="6248619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Image 7" descr="# copi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256" y="1412776"/>
            <a:ext cx="1307592" cy="2033016"/>
          </a:xfrm>
          <a:prstGeom prst="rect">
            <a:avLst/>
          </a:prstGeom>
        </p:spPr>
      </p:pic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4" name="Image 13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5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789379" y="6495449"/>
            <a:ext cx="6248619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80000" y="1700213"/>
            <a:ext cx="0" cy="1582987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71450" indent="-17145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789381" y="6525344"/>
            <a:ext cx="6248619" cy="365125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FRO • JUILLET 2019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5999" y="1620000"/>
            <a:ext cx="7722463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0" y="2060848"/>
            <a:ext cx="7722463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789379" y="6495449"/>
            <a:ext cx="6248619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>
          <a:xfrm>
            <a:off x="789379" y="6495449"/>
            <a:ext cx="6248619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043608" y="2348880"/>
            <a:ext cx="6926936" cy="35283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43608" y="1196752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1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sp>
        <p:nvSpPr>
          <p:cNvPr id="12" name="Titre 8"/>
          <p:cNvSpPr>
            <a:spLocks noGrp="1"/>
          </p:cNvSpPr>
          <p:nvPr>
            <p:ph type="title" hasCustomPrompt="1"/>
          </p:nvPr>
        </p:nvSpPr>
        <p:spPr>
          <a:xfrm>
            <a:off x="1043608" y="260648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3" name="Connecteur droit 12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>
          <a:xfrm>
            <a:off x="789379" y="6495449"/>
            <a:ext cx="6248619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5" name="Connecteur droit 4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525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789379" y="6495449"/>
            <a:ext cx="6248619" cy="365125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INTITULÉ DU DOCUMENT • 04 mai 2019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772"/>
          <a:stretch/>
        </p:blipFill>
        <p:spPr>
          <a:xfrm>
            <a:off x="4824000" y="2998416"/>
            <a:ext cx="4320480" cy="4319016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72400" y="188640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" name="Image 3" descr="#1.png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626"/>
          <a:stretch/>
        </p:blipFill>
        <p:spPr>
          <a:xfrm>
            <a:off x="7836408" y="0"/>
            <a:ext cx="1307592" cy="1816992"/>
          </a:xfrm>
          <a:prstGeom prst="rect">
            <a:avLst/>
          </a:prstGeom>
        </p:spPr>
      </p:pic>
      <p:cxnSp>
        <p:nvCxnSpPr>
          <p:cNvPr id="22" name="Connecteur droit 21"/>
          <p:cNvCxnSpPr/>
          <p:nvPr userDrawn="1"/>
        </p:nvCxnSpPr>
        <p:spPr>
          <a:xfrm>
            <a:off x="323529" y="6375379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276" y="6452089"/>
            <a:ext cx="1435960" cy="322201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26" y="6577370"/>
            <a:ext cx="1748727" cy="179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2" r:id="rId2"/>
    <p:sldLayoutId id="2147483655" r:id="rId3"/>
    <p:sldLayoutId id="2147483671" r:id="rId4"/>
    <p:sldLayoutId id="2147483672" r:id="rId5"/>
    <p:sldLayoutId id="2147483676" r:id="rId6"/>
    <p:sldLayoutId id="2147483673" r:id="rId7"/>
    <p:sldLayoutId id="2147483659" r:id="rId8"/>
    <p:sldLayoutId id="2147483684" r:id="rId9"/>
    <p:sldLayoutId id="2147483674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Tx/>
        <a:buBlip>
          <a:blip r:embed="rId17"/>
        </a:buBlip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Connecteur droit 70"/>
          <p:cNvCxnSpPr/>
          <p:nvPr/>
        </p:nvCxnSpPr>
        <p:spPr>
          <a:xfrm flipH="1" flipV="1">
            <a:off x="259871" y="2276872"/>
            <a:ext cx="8350" cy="120033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Espace réservé pour une image 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sp>
        <p:nvSpPr>
          <p:cNvPr id="95" name="Titre 12"/>
          <p:cNvSpPr txBox="1">
            <a:spLocks/>
          </p:cNvSpPr>
          <p:nvPr/>
        </p:nvSpPr>
        <p:spPr>
          <a:xfrm>
            <a:off x="251520" y="2276872"/>
            <a:ext cx="4660541" cy="8309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fr-FR" sz="2400" b="0" dirty="0" smtClean="0"/>
          </a:p>
          <a:p>
            <a:pPr algn="l"/>
            <a:r>
              <a:rPr lang="fr-FR" sz="2400" b="0" dirty="0" smtClean="0"/>
              <a:t>PANIER </a:t>
            </a:r>
            <a:r>
              <a:rPr lang="fr-FR" sz="2400" b="0" dirty="0" err="1" smtClean="0"/>
              <a:t>D’ORDREs</a:t>
            </a:r>
            <a:r>
              <a:rPr lang="fr-FR" sz="2400" b="0" dirty="0" smtClean="0"/>
              <a:t> LEA</a:t>
            </a:r>
            <a:endParaRPr lang="fr-FR" sz="2400" b="0" dirty="0"/>
          </a:p>
        </p:txBody>
      </p:sp>
      <p:pic>
        <p:nvPicPr>
          <p:cNvPr id="18" name="Espace réservé pour une image 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7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2</a:t>
            </a:fld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260648"/>
            <a:ext cx="4824536" cy="430887"/>
          </a:xfrm>
        </p:spPr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PANIER D’ORDRES LEA</a:t>
            </a:r>
            <a:endParaRPr lang="fr-FR" sz="2000" b="0" dirty="0">
              <a:solidFill>
                <a:schemeClr val="tx1"/>
              </a:solidFill>
            </a:endParaRPr>
          </a:p>
        </p:txBody>
      </p:sp>
      <p:sp>
        <p:nvSpPr>
          <p:cNvPr id="15" name="Espace réservé du texte 31">
            <a:extLst>
              <a:ext uri="{FF2B5EF4-FFF2-40B4-BE49-F238E27FC236}">
                <a16:creationId xmlns="" xmlns:a16="http://schemas.microsoft.com/office/drawing/2014/main" id="{0F1D0D19-1E01-4121-AE3B-1B6DB64FED6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475656" y="1916832"/>
            <a:ext cx="6624736" cy="2376264"/>
          </a:xfrm>
          <a:prstGeom prst="rect">
            <a:avLst/>
          </a:prstGeom>
        </p:spPr>
        <p:txBody>
          <a:bodyPr anchor="ctr">
            <a:normAutofit fontScale="40000" lnSpcReduction="20000"/>
          </a:bodyPr>
          <a:lstStyle/>
          <a:p>
            <a:endParaRPr lang="fr-FR" dirty="0" smtClean="0">
              <a:solidFill>
                <a:schemeClr val="tx1"/>
              </a:solidFill>
            </a:endParaRPr>
          </a:p>
          <a:p>
            <a:endParaRPr lang="fr-FR" dirty="0">
              <a:solidFill>
                <a:schemeClr val="tx1"/>
              </a:solidFill>
            </a:endParaRPr>
          </a:p>
          <a:p>
            <a:endParaRPr lang="fr-FR" dirty="0" smtClean="0">
              <a:solidFill>
                <a:schemeClr val="tx1"/>
              </a:solidFill>
            </a:endParaRPr>
          </a:p>
          <a:p>
            <a:pPr>
              <a:spcBef>
                <a:spcPts val="1200"/>
              </a:spcBef>
            </a:pPr>
            <a:r>
              <a:rPr lang="fr-FR" sz="3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Contexte</a:t>
            </a:r>
            <a:endParaRPr lang="fr-FR" sz="3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</a:pPr>
            <a:r>
              <a:rPr lang="fr-FR" sz="3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ACCES A </a:t>
            </a:r>
            <a:r>
              <a:rPr lang="fr-FR" sz="3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L’APPLICATION</a:t>
            </a:r>
            <a:endParaRPr lang="fr-FR" sz="3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</a:pPr>
            <a:r>
              <a:rPr lang="fr-FR" sz="3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LE TRAITEMENT DES </a:t>
            </a:r>
            <a:r>
              <a:rPr lang="fr-FR" sz="3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OPERATIONS</a:t>
            </a:r>
            <a:endParaRPr lang="fr-FR" sz="3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</a:pPr>
            <a:r>
              <a:rPr lang="fr-FR" sz="3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VUE D’ENSEMBLE DU FORMULAIRE </a:t>
            </a:r>
            <a:r>
              <a:rPr lang="fr-FR" sz="3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fr-FR" sz="3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 PANIER DES   OPERATIONS LEA </a:t>
            </a:r>
            <a:r>
              <a:rPr lang="fr-FR" sz="3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fr-FR" sz="3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</a:pPr>
            <a:r>
              <a:rPr lang="fr-FR" sz="3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LE DESCRIPTIF DES BLOCS</a:t>
            </a:r>
          </a:p>
          <a:p>
            <a:endParaRPr lang="fr-FR" dirty="0" smtClean="0">
              <a:solidFill>
                <a:schemeClr val="tx1"/>
              </a:solidFill>
            </a:endParaRPr>
          </a:p>
          <a:p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68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3</a:t>
            </a:fld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260648"/>
            <a:ext cx="4824536" cy="769441"/>
          </a:xfrm>
        </p:spPr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Panier d’ORDRES LEA</a:t>
            </a:r>
            <a:br>
              <a:rPr lang="fr-FR" dirty="0" smtClean="0">
                <a:solidFill>
                  <a:schemeClr val="tx1"/>
                </a:solidFill>
              </a:rPr>
            </a:br>
            <a:r>
              <a:rPr lang="fr-FR" dirty="0" smtClean="0">
                <a:solidFill>
                  <a:schemeClr val="tx1"/>
                </a:solidFill>
              </a:rPr>
              <a:t>CONTEXTE</a:t>
            </a:r>
            <a:endParaRPr lang="fr-FR" sz="2000" b="0" dirty="0">
              <a:solidFill>
                <a:schemeClr val="tx1"/>
              </a:solidFill>
            </a:endParaRPr>
          </a:p>
        </p:txBody>
      </p:sp>
      <p:sp>
        <p:nvSpPr>
          <p:cNvPr id="6" name="Espace réservé du texte 8">
            <a:extLst>
              <a:ext uri="{FF2B5EF4-FFF2-40B4-BE49-F238E27FC236}">
                <a16:creationId xmlns="" xmlns:a16="http://schemas.microsoft.com/office/drawing/2014/main" id="{019C0F19-91DE-4604-AE0D-DA0F78803B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43608" y="1340768"/>
            <a:ext cx="7245011" cy="4752528"/>
          </a:xfrm>
        </p:spPr>
        <p:txBody>
          <a:bodyPr>
            <a:noAutofit/>
          </a:bodyPr>
          <a:lstStyle/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Le panier d’opérations Léa est un formulaire unique qui facilite la lecture de la proposition issue d’un Parcours Client, ainsi que la saisie des opérations issues de cette proposition.</a:t>
            </a: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Le panier d’opérations :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Récapitule les opérations, ordres et actes de gestion à passer en sortie de LEA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marL="288000" lvl="1" indent="-285750">
              <a:buFont typeface="Wingdings" panose="05000000000000000000" pitchFamily="2" charset="2"/>
              <a:buChar char="§"/>
            </a:pP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Offre 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un débranchement vers les différentes applications (Assurances, Titres, 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Opérations 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financières...),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Permet un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topage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manuel de la liste des actes de gestions, 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Et facilite la navigation et la passation des opérations en permettant des Allers/Retours directs entre les différentes applications 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Assurances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Titres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Opérations Financières.</a:t>
            </a: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Les écrans permettent donc de se passer d’une impression ou d’une prise de notes, et apportent du confort à la saisie des opérations.</a:t>
            </a: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De plus, ces écrans peuvent être rappelés quand la saisie des opérations doit être faite en différé. </a:t>
            </a:r>
          </a:p>
        </p:txBody>
      </p:sp>
    </p:spTree>
    <p:extLst>
      <p:ext uri="{BB962C8B-B14F-4D97-AF65-F5344CB8AC3E}">
        <p14:creationId xmlns:p14="http://schemas.microsoft.com/office/powerpoint/2010/main" val="397815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4</a:t>
            </a:fld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260648"/>
            <a:ext cx="4824536" cy="769441"/>
          </a:xfrm>
        </p:spPr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Panier d’ORDRES LEA</a:t>
            </a:r>
            <a:br>
              <a:rPr lang="fr-FR" dirty="0" smtClean="0">
                <a:solidFill>
                  <a:schemeClr val="tx1"/>
                </a:solidFill>
              </a:rPr>
            </a:br>
            <a:r>
              <a:rPr lang="fr-FR" dirty="0" smtClean="0">
                <a:solidFill>
                  <a:schemeClr val="tx1"/>
                </a:solidFill>
              </a:rPr>
              <a:t>ACCES a L’APPLICATION</a:t>
            </a:r>
            <a:endParaRPr lang="fr-FR" sz="2000" b="0" dirty="0">
              <a:solidFill>
                <a:schemeClr val="tx1"/>
              </a:solidFill>
            </a:endParaRPr>
          </a:p>
        </p:txBody>
      </p:sp>
      <p:sp>
        <p:nvSpPr>
          <p:cNvPr id="6" name="Espace réservé du texte 8">
            <a:extLst>
              <a:ext uri="{FF2B5EF4-FFF2-40B4-BE49-F238E27FC236}">
                <a16:creationId xmlns="" xmlns:a16="http://schemas.microsoft.com/office/drawing/2014/main" id="{019C0F19-91DE-4604-AE0D-DA0F78803B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43608" y="1340768"/>
            <a:ext cx="7245011" cy="4752528"/>
          </a:xfrm>
        </p:spPr>
        <p:txBody>
          <a:bodyPr>
            <a:normAutofit/>
          </a:bodyPr>
          <a:lstStyle/>
          <a:p>
            <a:r>
              <a:rPr lang="fr-FR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Après </a:t>
            </a:r>
            <a:r>
              <a:rPr lang="fr-FR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la signature de la « Synthèse Epargne » </a:t>
            </a:r>
            <a:endParaRPr lang="fr-FR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Si « OUI » permet de débrancher vers l’écran de paniers des opérations LEA.</a:t>
            </a: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Si « NON » permet de revenir sur la synthèse client (Transaction « 0301 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»).</a:t>
            </a:r>
          </a:p>
          <a:p>
            <a:r>
              <a:rPr lang="fr-FR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Depuis le PCM</a:t>
            </a: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/>
          <p:cNvPicPr/>
          <p:nvPr/>
        </p:nvPicPr>
        <p:blipFill>
          <a:blip r:embed="rId2"/>
          <a:stretch>
            <a:fillRect/>
          </a:stretch>
        </p:blipFill>
        <p:spPr>
          <a:xfrm>
            <a:off x="1907704" y="1988840"/>
            <a:ext cx="2459355" cy="1141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4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5</a:t>
            </a:fld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260648"/>
            <a:ext cx="4824536" cy="769441"/>
          </a:xfrm>
        </p:spPr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Panier d’ORDRES LEA</a:t>
            </a:r>
            <a:br>
              <a:rPr lang="fr-FR" dirty="0" smtClean="0">
                <a:solidFill>
                  <a:schemeClr val="tx1"/>
                </a:solidFill>
              </a:rPr>
            </a:br>
            <a:r>
              <a:rPr lang="fr-FR" dirty="0" smtClean="0">
                <a:solidFill>
                  <a:schemeClr val="tx1"/>
                </a:solidFill>
              </a:rPr>
              <a:t>ACCES a L’APPLICATION</a:t>
            </a:r>
            <a:endParaRPr lang="fr-FR" sz="2000" b="0" dirty="0">
              <a:solidFill>
                <a:schemeClr val="tx1"/>
              </a:solidFill>
            </a:endParaRPr>
          </a:p>
        </p:txBody>
      </p:sp>
      <p:sp>
        <p:nvSpPr>
          <p:cNvPr id="6" name="Espace réservé du texte 8">
            <a:extLst>
              <a:ext uri="{FF2B5EF4-FFF2-40B4-BE49-F238E27FC236}">
                <a16:creationId xmlns="" xmlns:a16="http://schemas.microsoft.com/office/drawing/2014/main" id="{019C0F19-91DE-4604-AE0D-DA0F78803B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43608" y="1340768"/>
            <a:ext cx="7245011" cy="4968552"/>
          </a:xfrm>
        </p:spPr>
        <p:txBody>
          <a:bodyPr>
            <a:normAutofit/>
          </a:bodyPr>
          <a:lstStyle/>
          <a:p>
            <a:r>
              <a:rPr lang="fr-FR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Depuis le </a:t>
            </a:r>
            <a:r>
              <a:rPr lang="fr-FR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PCM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A partir de la zone de recherche du PCM, taper le mot clé « Panier » afin de voir apparaitre le processus suivant 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Au 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lancement du point d’entrée via le PCM, un contrôle de présence d’au moins une proposition LEA dans le Système d’Information.  </a:t>
            </a: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La restitution s’appuie sur la date et le rang de la création de la proposition LEA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S’il existe plusieurs propositions valides, la plus récente sera restituée.</a:t>
            </a: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Si aucune proposition LEA ne peut être restituée, le message informatif suivant s’affiche :</a:t>
            </a: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 7"/>
          <p:cNvPicPr/>
          <p:nvPr/>
        </p:nvPicPr>
        <p:blipFill>
          <a:blip r:embed="rId2"/>
          <a:stretch>
            <a:fillRect/>
          </a:stretch>
        </p:blipFill>
        <p:spPr>
          <a:xfrm>
            <a:off x="2681469" y="2090737"/>
            <a:ext cx="3618905" cy="2058343"/>
          </a:xfrm>
          <a:prstGeom prst="rect">
            <a:avLst/>
          </a:prstGeom>
        </p:spPr>
      </p:pic>
      <p:pic>
        <p:nvPicPr>
          <p:cNvPr id="10" name="Image 9"/>
          <p:cNvPicPr/>
          <p:nvPr/>
        </p:nvPicPr>
        <p:blipFill>
          <a:blip r:embed="rId3"/>
          <a:stretch>
            <a:fillRect/>
          </a:stretch>
        </p:blipFill>
        <p:spPr>
          <a:xfrm>
            <a:off x="1987347" y="5663032"/>
            <a:ext cx="4744893" cy="574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2133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6</a:t>
            </a:fld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260648"/>
            <a:ext cx="4824536" cy="769441"/>
          </a:xfrm>
        </p:spPr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Panier d’ORDRES LEA</a:t>
            </a:r>
            <a:br>
              <a:rPr lang="fr-FR" dirty="0" smtClean="0">
                <a:solidFill>
                  <a:schemeClr val="tx1"/>
                </a:solidFill>
              </a:rPr>
            </a:br>
            <a:r>
              <a:rPr lang="fr-FR" dirty="0" smtClean="0">
                <a:solidFill>
                  <a:schemeClr val="tx1"/>
                </a:solidFill>
              </a:rPr>
              <a:t>LE TRAITEMENT DES OPERATIONS</a:t>
            </a:r>
            <a:endParaRPr lang="fr-FR" sz="2000" b="0" dirty="0">
              <a:solidFill>
                <a:schemeClr val="tx1"/>
              </a:solidFill>
            </a:endParaRPr>
          </a:p>
        </p:txBody>
      </p:sp>
      <p:sp>
        <p:nvSpPr>
          <p:cNvPr id="6" name="Espace réservé du texte 8">
            <a:extLst>
              <a:ext uri="{FF2B5EF4-FFF2-40B4-BE49-F238E27FC236}">
                <a16:creationId xmlns="" xmlns:a16="http://schemas.microsoft.com/office/drawing/2014/main" id="{019C0F19-91DE-4604-AE0D-DA0F78803B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43608" y="1340768"/>
            <a:ext cx="7245011" cy="4968552"/>
          </a:xfrm>
        </p:spPr>
        <p:txBody>
          <a:bodyPr>
            <a:normAutofit/>
          </a:bodyPr>
          <a:lstStyle/>
          <a:p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Panier d’Ordres Léa récapitule les ordres et actes de gestion à passer en sortie de 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LEA; 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il a pour objet 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récupération de la synthèse épargne en provenance de LEA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La restitution en sortie d’un écran récapitulant les ordres et actes de gestion à passer, qui facilite la navigation et la passation des opérations en permettant des allers et retours directs entre les différentes applications (Assurances, Titres, Opérations Financières).</a:t>
            </a:r>
          </a:p>
          <a:p>
            <a:r>
              <a:rPr lang="fr-FR" sz="15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fr-F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dirty="0"/>
              <a:t>1</a:t>
            </a:r>
          </a:p>
          <a:p>
            <a:endParaRPr lang="fr-F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/>
          <p:cNvPicPr/>
          <p:nvPr/>
        </p:nvPicPr>
        <p:blipFill>
          <a:blip r:embed="rId2"/>
          <a:stretch>
            <a:fillRect/>
          </a:stretch>
        </p:blipFill>
        <p:spPr>
          <a:xfrm>
            <a:off x="2051720" y="3320849"/>
            <a:ext cx="5972810" cy="262445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608731"/>
            <a:ext cx="3905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3284984"/>
            <a:ext cx="3905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4030" y="3312688"/>
            <a:ext cx="381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9564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7</a:t>
            </a:fld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260648"/>
            <a:ext cx="4824536" cy="769441"/>
          </a:xfrm>
        </p:spPr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Panier d’ORDRES LEA</a:t>
            </a:r>
            <a:r>
              <a:rPr lang="fr-FR" dirty="0">
                <a:solidFill>
                  <a:schemeClr val="tx1"/>
                </a:solidFill>
              </a:rPr>
              <a:t/>
            </a:r>
            <a:br>
              <a:rPr lang="fr-FR" dirty="0">
                <a:solidFill>
                  <a:schemeClr val="tx1"/>
                </a:solidFill>
              </a:rPr>
            </a:br>
            <a:r>
              <a:rPr lang="fr-FR" dirty="0">
                <a:solidFill>
                  <a:schemeClr val="tx1"/>
                </a:solidFill>
              </a:rPr>
              <a:t>LE TRAITEMENT DES OPERATIONS</a:t>
            </a:r>
            <a:endParaRPr lang="fr-FR" sz="2000" b="0" dirty="0">
              <a:solidFill>
                <a:schemeClr val="tx1"/>
              </a:solidFill>
            </a:endParaRPr>
          </a:p>
        </p:txBody>
      </p:sp>
      <p:sp>
        <p:nvSpPr>
          <p:cNvPr id="6" name="Espace réservé du texte 8">
            <a:extLst>
              <a:ext uri="{FF2B5EF4-FFF2-40B4-BE49-F238E27FC236}">
                <a16:creationId xmlns="" xmlns:a16="http://schemas.microsoft.com/office/drawing/2014/main" id="{019C0F19-91DE-4604-AE0D-DA0F78803B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43608" y="1340768"/>
            <a:ext cx="7245011" cy="4752528"/>
          </a:xfrm>
        </p:spPr>
        <p:txBody>
          <a:bodyPr>
            <a:noAutofit/>
          </a:bodyPr>
          <a:lstStyle/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/>
          <p:cNvPicPr/>
          <p:nvPr/>
        </p:nvPicPr>
        <p:blipFill>
          <a:blip r:embed="rId2"/>
          <a:stretch>
            <a:fillRect/>
          </a:stretch>
        </p:blipFill>
        <p:spPr>
          <a:xfrm>
            <a:off x="2627784" y="1412776"/>
            <a:ext cx="1428750" cy="1459865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952208"/>
            <a:ext cx="381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 7"/>
          <p:cNvPicPr/>
          <p:nvPr/>
        </p:nvPicPr>
        <p:blipFill rotWithShape="1">
          <a:blip r:embed="rId4"/>
          <a:srcRect l="36068" t="12647" r="4637" b="14331"/>
          <a:stretch/>
        </p:blipFill>
        <p:spPr bwMode="auto">
          <a:xfrm>
            <a:off x="2555776" y="3212976"/>
            <a:ext cx="3409950" cy="23622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077072"/>
            <a:ext cx="381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4006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8</a:t>
            </a:fld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260648"/>
            <a:ext cx="4824536" cy="769441"/>
          </a:xfrm>
        </p:spPr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Panier d’ORDRES LEA</a:t>
            </a:r>
            <a:r>
              <a:rPr lang="fr-FR" dirty="0">
                <a:solidFill>
                  <a:schemeClr val="tx1"/>
                </a:solidFill>
              </a:rPr>
              <a:t/>
            </a:r>
            <a:br>
              <a:rPr lang="fr-FR" dirty="0">
                <a:solidFill>
                  <a:schemeClr val="tx1"/>
                </a:solidFill>
              </a:rPr>
            </a:br>
            <a:r>
              <a:rPr lang="fr-FR" dirty="0">
                <a:solidFill>
                  <a:schemeClr val="tx1"/>
                </a:solidFill>
              </a:rPr>
              <a:t>LE TRAITEMENT DES OPERATIONS</a:t>
            </a:r>
            <a:endParaRPr lang="fr-FR" sz="2000" b="0" dirty="0">
              <a:solidFill>
                <a:schemeClr val="tx1"/>
              </a:solidFill>
            </a:endParaRPr>
          </a:p>
        </p:txBody>
      </p:sp>
      <p:sp>
        <p:nvSpPr>
          <p:cNvPr id="6" name="Espace réservé du texte 8">
            <a:extLst>
              <a:ext uri="{FF2B5EF4-FFF2-40B4-BE49-F238E27FC236}">
                <a16:creationId xmlns="" xmlns:a16="http://schemas.microsoft.com/office/drawing/2014/main" id="{019C0F19-91DE-4604-AE0D-DA0F78803B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79490" y="1008284"/>
            <a:ext cx="7245011" cy="5157019"/>
          </a:xfrm>
        </p:spPr>
        <p:txBody>
          <a:bodyPr>
            <a:noAutofit/>
          </a:bodyPr>
          <a:lstStyle/>
          <a:p>
            <a:pPr marL="360000"/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000"/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totem porte les cinq blocs de la page « Synthèse LEA », tous affichés ouverts par défaut. Il permet la navigation 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Le panier offre également la possibilité de toper les actions effectuées : en topant la case, la ligne passe en « Traité » ; il est possible de cocher ou décocher une case. Il est possible de sélectionner ou désélectionner toutes les coches d’un bloc. </a:t>
            </a:r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000"/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000"/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Le panier offre également la possibilité de toper les actions effectuées : en topant la case, la ligne passe en « Traité » ; il est possible de cocher ou décocher une case. Il est possible de sélectionner ou désélectionner toutes les coches d’un bloc. </a:t>
            </a:r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000"/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000"/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Le panier d’ordres LEA offre la possibilité de toper les actions effectuées : il s’agit de placer manuellement des repères « pour mémoire » de ce qui est fait ; aucune automatisation n’est associée à cette action. Pour ce faire, cliquer sur Assurer un suivi puis Enregistrer.  </a:t>
            </a:r>
          </a:p>
          <a:p>
            <a:pPr marL="360000"/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Le bouton « Consulter la synthèse » permet au conseiller d’accéder au document Synthèse LEA : </a:t>
            </a:r>
          </a:p>
          <a:p>
            <a:pPr marL="645750" lvl="0" indent="-285750">
              <a:buFont typeface="Wingdings" panose="05000000000000000000" pitchFamily="2" charset="2"/>
              <a:buChar char="§"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A la GED locale pour un document signé papier pendant 2 jours</a:t>
            </a:r>
          </a:p>
          <a:p>
            <a:pPr marL="645750" lvl="0" indent="-285750">
              <a:buFont typeface="Wingdings" panose="05000000000000000000" pitchFamily="2" charset="2"/>
              <a:buChar char="§"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A la GED locale pour un document signé électroniquement pendant 60 jours</a:t>
            </a:r>
          </a:p>
          <a:p>
            <a:pPr marL="645750" lvl="0" indent="-285750">
              <a:buFont typeface="Wingdings" panose="05000000000000000000" pitchFamily="2" charset="2"/>
              <a:buChar char="§"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Au plan de classement, lorsque celui-ci est archivé.</a:t>
            </a:r>
          </a:p>
          <a:p>
            <a:pPr marL="360000"/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360000"/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La numérisation de la dernière synthèse LEA est toujours disponible pour renseigner correctement le DRC .</a:t>
            </a:r>
          </a:p>
          <a:p>
            <a:pPr marL="360000"/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360000"/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Le bouton « Assurer un suivi » est toujours actif. Il permet d’ouvrir la page en mode modification. Des coches se positionnent sur chacune des lignes opérations pour positionner un suivi manuel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de celles-ci. Il est possible de cocher ou dé cocher une case. Il possible de sélectionner ou désélectionner toutes les coches d’un bloc. </a:t>
            </a:r>
          </a:p>
          <a:p>
            <a:pPr marL="360000"/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ans 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le formulaire du panier des opérations, libre d’un bloc à un autre, sans ordre imposé.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713" y="1220688"/>
            <a:ext cx="390525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063" y="2204864"/>
            <a:ext cx="384175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719" y="2924944"/>
            <a:ext cx="384175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36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9</a:t>
            </a:fld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260648"/>
            <a:ext cx="4824536" cy="769441"/>
          </a:xfrm>
        </p:spPr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Panier d’ORDRES LEA</a:t>
            </a:r>
            <a:r>
              <a:rPr lang="fr-FR" dirty="0">
                <a:solidFill>
                  <a:schemeClr val="tx1"/>
                </a:solidFill>
              </a:rPr>
              <a:t/>
            </a:r>
            <a:br>
              <a:rPr lang="fr-FR" dirty="0">
                <a:solidFill>
                  <a:schemeClr val="tx1"/>
                </a:solidFill>
              </a:rPr>
            </a:br>
            <a:r>
              <a:rPr lang="fr-FR" dirty="0">
                <a:solidFill>
                  <a:schemeClr val="tx1"/>
                </a:solidFill>
              </a:rPr>
              <a:t>LE TRAITEMENT DES OPERATIONS</a:t>
            </a:r>
            <a:endParaRPr lang="fr-FR" sz="2000" b="0" dirty="0">
              <a:solidFill>
                <a:schemeClr val="tx1"/>
              </a:solidFill>
            </a:endParaRPr>
          </a:p>
        </p:txBody>
      </p:sp>
      <p:sp>
        <p:nvSpPr>
          <p:cNvPr id="6" name="Espace réservé du texte 8">
            <a:extLst>
              <a:ext uri="{FF2B5EF4-FFF2-40B4-BE49-F238E27FC236}">
                <a16:creationId xmlns="" xmlns:a16="http://schemas.microsoft.com/office/drawing/2014/main" id="{019C0F19-91DE-4604-AE0D-DA0F78803B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43608" y="1340768"/>
            <a:ext cx="7245011" cy="4752528"/>
          </a:xfrm>
        </p:spPr>
        <p:txBody>
          <a:bodyPr>
            <a:noAutofit/>
          </a:bodyPr>
          <a:lstStyle/>
          <a:p>
            <a:pPr marL="360000"/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Le bouton  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permet 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la fermeture de la page :</a:t>
            </a:r>
          </a:p>
          <a:p>
            <a:pPr marL="360000" lvl="0"/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Pas de modification : retour soit vers le PCM soit vers la synthèse client.</a:t>
            </a:r>
          </a:p>
          <a:p>
            <a:pPr marL="360000" lvl="0"/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Si des mises à jour sont effectuées pour toper une ou plusieurs opérations à « traité » et que l’utilisateur clique sur la croix sans enregistrer, le pop-up ci-dessous s’affiche 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60000" lvl="0"/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000" lvl="0"/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000" lvl="0"/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000" lvl="0"/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000" lvl="0"/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000" lvl="0"/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000" lvl="0"/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000" lvl="0"/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000" lvl="0"/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000" lvl="0"/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000" lvl="0"/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000" lvl="0"/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000"/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Le bouton « Annuler » permet un retour sur la page du panier des opérations LEA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60000"/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360000"/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Le bouton « Ne pas enregistrer » permet de ne pas enregistrer les modifications et un retour soit vers le PCM soit vers la synthèse client.</a:t>
            </a:r>
          </a:p>
          <a:p>
            <a:pPr marL="360000"/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360000"/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Le bouton « Enregistrer » permet la prise en compte de la saisie du Panier des opérations LEA et un retour soit vers le PCM soit vers la synthèse client. </a:t>
            </a:r>
          </a:p>
          <a:p>
            <a:pPr marL="360000" lvl="0"/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000"/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Le bouton  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permet 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d’accéder au processus aide s’il existe.</a:t>
            </a:r>
          </a:p>
          <a:p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2098" y="1340768"/>
            <a:ext cx="212725" cy="208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296" y="2276873"/>
            <a:ext cx="5730875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229" y="5733256"/>
            <a:ext cx="2317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357253"/>
            <a:ext cx="384175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654674"/>
            <a:ext cx="390525" cy="40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598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10</a:t>
            </a:fld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260648"/>
            <a:ext cx="7128792" cy="1107996"/>
          </a:xfrm>
        </p:spPr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Panier d’ORDRES LEA</a:t>
            </a:r>
            <a:r>
              <a:rPr lang="fr-FR" dirty="0">
                <a:solidFill>
                  <a:schemeClr val="tx1"/>
                </a:solidFill>
              </a:rPr>
              <a:t/>
            </a:r>
            <a:br>
              <a:rPr lang="fr-FR" dirty="0">
                <a:solidFill>
                  <a:schemeClr val="tx1"/>
                </a:solidFill>
              </a:rPr>
            </a:br>
            <a:r>
              <a:rPr lang="fr-FR" dirty="0">
                <a:solidFill>
                  <a:schemeClr val="tx1"/>
                </a:solidFill>
              </a:rPr>
              <a:t>Vue d’ensemble du formulaire « Panier des opérations LEA » 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="" xmlns:a16="http://schemas.microsoft.com/office/drawing/2014/main" id="{019C0F19-91DE-4604-AE0D-DA0F78803B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43608" y="1340768"/>
            <a:ext cx="7245011" cy="4752528"/>
          </a:xfrm>
        </p:spPr>
        <p:txBody>
          <a:bodyPr>
            <a:noAutofit/>
          </a:bodyPr>
          <a:lstStyle/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68760"/>
            <a:ext cx="5256584" cy="180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655" y="3212976"/>
            <a:ext cx="5256585" cy="284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5930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11</a:t>
            </a:fld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260648"/>
            <a:ext cx="7128792" cy="1107996"/>
          </a:xfrm>
        </p:spPr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Panier d’ORDRES LEA</a:t>
            </a:r>
            <a:r>
              <a:rPr lang="fr-FR" dirty="0">
                <a:solidFill>
                  <a:schemeClr val="tx1"/>
                </a:solidFill>
              </a:rPr>
              <a:t/>
            </a:r>
            <a:br>
              <a:rPr lang="fr-FR" dirty="0">
                <a:solidFill>
                  <a:schemeClr val="tx1"/>
                </a:solidFill>
              </a:rPr>
            </a:br>
            <a:r>
              <a:rPr lang="fr-FR" dirty="0">
                <a:solidFill>
                  <a:schemeClr val="tx1"/>
                </a:solidFill>
              </a:rPr>
              <a:t>Vue d’ensemble du formulaire « Panier des opérations LEA » 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="" xmlns:a16="http://schemas.microsoft.com/office/drawing/2014/main" id="{019C0F19-91DE-4604-AE0D-DA0F78803B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43608" y="1340768"/>
            <a:ext cx="7245011" cy="4752528"/>
          </a:xfrm>
        </p:spPr>
        <p:txBody>
          <a:bodyPr>
            <a:noAutofit/>
          </a:bodyPr>
          <a:lstStyle/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817" y="1412776"/>
            <a:ext cx="5933004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734" y="2492896"/>
            <a:ext cx="5907087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451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12</a:t>
            </a:fld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260648"/>
            <a:ext cx="7128792" cy="769441"/>
          </a:xfrm>
        </p:spPr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Panier d’ORDRES LEA</a:t>
            </a:r>
            <a:r>
              <a:rPr lang="fr-FR" dirty="0">
                <a:solidFill>
                  <a:schemeClr val="tx1"/>
                </a:solidFill>
              </a:rPr>
              <a:t/>
            </a:r>
            <a:br>
              <a:rPr lang="fr-FR" dirty="0">
                <a:solidFill>
                  <a:schemeClr val="tx1"/>
                </a:solidFill>
              </a:rPr>
            </a:br>
            <a:r>
              <a:rPr lang="fr-FR" dirty="0" smtClean="0">
                <a:solidFill>
                  <a:schemeClr val="tx1"/>
                </a:solidFill>
              </a:rPr>
              <a:t>Le descriptif des blocs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Espace réservé du texte 8">
            <a:extLst>
              <a:ext uri="{FF2B5EF4-FFF2-40B4-BE49-F238E27FC236}">
                <a16:creationId xmlns="" xmlns:a16="http://schemas.microsoft.com/office/drawing/2014/main" id="{019C0F19-91DE-4604-AE0D-DA0F78803B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43608" y="1340768"/>
            <a:ext cx="7245011" cy="4752528"/>
          </a:xfrm>
        </p:spPr>
        <p:txBody>
          <a:bodyPr>
            <a:noAutofit/>
          </a:bodyPr>
          <a:lstStyle/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Bloc « retraits » (Opérations financières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Le bouton « Réaliser un virement » permet de se débrancher vers le processus métier « Créer un virement » pour les produits bancaires sauf le PEA. </a:t>
            </a: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Pour un compte de type PEA, le bouton « Créer un virement » permet de débrancher vers le processus « Traiter une opération financière – retrait ».</a:t>
            </a:r>
          </a:p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/>
          <p:cNvPicPr/>
          <p:nvPr/>
        </p:nvPicPr>
        <p:blipFill>
          <a:blip r:embed="rId2"/>
          <a:stretch>
            <a:fillRect/>
          </a:stretch>
        </p:blipFill>
        <p:spPr>
          <a:xfrm>
            <a:off x="1115616" y="1772816"/>
            <a:ext cx="6984776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078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13</a:t>
            </a:fld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260648"/>
            <a:ext cx="7128792" cy="769441"/>
          </a:xfrm>
        </p:spPr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Panier d’ORDRES LEA</a:t>
            </a:r>
            <a:r>
              <a:rPr lang="fr-FR" dirty="0">
                <a:solidFill>
                  <a:schemeClr val="tx1"/>
                </a:solidFill>
              </a:rPr>
              <a:t/>
            </a:r>
            <a:br>
              <a:rPr lang="fr-FR" dirty="0">
                <a:solidFill>
                  <a:schemeClr val="tx1"/>
                </a:solidFill>
              </a:rPr>
            </a:br>
            <a:r>
              <a:rPr lang="fr-FR" dirty="0" smtClean="0">
                <a:solidFill>
                  <a:schemeClr val="tx1"/>
                </a:solidFill>
              </a:rPr>
              <a:t>Le descriptif des blocs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Espace réservé du texte 8">
            <a:extLst>
              <a:ext uri="{FF2B5EF4-FFF2-40B4-BE49-F238E27FC236}">
                <a16:creationId xmlns="" xmlns:a16="http://schemas.microsoft.com/office/drawing/2014/main" id="{019C0F19-91DE-4604-AE0D-DA0F78803B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43608" y="1340768"/>
            <a:ext cx="7245011" cy="4752528"/>
          </a:xfrm>
        </p:spPr>
        <p:txBody>
          <a:bodyPr>
            <a:noAutofit/>
          </a:bodyPr>
          <a:lstStyle/>
          <a:p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Bloc « souscriptions » </a:t>
            </a:r>
            <a:endParaRPr lang="fr-FR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Assurance vie</a:t>
            </a:r>
          </a:p>
          <a:p>
            <a:endParaRPr lang="fr-FR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Pour un compte assurance, le bouton « Souscrire » permet de débrancher vers le processus « Vendre et gérer assurance vie ». </a:t>
            </a:r>
          </a:p>
          <a:p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/>
          <p:cNvPicPr/>
          <p:nvPr/>
        </p:nvPicPr>
        <p:blipFill>
          <a:blip r:embed="rId2"/>
          <a:stretch>
            <a:fillRect/>
          </a:stretch>
        </p:blipFill>
        <p:spPr>
          <a:xfrm>
            <a:off x="1043608" y="2204864"/>
            <a:ext cx="6514797" cy="2186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15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14</a:t>
            </a:fld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260648"/>
            <a:ext cx="7128792" cy="769441"/>
          </a:xfrm>
        </p:spPr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Panier d’ORDRES LEA</a:t>
            </a:r>
            <a:r>
              <a:rPr lang="fr-FR" dirty="0">
                <a:solidFill>
                  <a:schemeClr val="tx1"/>
                </a:solidFill>
              </a:rPr>
              <a:t/>
            </a:r>
            <a:br>
              <a:rPr lang="fr-FR" dirty="0">
                <a:solidFill>
                  <a:schemeClr val="tx1"/>
                </a:solidFill>
              </a:rPr>
            </a:br>
            <a:r>
              <a:rPr lang="fr-FR" dirty="0" smtClean="0">
                <a:solidFill>
                  <a:schemeClr val="tx1"/>
                </a:solidFill>
              </a:rPr>
              <a:t>Le descriptif des blocs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Espace réservé du texte 8">
            <a:extLst>
              <a:ext uri="{FF2B5EF4-FFF2-40B4-BE49-F238E27FC236}">
                <a16:creationId xmlns="" xmlns:a16="http://schemas.microsoft.com/office/drawing/2014/main" id="{019C0F19-91DE-4604-AE0D-DA0F78803B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42988" y="1341438"/>
            <a:ext cx="7245350" cy="4751387"/>
          </a:xfrm>
        </p:spPr>
        <p:txBody>
          <a:bodyPr>
            <a:noAutofit/>
          </a:bodyPr>
          <a:lstStyle/>
          <a:p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Bloc « souscriptions » </a:t>
            </a:r>
            <a:endParaRPr lang="fr-FR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Compte titres ordinaire (CTO</a:t>
            </a:r>
            <a:r>
              <a:rPr lang="fr-FR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fr-FR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 smtClean="0"/>
          </a:p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Pour 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un compte titre, le bouton « Souscrire » permet de débrancher vers le processus « Gérer un compte titres ». Les règles de gestion du processus sur lequel le panier des opérations LEA débranche sont appliquées.</a:t>
            </a:r>
          </a:p>
          <a:p>
            <a:endParaRPr lang="fr-FR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 7"/>
          <p:cNvPicPr/>
          <p:nvPr/>
        </p:nvPicPr>
        <p:blipFill>
          <a:blip r:embed="rId2"/>
          <a:stretch>
            <a:fillRect/>
          </a:stretch>
        </p:blipFill>
        <p:spPr>
          <a:xfrm>
            <a:off x="1187624" y="2204864"/>
            <a:ext cx="5965190" cy="3276600"/>
          </a:xfrm>
          <a:prstGeom prst="rect">
            <a:avLst/>
          </a:prstGeom>
        </p:spPr>
      </p:pic>
      <p:cxnSp>
        <p:nvCxnSpPr>
          <p:cNvPr id="10" name="Connecteur droit avec flèche 9"/>
          <p:cNvCxnSpPr/>
          <p:nvPr/>
        </p:nvCxnSpPr>
        <p:spPr>
          <a:xfrm>
            <a:off x="3419872" y="2889992"/>
            <a:ext cx="533400" cy="51435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 flipV="1">
            <a:off x="4700588" y="3047826"/>
            <a:ext cx="257175" cy="1590675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328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15</a:t>
            </a:fld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260648"/>
            <a:ext cx="7128792" cy="769441"/>
          </a:xfrm>
        </p:spPr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Panier d’ORDRES LEA</a:t>
            </a:r>
            <a:r>
              <a:rPr lang="fr-FR" dirty="0">
                <a:solidFill>
                  <a:schemeClr val="tx1"/>
                </a:solidFill>
              </a:rPr>
              <a:t/>
            </a:r>
            <a:br>
              <a:rPr lang="fr-FR" dirty="0">
                <a:solidFill>
                  <a:schemeClr val="tx1"/>
                </a:solidFill>
              </a:rPr>
            </a:br>
            <a:r>
              <a:rPr lang="fr-FR" dirty="0" smtClean="0">
                <a:solidFill>
                  <a:schemeClr val="tx1"/>
                </a:solidFill>
              </a:rPr>
              <a:t>Le descriptif des blocs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Espace réservé du texte 8">
            <a:extLst>
              <a:ext uri="{FF2B5EF4-FFF2-40B4-BE49-F238E27FC236}">
                <a16:creationId xmlns="" xmlns:a16="http://schemas.microsoft.com/office/drawing/2014/main" id="{019C0F19-91DE-4604-AE0D-DA0F78803B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43608" y="1340768"/>
            <a:ext cx="7245011" cy="4752528"/>
          </a:xfrm>
        </p:spPr>
        <p:txBody>
          <a:bodyPr>
            <a:noAutofit/>
          </a:bodyPr>
          <a:lstStyle/>
          <a:p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Bloc « avenants 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b="1" dirty="0" smtClean="0"/>
          </a:p>
          <a:p>
            <a:endParaRPr lang="fr-FR" sz="1400" b="1" dirty="0"/>
          </a:p>
          <a:p>
            <a:endParaRPr lang="fr-FR" sz="1400" b="1" dirty="0" smtClean="0"/>
          </a:p>
          <a:p>
            <a:endParaRPr lang="fr-FR" sz="1400" b="1" dirty="0"/>
          </a:p>
          <a:p>
            <a:endParaRPr lang="fr-FR" sz="1400" b="1" dirty="0" smtClean="0"/>
          </a:p>
          <a:p>
            <a:endParaRPr lang="fr-FR" sz="1400" b="1" dirty="0"/>
          </a:p>
          <a:p>
            <a:endParaRPr lang="fr-FR" sz="1400" b="1" dirty="0" smtClean="0"/>
          </a:p>
          <a:p>
            <a:endParaRPr lang="fr-FR" sz="1400" b="1" dirty="0"/>
          </a:p>
          <a:p>
            <a:endParaRPr lang="fr-FR" sz="1400" b="1" dirty="0" smtClean="0"/>
          </a:p>
          <a:p>
            <a:endParaRPr lang="fr-FR" sz="1400" b="1" dirty="0"/>
          </a:p>
          <a:p>
            <a:endParaRPr lang="fr-FR" sz="1400" b="1" dirty="0"/>
          </a:p>
          <a:p>
            <a:r>
              <a:rPr lang="fr-FR" sz="1400" dirty="0"/>
              <a:t> </a:t>
            </a:r>
          </a:p>
          <a:p>
            <a:r>
              <a:rPr lang="fr-FR" sz="1400" dirty="0"/>
              <a:t> </a:t>
            </a:r>
          </a:p>
          <a:p>
            <a:r>
              <a:rPr lang="fr-FR" sz="1400" dirty="0"/>
              <a:t> </a:t>
            </a: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Ce bloc ne concerne que l’assurance vie. Le bouton « Effectuer un versement » permet de débrancher vers le processus « Vendre et gérer assurance vie ».</a:t>
            </a:r>
          </a:p>
          <a:p>
            <a:r>
              <a:rPr lang="fr-FR" sz="1400" dirty="0"/>
              <a:t> </a:t>
            </a: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/>
          <p:cNvPicPr/>
          <p:nvPr/>
        </p:nvPicPr>
        <p:blipFill>
          <a:blip r:embed="rId2"/>
          <a:stretch>
            <a:fillRect/>
          </a:stretch>
        </p:blipFill>
        <p:spPr>
          <a:xfrm>
            <a:off x="1187624" y="1988840"/>
            <a:ext cx="6696744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22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16</a:t>
            </a:fld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260648"/>
            <a:ext cx="7128792" cy="769441"/>
          </a:xfrm>
        </p:spPr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Panier d’ORDRES LEA</a:t>
            </a:r>
            <a:r>
              <a:rPr lang="fr-FR" dirty="0">
                <a:solidFill>
                  <a:schemeClr val="tx1"/>
                </a:solidFill>
              </a:rPr>
              <a:t/>
            </a:r>
            <a:br>
              <a:rPr lang="fr-FR" dirty="0">
                <a:solidFill>
                  <a:schemeClr val="tx1"/>
                </a:solidFill>
              </a:rPr>
            </a:br>
            <a:r>
              <a:rPr lang="fr-FR" dirty="0" smtClean="0">
                <a:solidFill>
                  <a:schemeClr val="tx1"/>
                </a:solidFill>
              </a:rPr>
              <a:t>Le descriptif des blocs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Espace réservé du texte 8">
            <a:extLst>
              <a:ext uri="{FF2B5EF4-FFF2-40B4-BE49-F238E27FC236}">
                <a16:creationId xmlns="" xmlns:a16="http://schemas.microsoft.com/office/drawing/2014/main" id="{019C0F19-91DE-4604-AE0D-DA0F78803B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43608" y="1340768"/>
            <a:ext cx="7245011" cy="4752528"/>
          </a:xfrm>
        </p:spPr>
        <p:txBody>
          <a:bodyPr>
            <a:noAutofit/>
          </a:bodyPr>
          <a:lstStyle/>
          <a:p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Bloc « arbitrages </a:t>
            </a:r>
            <a:r>
              <a:rPr 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endParaRPr lang="fr-FR" sz="1400" b="1" dirty="0"/>
          </a:p>
          <a:p>
            <a:endParaRPr lang="fr-FR" sz="1400" b="1" dirty="0" smtClean="0"/>
          </a:p>
          <a:p>
            <a:endParaRPr lang="fr-FR" sz="1400" b="1" dirty="0"/>
          </a:p>
          <a:p>
            <a:endParaRPr lang="fr-FR" sz="1400" b="1" dirty="0" smtClean="0"/>
          </a:p>
          <a:p>
            <a:endParaRPr lang="fr-FR" sz="1400" b="1" dirty="0"/>
          </a:p>
          <a:p>
            <a:endParaRPr lang="fr-FR" sz="1400" b="1" dirty="0" smtClean="0"/>
          </a:p>
          <a:p>
            <a:endParaRPr lang="fr-FR" sz="1400" b="1" dirty="0"/>
          </a:p>
          <a:p>
            <a:endParaRPr lang="fr-FR" sz="1400" b="1" dirty="0" smtClean="0"/>
          </a:p>
          <a:p>
            <a:endParaRPr lang="fr-FR" sz="1400" b="1" dirty="0"/>
          </a:p>
          <a:p>
            <a:endParaRPr lang="fr-FR" sz="1400" b="1" dirty="0" smtClean="0"/>
          </a:p>
          <a:p>
            <a:endParaRPr lang="fr-FR" sz="1400" b="1" dirty="0"/>
          </a:p>
          <a:p>
            <a:endParaRPr lang="fr-FR" sz="1400" b="1" dirty="0"/>
          </a:p>
          <a:p>
            <a:r>
              <a:rPr lang="fr-FR" sz="1400" dirty="0"/>
              <a:t> </a:t>
            </a:r>
          </a:p>
          <a:p>
            <a:r>
              <a:rPr lang="fr-FR" sz="1400" dirty="0"/>
              <a:t> </a:t>
            </a: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Ce bloc concerne l’assurance vie et les titres.</a:t>
            </a: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Pour un compte assurance, le bouton « Effectuer un achat/vente » permet de débrancher vers le processus « Vendre et gérer assurance vie ».</a:t>
            </a: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Pour un compte titres, le bouton « Effectuer un achat/vente » permet de débrancher vers le processus « Traiter opération sur compte titres (Platine) ».</a:t>
            </a: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00809"/>
            <a:ext cx="6624735" cy="27363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072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17</a:t>
            </a:fld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260648"/>
            <a:ext cx="7128792" cy="769441"/>
          </a:xfrm>
        </p:spPr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Panier d’ORDRES LEA</a:t>
            </a:r>
            <a:r>
              <a:rPr lang="fr-FR" dirty="0">
                <a:solidFill>
                  <a:schemeClr val="tx1"/>
                </a:solidFill>
              </a:rPr>
              <a:t/>
            </a:r>
            <a:br>
              <a:rPr lang="fr-FR" dirty="0">
                <a:solidFill>
                  <a:schemeClr val="tx1"/>
                </a:solidFill>
              </a:rPr>
            </a:br>
            <a:r>
              <a:rPr lang="fr-FR" dirty="0" smtClean="0">
                <a:solidFill>
                  <a:schemeClr val="tx1"/>
                </a:solidFill>
              </a:rPr>
              <a:t>Le descriptif des blocs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Espace réservé du texte 8">
            <a:extLst>
              <a:ext uri="{FF2B5EF4-FFF2-40B4-BE49-F238E27FC236}">
                <a16:creationId xmlns="" xmlns:a16="http://schemas.microsoft.com/office/drawing/2014/main" id="{019C0F19-91DE-4604-AE0D-DA0F78803B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43608" y="1340768"/>
            <a:ext cx="7245011" cy="4752528"/>
          </a:xfrm>
        </p:spPr>
        <p:txBody>
          <a:bodyPr>
            <a:noAutofit/>
          </a:bodyPr>
          <a:lstStyle/>
          <a:p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Bloc « autres opérations </a:t>
            </a:r>
            <a:r>
              <a:rPr 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Contient 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la liste des actes de gestion non référencés entre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Natixis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MySys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, afin de la restituer aux Conseillers, ainsi que les produits absents du périmètre du panier LEA.</a:t>
            </a:r>
          </a:p>
        </p:txBody>
      </p:sp>
      <p:pic>
        <p:nvPicPr>
          <p:cNvPr id="7" name="Image 6"/>
          <p:cNvPicPr/>
          <p:nvPr/>
        </p:nvPicPr>
        <p:blipFill>
          <a:blip r:embed="rId2"/>
          <a:stretch>
            <a:fillRect/>
          </a:stretch>
        </p:blipFill>
        <p:spPr>
          <a:xfrm>
            <a:off x="1043608" y="1700808"/>
            <a:ext cx="6840760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534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106F41D-9071-4BEB-9462-E6FAF6C636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8066E39-804A-4997-A54A-35BB5E8F03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D0341085-8EEC-47D3-9566-2A45068B4531}">
  <ds:schemaRefs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terms/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3878</TotalTime>
  <Words>181</Words>
  <Application>Microsoft Office PowerPoint</Application>
  <PresentationFormat>Affichage à l'écran (4:3)</PresentationFormat>
  <Paragraphs>293</Paragraphs>
  <Slides>17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8" baseType="lpstr">
      <vt:lpstr>Thème Office</vt:lpstr>
      <vt:lpstr>Présentation PowerPoint</vt:lpstr>
      <vt:lpstr>PANIER D’ORDRES LEA</vt:lpstr>
      <vt:lpstr>Panier d’ORDRES LEA CONTEXTE</vt:lpstr>
      <vt:lpstr>Panier d’ORDRES LEA ACCES a L’APPLICATION</vt:lpstr>
      <vt:lpstr>Panier d’ORDRES LEA ACCES a L’APPLICATION</vt:lpstr>
      <vt:lpstr>Panier d’ORDRES LEA LE TRAITEMENT DES OPERATIONS</vt:lpstr>
      <vt:lpstr>Panier d’ORDRES LEA LE TRAITEMENT DES OPERATIONS</vt:lpstr>
      <vt:lpstr>Panier d’ORDRES LEA LE TRAITEMENT DES OPERATIONS</vt:lpstr>
      <vt:lpstr>Panier d’ORDRES LEA LE TRAITEMENT DES OPERATIONS</vt:lpstr>
      <vt:lpstr>Panier d’ORDRES LEA Vue d’ensemble du formulaire « Panier des opérations LEA » </vt:lpstr>
      <vt:lpstr>Panier d’ORDRES LEA Vue d’ensemble du formulaire « Panier des opérations LEA » </vt:lpstr>
      <vt:lpstr>Panier d’ORDRES LEA Le descriptif des blocs</vt:lpstr>
      <vt:lpstr>Panier d’ORDRES LEA Le descriptif des blocs</vt:lpstr>
      <vt:lpstr>Panier d’ORDRES LEA Le descriptif des blocs</vt:lpstr>
      <vt:lpstr>Panier d’ORDRES LEA Le descriptif des blocs</vt:lpstr>
      <vt:lpstr>Panier d’ORDRES LEA Le descriptif des blocs</vt:lpstr>
      <vt:lpstr>Panier d’ORDRES LEA Le descriptif des blocs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A6700687</cp:lastModifiedBy>
  <cp:revision>341</cp:revision>
  <cp:lastPrinted>2019-10-04T08:01:03Z</cp:lastPrinted>
  <dcterms:created xsi:type="dcterms:W3CDTF">2017-05-30T18:41:27Z</dcterms:created>
  <dcterms:modified xsi:type="dcterms:W3CDTF">2019-10-04T08:05:35Z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</Properties>
</file>