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Lst>
  <p:notesMasterIdLst>
    <p:notesMasterId r:id="rId11"/>
  </p:notesMasterIdLst>
  <p:handoutMasterIdLst>
    <p:handoutMasterId r:id="rId12"/>
  </p:handoutMasterIdLst>
  <p:sldIdLst>
    <p:sldId id="4473" r:id="rId6"/>
    <p:sldId id="4474" r:id="rId7"/>
    <p:sldId id="4475" r:id="rId8"/>
    <p:sldId id="4392" r:id="rId9"/>
    <p:sldId id="4476" r:id="rId10"/>
  </p:sldIdLst>
  <p:sldSz cx="9144000" cy="5143500" type="screen16x9"/>
  <p:notesSz cx="6875463" cy="10002838"/>
  <p:embeddedFontLst>
    <p:embeddedFont>
      <p:font typeface="Verdana" panose="020B0604030504040204" pitchFamily="34" charset="0"/>
      <p:regular r:id="rId13"/>
      <p:bold r:id="rId14"/>
      <p:italic r:id="rId15"/>
      <p:boldItalic r:id="rId16"/>
    </p:embeddedFont>
    <p:embeddedFont>
      <p:font typeface="Cambria Math" panose="02040503050406030204" pitchFamily="18" charset="0"/>
      <p:regular r:id="rId17"/>
    </p:embeddedFont>
    <p:embeddedFont>
      <p:font typeface="Montserrat SemiBold" panose="00000700000000000000" pitchFamily="2" charset="0"/>
      <p:bold r:id="rId18"/>
      <p:boldItalic r:id="rId19"/>
    </p:embeddedFont>
    <p:embeddedFont>
      <p:font typeface="Arial Narrow" panose="020B0606020202030204" pitchFamily="34" charset="0"/>
      <p:regular r:id="rId20"/>
      <p:bold r:id="rId21"/>
      <p:italic r:id="rId22"/>
      <p:boldItalic r:id="rId23"/>
    </p:embeddedFont>
    <p:embeddedFont>
      <p:font typeface="Cabin Condensed" panose="020B0604020202020204" charset="0"/>
      <p:regular r:id="rId24"/>
      <p:bold r:id="rId25"/>
      <p:italic r:id="rId26"/>
      <p:boldItalic r:id="rId27"/>
    </p:embeddedFont>
    <p:embeddedFont>
      <p:font typeface="Montserrat ExtraBold" panose="00000900000000000000" pitchFamily="2" charset="0"/>
      <p:bold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4473"/>
            <p14:sldId id="4474"/>
            <p14:sldId id="4475"/>
            <p14:sldId id="4392"/>
            <p14:sldId id="4476"/>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84" autoAdjust="0"/>
    <p:restoredTop sz="94660"/>
  </p:normalViewPr>
  <p:slideViewPr>
    <p:cSldViewPr snapToGrid="0">
      <p:cViewPr varScale="1">
        <p:scale>
          <a:sx n="60" d="100"/>
          <a:sy n="60" d="100"/>
        </p:scale>
        <p:origin x="1157" y="48"/>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customXml" Target="../customXml/item3.xml"/><Relationship Id="rId21" Type="http://schemas.openxmlformats.org/officeDocument/2006/relationships/font" Target="fonts/font9.fntdata"/><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24" Type="http://schemas.openxmlformats.org/officeDocument/2006/relationships/font" Target="fonts/font12.fntdata"/><Relationship Id="rId32" Type="http://schemas.openxmlformats.org/officeDocument/2006/relationships/viewProps" Target="viewProps.xml"/><Relationship Id="rId12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10" Type="http://schemas.openxmlformats.org/officeDocument/2006/relationships/slide" Target="slides/slide5.xml"/><Relationship Id="rId19" Type="http://schemas.openxmlformats.org/officeDocument/2006/relationships/font" Target="fonts/font7.fntdata"/><Relationship Id="rId31" Type="http://schemas.openxmlformats.org/officeDocument/2006/relationships/presProps" Target="presProps.xml"/><Relationship Id="rId12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440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375377"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Standard</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7.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375377"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Standard</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caisse-epargne.accompagnement-lea.fr/modes-demploi/souscrire-un-pe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Souscrire un PEA</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1121467"/>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1306285"/>
            <a:ext cx="2467007" cy="3032355"/>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buClr>
                <a:srgbClr val="9176B4"/>
              </a:buClr>
              <a:buFont typeface="Wingdings" panose="05000000000000000000" pitchFamily="2" charset="2"/>
              <a:buChar char="Ø"/>
            </a:pPr>
            <a:r>
              <a:rPr lang="fr-FR" sz="700">
                <a:solidFill>
                  <a:schemeClr val="tx1"/>
                </a:solidFill>
              </a:rPr>
              <a:t>Le conseiller indique à son client qu’il peut ouvrir un compte titres PEA, cela lui permettra de diversifier son épargne sur les produits financiers et de bénéficier d’un cadre fiscal avantageux</a:t>
            </a:r>
          </a:p>
          <a:p>
            <a:pPr marL="171450" indent="-171450">
              <a:buClr>
                <a:srgbClr val="9176B4"/>
              </a:buClr>
              <a:buFont typeface="Wingdings" panose="05000000000000000000" pitchFamily="2" charset="2"/>
              <a:buChar char="Ø"/>
            </a:pPr>
            <a:endParaRPr lang="fr-FR" sz="700">
              <a:solidFill>
                <a:schemeClr val="tx1"/>
              </a:solidFill>
            </a:endParaRPr>
          </a:p>
          <a:p>
            <a:pPr marL="171450" indent="-171450">
              <a:buClr>
                <a:srgbClr val="9176B4"/>
              </a:buClr>
              <a:buFont typeface="Wingdings" panose="05000000000000000000" pitchFamily="2" charset="2"/>
              <a:buChar char="Ø"/>
            </a:pPr>
            <a:r>
              <a:rPr lang="fr-FR" sz="700">
                <a:solidFill>
                  <a:schemeClr val="tx1"/>
                </a:solidFill>
              </a:rPr>
              <a:t>Il lui indique cependant les risques encourus par la détention de ce type d'enveloppe (volatilité des supports, absence de capital garanti, etc.)</a:t>
            </a:r>
          </a:p>
          <a:p>
            <a:pPr>
              <a:buClr>
                <a:srgbClr val="9176B4"/>
              </a:buClr>
            </a:pPr>
            <a:endParaRPr lang="fr-FR" sz="700">
              <a:solidFill>
                <a:schemeClr val="tx1"/>
              </a:solidFill>
            </a:endParaRPr>
          </a:p>
          <a:p>
            <a:pPr>
              <a:buClr>
                <a:srgbClr val="9176B4"/>
              </a:buClr>
            </a:pPr>
            <a:endParaRPr lang="fr-FR" sz="700">
              <a:solidFill>
                <a:schemeClr val="tx1"/>
              </a:solidFill>
            </a:endParaRPr>
          </a:p>
          <a:p>
            <a:pPr marL="180975">
              <a:buClr>
                <a:srgbClr val="9176B4"/>
              </a:buClr>
            </a:pPr>
            <a:r>
              <a:rPr lang="fr-FR" sz="700" b="1" i="1">
                <a:solidFill>
                  <a:schemeClr val="accent4"/>
                </a:solidFill>
              </a:rPr>
              <a:t>Note</a:t>
            </a:r>
            <a:r>
              <a:rPr lang="fr-FR" sz="700" i="1">
                <a:solidFill>
                  <a:schemeClr val="accent4"/>
                </a:solidFill>
              </a:rPr>
              <a:t> :. Tous les supports (exceptées les Parts Sociales exclues du calcul du budget de risque et le numéraire PEA, considéré comme un actif non risqué) contenus dans cette enveloppe viendront gonfler la poche d'actifs risqués </a:t>
            </a:r>
            <a:r>
              <a:rPr lang="fr-FR" sz="700" i="1">
                <a:solidFill>
                  <a:schemeClr val="accent4"/>
                </a:solidFill>
                <a:sym typeface="Wingdings" panose="05000000000000000000" pitchFamily="2" charset="2"/>
              </a:rPr>
              <a:t></a:t>
            </a:r>
            <a:r>
              <a:rPr lang="fr-FR" sz="700" i="1">
                <a:solidFill>
                  <a:schemeClr val="accent4"/>
                </a:solidFill>
              </a:rPr>
              <a:t> consommation du budget de risque</a:t>
            </a:r>
          </a:p>
        </p:txBody>
      </p:sp>
      <p:sp>
        <p:nvSpPr>
          <p:cNvPr id="26" name="Rectangle 25">
            <a:extLst>
              <a:ext uri="{FF2B5EF4-FFF2-40B4-BE49-F238E27FC236}">
                <a16:creationId xmlns:a16="http://schemas.microsoft.com/office/drawing/2014/main" id="{63A12038-D6AD-41D3-A137-0BA3F3B961C8}"/>
              </a:ext>
            </a:extLst>
          </p:cNvPr>
          <p:cNvSpPr/>
          <p:nvPr/>
        </p:nvSpPr>
        <p:spPr>
          <a:xfrm>
            <a:off x="412509" y="2667571"/>
            <a:ext cx="5843909"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8" name="ZoneTexte 27">
            <a:extLst>
              <a:ext uri="{FF2B5EF4-FFF2-40B4-BE49-F238E27FC236}">
                <a16:creationId xmlns:a16="http://schemas.microsoft.com/office/drawing/2014/main" id="{5BF7013D-D4CF-45A5-8761-5D5C5909A3DC}"/>
              </a:ext>
            </a:extLst>
          </p:cNvPr>
          <p:cNvSpPr txBox="1"/>
          <p:nvPr/>
        </p:nvSpPr>
        <p:spPr>
          <a:xfrm>
            <a:off x="2625358" y="2794932"/>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25358" y="3018731"/>
            <a:ext cx="1729084" cy="1216387"/>
          </a:xfrm>
          <a:prstGeom prst="rect">
            <a:avLst/>
          </a:prstGeom>
          <a:noFill/>
          <a:ln>
            <a:solidFill>
              <a:schemeClr val="bg2"/>
            </a:solidFill>
          </a:ln>
        </p:spPr>
        <p:txBody>
          <a:bodyPr wrap="square" lIns="96000" tIns="48000" rIns="96000" bIns="48000" rtlCol="0">
            <a:noAutofit/>
          </a:bodyPr>
          <a:lstStyle/>
          <a:p>
            <a:pPr marL="171450" indent="-171450">
              <a:buClr>
                <a:srgbClr val="9176B4"/>
              </a:buClr>
              <a:buFont typeface="Wingdings" panose="05000000000000000000" pitchFamily="2" charset="2"/>
              <a:buChar char="Ø"/>
            </a:pPr>
            <a:r>
              <a:rPr lang="fr-FR" sz="700">
                <a:solidFill>
                  <a:schemeClr val="tx1"/>
                </a:solidFill>
              </a:rPr>
              <a:t>Le client souhaite investir en bourse sur le marché Actions</a:t>
            </a:r>
          </a:p>
          <a:p>
            <a:pPr marL="171450" indent="-171450">
              <a:buClr>
                <a:srgbClr val="9176B4"/>
              </a:buClr>
              <a:buFont typeface="Wingdings" panose="05000000000000000000" pitchFamily="2" charset="2"/>
              <a:buChar char="Ø"/>
            </a:pPr>
            <a:endParaRPr lang="fr-FR" sz="700"/>
          </a:p>
          <a:p>
            <a:pPr marL="171450" indent="-171450">
              <a:buClr>
                <a:schemeClr val="bg2"/>
              </a:buClr>
              <a:buFont typeface="Wingdings" panose="05000000000000000000" pitchFamily="2" charset="2"/>
              <a:buChar char="Ø"/>
            </a:pPr>
            <a:r>
              <a:rPr lang="fr-FR" sz="700"/>
              <a:t>Ouvrir un compte titres PEA pour investir en bourse sur le marché Actions </a:t>
            </a:r>
          </a:p>
          <a:p>
            <a:pPr marL="171450" lvl="0" indent="-171450">
              <a:buClr>
                <a:srgbClr val="B34A8C"/>
              </a:buClr>
              <a:buFont typeface="Wingdings" panose="05000000000000000000" pitchFamily="2" charset="2"/>
              <a:buChar char="Ø"/>
            </a:pPr>
            <a:endParaRPr lang="fr-FR" sz="700" u="sng"/>
          </a:p>
          <a:p>
            <a:pPr marL="171450" lvl="0" indent="-171450">
              <a:buClr>
                <a:srgbClr val="B34A8C"/>
              </a:buClr>
              <a:buFont typeface="Wingdings" panose="05000000000000000000" pitchFamily="2" charset="2"/>
              <a:buChar char="Ø"/>
            </a:pPr>
            <a:r>
              <a:rPr lang="fr-FR" sz="700" u="sng"/>
              <a:t>Ex de projet </a:t>
            </a:r>
            <a:r>
              <a:rPr lang="fr-FR" sz="700"/>
              <a:t>: « Epargner pour mes proches »</a:t>
            </a:r>
          </a:p>
          <a:p>
            <a:pPr>
              <a:buClr>
                <a:schemeClr val="bg2"/>
              </a:buClr>
            </a:pPr>
            <a:endParaRPr lang="fr-FR" sz="700"/>
          </a:p>
        </p:txBody>
      </p:sp>
      <p:sp>
        <p:nvSpPr>
          <p:cNvPr id="31" name="ZoneTexte 30">
            <a:extLst>
              <a:ext uri="{FF2B5EF4-FFF2-40B4-BE49-F238E27FC236}">
                <a16:creationId xmlns:a16="http://schemas.microsoft.com/office/drawing/2014/main" id="{498BAE88-911D-4738-9B85-EAE63C5A367E}"/>
              </a:ext>
            </a:extLst>
          </p:cNvPr>
          <p:cNvSpPr txBox="1"/>
          <p:nvPr/>
        </p:nvSpPr>
        <p:spPr>
          <a:xfrm>
            <a:off x="4435464" y="2794932"/>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35464" y="3011220"/>
            <a:ext cx="1729082" cy="1222298"/>
          </a:xfrm>
          <a:prstGeom prst="rect">
            <a:avLst/>
          </a:prstGeom>
          <a:noFill/>
          <a:ln>
            <a:solidFill>
              <a:schemeClr val="accent2"/>
            </a:solidFill>
          </a:ln>
        </p:spPr>
        <p:txBody>
          <a:bodyPr wrap="square" lIns="96000" tIns="48000" rIns="96000" bIns="48000" rtlCol="0">
            <a:noAutofit/>
          </a:bodyPr>
          <a:lstStyle/>
          <a:p>
            <a:pPr lvl="0">
              <a:defRPr/>
            </a:pPr>
            <a:endParaRPr lang="fr-FR" sz="700"/>
          </a:p>
          <a:p>
            <a:pPr marL="171450" indent="-171450">
              <a:buClr>
                <a:schemeClr val="accent2"/>
              </a:buClr>
              <a:buFont typeface="Wingdings" panose="05000000000000000000" pitchFamily="2" charset="2"/>
              <a:buChar char="Ø"/>
            </a:pPr>
            <a:r>
              <a:rPr lang="fr-FR" sz="700"/>
              <a:t>Effectuer une ouverture d’un compte titres PEA</a:t>
            </a:r>
          </a:p>
          <a:p>
            <a:pPr>
              <a:buClr>
                <a:schemeClr val="accent2"/>
              </a:buClr>
            </a:pPr>
            <a:r>
              <a:rPr lang="fr-FR" sz="700"/>
              <a:t> </a:t>
            </a:r>
          </a:p>
          <a:p>
            <a:pPr marL="171450" indent="-171450">
              <a:buClr>
                <a:schemeClr val="accent2"/>
              </a:buClr>
              <a:buFont typeface="Wingdings" panose="05000000000000000000" pitchFamily="2" charset="2"/>
              <a:buChar char="Ø"/>
            </a:pPr>
            <a:r>
              <a:rPr lang="fr-FR" sz="700"/>
              <a:t>Adapter la proposition en fonction de l’appétence du client</a:t>
            </a:r>
          </a:p>
        </p:txBody>
      </p:sp>
      <p:sp>
        <p:nvSpPr>
          <p:cNvPr id="21" name="Rectangle 20">
            <a:extLst>
              <a:ext uri="{FF2B5EF4-FFF2-40B4-BE49-F238E27FC236}">
                <a16:creationId xmlns:a16="http://schemas.microsoft.com/office/drawing/2014/main" id="{44CDFBFD-68E8-4F27-9290-581DD01DA64E}"/>
              </a:ext>
            </a:extLst>
          </p:cNvPr>
          <p:cNvSpPr/>
          <p:nvPr/>
        </p:nvSpPr>
        <p:spPr>
          <a:xfrm>
            <a:off x="412509" y="2484021"/>
            <a:ext cx="5843909"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sp>
        <p:nvSpPr>
          <p:cNvPr id="33" name="Rectangle 32">
            <a:extLst>
              <a:ext uri="{FF2B5EF4-FFF2-40B4-BE49-F238E27FC236}">
                <a16:creationId xmlns:a16="http://schemas.microsoft.com/office/drawing/2014/main" id="{3F2DDCE0-0420-469D-9718-044AE8A56A37}"/>
              </a:ext>
            </a:extLst>
          </p:cNvPr>
          <p:cNvSpPr/>
          <p:nvPr/>
        </p:nvSpPr>
        <p:spPr>
          <a:xfrm>
            <a:off x="4435464" y="4007668"/>
            <a:ext cx="1721841" cy="219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solidFill>
                  <a:schemeClr val="accent6"/>
                </a:solidFill>
                <a:latin typeface="Montserrat SemiBold" panose="020B0604020202020204" charset="0"/>
              </a:rPr>
              <a:t>Cas d’usage suivi d’un exercice corrigé </a:t>
            </a:r>
          </a:p>
        </p:txBody>
      </p:sp>
      <p:grpSp>
        <p:nvGrpSpPr>
          <p:cNvPr id="3" name="Groupe 2">
            <a:extLst>
              <a:ext uri="{FF2B5EF4-FFF2-40B4-BE49-F238E27FC236}">
                <a16:creationId xmlns:a16="http://schemas.microsoft.com/office/drawing/2014/main" id="{BA6CED2D-2EB0-4CE0-B40E-FBB7265FB4FB}"/>
              </a:ext>
            </a:extLst>
          </p:cNvPr>
          <p:cNvGrpSpPr/>
          <p:nvPr/>
        </p:nvGrpSpPr>
        <p:grpSpPr>
          <a:xfrm>
            <a:off x="519209" y="2796463"/>
            <a:ext cx="2001763" cy="1437055"/>
            <a:chOff x="519209" y="2796463"/>
            <a:chExt cx="2001763" cy="1437055"/>
          </a:xfrm>
        </p:grpSpPr>
        <p:sp>
          <p:nvSpPr>
            <p:cNvPr id="34" name="ZoneTexte 33">
              <a:extLst>
                <a:ext uri="{FF2B5EF4-FFF2-40B4-BE49-F238E27FC236}">
                  <a16:creationId xmlns:a16="http://schemas.microsoft.com/office/drawing/2014/main" id="{253DB070-769B-44BA-A63E-FA99EB2A0DAF}"/>
                </a:ext>
              </a:extLst>
            </p:cNvPr>
            <p:cNvSpPr txBox="1"/>
            <p:nvPr/>
          </p:nvSpPr>
          <p:spPr>
            <a:xfrm>
              <a:off x="519209" y="3017128"/>
              <a:ext cx="2001763" cy="1216390"/>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35" name="ZoneTexte 34">
              <a:extLst>
                <a:ext uri="{FF2B5EF4-FFF2-40B4-BE49-F238E27FC236}">
                  <a16:creationId xmlns:a16="http://schemas.microsoft.com/office/drawing/2014/main" id="{44711B45-B805-4527-A882-8856C776D5E8}"/>
                </a:ext>
              </a:extLst>
            </p:cNvPr>
            <p:cNvSpPr txBox="1"/>
            <p:nvPr/>
          </p:nvSpPr>
          <p:spPr>
            <a:xfrm>
              <a:off x="519209"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36" name="ZoneTexte 35">
              <a:extLst>
                <a:ext uri="{FF2B5EF4-FFF2-40B4-BE49-F238E27FC236}">
                  <a16:creationId xmlns:a16="http://schemas.microsoft.com/office/drawing/2014/main" id="{FAF3FABB-B051-4820-9A30-A7CDA3F3809B}"/>
                </a:ext>
              </a:extLst>
            </p:cNvPr>
            <p:cNvSpPr txBox="1"/>
            <p:nvPr/>
          </p:nvSpPr>
          <p:spPr>
            <a:xfrm>
              <a:off x="637215" y="3910624"/>
              <a:ext cx="585858" cy="292324"/>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Haut de gamme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37" name="ZoneTexte 36">
              <a:extLst>
                <a:ext uri="{FF2B5EF4-FFF2-40B4-BE49-F238E27FC236}">
                  <a16:creationId xmlns:a16="http://schemas.microsoft.com/office/drawing/2014/main" id="{1EC44F58-E3A5-4503-A04B-FBA7258E905F}"/>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Equilibré</a:t>
              </a:r>
            </a:p>
          </p:txBody>
        </p:sp>
        <p:pic>
          <p:nvPicPr>
            <p:cNvPr id="38" name="Image 1">
              <a:extLst>
                <a:ext uri="{FF2B5EF4-FFF2-40B4-BE49-F238E27FC236}">
                  <a16:creationId xmlns:a16="http://schemas.microsoft.com/office/drawing/2014/main" id="{ADAA445D-B49F-45D0-B1D9-8E19DF1E31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979" t="25821" r="40979" b="59560"/>
            <a:stretch/>
          </p:blipFill>
          <p:spPr bwMode="auto">
            <a:xfrm>
              <a:off x="604309"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18131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8C0AA0B-1B03-4C6C-B69A-12F97FD88236}"/>
              </a:ext>
            </a:extLst>
          </p:cNvPr>
          <p:cNvPicPr>
            <a:picLocks noChangeAspect="1"/>
          </p:cNvPicPr>
          <p:nvPr/>
        </p:nvPicPr>
        <p:blipFill>
          <a:blip r:embed="rId2"/>
          <a:stretch>
            <a:fillRect/>
          </a:stretch>
        </p:blipFill>
        <p:spPr>
          <a:xfrm>
            <a:off x="4996781" y="978162"/>
            <a:ext cx="3752396" cy="1806323"/>
          </a:xfrm>
          <a:prstGeom prst="rect">
            <a:avLst/>
          </a:prstGeom>
          <a:ln w="12700">
            <a:solidFill>
              <a:schemeClr val="bg1">
                <a:lumMod val="85000"/>
              </a:schemeClr>
            </a:solidFill>
          </a:ln>
        </p:spPr>
      </p:pic>
      <p:pic>
        <p:nvPicPr>
          <p:cNvPr id="9" name="Image 8" descr="Une image contenant capture d’écran&#10;&#10;Description générée automatiquement">
            <a:extLst>
              <a:ext uri="{FF2B5EF4-FFF2-40B4-BE49-F238E27FC236}">
                <a16:creationId xmlns:a16="http://schemas.microsoft.com/office/drawing/2014/main" id="{575FB78E-E1AA-44CF-8B4D-20A78FE98DB9}"/>
              </a:ext>
            </a:extLst>
          </p:cNvPr>
          <p:cNvPicPr>
            <a:picLocks noChangeAspect="1"/>
          </p:cNvPicPr>
          <p:nvPr/>
        </p:nvPicPr>
        <p:blipFill>
          <a:blip r:embed="rId3"/>
          <a:stretch>
            <a:fillRect/>
          </a:stretch>
        </p:blipFill>
        <p:spPr>
          <a:xfrm>
            <a:off x="4997594" y="2858046"/>
            <a:ext cx="3751584" cy="1836418"/>
          </a:xfrm>
          <a:prstGeom prst="rect">
            <a:avLst/>
          </a:prstGeom>
          <a:ln w="12700">
            <a:solidFill>
              <a:schemeClr val="bg1">
                <a:lumMod val="85000"/>
              </a:schemeClr>
            </a:solidFill>
          </a:ln>
        </p:spPr>
      </p:pic>
      <p:sp>
        <p:nvSpPr>
          <p:cNvPr id="16" name="Rectangle 15">
            <a:extLst>
              <a:ext uri="{FF2B5EF4-FFF2-40B4-BE49-F238E27FC236}">
                <a16:creationId xmlns:a16="http://schemas.microsoft.com/office/drawing/2014/main" id="{363004E6-5D0B-4972-B740-FE08672547D7}"/>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r>
              <a:rPr lang="fr-FR" sz="700" dirty="0">
                <a:solidFill>
                  <a:schemeClr val="tx1"/>
                </a:solidFill>
              </a:rPr>
              <a:t>Ouvrir une nouvelle session dans LEA et accéder </a:t>
            </a:r>
            <a:r>
              <a:rPr lang="fr-FR" sz="700" b="1" dirty="0">
                <a:solidFill>
                  <a:schemeClr val="tx1"/>
                </a:solidFill>
              </a:rPr>
              <a:t>en premier </a:t>
            </a:r>
            <a:r>
              <a:rPr lang="fr-FR" sz="700" dirty="0">
                <a:solidFill>
                  <a:schemeClr val="tx1"/>
                </a:solidFill>
              </a:rPr>
              <a:t>à la rubrique « </a:t>
            </a:r>
            <a:r>
              <a:rPr lang="fr-FR" sz="700" b="1" dirty="0">
                <a:solidFill>
                  <a:schemeClr val="tx1"/>
                </a:solidFill>
              </a:rPr>
              <a:t>renseigner mon épargne </a:t>
            </a:r>
            <a:r>
              <a:rPr lang="fr-FR" sz="700" dirty="0">
                <a:solidFill>
                  <a:schemeClr val="tx1"/>
                </a:solidFill>
              </a:rPr>
              <a:t>» pour investir des </a:t>
            </a:r>
            <a:r>
              <a:rPr lang="fr-FR" sz="700" b="1" dirty="0">
                <a:solidFill>
                  <a:schemeClr val="tx1"/>
                </a:solidFill>
              </a:rPr>
              <a:t>liquidités </a:t>
            </a:r>
            <a:r>
              <a:rPr lang="fr-FR" sz="700" dirty="0">
                <a:solidFill>
                  <a:schemeClr val="tx1"/>
                </a:solidFill>
              </a:rPr>
              <a:t>en</a:t>
            </a:r>
            <a:r>
              <a:rPr lang="fr-FR" sz="700" b="1" dirty="0">
                <a:solidFill>
                  <a:schemeClr val="tx1"/>
                </a:solidFill>
              </a:rPr>
              <a:t> épargne financière</a:t>
            </a: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82563"/>
            <a:r>
              <a:rPr lang="fr-FR" sz="700" dirty="0">
                <a:solidFill>
                  <a:schemeClr val="tx1"/>
                </a:solidFill>
              </a:rPr>
              <a:t>Pour un projet avec un montant apporté, </a:t>
            </a:r>
            <a:r>
              <a:rPr lang="fr-FR" sz="700" b="1" dirty="0">
                <a:solidFill>
                  <a:schemeClr val="tx1"/>
                </a:solidFill>
              </a:rPr>
              <a:t>deux</a:t>
            </a:r>
            <a:r>
              <a:rPr lang="fr-FR" sz="700" dirty="0">
                <a:solidFill>
                  <a:schemeClr val="tx1"/>
                </a:solidFill>
              </a:rPr>
              <a:t> </a:t>
            </a:r>
            <a:r>
              <a:rPr lang="fr-FR" sz="700" b="1" dirty="0">
                <a:solidFill>
                  <a:schemeClr val="tx1"/>
                </a:solidFill>
              </a:rPr>
              <a:t>possibilités</a:t>
            </a:r>
            <a:r>
              <a:rPr lang="fr-FR" sz="700" dirty="0">
                <a:solidFill>
                  <a:schemeClr val="tx1"/>
                </a:solidFill>
              </a:rPr>
              <a:t> sont offertes au client </a:t>
            </a:r>
          </a:p>
          <a:p>
            <a:pPr marL="357188" indent="-177800">
              <a:buFont typeface="Courier New" panose="02070309020205020404" pitchFamily="49" charset="0"/>
              <a:buChar char="o"/>
            </a:pPr>
            <a:r>
              <a:rPr lang="fr-FR" sz="700" b="1" dirty="0">
                <a:solidFill>
                  <a:schemeClr val="tx1"/>
                </a:solidFill>
              </a:rPr>
              <a:t>Investir des liquidités</a:t>
            </a:r>
            <a:r>
              <a:rPr lang="fr-FR" sz="700" dirty="0">
                <a:solidFill>
                  <a:schemeClr val="tx1"/>
                </a:solidFill>
              </a:rPr>
              <a:t> à partir du compte à vue ou des livrets détenus par le client dans l’établissement </a:t>
            </a:r>
            <a:r>
              <a:rPr lang="fr-FR" sz="700" dirty="0">
                <a:solidFill>
                  <a:schemeClr val="tx1"/>
                </a:solidFill>
                <a:sym typeface="Wingdings" panose="05000000000000000000" pitchFamily="2" charset="2"/>
              </a:rPr>
              <a:t>depuis la page « Votre épargne de précaution »</a:t>
            </a:r>
          </a:p>
          <a:p>
            <a:pPr marL="357188" indent="-177800">
              <a:buFont typeface="Courier New" panose="02070309020205020404" pitchFamily="49" charset="0"/>
              <a:buChar char="o"/>
            </a:pPr>
            <a:r>
              <a:rPr lang="fr-FR" sz="700" dirty="0">
                <a:solidFill>
                  <a:schemeClr val="tx1"/>
                </a:solidFill>
              </a:rPr>
              <a:t>Déclarer des </a:t>
            </a:r>
            <a:r>
              <a:rPr lang="fr-FR" sz="700" b="1" dirty="0">
                <a:solidFill>
                  <a:schemeClr val="tx1"/>
                </a:solidFill>
              </a:rPr>
              <a:t>avoirs externes et indiquer la part à </a:t>
            </a:r>
            <a:r>
              <a:rPr lang="fr-FR" sz="700" dirty="0">
                <a:solidFill>
                  <a:schemeClr val="tx1"/>
                </a:solidFill>
              </a:rPr>
              <a:t>investir dans le(s) projet(s) à la page « Souhaitez-vous déclarer des avoirs dans d’autres établissements »</a:t>
            </a:r>
          </a:p>
          <a:p>
            <a:pPr marL="357188" indent="-177800">
              <a:buFont typeface="Courier New" panose="02070309020205020404" pitchFamily="49" charset="0"/>
              <a:buChar char="o"/>
            </a:pPr>
            <a:endParaRPr lang="fr-FR" sz="700" dirty="0">
              <a:solidFill>
                <a:schemeClr val="tx1"/>
              </a:solidFill>
              <a:sym typeface="Wingdings" panose="05000000000000000000" pitchFamily="2" charset="2"/>
            </a:endParaRPr>
          </a:p>
          <a:p>
            <a:pPr marL="180975"/>
            <a:r>
              <a:rPr lang="fr-FR" sz="700" dirty="0">
                <a:solidFill>
                  <a:schemeClr val="tx1"/>
                </a:solidFill>
              </a:rPr>
              <a:t>Accéder à la rubrique « </a:t>
            </a:r>
            <a:r>
              <a:rPr lang="fr-FR" sz="700" b="1" dirty="0">
                <a:solidFill>
                  <a:schemeClr val="tx1"/>
                </a:solidFill>
              </a:rPr>
              <a:t>Lister mes projets </a:t>
            </a:r>
            <a:r>
              <a:rPr lang="fr-FR" sz="700" dirty="0">
                <a:solidFill>
                  <a:schemeClr val="tx1"/>
                </a:solidFill>
              </a:rPr>
              <a:t>» </a:t>
            </a:r>
          </a:p>
          <a:p>
            <a:pPr marL="179388"/>
            <a:r>
              <a:rPr lang="fr-FR" sz="700" dirty="0">
                <a:solidFill>
                  <a:schemeClr val="tx1"/>
                </a:solidFill>
              </a:rPr>
              <a:t>Choisissez le projet souhaité pour la souscription d’un PEA</a:t>
            </a:r>
          </a:p>
          <a:p>
            <a:pPr marL="182563"/>
            <a:r>
              <a:rPr lang="fr-FR" sz="700" dirty="0">
                <a:solidFill>
                  <a:schemeClr val="tx1"/>
                </a:solidFill>
              </a:rPr>
              <a:t>Sélectionner « </a:t>
            </a:r>
            <a:r>
              <a:rPr lang="fr-FR" sz="700" b="1" dirty="0">
                <a:solidFill>
                  <a:schemeClr val="tx1"/>
                </a:solidFill>
              </a:rPr>
              <a:t>Versement initial</a:t>
            </a:r>
            <a:r>
              <a:rPr lang="fr-FR" sz="700" dirty="0">
                <a:solidFill>
                  <a:schemeClr val="tx1"/>
                </a:solidFill>
              </a:rPr>
              <a:t> » et indiquer le </a:t>
            </a:r>
            <a:r>
              <a:rPr lang="fr-FR" sz="700" b="1" dirty="0">
                <a:solidFill>
                  <a:schemeClr val="tx1"/>
                </a:solidFill>
              </a:rPr>
              <a:t>montant</a:t>
            </a:r>
            <a:r>
              <a:rPr lang="fr-FR" sz="700" dirty="0">
                <a:solidFill>
                  <a:schemeClr val="tx1"/>
                </a:solidFill>
              </a:rPr>
              <a:t> </a:t>
            </a:r>
            <a:r>
              <a:rPr lang="fr-FR" sz="700" b="1" dirty="0">
                <a:solidFill>
                  <a:schemeClr val="tx1"/>
                </a:solidFill>
              </a:rPr>
              <a:t>apporté</a:t>
            </a:r>
            <a:r>
              <a:rPr lang="fr-FR" sz="700" dirty="0">
                <a:solidFill>
                  <a:schemeClr val="tx1"/>
                </a:solidFill>
              </a:rPr>
              <a:t>, les mensualités apportées le cas échéant et </a:t>
            </a:r>
            <a:r>
              <a:rPr lang="fr-FR" sz="700" b="1" dirty="0">
                <a:solidFill>
                  <a:schemeClr val="tx1"/>
                </a:solidFill>
              </a:rPr>
              <a:t>l’horizon</a:t>
            </a:r>
            <a:r>
              <a:rPr lang="fr-FR" sz="700" dirty="0">
                <a:solidFill>
                  <a:schemeClr val="tx1"/>
                </a:solidFill>
              </a:rPr>
              <a:t> de placement</a:t>
            </a:r>
          </a:p>
          <a:p>
            <a:pPr marL="182563"/>
            <a:endParaRPr lang="fr-FR" sz="700" dirty="0">
              <a:solidFill>
                <a:schemeClr val="tx1"/>
              </a:solidFill>
            </a:endParaRPr>
          </a:p>
          <a:p>
            <a:pPr marL="182563"/>
            <a:r>
              <a:rPr lang="fr-FR" sz="700" dirty="0">
                <a:solidFill>
                  <a:schemeClr val="tx1"/>
                </a:solidFill>
              </a:rPr>
              <a:t>Enfin sélectionner le contrat « Compte titres PEA » désiré puis cliquer sur « Générer une proposition » </a:t>
            </a:r>
          </a:p>
          <a:p>
            <a:pPr marL="182563"/>
            <a:endParaRPr lang="fr-FR" sz="700" dirty="0">
              <a:solidFill>
                <a:schemeClr val="tx1"/>
              </a:solidFill>
            </a:endParaRPr>
          </a:p>
          <a:p>
            <a:pPr marL="182563"/>
            <a:r>
              <a:rPr lang="fr-FR" sz="700" b="1" i="1" dirty="0">
                <a:solidFill>
                  <a:schemeClr val="accent5"/>
                </a:solidFill>
              </a:rPr>
              <a:t>Note 1</a:t>
            </a:r>
            <a:r>
              <a:rPr lang="fr-FR" sz="700" i="1" dirty="0">
                <a:solidFill>
                  <a:schemeClr val="accent5"/>
                </a:solidFill>
              </a:rPr>
              <a:t> : Si un PEA existant est affecté au projet, l’algorithme de LEA transforme toujours en priorité le compte espèces PEA, dans la limite du profil de risque du client</a:t>
            </a:r>
          </a:p>
          <a:p>
            <a:pPr marL="182563">
              <a:spcBef>
                <a:spcPts val="300"/>
              </a:spcBef>
            </a:pPr>
            <a:r>
              <a:rPr lang="fr-FR" sz="700" b="1" i="1" dirty="0">
                <a:solidFill>
                  <a:schemeClr val="accent5"/>
                </a:solidFill>
              </a:rPr>
              <a:t>Note 2 </a:t>
            </a:r>
            <a:r>
              <a:rPr lang="fr-FR" sz="700" i="1" dirty="0">
                <a:solidFill>
                  <a:schemeClr val="accent5"/>
                </a:solidFill>
              </a:rPr>
              <a:t>: Pour souscrire à un PEA, il est nécessaire de libérer des liquidités et de réaliser un projet avec apport de minimum 10€. Dans le cas où il ne détient aucun actif non risqué (PEL, PEP, CAT, Fonds € et bon(s) de caisse du client) pour contrebalancer, ces 10€ seront transformés en Numéraire PEA par l’outil en proposition. </a:t>
            </a:r>
          </a:p>
          <a:p>
            <a:pPr marL="182563">
              <a:spcBef>
                <a:spcPts val="300"/>
              </a:spcBef>
            </a:pPr>
            <a:r>
              <a:rPr lang="fr-FR" sz="700" b="1" i="1" dirty="0">
                <a:solidFill>
                  <a:schemeClr val="accent3"/>
                </a:solidFill>
              </a:rPr>
              <a:t>Attention 1</a:t>
            </a:r>
            <a:r>
              <a:rPr lang="fr-FR" sz="700" i="1" dirty="0">
                <a:solidFill>
                  <a:schemeClr val="accent3"/>
                </a:solidFill>
              </a:rPr>
              <a:t> : Dans le cas d’un client prudent, il n’existe pas de portefeuille modèle. Dans ce cas de figure, seul du Numéraire PEA apparaît en proposition. </a:t>
            </a:r>
          </a:p>
          <a:p>
            <a:pPr marL="182563">
              <a:spcBef>
                <a:spcPts val="300"/>
              </a:spcBef>
            </a:pPr>
            <a:r>
              <a:rPr lang="fr-FR" sz="700" b="1" i="1" dirty="0">
                <a:solidFill>
                  <a:schemeClr val="accent3"/>
                </a:solidFill>
              </a:rPr>
              <a:t>Attention 2 </a:t>
            </a:r>
            <a:r>
              <a:rPr lang="fr-FR" sz="700" i="1" dirty="0">
                <a:solidFill>
                  <a:schemeClr val="accent3"/>
                </a:solidFill>
              </a:rPr>
              <a:t>: Il est impossible de switcher / </a:t>
            </a:r>
            <a:r>
              <a:rPr lang="fr-FR" sz="700" i="1" dirty="0" err="1">
                <a:solidFill>
                  <a:schemeClr val="accent3"/>
                </a:solidFill>
              </a:rPr>
              <a:t>spliter</a:t>
            </a:r>
            <a:r>
              <a:rPr lang="fr-FR" sz="700" i="1" dirty="0">
                <a:solidFill>
                  <a:schemeClr val="accent3"/>
                </a:solidFill>
              </a:rPr>
              <a:t> le numéraire PEA dans les cas où le numéraire PEA est existant et n’a pas pu être transformé en instruments financiers (soit parce-que le client est surexposé, soit parce qu’il n’y a pas de PTFM associé).</a:t>
            </a:r>
          </a:p>
          <a:p>
            <a:pPr marL="182563"/>
            <a:endParaRPr lang="fr-FR" sz="700" dirty="0">
              <a:solidFill>
                <a:schemeClr val="tx1"/>
              </a:solidFill>
            </a:endParaRPr>
          </a:p>
          <a:p>
            <a:pPr marL="182563"/>
            <a:r>
              <a:rPr lang="fr-FR" sz="700" dirty="0">
                <a:solidFill>
                  <a:schemeClr val="tx1"/>
                </a:solidFill>
              </a:rPr>
              <a:t>Finaliser le parcours jusqu’à la signature de la synthèse</a:t>
            </a:r>
            <a:endParaRPr lang="fr-FR" sz="700" b="1" i="1" dirty="0">
              <a:solidFill>
                <a:schemeClr val="accent5"/>
              </a:solidFill>
              <a:sym typeface="Wingdings" panose="05000000000000000000" pitchFamily="2" charset="2"/>
            </a:endParaRPr>
          </a:p>
          <a:p>
            <a:pPr marL="182563"/>
            <a:endParaRPr lang="fr-FR" sz="700" dirty="0">
              <a:solidFill>
                <a:schemeClr val="tx1"/>
              </a:solidFill>
            </a:endParaRP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Souscrire un PEA</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Déroulé du cas</a:t>
            </a:r>
          </a:p>
        </p:txBody>
      </p:sp>
      <p:sp>
        <p:nvSpPr>
          <p:cNvPr id="17" name="Rectangle 16">
            <a:extLst>
              <a:ext uri="{FF2B5EF4-FFF2-40B4-BE49-F238E27FC236}">
                <a16:creationId xmlns:a16="http://schemas.microsoft.com/office/drawing/2014/main" id="{9AD46BF4-3014-41D1-A012-7741242B3B18}"/>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18" name="Ellipse 17">
            <a:extLst>
              <a:ext uri="{FF2B5EF4-FFF2-40B4-BE49-F238E27FC236}">
                <a16:creationId xmlns:a16="http://schemas.microsoft.com/office/drawing/2014/main" id="{DA74D911-F6B1-4565-BA16-33B3313D35FA}"/>
              </a:ext>
            </a:extLst>
          </p:cNvPr>
          <p:cNvSpPr/>
          <p:nvPr/>
        </p:nvSpPr>
        <p:spPr>
          <a:xfrm>
            <a:off x="655391" y="1218523"/>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19" name="Ellipse 18">
            <a:extLst>
              <a:ext uri="{FF2B5EF4-FFF2-40B4-BE49-F238E27FC236}">
                <a16:creationId xmlns:a16="http://schemas.microsoft.com/office/drawing/2014/main" id="{5C7215C3-BD90-4987-87E8-A5D262FD25BA}"/>
              </a:ext>
            </a:extLst>
          </p:cNvPr>
          <p:cNvSpPr/>
          <p:nvPr/>
        </p:nvSpPr>
        <p:spPr>
          <a:xfrm>
            <a:off x="651480" y="2176463"/>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0" name="Ellipse 19">
            <a:extLst>
              <a:ext uri="{FF2B5EF4-FFF2-40B4-BE49-F238E27FC236}">
                <a16:creationId xmlns:a16="http://schemas.microsoft.com/office/drawing/2014/main" id="{CDF9FF35-159A-4880-998C-29382CE5DB05}"/>
              </a:ext>
            </a:extLst>
          </p:cNvPr>
          <p:cNvSpPr/>
          <p:nvPr/>
        </p:nvSpPr>
        <p:spPr>
          <a:xfrm>
            <a:off x="651480" y="270830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26" name="Triangle isocèle 25">
            <a:extLst>
              <a:ext uri="{FF2B5EF4-FFF2-40B4-BE49-F238E27FC236}">
                <a16:creationId xmlns:a16="http://schemas.microsoft.com/office/drawing/2014/main" id="{C8F6F928-12EE-453E-86AF-08698E154645}"/>
              </a:ext>
            </a:extLst>
          </p:cNvPr>
          <p:cNvSpPr/>
          <p:nvPr/>
        </p:nvSpPr>
        <p:spPr>
          <a:xfrm rot="16200000" flipV="1">
            <a:off x="8338983" y="408368"/>
            <a:ext cx="164634" cy="14192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B80312A3-3347-42A6-A06C-448F49C186D6}"/>
              </a:ext>
            </a:extLst>
          </p:cNvPr>
          <p:cNvSpPr/>
          <p:nvPr/>
        </p:nvSpPr>
        <p:spPr>
          <a:xfrm>
            <a:off x="362859" y="303382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2EF721B9-B8AD-4A91-8394-0B90F8B269EB}"/>
              </a:ext>
            </a:extLst>
          </p:cNvPr>
          <p:cNvSpPr/>
          <p:nvPr/>
        </p:nvSpPr>
        <p:spPr>
          <a:xfrm>
            <a:off x="651480" y="4426453"/>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pic>
        <p:nvPicPr>
          <p:cNvPr id="24" name="Image 23">
            <a:hlinkClick r:id="rId4"/>
            <a:extLst>
              <a:ext uri="{FF2B5EF4-FFF2-40B4-BE49-F238E27FC236}">
                <a16:creationId xmlns:a16="http://schemas.microsoft.com/office/drawing/2014/main" id="{AFEB23F0-711A-4154-B1F6-274D6904F039}"/>
              </a:ext>
            </a:extLst>
          </p:cNvPr>
          <p:cNvPicPr>
            <a:picLocks noChangeAspect="1"/>
          </p:cNvPicPr>
          <p:nvPr/>
        </p:nvPicPr>
        <p:blipFill>
          <a:blip r:embed="rId5"/>
          <a:stretch>
            <a:fillRect/>
          </a:stretch>
        </p:blipFill>
        <p:spPr>
          <a:xfrm>
            <a:off x="8167370" y="1093"/>
            <a:ext cx="976630" cy="298734"/>
          </a:xfrm>
          <a:prstGeom prst="rect">
            <a:avLst/>
          </a:prstGeom>
        </p:spPr>
      </p:pic>
      <p:sp>
        <p:nvSpPr>
          <p:cNvPr id="35" name="Ellipse 34">
            <a:extLst>
              <a:ext uri="{FF2B5EF4-FFF2-40B4-BE49-F238E27FC236}">
                <a16:creationId xmlns:a16="http://schemas.microsoft.com/office/drawing/2014/main" id="{2750FA2A-C0CA-4659-87FC-45252118056E}"/>
              </a:ext>
            </a:extLst>
          </p:cNvPr>
          <p:cNvSpPr/>
          <p:nvPr/>
        </p:nvSpPr>
        <p:spPr>
          <a:xfrm>
            <a:off x="4922610"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36" name="Ellipse 35">
            <a:extLst>
              <a:ext uri="{FF2B5EF4-FFF2-40B4-BE49-F238E27FC236}">
                <a16:creationId xmlns:a16="http://schemas.microsoft.com/office/drawing/2014/main" id="{4E5C432B-B857-465B-AFC8-B291227F61F8}"/>
              </a:ext>
            </a:extLst>
          </p:cNvPr>
          <p:cNvSpPr/>
          <p:nvPr/>
        </p:nvSpPr>
        <p:spPr>
          <a:xfrm>
            <a:off x="4922610"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7" name="Rectangle 36">
            <a:extLst>
              <a:ext uri="{FF2B5EF4-FFF2-40B4-BE49-F238E27FC236}">
                <a16:creationId xmlns:a16="http://schemas.microsoft.com/office/drawing/2014/main" id="{8AADA45B-3A0A-4EBA-B315-0F740622FA25}"/>
              </a:ext>
            </a:extLst>
          </p:cNvPr>
          <p:cNvSpPr/>
          <p:nvPr/>
        </p:nvSpPr>
        <p:spPr>
          <a:xfrm>
            <a:off x="5394915" y="4385669"/>
            <a:ext cx="2955421" cy="14583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CD92A271-D74E-47BE-B9CA-F15B120C1EE2}"/>
              </a:ext>
            </a:extLst>
          </p:cNvPr>
          <p:cNvSpPr/>
          <p:nvPr/>
        </p:nvSpPr>
        <p:spPr>
          <a:xfrm>
            <a:off x="7691351" y="2032838"/>
            <a:ext cx="642053" cy="93551"/>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ACA07870-6353-4E29-8394-85F909628D02}"/>
              </a:ext>
            </a:extLst>
          </p:cNvPr>
          <p:cNvSpPr/>
          <p:nvPr/>
        </p:nvSpPr>
        <p:spPr>
          <a:xfrm>
            <a:off x="7257011" y="1539709"/>
            <a:ext cx="203662" cy="9166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07192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10;&#10;Description générée automatiquement">
            <a:extLst>
              <a:ext uri="{FF2B5EF4-FFF2-40B4-BE49-F238E27FC236}">
                <a16:creationId xmlns:a16="http://schemas.microsoft.com/office/drawing/2014/main" id="{4CEC80BA-6ED1-4871-9F1B-90589F1FC440}"/>
              </a:ext>
            </a:extLst>
          </p:cNvPr>
          <p:cNvPicPr>
            <a:picLocks noChangeAspect="1"/>
          </p:cNvPicPr>
          <p:nvPr/>
        </p:nvPicPr>
        <p:blipFill>
          <a:blip r:embed="rId2"/>
          <a:stretch>
            <a:fillRect/>
          </a:stretch>
        </p:blipFill>
        <p:spPr>
          <a:xfrm>
            <a:off x="4791410" y="2253784"/>
            <a:ext cx="3885190" cy="1944971"/>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Souscrire un PEA</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Pour aller plus loin… (1/2)</a:t>
            </a:r>
          </a:p>
        </p:txBody>
      </p:sp>
      <p:pic>
        <p:nvPicPr>
          <p:cNvPr id="21" name="Picture 4">
            <a:extLst>
              <a:ext uri="{FF2B5EF4-FFF2-40B4-BE49-F238E27FC236}">
                <a16:creationId xmlns:a16="http://schemas.microsoft.com/office/drawing/2014/main" id="{4848E0B9-94AD-4187-A1C0-89074D4BD510}"/>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51628" y="674032"/>
            <a:ext cx="1040746" cy="1040746"/>
          </a:xfrm>
          <a:prstGeom prst="rect">
            <a:avLst/>
          </a:prstGeom>
          <a:noFill/>
          <a:extLst>
            <a:ext uri="{909E8E84-426E-40DD-AFC4-6F175D3DCCD1}">
              <a14:hiddenFill xmlns:a14="http://schemas.microsoft.com/office/drawing/2010/main">
                <a:solidFill>
                  <a:srgbClr val="FFFFFF"/>
                </a:solidFill>
              </a14:hiddenFill>
            </a:ext>
          </a:extLst>
        </p:spPr>
      </p:pic>
      <p:sp>
        <p:nvSpPr>
          <p:cNvPr id="18" name="Triangle isocèle 17">
            <a:extLst>
              <a:ext uri="{FF2B5EF4-FFF2-40B4-BE49-F238E27FC236}">
                <a16:creationId xmlns:a16="http://schemas.microsoft.com/office/drawing/2014/main" id="{1A37B876-D7E8-4243-89F9-F3FA316AE6AD}"/>
              </a:ext>
            </a:extLst>
          </p:cNvPr>
          <p:cNvSpPr/>
          <p:nvPr/>
        </p:nvSpPr>
        <p:spPr>
          <a:xfrm rot="5400000">
            <a:off x="4167005" y="3257410"/>
            <a:ext cx="671052" cy="304792"/>
          </a:xfrm>
          <a:prstGeom prst="triangle">
            <a:avLst/>
          </a:prstGeom>
          <a:solidFill>
            <a:srgbClr val="BAB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a:extLst>
              <a:ext uri="{FF2B5EF4-FFF2-40B4-BE49-F238E27FC236}">
                <a16:creationId xmlns:a16="http://schemas.microsoft.com/office/drawing/2014/main" id="{042D216F-B31E-48C9-A010-8052093C92EC}"/>
              </a:ext>
            </a:extLst>
          </p:cNvPr>
          <p:cNvGrpSpPr/>
          <p:nvPr/>
        </p:nvGrpSpPr>
        <p:grpSpPr>
          <a:xfrm>
            <a:off x="505652" y="1028112"/>
            <a:ext cx="3708001" cy="3704654"/>
            <a:chOff x="4930348" y="999837"/>
            <a:chExt cx="3708001" cy="3704654"/>
          </a:xfrm>
        </p:grpSpPr>
        <p:sp>
          <p:nvSpPr>
            <p:cNvPr id="12" name="Rectangle 11">
              <a:extLst>
                <a:ext uri="{FF2B5EF4-FFF2-40B4-BE49-F238E27FC236}">
                  <a16:creationId xmlns:a16="http://schemas.microsoft.com/office/drawing/2014/main" id="{EA533458-B4ED-4722-B90D-ED1DED56F938}"/>
                </a:ext>
              </a:extLst>
            </p:cNvPr>
            <p:cNvSpPr/>
            <p:nvPr/>
          </p:nvSpPr>
          <p:spPr>
            <a:xfrm>
              <a:off x="4930349" y="1803945"/>
              <a:ext cx="3708000" cy="27254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Parts sociales </a:t>
              </a:r>
            </a:p>
          </p:txBody>
        </p:sp>
        <p:sp>
          <p:nvSpPr>
            <p:cNvPr id="13" name="Rectangle 12">
              <a:extLst>
                <a:ext uri="{FF2B5EF4-FFF2-40B4-BE49-F238E27FC236}">
                  <a16:creationId xmlns:a16="http://schemas.microsoft.com/office/drawing/2014/main" id="{E612B975-BDBB-4283-A993-7EE553A058B9}"/>
                </a:ext>
              </a:extLst>
            </p:cNvPr>
            <p:cNvSpPr/>
            <p:nvPr/>
          </p:nvSpPr>
          <p:spPr>
            <a:xfrm>
              <a:off x="4930348" y="2076491"/>
              <a:ext cx="3708000" cy="2628000"/>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marL="171450" indent="-171450">
                <a:buClr>
                  <a:srgbClr val="55579E"/>
                </a:buClr>
                <a:buFont typeface="Wingdings" panose="05000000000000000000" pitchFamily="2" charset="2"/>
                <a:buChar char="Ø"/>
              </a:pPr>
              <a:r>
                <a:rPr lang="fr-FR" sz="800" b="1" dirty="0">
                  <a:solidFill>
                    <a:schemeClr val="accent5"/>
                  </a:solidFill>
                </a:rPr>
                <a:t>Calcul de risque </a:t>
              </a:r>
              <a:r>
                <a:rPr lang="fr-FR" sz="800" dirty="0">
                  <a:solidFill>
                    <a:schemeClr val="tx1"/>
                  </a:solidFill>
                </a:rPr>
                <a:t>: Les parts sociales apparaissent lors du parcours en tant qu'actifs risqués mais ne sont cependant pas prises en compte dans le calcul du budget de risque (règle de la Conformité Groupe) </a:t>
              </a:r>
            </a:p>
            <a:p>
              <a:pPr marL="171450" indent="-171450">
                <a:buClr>
                  <a:srgbClr val="55579E"/>
                </a:buClr>
                <a:buFont typeface="Wingdings" panose="05000000000000000000" pitchFamily="2" charset="2"/>
                <a:buChar char="Ø"/>
              </a:pPr>
              <a:endParaRPr lang="fr-FR" sz="800" b="1" dirty="0">
                <a:solidFill>
                  <a:schemeClr val="accent5"/>
                </a:solidFill>
              </a:endParaRPr>
            </a:p>
            <a:p>
              <a:pPr marL="171450" indent="-171450">
                <a:buClr>
                  <a:srgbClr val="55579E"/>
                </a:buClr>
                <a:buFont typeface="Wingdings" panose="05000000000000000000" pitchFamily="2" charset="2"/>
                <a:buChar char="Ø"/>
              </a:pPr>
              <a:r>
                <a:rPr lang="fr-FR" sz="800" b="1" dirty="0">
                  <a:solidFill>
                    <a:schemeClr val="accent5"/>
                  </a:solidFill>
                </a:rPr>
                <a:t>Souscription parts sociales </a:t>
              </a:r>
              <a:r>
                <a:rPr lang="fr-FR" sz="800" dirty="0">
                  <a:solidFill>
                    <a:schemeClr val="tx1"/>
                  </a:solidFill>
                </a:rPr>
                <a:t>: Les parts sociales ne sont pas proposées en allocation dans les portefeuilles modèles</a:t>
              </a:r>
            </a:p>
            <a:p>
              <a:pPr marL="177800">
                <a:buClr>
                  <a:srgbClr val="55579E"/>
                </a:buClr>
              </a:pPr>
              <a:r>
                <a:rPr lang="fr-FR" sz="800" dirty="0">
                  <a:solidFill>
                    <a:schemeClr val="tx1"/>
                  </a:solidFill>
                </a:rPr>
                <a:t>Il est donc nécessaire de modifier la proposition LEA en réalisant des </a:t>
              </a:r>
              <a:r>
                <a:rPr lang="fr-FR" sz="800" dirty="0" err="1">
                  <a:solidFill>
                    <a:schemeClr val="tx1"/>
                  </a:solidFill>
                </a:rPr>
                <a:t>switchs</a:t>
              </a:r>
              <a:r>
                <a:rPr lang="fr-FR" sz="800" dirty="0">
                  <a:solidFill>
                    <a:schemeClr val="tx1"/>
                  </a:solidFill>
                </a:rPr>
                <a:t> de niveau 2 pour y souscrire </a:t>
              </a:r>
            </a:p>
            <a:p>
              <a:pPr marL="177800">
                <a:buClr>
                  <a:srgbClr val="55579E"/>
                </a:buClr>
              </a:pPr>
              <a:endParaRPr lang="fr-FR" sz="800" dirty="0">
                <a:solidFill>
                  <a:schemeClr val="tx1"/>
                </a:solidFill>
              </a:endParaRPr>
            </a:p>
            <a:p>
              <a:pPr marL="177800">
                <a:buClr>
                  <a:srgbClr val="55579E"/>
                </a:buClr>
              </a:pPr>
              <a:r>
                <a:rPr lang="fr-FR" sz="700" b="1" i="1" dirty="0">
                  <a:solidFill>
                    <a:schemeClr val="accent5"/>
                  </a:solidFill>
                </a:rPr>
                <a:t>Note 1</a:t>
              </a:r>
              <a:r>
                <a:rPr lang="fr-FR" sz="700" b="1" i="1" dirty="0">
                  <a:solidFill>
                    <a:schemeClr val="tx1"/>
                  </a:solidFill>
                </a:rPr>
                <a:t> : </a:t>
              </a:r>
              <a:r>
                <a:rPr lang="fr-FR" sz="700" i="1" dirty="0">
                  <a:solidFill>
                    <a:schemeClr val="tx1"/>
                  </a:solidFill>
                </a:rPr>
                <a:t>La souscription de parts sociales implique la "diminution virtuelle" du patrimoine global du client dans l'outil</a:t>
              </a:r>
              <a:endParaRPr lang="fr-FR" sz="800" b="1" dirty="0">
                <a:solidFill>
                  <a:schemeClr val="accent5"/>
                </a:solidFill>
              </a:endParaRPr>
            </a:p>
            <a:p>
              <a:pPr marL="349250" indent="-171450">
                <a:buClr>
                  <a:srgbClr val="55579E"/>
                </a:buClr>
                <a:buFont typeface="Wingdings" panose="05000000000000000000" pitchFamily="2" charset="2"/>
                <a:buChar char="à"/>
              </a:pPr>
              <a:r>
                <a:rPr lang="fr-FR" sz="700" i="1" dirty="0">
                  <a:solidFill>
                    <a:schemeClr val="tx1"/>
                  </a:solidFill>
                </a:rPr>
                <a:t>Privilégier un switch d’actif(s) risqué(s) vers des parts sociales afin de ne pas augmenter le budget de risque global </a:t>
              </a:r>
            </a:p>
            <a:p>
              <a:pPr marL="182563">
                <a:spcBef>
                  <a:spcPts val="300"/>
                </a:spcBef>
              </a:pPr>
              <a:r>
                <a:rPr lang="fr-FR" sz="700" b="1" i="1" dirty="0">
                  <a:solidFill>
                    <a:schemeClr val="accent5"/>
                  </a:solidFill>
                </a:rPr>
                <a:t>Note 2 </a:t>
              </a:r>
              <a:r>
                <a:rPr lang="fr-FR" sz="700" i="1" dirty="0">
                  <a:solidFill>
                    <a:schemeClr val="accent5"/>
                  </a:solidFill>
                </a:rPr>
                <a:t>: </a:t>
              </a:r>
              <a:r>
                <a:rPr lang="fr-FR" sz="700" i="1" dirty="0">
                  <a:solidFill>
                    <a:schemeClr val="tx1"/>
                  </a:solidFill>
                </a:rPr>
                <a:t>Veiller également à ce que le montant de la souscription soit supérieur au minimum requis et qu’il soit un multiple de Part sociale </a:t>
              </a:r>
            </a:p>
            <a:p>
              <a:pPr marL="182563">
                <a:spcBef>
                  <a:spcPts val="300"/>
                </a:spcBef>
              </a:pPr>
              <a:r>
                <a:rPr lang="fr-FR" sz="700" b="1" i="1" dirty="0">
                  <a:solidFill>
                    <a:schemeClr val="accent5"/>
                  </a:solidFill>
                </a:rPr>
                <a:t>Note 3</a:t>
              </a:r>
              <a:r>
                <a:rPr lang="fr-FR" sz="700" i="1" dirty="0">
                  <a:solidFill>
                    <a:schemeClr val="tx1"/>
                  </a:solidFill>
                </a:rPr>
                <a:t> : La souscription de parts sociales dans un compte Parts Sociales ne nécessite pas de parcours LEA</a:t>
              </a:r>
            </a:p>
            <a:p>
              <a:pPr marL="182563">
                <a:spcBef>
                  <a:spcPts val="300"/>
                </a:spcBef>
              </a:pPr>
              <a:r>
                <a:rPr lang="fr-FR" sz="700" b="1" i="1" dirty="0">
                  <a:solidFill>
                    <a:schemeClr val="accent5"/>
                  </a:solidFill>
                </a:rPr>
                <a:t>Note 4</a:t>
              </a:r>
              <a:r>
                <a:rPr lang="fr-FR" sz="700" i="1" dirty="0">
                  <a:solidFill>
                    <a:schemeClr val="tx1"/>
                  </a:solidFill>
                </a:rPr>
                <a:t> : La souscription de parts sociales ordinaires (hors PEA) peut se faire directement dans </a:t>
              </a:r>
              <a:r>
                <a:rPr lang="fr-FR" sz="700" i="1" dirty="0" err="1">
                  <a:solidFill>
                    <a:schemeClr val="tx1"/>
                  </a:solidFill>
                </a:rPr>
                <a:t>MySys</a:t>
              </a:r>
              <a:endParaRPr lang="fr-FR" sz="800" dirty="0">
                <a:solidFill>
                  <a:schemeClr val="tx1"/>
                </a:solidFill>
              </a:endParaRPr>
            </a:p>
          </p:txBody>
        </p:sp>
        <p:pic>
          <p:nvPicPr>
            <p:cNvPr id="17" name="Picture 4">
              <a:extLst>
                <a:ext uri="{FF2B5EF4-FFF2-40B4-BE49-F238E27FC236}">
                  <a16:creationId xmlns:a16="http://schemas.microsoft.com/office/drawing/2014/main" id="{C94D82F8-BA35-45DB-9533-2E771F16CA45}"/>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51052" y="999837"/>
              <a:ext cx="666592" cy="66659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75044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A19C0B5-BDB5-42A5-8FCE-D985FA818F55}"/>
              </a:ext>
            </a:extLst>
          </p:cNvPr>
          <p:cNvPicPr>
            <a:picLocks noChangeAspect="1"/>
          </p:cNvPicPr>
          <p:nvPr/>
        </p:nvPicPr>
        <p:blipFill>
          <a:blip r:embed="rId2"/>
          <a:stretch>
            <a:fillRect/>
          </a:stretch>
        </p:blipFill>
        <p:spPr>
          <a:xfrm>
            <a:off x="4776269" y="2253784"/>
            <a:ext cx="3900331" cy="1944971"/>
          </a:xfrm>
          <a:prstGeom prst="rect">
            <a:avLst/>
          </a:prstGeom>
          <a:ln w="12700">
            <a:solidFill>
              <a:schemeClr val="bg1">
                <a:lumMod val="85000"/>
              </a:schemeClr>
            </a:solidFill>
          </a:ln>
        </p:spPr>
      </p:pic>
      <p:sp>
        <p:nvSpPr>
          <p:cNvPr id="20" name="Triangle isocèle 19">
            <a:extLst>
              <a:ext uri="{FF2B5EF4-FFF2-40B4-BE49-F238E27FC236}">
                <a16:creationId xmlns:a16="http://schemas.microsoft.com/office/drawing/2014/main" id="{CF7FE1C1-E3C0-4059-A215-41A237E0EF0D}"/>
              </a:ext>
            </a:extLst>
          </p:cNvPr>
          <p:cNvSpPr/>
          <p:nvPr/>
        </p:nvSpPr>
        <p:spPr>
          <a:xfrm rot="5400000">
            <a:off x="4167005" y="3257410"/>
            <a:ext cx="671052" cy="304792"/>
          </a:xfrm>
          <a:prstGeom prst="triangle">
            <a:avLst/>
          </a:prstGeom>
          <a:solidFill>
            <a:srgbClr val="BAB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Souscrire un PEA</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Pour aller plus loin… (2/2)</a:t>
            </a:r>
          </a:p>
        </p:txBody>
      </p:sp>
      <p:pic>
        <p:nvPicPr>
          <p:cNvPr id="21" name="Picture 4">
            <a:extLst>
              <a:ext uri="{FF2B5EF4-FFF2-40B4-BE49-F238E27FC236}">
                <a16:creationId xmlns:a16="http://schemas.microsoft.com/office/drawing/2014/main" id="{4848E0B9-94AD-4187-A1C0-89074D4BD510}"/>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51628" y="674032"/>
            <a:ext cx="1040746" cy="104074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03FBDCB2-619E-470D-980A-8B7D211E0548}"/>
              </a:ext>
            </a:extLst>
          </p:cNvPr>
          <p:cNvSpPr/>
          <p:nvPr/>
        </p:nvSpPr>
        <p:spPr>
          <a:xfrm>
            <a:off x="7345304" y="3004820"/>
            <a:ext cx="1238433" cy="8089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5EF541F7-8162-4363-B271-DDCE135128CB}"/>
              </a:ext>
            </a:extLst>
          </p:cNvPr>
          <p:cNvSpPr txBox="1"/>
          <p:nvPr/>
        </p:nvSpPr>
        <p:spPr>
          <a:xfrm>
            <a:off x="7253678" y="3226268"/>
            <a:ext cx="1422922" cy="215444"/>
          </a:xfrm>
          <a:prstGeom prst="rect">
            <a:avLst/>
          </a:prstGeom>
          <a:noFill/>
        </p:spPr>
        <p:txBody>
          <a:bodyPr wrap="square" rtlCol="0">
            <a:spAutoFit/>
          </a:bodyPr>
          <a:lstStyle/>
          <a:p>
            <a:r>
              <a:rPr lang="fr-FR" sz="400">
                <a:solidFill>
                  <a:schemeClr val="accent2"/>
                </a:solidFill>
                <a:latin typeface="Montserrat SemiBold" panose="020B0604020202020204" charset="0"/>
              </a:rPr>
              <a:t>Borne maximale atteinte donc </a:t>
            </a:r>
            <a:r>
              <a:rPr lang="fr-FR" sz="400" err="1">
                <a:solidFill>
                  <a:schemeClr val="accent2"/>
                </a:solidFill>
                <a:latin typeface="Montserrat SemiBold" panose="020B0604020202020204" charset="0"/>
              </a:rPr>
              <a:t>rebalancement</a:t>
            </a:r>
            <a:r>
              <a:rPr lang="fr-FR" sz="400">
                <a:solidFill>
                  <a:schemeClr val="accent2"/>
                </a:solidFill>
                <a:latin typeface="Montserrat SemiBold" panose="020B0604020202020204" charset="0"/>
              </a:rPr>
              <a:t> sur le compte espèces</a:t>
            </a:r>
          </a:p>
        </p:txBody>
      </p:sp>
      <p:sp>
        <p:nvSpPr>
          <p:cNvPr id="4" name="Rectangle 3">
            <a:extLst>
              <a:ext uri="{FF2B5EF4-FFF2-40B4-BE49-F238E27FC236}">
                <a16:creationId xmlns:a16="http://schemas.microsoft.com/office/drawing/2014/main" id="{7E570542-7061-43E6-9DCE-67CD993E5A7E}"/>
              </a:ext>
            </a:extLst>
          </p:cNvPr>
          <p:cNvSpPr/>
          <p:nvPr/>
        </p:nvSpPr>
        <p:spPr>
          <a:xfrm>
            <a:off x="505653" y="1295010"/>
            <a:ext cx="3780000" cy="27254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Allocation sur PEA</a:t>
            </a:r>
          </a:p>
        </p:txBody>
      </p:sp>
      <p:sp>
        <p:nvSpPr>
          <p:cNvPr id="5" name="Rectangle 4">
            <a:extLst>
              <a:ext uri="{FF2B5EF4-FFF2-40B4-BE49-F238E27FC236}">
                <a16:creationId xmlns:a16="http://schemas.microsoft.com/office/drawing/2014/main" id="{26784425-6E78-468A-A979-B81C06D1F93B}"/>
              </a:ext>
            </a:extLst>
          </p:cNvPr>
          <p:cNvSpPr/>
          <p:nvPr/>
        </p:nvSpPr>
        <p:spPr>
          <a:xfrm>
            <a:off x="505652" y="1567555"/>
            <a:ext cx="3780000" cy="3226695"/>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marL="171450" indent="-171450">
              <a:spcBef>
                <a:spcPts val="300"/>
              </a:spcBef>
              <a:buClr>
                <a:srgbClr val="55579E"/>
              </a:buClr>
              <a:buFont typeface="Wingdings" panose="05000000000000000000" pitchFamily="2" charset="2"/>
              <a:buChar char="Ø"/>
            </a:pPr>
            <a:r>
              <a:rPr lang="fr-FR" sz="700" b="1" dirty="0">
                <a:solidFill>
                  <a:schemeClr val="accent5"/>
                </a:solidFill>
              </a:rPr>
              <a:t>Compte espèces : </a:t>
            </a:r>
            <a:r>
              <a:rPr lang="fr-FR" sz="700" dirty="0">
                <a:solidFill>
                  <a:schemeClr val="tx1"/>
                </a:solidFill>
              </a:rPr>
              <a:t>L’algorithme de LEA transforme toujours en priorité le compte espèces PEA, dans la limite du profil de risque du client</a:t>
            </a:r>
          </a:p>
          <a:p>
            <a:pPr marL="177800">
              <a:spcBef>
                <a:spcPts val="300"/>
              </a:spcBef>
              <a:buClr>
                <a:srgbClr val="55579E"/>
              </a:buClr>
            </a:pPr>
            <a:r>
              <a:rPr lang="fr-FR" sz="600" b="1" dirty="0">
                <a:solidFill>
                  <a:schemeClr val="accent5"/>
                </a:solidFill>
              </a:rPr>
              <a:t>Exemple</a:t>
            </a:r>
            <a:r>
              <a:rPr lang="fr-FR" sz="600" dirty="0">
                <a:solidFill>
                  <a:schemeClr val="tx1"/>
                </a:solidFill>
              </a:rPr>
              <a:t> : Un client détient un PEA avec 500€ sur son compte espèces et effectue un projet en montant apporté de 2000€ sur cette enveloppe. L’algorithme va chercher à transformer en priorité les 500€ du compte espèces avant de chercher à transformer le montant de l’apport </a:t>
            </a:r>
          </a:p>
          <a:p>
            <a:pPr marL="177800">
              <a:spcBef>
                <a:spcPts val="300"/>
              </a:spcBef>
              <a:buClr>
                <a:srgbClr val="55579E"/>
              </a:buClr>
            </a:pPr>
            <a:r>
              <a:rPr lang="fr-FR" sz="600" b="1" i="1" dirty="0">
                <a:solidFill>
                  <a:schemeClr val="accent5"/>
                </a:solidFill>
              </a:rPr>
              <a:t>Note</a:t>
            </a:r>
            <a:r>
              <a:rPr lang="fr-FR" sz="600" i="1" dirty="0">
                <a:solidFill>
                  <a:schemeClr val="tx1"/>
                </a:solidFill>
              </a:rPr>
              <a:t> : La proposition utilise systématiquement l’intégralité du compte espèces PEA. Néanmoins, si le client souhaite tout de même en conserver tout ou partie, il devra réaliser des </a:t>
            </a:r>
            <a:r>
              <a:rPr lang="fr-FR" sz="600" i="1" dirty="0" err="1">
                <a:solidFill>
                  <a:schemeClr val="tx1"/>
                </a:solidFill>
              </a:rPr>
              <a:t>switchs</a:t>
            </a:r>
            <a:r>
              <a:rPr lang="fr-FR" sz="600" i="1" dirty="0">
                <a:solidFill>
                  <a:schemeClr val="tx1"/>
                </a:solidFill>
              </a:rPr>
              <a:t> / </a:t>
            </a:r>
            <a:r>
              <a:rPr lang="fr-FR" sz="600" i="1" dirty="0" err="1">
                <a:solidFill>
                  <a:schemeClr val="tx1"/>
                </a:solidFill>
              </a:rPr>
              <a:t>splits</a:t>
            </a:r>
            <a:r>
              <a:rPr lang="fr-FR" sz="600" i="1" dirty="0">
                <a:solidFill>
                  <a:schemeClr val="tx1"/>
                </a:solidFill>
              </a:rPr>
              <a:t> avec le crayon d’un support proposé vers le numéraire PEA </a:t>
            </a:r>
          </a:p>
          <a:p>
            <a:pPr marL="177800">
              <a:buClr>
                <a:srgbClr val="55579E"/>
              </a:buClr>
            </a:pPr>
            <a:endParaRPr lang="fr-FR" sz="700" dirty="0">
              <a:solidFill>
                <a:schemeClr val="tx1"/>
              </a:solidFill>
            </a:endParaRPr>
          </a:p>
          <a:p>
            <a:pPr marL="171450" indent="-171450">
              <a:buClr>
                <a:srgbClr val="55579E"/>
              </a:buClr>
              <a:buFont typeface="Wingdings" panose="05000000000000000000" pitchFamily="2" charset="2"/>
              <a:buChar char="Ø"/>
            </a:pPr>
            <a:r>
              <a:rPr lang="fr-FR" sz="700" b="1" dirty="0">
                <a:solidFill>
                  <a:schemeClr val="accent5"/>
                </a:solidFill>
              </a:rPr>
              <a:t>Bornes de risque </a:t>
            </a:r>
            <a:r>
              <a:rPr lang="fr-FR" sz="700" dirty="0">
                <a:solidFill>
                  <a:schemeClr val="tx1"/>
                </a:solidFill>
              </a:rPr>
              <a:t>: Il est possible que le client ne puisse pas investir la totalité de son versement en titres. C'est le cas lorsque l'une des deux bornes (% max d’actifs risqués ou % max de volatilité) est atteinte </a:t>
            </a:r>
          </a:p>
          <a:p>
            <a:pPr marL="177800">
              <a:buClr>
                <a:srgbClr val="55579E"/>
              </a:buClr>
            </a:pPr>
            <a:r>
              <a:rPr lang="fr-FR" sz="700" dirty="0">
                <a:solidFill>
                  <a:schemeClr val="tx1"/>
                </a:solidFill>
              </a:rPr>
              <a:t>L'éventuel montant restant sera alors basculé en actifs non risqués vers le compte espèces du contrat (« numéraire PEA »)</a:t>
            </a:r>
          </a:p>
          <a:p>
            <a:pPr marL="177800">
              <a:buClr>
                <a:srgbClr val="55579E"/>
              </a:buClr>
            </a:pPr>
            <a:endParaRPr lang="fr-FR" sz="700" dirty="0">
              <a:solidFill>
                <a:schemeClr val="tx1"/>
              </a:solidFill>
            </a:endParaRPr>
          </a:p>
          <a:p>
            <a:pPr marL="180975" indent="-180975">
              <a:buClr>
                <a:schemeClr val="accent3"/>
              </a:buClr>
              <a:buFont typeface="Wingdings" panose="05000000000000000000" pitchFamily="2" charset="2"/>
              <a:buChar char="Ø"/>
            </a:pPr>
            <a:r>
              <a:rPr kumimoji="0" lang="fr-FR" sz="700" b="1" i="1" u="none" strike="noStrike" kern="0" cap="none" spc="0" normalizeH="0" baseline="0" noProof="0" dirty="0">
                <a:ln>
                  <a:noFill/>
                </a:ln>
                <a:solidFill>
                  <a:schemeClr val="accent3"/>
                </a:solidFill>
                <a:effectLst/>
                <a:uLnTx/>
                <a:uFillTx/>
                <a:latin typeface="Arial" panose="020B0604020202020204"/>
                <a:ea typeface="+mn-ea"/>
                <a:cs typeface="+mn-cs"/>
                <a:sym typeface="Arial"/>
              </a:rPr>
              <a:t>Client prudent : </a:t>
            </a:r>
            <a:r>
              <a:rPr lang="fr-FR" sz="700" i="1" dirty="0">
                <a:solidFill>
                  <a:schemeClr val="accent3"/>
                </a:solidFill>
              </a:rPr>
              <a:t>Dans le cas d’un client prudent, il n’existe pas de portefeuille modèle. Dans ce cas de figure, seul du Numéraire PEA apparaît en proposition. </a:t>
            </a:r>
          </a:p>
          <a:p>
            <a:pPr>
              <a:buClr>
                <a:srgbClr val="55579E"/>
              </a:buClr>
            </a:pPr>
            <a:endParaRPr lang="fr-FR" sz="700" b="1" dirty="0">
              <a:solidFill>
                <a:schemeClr val="accent5"/>
              </a:solidFill>
            </a:endParaRPr>
          </a:p>
          <a:p>
            <a:pPr marL="171450" indent="-171450">
              <a:buClr>
                <a:srgbClr val="55579E"/>
              </a:buClr>
              <a:buFont typeface="Wingdings" panose="05000000000000000000" pitchFamily="2" charset="2"/>
              <a:buChar char="Ø"/>
            </a:pPr>
            <a:r>
              <a:rPr lang="fr-FR" sz="700" b="1" dirty="0">
                <a:solidFill>
                  <a:schemeClr val="accent5"/>
                </a:solidFill>
              </a:rPr>
              <a:t>Switch 3 : </a:t>
            </a:r>
            <a:r>
              <a:rPr lang="fr-FR" sz="700" dirty="0">
                <a:solidFill>
                  <a:schemeClr val="tx1"/>
                </a:solidFill>
              </a:rPr>
              <a:t>Si le client souhaite tout de même investir l'intégralité de son versement, il est possible de réaliser un switch en étape 3 « Synthèse » du numéraire PEA vers des titres</a:t>
            </a:r>
          </a:p>
          <a:p>
            <a:pPr marL="177800">
              <a:buClr>
                <a:schemeClr val="bg1"/>
              </a:buClr>
            </a:pPr>
            <a:r>
              <a:rPr lang="fr-FR" sz="700" dirty="0">
                <a:solidFill>
                  <a:schemeClr val="tx1"/>
                </a:solidFill>
              </a:rPr>
              <a:t>Cette opération apparaitra alors comme « non conseillée ».</a:t>
            </a:r>
            <a:r>
              <a:rPr lang="fr-FR" sz="700" i="1" dirty="0">
                <a:solidFill>
                  <a:schemeClr val="tx1"/>
                </a:solidFill>
              </a:rPr>
              <a:t> </a:t>
            </a:r>
            <a:r>
              <a:rPr lang="fr-FR" sz="700" dirty="0">
                <a:solidFill>
                  <a:schemeClr val="tx1"/>
                </a:solidFill>
              </a:rPr>
              <a:t>En effet ces </a:t>
            </a:r>
            <a:r>
              <a:rPr lang="fr-FR" sz="700" dirty="0" err="1">
                <a:solidFill>
                  <a:schemeClr val="tx1"/>
                </a:solidFill>
              </a:rPr>
              <a:t>switchs</a:t>
            </a:r>
            <a:r>
              <a:rPr lang="fr-FR" sz="700" dirty="0">
                <a:solidFill>
                  <a:schemeClr val="tx1"/>
                </a:solidFill>
              </a:rPr>
              <a:t> sont sans contrôle de la proportion de risque ni contrôle de la volatilité et donc sous la seule responsabilité du client (à la signature de la synthèse épargne, le client confirmera son refus du conseil de l’établissement)</a:t>
            </a:r>
          </a:p>
          <a:p>
            <a:pPr marL="177800">
              <a:buClr>
                <a:schemeClr val="bg1"/>
              </a:buClr>
            </a:pPr>
            <a:r>
              <a:rPr lang="fr-FR" sz="700" dirty="0">
                <a:solidFill>
                  <a:schemeClr val="tx1"/>
                </a:solidFill>
              </a:rPr>
              <a:t>Important : on ne doit pas retrouver en étape 3 « synthèse » des supports que le conseiller aurait pu proposer en logique de conseil, par un switch 1 ou 2 (en étape 2).</a:t>
            </a:r>
          </a:p>
          <a:p>
            <a:pPr marL="177800">
              <a:buClr>
                <a:schemeClr val="bg1"/>
              </a:buClr>
            </a:pPr>
            <a:r>
              <a:rPr lang="fr-FR" sz="700" b="1" i="1" dirty="0">
                <a:solidFill>
                  <a:schemeClr val="accent3"/>
                </a:solidFill>
              </a:rPr>
              <a:t>Attention</a:t>
            </a:r>
            <a:r>
              <a:rPr lang="fr-FR" sz="700" i="1" dirty="0">
                <a:solidFill>
                  <a:schemeClr val="accent3"/>
                </a:solidFill>
              </a:rPr>
              <a:t> : Il est impossible de switcher / </a:t>
            </a:r>
            <a:r>
              <a:rPr lang="fr-FR" sz="700" i="1" dirty="0" err="1">
                <a:solidFill>
                  <a:schemeClr val="accent3"/>
                </a:solidFill>
              </a:rPr>
              <a:t>spliter</a:t>
            </a:r>
            <a:r>
              <a:rPr lang="fr-FR" sz="700" i="1" dirty="0">
                <a:solidFill>
                  <a:schemeClr val="accent3"/>
                </a:solidFill>
              </a:rPr>
              <a:t> le numéraire PEA dans les cas où le numéraire PEA est existant et n’a pas pu être transformé en instruments financiers (soit parce-que le client est surexposé, soit parce qu’il n’y a pas de PTFM associé).</a:t>
            </a:r>
          </a:p>
        </p:txBody>
      </p:sp>
      <p:pic>
        <p:nvPicPr>
          <p:cNvPr id="6" name="Picture 104">
            <a:extLst>
              <a:ext uri="{FF2B5EF4-FFF2-40B4-BE49-F238E27FC236}">
                <a16:creationId xmlns:a16="http://schemas.microsoft.com/office/drawing/2014/main" id="{9D2EC49C-9F64-4194-8CD5-66A85FECA1FD}"/>
              </a:ext>
            </a:extLst>
          </p:cNvPr>
          <p:cNvPicPr>
            <a:picLocks noChangeAspect="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l="10781" t="13444" r="13382" b="14437"/>
          <a:stretch/>
        </p:blipFill>
        <p:spPr>
          <a:xfrm>
            <a:off x="2183841" y="812761"/>
            <a:ext cx="467090" cy="444195"/>
          </a:xfrm>
          <a:prstGeom prst="rect">
            <a:avLst/>
          </a:prstGeom>
        </p:spPr>
      </p:pic>
    </p:spTree>
    <p:extLst>
      <p:ext uri="{BB962C8B-B14F-4D97-AF65-F5344CB8AC3E}">
        <p14:creationId xmlns:p14="http://schemas.microsoft.com/office/powerpoint/2010/main" val="294497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Exercice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Souscription d’un PEA avec des Parts sociales </a:t>
            </a:r>
          </a:p>
        </p:txBody>
      </p:sp>
      <p:sp>
        <p:nvSpPr>
          <p:cNvPr id="10" name="Rectangle 9">
            <a:extLst>
              <a:ext uri="{FF2B5EF4-FFF2-40B4-BE49-F238E27FC236}">
                <a16:creationId xmlns:a16="http://schemas.microsoft.com/office/drawing/2014/main" id="{A18FD827-14A9-493F-8DD3-F5B25B7494B9}"/>
              </a:ext>
            </a:extLst>
          </p:cNvPr>
          <p:cNvSpPr/>
          <p:nvPr/>
        </p:nvSpPr>
        <p:spPr>
          <a:xfrm>
            <a:off x="1536439"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Enoncé exercice</a:t>
            </a:r>
          </a:p>
        </p:txBody>
      </p:sp>
      <p:sp>
        <p:nvSpPr>
          <p:cNvPr id="5" name="ZoneTexte 4">
            <a:extLst>
              <a:ext uri="{FF2B5EF4-FFF2-40B4-BE49-F238E27FC236}">
                <a16:creationId xmlns:a16="http://schemas.microsoft.com/office/drawing/2014/main" id="{D1E08F95-E8D6-4E54-91E5-3DE91527CDFA}"/>
              </a:ext>
            </a:extLst>
          </p:cNvPr>
          <p:cNvSpPr txBox="1"/>
          <p:nvPr/>
        </p:nvSpPr>
        <p:spPr>
          <a:xfrm>
            <a:off x="393472" y="2263160"/>
            <a:ext cx="4000467" cy="1923604"/>
          </a:xfrm>
          <a:prstGeom prst="rect">
            <a:avLst/>
          </a:prstGeom>
          <a:noFill/>
        </p:spPr>
        <p:txBody>
          <a:bodyPr wrap="square" rtlCol="0">
            <a:spAutoFit/>
          </a:bodyPr>
          <a:lstStyle/>
          <a:p>
            <a:pPr>
              <a:spcAft>
                <a:spcPts val="300"/>
              </a:spcAft>
            </a:pPr>
            <a:r>
              <a:rPr lang="fr-FR" sz="800">
                <a:solidFill>
                  <a:schemeClr val="accent6"/>
                </a:solidFill>
                <a:latin typeface="Montserrat SemiBold" panose="020B0604020202020204" charset="0"/>
              </a:rPr>
              <a:t>OBJECTIFS</a:t>
            </a:r>
            <a:r>
              <a:rPr lang="fr-FR" sz="800"/>
              <a:t> </a:t>
            </a:r>
          </a:p>
          <a:p>
            <a:pPr lvl="1">
              <a:spcAft>
                <a:spcPts val="300"/>
              </a:spcAft>
            </a:pPr>
            <a:r>
              <a:rPr lang="fr-FR" sz="800" b="1"/>
              <a:t>Constituer une épargne </a:t>
            </a:r>
            <a:r>
              <a:rPr lang="fr-FR" sz="800"/>
              <a:t>(à horizon </a:t>
            </a:r>
            <a:r>
              <a:rPr lang="fr-FR" sz="800" b="1"/>
              <a:t>10 ans</a:t>
            </a:r>
            <a:r>
              <a:rPr lang="fr-FR" sz="800"/>
              <a:t>)</a:t>
            </a:r>
          </a:p>
          <a:p>
            <a:pPr marL="171450" lvl="1" indent="-171450">
              <a:buFont typeface="Courier New" panose="02070309020205020404" pitchFamily="49" charset="0"/>
              <a:buChar char="o"/>
            </a:pPr>
            <a:r>
              <a:rPr lang="fr-FR" sz="800" b="1"/>
              <a:t>Souscription</a:t>
            </a:r>
            <a:r>
              <a:rPr lang="fr-FR" sz="800"/>
              <a:t> d’un nouveau Compte Titres PEA</a:t>
            </a:r>
            <a:endParaRPr lang="fr-FR" sz="800" b="1"/>
          </a:p>
          <a:p>
            <a:pPr marL="171450" lvl="2" indent="-171450">
              <a:buFont typeface="Courier New" panose="02070309020205020404" pitchFamily="49" charset="0"/>
              <a:buChar char="o"/>
            </a:pPr>
            <a:r>
              <a:rPr lang="fr-FR" sz="800" b="1"/>
              <a:t>Versement initial </a:t>
            </a:r>
            <a:r>
              <a:rPr lang="fr-FR" sz="800"/>
              <a:t>de 2 000€</a:t>
            </a:r>
          </a:p>
          <a:p>
            <a:pPr marL="171450" lvl="2" indent="-171450">
              <a:buFont typeface="Courier New" panose="02070309020205020404" pitchFamily="49" charset="0"/>
              <a:buChar char="o"/>
            </a:pPr>
            <a:r>
              <a:rPr lang="fr-FR" sz="800" b="1"/>
              <a:t>Souscription de parts sociales à hauteur de 200 € dans ce nouveau contrat  </a:t>
            </a:r>
            <a:endParaRPr lang="fr-FR" sz="800"/>
          </a:p>
          <a:p>
            <a:endParaRPr lang="fr-FR" sz="800"/>
          </a:p>
          <a:p>
            <a:endParaRPr lang="fr-FR" sz="800"/>
          </a:p>
          <a:p>
            <a:pPr>
              <a:spcAft>
                <a:spcPts val="300"/>
              </a:spcAft>
            </a:pPr>
            <a:r>
              <a:rPr lang="fr-FR" sz="800" b="1">
                <a:solidFill>
                  <a:schemeClr val="accent6"/>
                </a:solidFill>
              </a:rPr>
              <a:t>GESTION DE L’EPARGNE</a:t>
            </a:r>
          </a:p>
          <a:p>
            <a:pPr>
              <a:spcAft>
                <a:spcPts val="300"/>
              </a:spcAft>
            </a:pPr>
            <a:r>
              <a:rPr lang="fr-FR" sz="800"/>
              <a:t>Investissement de </a:t>
            </a:r>
            <a:r>
              <a:rPr lang="fr-FR" sz="800" b="1"/>
              <a:t>2 000€ </a:t>
            </a:r>
            <a:r>
              <a:rPr lang="fr-FR" sz="800"/>
              <a:t>depuis le compte à vue </a:t>
            </a:r>
          </a:p>
          <a:p>
            <a:pPr>
              <a:spcAft>
                <a:spcPts val="300"/>
              </a:spcAft>
            </a:pPr>
            <a:endParaRPr lang="fr-FR" sz="800" b="1"/>
          </a:p>
          <a:p>
            <a:endParaRPr lang="fr-FR" sz="800"/>
          </a:p>
          <a:p>
            <a:pPr>
              <a:spcAft>
                <a:spcPts val="300"/>
              </a:spcAft>
            </a:pPr>
            <a:r>
              <a:rPr lang="fr-FR" sz="800" b="1">
                <a:solidFill>
                  <a:schemeClr val="accent6"/>
                </a:solidFill>
              </a:rPr>
              <a:t>MODIFICATION DE LA PROPOSITION </a:t>
            </a:r>
          </a:p>
          <a:p>
            <a:pPr>
              <a:spcAft>
                <a:spcPts val="300"/>
              </a:spcAft>
            </a:pPr>
            <a:r>
              <a:rPr lang="fr-FR" sz="800" b="1"/>
              <a:t>Modification du support </a:t>
            </a:r>
            <a:r>
              <a:rPr lang="fr-FR" sz="800"/>
              <a:t>« </a:t>
            </a:r>
            <a:r>
              <a:rPr lang="fr-FR" sz="700" b="1"/>
              <a:t>ACTIONS AGRO ALIMENTAIRE</a:t>
            </a:r>
            <a:r>
              <a:rPr lang="fr-FR" sz="800"/>
              <a:t> » vers « Parts sociales »</a:t>
            </a:r>
          </a:p>
        </p:txBody>
      </p:sp>
      <p:sp>
        <p:nvSpPr>
          <p:cNvPr id="4" name="Rectangle 3">
            <a:extLst>
              <a:ext uri="{FF2B5EF4-FFF2-40B4-BE49-F238E27FC236}">
                <a16:creationId xmlns:a16="http://schemas.microsoft.com/office/drawing/2014/main" id="{29CB9718-F33C-45E0-97AD-AD6A26E51A3C}"/>
              </a:ext>
            </a:extLst>
          </p:cNvPr>
          <p:cNvSpPr/>
          <p:nvPr/>
        </p:nvSpPr>
        <p:spPr>
          <a:xfrm>
            <a:off x="363787"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200">
              <a:solidFill>
                <a:schemeClr val="tx1"/>
              </a:solidFill>
            </a:endParaRPr>
          </a:p>
          <a:p>
            <a:endParaRPr lang="fr-FR" sz="1050">
              <a:solidFill>
                <a:schemeClr val="accent2"/>
              </a:solidFill>
              <a:sym typeface="Wingdings" panose="05000000000000000000" pitchFamily="2" charset="2"/>
            </a:endParaRPr>
          </a:p>
          <a:p>
            <a:endParaRPr lang="fr-FR" sz="1200">
              <a:solidFill>
                <a:schemeClr val="tx1"/>
              </a:solidFill>
              <a:sym typeface="Wingdings" panose="05000000000000000000" pitchFamily="2" charset="2"/>
            </a:endParaRPr>
          </a:p>
          <a:p>
            <a:pPr marL="285750" indent="-285750">
              <a:buFont typeface="Wingdings" panose="05000000000000000000" pitchFamily="2" charset="2"/>
              <a:buChar char="à"/>
            </a:pPr>
            <a:endParaRPr lang="fr-FR" sz="1200">
              <a:solidFill>
                <a:schemeClr val="tx1"/>
              </a:solidFill>
              <a:sym typeface="Wingdings" panose="05000000000000000000" pitchFamily="2" charset="2"/>
            </a:endParaRPr>
          </a:p>
        </p:txBody>
      </p:sp>
      <p:grpSp>
        <p:nvGrpSpPr>
          <p:cNvPr id="7" name="Groupe 6">
            <a:extLst>
              <a:ext uri="{FF2B5EF4-FFF2-40B4-BE49-F238E27FC236}">
                <a16:creationId xmlns:a16="http://schemas.microsoft.com/office/drawing/2014/main" id="{CB4E3748-A040-4898-8146-48CFCAB3FBE6}"/>
              </a:ext>
            </a:extLst>
          </p:cNvPr>
          <p:cNvGrpSpPr/>
          <p:nvPr/>
        </p:nvGrpSpPr>
        <p:grpSpPr>
          <a:xfrm>
            <a:off x="4689905" y="979714"/>
            <a:ext cx="4090308" cy="3714750"/>
            <a:chOff x="4689905" y="979714"/>
            <a:chExt cx="4090308" cy="3714750"/>
          </a:xfrm>
        </p:grpSpPr>
        <p:sp>
          <p:nvSpPr>
            <p:cNvPr id="28" name="Rectangle 27">
              <a:extLst>
                <a:ext uri="{FF2B5EF4-FFF2-40B4-BE49-F238E27FC236}">
                  <a16:creationId xmlns:a16="http://schemas.microsoft.com/office/drawing/2014/main" id="{1915FD22-2941-43E3-94C2-8BDD87DD535A}"/>
                </a:ext>
              </a:extLst>
            </p:cNvPr>
            <p:cNvSpPr/>
            <p:nvPr/>
          </p:nvSpPr>
          <p:spPr>
            <a:xfrm>
              <a:off x="4689905"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800" b="1" dirty="0">
                <a:solidFill>
                  <a:schemeClr val="tx1"/>
                </a:solidFill>
              </a:endParaRPr>
            </a:p>
            <a:p>
              <a:pPr marL="177800"/>
              <a:endParaRPr lang="fr-FR" sz="800" dirty="0">
                <a:solidFill>
                  <a:schemeClr val="tx1"/>
                </a:solidFill>
              </a:endParaRPr>
            </a:p>
            <a:p>
              <a:pPr marL="177800"/>
              <a:r>
                <a:rPr lang="fr-FR" sz="800" dirty="0">
                  <a:solidFill>
                    <a:schemeClr val="tx1"/>
                  </a:solidFill>
                </a:rPr>
                <a:t>Accéder à la rubrique « </a:t>
              </a:r>
              <a:r>
                <a:rPr lang="fr-FR" sz="800" b="1" dirty="0">
                  <a:solidFill>
                    <a:schemeClr val="tx1"/>
                  </a:solidFill>
                </a:rPr>
                <a:t>Renseigner mon épargne </a:t>
              </a:r>
              <a:r>
                <a:rPr lang="fr-FR" sz="800" dirty="0">
                  <a:solidFill>
                    <a:schemeClr val="tx1"/>
                  </a:solidFill>
                </a:rPr>
                <a:t>» pour investir des liquidités</a:t>
              </a:r>
              <a:r>
                <a:rPr lang="fr-FR" sz="800" b="1" dirty="0">
                  <a:solidFill>
                    <a:schemeClr val="tx1"/>
                  </a:solidFill>
                </a:rPr>
                <a:t> Investir 2 000 € </a:t>
              </a:r>
              <a:r>
                <a:rPr lang="fr-FR" sz="800" dirty="0">
                  <a:solidFill>
                    <a:schemeClr val="tx1"/>
                  </a:solidFill>
                </a:rPr>
                <a:t>depuis le compte à vue du client (les liquidités investies - ici 2 000€ - s’affichent alors automatiquement en haut de la page)</a:t>
              </a:r>
              <a:endParaRPr lang="fr-FR" sz="800" dirty="0">
                <a:solidFill>
                  <a:schemeClr val="tx1"/>
                </a:solidFill>
                <a:sym typeface="Wingdings" panose="05000000000000000000" pitchFamily="2" charset="2"/>
              </a:endParaRPr>
            </a:p>
            <a:p>
              <a:pPr marL="177800"/>
              <a:endParaRPr lang="fr-FR" sz="800" dirty="0">
                <a:solidFill>
                  <a:schemeClr val="tx1"/>
                </a:solidFill>
                <a:sym typeface="Wingdings" panose="05000000000000000000" pitchFamily="2" charset="2"/>
              </a:endParaRPr>
            </a:p>
            <a:p>
              <a:pPr marL="177800"/>
              <a:endParaRPr lang="fr-FR" sz="800" dirty="0">
                <a:solidFill>
                  <a:schemeClr val="tx1"/>
                </a:solidFill>
                <a:sym typeface="Wingdings" panose="05000000000000000000" pitchFamily="2" charset="2"/>
              </a:endParaRPr>
            </a:p>
            <a:p>
              <a:pPr marL="177800"/>
              <a:r>
                <a:rPr lang="fr-FR" sz="800" dirty="0">
                  <a:solidFill>
                    <a:schemeClr val="tx1"/>
                  </a:solidFill>
                </a:rPr>
                <a:t>Accéder à la rubrique « </a:t>
              </a:r>
              <a:r>
                <a:rPr lang="fr-FR" sz="800" b="1" dirty="0">
                  <a:solidFill>
                    <a:schemeClr val="tx1"/>
                  </a:solidFill>
                </a:rPr>
                <a:t>Lister mes projets </a:t>
              </a:r>
              <a:r>
                <a:rPr lang="fr-FR" sz="800" dirty="0">
                  <a:solidFill>
                    <a:schemeClr val="tx1"/>
                  </a:solidFill>
                </a:rPr>
                <a:t>» et sélectionner ici le projet « </a:t>
              </a:r>
              <a:r>
                <a:rPr lang="fr-FR" sz="800" b="1" dirty="0">
                  <a:solidFill>
                    <a:schemeClr val="tx1"/>
                  </a:solidFill>
                </a:rPr>
                <a:t>Constituer une épargne</a:t>
              </a:r>
              <a:r>
                <a:rPr lang="fr-FR" sz="800" dirty="0">
                  <a:solidFill>
                    <a:schemeClr val="tx1"/>
                  </a:solidFill>
                </a:rPr>
                <a:t>»</a:t>
              </a:r>
            </a:p>
            <a:p>
              <a:pPr marL="177800"/>
              <a:endParaRPr lang="fr-FR" sz="800" dirty="0">
                <a:solidFill>
                  <a:schemeClr val="tx1"/>
                </a:solidFill>
              </a:endParaRPr>
            </a:p>
            <a:p>
              <a:pPr marL="177800">
                <a:tabLst>
                  <a:tab pos="182563" algn="l"/>
                </a:tabLst>
              </a:pPr>
              <a:r>
                <a:rPr lang="fr-FR" sz="800" dirty="0">
                  <a:solidFill>
                    <a:schemeClr val="tx1"/>
                  </a:solidFill>
                </a:rPr>
                <a:t>Sélectionner « </a:t>
              </a:r>
              <a:r>
                <a:rPr lang="fr-FR" sz="800" b="1" dirty="0">
                  <a:solidFill>
                    <a:schemeClr val="tx1"/>
                  </a:solidFill>
                </a:rPr>
                <a:t>Versement initial </a:t>
              </a:r>
              <a:r>
                <a:rPr lang="fr-FR" sz="800" dirty="0">
                  <a:solidFill>
                    <a:schemeClr val="tx1"/>
                  </a:solidFill>
                </a:rPr>
                <a:t>» et indiquer :</a:t>
              </a:r>
            </a:p>
            <a:p>
              <a:pPr marL="349250" indent="-171450">
                <a:buFont typeface="Courier New" panose="02070309020205020404" pitchFamily="49" charset="0"/>
                <a:buChar char="o"/>
                <a:tabLst>
                  <a:tab pos="182563" algn="l"/>
                </a:tabLst>
              </a:pPr>
              <a:r>
                <a:rPr lang="fr-FR" sz="800" b="1" dirty="0">
                  <a:solidFill>
                    <a:schemeClr val="tx1"/>
                  </a:solidFill>
                </a:rPr>
                <a:t>2 000€</a:t>
              </a:r>
              <a:r>
                <a:rPr lang="fr-FR" sz="800" dirty="0">
                  <a:solidFill>
                    <a:schemeClr val="tx1"/>
                  </a:solidFill>
                </a:rPr>
                <a:t> en « montant apporté »</a:t>
              </a:r>
            </a:p>
            <a:p>
              <a:pPr marL="349250" indent="-171450">
                <a:buFont typeface="Courier New" panose="02070309020205020404" pitchFamily="49" charset="0"/>
                <a:buChar char="o"/>
                <a:tabLst>
                  <a:tab pos="182563" algn="l"/>
                </a:tabLst>
              </a:pPr>
              <a:r>
                <a:rPr lang="fr-FR" sz="800" dirty="0">
                  <a:solidFill>
                    <a:schemeClr val="tx1"/>
                  </a:solidFill>
                </a:rPr>
                <a:t>Un </a:t>
              </a:r>
              <a:r>
                <a:rPr lang="fr-FR" sz="800" b="1" dirty="0">
                  <a:solidFill>
                    <a:schemeClr val="tx1"/>
                  </a:solidFill>
                </a:rPr>
                <a:t>horizon</a:t>
              </a:r>
              <a:r>
                <a:rPr lang="fr-FR" sz="800" dirty="0">
                  <a:solidFill>
                    <a:schemeClr val="tx1"/>
                  </a:solidFill>
                </a:rPr>
                <a:t> de projet de </a:t>
              </a:r>
              <a:r>
                <a:rPr lang="fr-FR" sz="800" b="1" dirty="0">
                  <a:solidFill>
                    <a:schemeClr val="tx1"/>
                  </a:solidFill>
                </a:rPr>
                <a:t>10 ans</a:t>
              </a:r>
              <a:endParaRPr lang="fr-FR" sz="800" dirty="0">
                <a:solidFill>
                  <a:schemeClr val="tx1"/>
                </a:solidFill>
              </a:endParaRPr>
            </a:p>
            <a:p>
              <a:pPr marL="177800">
                <a:tabLst>
                  <a:tab pos="182563" algn="l"/>
                </a:tabLst>
              </a:pPr>
              <a:endParaRPr lang="fr-FR" sz="800" dirty="0">
                <a:solidFill>
                  <a:schemeClr val="tx1"/>
                </a:solidFill>
              </a:endParaRPr>
            </a:p>
            <a:p>
              <a:pPr marL="177800">
                <a:tabLst>
                  <a:tab pos="182563" algn="l"/>
                </a:tabLst>
              </a:pPr>
              <a:r>
                <a:rPr lang="fr-FR" sz="800" dirty="0">
                  <a:solidFill>
                    <a:schemeClr val="tx1"/>
                  </a:solidFill>
                </a:rPr>
                <a:t>Enfin choisir le nouveau contrat « </a:t>
              </a:r>
              <a:r>
                <a:rPr lang="fr-FR" sz="800" b="1" dirty="0">
                  <a:solidFill>
                    <a:schemeClr val="tx1"/>
                  </a:solidFill>
                </a:rPr>
                <a:t>Compte titres PEA » </a:t>
              </a:r>
              <a:r>
                <a:rPr lang="fr-FR" sz="800" dirty="0">
                  <a:solidFill>
                    <a:schemeClr val="tx1"/>
                  </a:solidFill>
                </a:rPr>
                <a:t>et cliquer sur « </a:t>
              </a:r>
              <a:r>
                <a:rPr lang="fr-FR" sz="800" b="1" dirty="0">
                  <a:solidFill>
                    <a:schemeClr val="tx1"/>
                  </a:solidFill>
                </a:rPr>
                <a:t>Générer proposition </a:t>
              </a:r>
              <a:r>
                <a:rPr lang="fr-FR" sz="800" dirty="0">
                  <a:solidFill>
                    <a:schemeClr val="tx1"/>
                  </a:solidFill>
                </a:rPr>
                <a:t>»</a:t>
              </a:r>
            </a:p>
            <a:p>
              <a:pPr marL="177800"/>
              <a:endParaRPr lang="fr-FR" sz="800" b="1" dirty="0">
                <a:solidFill>
                  <a:schemeClr val="tx1"/>
                </a:solidFill>
              </a:endParaRPr>
            </a:p>
            <a:p>
              <a:pPr marL="177800"/>
              <a:endParaRPr lang="fr-FR" sz="800" dirty="0">
                <a:solidFill>
                  <a:schemeClr val="tx1"/>
                </a:solidFill>
              </a:endParaRPr>
            </a:p>
            <a:p>
              <a:pPr marL="177800"/>
              <a:r>
                <a:rPr lang="fr-FR" sz="800" dirty="0">
                  <a:solidFill>
                    <a:schemeClr val="tx1"/>
                  </a:solidFill>
                </a:rPr>
                <a:t>Cliquer sur « </a:t>
              </a:r>
              <a:r>
                <a:rPr lang="fr-FR" sz="800" b="1" dirty="0">
                  <a:solidFill>
                    <a:schemeClr val="tx1"/>
                  </a:solidFill>
                </a:rPr>
                <a:t>Consulter</a:t>
              </a:r>
              <a:r>
                <a:rPr lang="fr-FR" sz="800" dirty="0">
                  <a:solidFill>
                    <a:schemeClr val="tx1"/>
                  </a:solidFill>
                </a:rPr>
                <a:t> » sur le </a:t>
              </a:r>
              <a:r>
                <a:rPr lang="fr-FR" sz="800" b="1" dirty="0">
                  <a:solidFill>
                    <a:schemeClr val="tx1"/>
                  </a:solidFill>
                </a:rPr>
                <a:t>projet</a:t>
              </a:r>
              <a:r>
                <a:rPr lang="fr-FR" sz="800" dirty="0">
                  <a:solidFill>
                    <a:schemeClr val="tx1"/>
                  </a:solidFill>
                </a:rPr>
                <a:t> </a:t>
              </a:r>
              <a:r>
                <a:rPr lang="fr-FR" sz="800" b="1" dirty="0">
                  <a:solidFill>
                    <a:schemeClr val="tx1"/>
                  </a:solidFill>
                </a:rPr>
                <a:t>généré</a:t>
              </a:r>
              <a:r>
                <a:rPr lang="fr-FR" sz="800" dirty="0">
                  <a:solidFill>
                    <a:schemeClr val="tx1"/>
                  </a:solidFill>
                </a:rPr>
                <a:t> et passer la première page de proposition d’allocation</a:t>
              </a:r>
            </a:p>
            <a:p>
              <a:pPr marL="177800"/>
              <a:endParaRPr lang="fr-FR" sz="800" dirty="0">
                <a:solidFill>
                  <a:schemeClr val="tx1"/>
                </a:solidFill>
              </a:endParaRPr>
            </a:p>
            <a:p>
              <a:pPr marL="177800"/>
              <a:r>
                <a:rPr lang="fr-FR" sz="800" dirty="0">
                  <a:solidFill>
                    <a:schemeClr val="tx1"/>
                  </a:solidFill>
                </a:rPr>
                <a:t>A l’onglet « Détails de mon projet » cliquer sur le </a:t>
              </a:r>
              <a:r>
                <a:rPr lang="fr-FR" sz="800" b="1" dirty="0">
                  <a:solidFill>
                    <a:schemeClr val="tx1"/>
                  </a:solidFill>
                </a:rPr>
                <a:t>crayon </a:t>
              </a:r>
              <a:r>
                <a:rPr lang="fr-FR" sz="800" dirty="0">
                  <a:solidFill>
                    <a:schemeClr val="tx1"/>
                  </a:solidFill>
                </a:rPr>
                <a:t>à droite du support « </a:t>
              </a:r>
              <a:r>
                <a:rPr lang="fr-FR" sz="700" b="1" dirty="0">
                  <a:solidFill>
                    <a:schemeClr val="tx1"/>
                  </a:solidFill>
                </a:rPr>
                <a:t>ACTIONS AGRO ALIMENTAIRE</a:t>
              </a:r>
              <a:r>
                <a:rPr lang="fr-FR" sz="800" dirty="0">
                  <a:solidFill>
                    <a:schemeClr val="tx1"/>
                  </a:solidFill>
                </a:rPr>
                <a:t> »,</a:t>
              </a:r>
              <a:r>
                <a:rPr lang="fr-FR" sz="800" b="1" dirty="0">
                  <a:solidFill>
                    <a:schemeClr val="tx1"/>
                  </a:solidFill>
                </a:rPr>
                <a:t> </a:t>
              </a:r>
              <a:r>
                <a:rPr lang="fr-FR" sz="800" dirty="0">
                  <a:solidFill>
                    <a:schemeClr val="tx1"/>
                  </a:solidFill>
                </a:rPr>
                <a:t>cliquez sur </a:t>
              </a:r>
              <a:r>
                <a:rPr lang="fr-FR" sz="800" b="1" dirty="0">
                  <a:solidFill>
                    <a:schemeClr val="tx1"/>
                  </a:solidFill>
                </a:rPr>
                <a:t>« Voir plus » </a:t>
              </a:r>
              <a:r>
                <a:rPr lang="fr-FR" sz="800" dirty="0">
                  <a:solidFill>
                    <a:schemeClr val="tx1"/>
                  </a:solidFill>
                </a:rPr>
                <a:t>dans la fenêtre qui s’ouvre et choisissez le support « </a:t>
              </a:r>
              <a:r>
                <a:rPr lang="fr-FR" sz="800" b="1" dirty="0">
                  <a:solidFill>
                    <a:schemeClr val="tx1"/>
                  </a:solidFill>
                </a:rPr>
                <a:t>Parts sociales » </a:t>
              </a:r>
            </a:p>
            <a:p>
              <a:pPr marL="177800"/>
              <a:endParaRPr lang="fr-FR" sz="800" b="1" dirty="0">
                <a:solidFill>
                  <a:schemeClr val="tx1"/>
                </a:solidFill>
              </a:endParaRPr>
            </a:p>
            <a:p>
              <a:pPr marL="177800"/>
              <a:r>
                <a:rPr lang="fr-FR" sz="800" dirty="0">
                  <a:solidFill>
                    <a:schemeClr val="tx1"/>
                  </a:solidFill>
                </a:rPr>
                <a:t>Il est alors indiqué la mention « modifié » sous le support de remplacement</a:t>
              </a:r>
            </a:p>
            <a:p>
              <a:pPr marL="171450" indent="-171450">
                <a:buFont typeface="Arial" panose="020B0604020202020204" pitchFamily="34" charset="0"/>
                <a:buChar char="•"/>
              </a:pPr>
              <a:endParaRPr lang="fr-FR" sz="800" b="1" dirty="0">
                <a:solidFill>
                  <a:schemeClr val="tx1"/>
                </a:solidFill>
              </a:endParaRPr>
            </a:p>
          </p:txBody>
        </p:sp>
        <p:sp>
          <p:nvSpPr>
            <p:cNvPr id="29" name="Rectangle 28">
              <a:extLst>
                <a:ext uri="{FF2B5EF4-FFF2-40B4-BE49-F238E27FC236}">
                  <a16:creationId xmlns:a16="http://schemas.microsoft.com/office/drawing/2014/main" id="{E62D3E2A-CB40-44EB-BCD5-50EFD751E73F}"/>
                </a:ext>
              </a:extLst>
            </p:cNvPr>
            <p:cNvSpPr/>
            <p:nvPr/>
          </p:nvSpPr>
          <p:spPr>
            <a:xfrm>
              <a:off x="5829904"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Correction</a:t>
              </a:r>
            </a:p>
          </p:txBody>
        </p:sp>
        <p:sp>
          <p:nvSpPr>
            <p:cNvPr id="30" name="Ellipse 29">
              <a:extLst>
                <a:ext uri="{FF2B5EF4-FFF2-40B4-BE49-F238E27FC236}">
                  <a16:creationId xmlns:a16="http://schemas.microsoft.com/office/drawing/2014/main" id="{BA912DFD-78E3-4010-A99B-0BE199F0BF3C}"/>
                </a:ext>
              </a:extLst>
            </p:cNvPr>
            <p:cNvSpPr/>
            <p:nvPr/>
          </p:nvSpPr>
          <p:spPr>
            <a:xfrm>
              <a:off x="4717671" y="1250659"/>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31" name="Ellipse 30">
              <a:extLst>
                <a:ext uri="{FF2B5EF4-FFF2-40B4-BE49-F238E27FC236}">
                  <a16:creationId xmlns:a16="http://schemas.microsoft.com/office/drawing/2014/main" id="{5C72695E-10FF-4D0B-8D75-4C5AC15B2D33}"/>
                </a:ext>
              </a:extLst>
            </p:cNvPr>
            <p:cNvSpPr/>
            <p:nvPr/>
          </p:nvSpPr>
          <p:spPr>
            <a:xfrm>
              <a:off x="4717671" y="1867001"/>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2" name="Ellipse 31">
              <a:extLst>
                <a:ext uri="{FF2B5EF4-FFF2-40B4-BE49-F238E27FC236}">
                  <a16:creationId xmlns:a16="http://schemas.microsoft.com/office/drawing/2014/main" id="{E2D8025E-64BA-4E9E-8282-91F306EFCAB5}"/>
                </a:ext>
              </a:extLst>
            </p:cNvPr>
            <p:cNvSpPr/>
            <p:nvPr/>
          </p:nvSpPr>
          <p:spPr>
            <a:xfrm>
              <a:off x="4728947" y="2219229"/>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4" name="Ellipse 33">
              <a:extLst>
                <a:ext uri="{FF2B5EF4-FFF2-40B4-BE49-F238E27FC236}">
                  <a16:creationId xmlns:a16="http://schemas.microsoft.com/office/drawing/2014/main" id="{5A6B9004-B47F-4442-A786-58C9301B86CF}"/>
                </a:ext>
              </a:extLst>
            </p:cNvPr>
            <p:cNvSpPr/>
            <p:nvPr/>
          </p:nvSpPr>
          <p:spPr>
            <a:xfrm>
              <a:off x="4728947" y="3241828"/>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35" name="Rectangle 34">
              <a:extLst>
                <a:ext uri="{FF2B5EF4-FFF2-40B4-BE49-F238E27FC236}">
                  <a16:creationId xmlns:a16="http://schemas.microsoft.com/office/drawing/2014/main" id="{E14FA1D4-E091-4131-8D37-148AFE957B6D}"/>
                </a:ext>
              </a:extLst>
            </p:cNvPr>
            <p:cNvSpPr/>
            <p:nvPr/>
          </p:nvSpPr>
          <p:spPr>
            <a:xfrm>
              <a:off x="4761154" y="2824286"/>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Picture 2" descr="Résultat de recherche d'images pour &quot;caisse d'épargne png&quot;">
            <a:extLst>
              <a:ext uri="{FF2B5EF4-FFF2-40B4-BE49-F238E27FC236}">
                <a16:creationId xmlns:a16="http://schemas.microsoft.com/office/drawing/2014/main" id="{E9D4CB25-C123-48CB-9E1A-F90B6722B4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a:extLst>
              <a:ext uri="{FF2B5EF4-FFF2-40B4-BE49-F238E27FC236}">
                <a16:creationId xmlns:a16="http://schemas.microsoft.com/office/drawing/2014/main" id="{1CE88CC5-34C5-44EE-98AD-C6EA17DDC765}"/>
              </a:ext>
            </a:extLst>
          </p:cNvPr>
          <p:cNvSpPr txBox="1"/>
          <p:nvPr/>
        </p:nvSpPr>
        <p:spPr>
          <a:xfrm>
            <a:off x="1936517" y="1479135"/>
            <a:ext cx="1360324"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SEGMENT : </a:t>
            </a:r>
            <a:r>
              <a:rPr lang="fr-FR" sz="700" b="1">
                <a:solidFill>
                  <a:schemeClr val="tx1"/>
                </a:solidFill>
                <a:latin typeface="Montserrat SemiBold" panose="020B0604020202020204" charset="0"/>
              </a:rPr>
              <a:t>Haut de gamme</a:t>
            </a:r>
            <a:endParaRPr lang="fr-FR" sz="700" b="1" kern="0">
              <a:solidFill>
                <a:schemeClr val="tx1"/>
              </a:solidFill>
              <a:latin typeface="Montserrat SemiBold" panose="020B0604020202020204" charset="0"/>
              <a:sym typeface="Arial"/>
            </a:endParaRPr>
          </a:p>
        </p:txBody>
      </p:sp>
      <p:sp>
        <p:nvSpPr>
          <p:cNvPr id="23" name="ZoneTexte 22">
            <a:extLst>
              <a:ext uri="{FF2B5EF4-FFF2-40B4-BE49-F238E27FC236}">
                <a16:creationId xmlns:a16="http://schemas.microsoft.com/office/drawing/2014/main" id="{B40E4714-71A4-478E-834A-5FEEDD7367E1}"/>
              </a:ext>
            </a:extLst>
          </p:cNvPr>
          <p:cNvSpPr txBox="1"/>
          <p:nvPr/>
        </p:nvSpPr>
        <p:spPr>
          <a:xfrm>
            <a:off x="1936517" y="1712367"/>
            <a:ext cx="1624693"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PROFIL DE RISQUE : </a:t>
            </a:r>
            <a:r>
              <a:rPr lang="fr-FR" sz="700" b="1">
                <a:solidFill>
                  <a:schemeClr val="tx1"/>
                </a:solidFill>
                <a:latin typeface="Montserrat SemiBold" panose="020B0604020202020204" charset="0"/>
              </a:rPr>
              <a:t>Equilibré</a:t>
            </a:r>
            <a:endParaRPr lang="fr-FR" sz="700" b="1" kern="0">
              <a:solidFill>
                <a:schemeClr val="tx1"/>
              </a:solidFill>
              <a:latin typeface="Montserrat SemiBold" panose="020B0604020202020204" charset="0"/>
              <a:sym typeface="Arial"/>
            </a:endParaRPr>
          </a:p>
        </p:txBody>
      </p:sp>
      <p:pic>
        <p:nvPicPr>
          <p:cNvPr id="24" name="Image 1">
            <a:extLst>
              <a:ext uri="{FF2B5EF4-FFF2-40B4-BE49-F238E27FC236}">
                <a16:creationId xmlns:a16="http://schemas.microsoft.com/office/drawing/2014/main" id="{290DC453-FDA5-440B-8593-3348441A09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979" t="25821" r="40979" b="59560"/>
          <a:stretch/>
        </p:blipFill>
        <p:spPr bwMode="auto">
          <a:xfrm>
            <a:off x="483613" y="1343366"/>
            <a:ext cx="1358267" cy="613443"/>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6CD62A4D-0FDC-4376-AD38-287BEE039394}"/>
              </a:ext>
            </a:extLst>
          </p:cNvPr>
          <p:cNvSpPr txBox="1"/>
          <p:nvPr/>
        </p:nvSpPr>
        <p:spPr>
          <a:xfrm>
            <a:off x="2739049" y="4751489"/>
            <a:ext cx="5962869" cy="369332"/>
          </a:xfrm>
          <a:prstGeom prst="rect">
            <a:avLst/>
          </a:prstGeom>
          <a:noFill/>
        </p:spPr>
        <p:txBody>
          <a:bodyPr wrap="square" rtlCol="0">
            <a:spAutoFit/>
          </a:bodyPr>
          <a:lstStyle/>
          <a:p>
            <a:r>
              <a:rPr lang="fr-FR" sz="600">
                <a:solidFill>
                  <a:schemeClr val="bg2"/>
                </a:solidFill>
              </a:rPr>
              <a:t>Cet exercice a pour objectif de vous présenter le fonctionnement général de l’outil LEA mais ne reflétera pas toujours l’offre actuelle (portefeuilles modèles, catalogues de commercialisation…) ou les paramétrages actuellement disponibles en production dans votre établissement.</a:t>
            </a:r>
          </a:p>
          <a:p>
            <a:r>
              <a:rPr lang="fr-FR" sz="600">
                <a:solidFill>
                  <a:schemeClr val="bg2"/>
                </a:solidFill>
              </a:rPr>
              <a:t>Ainsi il conviendra de modifier l'énoncé et le corrigé le cas échéant.</a:t>
            </a:r>
          </a:p>
        </p:txBody>
      </p:sp>
      <p:pic>
        <p:nvPicPr>
          <p:cNvPr id="33" name="Picture 2">
            <a:extLst>
              <a:ext uri="{FF2B5EF4-FFF2-40B4-BE49-F238E27FC236}">
                <a16:creationId xmlns:a16="http://schemas.microsoft.com/office/drawing/2014/main" id="{B2B71588-2684-462F-AA63-71912C922864}"/>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53648" y="4835596"/>
            <a:ext cx="171031" cy="17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39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4604AC50-A577-46D0-8B9F-6D3C9D53AFF5}">
  <ds:schemaRefs>
    <ds:schemaRef ds:uri="http://purl.org/dc/elements/1.1/"/>
    <ds:schemaRef ds:uri="http://schemas.microsoft.com/office/2006/metadata/properties"/>
    <ds:schemaRef ds:uri="http://schemas.microsoft.com/sharepoint/v3"/>
    <ds:schemaRef ds:uri="19f92d24-be34-4605-90bb-a71f28ba6813"/>
    <ds:schemaRef ds:uri="http://purl.org/dc/terms/"/>
    <ds:schemaRef ds:uri="ddb0564b-9eab-437f-9a72-cbf22f1055c7"/>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48</TotalTime>
  <Words>741</Words>
  <Application>Microsoft Office PowerPoint</Application>
  <PresentationFormat>Affichage à l'écran (16:9)</PresentationFormat>
  <Paragraphs>131</Paragraphs>
  <Slides>5</Slides>
  <Notes>1</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5</vt:i4>
      </vt:variant>
    </vt:vector>
  </HeadingPairs>
  <TitlesOfParts>
    <vt:vector size="17" baseType="lpstr">
      <vt:lpstr>Verdana</vt:lpstr>
      <vt:lpstr>Arial</vt:lpstr>
      <vt:lpstr>Cambria Math</vt:lpstr>
      <vt:lpstr>Courier New</vt:lpstr>
      <vt:lpstr>Symbol</vt:lpstr>
      <vt:lpstr>Montserrat SemiBold</vt:lpstr>
      <vt:lpstr>Arial Narrow</vt:lpstr>
      <vt:lpstr>Cabin Condensed</vt:lpstr>
      <vt:lpstr>Montserrat ExtraBold</vt:lpstr>
      <vt:lpstr>Wingdings</vt:lpstr>
      <vt:lpstr>Groupe BPCE</vt:lpstr>
      <vt:lpstr>blank</vt:lpstr>
      <vt:lpstr>Cas d’usage Souscrire un PEA</vt:lpstr>
      <vt:lpstr>Souscrire un PEA</vt:lpstr>
      <vt:lpstr>Souscrire un PEA </vt:lpstr>
      <vt:lpstr>Souscrire un PEA </vt:lpstr>
      <vt:lpstr>Exercice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3</cp:revision>
  <cp:lastPrinted>2020-11-25T17:40:24Z</cp:lastPrinted>
  <dcterms:created xsi:type="dcterms:W3CDTF">2019-06-12T14:27:27Z</dcterms:created>
  <dcterms:modified xsi:type="dcterms:W3CDTF">2021-01-15T11:10:53Z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