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 id="2147483747" r:id="rId6"/>
  </p:sldMasterIdLst>
  <p:notesMasterIdLst>
    <p:notesMasterId r:id="rId21"/>
  </p:notesMasterIdLst>
  <p:handoutMasterIdLst>
    <p:handoutMasterId r:id="rId22"/>
  </p:handoutMasterIdLst>
  <p:sldIdLst>
    <p:sldId id="4469" r:id="rId7"/>
    <p:sldId id="4470" r:id="rId8"/>
    <p:sldId id="4471" r:id="rId9"/>
    <p:sldId id="4280" r:id="rId10"/>
    <p:sldId id="4573" r:id="rId11"/>
    <p:sldId id="4574" r:id="rId12"/>
    <p:sldId id="4575" r:id="rId13"/>
    <p:sldId id="4576" r:id="rId14"/>
    <p:sldId id="4577" r:id="rId15"/>
    <p:sldId id="4578" r:id="rId16"/>
    <p:sldId id="4579" r:id="rId17"/>
    <p:sldId id="4580" r:id="rId18"/>
    <p:sldId id="4581" r:id="rId19"/>
    <p:sldId id="4582" r:id="rId20"/>
  </p:sldIdLst>
  <p:sldSz cx="9144000" cy="5143500" type="screen16x9"/>
  <p:notesSz cx="6875463" cy="10002838"/>
  <p:embeddedFontLst>
    <p:embeddedFont>
      <p:font typeface="Verdana" panose="020B0604030504040204" pitchFamily="34" charset="0"/>
      <p:regular r:id="rId23"/>
      <p:bold r:id="rId24"/>
      <p:italic r:id="rId25"/>
      <p:boldItalic r:id="rId26"/>
    </p:embeddedFont>
    <p:embeddedFont>
      <p:font typeface="Montserrat ExtraBold" panose="00000900000000000000" pitchFamily="2" charset="0"/>
      <p:bold r:id="rId27"/>
      <p:boldItalic r:id="rId28"/>
    </p:embeddedFont>
    <p:embeddedFont>
      <p:font typeface="Cambria Math" panose="02040503050406030204" pitchFamily="18" charset="0"/>
      <p:regular r:id="rId29"/>
    </p:embeddedFont>
    <p:embeddedFont>
      <p:font typeface="Arial Narrow" panose="020B0606020202030204" pitchFamily="34" charset="0"/>
      <p:regular r:id="rId30"/>
      <p:bold r:id="rId31"/>
      <p:italic r:id="rId32"/>
      <p:boldItalic r:id="rId33"/>
    </p:embeddedFont>
    <p:embeddedFont>
      <p:font typeface="Cabin Condensed" panose="020B0604020202020204" charset="0"/>
      <p:regular r:id="rId34"/>
      <p:bold r:id="rId35"/>
      <p:italic r:id="rId36"/>
      <p:boldItalic r:id="rId37"/>
    </p:embeddedFont>
    <p:embeddedFont>
      <p:font typeface="Montserrat SemiBold" panose="00000700000000000000" pitchFamily="2" charset="0"/>
      <p:bold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469"/>
            <p14:sldId id="4470"/>
            <p14:sldId id="4471"/>
            <p14:sldId id="4280"/>
            <p14:sldId id="4573"/>
            <p14:sldId id="4574"/>
            <p14:sldId id="4575"/>
            <p14:sldId id="4576"/>
            <p14:sldId id="4577"/>
            <p14:sldId id="4578"/>
            <p14:sldId id="4579"/>
            <p14:sldId id="4580"/>
            <p14:sldId id="4581"/>
            <p14:sldId id="4582"/>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7.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commentAuthors" Target="commentAuthors.xml"/><Relationship Id="rId12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9.fntdata"/><Relationship Id="rId44" Type="http://schemas.openxmlformats.org/officeDocument/2006/relationships/tableStyles" Target="tableStyles.xml"/><Relationship Id="rId12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01239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82848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70528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9252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39348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521973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27418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87932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83366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24172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48548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64616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74668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1734204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251011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247527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212803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667488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166512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349101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327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56533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3.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375377"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Standard</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095157"/>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caisse-epargne.accompagnement-lea.fr/modes-demploi/realiser-un-arbitrage"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caisse-epargne.accompagnement-lea.fr/modes-demploi/realiser-un-arbitrage" TargetMode="Externa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hyperlink" Target="https://caisse-epargne.accompagnement-lea.fr/modes-demploi/les-switchs-et-splits-de-niveau-3" TargetMode="External"/><Relationship Id="rId2" Type="http://schemas.openxmlformats.org/officeDocument/2006/relationships/image" Target="../media/image18.png"/><Relationship Id="rId1" Type="http://schemas.openxmlformats.org/officeDocument/2006/relationships/slideLayout" Target="../slideLayouts/slideLayout28.xml"/><Relationship Id="rId6" Type="http://schemas.openxmlformats.org/officeDocument/2006/relationships/image" Target="../media/image21.png"/><Relationship Id="rId5" Type="http://schemas.openxmlformats.org/officeDocument/2006/relationships/hyperlink" Target="https://caisse-epargne.accompagnement-lea.fr/modes-demploi/explication-des-switchs-et-splits" TargetMode="Externa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24.png"/><Relationship Id="rId5" Type="http://schemas.openxmlformats.org/officeDocument/2006/relationships/hyperlink" Target="https://caisse-epargne.accompagnement-lea.fr/modes-demploi/switchs-et-splits-multiples" TargetMode="Externa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image" Target="../media/image18.png"/><Relationship Id="rId11" Type="http://schemas.openxmlformats.org/officeDocument/2006/relationships/image" Target="../media/image30.png"/><Relationship Id="rId5" Type="http://schemas.openxmlformats.org/officeDocument/2006/relationships/image" Target="../media/image23.png"/><Relationship Id="rId10" Type="http://schemas.openxmlformats.org/officeDocument/2006/relationships/image" Target="../media/image24.png"/><Relationship Id="rId4" Type="http://schemas.openxmlformats.org/officeDocument/2006/relationships/image" Target="../media/image28.png"/><Relationship Id="rId9" Type="http://schemas.openxmlformats.org/officeDocument/2006/relationships/hyperlink" Target="https://caisse-epargne.accompagnement-lea.fr/modes-demploi/switchs-et-splits-multipl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hyperlink" Target="https://caisse-epargne.accompagnement-lea.fr/modes-demploi/recyclage" TargetMode="Externa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hyperlink" Target="https://caisse-epargne.accompagnement-lea.fr/modes-demploi/recyclage" TargetMode="Externa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Réaliser un arbitrage</a:t>
            </a:r>
          </a:p>
        </p:txBody>
      </p:sp>
      <p:sp>
        <p:nvSpPr>
          <p:cNvPr id="26" name="Rectangle 25">
            <a:extLst>
              <a:ext uri="{FF2B5EF4-FFF2-40B4-BE49-F238E27FC236}">
                <a16:creationId xmlns:a16="http://schemas.microsoft.com/office/drawing/2014/main" id="{63A12038-D6AD-41D3-A137-0BA3F3B961C8}"/>
              </a:ext>
            </a:extLst>
          </p:cNvPr>
          <p:cNvSpPr/>
          <p:nvPr/>
        </p:nvSpPr>
        <p:spPr>
          <a:xfrm>
            <a:off x="412509" y="2667571"/>
            <a:ext cx="5843909"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Rectangle 20">
            <a:extLst>
              <a:ext uri="{FF2B5EF4-FFF2-40B4-BE49-F238E27FC236}">
                <a16:creationId xmlns:a16="http://schemas.microsoft.com/office/drawing/2014/main" id="{44CDFBFD-68E8-4F27-9290-581DD01DA64E}"/>
              </a:ext>
            </a:extLst>
          </p:cNvPr>
          <p:cNvSpPr/>
          <p:nvPr/>
        </p:nvSpPr>
        <p:spPr>
          <a:xfrm>
            <a:off x="412509" y="2477233"/>
            <a:ext cx="5843909"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10530" y="2796462"/>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10530" y="3011220"/>
            <a:ext cx="1729084" cy="1223718"/>
          </a:xfrm>
          <a:prstGeom prst="rect">
            <a:avLst/>
          </a:prstGeom>
          <a:noFill/>
          <a:ln>
            <a:solidFill>
              <a:schemeClr val="bg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bg2"/>
              </a:buClr>
              <a:buFont typeface="Wingdings" panose="05000000000000000000" pitchFamily="2" charset="2"/>
              <a:buChar char="Ø"/>
            </a:pPr>
            <a:r>
              <a:rPr lang="fr-FR" sz="700">
                <a:solidFill>
                  <a:schemeClr val="tx1"/>
                </a:solidFill>
              </a:rPr>
              <a:t>Obtenir plus de rendement en prenant plus de risque</a:t>
            </a:r>
            <a:endParaRPr lang="fr-FR" sz="700"/>
          </a:p>
          <a:p>
            <a:pPr>
              <a:buClr>
                <a:schemeClr val="bg2"/>
              </a:buClr>
            </a:pPr>
            <a:endParaRPr lang="fr-FR" sz="700"/>
          </a:p>
          <a:p>
            <a:pPr marL="171450" indent="-171450">
              <a:buClr>
                <a:schemeClr val="bg2"/>
              </a:buClr>
              <a:buFont typeface="Wingdings" panose="05000000000000000000" pitchFamily="2" charset="2"/>
              <a:buChar char="Ø"/>
            </a:pPr>
            <a:r>
              <a:rPr lang="fr-FR" sz="700"/>
              <a:t>Effectuer un arbitrage F€ </a:t>
            </a:r>
            <a:r>
              <a:rPr lang="fr-FR" sz="700">
                <a:sym typeface="Wingdings" panose="05000000000000000000" pitchFamily="2" charset="2"/>
              </a:rPr>
              <a:t> UC</a:t>
            </a:r>
            <a:endParaRPr lang="fr-FR" sz="700"/>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a:t>Effectuer un arbitrage UC </a:t>
            </a:r>
            <a:r>
              <a:rPr lang="fr-FR" sz="700">
                <a:sym typeface="Wingdings" panose="05000000000000000000" pitchFamily="2" charset="2"/>
              </a:rPr>
              <a:t> UC</a:t>
            </a:r>
          </a:p>
          <a:p>
            <a:pPr marL="171450" indent="-171450">
              <a:buClr>
                <a:schemeClr val="bg2"/>
              </a:buClr>
              <a:buFont typeface="Wingdings" panose="05000000000000000000" pitchFamily="2" charset="2"/>
              <a:buChar char="Ø"/>
            </a:pPr>
            <a:endParaRPr lang="fr-FR" sz="700">
              <a:sym typeface="Wingdings" panose="05000000000000000000" pitchFamily="2" charset="2"/>
            </a:endParaRPr>
          </a:p>
          <a:p>
            <a:pPr marL="171450" indent="-171450">
              <a:buClr>
                <a:schemeClr val="bg2"/>
              </a:buClr>
              <a:buFont typeface="Wingdings" panose="05000000000000000000" pitchFamily="2" charset="2"/>
              <a:buChar char="Ø"/>
            </a:pPr>
            <a:r>
              <a:rPr lang="fr-FR" sz="700" u="sng"/>
              <a:t>Ex de projet </a:t>
            </a:r>
            <a:r>
              <a:rPr lang="fr-FR" sz="700"/>
              <a:t>: « Valoriser mon capital »</a:t>
            </a:r>
          </a:p>
        </p:txBody>
      </p:sp>
      <p:sp>
        <p:nvSpPr>
          <p:cNvPr id="31" name="ZoneTexte 30">
            <a:extLst>
              <a:ext uri="{FF2B5EF4-FFF2-40B4-BE49-F238E27FC236}">
                <a16:creationId xmlns:a16="http://schemas.microsoft.com/office/drawing/2014/main" id="{498BAE88-911D-4738-9B85-EAE63C5A367E}"/>
              </a:ext>
            </a:extLst>
          </p:cNvPr>
          <p:cNvSpPr txBox="1"/>
          <p:nvPr/>
        </p:nvSpPr>
        <p:spPr>
          <a:xfrm>
            <a:off x="4420636" y="2796462"/>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20636" y="3009799"/>
            <a:ext cx="1729082" cy="1223719"/>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Effectuer un arbitrage sur un contrat d’assurance vie</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p:txBody>
      </p:sp>
      <p:sp>
        <p:nvSpPr>
          <p:cNvPr id="23" name="Rectangle 22">
            <a:extLst>
              <a:ext uri="{FF2B5EF4-FFF2-40B4-BE49-F238E27FC236}">
                <a16:creationId xmlns:a16="http://schemas.microsoft.com/office/drawing/2014/main" id="{B9AC8EA6-F550-4DA0-9B30-BCCCB660C313}"/>
              </a:ext>
            </a:extLst>
          </p:cNvPr>
          <p:cNvSpPr/>
          <p:nvPr/>
        </p:nvSpPr>
        <p:spPr>
          <a:xfrm>
            <a:off x="4420636" y="4007668"/>
            <a:ext cx="1721841" cy="219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solidFill>
                  <a:schemeClr val="accent6"/>
                </a:solidFill>
                <a:latin typeface="Montserrat SemiBold" panose="020B0604020202020204" charset="0"/>
              </a:rPr>
              <a:t>Cas d’usage suivi d’un exercice corrigé </a:t>
            </a:r>
          </a:p>
        </p:txBody>
      </p:sp>
      <p:grpSp>
        <p:nvGrpSpPr>
          <p:cNvPr id="3" name="Groupe 2">
            <a:extLst>
              <a:ext uri="{FF2B5EF4-FFF2-40B4-BE49-F238E27FC236}">
                <a16:creationId xmlns:a16="http://schemas.microsoft.com/office/drawing/2014/main" id="{87D72F08-4B77-40CE-BDED-24E463DE23E2}"/>
              </a:ext>
            </a:extLst>
          </p:cNvPr>
          <p:cNvGrpSpPr/>
          <p:nvPr/>
        </p:nvGrpSpPr>
        <p:grpSpPr>
          <a:xfrm>
            <a:off x="519209" y="2796463"/>
            <a:ext cx="2001763" cy="1437055"/>
            <a:chOff x="519209" y="2796463"/>
            <a:chExt cx="2001763" cy="1437055"/>
          </a:xfrm>
        </p:grpSpPr>
        <p:sp>
          <p:nvSpPr>
            <p:cNvPr id="34" name="ZoneTexte 33">
              <a:extLst>
                <a:ext uri="{FF2B5EF4-FFF2-40B4-BE49-F238E27FC236}">
                  <a16:creationId xmlns:a16="http://schemas.microsoft.com/office/drawing/2014/main" id="{E973C952-3EF2-413D-A4E1-E8BF7C1A0936}"/>
                </a:ext>
              </a:extLst>
            </p:cNvPr>
            <p:cNvSpPr txBox="1"/>
            <p:nvPr/>
          </p:nvSpPr>
          <p:spPr>
            <a:xfrm>
              <a:off x="519209" y="3017128"/>
              <a:ext cx="2001763" cy="1216390"/>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37" name="ZoneTexte 36">
              <a:extLst>
                <a:ext uri="{FF2B5EF4-FFF2-40B4-BE49-F238E27FC236}">
                  <a16:creationId xmlns:a16="http://schemas.microsoft.com/office/drawing/2014/main" id="{BA9CBECD-ED17-44C0-A681-D0B7FDF2998C}"/>
                </a:ext>
              </a:extLst>
            </p:cNvPr>
            <p:cNvSpPr txBox="1"/>
            <p:nvPr/>
          </p:nvSpPr>
          <p:spPr>
            <a:xfrm>
              <a:off x="519209"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18" name="ZoneTexte 17">
              <a:extLst>
                <a:ext uri="{FF2B5EF4-FFF2-40B4-BE49-F238E27FC236}">
                  <a16:creationId xmlns:a16="http://schemas.microsoft.com/office/drawing/2014/main" id="{D2CFCC42-E9DC-4900-8000-E3F5D11B195E}"/>
                </a:ext>
              </a:extLst>
            </p:cNvPr>
            <p:cNvSpPr txBox="1"/>
            <p:nvPr/>
          </p:nvSpPr>
          <p:spPr>
            <a:xfrm>
              <a:off x="637215" y="3910624"/>
              <a:ext cx="585858" cy="292324"/>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Haut de gamme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19" name="ZoneTexte 18">
              <a:extLst>
                <a:ext uri="{FF2B5EF4-FFF2-40B4-BE49-F238E27FC236}">
                  <a16:creationId xmlns:a16="http://schemas.microsoft.com/office/drawing/2014/main" id="{46CFA0C3-609D-45DB-8BC5-B5A4D119208A}"/>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Equilibré</a:t>
              </a:r>
            </a:p>
          </p:txBody>
        </p:sp>
        <p:pic>
          <p:nvPicPr>
            <p:cNvPr id="27" name="Image 1">
              <a:extLst>
                <a:ext uri="{FF2B5EF4-FFF2-40B4-BE49-F238E27FC236}">
                  <a16:creationId xmlns:a16="http://schemas.microsoft.com/office/drawing/2014/main" id="{75C6E629-77DF-450B-9747-104EBE06A8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979" t="25821" r="40979" b="59560"/>
            <a:stretch/>
          </p:blipFill>
          <p:spPr bwMode="auto">
            <a:xfrm>
              <a:off x="604309"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
        <p:nvSpPr>
          <p:cNvPr id="20" name="Rectangle 19">
            <a:extLst>
              <a:ext uri="{FF2B5EF4-FFF2-40B4-BE49-F238E27FC236}">
                <a16:creationId xmlns:a16="http://schemas.microsoft.com/office/drawing/2014/main" id="{C27381E7-409D-44C7-8E2A-C0EC7332A167}"/>
              </a:ext>
            </a:extLst>
          </p:cNvPr>
          <p:cNvSpPr/>
          <p:nvPr/>
        </p:nvSpPr>
        <p:spPr>
          <a:xfrm>
            <a:off x="6448752" y="927109"/>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2" name="Rectangle 21">
            <a:extLst>
              <a:ext uri="{FF2B5EF4-FFF2-40B4-BE49-F238E27FC236}">
                <a16:creationId xmlns:a16="http://schemas.microsoft.com/office/drawing/2014/main" id="{A3C10B9C-6C4E-4C6F-9A7F-3F80D2D4C701}"/>
              </a:ext>
            </a:extLst>
          </p:cNvPr>
          <p:cNvSpPr/>
          <p:nvPr/>
        </p:nvSpPr>
        <p:spPr>
          <a:xfrm>
            <a:off x="6448752" y="1107109"/>
            <a:ext cx="2467007" cy="323153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lvl="1" indent="-171450">
              <a:buClr>
                <a:srgbClr val="9176B4"/>
              </a:buClr>
              <a:buFont typeface="Wingdings" panose="05000000000000000000" pitchFamily="2" charset="2"/>
              <a:buChar char="Ø"/>
            </a:pPr>
            <a:r>
              <a:rPr lang="fr-FR" sz="700" dirty="0">
                <a:solidFill>
                  <a:schemeClr val="tx1"/>
                </a:solidFill>
              </a:rPr>
              <a:t>Le conseiller peut proposer au client deux types d’opérations :</a:t>
            </a:r>
          </a:p>
          <a:p>
            <a:pPr marL="358775" lvl="2" indent="-176213">
              <a:buClr>
                <a:srgbClr val="9176B4"/>
              </a:buClr>
              <a:buFont typeface="Courier New" panose="02070309020205020404" pitchFamily="49" charset="0"/>
              <a:buChar char="o"/>
            </a:pPr>
            <a:r>
              <a:rPr lang="fr-FR" sz="700" b="1" dirty="0">
                <a:solidFill>
                  <a:schemeClr val="accent4"/>
                </a:solidFill>
              </a:rPr>
              <a:t>Arbitrage Fonds euros vers UC </a:t>
            </a:r>
            <a:r>
              <a:rPr lang="fr-FR" sz="700" dirty="0">
                <a:solidFill>
                  <a:schemeClr val="tx1"/>
                </a:solidFill>
              </a:rPr>
              <a:t>: le conseiller explique à son client que cette opération consistera à augmenter sa prise de risque dans l'allocation de son portefeuille (moins de fonds euros et plus d’UC), dans le respect de son profil de risque global. Il lui rappelle que cet arbitrage aura pour effet de diminuer sa part de capital garanti et d’essayer de rechercher plus de performance (en contrepartie d’un risque de perte en capital) </a:t>
            </a:r>
          </a:p>
          <a:p>
            <a:pPr marL="358775" lvl="2" indent="-176213">
              <a:buClr>
                <a:srgbClr val="9176B4"/>
              </a:buClr>
              <a:buFont typeface="Courier New" panose="02070309020205020404" pitchFamily="49" charset="0"/>
              <a:buChar char="o"/>
            </a:pPr>
            <a:endParaRPr lang="fr-FR" sz="700" dirty="0">
              <a:solidFill>
                <a:schemeClr val="tx1"/>
              </a:solidFill>
            </a:endParaRPr>
          </a:p>
          <a:p>
            <a:pPr marL="358775" lvl="2" indent="-176213">
              <a:buClr>
                <a:srgbClr val="9176B4"/>
              </a:buClr>
              <a:buFont typeface="Courier New" panose="02070309020205020404" pitchFamily="49" charset="0"/>
              <a:buChar char="o"/>
            </a:pPr>
            <a:r>
              <a:rPr lang="fr-FR" sz="700" b="1" dirty="0">
                <a:solidFill>
                  <a:schemeClr val="accent4"/>
                </a:solidFill>
              </a:rPr>
              <a:t>Arbitrage UC vers UC</a:t>
            </a:r>
            <a:r>
              <a:rPr lang="fr-FR" sz="700" b="1" dirty="0">
                <a:solidFill>
                  <a:schemeClr val="tx1"/>
                </a:solidFill>
              </a:rPr>
              <a:t> </a:t>
            </a:r>
            <a:r>
              <a:rPr lang="fr-FR" sz="700" dirty="0">
                <a:solidFill>
                  <a:schemeClr val="tx1"/>
                </a:solidFill>
              </a:rPr>
              <a:t>: le conseiller explique à son client qu'il est possible d'échanger certains supports contre d'autres dans le respect du devoir de conseil de l’établissement</a:t>
            </a:r>
            <a:r>
              <a:rPr lang="fr-FR" sz="600" dirty="0">
                <a:solidFill>
                  <a:schemeClr val="tx1"/>
                </a:solidFill>
              </a:rPr>
              <a:t> (pour les </a:t>
            </a:r>
            <a:r>
              <a:rPr lang="fr-FR" sz="600" dirty="0" err="1">
                <a:solidFill>
                  <a:schemeClr val="tx1"/>
                </a:solidFill>
              </a:rPr>
              <a:t>switchs</a:t>
            </a:r>
            <a:r>
              <a:rPr lang="fr-FR" sz="600" dirty="0">
                <a:solidFill>
                  <a:schemeClr val="tx1"/>
                </a:solidFill>
              </a:rPr>
              <a:t> de niveau 1 et 2 uniquement. NB : Les </a:t>
            </a:r>
            <a:r>
              <a:rPr lang="fr-FR" sz="600" dirty="0" err="1">
                <a:solidFill>
                  <a:schemeClr val="tx1"/>
                </a:solidFill>
              </a:rPr>
              <a:t>switchs</a:t>
            </a:r>
            <a:r>
              <a:rPr lang="fr-FR" sz="600" dirty="0">
                <a:solidFill>
                  <a:schemeClr val="tx1"/>
                </a:solidFill>
              </a:rPr>
              <a:t> de niveau 3 sont indiqués comme « non conseillés ». </a:t>
            </a:r>
            <a:r>
              <a:rPr lang="fr-FR" sz="600" i="1" dirty="0">
                <a:solidFill>
                  <a:schemeClr val="tx1"/>
                </a:solidFill>
              </a:rPr>
              <a:t>En effet ces </a:t>
            </a:r>
            <a:r>
              <a:rPr lang="fr-FR" sz="600" i="1" dirty="0" err="1">
                <a:solidFill>
                  <a:schemeClr val="tx1"/>
                </a:solidFill>
              </a:rPr>
              <a:t>switchs</a:t>
            </a:r>
            <a:r>
              <a:rPr lang="fr-FR" sz="600" i="1" dirty="0">
                <a:solidFill>
                  <a:schemeClr val="tx1"/>
                </a:solidFill>
              </a:rPr>
              <a:t> sont sans contrôle de la proportion de risque ni contrôle de la volatilité et donc sous la seule responsabilité du client (à la signature de la synthèse épargne, le client confirmera son refus du conseil de l’établissement)</a:t>
            </a:r>
          </a:p>
          <a:p>
            <a:pPr marL="361950" lvl="2">
              <a:buClr>
                <a:srgbClr val="9176B4"/>
              </a:buClr>
            </a:pPr>
            <a:r>
              <a:rPr lang="fr-FR" sz="600" i="1" dirty="0">
                <a:solidFill>
                  <a:schemeClr val="tx1"/>
                </a:solidFill>
              </a:rPr>
              <a:t>Important : on ne doit pas retrouver en étape 3 « synthèse » des supports que le conseiller aurait pu proposer en logique de conseil, par un switch 1 ou 2 (en étape 2)</a:t>
            </a:r>
            <a:endParaRPr lang="fr-FR" sz="700" i="1" dirty="0">
              <a:solidFill>
                <a:schemeClr val="tx1"/>
              </a:solidFill>
            </a:endParaRPr>
          </a:p>
          <a:p>
            <a:pPr marL="358775" lvl="2" indent="-176213">
              <a:buClr>
                <a:srgbClr val="9176B4"/>
              </a:buClr>
              <a:buFont typeface="Courier New" panose="02070309020205020404" pitchFamily="49" charset="0"/>
              <a:buChar char="o"/>
            </a:pPr>
            <a:endParaRPr lang="fr-FR" sz="700" dirty="0">
              <a:solidFill>
                <a:schemeClr val="tx1"/>
              </a:solidFill>
              <a:sym typeface="Wingdings" panose="05000000000000000000" pitchFamily="2" charset="2"/>
            </a:endParaRPr>
          </a:p>
        </p:txBody>
      </p:sp>
    </p:spTree>
    <p:extLst>
      <p:ext uri="{BB962C8B-B14F-4D97-AF65-F5344CB8AC3E}">
        <p14:creationId xmlns:p14="http://schemas.microsoft.com/office/powerpoint/2010/main" val="2871285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capture d’écran&#10;&#10;Description générée automatiquement">
            <a:extLst>
              <a:ext uri="{FF2B5EF4-FFF2-40B4-BE49-F238E27FC236}">
                <a16:creationId xmlns:a16="http://schemas.microsoft.com/office/drawing/2014/main" id="{BABBFA30-D220-422C-A786-6CD6E0865208}"/>
              </a:ext>
            </a:extLst>
          </p:cNvPr>
          <p:cNvPicPr>
            <a:picLocks noChangeAspect="1"/>
          </p:cNvPicPr>
          <p:nvPr/>
        </p:nvPicPr>
        <p:blipFill>
          <a:blip r:embed="rId3"/>
          <a:stretch>
            <a:fillRect/>
          </a:stretch>
        </p:blipFill>
        <p:spPr>
          <a:xfrm>
            <a:off x="4996960" y="2858046"/>
            <a:ext cx="3753659" cy="1836418"/>
          </a:xfrm>
          <a:prstGeom prst="rect">
            <a:avLst/>
          </a:prstGeom>
          <a:ln w="12700">
            <a:solidFill>
              <a:schemeClr val="bg1">
                <a:lumMod val="85000"/>
              </a:schemeClr>
            </a:solidFill>
          </a:ln>
        </p:spPr>
      </p:pic>
      <p:pic>
        <p:nvPicPr>
          <p:cNvPr id="12" name="Image 11" descr="Une image contenant capture d’écran&#10;&#10;Description générée automatiquement">
            <a:extLst>
              <a:ext uri="{FF2B5EF4-FFF2-40B4-BE49-F238E27FC236}">
                <a16:creationId xmlns:a16="http://schemas.microsoft.com/office/drawing/2014/main" id="{19FCB456-F2A1-4D17-840A-5E5C37028E66}"/>
              </a:ext>
            </a:extLst>
          </p:cNvPr>
          <p:cNvPicPr>
            <a:picLocks noChangeAspect="1"/>
          </p:cNvPicPr>
          <p:nvPr/>
        </p:nvPicPr>
        <p:blipFill>
          <a:blip r:embed="rId4"/>
          <a:stretch>
            <a:fillRect/>
          </a:stretch>
        </p:blipFill>
        <p:spPr>
          <a:xfrm>
            <a:off x="4996960" y="979714"/>
            <a:ext cx="3751809" cy="1804771"/>
          </a:xfrm>
          <a:prstGeom prst="rect">
            <a:avLst/>
          </a:prstGeom>
          <a:ln w="12700">
            <a:solidFill>
              <a:schemeClr val="bg1">
                <a:lumMod val="85000"/>
              </a:schemeClr>
            </a:solidFill>
          </a:ln>
        </p:spPr>
      </p:pic>
      <p:sp>
        <p:nvSpPr>
          <p:cNvPr id="16" name="Rectangle 15">
            <a:extLst>
              <a:ext uri="{FF2B5EF4-FFF2-40B4-BE49-F238E27FC236}">
                <a16:creationId xmlns:a16="http://schemas.microsoft.com/office/drawing/2014/main" id="{363004E6-5D0B-4972-B740-FE08672547D7}"/>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1450"/>
            <a:r>
              <a:rPr lang="fr-FR" sz="700" dirty="0">
                <a:solidFill>
                  <a:schemeClr val="tx1"/>
                </a:solidFill>
              </a:rPr>
              <a:t>Ouvrir une nouvelle session LEA et accéder à la rubrique « </a:t>
            </a:r>
            <a:r>
              <a:rPr lang="fr-FR" sz="700" b="1" dirty="0">
                <a:solidFill>
                  <a:schemeClr val="tx1"/>
                </a:solidFill>
              </a:rPr>
              <a:t>Renseigner mon épargne  ». </a:t>
            </a:r>
          </a:p>
          <a:p>
            <a:pPr marL="171450"/>
            <a:r>
              <a:rPr lang="fr-FR" sz="700" dirty="0">
                <a:solidFill>
                  <a:schemeClr val="tx1"/>
                </a:solidFill>
              </a:rPr>
              <a:t>Dans le cadre d’un </a:t>
            </a:r>
            <a:r>
              <a:rPr lang="fr-FR" sz="700" b="1" dirty="0">
                <a:solidFill>
                  <a:schemeClr val="tx1"/>
                </a:solidFill>
              </a:rPr>
              <a:t>arbitrage d’un contrat existant </a:t>
            </a:r>
            <a:r>
              <a:rPr lang="fr-FR" sz="700" dirty="0">
                <a:solidFill>
                  <a:schemeClr val="tx1"/>
                </a:solidFill>
              </a:rPr>
              <a:t>(sans versement), il n’est pas nécessaire </a:t>
            </a:r>
            <a:r>
              <a:rPr lang="fr-FR" sz="700" b="1" dirty="0">
                <a:solidFill>
                  <a:schemeClr val="tx1"/>
                </a:solidFill>
              </a:rPr>
              <a:t>d’investir des liquidités. </a:t>
            </a:r>
            <a:r>
              <a:rPr lang="fr-FR" sz="700" dirty="0">
                <a:solidFill>
                  <a:schemeClr val="tx1"/>
                </a:solidFill>
              </a:rPr>
              <a:t>Cliquer donc sur « Suivant » pour passer les différentes pages de la rubrique « Renseigner mon épargne »</a:t>
            </a:r>
          </a:p>
          <a:p>
            <a:pPr marL="171450" indent="11113"/>
            <a:endParaRPr lang="fr-FR" sz="700" dirty="0">
              <a:solidFill>
                <a:schemeClr val="tx1"/>
              </a:solidFill>
              <a:sym typeface="Wingdings" panose="05000000000000000000" pitchFamily="2" charset="2"/>
            </a:endParaRPr>
          </a:p>
          <a:p>
            <a:pPr marL="171450" indent="11113"/>
            <a:endParaRPr lang="fr-FR" sz="700" dirty="0">
              <a:solidFill>
                <a:schemeClr val="tx1"/>
              </a:solidFill>
              <a:sym typeface="Wingdings" panose="05000000000000000000" pitchFamily="2" charset="2"/>
            </a:endParaRPr>
          </a:p>
          <a:p>
            <a:pPr marL="182563"/>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et choisir le projet souhaité par le client dans le cadre de cet arbitrage. </a:t>
            </a:r>
          </a:p>
          <a:p>
            <a:pPr marL="182563"/>
            <a:r>
              <a:rPr lang="fr-FR" sz="700" dirty="0">
                <a:solidFill>
                  <a:schemeClr val="tx1"/>
                </a:solidFill>
              </a:rPr>
              <a:t>Dans la rubrique « Votre objectif », sélectionner « </a:t>
            </a:r>
            <a:r>
              <a:rPr lang="fr-FR" sz="700" b="1" dirty="0">
                <a:solidFill>
                  <a:schemeClr val="tx1"/>
                </a:solidFill>
              </a:rPr>
              <a:t>Arbitrage </a:t>
            </a:r>
            <a:r>
              <a:rPr lang="fr-FR" sz="700" dirty="0">
                <a:solidFill>
                  <a:schemeClr val="tx1"/>
                </a:solidFill>
              </a:rPr>
              <a:t>» </a:t>
            </a:r>
          </a:p>
          <a:p>
            <a:pPr marL="182563"/>
            <a:r>
              <a:rPr lang="fr-FR" sz="700" dirty="0">
                <a:solidFill>
                  <a:schemeClr val="tx1"/>
                </a:solidFill>
              </a:rPr>
              <a:t>Indiquer également </a:t>
            </a:r>
            <a:r>
              <a:rPr lang="fr-FR" sz="700" b="1" dirty="0">
                <a:solidFill>
                  <a:schemeClr val="tx1"/>
                </a:solidFill>
              </a:rPr>
              <a:t>un horizon</a:t>
            </a:r>
            <a:r>
              <a:rPr lang="fr-FR" sz="700" dirty="0">
                <a:solidFill>
                  <a:schemeClr val="tx1"/>
                </a:solidFill>
              </a:rPr>
              <a:t> de placement pour le projet et sélectionner le </a:t>
            </a:r>
            <a:r>
              <a:rPr lang="fr-FR" sz="700" b="1" dirty="0">
                <a:solidFill>
                  <a:schemeClr val="tx1"/>
                </a:solidFill>
              </a:rPr>
              <a:t>contrat </a:t>
            </a:r>
            <a:r>
              <a:rPr lang="fr-FR" sz="700" dirty="0">
                <a:solidFill>
                  <a:schemeClr val="tx1"/>
                </a:solidFill>
              </a:rPr>
              <a:t>à arbitrer</a:t>
            </a:r>
          </a:p>
          <a:p>
            <a:pPr marL="171450" indent="11113"/>
            <a:endParaRPr lang="fr-FR" sz="700" dirty="0">
              <a:solidFill>
                <a:schemeClr val="tx1"/>
              </a:solidFill>
            </a:endParaRPr>
          </a:p>
          <a:p>
            <a:pPr marL="171450" indent="11113"/>
            <a:r>
              <a:rPr lang="fr-FR" sz="700" b="1" i="1" dirty="0">
                <a:solidFill>
                  <a:schemeClr val="accent5"/>
                </a:solidFill>
              </a:rPr>
              <a:t>Note </a:t>
            </a:r>
            <a:r>
              <a:rPr lang="fr-FR" sz="700" i="1" dirty="0">
                <a:solidFill>
                  <a:schemeClr val="accent5"/>
                </a:solidFill>
              </a:rPr>
              <a:t>: Il est possible de réaliser un arbitrage et un versement complémentaire au sein d’un même projet. Dans ce cas, penser à dégager des liquidités pour le versement en début de parcours et choisir « </a:t>
            </a:r>
            <a:r>
              <a:rPr lang="fr-FR" sz="700" b="1" i="1" dirty="0">
                <a:solidFill>
                  <a:schemeClr val="accent5"/>
                </a:solidFill>
              </a:rPr>
              <a:t>Versement complémentaire </a:t>
            </a:r>
            <a:r>
              <a:rPr lang="fr-FR" sz="700" i="1" dirty="0">
                <a:solidFill>
                  <a:schemeClr val="accent5"/>
                </a:solidFill>
              </a:rPr>
              <a:t>» comme objectif de projet</a:t>
            </a:r>
          </a:p>
          <a:p>
            <a:pPr marL="171450" indent="11113"/>
            <a:endParaRPr lang="fr-FR" sz="700" i="1" dirty="0">
              <a:solidFill>
                <a:schemeClr val="accent5"/>
              </a:solidFill>
            </a:endParaRPr>
          </a:p>
          <a:p>
            <a:pPr marL="171450" indent="11113"/>
            <a:r>
              <a:rPr lang="fr-FR" sz="700" b="1" i="1" dirty="0">
                <a:solidFill>
                  <a:schemeClr val="accent5"/>
                </a:solidFill>
              </a:rPr>
              <a:t>Note 2</a:t>
            </a:r>
            <a:r>
              <a:rPr lang="fr-FR" sz="700" i="1" dirty="0">
                <a:solidFill>
                  <a:schemeClr val="accent5"/>
                </a:solidFill>
              </a:rPr>
              <a:t> : Une opération d’arbitrage reprend automatiquement le stock du contrat et les versements programmés existants afin de pouvoir modifier la composition de chaque allocation (stock et versement programmés existants)</a:t>
            </a:r>
            <a:endParaRPr lang="fr-FR" sz="700" i="1" dirty="0">
              <a:solidFill>
                <a:schemeClr val="tx1"/>
              </a:solidFill>
              <a:sym typeface="Wingdings" panose="05000000000000000000" pitchFamily="2" charset="2"/>
            </a:endParaRPr>
          </a:p>
          <a:p>
            <a:pPr marL="182563"/>
            <a:endParaRPr lang="fr-FR" sz="700" i="1" dirty="0">
              <a:solidFill>
                <a:schemeClr val="tx1"/>
              </a:solidFill>
              <a:sym typeface="Wingdings" panose="05000000000000000000" pitchFamily="2" charset="2"/>
            </a:endParaRPr>
          </a:p>
          <a:p>
            <a:pPr marL="182563"/>
            <a:r>
              <a:rPr lang="fr-FR" sz="700" dirty="0">
                <a:solidFill>
                  <a:schemeClr val="tx1"/>
                </a:solidFill>
              </a:rPr>
              <a:t>Un écran récapitule les projets créés, cliquer sur « </a:t>
            </a:r>
            <a:r>
              <a:rPr lang="fr-FR" sz="700" b="1" dirty="0">
                <a:solidFill>
                  <a:schemeClr val="tx1"/>
                </a:solidFill>
              </a:rPr>
              <a:t>Consulter</a:t>
            </a:r>
            <a:r>
              <a:rPr lang="fr-FR" sz="700" dirty="0">
                <a:solidFill>
                  <a:schemeClr val="tx1"/>
                </a:solidFill>
              </a:rPr>
              <a:t> » pour accéder à la </a:t>
            </a:r>
            <a:r>
              <a:rPr lang="fr-FR" sz="700" b="1" dirty="0">
                <a:solidFill>
                  <a:schemeClr val="tx1"/>
                </a:solidFill>
              </a:rPr>
              <a:t>proposition LEA</a:t>
            </a:r>
            <a:r>
              <a:rPr lang="fr-FR" sz="700" dirty="0">
                <a:solidFill>
                  <a:schemeClr val="tx1"/>
                </a:solidFill>
              </a:rPr>
              <a:t>. A l’étape 2 « Proposition et personnalisation », l’algorithme cherche comme toujours à proposer le portefeuille modèle correspondant au profil de risque du client, et ce dans la limite de son budget de risque global et de volatilité globale</a:t>
            </a:r>
          </a:p>
          <a:p>
            <a:pPr marL="182563"/>
            <a:endParaRPr lang="fr-FR" sz="700" dirty="0">
              <a:solidFill>
                <a:schemeClr val="tx1"/>
              </a:solidFill>
            </a:endParaRPr>
          </a:p>
          <a:p>
            <a:pPr marL="182563"/>
            <a:r>
              <a:rPr lang="fr-FR" sz="700" i="1" dirty="0">
                <a:solidFill>
                  <a:schemeClr val="tx1"/>
                </a:solidFill>
              </a:rPr>
              <a:t>Exemple : Ici, pour un client équilibré, l’algorithme propose 50% d’actifs risqués sur le projet puisque les jauges de risque global et de volatilité globale n’ont pas atteint leur maximum </a:t>
            </a:r>
          </a:p>
          <a:p>
            <a:pPr marL="182563"/>
            <a:endParaRPr lang="fr-FR" sz="700" dirty="0">
              <a:solidFill>
                <a:schemeClr val="tx1"/>
              </a:solidFill>
            </a:endParaRPr>
          </a:p>
          <a:p>
            <a:pPr marL="182563"/>
            <a:r>
              <a:rPr lang="fr-FR" sz="700" b="1" i="1" dirty="0">
                <a:solidFill>
                  <a:schemeClr val="accent5"/>
                </a:solidFill>
              </a:rPr>
              <a:t>Note</a:t>
            </a:r>
            <a:r>
              <a:rPr lang="fr-FR" sz="700" i="1" dirty="0">
                <a:solidFill>
                  <a:schemeClr val="accent5"/>
                </a:solidFill>
              </a:rPr>
              <a:t> : Pour connaître la composition du contrat d’origine avant arbitrage de l’existant, placer la jauge de gamification à 0% de risque, cliquer sur « Calculer »</a:t>
            </a:r>
            <a:endParaRPr lang="fr-FR" sz="700" i="1" dirty="0">
              <a:solidFill>
                <a:schemeClr val="tx1"/>
              </a:solidFill>
              <a:sym typeface="Wingdings" panose="05000000000000000000" pitchFamily="2" charset="2"/>
            </a:endParaRP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arbitrage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 (1/2)</a:t>
            </a:r>
          </a:p>
        </p:txBody>
      </p:sp>
      <p:sp>
        <p:nvSpPr>
          <p:cNvPr id="17" name="Rectangle 16">
            <a:extLst>
              <a:ext uri="{FF2B5EF4-FFF2-40B4-BE49-F238E27FC236}">
                <a16:creationId xmlns:a16="http://schemas.microsoft.com/office/drawing/2014/main" id="{9AD46BF4-3014-41D1-A012-7741242B3B18}"/>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8" name="Ellipse 17">
            <a:extLst>
              <a:ext uri="{FF2B5EF4-FFF2-40B4-BE49-F238E27FC236}">
                <a16:creationId xmlns:a16="http://schemas.microsoft.com/office/drawing/2014/main" id="{DA74D911-F6B1-4565-BA16-33B3313D35FA}"/>
              </a:ext>
            </a:extLst>
          </p:cNvPr>
          <p:cNvSpPr/>
          <p:nvPr/>
        </p:nvSpPr>
        <p:spPr>
          <a:xfrm>
            <a:off x="655391" y="122972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19" name="Ellipse 18">
            <a:extLst>
              <a:ext uri="{FF2B5EF4-FFF2-40B4-BE49-F238E27FC236}">
                <a16:creationId xmlns:a16="http://schemas.microsoft.com/office/drawing/2014/main" id="{5C7215C3-BD90-4987-87E8-A5D262FD25BA}"/>
              </a:ext>
            </a:extLst>
          </p:cNvPr>
          <p:cNvSpPr/>
          <p:nvPr/>
        </p:nvSpPr>
        <p:spPr>
          <a:xfrm>
            <a:off x="655391" y="183983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0" name="Ellipse 19">
            <a:extLst>
              <a:ext uri="{FF2B5EF4-FFF2-40B4-BE49-F238E27FC236}">
                <a16:creationId xmlns:a16="http://schemas.microsoft.com/office/drawing/2014/main" id="{CDF9FF35-159A-4880-998C-29382CE5DB05}"/>
              </a:ext>
            </a:extLst>
          </p:cNvPr>
          <p:cNvSpPr/>
          <p:nvPr/>
        </p:nvSpPr>
        <p:spPr>
          <a:xfrm>
            <a:off x="655390" y="333530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21" name="Ellipse 20">
            <a:extLst>
              <a:ext uri="{FF2B5EF4-FFF2-40B4-BE49-F238E27FC236}">
                <a16:creationId xmlns:a16="http://schemas.microsoft.com/office/drawing/2014/main" id="{1D24C0F8-5608-4E31-82DA-04C535F34F34}"/>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2" name="Ellipse 21">
            <a:extLst>
              <a:ext uri="{FF2B5EF4-FFF2-40B4-BE49-F238E27FC236}">
                <a16:creationId xmlns:a16="http://schemas.microsoft.com/office/drawing/2014/main" id="{55F11340-C1E9-4730-AE42-EBF7E4F3A294}"/>
              </a:ext>
            </a:extLst>
          </p:cNvPr>
          <p:cNvSpPr/>
          <p:nvPr/>
        </p:nvSpPr>
        <p:spPr>
          <a:xfrm>
            <a:off x="4922610"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26" name="Triangle isocèle 25">
            <a:extLst>
              <a:ext uri="{FF2B5EF4-FFF2-40B4-BE49-F238E27FC236}">
                <a16:creationId xmlns:a16="http://schemas.microsoft.com/office/drawing/2014/main" id="{C8F6F928-12EE-453E-86AF-08698E154645}"/>
              </a:ext>
            </a:extLst>
          </p:cNvPr>
          <p:cNvSpPr/>
          <p:nvPr/>
        </p:nvSpPr>
        <p:spPr>
          <a:xfrm rot="16200000" flipV="1">
            <a:off x="8338983" y="408368"/>
            <a:ext cx="164634" cy="1419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B80312A3-3347-42A6-A06C-448F49C186D6}"/>
              </a:ext>
            </a:extLst>
          </p:cNvPr>
          <p:cNvSpPr/>
          <p:nvPr/>
        </p:nvSpPr>
        <p:spPr>
          <a:xfrm>
            <a:off x="362859" y="30338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4E97AC48-47F8-4D46-A992-8DDE613FB7AB}"/>
              </a:ext>
            </a:extLst>
          </p:cNvPr>
          <p:cNvSpPr/>
          <p:nvPr/>
        </p:nvSpPr>
        <p:spPr>
          <a:xfrm>
            <a:off x="5581610" y="1519602"/>
            <a:ext cx="2593756" cy="176438"/>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A484DBB-1C56-4160-B303-7A99046FA9AA}"/>
              </a:ext>
            </a:extLst>
          </p:cNvPr>
          <p:cNvSpPr/>
          <p:nvPr/>
        </p:nvSpPr>
        <p:spPr>
          <a:xfrm>
            <a:off x="8189814" y="2325698"/>
            <a:ext cx="127918" cy="1199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499BF35-83DD-4510-8E52-70771E0C8324}"/>
              </a:ext>
            </a:extLst>
          </p:cNvPr>
          <p:cNvSpPr txBox="1"/>
          <p:nvPr/>
        </p:nvSpPr>
        <p:spPr>
          <a:xfrm>
            <a:off x="5520128" y="4052072"/>
            <a:ext cx="1833102" cy="153888"/>
          </a:xfrm>
          <a:prstGeom prst="rect">
            <a:avLst/>
          </a:prstGeom>
          <a:noFill/>
        </p:spPr>
        <p:txBody>
          <a:bodyPr wrap="square" rtlCol="0">
            <a:spAutoFit/>
          </a:bodyPr>
          <a:lstStyle/>
          <a:p>
            <a:pPr algn="ctr"/>
            <a:r>
              <a:rPr lang="fr-FR" sz="400">
                <a:solidFill>
                  <a:schemeClr val="accent2"/>
                </a:solidFill>
                <a:latin typeface="Montserrat SemiBold" panose="020B0604020202020204" charset="0"/>
              </a:rPr>
              <a:t>Jauge de gamification </a:t>
            </a:r>
          </a:p>
        </p:txBody>
      </p:sp>
      <p:sp>
        <p:nvSpPr>
          <p:cNvPr id="41" name="Rectangle 40">
            <a:extLst>
              <a:ext uri="{FF2B5EF4-FFF2-40B4-BE49-F238E27FC236}">
                <a16:creationId xmlns:a16="http://schemas.microsoft.com/office/drawing/2014/main" id="{F3043ED2-13E5-463D-A824-A577623762C7}"/>
              </a:ext>
            </a:extLst>
          </p:cNvPr>
          <p:cNvSpPr/>
          <p:nvPr/>
        </p:nvSpPr>
        <p:spPr>
          <a:xfrm>
            <a:off x="5041009" y="4034437"/>
            <a:ext cx="949486" cy="179615"/>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lèche : droite 27">
            <a:extLst>
              <a:ext uri="{FF2B5EF4-FFF2-40B4-BE49-F238E27FC236}">
                <a16:creationId xmlns:a16="http://schemas.microsoft.com/office/drawing/2014/main" id="{58299DD0-2A61-42C2-B0D7-518A12B5854D}"/>
              </a:ext>
            </a:extLst>
          </p:cNvPr>
          <p:cNvSpPr/>
          <p:nvPr/>
        </p:nvSpPr>
        <p:spPr>
          <a:xfrm rot="5400000">
            <a:off x="7180343" y="1325230"/>
            <a:ext cx="99996"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hlinkClick r:id="rId5"/>
            <a:extLst>
              <a:ext uri="{FF2B5EF4-FFF2-40B4-BE49-F238E27FC236}">
                <a16:creationId xmlns:a16="http://schemas.microsoft.com/office/drawing/2014/main" id="{47BD8AE1-20AE-498B-A50C-A5550D8F8D54}"/>
              </a:ext>
            </a:extLst>
          </p:cNvPr>
          <p:cNvPicPr>
            <a:picLocks noChangeAspect="1"/>
          </p:cNvPicPr>
          <p:nvPr/>
        </p:nvPicPr>
        <p:blipFill>
          <a:blip r:embed="rId6"/>
          <a:stretch>
            <a:fillRect/>
          </a:stretch>
        </p:blipFill>
        <p:spPr>
          <a:xfrm>
            <a:off x="8167370" y="1093"/>
            <a:ext cx="976630" cy="298734"/>
          </a:xfrm>
          <a:prstGeom prst="rect">
            <a:avLst/>
          </a:prstGeom>
        </p:spPr>
      </p:pic>
    </p:spTree>
    <p:extLst>
      <p:ext uri="{BB962C8B-B14F-4D97-AF65-F5344CB8AC3E}">
        <p14:creationId xmlns:p14="http://schemas.microsoft.com/office/powerpoint/2010/main" val="2657895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capture d’écran&#10;&#10;Description générée automatiquement">
            <a:extLst>
              <a:ext uri="{FF2B5EF4-FFF2-40B4-BE49-F238E27FC236}">
                <a16:creationId xmlns:a16="http://schemas.microsoft.com/office/drawing/2014/main" id="{D00A1495-324D-4848-BFEA-11D3ADEF1259}"/>
              </a:ext>
            </a:extLst>
          </p:cNvPr>
          <p:cNvPicPr>
            <a:picLocks noChangeAspect="1"/>
          </p:cNvPicPr>
          <p:nvPr/>
        </p:nvPicPr>
        <p:blipFill>
          <a:blip r:embed="rId3"/>
          <a:stretch>
            <a:fillRect/>
          </a:stretch>
        </p:blipFill>
        <p:spPr>
          <a:xfrm>
            <a:off x="4997999" y="2889693"/>
            <a:ext cx="3751584" cy="1804771"/>
          </a:xfrm>
          <a:prstGeom prst="rect">
            <a:avLst/>
          </a:prstGeom>
          <a:ln w="12700">
            <a:solidFill>
              <a:schemeClr val="bg1">
                <a:lumMod val="85000"/>
              </a:schemeClr>
            </a:solidFill>
          </a:ln>
        </p:spPr>
      </p:pic>
      <p:pic>
        <p:nvPicPr>
          <p:cNvPr id="12" name="Image 11" descr="Une image contenant capture d’écran&#10;&#10;Description générée automatiquement">
            <a:extLst>
              <a:ext uri="{FF2B5EF4-FFF2-40B4-BE49-F238E27FC236}">
                <a16:creationId xmlns:a16="http://schemas.microsoft.com/office/drawing/2014/main" id="{2D18ADC2-E2B4-44ED-BD26-97D25D58088E}"/>
              </a:ext>
            </a:extLst>
          </p:cNvPr>
          <p:cNvPicPr>
            <a:picLocks noChangeAspect="1"/>
          </p:cNvPicPr>
          <p:nvPr/>
        </p:nvPicPr>
        <p:blipFill>
          <a:blip r:embed="rId4"/>
          <a:stretch>
            <a:fillRect/>
          </a:stretch>
        </p:blipFill>
        <p:spPr>
          <a:xfrm>
            <a:off x="4997999" y="979714"/>
            <a:ext cx="3750772" cy="1804772"/>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arbitrage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Déroulé du cas (2/2)</a:t>
            </a:r>
          </a:p>
        </p:txBody>
      </p:sp>
      <p:sp>
        <p:nvSpPr>
          <p:cNvPr id="30" name="Rectangle 29">
            <a:extLst>
              <a:ext uri="{FF2B5EF4-FFF2-40B4-BE49-F238E27FC236}">
                <a16:creationId xmlns:a16="http://schemas.microsoft.com/office/drawing/2014/main" id="{F0F08F1B-787E-4C5E-AB15-3DF291ECF517}"/>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a:solidFill>
                <a:schemeClr val="tx1"/>
              </a:solidFill>
            </a:endParaRPr>
          </a:p>
          <a:p>
            <a:pPr marL="182563"/>
            <a:endParaRPr lang="fr-FR" sz="700">
              <a:solidFill>
                <a:schemeClr val="tx1"/>
              </a:solidFill>
            </a:endParaRPr>
          </a:p>
          <a:p>
            <a:pPr marL="182563"/>
            <a:r>
              <a:rPr lang="fr-FR" sz="700">
                <a:solidFill>
                  <a:schemeClr val="tx1"/>
                </a:solidFill>
              </a:rPr>
              <a:t>A l’étape 2 « proposition et personnalisation », il est possible de modifier l’allocation proposée en fonction de l’appétence du client au risque</a:t>
            </a:r>
          </a:p>
          <a:p>
            <a:pPr marL="182563"/>
            <a:endParaRPr lang="fr-FR" sz="700">
              <a:solidFill>
                <a:schemeClr val="tx1"/>
              </a:solidFill>
            </a:endParaRPr>
          </a:p>
          <a:p>
            <a:pPr marL="182563"/>
            <a:r>
              <a:rPr lang="fr-FR" sz="700">
                <a:solidFill>
                  <a:schemeClr val="tx1"/>
                </a:solidFill>
              </a:rPr>
              <a:t>Il est ainsi possible de gamifier le pourcentage d’actifs risqués : </a:t>
            </a:r>
          </a:p>
          <a:p>
            <a:pPr marL="182563"/>
            <a:endParaRPr lang="fr-FR" sz="700">
              <a:solidFill>
                <a:schemeClr val="tx1"/>
              </a:solidFill>
            </a:endParaRPr>
          </a:p>
          <a:p>
            <a:pPr marL="354013" lvl="1" indent="-171450">
              <a:buFont typeface="Courier New" panose="02070309020205020404" pitchFamily="49" charset="0"/>
              <a:buChar char="o"/>
            </a:pPr>
            <a:r>
              <a:rPr lang="fr-FR" sz="700" i="1">
                <a:solidFill>
                  <a:schemeClr val="tx1"/>
                </a:solidFill>
              </a:rPr>
              <a:t>A la hausse, dans la limite du profil de risque global du client (arbitrage fonds € vers UC)</a:t>
            </a:r>
          </a:p>
          <a:p>
            <a:pPr marL="541338" lvl="1" indent="-182563">
              <a:buFont typeface="Wingdings" panose="05000000000000000000" pitchFamily="2" charset="2"/>
              <a:buChar char="à"/>
            </a:pPr>
            <a:r>
              <a:rPr lang="fr-FR" sz="700" i="1">
                <a:solidFill>
                  <a:schemeClr val="accent5"/>
                </a:solidFill>
                <a:sym typeface="Wingdings" panose="05000000000000000000" pitchFamily="2" charset="2"/>
              </a:rPr>
              <a:t>Il ne sera donc pas toujours possible d’atteindre, pour un projet, la borne maximum d’actifs risqués liée au profil de risque du client (du fait de son exposition globale)</a:t>
            </a:r>
          </a:p>
          <a:p>
            <a:pPr marL="354013" lvl="1" indent="-171450">
              <a:buFont typeface="Wingdings" panose="05000000000000000000" pitchFamily="2" charset="2"/>
              <a:buChar char="à"/>
            </a:pPr>
            <a:endParaRPr lang="fr-FR" sz="700" i="1">
              <a:solidFill>
                <a:schemeClr val="tx1"/>
              </a:solidFill>
            </a:endParaRPr>
          </a:p>
          <a:p>
            <a:pPr marL="354013" lvl="1" indent="-171450">
              <a:buFont typeface="Courier New" panose="02070309020205020404" pitchFamily="49" charset="0"/>
              <a:buChar char="o"/>
            </a:pPr>
            <a:r>
              <a:rPr lang="fr-FR" sz="700" i="1">
                <a:solidFill>
                  <a:schemeClr val="tx1"/>
                </a:solidFill>
              </a:rPr>
              <a:t>A la baisse, dans la limite du pourcentage d’actif risqués déjà détenus sur le contrat avant réalisation de l’arbitrage</a:t>
            </a:r>
          </a:p>
          <a:p>
            <a:pPr marL="541338" lvl="1" indent="-182563">
              <a:buFont typeface="Wingdings" panose="05000000000000000000" pitchFamily="2" charset="2"/>
              <a:buChar char="à"/>
            </a:pPr>
            <a:r>
              <a:rPr lang="fr-FR" sz="700" i="1">
                <a:solidFill>
                  <a:schemeClr val="accent5"/>
                </a:solidFill>
                <a:sym typeface="Wingdings" panose="05000000000000000000" pitchFamily="2" charset="2"/>
              </a:rPr>
              <a:t>En effet, l’algorithme ne vend jamais d’actifs risqués détenus. Ainsi, dans le cas où des actifs risqués sont déjà détenus dans le contrat travaillé avant arbitrage, il ne sera pas possible de descendre en dessous du pourcentage de risque initial du contrat via la jauge de gamification et il sera indiqué « Compte tenu des enveloppes affectées à ce projet, au moins x% de risque doivent être alloués à votre projet »</a:t>
            </a:r>
          </a:p>
          <a:p>
            <a:pPr marL="541338" lvl="1" indent="-182563">
              <a:buFont typeface="Wingdings" panose="05000000000000000000" pitchFamily="2" charset="2"/>
              <a:buChar char="à"/>
            </a:pPr>
            <a:endParaRPr lang="fr-FR" sz="700" i="1">
              <a:solidFill>
                <a:schemeClr val="accent5"/>
              </a:solidFill>
              <a:sym typeface="Wingdings" panose="05000000000000000000" pitchFamily="2" charset="2"/>
            </a:endParaRPr>
          </a:p>
          <a:p>
            <a:pPr marL="182563" lvl="1"/>
            <a:endParaRPr lang="fr-FR" sz="700">
              <a:solidFill>
                <a:schemeClr val="tx1"/>
              </a:solidFill>
            </a:endParaRPr>
          </a:p>
          <a:p>
            <a:pPr marL="182563" lvl="1"/>
            <a:r>
              <a:rPr lang="fr-FR" sz="700">
                <a:solidFill>
                  <a:schemeClr val="tx1"/>
                </a:solidFill>
              </a:rPr>
              <a:t>Finaliser le parcours jusqu’à la signature de la synthèse</a:t>
            </a:r>
            <a:endParaRPr lang="fr-FR" sz="700" b="1" i="1">
              <a:solidFill>
                <a:schemeClr val="accent5"/>
              </a:solidFill>
              <a:sym typeface="Wingdings" panose="05000000000000000000" pitchFamily="2" charset="2"/>
            </a:endParaRPr>
          </a:p>
          <a:p>
            <a:pPr marL="354013" lvl="1" indent="-171450">
              <a:buFont typeface="Courier New" panose="02070309020205020404" pitchFamily="49" charset="0"/>
              <a:buChar char="o"/>
            </a:pPr>
            <a:endParaRPr lang="fr-FR" sz="700" i="1">
              <a:solidFill>
                <a:schemeClr val="accent5"/>
              </a:solidFill>
              <a:sym typeface="Wingdings" panose="05000000000000000000" pitchFamily="2" charset="2"/>
            </a:endParaRPr>
          </a:p>
          <a:p>
            <a:pPr marL="182563"/>
            <a:endParaRPr lang="fr-FR" sz="700">
              <a:solidFill>
                <a:schemeClr val="tx1"/>
              </a:solidFill>
            </a:endParaRPr>
          </a:p>
          <a:p>
            <a:endParaRPr lang="fr-FR" sz="700">
              <a:solidFill>
                <a:schemeClr val="tx1"/>
              </a:solidFill>
              <a:sym typeface="Wingdings" panose="05000000000000000000" pitchFamily="2" charset="2"/>
            </a:endParaRPr>
          </a:p>
        </p:txBody>
      </p:sp>
      <p:sp>
        <p:nvSpPr>
          <p:cNvPr id="34" name="Rectangle 33">
            <a:extLst>
              <a:ext uri="{FF2B5EF4-FFF2-40B4-BE49-F238E27FC236}">
                <a16:creationId xmlns:a16="http://schemas.microsoft.com/office/drawing/2014/main" id="{05FAD220-82C0-459D-A925-7385B08079C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39" name="Ellipse 38">
            <a:extLst>
              <a:ext uri="{FF2B5EF4-FFF2-40B4-BE49-F238E27FC236}">
                <a16:creationId xmlns:a16="http://schemas.microsoft.com/office/drawing/2014/main" id="{B7CE823F-CDC5-466D-A2D4-F10353F3053A}"/>
              </a:ext>
            </a:extLst>
          </p:cNvPr>
          <p:cNvSpPr/>
          <p:nvPr/>
        </p:nvSpPr>
        <p:spPr>
          <a:xfrm>
            <a:off x="4922610" y="3670622"/>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40" name="Ellipse 39">
            <a:extLst>
              <a:ext uri="{FF2B5EF4-FFF2-40B4-BE49-F238E27FC236}">
                <a16:creationId xmlns:a16="http://schemas.microsoft.com/office/drawing/2014/main" id="{CB68E856-5238-4975-82D7-98CF1A99753D}"/>
              </a:ext>
            </a:extLst>
          </p:cNvPr>
          <p:cNvSpPr/>
          <p:nvPr/>
        </p:nvSpPr>
        <p:spPr>
          <a:xfrm>
            <a:off x="4922610"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6" name="Ellipse 35">
            <a:extLst>
              <a:ext uri="{FF2B5EF4-FFF2-40B4-BE49-F238E27FC236}">
                <a16:creationId xmlns:a16="http://schemas.microsoft.com/office/drawing/2014/main" id="{BF4D31E3-29F4-4A05-8069-73C7F35274C5}"/>
              </a:ext>
            </a:extLst>
          </p:cNvPr>
          <p:cNvSpPr/>
          <p:nvPr/>
        </p:nvSpPr>
        <p:spPr>
          <a:xfrm>
            <a:off x="655391" y="174677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26" name="Ellipse 25">
            <a:extLst>
              <a:ext uri="{FF2B5EF4-FFF2-40B4-BE49-F238E27FC236}">
                <a16:creationId xmlns:a16="http://schemas.microsoft.com/office/drawing/2014/main" id="{6D19C1A3-0EB8-453B-8E1F-364796FFFBB9}"/>
              </a:ext>
            </a:extLst>
          </p:cNvPr>
          <p:cNvSpPr/>
          <p:nvPr/>
        </p:nvSpPr>
        <p:spPr>
          <a:xfrm>
            <a:off x="655391" y="2168837"/>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28" name="Rectangle 27">
            <a:extLst>
              <a:ext uri="{FF2B5EF4-FFF2-40B4-BE49-F238E27FC236}">
                <a16:creationId xmlns:a16="http://schemas.microsoft.com/office/drawing/2014/main" id="{D223E7FD-A313-4EBE-8B5E-12531E3154B9}"/>
              </a:ext>
            </a:extLst>
          </p:cNvPr>
          <p:cNvSpPr/>
          <p:nvPr/>
        </p:nvSpPr>
        <p:spPr>
          <a:xfrm>
            <a:off x="677597" y="120145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838F5D17-8C76-43BE-BF5D-FD9C3523CD5E}"/>
              </a:ext>
            </a:extLst>
          </p:cNvPr>
          <p:cNvSpPr/>
          <p:nvPr/>
        </p:nvSpPr>
        <p:spPr>
          <a:xfrm>
            <a:off x="5033011" y="2142844"/>
            <a:ext cx="1020655" cy="179615"/>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E9654BBD-0744-45DE-90CA-B1E1A1C6A887}"/>
              </a:ext>
            </a:extLst>
          </p:cNvPr>
          <p:cNvSpPr/>
          <p:nvPr/>
        </p:nvSpPr>
        <p:spPr>
          <a:xfrm>
            <a:off x="655391" y="3121832"/>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6</a:t>
            </a:r>
          </a:p>
        </p:txBody>
      </p:sp>
      <p:sp>
        <p:nvSpPr>
          <p:cNvPr id="27" name="Rectangle 26">
            <a:extLst>
              <a:ext uri="{FF2B5EF4-FFF2-40B4-BE49-F238E27FC236}">
                <a16:creationId xmlns:a16="http://schemas.microsoft.com/office/drawing/2014/main" id="{673C4736-70CB-446F-A060-DD3E5F09838D}"/>
              </a:ext>
            </a:extLst>
          </p:cNvPr>
          <p:cNvSpPr/>
          <p:nvPr/>
        </p:nvSpPr>
        <p:spPr>
          <a:xfrm>
            <a:off x="5033011" y="4047659"/>
            <a:ext cx="1020655" cy="179615"/>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hlinkClick r:id="rId5"/>
            <a:extLst>
              <a:ext uri="{FF2B5EF4-FFF2-40B4-BE49-F238E27FC236}">
                <a16:creationId xmlns:a16="http://schemas.microsoft.com/office/drawing/2014/main" id="{17C17206-B47B-4C14-9E91-038B063962C8}"/>
              </a:ext>
            </a:extLst>
          </p:cNvPr>
          <p:cNvPicPr>
            <a:picLocks noChangeAspect="1"/>
          </p:cNvPicPr>
          <p:nvPr/>
        </p:nvPicPr>
        <p:blipFill>
          <a:blip r:embed="rId6"/>
          <a:stretch>
            <a:fillRect/>
          </a:stretch>
        </p:blipFill>
        <p:spPr>
          <a:xfrm>
            <a:off x="8167370" y="1093"/>
            <a:ext cx="976630" cy="298734"/>
          </a:xfrm>
          <a:prstGeom prst="rect">
            <a:avLst/>
          </a:prstGeom>
        </p:spPr>
      </p:pic>
    </p:spTree>
    <p:extLst>
      <p:ext uri="{BB962C8B-B14F-4D97-AF65-F5344CB8AC3E}">
        <p14:creationId xmlns:p14="http://schemas.microsoft.com/office/powerpoint/2010/main" val="2530781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descr="Une image contenant capture d’écran&#10;&#10;Description générée automatiquement">
            <a:extLst>
              <a:ext uri="{FF2B5EF4-FFF2-40B4-BE49-F238E27FC236}">
                <a16:creationId xmlns:a16="http://schemas.microsoft.com/office/drawing/2014/main" id="{A0BAD068-9CB4-40A1-9F12-85A4F5FECBEB}"/>
              </a:ext>
            </a:extLst>
          </p:cNvPr>
          <p:cNvPicPr>
            <a:picLocks noChangeAspect="1"/>
          </p:cNvPicPr>
          <p:nvPr/>
        </p:nvPicPr>
        <p:blipFill>
          <a:blip r:embed="rId2"/>
          <a:stretch>
            <a:fillRect/>
          </a:stretch>
        </p:blipFill>
        <p:spPr>
          <a:xfrm>
            <a:off x="4997999" y="2889693"/>
            <a:ext cx="3751584" cy="1804771"/>
          </a:xfrm>
          <a:prstGeom prst="rect">
            <a:avLst/>
          </a:prstGeom>
          <a:ln w="12700">
            <a:solidFill>
              <a:schemeClr val="bg1">
                <a:lumMod val="85000"/>
              </a:schemeClr>
            </a:solidFill>
          </a:ln>
        </p:spPr>
      </p:pic>
      <p:pic>
        <p:nvPicPr>
          <p:cNvPr id="3" name="Image 2">
            <a:extLst>
              <a:ext uri="{FF2B5EF4-FFF2-40B4-BE49-F238E27FC236}">
                <a16:creationId xmlns:a16="http://schemas.microsoft.com/office/drawing/2014/main" id="{B863E03E-8497-4A17-927D-D9FE81CE996B}"/>
              </a:ext>
            </a:extLst>
          </p:cNvPr>
          <p:cNvPicPr>
            <a:picLocks noChangeAspect="1"/>
          </p:cNvPicPr>
          <p:nvPr/>
        </p:nvPicPr>
        <p:blipFill>
          <a:blip r:embed="rId3"/>
          <a:stretch>
            <a:fillRect/>
          </a:stretch>
        </p:blipFill>
        <p:spPr>
          <a:xfrm>
            <a:off x="4997999" y="979714"/>
            <a:ext cx="3750772" cy="1804771"/>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arbitrage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A retenir</a:t>
            </a:r>
          </a:p>
        </p:txBody>
      </p:sp>
      <p:sp>
        <p:nvSpPr>
          <p:cNvPr id="18" name="Rectangle 17">
            <a:extLst>
              <a:ext uri="{FF2B5EF4-FFF2-40B4-BE49-F238E27FC236}">
                <a16:creationId xmlns:a16="http://schemas.microsoft.com/office/drawing/2014/main" id="{D6503665-BFE5-44E1-B0D3-A1D717B657AD}"/>
              </a:ext>
            </a:extLst>
          </p:cNvPr>
          <p:cNvSpPr/>
          <p:nvPr/>
        </p:nvSpPr>
        <p:spPr>
          <a:xfrm>
            <a:off x="505652" y="2135938"/>
            <a:ext cx="3708000" cy="213710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354013" lvl="1" indent="-171450">
              <a:buFont typeface="Wingdings" panose="05000000000000000000" pitchFamily="2" charset="2"/>
              <a:buChar char="Ø"/>
            </a:pPr>
            <a:r>
              <a:rPr lang="fr-FR" sz="800" b="1">
                <a:solidFill>
                  <a:schemeClr val="accent2"/>
                </a:solidFill>
              </a:rPr>
              <a:t>Modification (gamification) du pourcentage d’actifs risqués limitée à la hausse : </a:t>
            </a:r>
            <a:r>
              <a:rPr lang="fr-FR" sz="800" i="1">
                <a:solidFill>
                  <a:schemeClr val="accent2"/>
                </a:solidFill>
              </a:rPr>
              <a:t> </a:t>
            </a:r>
            <a:r>
              <a:rPr lang="fr-FR" sz="800">
                <a:solidFill>
                  <a:schemeClr val="tx1"/>
                </a:solidFill>
              </a:rPr>
              <a:t>Dans la limite du profil de risque global du client</a:t>
            </a:r>
          </a:p>
          <a:p>
            <a:pPr marL="358775" lvl="1"/>
            <a:r>
              <a:rPr lang="fr-FR" sz="800">
                <a:solidFill>
                  <a:schemeClr val="tx1"/>
                </a:solidFill>
                <a:sym typeface="Wingdings" panose="05000000000000000000" pitchFamily="2" charset="2"/>
              </a:rPr>
              <a:t>Il ne sera donc pas toujours possible d’atteindre, pour un projet, la borne maximum d’actifs risqués liée au profil de risque du client (du fait de son exposition globale)</a:t>
            </a:r>
          </a:p>
          <a:p>
            <a:pPr marL="171450" indent="-171450" algn="just">
              <a:buFont typeface="Wingdings" panose="05000000000000000000" pitchFamily="2" charset="2"/>
              <a:buChar char="Ø"/>
            </a:pPr>
            <a:endParaRPr lang="fr-FR" sz="800">
              <a:solidFill>
                <a:schemeClr val="accent5"/>
              </a:solidFill>
            </a:endParaRPr>
          </a:p>
          <a:p>
            <a:pPr marL="354013" lvl="1" indent="-171450">
              <a:buFont typeface="Wingdings" panose="05000000000000000000" pitchFamily="2" charset="2"/>
              <a:buChar char="Ø"/>
            </a:pPr>
            <a:r>
              <a:rPr lang="fr-FR" sz="800" b="1">
                <a:solidFill>
                  <a:schemeClr val="accent2"/>
                </a:solidFill>
              </a:rPr>
              <a:t>Modification (gamification) du pourcentage d’actifs risqués limitée à la baisse </a:t>
            </a:r>
            <a:r>
              <a:rPr lang="fr-FR" sz="800">
                <a:solidFill>
                  <a:schemeClr val="accent2"/>
                </a:solidFill>
              </a:rPr>
              <a:t>: </a:t>
            </a:r>
            <a:r>
              <a:rPr lang="fr-FR" sz="800">
                <a:solidFill>
                  <a:schemeClr val="tx1"/>
                </a:solidFill>
              </a:rPr>
              <a:t>Dans la limite du pourcentage d’actif risqués déjà détenus sur le contrat avant réalisation de l’arbitrage</a:t>
            </a:r>
          </a:p>
          <a:p>
            <a:pPr marL="358775" lvl="1"/>
            <a:r>
              <a:rPr lang="fr-FR" sz="800">
                <a:solidFill>
                  <a:schemeClr val="tx1"/>
                </a:solidFill>
                <a:sym typeface="Wingdings" panose="05000000000000000000" pitchFamily="2" charset="2"/>
              </a:rPr>
              <a:t>En effet, l’algorithme ne vend jamais d’actifs risqués. Ainsi, dans le cas où des actifs risqués sont déjà détenus dans le contrat travaillé avant arbitrage, il ne sera pas possible de descendre en dessous du % de risque initial du contrat via la jauge de gamification</a:t>
            </a:r>
            <a:endParaRPr lang="fr-FR" sz="800">
              <a:solidFill>
                <a:schemeClr val="tx1"/>
              </a:solidFill>
            </a:endParaRPr>
          </a:p>
        </p:txBody>
      </p:sp>
      <p:pic>
        <p:nvPicPr>
          <p:cNvPr id="23" name="Picture 4">
            <a:extLst>
              <a:ext uri="{FF2B5EF4-FFF2-40B4-BE49-F238E27FC236}">
                <a16:creationId xmlns:a16="http://schemas.microsoft.com/office/drawing/2014/main" id="{6760C3A7-FEA8-4BA3-9051-7D3C057CB32B}"/>
              </a:ext>
            </a:extLst>
          </p:cNvPr>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51627" y="708549"/>
            <a:ext cx="1040746" cy="10407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55D5DF7-4F34-4B9A-9797-08D963633039}"/>
              </a:ext>
            </a:extLst>
          </p:cNvPr>
          <p:cNvSpPr/>
          <p:nvPr/>
        </p:nvSpPr>
        <p:spPr>
          <a:xfrm>
            <a:off x="505653" y="1854165"/>
            <a:ext cx="3708000" cy="272545"/>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Gamification à la hausse ou à la baisse</a:t>
            </a:r>
          </a:p>
        </p:txBody>
      </p:sp>
      <p:sp>
        <p:nvSpPr>
          <p:cNvPr id="19" name="Rectangle 18">
            <a:extLst>
              <a:ext uri="{FF2B5EF4-FFF2-40B4-BE49-F238E27FC236}">
                <a16:creationId xmlns:a16="http://schemas.microsoft.com/office/drawing/2014/main" id="{2348E780-214B-45E8-96C6-93AE2008607E}"/>
              </a:ext>
            </a:extLst>
          </p:cNvPr>
          <p:cNvSpPr/>
          <p:nvPr/>
        </p:nvSpPr>
        <p:spPr>
          <a:xfrm>
            <a:off x="4997999" y="4044147"/>
            <a:ext cx="1088496" cy="36933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AE2C0036-8045-4755-9348-E28B456CB332}"/>
              </a:ext>
            </a:extLst>
          </p:cNvPr>
          <p:cNvSpPr txBox="1"/>
          <p:nvPr/>
        </p:nvSpPr>
        <p:spPr>
          <a:xfrm>
            <a:off x="6055479" y="4061081"/>
            <a:ext cx="1640633" cy="276999"/>
          </a:xfrm>
          <a:prstGeom prst="rect">
            <a:avLst/>
          </a:prstGeom>
          <a:noFill/>
        </p:spPr>
        <p:txBody>
          <a:bodyPr wrap="square" rtlCol="0">
            <a:spAutoFit/>
          </a:bodyPr>
          <a:lstStyle/>
          <a:p>
            <a:r>
              <a:rPr lang="fr-FR" sz="600">
                <a:solidFill>
                  <a:schemeClr val="accent2"/>
                </a:solidFill>
                <a:latin typeface="Montserrat SemiBold" panose="020B0604020202020204" charset="0"/>
              </a:rPr>
              <a:t>Gamification du pourcentage d’actifs risqués limitée à la baisse</a:t>
            </a:r>
          </a:p>
        </p:txBody>
      </p:sp>
      <p:sp>
        <p:nvSpPr>
          <p:cNvPr id="21" name="Triangle isocèle 20">
            <a:extLst>
              <a:ext uri="{FF2B5EF4-FFF2-40B4-BE49-F238E27FC236}">
                <a16:creationId xmlns:a16="http://schemas.microsoft.com/office/drawing/2014/main" id="{9224052E-5AE1-4E4E-ABD1-86CC41F9AC03}"/>
              </a:ext>
            </a:extLst>
          </p:cNvPr>
          <p:cNvSpPr/>
          <p:nvPr/>
        </p:nvSpPr>
        <p:spPr>
          <a:xfrm rot="5400000">
            <a:off x="4168247" y="2898715"/>
            <a:ext cx="671052" cy="304792"/>
          </a:xfrm>
          <a:prstGeom prst="triangl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AB8C8C6A-41B5-4072-A729-9B640AD2A37C}"/>
              </a:ext>
            </a:extLst>
          </p:cNvPr>
          <p:cNvSpPr/>
          <p:nvPr/>
        </p:nvSpPr>
        <p:spPr>
          <a:xfrm>
            <a:off x="5045750" y="2233713"/>
            <a:ext cx="1040745" cy="391929"/>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39DAF3F0-9C21-44BD-89AE-C0F72A0968C4}"/>
              </a:ext>
            </a:extLst>
          </p:cNvPr>
          <p:cNvSpPr txBox="1"/>
          <p:nvPr/>
        </p:nvSpPr>
        <p:spPr>
          <a:xfrm>
            <a:off x="6055479" y="2233713"/>
            <a:ext cx="1640633" cy="276999"/>
          </a:xfrm>
          <a:prstGeom prst="rect">
            <a:avLst/>
          </a:prstGeom>
          <a:noFill/>
        </p:spPr>
        <p:txBody>
          <a:bodyPr wrap="square" rtlCol="0">
            <a:spAutoFit/>
          </a:bodyPr>
          <a:lstStyle/>
          <a:p>
            <a:r>
              <a:rPr lang="fr-FR" sz="600">
                <a:solidFill>
                  <a:schemeClr val="accent2"/>
                </a:solidFill>
                <a:latin typeface="Montserrat SemiBold" panose="020B0604020202020204" charset="0"/>
              </a:rPr>
              <a:t>Gamification du pourcentage d’actifs risqués limitée à la hausse</a:t>
            </a:r>
          </a:p>
        </p:txBody>
      </p:sp>
    </p:spTree>
    <p:extLst>
      <p:ext uri="{BB962C8B-B14F-4D97-AF65-F5344CB8AC3E}">
        <p14:creationId xmlns:p14="http://schemas.microsoft.com/office/powerpoint/2010/main" val="1747198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Réaliser un arbitrage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dirty="0"/>
              <a:t>Pour aller plus loin… (1/3)</a:t>
            </a:r>
          </a:p>
        </p:txBody>
      </p:sp>
      <p:sp>
        <p:nvSpPr>
          <p:cNvPr id="19" name="Rectangle 18">
            <a:extLst>
              <a:ext uri="{FF2B5EF4-FFF2-40B4-BE49-F238E27FC236}">
                <a16:creationId xmlns:a16="http://schemas.microsoft.com/office/drawing/2014/main" id="{40183604-5F8A-41B9-A1D1-E770E9BFB22B}"/>
              </a:ext>
            </a:extLst>
          </p:cNvPr>
          <p:cNvSpPr/>
          <p:nvPr/>
        </p:nvSpPr>
        <p:spPr>
          <a:xfrm>
            <a:off x="428926" y="1660016"/>
            <a:ext cx="3852048"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Les switchs de niveau 1 et 2</a:t>
            </a:r>
          </a:p>
        </p:txBody>
      </p:sp>
      <p:sp>
        <p:nvSpPr>
          <p:cNvPr id="21" name="Rectangle 20">
            <a:extLst>
              <a:ext uri="{FF2B5EF4-FFF2-40B4-BE49-F238E27FC236}">
                <a16:creationId xmlns:a16="http://schemas.microsoft.com/office/drawing/2014/main" id="{1823940A-3F5F-4753-9666-A37362E4BEE7}"/>
              </a:ext>
            </a:extLst>
          </p:cNvPr>
          <p:cNvSpPr/>
          <p:nvPr/>
        </p:nvSpPr>
        <p:spPr>
          <a:xfrm>
            <a:off x="428926" y="1935614"/>
            <a:ext cx="3852048" cy="239990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A l’étape 2 « proposition et personnalisation », le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client est toujours dans le conseil</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de la banque et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les supports proposés en switch</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respectent les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critères suivants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Catalogue de commercialisation lié à la segmentation du client </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Part maximale d’actifs risqués du client</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Volatilité maximum globale du client </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Horizon du projet supérieur à la maturité du support</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Niveau de connaissance financière supérieur ou égal au minimum requis pour le support</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Montant désiré sur le support supérieur ou égal au minimum de souscription du support</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Eligibilité du support à l’enveloppe </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Eligibilité de la catégorie de support au projet </a:t>
            </a:r>
          </a:p>
          <a:p>
            <a:pPr marL="358775" marR="0" lvl="0" indent="-17621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Note</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 Si le client souhaite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modifier partiellement </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le support, choisir les options «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Ventiler en % </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ou «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Ventiler en €</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 La validation de la ventilation sera uniquement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possible</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lorsque l’intitulé «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écart »</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sera </a:t>
            </a: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égal à 0</a:t>
            </a:r>
          </a:p>
        </p:txBody>
      </p:sp>
      <p:sp>
        <p:nvSpPr>
          <p:cNvPr id="23" name="Rectangle 22">
            <a:extLst>
              <a:ext uri="{FF2B5EF4-FFF2-40B4-BE49-F238E27FC236}">
                <a16:creationId xmlns:a16="http://schemas.microsoft.com/office/drawing/2014/main" id="{6C9F08DA-397A-4AE7-BAE1-C8ED304DC32F}"/>
              </a:ext>
            </a:extLst>
          </p:cNvPr>
          <p:cNvSpPr/>
          <p:nvPr/>
        </p:nvSpPr>
        <p:spPr>
          <a:xfrm>
            <a:off x="4861604" y="1660015"/>
            <a:ext cx="3853437"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Les ventilations (</a:t>
            </a:r>
            <a:r>
              <a:rPr kumimoji="0" lang="fr-FR" sz="1000" b="1"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splits</a:t>
            </a: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a:t>
            </a:r>
          </a:p>
        </p:txBody>
      </p:sp>
      <p:sp>
        <p:nvSpPr>
          <p:cNvPr id="24" name="Rectangle 23">
            <a:extLst>
              <a:ext uri="{FF2B5EF4-FFF2-40B4-BE49-F238E27FC236}">
                <a16:creationId xmlns:a16="http://schemas.microsoft.com/office/drawing/2014/main" id="{F0A827D8-3FBF-4835-966F-144811727258}"/>
              </a:ext>
            </a:extLst>
          </p:cNvPr>
          <p:cNvSpPr/>
          <p:nvPr/>
        </p:nvSpPr>
        <p:spPr>
          <a:xfrm>
            <a:off x="4861604" y="1935616"/>
            <a:ext cx="3853437" cy="2399902"/>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A l’étape 2, lors de la ventilation (split) un double contrôle est effectué </a:t>
            </a:r>
            <a:r>
              <a:rPr kumimoji="0" lang="fr-FR" sz="750" b="1" i="0" u="sng" strike="noStrike" kern="0" cap="none" spc="0" normalizeH="0" baseline="0" noProof="0">
                <a:ln>
                  <a:noFill/>
                </a:ln>
                <a:solidFill>
                  <a:srgbClr val="000000"/>
                </a:solidFill>
                <a:effectLst/>
                <a:uLnTx/>
                <a:uFillTx/>
                <a:latin typeface="Arial" panose="020B0604020202020204"/>
                <a:ea typeface="+mn-ea"/>
                <a:cs typeface="+mn-cs"/>
                <a:sym typeface="Arial"/>
              </a:rPr>
              <a:t>a posteriori</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(c-à-d. après choix des supports et tentative de validation) : l’algorithme vérifie le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respect de la volatilité globale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et du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risque global du client</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Il se peut donc qu’un message informatif apparaisse à la validation de cet écran, indiquant que la ventilation souhaitée n’est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pas</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possible</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(non-respect du budget de risque, ou de la volatilité globale, ou des deux).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Astuce 1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pour trouver une ventilation éligible sans être bloqué par le </a:t>
            </a:r>
            <a:r>
              <a:rPr kumimoji="0" lang="fr-FR" sz="750" b="1" i="0" u="sng" strike="noStrike" kern="0" cap="none" spc="0" normalizeH="0" baseline="0" noProof="0">
                <a:ln>
                  <a:noFill/>
                </a:ln>
                <a:solidFill>
                  <a:srgbClr val="000000"/>
                </a:solidFill>
                <a:effectLst/>
                <a:uLnTx/>
                <a:uFillTx/>
                <a:latin typeface="Arial" panose="020B0604020202020204"/>
                <a:ea typeface="+mn-ea"/>
                <a:cs typeface="+mn-cs"/>
                <a:sym typeface="Arial"/>
              </a:rPr>
              <a:t>profil de risque global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du client</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gamifier à 100%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à l’étape de proposition puis cliquer sur « Calculer » afin de proposer le maximum de risque acceptable sur le contrat. Il n’y aura ainsi plus besoin de ventiler à partir du fonds euros par la suite car le maximum de risque sera déjà atteint. Il sera néanmoins possible de réaliser des ventilations à partir d’actifs risqués sans être limité par le risque global du client.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1" i="1" u="none" strike="noStrike" kern="0" cap="none" spc="0" normalizeH="0" baseline="0" noProof="0">
                <a:ln>
                  <a:noFill/>
                </a:ln>
                <a:solidFill>
                  <a:srgbClr val="55579E"/>
                </a:solidFill>
                <a:effectLst/>
                <a:uLnTx/>
                <a:uFillTx/>
                <a:latin typeface="Arial" panose="020B0604020202020204"/>
                <a:ea typeface="+mn-ea"/>
                <a:cs typeface="+mn-cs"/>
                <a:sym typeface="Arial"/>
              </a:rPr>
              <a:t>Astuce 2</a:t>
            </a:r>
            <a:r>
              <a:rPr kumimoji="0" lang="fr-FR" sz="750" b="0" i="1" u="none" strike="noStrike" kern="0" cap="none" spc="0" normalizeH="0" baseline="0" noProof="0">
                <a:ln>
                  <a:noFill/>
                </a:ln>
                <a:solidFill>
                  <a:srgbClr val="55579E"/>
                </a:solidFill>
                <a:effectLst/>
                <a:uLnTx/>
                <a:uFillTx/>
                <a:latin typeface="Arial" panose="020B0604020202020204"/>
                <a:ea typeface="+mn-ea"/>
                <a:cs typeface="+mn-cs"/>
                <a:sym typeface="Arial"/>
              </a:rPr>
              <a:t> </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pour trouver une ventilation éligible sans être bloqué par la </a:t>
            </a:r>
            <a:r>
              <a:rPr kumimoji="0" lang="fr-FR" sz="750" b="1" i="0" u="sng" strike="noStrike" kern="0" cap="none" spc="0" normalizeH="0" baseline="0" noProof="0">
                <a:ln>
                  <a:noFill/>
                </a:ln>
                <a:solidFill>
                  <a:srgbClr val="000000"/>
                </a:solidFill>
                <a:effectLst/>
                <a:uLnTx/>
                <a:uFillTx/>
                <a:latin typeface="Arial" panose="020B0604020202020204"/>
                <a:ea typeface="+mn-ea"/>
                <a:cs typeface="+mn-cs"/>
                <a:sym typeface="Arial"/>
              </a:rPr>
              <a:t>volatilité globale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du client</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visualiser à l’écran « Remplacer » </a:t>
            </a:r>
            <a:r>
              <a:rPr kumimoji="0" lang="fr-FR" sz="750" b="1" i="0" u="none" strike="noStrike" kern="0" cap="none" spc="0" normalizeH="0" baseline="0" noProof="0">
                <a:ln>
                  <a:noFill/>
                </a:ln>
                <a:solidFill>
                  <a:srgbClr val="000000"/>
                </a:solidFill>
                <a:effectLst/>
                <a:uLnTx/>
                <a:uFillTx/>
                <a:latin typeface="Arial" panose="020B0604020202020204"/>
                <a:ea typeface="+mn-ea"/>
                <a:cs typeface="+mn-cs"/>
                <a:sym typeface="Arial"/>
              </a:rPr>
              <a:t>les supports qui peuvent être intégralement remplacés (switch)</a:t>
            </a: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 Cela pourra vous donner une bonne indication sur les supports que vous pouvez choisir pour un split, permettant de valider la ventilation.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50" b="0" i="0" u="none" strike="noStrike" kern="0" cap="none" spc="0" normalizeH="0" baseline="0" noProof="0">
                <a:ln>
                  <a:noFill/>
                </a:ln>
                <a:solidFill>
                  <a:srgbClr val="000000"/>
                </a:solidFill>
                <a:effectLst/>
                <a:uLnTx/>
                <a:uFillTx/>
                <a:latin typeface="Arial" panose="020B0604020202020204"/>
                <a:ea typeface="+mn-ea"/>
                <a:cs typeface="+mn-cs"/>
                <a:sym typeface="Arial"/>
              </a:rPr>
              <a:t>Autre solution possible : effectuer une autre répartition au profit de supports moins volatiles. </a:t>
            </a:r>
          </a:p>
        </p:txBody>
      </p:sp>
      <p:pic>
        <p:nvPicPr>
          <p:cNvPr id="27" name="Picture 4">
            <a:extLst>
              <a:ext uri="{FF2B5EF4-FFF2-40B4-BE49-F238E27FC236}">
                <a16:creationId xmlns:a16="http://schemas.microsoft.com/office/drawing/2014/main" id="{FCDD056F-FC75-4B28-B217-6651873874D6}"/>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67011" y="643080"/>
            <a:ext cx="809977" cy="80997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1948A7C6-FAAC-4E12-A973-12E1EFC79EC9}"/>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58858" y="1044000"/>
            <a:ext cx="392183" cy="3921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68D1871-42DC-4DD1-B288-ECA0F77BB49D}"/>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6602853" y="1044000"/>
            <a:ext cx="392184" cy="39218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hlinkClick r:id="rId5"/>
            <a:extLst>
              <a:ext uri="{FF2B5EF4-FFF2-40B4-BE49-F238E27FC236}">
                <a16:creationId xmlns:a16="http://schemas.microsoft.com/office/drawing/2014/main" id="{3DEBCE5D-A9E8-462F-92D3-ABFA4899F662}"/>
              </a:ext>
            </a:extLst>
          </p:cNvPr>
          <p:cNvPicPr>
            <a:picLocks noChangeAspect="1"/>
          </p:cNvPicPr>
          <p:nvPr/>
        </p:nvPicPr>
        <p:blipFill>
          <a:blip r:embed="rId6"/>
          <a:stretch>
            <a:fillRect/>
          </a:stretch>
        </p:blipFill>
        <p:spPr>
          <a:xfrm>
            <a:off x="7998833" y="107615"/>
            <a:ext cx="937394" cy="441448"/>
          </a:xfrm>
          <a:prstGeom prst="rect">
            <a:avLst/>
          </a:prstGeom>
        </p:spPr>
      </p:pic>
      <p:pic>
        <p:nvPicPr>
          <p:cNvPr id="17" name="Image 16">
            <a:hlinkClick r:id="rId7"/>
            <a:extLst>
              <a:ext uri="{FF2B5EF4-FFF2-40B4-BE49-F238E27FC236}">
                <a16:creationId xmlns:a16="http://schemas.microsoft.com/office/drawing/2014/main" id="{FAB36D7A-E45A-42F0-8E54-79A27E83FD39}"/>
              </a:ext>
            </a:extLst>
          </p:cNvPr>
          <p:cNvPicPr>
            <a:picLocks noChangeAspect="1"/>
          </p:cNvPicPr>
          <p:nvPr/>
        </p:nvPicPr>
        <p:blipFill>
          <a:blip r:embed="rId8"/>
          <a:stretch>
            <a:fillRect/>
          </a:stretch>
        </p:blipFill>
        <p:spPr>
          <a:xfrm>
            <a:off x="8006537" y="564657"/>
            <a:ext cx="921987" cy="415896"/>
          </a:xfrm>
          <a:prstGeom prst="rect">
            <a:avLst/>
          </a:prstGeom>
        </p:spPr>
      </p:pic>
    </p:spTree>
    <p:extLst>
      <p:ext uri="{BB962C8B-B14F-4D97-AF65-F5344CB8AC3E}">
        <p14:creationId xmlns:p14="http://schemas.microsoft.com/office/powerpoint/2010/main" val="2031040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dirty="0"/>
              <a:t>Réaliser un arbitrage</a:t>
            </a:r>
            <a:br>
              <a:rPr lang="fr-FR" sz="1800" dirty="0"/>
            </a:br>
            <a:endParaRPr lang="fr-FR" sz="1800" dirty="0"/>
          </a:p>
        </p:txBody>
      </p:sp>
      <p:grpSp>
        <p:nvGrpSpPr>
          <p:cNvPr id="23" name="Groupe 22">
            <a:extLst>
              <a:ext uri="{FF2B5EF4-FFF2-40B4-BE49-F238E27FC236}">
                <a16:creationId xmlns:a16="http://schemas.microsoft.com/office/drawing/2014/main" id="{945004CA-8757-43ED-A733-89BF599B1737}"/>
              </a:ext>
            </a:extLst>
          </p:cNvPr>
          <p:cNvGrpSpPr/>
          <p:nvPr/>
        </p:nvGrpSpPr>
        <p:grpSpPr>
          <a:xfrm>
            <a:off x="428926" y="4442949"/>
            <a:ext cx="7893851" cy="385550"/>
            <a:chOff x="745379" y="4442949"/>
            <a:chExt cx="8166272" cy="288000"/>
          </a:xfrm>
        </p:grpSpPr>
        <p:sp>
          <p:nvSpPr>
            <p:cNvPr id="30" name="Rectangle 29">
              <a:extLst>
                <a:ext uri="{FF2B5EF4-FFF2-40B4-BE49-F238E27FC236}">
                  <a16:creationId xmlns:a16="http://schemas.microsoft.com/office/drawing/2014/main" id="{128664FB-6826-4E34-A7C2-BB803A50DAB9}"/>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
                  <a:srgbClr val="9176B4"/>
                </a:buClr>
                <a:buSzTx/>
                <a:buFontTx/>
                <a:buNone/>
                <a:tabLst/>
                <a:defRPr/>
              </a:pPr>
              <a:r>
                <a:rPr kumimoji="0" lang="fr-FR" sz="800" b="0" i="0" u="none" strike="noStrike" kern="0" cap="none" spc="0" normalizeH="0" baseline="0" noProof="0" dirty="0">
                  <a:ln>
                    <a:noFill/>
                  </a:ln>
                  <a:solidFill>
                    <a:srgbClr val="00A193"/>
                  </a:solidFill>
                  <a:effectLst/>
                  <a:uLnTx/>
                  <a:uFillTx/>
                  <a:latin typeface="Montserrat SemiBold" panose="020B0604020202020204" charset="0"/>
                  <a:ea typeface="+mn-ea"/>
                  <a:cs typeface="+mn-cs"/>
                  <a:sym typeface="Arial"/>
                </a:rPr>
                <a:t>*</a:t>
              </a: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Ce nouvel écran de </a:t>
              </a:r>
              <a:r>
                <a:rPr kumimoji="0" lang="fr-FR" sz="800" b="0" i="0" u="none" strike="noStrike" kern="0" cap="none" spc="0" normalizeH="0" baseline="0" noProof="0" dirty="0" err="1">
                  <a:ln>
                    <a:noFill/>
                  </a:ln>
                  <a:solidFill>
                    <a:srgbClr val="DB4B4B"/>
                  </a:solidFill>
                  <a:effectLst/>
                  <a:uLnTx/>
                  <a:uFillTx/>
                  <a:latin typeface="Montserrat SemiBold" panose="020B0604020202020204" charset="0"/>
                  <a:ea typeface="+mn-ea"/>
                  <a:cs typeface="+mn-cs"/>
                  <a:sym typeface="Arial"/>
                </a:rPr>
                <a:t>switchs</a:t>
              </a: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 / </a:t>
              </a:r>
              <a:r>
                <a:rPr kumimoji="0" lang="fr-FR" sz="800" b="0" i="0" u="none" strike="noStrike" kern="0" cap="none" spc="0" normalizeH="0" baseline="0" noProof="0" dirty="0" err="1">
                  <a:ln>
                    <a:noFill/>
                  </a:ln>
                  <a:solidFill>
                    <a:srgbClr val="DB4B4B"/>
                  </a:solidFill>
                  <a:effectLst/>
                  <a:uLnTx/>
                  <a:uFillTx/>
                  <a:latin typeface="Montserrat SemiBold" panose="020B0604020202020204" charset="0"/>
                  <a:ea typeface="+mn-ea"/>
                  <a:cs typeface="+mn-cs"/>
                  <a:sym typeface="Arial"/>
                </a:rPr>
                <a:t>splits</a:t>
              </a: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 multiples, uniquement disponible en étape de « Proposition et personnalisation »,</a:t>
              </a:r>
              <a:b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b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vient en supplément des </a:t>
              </a:r>
              <a:r>
                <a:rPr kumimoji="0" lang="fr-FR" sz="800" b="0" i="0" u="none" strike="noStrike" kern="0" cap="none" spc="0" normalizeH="0" baseline="0" noProof="0" dirty="0" err="1">
                  <a:ln>
                    <a:noFill/>
                  </a:ln>
                  <a:solidFill>
                    <a:srgbClr val="DB4B4B"/>
                  </a:solidFill>
                  <a:effectLst/>
                  <a:uLnTx/>
                  <a:uFillTx/>
                  <a:latin typeface="Montserrat SemiBold" panose="020B0604020202020204" charset="0"/>
                  <a:ea typeface="+mn-ea"/>
                  <a:cs typeface="+mn-cs"/>
                  <a:sym typeface="Arial"/>
                </a:rPr>
                <a:t>switchs</a:t>
              </a: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 / </a:t>
              </a:r>
              <a:r>
                <a:rPr kumimoji="0" lang="fr-FR" sz="800" b="0" i="0" u="none" strike="noStrike" kern="0" cap="none" spc="0" normalizeH="0" baseline="0" noProof="0" dirty="0" err="1">
                  <a:ln>
                    <a:noFill/>
                  </a:ln>
                  <a:solidFill>
                    <a:srgbClr val="DB4B4B"/>
                  </a:solidFill>
                  <a:effectLst/>
                  <a:uLnTx/>
                  <a:uFillTx/>
                  <a:latin typeface="Montserrat SemiBold" panose="020B0604020202020204" charset="0"/>
                  <a:ea typeface="+mn-ea"/>
                  <a:cs typeface="+mn-cs"/>
                  <a:sym typeface="Arial"/>
                </a:rPr>
                <a:t>splits</a:t>
              </a:r>
              <a:r>
                <a:rPr kumimoji="0" lang="fr-FR" sz="800" b="0" i="0" u="none" strike="noStrike" kern="0" cap="none" spc="0" normalizeH="0" baseline="0" noProof="0" dirty="0">
                  <a:ln>
                    <a:noFill/>
                  </a:ln>
                  <a:solidFill>
                    <a:srgbClr val="DB4B4B"/>
                  </a:solidFill>
                  <a:effectLst/>
                  <a:uLnTx/>
                  <a:uFillTx/>
                  <a:latin typeface="Montserrat SemiBold" panose="020B0604020202020204" charset="0"/>
                  <a:ea typeface="+mn-ea"/>
                  <a:cs typeface="+mn-cs"/>
                  <a:sym typeface="Arial"/>
                </a:rPr>
                <a:t> de niveau 1 et 2</a:t>
              </a:r>
            </a:p>
          </p:txBody>
        </p:sp>
        <p:sp>
          <p:nvSpPr>
            <p:cNvPr id="31" name="Triangle isocèle 30">
              <a:extLst>
                <a:ext uri="{FF2B5EF4-FFF2-40B4-BE49-F238E27FC236}">
                  <a16:creationId xmlns:a16="http://schemas.microsoft.com/office/drawing/2014/main" id="{A7053C6B-A30D-4739-8FD2-9BAA4EC9E253}"/>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17" name="Picture 4" descr="choosing Icon 3096000">
            <a:extLst>
              <a:ext uri="{FF2B5EF4-FFF2-40B4-BE49-F238E27FC236}">
                <a16:creationId xmlns:a16="http://schemas.microsoft.com/office/drawing/2014/main" id="{5BCC7D88-C2C9-4D46-AAF7-2DE5605773E9}"/>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65846" y="1050988"/>
            <a:ext cx="378207" cy="3782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A8CB6D2-D540-477B-944A-1A81A84AA864}"/>
              </a:ext>
            </a:extLst>
          </p:cNvPr>
          <p:cNvSpPr/>
          <p:nvPr/>
        </p:nvSpPr>
        <p:spPr>
          <a:xfrm>
            <a:off x="428926" y="1660016"/>
            <a:ext cx="3852048"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Les </a:t>
            </a:r>
            <a:r>
              <a:rPr kumimoji="0" lang="fr-FR" sz="1000" b="1"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switchs</a:t>
            </a: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a:t>
            </a:r>
            <a:r>
              <a:rPr kumimoji="0" lang="fr-FR" sz="1000" b="1"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splits</a:t>
            </a: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 multiples sur un contrat (1/2)</a:t>
            </a:r>
          </a:p>
        </p:txBody>
      </p:sp>
      <p:sp>
        <p:nvSpPr>
          <p:cNvPr id="4" name="Rectangle 3">
            <a:extLst>
              <a:ext uri="{FF2B5EF4-FFF2-40B4-BE49-F238E27FC236}">
                <a16:creationId xmlns:a16="http://schemas.microsoft.com/office/drawing/2014/main" id="{CDDC7632-1DC7-4CE4-8E9B-ACA285222032}"/>
              </a:ext>
            </a:extLst>
          </p:cNvPr>
          <p:cNvSpPr/>
          <p:nvPr/>
        </p:nvSpPr>
        <p:spPr>
          <a:xfrm>
            <a:off x="428926" y="1935614"/>
            <a:ext cx="3852048" cy="239990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72000" rtlCol="0" anchor="ctr"/>
          <a:lstStyle/>
          <a:p>
            <a:pPr marL="180975"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A l’étape 2 de « Proposition et personnalisation », cliquer sur le petit crayon </a:t>
            </a:r>
            <a:r>
              <a:rPr kumimoji="0" lang="fr-FR" sz="700" b="0" i="0" u="sng" strike="noStrike" kern="0" cap="none" spc="0" normalizeH="0" baseline="0" noProof="0">
                <a:ln>
                  <a:noFill/>
                </a:ln>
                <a:solidFill>
                  <a:srgbClr val="000000"/>
                </a:solidFill>
                <a:effectLst/>
                <a:uLnTx/>
                <a:uFillTx/>
                <a:latin typeface="Arial" panose="020B0604020202020204"/>
                <a:ea typeface="+mn-ea"/>
                <a:cs typeface="+mn-cs"/>
                <a:sym typeface="Arial"/>
              </a:rPr>
              <a:t>à droite de l’intitulé du contrat</a:t>
            </a: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 pour accéder aux écrans de </a:t>
            </a:r>
            <a:r>
              <a:rPr kumimoji="0" lang="fr-FR" sz="700" b="0" i="0" u="none" strike="noStrike" kern="0" cap="none" spc="0" normalizeH="0" baseline="0" noProof="0" err="1">
                <a:ln>
                  <a:noFill/>
                </a:ln>
                <a:solidFill>
                  <a:srgbClr val="000000"/>
                </a:solidFill>
                <a:effectLst/>
                <a:uLnTx/>
                <a:uFillTx/>
                <a:latin typeface="Arial" panose="020B0604020202020204"/>
                <a:ea typeface="+mn-ea"/>
                <a:cs typeface="+mn-cs"/>
                <a:sym typeface="Arial"/>
              </a:rPr>
              <a:t>switchs</a:t>
            </a: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a:t>
            </a:r>
            <a:r>
              <a:rPr kumimoji="0" lang="fr-FR" sz="700" b="0" i="0" u="none" strike="noStrike" kern="0" cap="none" spc="0" normalizeH="0" baseline="0" noProof="0" err="1">
                <a:ln>
                  <a:noFill/>
                </a:ln>
                <a:solidFill>
                  <a:srgbClr val="000000"/>
                </a:solidFill>
                <a:effectLst/>
                <a:uLnTx/>
                <a:uFillTx/>
                <a:latin typeface="Arial" panose="020B0604020202020204"/>
                <a:ea typeface="+mn-ea"/>
                <a:cs typeface="+mn-cs"/>
                <a:sym typeface="Arial"/>
              </a:rPr>
              <a:t>splits</a:t>
            </a: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 multiples.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Un premier écran permet de désinvestir : </a:t>
            </a:r>
          </a:p>
          <a:p>
            <a:pPr marL="357188" marR="0" lvl="0" indent="-1778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Soit totalement (via l’icône double flèche) </a:t>
            </a:r>
          </a:p>
          <a:p>
            <a:pPr marL="357188" marR="0" lvl="0" indent="-1778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Soit partiellement en montant ou pourcentage (via les colonnes « Montant à modifier » et « Pourcentage à modifier ») </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…les instruments financiers que le client souhaite arbitrer sur son contrat. </a:t>
            </a: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Une fois les montants saisis, la somme des montants désinvestis s’affiche alors en bas de l’écran. Cliquer sur « suivant » en bas à droite de l’écran pour poursuivre.</a:t>
            </a:r>
          </a:p>
        </p:txBody>
      </p:sp>
      <p:pic>
        <p:nvPicPr>
          <p:cNvPr id="7" name="Picture 4">
            <a:extLst>
              <a:ext uri="{FF2B5EF4-FFF2-40B4-BE49-F238E27FC236}">
                <a16:creationId xmlns:a16="http://schemas.microsoft.com/office/drawing/2014/main" id="{831CDB4A-DFC0-4FDE-8300-E76E1ED5924B}"/>
              </a:ext>
            </a:extLst>
          </p:cNvPr>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67011" y="643080"/>
            <a:ext cx="809977" cy="809977"/>
          </a:xfrm>
          <a:prstGeom prst="rect">
            <a:avLst/>
          </a:prstGeom>
          <a:noFill/>
          <a:extLst>
            <a:ext uri="{909E8E84-426E-40DD-AFC4-6F175D3DCCD1}">
              <a14:hiddenFill xmlns:a14="http://schemas.microsoft.com/office/drawing/2010/main">
                <a:solidFill>
                  <a:srgbClr val="FFFFFF"/>
                </a:solidFill>
              </a14:hiddenFill>
            </a:ext>
          </a:extLst>
        </p:spPr>
      </p:pic>
      <p:sp>
        <p:nvSpPr>
          <p:cNvPr id="2056" name="Rectangle 2055">
            <a:extLst>
              <a:ext uri="{FF2B5EF4-FFF2-40B4-BE49-F238E27FC236}">
                <a16:creationId xmlns:a16="http://schemas.microsoft.com/office/drawing/2014/main" id="{1B30ABB9-2B75-4D36-B662-1DED97B1ECB9}"/>
              </a:ext>
            </a:extLst>
          </p:cNvPr>
          <p:cNvSpPr/>
          <p:nvPr/>
        </p:nvSpPr>
        <p:spPr>
          <a:xfrm>
            <a:off x="566805" y="2535820"/>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2057" name="Rectangle 2056">
            <a:extLst>
              <a:ext uri="{FF2B5EF4-FFF2-40B4-BE49-F238E27FC236}">
                <a16:creationId xmlns:a16="http://schemas.microsoft.com/office/drawing/2014/main" id="{E33BCF28-06E1-468A-9C78-61C467A2AF47}"/>
              </a:ext>
            </a:extLst>
          </p:cNvPr>
          <p:cNvSpPr/>
          <p:nvPr/>
        </p:nvSpPr>
        <p:spPr>
          <a:xfrm>
            <a:off x="566805" y="2961337"/>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49" name="Ellipse 48">
            <a:extLst>
              <a:ext uri="{FF2B5EF4-FFF2-40B4-BE49-F238E27FC236}">
                <a16:creationId xmlns:a16="http://schemas.microsoft.com/office/drawing/2014/main" id="{FDAE1DD3-9F82-489A-A1D0-F43447ACBE78}"/>
              </a:ext>
            </a:extLst>
          </p:cNvPr>
          <p:cNvSpPr/>
          <p:nvPr/>
        </p:nvSpPr>
        <p:spPr>
          <a:xfrm>
            <a:off x="708906" y="3113901"/>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50" name="Ellipse 49">
            <a:extLst>
              <a:ext uri="{FF2B5EF4-FFF2-40B4-BE49-F238E27FC236}">
                <a16:creationId xmlns:a16="http://schemas.microsoft.com/office/drawing/2014/main" id="{FC945C80-7735-4E2E-B7EB-4E4FBA3097B8}"/>
              </a:ext>
            </a:extLst>
          </p:cNvPr>
          <p:cNvSpPr/>
          <p:nvPr/>
        </p:nvSpPr>
        <p:spPr>
          <a:xfrm>
            <a:off x="708906" y="3227499"/>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52" name="Espace réservé du texte 14">
            <a:extLst>
              <a:ext uri="{FF2B5EF4-FFF2-40B4-BE49-F238E27FC236}">
                <a16:creationId xmlns:a16="http://schemas.microsoft.com/office/drawing/2014/main" id="{B5F341A4-0508-4AFE-8B73-9F62DC2BA166}"/>
              </a:ext>
            </a:extLst>
          </p:cNvPr>
          <p:cNvSpPr>
            <a:spLocks noGrp="1"/>
          </p:cNvSpPr>
          <p:nvPr>
            <p:ph type="body" sz="quarter" idx="12"/>
          </p:nvPr>
        </p:nvSpPr>
        <p:spPr>
          <a:xfrm>
            <a:off x="900385" y="612000"/>
            <a:ext cx="7704098" cy="288032"/>
          </a:xfrm>
        </p:spPr>
        <p:txBody>
          <a:bodyPr>
            <a:normAutofit/>
          </a:bodyPr>
          <a:lstStyle/>
          <a:p>
            <a:r>
              <a:rPr lang="fr-FR" sz="1200"/>
              <a:t>Pour aller plus loin… (2/3)</a:t>
            </a:r>
          </a:p>
        </p:txBody>
      </p:sp>
      <p:pic>
        <p:nvPicPr>
          <p:cNvPr id="8" name="Image 7">
            <a:hlinkClick r:id="rId5"/>
            <a:extLst>
              <a:ext uri="{FF2B5EF4-FFF2-40B4-BE49-F238E27FC236}">
                <a16:creationId xmlns:a16="http://schemas.microsoft.com/office/drawing/2014/main" id="{A2A24007-FF67-41B1-8A19-C2D83588A769}"/>
              </a:ext>
            </a:extLst>
          </p:cNvPr>
          <p:cNvPicPr>
            <a:picLocks noChangeAspect="1"/>
          </p:cNvPicPr>
          <p:nvPr/>
        </p:nvPicPr>
        <p:blipFill rotWithShape="1">
          <a:blip r:embed="rId6"/>
          <a:srcRect l="5060"/>
          <a:stretch/>
        </p:blipFill>
        <p:spPr>
          <a:xfrm>
            <a:off x="8183000" y="78954"/>
            <a:ext cx="801580" cy="389078"/>
          </a:xfrm>
          <a:prstGeom prst="rect">
            <a:avLst/>
          </a:prstGeom>
        </p:spPr>
      </p:pic>
      <p:pic>
        <p:nvPicPr>
          <p:cNvPr id="5" name="Image 4">
            <a:extLst>
              <a:ext uri="{FF2B5EF4-FFF2-40B4-BE49-F238E27FC236}">
                <a16:creationId xmlns:a16="http://schemas.microsoft.com/office/drawing/2014/main" id="{2F67EF80-440C-4859-970F-3A54489EA467}"/>
              </a:ext>
            </a:extLst>
          </p:cNvPr>
          <p:cNvPicPr>
            <a:picLocks noChangeAspect="1"/>
          </p:cNvPicPr>
          <p:nvPr/>
        </p:nvPicPr>
        <p:blipFill>
          <a:blip r:embed="rId7"/>
          <a:stretch>
            <a:fillRect/>
          </a:stretch>
        </p:blipFill>
        <p:spPr>
          <a:xfrm>
            <a:off x="5223797" y="2645380"/>
            <a:ext cx="3098293" cy="1451076"/>
          </a:xfrm>
          <a:prstGeom prst="rect">
            <a:avLst/>
          </a:prstGeom>
          <a:ln w="12700">
            <a:solidFill>
              <a:schemeClr val="bg1">
                <a:lumMod val="85000"/>
              </a:schemeClr>
            </a:solidFill>
          </a:ln>
        </p:spPr>
      </p:pic>
      <p:pic>
        <p:nvPicPr>
          <p:cNvPr id="15" name="Image 14">
            <a:extLst>
              <a:ext uri="{FF2B5EF4-FFF2-40B4-BE49-F238E27FC236}">
                <a16:creationId xmlns:a16="http://schemas.microsoft.com/office/drawing/2014/main" id="{8BB0EB0B-64CB-41A1-989E-3E448EE96385}"/>
              </a:ext>
            </a:extLst>
          </p:cNvPr>
          <p:cNvPicPr>
            <a:picLocks noChangeAspect="1"/>
          </p:cNvPicPr>
          <p:nvPr/>
        </p:nvPicPr>
        <p:blipFill rotWithShape="1">
          <a:blip r:embed="rId8"/>
          <a:srcRect l="50857" t="17937" b="33510"/>
          <a:stretch/>
        </p:blipFill>
        <p:spPr>
          <a:xfrm>
            <a:off x="5220216" y="779001"/>
            <a:ext cx="3123712" cy="1545571"/>
          </a:xfrm>
          <a:prstGeom prst="rect">
            <a:avLst/>
          </a:prstGeom>
          <a:ln w="12700">
            <a:solidFill>
              <a:schemeClr val="bg1">
                <a:lumMod val="85000"/>
              </a:schemeClr>
            </a:solidFill>
          </a:ln>
        </p:spPr>
      </p:pic>
      <p:sp>
        <p:nvSpPr>
          <p:cNvPr id="18" name="Rectangle 17">
            <a:extLst>
              <a:ext uri="{FF2B5EF4-FFF2-40B4-BE49-F238E27FC236}">
                <a16:creationId xmlns:a16="http://schemas.microsoft.com/office/drawing/2014/main" id="{8DCEEB9D-E587-4FA8-B372-9B1491E35B3C}"/>
              </a:ext>
            </a:extLst>
          </p:cNvPr>
          <p:cNvSpPr/>
          <p:nvPr/>
        </p:nvSpPr>
        <p:spPr>
          <a:xfrm>
            <a:off x="7860107" y="1159567"/>
            <a:ext cx="170309" cy="18127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Rectangle 18">
            <a:extLst>
              <a:ext uri="{FF2B5EF4-FFF2-40B4-BE49-F238E27FC236}">
                <a16:creationId xmlns:a16="http://schemas.microsoft.com/office/drawing/2014/main" id="{CB7B245A-8CCC-462E-9746-47A9786E5457}"/>
              </a:ext>
            </a:extLst>
          </p:cNvPr>
          <p:cNvSpPr/>
          <p:nvPr/>
        </p:nvSpPr>
        <p:spPr>
          <a:xfrm>
            <a:off x="5169107" y="331691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22" name="Rectangle 21">
            <a:extLst>
              <a:ext uri="{FF2B5EF4-FFF2-40B4-BE49-F238E27FC236}">
                <a16:creationId xmlns:a16="http://schemas.microsoft.com/office/drawing/2014/main" id="{0EC19F1E-A9AC-40EA-8B1F-55D3047B4039}"/>
              </a:ext>
            </a:extLst>
          </p:cNvPr>
          <p:cNvSpPr/>
          <p:nvPr/>
        </p:nvSpPr>
        <p:spPr>
          <a:xfrm>
            <a:off x="5169107" y="1479464"/>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24" name="Rectangle 23">
            <a:extLst>
              <a:ext uri="{FF2B5EF4-FFF2-40B4-BE49-F238E27FC236}">
                <a16:creationId xmlns:a16="http://schemas.microsoft.com/office/drawing/2014/main" id="{457E82AA-60FC-4C12-9B40-8EBDE9317B2A}"/>
              </a:ext>
            </a:extLst>
          </p:cNvPr>
          <p:cNvSpPr/>
          <p:nvPr/>
        </p:nvSpPr>
        <p:spPr>
          <a:xfrm>
            <a:off x="7384660" y="3002962"/>
            <a:ext cx="152286" cy="95943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Rectangle 24">
            <a:extLst>
              <a:ext uri="{FF2B5EF4-FFF2-40B4-BE49-F238E27FC236}">
                <a16:creationId xmlns:a16="http://schemas.microsoft.com/office/drawing/2014/main" id="{E8595156-9870-4F78-B3E0-D35C0E46DBC6}"/>
              </a:ext>
            </a:extLst>
          </p:cNvPr>
          <p:cNvSpPr/>
          <p:nvPr/>
        </p:nvSpPr>
        <p:spPr>
          <a:xfrm>
            <a:off x="7649826" y="3002962"/>
            <a:ext cx="559383" cy="95943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Ellipse 26">
            <a:extLst>
              <a:ext uri="{FF2B5EF4-FFF2-40B4-BE49-F238E27FC236}">
                <a16:creationId xmlns:a16="http://schemas.microsoft.com/office/drawing/2014/main" id="{99905629-9BBF-4E36-A96C-4077F68D1D12}"/>
              </a:ext>
            </a:extLst>
          </p:cNvPr>
          <p:cNvSpPr/>
          <p:nvPr/>
        </p:nvSpPr>
        <p:spPr>
          <a:xfrm>
            <a:off x="7874992" y="2891004"/>
            <a:ext cx="90000" cy="90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29" name="Ellipse 28">
            <a:extLst>
              <a:ext uri="{FF2B5EF4-FFF2-40B4-BE49-F238E27FC236}">
                <a16:creationId xmlns:a16="http://schemas.microsoft.com/office/drawing/2014/main" id="{D2F4208B-C948-45C5-BA1E-1BE25D14CC90}"/>
              </a:ext>
            </a:extLst>
          </p:cNvPr>
          <p:cNvSpPr/>
          <p:nvPr/>
        </p:nvSpPr>
        <p:spPr>
          <a:xfrm>
            <a:off x="7387526" y="2892190"/>
            <a:ext cx="90000" cy="90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9" name="Flèche : droite 8">
            <a:extLst>
              <a:ext uri="{FF2B5EF4-FFF2-40B4-BE49-F238E27FC236}">
                <a16:creationId xmlns:a16="http://schemas.microsoft.com/office/drawing/2014/main" id="{230854DC-032C-441C-8098-01EFFCE2DE5C}"/>
              </a:ext>
            </a:extLst>
          </p:cNvPr>
          <p:cNvSpPr/>
          <p:nvPr/>
        </p:nvSpPr>
        <p:spPr>
          <a:xfrm flipH="1">
            <a:off x="8067371" y="1464448"/>
            <a:ext cx="134147" cy="1080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Rectangle 9">
            <a:extLst>
              <a:ext uri="{FF2B5EF4-FFF2-40B4-BE49-F238E27FC236}">
                <a16:creationId xmlns:a16="http://schemas.microsoft.com/office/drawing/2014/main" id="{7EF822C3-C0B6-46C8-9B9F-B3204A29A932}"/>
              </a:ext>
            </a:extLst>
          </p:cNvPr>
          <p:cNvSpPr/>
          <p:nvPr/>
        </p:nvSpPr>
        <p:spPr>
          <a:xfrm>
            <a:off x="7887586" y="1479464"/>
            <a:ext cx="140751" cy="81387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ZoneTexte 10">
            <a:extLst>
              <a:ext uri="{FF2B5EF4-FFF2-40B4-BE49-F238E27FC236}">
                <a16:creationId xmlns:a16="http://schemas.microsoft.com/office/drawing/2014/main" id="{3A88D513-2232-4D59-AE8B-CAEBF3768142}"/>
              </a:ext>
            </a:extLst>
          </p:cNvPr>
          <p:cNvSpPr txBox="1"/>
          <p:nvPr/>
        </p:nvSpPr>
        <p:spPr>
          <a:xfrm>
            <a:off x="7922482" y="1306601"/>
            <a:ext cx="2107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A193"/>
                </a:solidFill>
                <a:effectLst/>
                <a:uLnTx/>
                <a:uFillTx/>
                <a:latin typeface="Arial"/>
                <a:cs typeface="Arial"/>
                <a:sym typeface="Arial"/>
              </a:rPr>
              <a:t>*</a:t>
            </a:r>
          </a:p>
        </p:txBody>
      </p:sp>
    </p:spTree>
    <p:extLst>
      <p:ext uri="{BB962C8B-B14F-4D97-AF65-F5344CB8AC3E}">
        <p14:creationId xmlns:p14="http://schemas.microsoft.com/office/powerpoint/2010/main" val="3716360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e 38">
            <a:extLst>
              <a:ext uri="{FF2B5EF4-FFF2-40B4-BE49-F238E27FC236}">
                <a16:creationId xmlns:a16="http://schemas.microsoft.com/office/drawing/2014/main" id="{B6126664-074F-494C-A8E8-7453F7DCB162}"/>
              </a:ext>
            </a:extLst>
          </p:cNvPr>
          <p:cNvGrpSpPr/>
          <p:nvPr/>
        </p:nvGrpSpPr>
        <p:grpSpPr>
          <a:xfrm>
            <a:off x="5215885" y="858373"/>
            <a:ext cx="3138074" cy="1540552"/>
            <a:chOff x="5215885" y="858373"/>
            <a:chExt cx="3138074" cy="1540552"/>
          </a:xfrm>
        </p:grpSpPr>
        <p:pic>
          <p:nvPicPr>
            <p:cNvPr id="40" name="Image 39">
              <a:extLst>
                <a:ext uri="{FF2B5EF4-FFF2-40B4-BE49-F238E27FC236}">
                  <a16:creationId xmlns:a16="http://schemas.microsoft.com/office/drawing/2014/main" id="{784A32C6-C98F-4733-8942-A3C9637A2232}"/>
                </a:ext>
              </a:extLst>
            </p:cNvPr>
            <p:cNvPicPr>
              <a:picLocks noChangeAspect="1"/>
            </p:cNvPicPr>
            <p:nvPr/>
          </p:nvPicPr>
          <p:blipFill>
            <a:blip r:embed="rId3"/>
            <a:stretch>
              <a:fillRect/>
            </a:stretch>
          </p:blipFill>
          <p:spPr>
            <a:xfrm>
              <a:off x="5215885" y="858373"/>
              <a:ext cx="3138074" cy="1540552"/>
            </a:xfrm>
            <a:prstGeom prst="rect">
              <a:avLst/>
            </a:prstGeom>
            <a:ln w="12700">
              <a:solidFill>
                <a:schemeClr val="bg1">
                  <a:lumMod val="85000"/>
                </a:schemeClr>
              </a:solidFill>
            </a:ln>
          </p:spPr>
        </p:pic>
        <p:pic>
          <p:nvPicPr>
            <p:cNvPr id="41" name="Image 40">
              <a:extLst>
                <a:ext uri="{FF2B5EF4-FFF2-40B4-BE49-F238E27FC236}">
                  <a16:creationId xmlns:a16="http://schemas.microsoft.com/office/drawing/2014/main" id="{969A0C5D-2A22-45DC-9C2E-4DA995C4ED05}"/>
                </a:ext>
              </a:extLst>
            </p:cNvPr>
            <p:cNvPicPr>
              <a:picLocks noChangeAspect="1"/>
            </p:cNvPicPr>
            <p:nvPr/>
          </p:nvPicPr>
          <p:blipFill>
            <a:blip r:embed="rId4"/>
            <a:stretch>
              <a:fillRect/>
            </a:stretch>
          </p:blipFill>
          <p:spPr>
            <a:xfrm>
              <a:off x="7643751" y="1155191"/>
              <a:ext cx="271866" cy="86201"/>
            </a:xfrm>
            <a:prstGeom prst="rect">
              <a:avLst/>
            </a:prstGeom>
          </p:spPr>
        </p:pic>
      </p:grpSp>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dirty="0"/>
              <a:t>Réaliser un arbitrage</a:t>
            </a:r>
            <a:br>
              <a:rPr lang="fr-FR" sz="1800" dirty="0"/>
            </a:br>
            <a:endParaRPr lang="fr-FR" sz="1800" dirty="0"/>
          </a:p>
        </p:txBody>
      </p:sp>
      <p:pic>
        <p:nvPicPr>
          <p:cNvPr id="17" name="Picture 4" descr="choosing Icon 3096000">
            <a:extLst>
              <a:ext uri="{FF2B5EF4-FFF2-40B4-BE49-F238E27FC236}">
                <a16:creationId xmlns:a16="http://schemas.microsoft.com/office/drawing/2014/main" id="{5BCC7D88-C2C9-4D46-AAF7-2DE5605773E9}"/>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65846" y="1050988"/>
            <a:ext cx="378207" cy="3782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A8CB6D2-D540-477B-944A-1A81A84AA864}"/>
              </a:ext>
            </a:extLst>
          </p:cNvPr>
          <p:cNvSpPr/>
          <p:nvPr/>
        </p:nvSpPr>
        <p:spPr>
          <a:xfrm>
            <a:off x="428926" y="1660016"/>
            <a:ext cx="3852048" cy="2701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Les </a:t>
            </a:r>
            <a:r>
              <a:rPr kumimoji="0" lang="fr-FR" sz="1000" b="1"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switchs</a:t>
            </a: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a:t>
            </a:r>
            <a:r>
              <a:rPr kumimoji="0" lang="fr-FR" sz="1000" b="1"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splits</a:t>
            </a:r>
            <a:r>
              <a:rPr kumimoji="0" lang="fr-FR" sz="10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 multiples sur un contrat (2/2)</a:t>
            </a:r>
          </a:p>
        </p:txBody>
      </p:sp>
      <p:sp>
        <p:nvSpPr>
          <p:cNvPr id="4" name="Rectangle 3">
            <a:extLst>
              <a:ext uri="{FF2B5EF4-FFF2-40B4-BE49-F238E27FC236}">
                <a16:creationId xmlns:a16="http://schemas.microsoft.com/office/drawing/2014/main" id="{CDDC7632-1DC7-4CE4-8E9B-ACA285222032}"/>
              </a:ext>
            </a:extLst>
          </p:cNvPr>
          <p:cNvSpPr/>
          <p:nvPr/>
        </p:nvSpPr>
        <p:spPr>
          <a:xfrm>
            <a:off x="428926" y="1935614"/>
            <a:ext cx="3852048" cy="239990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72000" rtlCol="0" anchor="ct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Un second écran permet ensuite de sélectionner les instruments financiers à ajouter sur le contrat afin de réallouer la somme des montants désinvestis. </a:t>
            </a: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La sélection de ces instruments peut se faire directement au travers de la barre de recherche (nominativement ou par code ISIN) ou au travers des filtres proposés (volatilité, région, catégorie et éco-responsable). </a:t>
            </a: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Cliquer alors sur le « + » rouge à droite de chaque support désiré</a:t>
            </a:r>
          </a:p>
          <a:p>
            <a:pPr marL="182563"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Indiquer en € ou en % le montant à investir sur chacun des instruments financiers choisis. Pour s’assurer que les supports choisis ne surexposent pas le client en risque ou en volatilité (contrôle a posteriori), cliquer sur « Vérifier la faisabilité ». Assurez-vous désormais qu’il ne reste aucun montant à allouer (c-à-d que l’info bulle      et le texte correspondant ont disparu)</a:t>
            </a:r>
            <a:endParaRPr kumimoji="0" lang="fr-FR" sz="8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82563" marR="0" lvl="0" indent="0" algn="just" defTabSz="914400" rtl="0" eaLnBrk="1" fontAlgn="auto" latinLnBrk="0" hangingPunct="1">
              <a:lnSpc>
                <a:spcPct val="100000"/>
              </a:lnSpc>
              <a:spcBef>
                <a:spcPts val="300"/>
              </a:spcBef>
              <a:spcAft>
                <a:spcPts val="0"/>
              </a:spcAft>
              <a:buClrTx/>
              <a:buSzTx/>
              <a:buFontTx/>
              <a:buNone/>
              <a:tabLst/>
              <a:defRPr/>
            </a:pPr>
            <a:r>
              <a:rPr kumimoji="0" lang="fr-FR" sz="600" b="1" i="1" u="sng" strike="noStrike" kern="0" cap="none" spc="0" normalizeH="0" baseline="0" noProof="0">
                <a:ln>
                  <a:noFill/>
                </a:ln>
                <a:solidFill>
                  <a:srgbClr val="55579E"/>
                </a:solidFill>
                <a:effectLst/>
                <a:uLnTx/>
                <a:uFillTx/>
                <a:latin typeface="Arial" panose="020B0604020202020204"/>
                <a:ea typeface="+mn-ea"/>
                <a:cs typeface="+mn-cs"/>
                <a:sym typeface="Arial"/>
              </a:rPr>
              <a:t>Note 1</a:t>
            </a:r>
            <a:r>
              <a:rPr kumimoji="0" lang="fr-FR" sz="600" b="0" i="1" u="none" strike="noStrike" kern="0" cap="none" spc="0" normalizeH="0" baseline="0" noProof="0">
                <a:ln>
                  <a:noFill/>
                </a:ln>
                <a:solidFill>
                  <a:srgbClr val="55579E"/>
                </a:solidFill>
                <a:effectLst/>
                <a:uLnTx/>
                <a:uFillTx/>
                <a:latin typeface="Arial" panose="020B0604020202020204"/>
                <a:ea typeface="+mn-ea"/>
                <a:cs typeface="+mn-cs"/>
                <a:sym typeface="Arial"/>
              </a:rPr>
              <a:t> : Le bouton « Vérifier la faisabilité » peut également être utilisé en pas-à-pas après la sélection de chaque instrument financier afin de vérifier le budget de risque et de volatilité restant.</a:t>
            </a:r>
          </a:p>
          <a:p>
            <a:pPr marL="182563" marR="0" lvl="0" indent="0" algn="just" defTabSz="914400" rtl="0" eaLnBrk="1" fontAlgn="auto" latinLnBrk="0" hangingPunct="1">
              <a:lnSpc>
                <a:spcPct val="100000"/>
              </a:lnSpc>
              <a:spcBef>
                <a:spcPts val="300"/>
              </a:spcBef>
              <a:spcAft>
                <a:spcPts val="0"/>
              </a:spcAft>
              <a:buClrTx/>
              <a:buSzTx/>
              <a:buFontTx/>
              <a:buNone/>
              <a:tabLst/>
              <a:defRPr/>
            </a:pPr>
            <a:r>
              <a:rPr kumimoji="0" lang="fr-FR" sz="600" b="1" i="1" u="sng" strike="noStrike" kern="0" cap="none" spc="0" normalizeH="0" baseline="0" noProof="0">
                <a:ln>
                  <a:noFill/>
                </a:ln>
                <a:solidFill>
                  <a:srgbClr val="55579E"/>
                </a:solidFill>
                <a:effectLst/>
                <a:uLnTx/>
                <a:uFillTx/>
                <a:latin typeface="Arial" panose="020B0604020202020204"/>
                <a:ea typeface="+mn-ea"/>
                <a:cs typeface="+mn-cs"/>
                <a:sym typeface="Arial"/>
              </a:rPr>
              <a:t>Note 2 </a:t>
            </a:r>
            <a:r>
              <a:rPr kumimoji="0" lang="fr-FR" sz="600" b="0" i="1" u="none" strike="noStrike" kern="0" cap="none" spc="0" normalizeH="0" baseline="0" noProof="0">
                <a:ln>
                  <a:noFill/>
                </a:ln>
                <a:solidFill>
                  <a:srgbClr val="55579E"/>
                </a:solidFill>
                <a:effectLst/>
                <a:uLnTx/>
                <a:uFillTx/>
                <a:latin typeface="Arial" panose="020B0604020202020204"/>
                <a:ea typeface="+mn-ea"/>
                <a:cs typeface="+mn-cs"/>
                <a:sym typeface="Arial"/>
              </a:rPr>
              <a:t>: Le bouton « Modifier la répartition » permet de modifier le montant alloué à chacun des actifs détenus sur le contrat (les supports proposé par l’allocation LEA non désinvestis ainsi que les supports ajoutés à l’étape précédente).</a:t>
            </a:r>
          </a:p>
          <a:p>
            <a:pPr marL="182563" marR="0" lvl="0" indent="0" algn="just" defTabSz="914400" rtl="0" eaLnBrk="1" fontAlgn="auto" latinLnBrk="0" hangingPunct="1">
              <a:lnSpc>
                <a:spcPct val="100000"/>
              </a:lnSpc>
              <a:spcBef>
                <a:spcPts val="300"/>
              </a:spcBef>
              <a:spcAft>
                <a:spcPts val="0"/>
              </a:spcAft>
              <a:buClrTx/>
              <a:buSzTx/>
              <a:buFontTx/>
              <a:buNone/>
              <a:tabLst/>
              <a:defRPr/>
            </a:pPr>
            <a:r>
              <a:rPr kumimoji="0" lang="fr-FR" sz="600" b="1" i="1" u="sng" strike="noStrike" kern="0" cap="none" spc="0" normalizeH="0" baseline="0" noProof="0">
                <a:ln>
                  <a:noFill/>
                </a:ln>
                <a:solidFill>
                  <a:srgbClr val="55579E"/>
                </a:solidFill>
                <a:effectLst/>
                <a:uLnTx/>
                <a:uFillTx/>
                <a:latin typeface="Arial" panose="020B0604020202020204"/>
                <a:ea typeface="+mn-ea"/>
                <a:cs typeface="+mn-cs"/>
                <a:sym typeface="Arial"/>
              </a:rPr>
              <a:t>Remarque</a:t>
            </a:r>
            <a:r>
              <a:rPr kumimoji="0" lang="fr-FR" sz="600" b="0" i="1" u="none" strike="noStrike" kern="0" cap="none" spc="0" normalizeH="0" baseline="0" noProof="0">
                <a:ln>
                  <a:noFill/>
                </a:ln>
                <a:solidFill>
                  <a:srgbClr val="55579E"/>
                </a:solidFill>
                <a:effectLst/>
                <a:uLnTx/>
                <a:uFillTx/>
                <a:latin typeface="Arial" panose="020B0604020202020204"/>
                <a:ea typeface="+mn-ea"/>
                <a:cs typeface="+mn-cs"/>
                <a:sym typeface="Arial"/>
              </a:rPr>
              <a:t> : Vous avez la possibilité de supprimer la sélection de chaque instrument financier en cliquant sur le petit icône « poubelle » tout à droite de l’intitulé de celui-ci</a:t>
            </a: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 </a:t>
            </a:r>
            <a:endParaRPr kumimoji="0" lang="fr-FR" sz="8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82563"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ea typeface="+mn-ea"/>
                <a:cs typeface="+mn-cs"/>
                <a:sym typeface="Arial"/>
              </a:rPr>
              <a:t>Enfin, cliquer sur « valider » en bas à droite de l’écran</a:t>
            </a:r>
          </a:p>
        </p:txBody>
      </p:sp>
      <p:pic>
        <p:nvPicPr>
          <p:cNvPr id="7" name="Picture 4">
            <a:extLst>
              <a:ext uri="{FF2B5EF4-FFF2-40B4-BE49-F238E27FC236}">
                <a16:creationId xmlns:a16="http://schemas.microsoft.com/office/drawing/2014/main" id="{831CDB4A-DFC0-4FDE-8300-E76E1ED5924B}"/>
              </a:ext>
            </a:extLst>
          </p:cNvPr>
          <p:cNvPicPr>
            <a:picLocks noChangeAspect="1" noChangeArrowheads="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67011" y="643080"/>
            <a:ext cx="809977" cy="809977"/>
          </a:xfrm>
          <a:prstGeom prst="rect">
            <a:avLst/>
          </a:prstGeom>
          <a:noFill/>
          <a:extLst>
            <a:ext uri="{909E8E84-426E-40DD-AFC4-6F175D3DCCD1}">
              <a14:hiddenFill xmlns:a14="http://schemas.microsoft.com/office/drawing/2010/main">
                <a:solidFill>
                  <a:srgbClr val="FFFFFF"/>
                </a:solidFill>
              </a14:hiddenFill>
            </a:ext>
          </a:extLst>
        </p:spPr>
      </p:pic>
      <p:sp>
        <p:nvSpPr>
          <p:cNvPr id="52" name="Espace réservé du texte 14">
            <a:extLst>
              <a:ext uri="{FF2B5EF4-FFF2-40B4-BE49-F238E27FC236}">
                <a16:creationId xmlns:a16="http://schemas.microsoft.com/office/drawing/2014/main" id="{B5F341A4-0508-4AFE-8B73-9F62DC2BA166}"/>
              </a:ext>
            </a:extLst>
          </p:cNvPr>
          <p:cNvSpPr>
            <a:spLocks noGrp="1"/>
          </p:cNvSpPr>
          <p:nvPr>
            <p:ph type="body" sz="quarter" idx="12"/>
          </p:nvPr>
        </p:nvSpPr>
        <p:spPr>
          <a:xfrm>
            <a:off x="900385" y="612000"/>
            <a:ext cx="7704098" cy="288032"/>
          </a:xfrm>
        </p:spPr>
        <p:txBody>
          <a:bodyPr>
            <a:normAutofit/>
          </a:bodyPr>
          <a:lstStyle/>
          <a:p>
            <a:r>
              <a:rPr lang="fr-FR" sz="1200"/>
              <a:t>Pour aller plus loin… (3/3)</a:t>
            </a:r>
          </a:p>
        </p:txBody>
      </p:sp>
      <p:sp>
        <p:nvSpPr>
          <p:cNvPr id="6" name="Rectangle 5">
            <a:extLst>
              <a:ext uri="{FF2B5EF4-FFF2-40B4-BE49-F238E27FC236}">
                <a16:creationId xmlns:a16="http://schemas.microsoft.com/office/drawing/2014/main" id="{B982C184-4600-4E8E-BF80-09BC860E857A}"/>
              </a:ext>
            </a:extLst>
          </p:cNvPr>
          <p:cNvSpPr/>
          <p:nvPr/>
        </p:nvSpPr>
        <p:spPr>
          <a:xfrm>
            <a:off x="573762" y="201547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8" name="Rectangle 7">
            <a:extLst>
              <a:ext uri="{FF2B5EF4-FFF2-40B4-BE49-F238E27FC236}">
                <a16:creationId xmlns:a16="http://schemas.microsoft.com/office/drawing/2014/main" id="{718CF40A-7FBB-46C0-A004-D03AE02F1D8B}"/>
              </a:ext>
            </a:extLst>
          </p:cNvPr>
          <p:cNvSpPr/>
          <p:nvPr/>
        </p:nvSpPr>
        <p:spPr>
          <a:xfrm>
            <a:off x="573762" y="4163287"/>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5</a:t>
            </a:r>
          </a:p>
        </p:txBody>
      </p:sp>
      <p:sp>
        <p:nvSpPr>
          <p:cNvPr id="9" name="Rectangle 8">
            <a:extLst>
              <a:ext uri="{FF2B5EF4-FFF2-40B4-BE49-F238E27FC236}">
                <a16:creationId xmlns:a16="http://schemas.microsoft.com/office/drawing/2014/main" id="{829358E4-567F-4779-954B-B1E8A3948C34}"/>
              </a:ext>
            </a:extLst>
          </p:cNvPr>
          <p:cNvSpPr/>
          <p:nvPr/>
        </p:nvSpPr>
        <p:spPr>
          <a:xfrm>
            <a:off x="573762" y="2738354"/>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pic>
        <p:nvPicPr>
          <p:cNvPr id="10" name="Graphique 9" descr="Informations">
            <a:extLst>
              <a:ext uri="{FF2B5EF4-FFF2-40B4-BE49-F238E27FC236}">
                <a16:creationId xmlns:a16="http://schemas.microsoft.com/office/drawing/2014/main" id="{422FC885-33E5-400B-8BAC-D812D224B56F}"/>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521953" y="3062768"/>
            <a:ext cx="107996" cy="107996"/>
          </a:xfrm>
          <a:prstGeom prst="rect">
            <a:avLst/>
          </a:prstGeom>
        </p:spPr>
      </p:pic>
      <p:pic>
        <p:nvPicPr>
          <p:cNvPr id="13" name="Image 12">
            <a:hlinkClick r:id="rId9"/>
            <a:extLst>
              <a:ext uri="{FF2B5EF4-FFF2-40B4-BE49-F238E27FC236}">
                <a16:creationId xmlns:a16="http://schemas.microsoft.com/office/drawing/2014/main" id="{67CFD7F1-EC40-48AA-B5FF-15E5CF36AFB2}"/>
              </a:ext>
            </a:extLst>
          </p:cNvPr>
          <p:cNvPicPr>
            <a:picLocks noChangeAspect="1"/>
          </p:cNvPicPr>
          <p:nvPr/>
        </p:nvPicPr>
        <p:blipFill rotWithShape="1">
          <a:blip r:embed="rId10"/>
          <a:srcRect l="5060"/>
          <a:stretch/>
        </p:blipFill>
        <p:spPr>
          <a:xfrm>
            <a:off x="8183000" y="78954"/>
            <a:ext cx="801580" cy="389078"/>
          </a:xfrm>
          <a:prstGeom prst="rect">
            <a:avLst/>
          </a:prstGeom>
        </p:spPr>
      </p:pic>
      <p:pic>
        <p:nvPicPr>
          <p:cNvPr id="28" name="Image 27">
            <a:extLst>
              <a:ext uri="{FF2B5EF4-FFF2-40B4-BE49-F238E27FC236}">
                <a16:creationId xmlns:a16="http://schemas.microsoft.com/office/drawing/2014/main" id="{01FC3F24-0191-4492-A4C9-0D26D371A169}"/>
              </a:ext>
            </a:extLst>
          </p:cNvPr>
          <p:cNvPicPr>
            <a:picLocks noChangeAspect="1"/>
          </p:cNvPicPr>
          <p:nvPr/>
        </p:nvPicPr>
        <p:blipFill>
          <a:blip r:embed="rId11"/>
          <a:stretch>
            <a:fillRect/>
          </a:stretch>
        </p:blipFill>
        <p:spPr>
          <a:xfrm>
            <a:off x="5223573" y="2669181"/>
            <a:ext cx="3128263" cy="1484539"/>
          </a:xfrm>
          <a:prstGeom prst="rect">
            <a:avLst/>
          </a:prstGeom>
          <a:ln w="12700">
            <a:solidFill>
              <a:schemeClr val="bg1">
                <a:lumMod val="85000"/>
              </a:schemeClr>
            </a:solidFill>
          </a:ln>
        </p:spPr>
      </p:pic>
      <p:sp>
        <p:nvSpPr>
          <p:cNvPr id="29" name="Rectangle 28">
            <a:extLst>
              <a:ext uri="{FF2B5EF4-FFF2-40B4-BE49-F238E27FC236}">
                <a16:creationId xmlns:a16="http://schemas.microsoft.com/office/drawing/2014/main" id="{ABA21E0C-86D1-43B8-A52D-21445287E800}"/>
              </a:ext>
            </a:extLst>
          </p:cNvPr>
          <p:cNvSpPr/>
          <p:nvPr/>
        </p:nvSpPr>
        <p:spPr>
          <a:xfrm>
            <a:off x="5169107" y="1569189"/>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32" name="Rectangle 31">
            <a:extLst>
              <a:ext uri="{FF2B5EF4-FFF2-40B4-BE49-F238E27FC236}">
                <a16:creationId xmlns:a16="http://schemas.microsoft.com/office/drawing/2014/main" id="{43A679F8-F38F-4B2E-B0E9-057EA655E8E3}"/>
              </a:ext>
            </a:extLst>
          </p:cNvPr>
          <p:cNvSpPr/>
          <p:nvPr/>
        </p:nvSpPr>
        <p:spPr>
          <a:xfrm>
            <a:off x="5169107" y="337244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33" name="Rectangle 32">
            <a:extLst>
              <a:ext uri="{FF2B5EF4-FFF2-40B4-BE49-F238E27FC236}">
                <a16:creationId xmlns:a16="http://schemas.microsoft.com/office/drawing/2014/main" id="{32ECB435-9CAC-49E7-BEE5-2F224D14AD84}"/>
              </a:ext>
            </a:extLst>
          </p:cNvPr>
          <p:cNvSpPr/>
          <p:nvPr/>
        </p:nvSpPr>
        <p:spPr>
          <a:xfrm>
            <a:off x="7932535" y="1640617"/>
            <a:ext cx="101803" cy="64202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Rectangle 33">
            <a:extLst>
              <a:ext uri="{FF2B5EF4-FFF2-40B4-BE49-F238E27FC236}">
                <a16:creationId xmlns:a16="http://schemas.microsoft.com/office/drawing/2014/main" id="{2F61EB1C-A9A5-4924-9A02-193DA4011634}"/>
              </a:ext>
            </a:extLst>
          </p:cNvPr>
          <p:cNvSpPr/>
          <p:nvPr/>
        </p:nvSpPr>
        <p:spPr>
          <a:xfrm rot="16200000">
            <a:off x="5834827" y="942882"/>
            <a:ext cx="86200" cy="50446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5" name="Rectangle 34">
            <a:extLst>
              <a:ext uri="{FF2B5EF4-FFF2-40B4-BE49-F238E27FC236}">
                <a16:creationId xmlns:a16="http://schemas.microsoft.com/office/drawing/2014/main" id="{5DF930E2-FA74-4BBA-83B7-07E1A6C67DE2}"/>
              </a:ext>
            </a:extLst>
          </p:cNvPr>
          <p:cNvSpPr/>
          <p:nvPr/>
        </p:nvSpPr>
        <p:spPr>
          <a:xfrm>
            <a:off x="7900850" y="3159868"/>
            <a:ext cx="81267" cy="47784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6" name="Rectangle 35">
            <a:extLst>
              <a:ext uri="{FF2B5EF4-FFF2-40B4-BE49-F238E27FC236}">
                <a16:creationId xmlns:a16="http://schemas.microsoft.com/office/drawing/2014/main" id="{41DE2B8D-A52C-4E1A-9FC2-EEEEBD0BE068}"/>
              </a:ext>
            </a:extLst>
          </p:cNvPr>
          <p:cNvSpPr/>
          <p:nvPr/>
        </p:nvSpPr>
        <p:spPr>
          <a:xfrm rot="16200000">
            <a:off x="6736544" y="3499946"/>
            <a:ext cx="96756" cy="50187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Rectangle 36">
            <a:extLst>
              <a:ext uri="{FF2B5EF4-FFF2-40B4-BE49-F238E27FC236}">
                <a16:creationId xmlns:a16="http://schemas.microsoft.com/office/drawing/2014/main" id="{649AD4CC-2291-4798-8673-C10411CB1B5C}"/>
              </a:ext>
            </a:extLst>
          </p:cNvPr>
          <p:cNvSpPr/>
          <p:nvPr/>
        </p:nvSpPr>
        <p:spPr>
          <a:xfrm rot="16200000">
            <a:off x="7153552" y="3308612"/>
            <a:ext cx="477839" cy="18035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Rectangle 37">
            <a:extLst>
              <a:ext uri="{FF2B5EF4-FFF2-40B4-BE49-F238E27FC236}">
                <a16:creationId xmlns:a16="http://schemas.microsoft.com/office/drawing/2014/main" id="{C859D810-8588-4916-B8DA-643BD2F56685}"/>
              </a:ext>
            </a:extLst>
          </p:cNvPr>
          <p:cNvSpPr/>
          <p:nvPr/>
        </p:nvSpPr>
        <p:spPr>
          <a:xfrm rot="16200000">
            <a:off x="7533769" y="3327886"/>
            <a:ext cx="477840" cy="14180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Rectangle 41">
            <a:extLst>
              <a:ext uri="{FF2B5EF4-FFF2-40B4-BE49-F238E27FC236}">
                <a16:creationId xmlns:a16="http://schemas.microsoft.com/office/drawing/2014/main" id="{232C535C-A1F8-477C-B4D8-9A726B4A15FC}"/>
              </a:ext>
            </a:extLst>
          </p:cNvPr>
          <p:cNvSpPr/>
          <p:nvPr/>
        </p:nvSpPr>
        <p:spPr>
          <a:xfrm rot="16200000">
            <a:off x="7443318" y="753135"/>
            <a:ext cx="90341" cy="88809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3356262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Arbitrage du fonds euros existant + Versement complémentaire sur le même contrat</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Enoncé exercice</a:t>
            </a: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A193"/>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Wingdings" panose="05000000000000000000" pitchFamily="2" charset="2"/>
            </a:endParaRPr>
          </a:p>
        </p:txBody>
      </p:sp>
      <p:sp>
        <p:nvSpPr>
          <p:cNvPr id="22" name="ZoneTexte 21">
            <a:extLst>
              <a:ext uri="{FF2B5EF4-FFF2-40B4-BE49-F238E27FC236}">
                <a16:creationId xmlns:a16="http://schemas.microsoft.com/office/drawing/2014/main" id="{669BF281-B835-4BFF-A356-401BA11A8991}"/>
              </a:ext>
            </a:extLst>
          </p:cNvPr>
          <p:cNvSpPr txBox="1"/>
          <p:nvPr/>
        </p:nvSpPr>
        <p:spPr>
          <a:xfrm>
            <a:off x="393472" y="2263160"/>
            <a:ext cx="4000467"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dirty="0">
                <a:ln>
                  <a:noFill/>
                </a:ln>
                <a:solidFill>
                  <a:srgbClr val="EAB818"/>
                </a:solidFill>
                <a:effectLst/>
                <a:uLnTx/>
                <a:uFillTx/>
                <a:latin typeface="Montserrat SemiBold" panose="020B0604020202020204" charset="0"/>
                <a:cs typeface="Arial"/>
                <a:sym typeface="Arial"/>
              </a:rPr>
              <a:t>OBJECTIFS</a:t>
            </a:r>
            <a:r>
              <a:rPr kumimoji="0" lang="fr-FR" sz="800" b="0" i="0" u="none" strike="noStrike" kern="0" cap="none" spc="0" normalizeH="0" baseline="0" noProof="0" dirty="0">
                <a:ln>
                  <a:noFill/>
                </a:ln>
                <a:solidFill>
                  <a:srgbClr val="000000"/>
                </a:solidFill>
                <a:effectLst/>
                <a:uLnTx/>
                <a:uFillTx/>
                <a:latin typeface="Arial"/>
                <a:cs typeface="Arial"/>
                <a:sym typeface="Arial"/>
              </a:rPr>
              <a:t> </a:t>
            </a:r>
          </a:p>
          <a:p>
            <a:pPr marL="0" marR="0" lvl="1"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Epargner pour mes proches </a:t>
            </a:r>
            <a:r>
              <a:rPr kumimoji="0" lang="fr-FR" sz="800" b="0" i="0" u="none" strike="noStrike" kern="0" cap="none" spc="0" normalizeH="0" baseline="0" noProof="0" dirty="0">
                <a:ln>
                  <a:noFill/>
                </a:ln>
                <a:solidFill>
                  <a:srgbClr val="000000"/>
                </a:solidFill>
                <a:effectLst/>
                <a:uLnTx/>
                <a:uFillTx/>
                <a:latin typeface="Arial"/>
                <a:cs typeface="Arial"/>
                <a:sym typeface="Arial"/>
              </a:rPr>
              <a:t>(à horizon </a:t>
            </a:r>
            <a:r>
              <a:rPr kumimoji="0" lang="fr-FR" sz="800" b="1" i="0" u="none" strike="noStrike" kern="0" cap="none" spc="0" normalizeH="0" baseline="0" noProof="0" dirty="0">
                <a:ln>
                  <a:noFill/>
                </a:ln>
                <a:solidFill>
                  <a:srgbClr val="000000"/>
                </a:solidFill>
                <a:effectLst/>
                <a:uLnTx/>
                <a:uFillTx/>
                <a:latin typeface="Arial"/>
                <a:cs typeface="Arial"/>
                <a:sym typeface="Arial"/>
              </a:rPr>
              <a:t>15 ans</a:t>
            </a:r>
            <a:r>
              <a:rPr kumimoji="0" lang="fr-FR" sz="800" b="0" i="0" u="none" strike="noStrike" kern="0" cap="none" spc="0" normalizeH="0" baseline="0" noProof="0" dirty="0">
                <a:ln>
                  <a:noFill/>
                </a:ln>
                <a:solidFill>
                  <a:srgbClr val="000000"/>
                </a:solidFill>
                <a:effectLst/>
                <a:uLnTx/>
                <a:uFillTx/>
                <a:latin typeface="Arial"/>
                <a:cs typeface="Arial"/>
                <a:sym typeface="Arial"/>
              </a:rPr>
              <a:t>)</a:t>
            </a:r>
          </a:p>
          <a:p>
            <a:pPr marL="1714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Arbitrage du contrat </a:t>
            </a:r>
            <a:r>
              <a:rPr kumimoji="0" lang="fr-FR" sz="700" b="1" i="0" u="none" strike="noStrike" kern="0" cap="none" spc="0" normalizeH="0" baseline="0" noProof="0" dirty="0">
                <a:ln>
                  <a:noFill/>
                </a:ln>
                <a:solidFill>
                  <a:srgbClr val="000000"/>
                </a:solidFill>
                <a:effectLst/>
                <a:uLnTx/>
                <a:uFillTx/>
                <a:latin typeface="Arial"/>
                <a:cs typeface="Arial"/>
                <a:sym typeface="Arial"/>
              </a:rPr>
              <a:t>« NUANCES 3D »</a:t>
            </a:r>
          </a:p>
          <a:p>
            <a:pPr marL="358775"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800" b="0" i="0" u="none" strike="noStrike" kern="0" cap="none" spc="0" normalizeH="0" baseline="0" noProof="0" dirty="0">
                <a:ln>
                  <a:noFill/>
                </a:ln>
                <a:solidFill>
                  <a:srgbClr val="000000"/>
                </a:solidFill>
                <a:effectLst/>
                <a:uLnTx/>
                <a:uFillTx/>
                <a:latin typeface="Arial"/>
                <a:cs typeface="Arial"/>
                <a:sym typeface="Arial"/>
              </a:rPr>
              <a:t>Composition initiale du contrat : 10 500€ de fonds € et 5 000€ d’UC</a:t>
            </a:r>
          </a:p>
          <a:p>
            <a:pPr marL="358775"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800" b="0" i="0" u="none" strike="noStrike" kern="0" cap="none" spc="0" normalizeH="0" baseline="0" noProof="0" dirty="0">
                <a:ln>
                  <a:noFill/>
                </a:ln>
                <a:solidFill>
                  <a:srgbClr val="000000"/>
                </a:solidFill>
                <a:effectLst/>
                <a:uLnTx/>
                <a:uFillTx/>
                <a:latin typeface="Arial"/>
                <a:cs typeface="Arial"/>
                <a:sym typeface="Arial"/>
              </a:rPr>
              <a:t>Résultat souhaité de l’arbitrage : 6 500€ de F€ et 9 000€ d’UC</a:t>
            </a:r>
          </a:p>
          <a:p>
            <a:pPr marL="1714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Réaliser un versement complémentaire de 30 000€</a:t>
            </a:r>
          </a:p>
          <a:p>
            <a:pPr marL="358775"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800" b="0" i="0" u="sng" strike="noStrike" kern="0" cap="none" spc="0" normalizeH="0" baseline="0" noProof="0" dirty="0">
                <a:ln>
                  <a:noFill/>
                </a:ln>
                <a:solidFill>
                  <a:srgbClr val="000000"/>
                </a:solidFill>
                <a:effectLst/>
                <a:uLnTx/>
                <a:uFillTx/>
                <a:latin typeface="Arial"/>
                <a:cs typeface="Arial"/>
                <a:sym typeface="Arial"/>
              </a:rPr>
              <a:t>Valoriser uniquement mes versements</a:t>
            </a:r>
          </a:p>
          <a:p>
            <a:pPr marL="187325" marR="0" lvl="2" indent="0" algn="l" defTabSz="914400" rtl="0" eaLnBrk="1" fontAlgn="auto" latinLnBrk="0" hangingPunct="1">
              <a:lnSpc>
                <a:spcPct val="100000"/>
              </a:lnSpc>
              <a:spcBef>
                <a:spcPts val="0"/>
              </a:spcBef>
              <a:spcAft>
                <a:spcPts val="0"/>
              </a:spcAft>
              <a:buClrTx/>
              <a:buSzTx/>
              <a:buFontTx/>
              <a:buNone/>
              <a:tabLst/>
              <a:defRPr/>
            </a:pPr>
            <a:r>
              <a:rPr kumimoji="0" lang="fr-FR" sz="700" b="0" i="1" u="none" strike="noStrike" kern="0" cap="none" spc="0" normalizeH="0" baseline="0" noProof="0" dirty="0">
                <a:ln>
                  <a:noFill/>
                </a:ln>
                <a:solidFill>
                  <a:srgbClr val="55579E"/>
                </a:solidFill>
                <a:effectLst/>
                <a:uLnTx/>
                <a:uFillTx/>
                <a:latin typeface="Arial"/>
                <a:cs typeface="Arial"/>
                <a:sym typeface="Arial"/>
              </a:rPr>
              <a:t>Note :  il est préférable de choisir l’option « valoriser uniquement mes versements » lorsqu’on fait deux projets (versement puis arbitrage)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dirty="0">
                <a:ln>
                  <a:noFill/>
                </a:ln>
                <a:solidFill>
                  <a:srgbClr val="EAB818"/>
                </a:solidFill>
                <a:effectLst/>
                <a:uLnTx/>
                <a:uFillTx/>
                <a:latin typeface="Arial"/>
                <a:cs typeface="Arial"/>
                <a:sym typeface="Arial"/>
              </a:rPr>
              <a:t>GESTION DE L’EPARGNE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Arial"/>
                <a:cs typeface="Arial"/>
                <a:sym typeface="Arial"/>
              </a:rPr>
              <a:t>Investissement de 3 000€ depuis le compte à vue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Arial"/>
                <a:cs typeface="Arial"/>
                <a:sym typeface="Arial"/>
              </a:rPr>
              <a:t>Investissement de 27 000€ en chèque depuis un établissement concurrent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dirty="0">
                <a:ln>
                  <a:noFill/>
                </a:ln>
                <a:solidFill>
                  <a:srgbClr val="EAB818"/>
                </a:solidFill>
                <a:effectLst/>
                <a:uLnTx/>
                <a:uFillTx/>
                <a:latin typeface="Arial"/>
                <a:cs typeface="Arial"/>
                <a:sym typeface="Arial"/>
              </a:rPr>
              <a:t>MODIFICATION DE LA PROPOSITION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Arial"/>
                <a:cs typeface="Arial"/>
                <a:sym typeface="Wingdings" panose="05000000000000000000" pitchFamily="2" charset="2"/>
              </a:rPr>
              <a:t>Souhait d’obtenir </a:t>
            </a:r>
            <a:r>
              <a:rPr kumimoji="0" lang="fr-FR" sz="800" b="0" i="0" u="none" strike="noStrike" kern="0" cap="none" spc="0" normalizeH="0" baseline="0" noProof="0" dirty="0">
                <a:ln>
                  <a:noFill/>
                </a:ln>
                <a:solidFill>
                  <a:srgbClr val="000000"/>
                </a:solidFill>
                <a:effectLst/>
                <a:uLnTx/>
                <a:uFillTx/>
                <a:latin typeface="Arial"/>
                <a:cs typeface="Arial"/>
                <a:sym typeface="Arial"/>
              </a:rPr>
              <a:t>la répartition suivante pour le </a:t>
            </a:r>
            <a:r>
              <a:rPr kumimoji="0" lang="fr-FR" sz="800" b="1" i="0" u="none" strike="noStrike" kern="0" cap="none" spc="0" normalizeH="0" baseline="0" noProof="0" dirty="0">
                <a:ln>
                  <a:noFill/>
                </a:ln>
                <a:solidFill>
                  <a:srgbClr val="000000"/>
                </a:solidFill>
                <a:effectLst/>
                <a:uLnTx/>
                <a:uFillTx/>
                <a:latin typeface="Arial"/>
                <a:cs typeface="Arial"/>
                <a:sym typeface="Arial"/>
              </a:rPr>
              <a:t>versement complémentaire </a:t>
            </a:r>
            <a:r>
              <a:rPr kumimoji="0" lang="fr-FR" sz="8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dirty="0">
                <a:ln>
                  <a:noFill/>
                </a:ln>
                <a:solidFill>
                  <a:srgbClr val="000000"/>
                </a:solidFill>
                <a:effectLst/>
                <a:uLnTx/>
                <a:uFillTx/>
                <a:latin typeface="Arial"/>
                <a:cs typeface="Arial"/>
                <a:sym typeface="Arial"/>
              </a:rPr>
              <a:t>20 000€ d’actifs risqués et 10 000€ de Fonds €</a:t>
            </a:r>
          </a:p>
        </p:txBody>
      </p:sp>
      <p:grpSp>
        <p:nvGrpSpPr>
          <p:cNvPr id="25" name="Groupe 24">
            <a:extLst>
              <a:ext uri="{FF2B5EF4-FFF2-40B4-BE49-F238E27FC236}">
                <a16:creationId xmlns:a16="http://schemas.microsoft.com/office/drawing/2014/main" id="{F9AA0F10-28C3-4B65-A75D-2CFA375388EC}"/>
              </a:ext>
            </a:extLst>
          </p:cNvPr>
          <p:cNvGrpSpPr/>
          <p:nvPr/>
        </p:nvGrpSpPr>
        <p:grpSpPr>
          <a:xfrm>
            <a:off x="4689905" y="979714"/>
            <a:ext cx="4090308" cy="3714750"/>
            <a:chOff x="4689905" y="979714"/>
            <a:chExt cx="4090308" cy="3714750"/>
          </a:xfrm>
        </p:grpSpPr>
        <p:sp>
          <p:nvSpPr>
            <p:cNvPr id="32" name="Rectangle 31">
              <a:extLst>
                <a:ext uri="{FF2B5EF4-FFF2-40B4-BE49-F238E27FC236}">
                  <a16:creationId xmlns:a16="http://schemas.microsoft.com/office/drawing/2014/main" id="{9B9D46CA-768E-4701-9A6D-1ED3A5778DB3}"/>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rPr>
                <a:t>Accéder à la rubrique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Renseigner mon épargne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rPr>
                <a:t>» pour investir des liquidités</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 </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Investir 3 000 €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rPr>
                <a:t>depuis le compte à vue du client.</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Cliquer sur le volet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Je déclare mon épargne placée dans d’autres banques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puis déclarer 27 000€ en liquidités détenues dans un établissement concurrent à investir</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Accéder ensuite au volet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Lister mes projets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a:t>
              </a:r>
            </a:p>
            <a:p>
              <a:pPr marL="349250" marR="0" lvl="0" indent="-171450" algn="l" defTabSz="914400" rtl="0" eaLnBrk="1" fontAlgn="auto" latinLnBrk="0" hangingPunct="1">
                <a:lnSpc>
                  <a:spcPct val="100000"/>
                </a:lnSpc>
                <a:spcBef>
                  <a:spcPts val="0"/>
                </a:spcBef>
                <a:spcAft>
                  <a:spcPts val="200"/>
                </a:spcAft>
                <a:buClrTx/>
                <a:buSzTx/>
                <a:buFontTx/>
                <a:buChar char="-"/>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Déclarer</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un 1</a:t>
              </a:r>
              <a:r>
                <a:rPr kumimoji="0" lang="fr-FR" sz="700" b="1" i="0" u="none" strike="noStrike" kern="0" cap="none" spc="0" normalizeH="0" baseline="30000" noProof="0" dirty="0">
                  <a:ln>
                    <a:noFill/>
                  </a:ln>
                  <a:solidFill>
                    <a:srgbClr val="000000"/>
                  </a:solidFill>
                  <a:effectLst/>
                  <a:uLnTx/>
                  <a:uFillTx/>
                  <a:latin typeface="Arial" panose="020B0604020202020204"/>
                  <a:ea typeface="+mn-ea"/>
                  <a:cs typeface="+mn-cs"/>
                  <a:sym typeface="Wingdings" panose="05000000000000000000" pitchFamily="2" charset="2"/>
                </a:rPr>
                <a:t>er</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projet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(priorité 1) en sélectionnant le projet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Epargner pour mes proches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cliquer ensuite sur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Arbitrage</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indiquer un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horizon</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de placement de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15 ans</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et sélectionner enfin le contrat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NUANCES 3D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t>
              </a:r>
            </a:p>
            <a:p>
              <a:pPr marL="349250" marR="0" lvl="0" indent="-171450" algn="l" defTabSz="914400" rtl="0" eaLnBrk="1" fontAlgn="auto" latinLnBrk="0" hangingPunct="1">
                <a:lnSpc>
                  <a:spcPct val="100000"/>
                </a:lnSpc>
                <a:spcBef>
                  <a:spcPts val="0"/>
                </a:spcBef>
                <a:spcAft>
                  <a:spcPts val="200"/>
                </a:spcAft>
                <a:buClrTx/>
                <a:buSzTx/>
                <a:buFontTx/>
                <a:buChar char="-"/>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Déclarer un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2</a:t>
              </a:r>
              <a:r>
                <a:rPr kumimoji="0" lang="fr-FR" sz="700" b="1" i="0" u="none" strike="noStrike" kern="0" cap="none" spc="0" normalizeH="0" baseline="30000" noProof="0" dirty="0">
                  <a:ln>
                    <a:noFill/>
                  </a:ln>
                  <a:solidFill>
                    <a:srgbClr val="000000"/>
                  </a:solidFill>
                  <a:effectLst/>
                  <a:uLnTx/>
                  <a:uFillTx/>
                  <a:latin typeface="Arial" panose="020B0604020202020204"/>
                  <a:ea typeface="+mn-ea"/>
                  <a:cs typeface="+mn-cs"/>
                  <a:sym typeface="Wingdings" panose="05000000000000000000" pitchFamily="2" charset="2"/>
                </a:rPr>
                <a:t>ème</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projet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(priorité 2) en sélectionnant le projet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Epargner pour mes proches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cliquer ensuite sur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Versement complémentaire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indiquer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30 000€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de montant apporté, 0€ de mensualité, un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horizon</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de placement de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15 ans,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sélectionner le </a:t>
              </a:r>
              <a:r>
                <a:rPr kumimoji="0" lang="fr-FR" sz="700" b="1" i="0" u="sng"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même</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contrat</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NUANCES 3D »,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et cliquer sur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Valoriser uniquement mes versements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Une fois les 2 projets déclarés, cliquer sur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Générer une proposition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puis cliquer sur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Consulter</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 sur le 1</a:t>
              </a:r>
              <a:r>
                <a:rPr kumimoji="0" lang="fr-FR" sz="700" b="0" i="0" u="none" strike="noStrike" kern="0" cap="none" spc="0" normalizeH="0" baseline="30000" noProof="0" dirty="0">
                  <a:ln>
                    <a:noFill/>
                  </a:ln>
                  <a:solidFill>
                    <a:srgbClr val="000000"/>
                  </a:solidFill>
                  <a:effectLst/>
                  <a:uLnTx/>
                  <a:uFillTx/>
                  <a:latin typeface="Arial" panose="020B0604020202020204"/>
                  <a:ea typeface="+mn-ea"/>
                  <a:cs typeface="+mn-cs"/>
                  <a:sym typeface="Wingdings" panose="05000000000000000000" pitchFamily="2" charset="2"/>
                </a:rPr>
                <a:t>er</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projet </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Le client ayant un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profil Equilibré</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l’algorithme propose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50% d’actifs risqués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pour ce 1</a:t>
              </a:r>
              <a:r>
                <a:rPr kumimoji="0" lang="fr-FR" sz="700" b="0" i="0" u="none" strike="noStrike" kern="0" cap="none" spc="0" normalizeH="0" baseline="30000" noProof="0" dirty="0">
                  <a:ln>
                    <a:noFill/>
                  </a:ln>
                  <a:solidFill>
                    <a:srgbClr val="000000"/>
                  </a:solidFill>
                  <a:effectLst/>
                  <a:uLnTx/>
                  <a:uFillTx/>
                  <a:latin typeface="Arial" panose="020B0604020202020204"/>
                  <a:ea typeface="+mn-ea"/>
                  <a:cs typeface="+mn-cs"/>
                  <a:sym typeface="Wingdings" panose="05000000000000000000" pitchFamily="2" charset="2"/>
                </a:rPr>
                <a:t>er</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projet, ce qui correspond à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7 750€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de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fonds €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et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7 750€ d’actifs risqués</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Or, le client souhaite avoir 6 500€ de fonds € et 9 000€ d’avoirs risqués. Ainsi,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calculer le pourcentage d’actifs risqués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à indiquer dans la jauge de gamification : [1-(6500/15500)] x 100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58 % </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 arrondi à la baisse, correspondant à 8 990€ d’actif risqués et 6 510€ de fonds €)</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 l’écran suivant,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cliquer sur le crayon à côté du fonds €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pour vendre 10€ de fonds € au profit de 10€ d’avoirs risqués (afin de répondre précisément à la demande du client)</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82563"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rPr>
                <a:t>Pour le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2</a:t>
              </a:r>
              <a:r>
                <a:rPr kumimoji="0" lang="fr-FR" sz="700" b="1" i="0" u="none" strike="noStrike" kern="0" cap="none" spc="0" normalizeH="0" baseline="30000" noProof="0" dirty="0">
                  <a:ln>
                    <a:noFill/>
                  </a:ln>
                  <a:solidFill>
                    <a:srgbClr val="000000"/>
                  </a:solidFill>
                  <a:effectLst/>
                  <a:uLnTx/>
                  <a:uFillTx/>
                  <a:latin typeface="Arial" panose="020B0604020202020204"/>
                  <a:ea typeface="+mn-ea"/>
                  <a:cs typeface="+mn-cs"/>
                  <a:sym typeface="Arial"/>
                </a:rPr>
                <a:t>ème</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 projet</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rPr>
                <a:t>, de la même manière, l’algorithme propose 50% d’actifs risqués (soit 15 000 €). </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rPr>
                <a:t>C</a:t>
              </a:r>
              <a:r>
                <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alculer le pourcentage d’actifs risqués </a:t>
              </a:r>
              <a:r>
                <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rPr>
                <a:t>à indiquer dans la jauge de gamification pour répondre à la demande client : [1-(10000/30000)] x 100 = 66% = 19 800€. De la même manière, à l’écran suivant, cliquer sur un crayon à côté du fonds € et réaliser un switch pour répondre à la demande client, à savoir obtenir 20 000€ d’AR et 10 000€ de fonds euros</a:t>
              </a: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700"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700" b="1"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p:txBody>
        </p:sp>
        <p:sp>
          <p:nvSpPr>
            <p:cNvPr id="34" name="Rectangle 33">
              <a:extLst>
                <a:ext uri="{FF2B5EF4-FFF2-40B4-BE49-F238E27FC236}">
                  <a16:creationId xmlns:a16="http://schemas.microsoft.com/office/drawing/2014/main" id="{FC92754F-5B40-4CFB-9569-D86280EC401C}"/>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Correction</a:t>
              </a:r>
            </a:p>
          </p:txBody>
        </p:sp>
        <p:sp>
          <p:nvSpPr>
            <p:cNvPr id="35" name="Ellipse 34">
              <a:extLst>
                <a:ext uri="{FF2B5EF4-FFF2-40B4-BE49-F238E27FC236}">
                  <a16:creationId xmlns:a16="http://schemas.microsoft.com/office/drawing/2014/main" id="{413E03F6-CD3A-4CE4-8C14-88E986E72388}"/>
                </a:ext>
              </a:extLst>
            </p:cNvPr>
            <p:cNvSpPr/>
            <p:nvPr/>
          </p:nvSpPr>
          <p:spPr>
            <a:xfrm>
              <a:off x="4734604" y="1245208"/>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36" name="Ellipse 35">
              <a:extLst>
                <a:ext uri="{FF2B5EF4-FFF2-40B4-BE49-F238E27FC236}">
                  <a16:creationId xmlns:a16="http://schemas.microsoft.com/office/drawing/2014/main" id="{0300C790-45D8-4CF3-B5A8-EC77D1AF0B25}"/>
                </a:ext>
              </a:extLst>
            </p:cNvPr>
            <p:cNvSpPr/>
            <p:nvPr/>
          </p:nvSpPr>
          <p:spPr>
            <a:xfrm>
              <a:off x="4734604" y="1569039"/>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37" name="Ellipse 36">
              <a:extLst>
                <a:ext uri="{FF2B5EF4-FFF2-40B4-BE49-F238E27FC236}">
                  <a16:creationId xmlns:a16="http://schemas.microsoft.com/office/drawing/2014/main" id="{5043C638-73FC-427B-8E0C-A01C0E28F8AB}"/>
                </a:ext>
              </a:extLst>
            </p:cNvPr>
            <p:cNvSpPr/>
            <p:nvPr/>
          </p:nvSpPr>
          <p:spPr>
            <a:xfrm>
              <a:off x="4734808" y="3743883"/>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6</a:t>
              </a:r>
            </a:p>
          </p:txBody>
        </p:sp>
        <p:sp>
          <p:nvSpPr>
            <p:cNvPr id="38" name="Ellipse 37">
              <a:extLst>
                <a:ext uri="{FF2B5EF4-FFF2-40B4-BE49-F238E27FC236}">
                  <a16:creationId xmlns:a16="http://schemas.microsoft.com/office/drawing/2014/main" id="{C650D273-2C56-4C15-934C-DEED3C243FFF}"/>
                </a:ext>
              </a:extLst>
            </p:cNvPr>
            <p:cNvSpPr/>
            <p:nvPr/>
          </p:nvSpPr>
          <p:spPr>
            <a:xfrm>
              <a:off x="4734604" y="1875031"/>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39" name="Ellipse 38">
              <a:extLst>
                <a:ext uri="{FF2B5EF4-FFF2-40B4-BE49-F238E27FC236}">
                  <a16:creationId xmlns:a16="http://schemas.microsoft.com/office/drawing/2014/main" id="{F779D2AD-29DB-46AB-9E51-3BB0828DCF94}"/>
                </a:ext>
              </a:extLst>
            </p:cNvPr>
            <p:cNvSpPr/>
            <p:nvPr/>
          </p:nvSpPr>
          <p:spPr>
            <a:xfrm>
              <a:off x="4734604" y="2877934"/>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40" name="Ellipse 39">
              <a:extLst>
                <a:ext uri="{FF2B5EF4-FFF2-40B4-BE49-F238E27FC236}">
                  <a16:creationId xmlns:a16="http://schemas.microsoft.com/office/drawing/2014/main" id="{487BF9D9-BAA2-405A-85C9-D0ABBD0EDDDF}"/>
                </a:ext>
              </a:extLst>
            </p:cNvPr>
            <p:cNvSpPr/>
            <p:nvPr/>
          </p:nvSpPr>
          <p:spPr>
            <a:xfrm>
              <a:off x="4734808" y="4065877"/>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7</a:t>
              </a:r>
            </a:p>
          </p:txBody>
        </p:sp>
      </p:grpSp>
      <p:sp>
        <p:nvSpPr>
          <p:cNvPr id="24" name="ZoneTexte 23">
            <a:extLst>
              <a:ext uri="{FF2B5EF4-FFF2-40B4-BE49-F238E27FC236}">
                <a16:creationId xmlns:a16="http://schemas.microsoft.com/office/drawing/2014/main" id="{F6D19D00-6EF4-4B6C-A45A-F8D93AF3A882}"/>
              </a:ext>
            </a:extLst>
          </p:cNvPr>
          <p:cNvSpPr txBox="1"/>
          <p:nvPr/>
        </p:nvSpPr>
        <p:spPr>
          <a:xfrm>
            <a:off x="1936517" y="1479135"/>
            <a:ext cx="1360324" cy="108363"/>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7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 : </a:t>
            </a:r>
            <a:r>
              <a:rPr kumimoji="0" lang="fr-FR" sz="700" b="1" i="0" u="none" strike="noStrike" kern="0" cap="none" spc="0" normalizeH="0" baseline="0" noProof="0">
                <a:ln>
                  <a:noFill/>
                </a:ln>
                <a:solidFill>
                  <a:srgbClr val="000000"/>
                </a:solidFill>
                <a:effectLst/>
                <a:uLnTx/>
                <a:uFillTx/>
                <a:latin typeface="Montserrat SemiBold" panose="020B0604020202020204" charset="0"/>
                <a:cs typeface="Arial"/>
                <a:sym typeface="Arial"/>
              </a:rPr>
              <a:t>Haut de gamme</a:t>
            </a:r>
          </a:p>
        </p:txBody>
      </p:sp>
      <p:sp>
        <p:nvSpPr>
          <p:cNvPr id="26" name="ZoneTexte 25">
            <a:extLst>
              <a:ext uri="{FF2B5EF4-FFF2-40B4-BE49-F238E27FC236}">
                <a16:creationId xmlns:a16="http://schemas.microsoft.com/office/drawing/2014/main" id="{5F3FC751-86D6-4154-92C3-7803EFF2B92D}"/>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7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 : </a:t>
            </a:r>
            <a:r>
              <a:rPr kumimoji="0" lang="fr-FR" sz="700" b="1" i="0" u="none" strike="noStrike" kern="0" cap="none" spc="0" normalizeH="0" baseline="0" noProof="0">
                <a:ln>
                  <a:noFill/>
                </a:ln>
                <a:solidFill>
                  <a:srgbClr val="000000"/>
                </a:solidFill>
                <a:effectLst/>
                <a:uLnTx/>
                <a:uFillTx/>
                <a:latin typeface="Montserrat SemiBold" panose="020B0604020202020204" charset="0"/>
                <a:cs typeface="Arial"/>
                <a:sym typeface="Arial"/>
              </a:rPr>
              <a:t>Equilibré</a:t>
            </a:r>
          </a:p>
        </p:txBody>
      </p:sp>
      <p:pic>
        <p:nvPicPr>
          <p:cNvPr id="28" name="Image 1">
            <a:extLst>
              <a:ext uri="{FF2B5EF4-FFF2-40B4-BE49-F238E27FC236}">
                <a16:creationId xmlns:a16="http://schemas.microsoft.com/office/drawing/2014/main" id="{0486CF7B-D330-49EA-BA4F-DE7288C7E2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979" t="25821" r="40979"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A6F4E78B-216E-4445-918E-E52A1CE9D0E7}"/>
              </a:ext>
            </a:extLst>
          </p:cNvPr>
          <p:cNvSpPr txBox="1"/>
          <p:nvPr/>
        </p:nvSpPr>
        <p:spPr>
          <a:xfrm>
            <a:off x="2739049" y="4751489"/>
            <a:ext cx="59628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B34A8C"/>
                </a:solidFill>
                <a:effectLst/>
                <a:uLnTx/>
                <a:uFillTx/>
                <a:latin typeface="Arial"/>
                <a:cs typeface="Arial"/>
                <a:sym typeface="Aria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B34A8C"/>
                </a:solidFill>
                <a:effectLst/>
                <a:uLnTx/>
                <a:uFillTx/>
                <a:latin typeface="Arial"/>
                <a:cs typeface="Arial"/>
                <a:sym typeface="Arial"/>
              </a:rPr>
              <a:t>Ainsi il conviendra de modifier l'énoncé et le corrigé le cas échéant.</a:t>
            </a:r>
          </a:p>
        </p:txBody>
      </p:sp>
      <p:pic>
        <p:nvPicPr>
          <p:cNvPr id="31" name="Picture 2">
            <a:extLst>
              <a:ext uri="{FF2B5EF4-FFF2-40B4-BE49-F238E27FC236}">
                <a16:creationId xmlns:a16="http://schemas.microsoft.com/office/drawing/2014/main" id="{BC366019-3D52-4FC6-93CE-07310C424502}"/>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01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Réinvestissement de produits à échéance (recyclage)</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648922"/>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820830"/>
            <a:ext cx="2467007" cy="3517811"/>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300"/>
              </a:spcAft>
              <a:buClr>
                <a:srgbClr val="9176B4"/>
              </a:buClr>
              <a:buFont typeface="Wingdings" panose="05000000000000000000" pitchFamily="2" charset="2"/>
              <a:buChar char="Ø"/>
            </a:pPr>
            <a:r>
              <a:rPr lang="fr-FR" sz="700">
                <a:solidFill>
                  <a:schemeClr val="tx1"/>
                </a:solidFill>
              </a:rPr>
              <a:t>Le conseiller indique à son client que :</a:t>
            </a:r>
          </a:p>
          <a:p>
            <a:pPr marL="269875" indent="-171450">
              <a:spcAft>
                <a:spcPts val="300"/>
              </a:spcAft>
              <a:buClr>
                <a:srgbClr val="9176B4"/>
              </a:buClr>
              <a:buFont typeface="Courier New" panose="02070309020205020404" pitchFamily="49" charset="0"/>
              <a:buChar char="o"/>
            </a:pPr>
            <a:r>
              <a:rPr lang="fr-FR" sz="700">
                <a:solidFill>
                  <a:schemeClr val="tx1"/>
                </a:solidFill>
              </a:rPr>
              <a:t>Un ou plusieurs instruments financiers détenus dans son contrat d'ASV ou dans son PEA tombent prochainement à échéance (30 jours) ou sont échus mais pas encore liquidés</a:t>
            </a:r>
          </a:p>
          <a:p>
            <a:pPr marL="269875" indent="-171450">
              <a:spcAft>
                <a:spcPts val="300"/>
              </a:spcAft>
              <a:buClr>
                <a:srgbClr val="9176B4"/>
              </a:buClr>
              <a:buFont typeface="Courier New" panose="02070309020205020404" pitchFamily="49" charset="0"/>
              <a:buChar char="o"/>
            </a:pPr>
            <a:r>
              <a:rPr lang="fr-FR" sz="700">
                <a:solidFill>
                  <a:schemeClr val="tx1"/>
                </a:solidFill>
              </a:rPr>
              <a:t>Un ou plusieurs instruments financiers détenus au sein de comptes titres ordinaires tombent prochainement à échéance (30 jours) ou sont échus mais pas encore liquidés</a:t>
            </a:r>
          </a:p>
          <a:p>
            <a:pPr marL="171450" indent="-171450">
              <a:spcAft>
                <a:spcPts val="600"/>
              </a:spcAft>
              <a:buClr>
                <a:srgbClr val="9176B4"/>
              </a:buClr>
              <a:buFont typeface="Wingdings" panose="05000000000000000000" pitchFamily="2" charset="2"/>
              <a:buChar char="Ø"/>
            </a:pPr>
            <a:r>
              <a:rPr lang="fr-FR" sz="700" b="1">
                <a:solidFill>
                  <a:schemeClr val="accent4"/>
                </a:solidFill>
              </a:rPr>
              <a:t>Recyclage FAF </a:t>
            </a:r>
            <a:r>
              <a:rPr lang="fr-FR" sz="700" b="1">
                <a:solidFill>
                  <a:schemeClr val="tx1"/>
                </a:solidFill>
              </a:rPr>
              <a:t>:</a:t>
            </a:r>
            <a:r>
              <a:rPr lang="fr-FR" sz="700">
                <a:solidFill>
                  <a:schemeClr val="tx1"/>
                </a:solidFill>
              </a:rPr>
              <a:t> Le conseiller explique à son client que, sans action de sa part, les montants précédemment investis dans les supports qui vont tomber à échéance </a:t>
            </a:r>
            <a:r>
              <a:rPr lang="fr-FR" sz="700" b="1">
                <a:solidFill>
                  <a:schemeClr val="tx1"/>
                </a:solidFill>
              </a:rPr>
              <a:t>vont être transformés automatiquement en Fonds €</a:t>
            </a:r>
            <a:r>
              <a:rPr lang="fr-FR" sz="700">
                <a:solidFill>
                  <a:schemeClr val="tx1"/>
                </a:solidFill>
              </a:rPr>
              <a:t>, actifs risqués monétaires ou numéraire PEA. Si le client le souhaite, il peut réaliser un </a:t>
            </a:r>
            <a:r>
              <a:rPr lang="fr-FR" sz="700" b="1">
                <a:solidFill>
                  <a:schemeClr val="tx1"/>
                </a:solidFill>
              </a:rPr>
              <a:t>réinvestissement de ses avoirs </a:t>
            </a:r>
            <a:r>
              <a:rPr lang="fr-FR" sz="700">
                <a:solidFill>
                  <a:schemeClr val="tx1"/>
                </a:solidFill>
              </a:rPr>
              <a:t>qui vont tomber à échéance. Lors du réinvestissement, LEA va alors proposer une </a:t>
            </a:r>
            <a:r>
              <a:rPr lang="fr-FR" sz="700" b="1">
                <a:solidFill>
                  <a:schemeClr val="tx1"/>
                </a:solidFill>
              </a:rPr>
              <a:t>nouvelle allocation</a:t>
            </a:r>
            <a:r>
              <a:rPr lang="fr-FR" sz="700">
                <a:solidFill>
                  <a:schemeClr val="tx1"/>
                </a:solidFill>
              </a:rPr>
              <a:t> au client en appliquant le </a:t>
            </a:r>
            <a:r>
              <a:rPr lang="fr-FR" sz="700" b="1">
                <a:solidFill>
                  <a:schemeClr val="tx1"/>
                </a:solidFill>
              </a:rPr>
              <a:t>portefeuille modèle correspondant à son profil de risque et à sa segmentation</a:t>
            </a:r>
          </a:p>
          <a:p>
            <a:pPr marL="171450" indent="-171450">
              <a:spcAft>
                <a:spcPts val="600"/>
              </a:spcAft>
              <a:buClr>
                <a:srgbClr val="9176B4"/>
              </a:buClr>
              <a:buFont typeface="Wingdings" panose="05000000000000000000" pitchFamily="2" charset="2"/>
              <a:buChar char="Ø"/>
            </a:pPr>
            <a:r>
              <a:rPr lang="fr-FR" sz="700" b="1">
                <a:solidFill>
                  <a:schemeClr val="accent4"/>
                </a:solidFill>
              </a:rPr>
              <a:t>Recyclage CAT : </a:t>
            </a:r>
            <a:r>
              <a:rPr lang="fr-FR" sz="700">
                <a:solidFill>
                  <a:schemeClr val="tx1"/>
                </a:solidFill>
              </a:rPr>
              <a:t>Le conseiller explique à son client que ces CAT ou instruments se </a:t>
            </a:r>
            <a:r>
              <a:rPr lang="fr-FR" sz="700" b="1">
                <a:solidFill>
                  <a:schemeClr val="tx1"/>
                </a:solidFill>
              </a:rPr>
              <a:t>transformeront en liquidités</a:t>
            </a:r>
            <a:r>
              <a:rPr lang="fr-FR" sz="700">
                <a:solidFill>
                  <a:schemeClr val="tx1"/>
                </a:solidFill>
              </a:rPr>
              <a:t>, mais qu'il est possible de les </a:t>
            </a:r>
            <a:r>
              <a:rPr lang="fr-FR" sz="700" b="1">
                <a:solidFill>
                  <a:schemeClr val="tx1"/>
                </a:solidFill>
              </a:rPr>
              <a:t>réinvestir</a:t>
            </a:r>
            <a:r>
              <a:rPr lang="fr-FR" sz="700">
                <a:solidFill>
                  <a:schemeClr val="tx1"/>
                </a:solidFill>
              </a:rPr>
              <a:t>. Lors du réinvestissement de ces liquidités, LEA va alors proposer une </a:t>
            </a:r>
            <a:r>
              <a:rPr lang="fr-FR" sz="700" b="1">
                <a:solidFill>
                  <a:schemeClr val="tx1"/>
                </a:solidFill>
              </a:rPr>
              <a:t>nouvelle allocation</a:t>
            </a:r>
            <a:r>
              <a:rPr lang="fr-FR" sz="700">
                <a:solidFill>
                  <a:schemeClr val="tx1"/>
                </a:solidFill>
              </a:rPr>
              <a:t> au client en appliquant le </a:t>
            </a:r>
            <a:r>
              <a:rPr lang="fr-FR" sz="700" b="1">
                <a:solidFill>
                  <a:schemeClr val="tx1"/>
                </a:solidFill>
              </a:rPr>
              <a:t>portefeuille modèle </a:t>
            </a:r>
            <a:r>
              <a:rPr lang="fr-FR" sz="700">
                <a:solidFill>
                  <a:schemeClr val="tx1"/>
                </a:solidFill>
              </a:rPr>
              <a:t>correspondant à son profil de risque et à sa segmentation</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01108"/>
            <a:ext cx="1729084" cy="1232409"/>
          </a:xfrm>
          <a:prstGeom prst="rect">
            <a:avLst/>
          </a:prstGeom>
          <a:noFill/>
          <a:ln>
            <a:solidFill>
              <a:schemeClr val="bg2"/>
            </a:solidFill>
          </a:ln>
        </p:spPr>
        <p:txBody>
          <a:bodyPr wrap="square" lIns="96000" tIns="48000" rIns="96000" bIns="48000" rtlCol="0" anchor="t">
            <a:noAutofit/>
          </a:bodyPr>
          <a:lstStyle/>
          <a:p>
            <a:pPr>
              <a:buClr>
                <a:schemeClr val="bg2"/>
              </a:buClr>
            </a:pPr>
            <a:endParaRPr lang="fr-FR" sz="700"/>
          </a:p>
          <a:p>
            <a:pPr marL="171450" indent="-171450">
              <a:buClr>
                <a:schemeClr val="bg2"/>
              </a:buClr>
              <a:buFont typeface="Wingdings" panose="05000000000000000000" pitchFamily="2" charset="2"/>
              <a:buChar char="Ø"/>
            </a:pPr>
            <a:r>
              <a:rPr lang="fr-FR" sz="700"/>
              <a:t>Réinvestir ses instruments financiers tombés à échéances</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u="sng"/>
              <a:t>Ex de projet </a:t>
            </a:r>
            <a:r>
              <a:rPr lang="fr-FR" sz="700"/>
              <a:t>: « Epargner pour mes proches »</a:t>
            </a:r>
          </a:p>
          <a:p>
            <a:pPr marL="171450" indent="-171450">
              <a:buClr>
                <a:schemeClr val="bg2"/>
              </a:buClr>
              <a:buFont typeface="Wingdings" panose="05000000000000000000" pitchFamily="2" charset="2"/>
              <a:buChar char="Ø"/>
            </a:pPr>
            <a:endParaRPr lang="fr-FR" sz="70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50"/>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01109"/>
            <a:ext cx="1729082" cy="1232409"/>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Effectuer un recyclage d’un Fond à Formule (FAF)</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Effectuer un recyclage d’un CAT (Compte à terme) </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a:p>
            <a:pPr marL="171450" indent="-171450">
              <a:buClr>
                <a:schemeClr val="accent2"/>
              </a:buClr>
              <a:buFont typeface="Wingdings" panose="05000000000000000000" pitchFamily="2" charset="2"/>
              <a:buChar char="Ø"/>
            </a:pPr>
            <a:endParaRPr lang="fr-FR" sz="700"/>
          </a:p>
        </p:txBody>
      </p:sp>
      <p:sp>
        <p:nvSpPr>
          <p:cNvPr id="19" name="Rectangle 18">
            <a:extLst>
              <a:ext uri="{FF2B5EF4-FFF2-40B4-BE49-F238E27FC236}">
                <a16:creationId xmlns:a16="http://schemas.microsoft.com/office/drawing/2014/main" id="{A4DB7710-7ABA-47D1-BC0E-E8D39CB758ED}"/>
              </a:ext>
            </a:extLst>
          </p:cNvPr>
          <p:cNvSpPr/>
          <p:nvPr/>
        </p:nvSpPr>
        <p:spPr>
          <a:xfrm>
            <a:off x="405474"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Rectangle 32">
            <a:extLst>
              <a:ext uri="{FF2B5EF4-FFF2-40B4-BE49-F238E27FC236}">
                <a16:creationId xmlns:a16="http://schemas.microsoft.com/office/drawing/2014/main" id="{61F53978-C388-459C-A2A4-D3A7D554C548}"/>
              </a:ext>
            </a:extLst>
          </p:cNvPr>
          <p:cNvSpPr/>
          <p:nvPr/>
        </p:nvSpPr>
        <p:spPr>
          <a:xfrm>
            <a:off x="405474" y="2475929"/>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3" name="Groupe 2">
            <a:extLst>
              <a:ext uri="{FF2B5EF4-FFF2-40B4-BE49-F238E27FC236}">
                <a16:creationId xmlns:a16="http://schemas.microsoft.com/office/drawing/2014/main" id="{CDF42333-E08A-494B-BE08-76A594255371}"/>
              </a:ext>
            </a:extLst>
          </p:cNvPr>
          <p:cNvGrpSpPr/>
          <p:nvPr/>
        </p:nvGrpSpPr>
        <p:grpSpPr>
          <a:xfrm>
            <a:off x="534037" y="2796463"/>
            <a:ext cx="2001763" cy="1437054"/>
            <a:chOff x="534037" y="2796463"/>
            <a:chExt cx="2001763" cy="1437054"/>
          </a:xfrm>
        </p:grpSpPr>
        <p:sp>
          <p:nvSpPr>
            <p:cNvPr id="18" name="ZoneTexte 17">
              <a:extLst>
                <a:ext uri="{FF2B5EF4-FFF2-40B4-BE49-F238E27FC236}">
                  <a16:creationId xmlns:a16="http://schemas.microsoft.com/office/drawing/2014/main" id="{26161E9F-1300-4A98-866E-5EE562682783}"/>
                </a:ext>
              </a:extLst>
            </p:cNvPr>
            <p:cNvSpPr txBox="1"/>
            <p:nvPr/>
          </p:nvSpPr>
          <p:spPr>
            <a:xfrm>
              <a:off x="534037" y="3017141"/>
              <a:ext cx="2001763" cy="1216376"/>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22" name="ZoneTexte 21">
              <a:extLst>
                <a:ext uri="{FF2B5EF4-FFF2-40B4-BE49-F238E27FC236}">
                  <a16:creationId xmlns:a16="http://schemas.microsoft.com/office/drawing/2014/main" id="{E3B3113A-6A1E-4045-834D-731E74733FC0}"/>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23" name="ZoneTexte 22">
              <a:extLst>
                <a:ext uri="{FF2B5EF4-FFF2-40B4-BE49-F238E27FC236}">
                  <a16:creationId xmlns:a16="http://schemas.microsoft.com/office/drawing/2014/main" id="{BD468778-5B2F-40CE-9906-E684EC724B7A}"/>
                </a:ext>
              </a:extLst>
            </p:cNvPr>
            <p:cNvSpPr txBox="1"/>
            <p:nvPr/>
          </p:nvSpPr>
          <p:spPr>
            <a:xfrm>
              <a:off x="637215" y="3910624"/>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27" name="ZoneTexte 26">
              <a:extLst>
                <a:ext uri="{FF2B5EF4-FFF2-40B4-BE49-F238E27FC236}">
                  <a16:creationId xmlns:a16="http://schemas.microsoft.com/office/drawing/2014/main" id="{9044E19D-95C6-4FE4-98C2-FFBE5CBB06C5}"/>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30" name="Image 1">
              <a:extLst>
                <a:ext uri="{FF2B5EF4-FFF2-40B4-BE49-F238E27FC236}">
                  <a16:creationId xmlns:a16="http://schemas.microsoft.com/office/drawing/2014/main" id="{3C42B1BD-4DE5-4E28-BB54-0E1F4C51E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38301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Recyclage</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2 situations sont possibles pour une tombée d’échéance</a:t>
            </a:r>
          </a:p>
        </p:txBody>
      </p:sp>
      <p:sp>
        <p:nvSpPr>
          <p:cNvPr id="33" name="ZoneTexte 32">
            <a:extLst>
              <a:ext uri="{FF2B5EF4-FFF2-40B4-BE49-F238E27FC236}">
                <a16:creationId xmlns:a16="http://schemas.microsoft.com/office/drawing/2014/main" id="{34A3B104-ABE5-4A06-A841-BB8434E5D885}"/>
              </a:ext>
            </a:extLst>
          </p:cNvPr>
          <p:cNvSpPr txBox="1"/>
          <p:nvPr/>
        </p:nvSpPr>
        <p:spPr>
          <a:xfrm>
            <a:off x="4867447" y="1646688"/>
            <a:ext cx="1708472" cy="288000"/>
          </a:xfrm>
          <a:prstGeom prst="rect">
            <a:avLst/>
          </a:prstGeom>
          <a:solidFill>
            <a:schemeClr val="accent5"/>
          </a:solidFill>
        </p:spPr>
        <p:txBody>
          <a:bodyPr wrap="square" rtlCol="0" anchor="ctr">
            <a:noAutofit/>
          </a:bodyPr>
          <a:lstStyle/>
          <a:p>
            <a:pPr algn="ctr"/>
            <a:r>
              <a:rPr lang="fr-FR" sz="800" b="1" dirty="0">
                <a:solidFill>
                  <a:schemeClr val="bg1"/>
                </a:solidFill>
                <a:latin typeface="Montserrat SemiBold" panose="020B0604020202020204" charset="0"/>
              </a:rPr>
              <a:t>INSTRUMENT FINANCIER DETENU DANS UN CTO</a:t>
            </a:r>
          </a:p>
        </p:txBody>
      </p:sp>
      <p:sp>
        <p:nvSpPr>
          <p:cNvPr id="34" name="ZoneTexte 33">
            <a:extLst>
              <a:ext uri="{FF2B5EF4-FFF2-40B4-BE49-F238E27FC236}">
                <a16:creationId xmlns:a16="http://schemas.microsoft.com/office/drawing/2014/main" id="{0F53E51F-C6AC-42F7-A4FB-3ADD2A0E839E}"/>
              </a:ext>
            </a:extLst>
          </p:cNvPr>
          <p:cNvSpPr txBox="1"/>
          <p:nvPr/>
        </p:nvSpPr>
        <p:spPr>
          <a:xfrm>
            <a:off x="6801017" y="1646688"/>
            <a:ext cx="1708472" cy="288000"/>
          </a:xfrm>
          <a:prstGeom prst="rect">
            <a:avLst/>
          </a:prstGeom>
          <a:solidFill>
            <a:schemeClr val="accent5"/>
          </a:solidFill>
        </p:spPr>
        <p:txBody>
          <a:bodyPr wrap="square" rtlCol="0" anchor="ctr">
            <a:noAutofit/>
          </a:bodyPr>
          <a:lstStyle/>
          <a:p>
            <a:pPr algn="ctr"/>
            <a:r>
              <a:rPr lang="fr-FR" sz="800" b="1">
                <a:solidFill>
                  <a:schemeClr val="bg1"/>
                </a:solidFill>
                <a:latin typeface="Montserrat SemiBold" panose="020B0604020202020204" charset="0"/>
              </a:rPr>
              <a:t>CONTRAT D’EPARGNE BANCAIRE</a:t>
            </a:r>
          </a:p>
        </p:txBody>
      </p:sp>
      <p:sp>
        <p:nvSpPr>
          <p:cNvPr id="35" name="ZoneTexte 34">
            <a:extLst>
              <a:ext uri="{FF2B5EF4-FFF2-40B4-BE49-F238E27FC236}">
                <a16:creationId xmlns:a16="http://schemas.microsoft.com/office/drawing/2014/main" id="{98FB3956-4079-41A4-BE1E-66369018E0A4}"/>
              </a:ext>
            </a:extLst>
          </p:cNvPr>
          <p:cNvSpPr txBox="1"/>
          <p:nvPr/>
        </p:nvSpPr>
        <p:spPr>
          <a:xfrm>
            <a:off x="672156" y="1646690"/>
            <a:ext cx="3642042" cy="288000"/>
          </a:xfrm>
          <a:prstGeom prst="rect">
            <a:avLst/>
          </a:prstGeom>
          <a:solidFill>
            <a:schemeClr val="accent5"/>
          </a:solidFill>
        </p:spPr>
        <p:txBody>
          <a:bodyPr wrap="square" rtlCol="0" anchor="ctr">
            <a:noAutofit/>
          </a:bodyPr>
          <a:lstStyle/>
          <a:p>
            <a:pPr algn="ctr"/>
            <a:r>
              <a:rPr lang="fr-FR" sz="800" b="1" dirty="0">
                <a:solidFill>
                  <a:schemeClr val="bg1"/>
                </a:solidFill>
                <a:latin typeface="Montserrat SemiBold" panose="020B0604020202020204" charset="0"/>
              </a:rPr>
              <a:t>INSTRUMENT FINANCIER DETENU DANS UNE ASSURANCE VIE OU UN PEA</a:t>
            </a:r>
          </a:p>
        </p:txBody>
      </p:sp>
      <p:grpSp>
        <p:nvGrpSpPr>
          <p:cNvPr id="37" name="Groupe 36">
            <a:extLst>
              <a:ext uri="{FF2B5EF4-FFF2-40B4-BE49-F238E27FC236}">
                <a16:creationId xmlns:a16="http://schemas.microsoft.com/office/drawing/2014/main" id="{98DC5CBB-57A9-47C9-8C07-95614CFEEB0A}"/>
              </a:ext>
            </a:extLst>
          </p:cNvPr>
          <p:cNvGrpSpPr/>
          <p:nvPr/>
        </p:nvGrpSpPr>
        <p:grpSpPr>
          <a:xfrm>
            <a:off x="6364466" y="2211392"/>
            <a:ext cx="648000" cy="792004"/>
            <a:chOff x="-177800" y="196851"/>
            <a:chExt cx="2625726" cy="3316288"/>
          </a:xfrm>
          <a:solidFill>
            <a:srgbClr val="008375"/>
          </a:solidFill>
        </p:grpSpPr>
        <p:sp>
          <p:nvSpPr>
            <p:cNvPr id="39" name="Freeform 6">
              <a:extLst>
                <a:ext uri="{FF2B5EF4-FFF2-40B4-BE49-F238E27FC236}">
                  <a16:creationId xmlns:a16="http://schemas.microsoft.com/office/drawing/2014/main" id="{B2E255F2-5E26-4446-B4AB-159EB9AE2AFF}"/>
                </a:ext>
              </a:extLst>
            </p:cNvPr>
            <p:cNvSpPr>
              <a:spLocks/>
            </p:cNvSpPr>
            <p:nvPr/>
          </p:nvSpPr>
          <p:spPr bwMode="auto">
            <a:xfrm>
              <a:off x="452438" y="196851"/>
              <a:ext cx="1304925" cy="525463"/>
            </a:xfrm>
            <a:custGeom>
              <a:avLst/>
              <a:gdLst>
                <a:gd name="T0" fmla="*/ 252 w 348"/>
                <a:gd name="T1" fmla="*/ 140 h 140"/>
                <a:gd name="T2" fmla="*/ 284 w 348"/>
                <a:gd name="T3" fmla="*/ 112 h 140"/>
                <a:gd name="T4" fmla="*/ 348 w 348"/>
                <a:gd name="T5" fmla="*/ 40 h 140"/>
                <a:gd name="T6" fmla="*/ 244 w 348"/>
                <a:gd name="T7" fmla="*/ 24 h 140"/>
                <a:gd name="T8" fmla="*/ 164 w 348"/>
                <a:gd name="T9" fmla="*/ 40 h 140"/>
                <a:gd name="T10" fmla="*/ 104 w 348"/>
                <a:gd name="T11" fmla="*/ 12 h 140"/>
                <a:gd name="T12" fmla="*/ 0 w 348"/>
                <a:gd name="T13" fmla="*/ 28 h 140"/>
                <a:gd name="T14" fmla="*/ 64 w 348"/>
                <a:gd name="T15" fmla="*/ 100 h 140"/>
                <a:gd name="T16" fmla="*/ 108 w 348"/>
                <a:gd name="T17" fmla="*/ 140 h 140"/>
                <a:gd name="T18" fmla="*/ 252 w 348"/>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140">
                  <a:moveTo>
                    <a:pt x="252" y="140"/>
                  </a:moveTo>
                  <a:cubicBezTo>
                    <a:pt x="260" y="128"/>
                    <a:pt x="272" y="120"/>
                    <a:pt x="284" y="112"/>
                  </a:cubicBezTo>
                  <a:cubicBezTo>
                    <a:pt x="304" y="100"/>
                    <a:pt x="332" y="60"/>
                    <a:pt x="348" y="40"/>
                  </a:cubicBezTo>
                  <a:cubicBezTo>
                    <a:pt x="332" y="12"/>
                    <a:pt x="268" y="8"/>
                    <a:pt x="244" y="24"/>
                  </a:cubicBezTo>
                  <a:cubicBezTo>
                    <a:pt x="200" y="48"/>
                    <a:pt x="200" y="8"/>
                    <a:pt x="164" y="40"/>
                  </a:cubicBezTo>
                  <a:cubicBezTo>
                    <a:pt x="136" y="60"/>
                    <a:pt x="140" y="24"/>
                    <a:pt x="104" y="12"/>
                  </a:cubicBezTo>
                  <a:cubicBezTo>
                    <a:pt x="76" y="0"/>
                    <a:pt x="16" y="0"/>
                    <a:pt x="0" y="28"/>
                  </a:cubicBezTo>
                  <a:cubicBezTo>
                    <a:pt x="16" y="48"/>
                    <a:pt x="44" y="88"/>
                    <a:pt x="64" y="100"/>
                  </a:cubicBezTo>
                  <a:cubicBezTo>
                    <a:pt x="76" y="108"/>
                    <a:pt x="96" y="124"/>
                    <a:pt x="108" y="140"/>
                  </a:cubicBezTo>
                  <a:lnTo>
                    <a:pt x="25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sp>
          <p:nvSpPr>
            <p:cNvPr id="40" name="Freeform 7">
              <a:extLst>
                <a:ext uri="{FF2B5EF4-FFF2-40B4-BE49-F238E27FC236}">
                  <a16:creationId xmlns:a16="http://schemas.microsoft.com/office/drawing/2014/main" id="{C5896337-A069-4691-94B0-C1E0A22E5B3F}"/>
                </a:ext>
              </a:extLst>
            </p:cNvPr>
            <p:cNvSpPr>
              <a:spLocks/>
            </p:cNvSpPr>
            <p:nvPr/>
          </p:nvSpPr>
          <p:spPr bwMode="auto">
            <a:xfrm>
              <a:off x="917575" y="812801"/>
              <a:ext cx="434975" cy="88900"/>
            </a:xfrm>
            <a:custGeom>
              <a:avLst/>
              <a:gdLst>
                <a:gd name="T0" fmla="*/ 108 w 116"/>
                <a:gd name="T1" fmla="*/ 24 h 24"/>
                <a:gd name="T2" fmla="*/ 116 w 116"/>
                <a:gd name="T3" fmla="*/ 0 h 24"/>
                <a:gd name="T4" fmla="*/ 0 w 116"/>
                <a:gd name="T5" fmla="*/ 0 h 24"/>
                <a:gd name="T6" fmla="*/ 8 w 116"/>
                <a:gd name="T7" fmla="*/ 24 h 24"/>
                <a:gd name="T8" fmla="*/ 108 w 116"/>
                <a:gd name="T9" fmla="*/ 24 h 24"/>
              </a:gdLst>
              <a:ahLst/>
              <a:cxnLst>
                <a:cxn ang="0">
                  <a:pos x="T0" y="T1"/>
                </a:cxn>
                <a:cxn ang="0">
                  <a:pos x="T2" y="T3"/>
                </a:cxn>
                <a:cxn ang="0">
                  <a:pos x="T4" y="T5"/>
                </a:cxn>
                <a:cxn ang="0">
                  <a:pos x="T6" y="T7"/>
                </a:cxn>
                <a:cxn ang="0">
                  <a:pos x="T8" y="T9"/>
                </a:cxn>
              </a:cxnLst>
              <a:rect l="0" t="0" r="r" b="b"/>
              <a:pathLst>
                <a:path w="116" h="24">
                  <a:moveTo>
                    <a:pt x="108" y="24"/>
                  </a:moveTo>
                  <a:cubicBezTo>
                    <a:pt x="108" y="16"/>
                    <a:pt x="108" y="12"/>
                    <a:pt x="116" y="0"/>
                  </a:cubicBezTo>
                  <a:cubicBezTo>
                    <a:pt x="0" y="0"/>
                    <a:pt x="0" y="0"/>
                    <a:pt x="0" y="0"/>
                  </a:cubicBezTo>
                  <a:cubicBezTo>
                    <a:pt x="4" y="12"/>
                    <a:pt x="8" y="16"/>
                    <a:pt x="8" y="24"/>
                  </a:cubicBezTo>
                  <a:lnTo>
                    <a:pt x="10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sp>
          <p:nvSpPr>
            <p:cNvPr id="41" name="Freeform 8">
              <a:extLst>
                <a:ext uri="{FF2B5EF4-FFF2-40B4-BE49-F238E27FC236}">
                  <a16:creationId xmlns:a16="http://schemas.microsoft.com/office/drawing/2014/main" id="{BC882ABE-E918-45C7-B27C-008AAA3A7548}"/>
                </a:ext>
              </a:extLst>
            </p:cNvPr>
            <p:cNvSpPr>
              <a:spLocks noEditPoints="1"/>
            </p:cNvSpPr>
            <p:nvPr/>
          </p:nvSpPr>
          <p:spPr bwMode="auto">
            <a:xfrm>
              <a:off x="-177800" y="1006476"/>
              <a:ext cx="2625726" cy="2506663"/>
            </a:xfrm>
            <a:custGeom>
              <a:avLst/>
              <a:gdLst>
                <a:gd name="T0" fmla="*/ 348 w 700"/>
                <a:gd name="T1" fmla="*/ 668 h 668"/>
                <a:gd name="T2" fmla="*/ 656 w 700"/>
                <a:gd name="T3" fmla="*/ 316 h 668"/>
                <a:gd name="T4" fmla="*/ 412 w 700"/>
                <a:gd name="T5" fmla="*/ 0 h 668"/>
                <a:gd name="T6" fmla="*/ 288 w 700"/>
                <a:gd name="T7" fmla="*/ 0 h 668"/>
                <a:gd name="T8" fmla="*/ 40 w 700"/>
                <a:gd name="T9" fmla="*/ 316 h 668"/>
                <a:gd name="T10" fmla="*/ 348 w 700"/>
                <a:gd name="T11" fmla="*/ 668 h 668"/>
                <a:gd name="T12" fmla="*/ 192 w 700"/>
                <a:gd name="T13" fmla="*/ 360 h 668"/>
                <a:gd name="T14" fmla="*/ 192 w 700"/>
                <a:gd name="T15" fmla="*/ 324 h 668"/>
                <a:gd name="T16" fmla="*/ 236 w 700"/>
                <a:gd name="T17" fmla="*/ 324 h 668"/>
                <a:gd name="T18" fmla="*/ 476 w 700"/>
                <a:gd name="T19" fmla="*/ 272 h 668"/>
                <a:gd name="T20" fmla="*/ 444 w 700"/>
                <a:gd name="T21" fmla="*/ 308 h 668"/>
                <a:gd name="T22" fmla="*/ 292 w 700"/>
                <a:gd name="T23" fmla="*/ 324 h 668"/>
                <a:gd name="T24" fmla="*/ 392 w 700"/>
                <a:gd name="T25" fmla="*/ 324 h 668"/>
                <a:gd name="T26" fmla="*/ 392 w 700"/>
                <a:gd name="T27" fmla="*/ 360 h 668"/>
                <a:gd name="T28" fmla="*/ 284 w 700"/>
                <a:gd name="T29" fmla="*/ 360 h 668"/>
                <a:gd name="T30" fmla="*/ 284 w 700"/>
                <a:gd name="T31" fmla="*/ 396 h 668"/>
                <a:gd name="T32" fmla="*/ 392 w 700"/>
                <a:gd name="T33" fmla="*/ 396 h 668"/>
                <a:gd name="T34" fmla="*/ 392 w 700"/>
                <a:gd name="T35" fmla="*/ 432 h 668"/>
                <a:gd name="T36" fmla="*/ 296 w 700"/>
                <a:gd name="T37" fmla="*/ 432 h 668"/>
                <a:gd name="T38" fmla="*/ 440 w 700"/>
                <a:gd name="T39" fmla="*/ 440 h 668"/>
                <a:gd name="T40" fmla="*/ 468 w 700"/>
                <a:gd name="T41" fmla="*/ 476 h 668"/>
                <a:gd name="T42" fmla="*/ 236 w 700"/>
                <a:gd name="T43" fmla="*/ 432 h 668"/>
                <a:gd name="T44" fmla="*/ 192 w 700"/>
                <a:gd name="T45" fmla="*/ 432 h 668"/>
                <a:gd name="T46" fmla="*/ 192 w 700"/>
                <a:gd name="T47" fmla="*/ 396 h 668"/>
                <a:gd name="T48" fmla="*/ 228 w 700"/>
                <a:gd name="T49" fmla="*/ 396 h 668"/>
                <a:gd name="T50" fmla="*/ 228 w 700"/>
                <a:gd name="T51" fmla="*/ 360 h 668"/>
                <a:gd name="T52" fmla="*/ 192 w 700"/>
                <a:gd name="T53" fmla="*/ 36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0" h="668">
                  <a:moveTo>
                    <a:pt x="348" y="668"/>
                  </a:moveTo>
                  <a:cubicBezTo>
                    <a:pt x="656" y="664"/>
                    <a:pt x="700" y="472"/>
                    <a:pt x="656" y="316"/>
                  </a:cubicBezTo>
                  <a:cubicBezTo>
                    <a:pt x="620" y="180"/>
                    <a:pt x="536" y="72"/>
                    <a:pt x="412" y="0"/>
                  </a:cubicBezTo>
                  <a:cubicBezTo>
                    <a:pt x="288" y="0"/>
                    <a:pt x="288" y="0"/>
                    <a:pt x="288" y="0"/>
                  </a:cubicBezTo>
                  <a:cubicBezTo>
                    <a:pt x="160" y="72"/>
                    <a:pt x="76" y="180"/>
                    <a:pt x="40" y="316"/>
                  </a:cubicBezTo>
                  <a:cubicBezTo>
                    <a:pt x="0" y="472"/>
                    <a:pt x="44" y="664"/>
                    <a:pt x="348" y="668"/>
                  </a:cubicBezTo>
                  <a:close/>
                  <a:moveTo>
                    <a:pt x="192" y="360"/>
                  </a:moveTo>
                  <a:cubicBezTo>
                    <a:pt x="192" y="324"/>
                    <a:pt x="192" y="324"/>
                    <a:pt x="192" y="324"/>
                  </a:cubicBezTo>
                  <a:cubicBezTo>
                    <a:pt x="236" y="324"/>
                    <a:pt x="236" y="324"/>
                    <a:pt x="236" y="324"/>
                  </a:cubicBezTo>
                  <a:cubicBezTo>
                    <a:pt x="272" y="208"/>
                    <a:pt x="408" y="192"/>
                    <a:pt x="476" y="272"/>
                  </a:cubicBezTo>
                  <a:cubicBezTo>
                    <a:pt x="444" y="308"/>
                    <a:pt x="444" y="308"/>
                    <a:pt x="444" y="308"/>
                  </a:cubicBezTo>
                  <a:cubicBezTo>
                    <a:pt x="388" y="252"/>
                    <a:pt x="316" y="268"/>
                    <a:pt x="292" y="324"/>
                  </a:cubicBezTo>
                  <a:cubicBezTo>
                    <a:pt x="392" y="324"/>
                    <a:pt x="392" y="324"/>
                    <a:pt x="392" y="324"/>
                  </a:cubicBezTo>
                  <a:cubicBezTo>
                    <a:pt x="392" y="360"/>
                    <a:pt x="392" y="360"/>
                    <a:pt x="392" y="360"/>
                  </a:cubicBezTo>
                  <a:cubicBezTo>
                    <a:pt x="284" y="360"/>
                    <a:pt x="284" y="360"/>
                    <a:pt x="284" y="360"/>
                  </a:cubicBezTo>
                  <a:cubicBezTo>
                    <a:pt x="284" y="396"/>
                    <a:pt x="284" y="396"/>
                    <a:pt x="284" y="396"/>
                  </a:cubicBezTo>
                  <a:cubicBezTo>
                    <a:pt x="392" y="396"/>
                    <a:pt x="392" y="396"/>
                    <a:pt x="392" y="396"/>
                  </a:cubicBezTo>
                  <a:cubicBezTo>
                    <a:pt x="392" y="432"/>
                    <a:pt x="392" y="432"/>
                    <a:pt x="392" y="432"/>
                  </a:cubicBezTo>
                  <a:cubicBezTo>
                    <a:pt x="296" y="432"/>
                    <a:pt x="296" y="432"/>
                    <a:pt x="296" y="432"/>
                  </a:cubicBezTo>
                  <a:cubicBezTo>
                    <a:pt x="324" y="492"/>
                    <a:pt x="388" y="492"/>
                    <a:pt x="440" y="440"/>
                  </a:cubicBezTo>
                  <a:cubicBezTo>
                    <a:pt x="468" y="476"/>
                    <a:pt x="468" y="476"/>
                    <a:pt x="468" y="476"/>
                  </a:cubicBezTo>
                  <a:cubicBezTo>
                    <a:pt x="408" y="556"/>
                    <a:pt x="276" y="540"/>
                    <a:pt x="236" y="432"/>
                  </a:cubicBezTo>
                  <a:cubicBezTo>
                    <a:pt x="192" y="432"/>
                    <a:pt x="192" y="432"/>
                    <a:pt x="192" y="432"/>
                  </a:cubicBezTo>
                  <a:cubicBezTo>
                    <a:pt x="192" y="396"/>
                    <a:pt x="192" y="396"/>
                    <a:pt x="192" y="396"/>
                  </a:cubicBezTo>
                  <a:cubicBezTo>
                    <a:pt x="228" y="396"/>
                    <a:pt x="228" y="396"/>
                    <a:pt x="228" y="396"/>
                  </a:cubicBezTo>
                  <a:cubicBezTo>
                    <a:pt x="228" y="360"/>
                    <a:pt x="228" y="360"/>
                    <a:pt x="228" y="360"/>
                  </a:cubicBezTo>
                  <a:lnTo>
                    <a:pt x="192"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grpSp>
      <p:grpSp>
        <p:nvGrpSpPr>
          <p:cNvPr id="42" name="Groupe 41">
            <a:extLst>
              <a:ext uri="{FF2B5EF4-FFF2-40B4-BE49-F238E27FC236}">
                <a16:creationId xmlns:a16="http://schemas.microsoft.com/office/drawing/2014/main" id="{F44B1F33-F3D6-4CA8-B30F-CAE4702849B1}"/>
              </a:ext>
            </a:extLst>
          </p:cNvPr>
          <p:cNvGrpSpPr/>
          <p:nvPr/>
        </p:nvGrpSpPr>
        <p:grpSpPr>
          <a:xfrm>
            <a:off x="2142116" y="2211392"/>
            <a:ext cx="648000" cy="792004"/>
            <a:chOff x="-177800" y="196851"/>
            <a:chExt cx="2625726" cy="3316288"/>
          </a:xfrm>
          <a:solidFill>
            <a:schemeClr val="accent6"/>
          </a:solidFill>
        </p:grpSpPr>
        <p:sp>
          <p:nvSpPr>
            <p:cNvPr id="43" name="Freeform 6">
              <a:extLst>
                <a:ext uri="{FF2B5EF4-FFF2-40B4-BE49-F238E27FC236}">
                  <a16:creationId xmlns:a16="http://schemas.microsoft.com/office/drawing/2014/main" id="{1976989D-0115-4577-8E7E-05D7F3BE07D0}"/>
                </a:ext>
              </a:extLst>
            </p:cNvPr>
            <p:cNvSpPr>
              <a:spLocks/>
            </p:cNvSpPr>
            <p:nvPr/>
          </p:nvSpPr>
          <p:spPr bwMode="auto">
            <a:xfrm>
              <a:off x="452438" y="196851"/>
              <a:ext cx="1304925" cy="525463"/>
            </a:xfrm>
            <a:custGeom>
              <a:avLst/>
              <a:gdLst>
                <a:gd name="T0" fmla="*/ 252 w 348"/>
                <a:gd name="T1" fmla="*/ 140 h 140"/>
                <a:gd name="T2" fmla="*/ 284 w 348"/>
                <a:gd name="T3" fmla="*/ 112 h 140"/>
                <a:gd name="T4" fmla="*/ 348 w 348"/>
                <a:gd name="T5" fmla="*/ 40 h 140"/>
                <a:gd name="T6" fmla="*/ 244 w 348"/>
                <a:gd name="T7" fmla="*/ 24 h 140"/>
                <a:gd name="T8" fmla="*/ 164 w 348"/>
                <a:gd name="T9" fmla="*/ 40 h 140"/>
                <a:gd name="T10" fmla="*/ 104 w 348"/>
                <a:gd name="T11" fmla="*/ 12 h 140"/>
                <a:gd name="T12" fmla="*/ 0 w 348"/>
                <a:gd name="T13" fmla="*/ 28 h 140"/>
                <a:gd name="T14" fmla="*/ 64 w 348"/>
                <a:gd name="T15" fmla="*/ 100 h 140"/>
                <a:gd name="T16" fmla="*/ 108 w 348"/>
                <a:gd name="T17" fmla="*/ 140 h 140"/>
                <a:gd name="T18" fmla="*/ 252 w 348"/>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140">
                  <a:moveTo>
                    <a:pt x="252" y="140"/>
                  </a:moveTo>
                  <a:cubicBezTo>
                    <a:pt x="260" y="128"/>
                    <a:pt x="272" y="120"/>
                    <a:pt x="284" y="112"/>
                  </a:cubicBezTo>
                  <a:cubicBezTo>
                    <a:pt x="304" y="100"/>
                    <a:pt x="332" y="60"/>
                    <a:pt x="348" y="40"/>
                  </a:cubicBezTo>
                  <a:cubicBezTo>
                    <a:pt x="332" y="12"/>
                    <a:pt x="268" y="8"/>
                    <a:pt x="244" y="24"/>
                  </a:cubicBezTo>
                  <a:cubicBezTo>
                    <a:pt x="200" y="48"/>
                    <a:pt x="200" y="8"/>
                    <a:pt x="164" y="40"/>
                  </a:cubicBezTo>
                  <a:cubicBezTo>
                    <a:pt x="136" y="60"/>
                    <a:pt x="140" y="24"/>
                    <a:pt x="104" y="12"/>
                  </a:cubicBezTo>
                  <a:cubicBezTo>
                    <a:pt x="76" y="0"/>
                    <a:pt x="16" y="0"/>
                    <a:pt x="0" y="28"/>
                  </a:cubicBezTo>
                  <a:cubicBezTo>
                    <a:pt x="16" y="48"/>
                    <a:pt x="44" y="88"/>
                    <a:pt x="64" y="100"/>
                  </a:cubicBezTo>
                  <a:cubicBezTo>
                    <a:pt x="76" y="108"/>
                    <a:pt x="96" y="124"/>
                    <a:pt x="108" y="140"/>
                  </a:cubicBezTo>
                  <a:lnTo>
                    <a:pt x="25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sp>
          <p:nvSpPr>
            <p:cNvPr id="44" name="Freeform 7">
              <a:extLst>
                <a:ext uri="{FF2B5EF4-FFF2-40B4-BE49-F238E27FC236}">
                  <a16:creationId xmlns:a16="http://schemas.microsoft.com/office/drawing/2014/main" id="{94628E7A-EF0A-4668-8B34-A16716448DBB}"/>
                </a:ext>
              </a:extLst>
            </p:cNvPr>
            <p:cNvSpPr>
              <a:spLocks/>
            </p:cNvSpPr>
            <p:nvPr/>
          </p:nvSpPr>
          <p:spPr bwMode="auto">
            <a:xfrm>
              <a:off x="917575" y="812801"/>
              <a:ext cx="434975" cy="88900"/>
            </a:xfrm>
            <a:custGeom>
              <a:avLst/>
              <a:gdLst>
                <a:gd name="T0" fmla="*/ 108 w 116"/>
                <a:gd name="T1" fmla="*/ 24 h 24"/>
                <a:gd name="T2" fmla="*/ 116 w 116"/>
                <a:gd name="T3" fmla="*/ 0 h 24"/>
                <a:gd name="T4" fmla="*/ 0 w 116"/>
                <a:gd name="T5" fmla="*/ 0 h 24"/>
                <a:gd name="T6" fmla="*/ 8 w 116"/>
                <a:gd name="T7" fmla="*/ 24 h 24"/>
                <a:gd name="T8" fmla="*/ 108 w 116"/>
                <a:gd name="T9" fmla="*/ 24 h 24"/>
              </a:gdLst>
              <a:ahLst/>
              <a:cxnLst>
                <a:cxn ang="0">
                  <a:pos x="T0" y="T1"/>
                </a:cxn>
                <a:cxn ang="0">
                  <a:pos x="T2" y="T3"/>
                </a:cxn>
                <a:cxn ang="0">
                  <a:pos x="T4" y="T5"/>
                </a:cxn>
                <a:cxn ang="0">
                  <a:pos x="T6" y="T7"/>
                </a:cxn>
                <a:cxn ang="0">
                  <a:pos x="T8" y="T9"/>
                </a:cxn>
              </a:cxnLst>
              <a:rect l="0" t="0" r="r" b="b"/>
              <a:pathLst>
                <a:path w="116" h="24">
                  <a:moveTo>
                    <a:pt x="108" y="24"/>
                  </a:moveTo>
                  <a:cubicBezTo>
                    <a:pt x="108" y="16"/>
                    <a:pt x="108" y="12"/>
                    <a:pt x="116" y="0"/>
                  </a:cubicBezTo>
                  <a:cubicBezTo>
                    <a:pt x="0" y="0"/>
                    <a:pt x="0" y="0"/>
                    <a:pt x="0" y="0"/>
                  </a:cubicBezTo>
                  <a:cubicBezTo>
                    <a:pt x="4" y="12"/>
                    <a:pt x="8" y="16"/>
                    <a:pt x="8" y="24"/>
                  </a:cubicBezTo>
                  <a:lnTo>
                    <a:pt x="10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sp>
          <p:nvSpPr>
            <p:cNvPr id="45" name="Freeform 8">
              <a:extLst>
                <a:ext uri="{FF2B5EF4-FFF2-40B4-BE49-F238E27FC236}">
                  <a16:creationId xmlns:a16="http://schemas.microsoft.com/office/drawing/2014/main" id="{794282C8-67BD-444C-A68E-24DA7F5141E3}"/>
                </a:ext>
              </a:extLst>
            </p:cNvPr>
            <p:cNvSpPr>
              <a:spLocks noEditPoints="1"/>
            </p:cNvSpPr>
            <p:nvPr/>
          </p:nvSpPr>
          <p:spPr bwMode="auto">
            <a:xfrm>
              <a:off x="-177800" y="1006476"/>
              <a:ext cx="2625726" cy="2506663"/>
            </a:xfrm>
            <a:custGeom>
              <a:avLst/>
              <a:gdLst>
                <a:gd name="T0" fmla="*/ 348 w 700"/>
                <a:gd name="T1" fmla="*/ 668 h 668"/>
                <a:gd name="T2" fmla="*/ 656 w 700"/>
                <a:gd name="T3" fmla="*/ 316 h 668"/>
                <a:gd name="T4" fmla="*/ 412 w 700"/>
                <a:gd name="T5" fmla="*/ 0 h 668"/>
                <a:gd name="T6" fmla="*/ 288 w 700"/>
                <a:gd name="T7" fmla="*/ 0 h 668"/>
                <a:gd name="T8" fmla="*/ 40 w 700"/>
                <a:gd name="T9" fmla="*/ 316 h 668"/>
                <a:gd name="T10" fmla="*/ 348 w 700"/>
                <a:gd name="T11" fmla="*/ 668 h 668"/>
                <a:gd name="T12" fmla="*/ 192 w 700"/>
                <a:gd name="T13" fmla="*/ 360 h 668"/>
                <a:gd name="T14" fmla="*/ 192 w 700"/>
                <a:gd name="T15" fmla="*/ 324 h 668"/>
                <a:gd name="T16" fmla="*/ 236 w 700"/>
                <a:gd name="T17" fmla="*/ 324 h 668"/>
                <a:gd name="T18" fmla="*/ 476 w 700"/>
                <a:gd name="T19" fmla="*/ 272 h 668"/>
                <a:gd name="T20" fmla="*/ 444 w 700"/>
                <a:gd name="T21" fmla="*/ 308 h 668"/>
                <a:gd name="T22" fmla="*/ 292 w 700"/>
                <a:gd name="T23" fmla="*/ 324 h 668"/>
                <a:gd name="T24" fmla="*/ 392 w 700"/>
                <a:gd name="T25" fmla="*/ 324 h 668"/>
                <a:gd name="T26" fmla="*/ 392 w 700"/>
                <a:gd name="T27" fmla="*/ 360 h 668"/>
                <a:gd name="T28" fmla="*/ 284 w 700"/>
                <a:gd name="T29" fmla="*/ 360 h 668"/>
                <a:gd name="T30" fmla="*/ 284 w 700"/>
                <a:gd name="T31" fmla="*/ 396 h 668"/>
                <a:gd name="T32" fmla="*/ 392 w 700"/>
                <a:gd name="T33" fmla="*/ 396 h 668"/>
                <a:gd name="T34" fmla="*/ 392 w 700"/>
                <a:gd name="T35" fmla="*/ 432 h 668"/>
                <a:gd name="T36" fmla="*/ 296 w 700"/>
                <a:gd name="T37" fmla="*/ 432 h 668"/>
                <a:gd name="T38" fmla="*/ 440 w 700"/>
                <a:gd name="T39" fmla="*/ 440 h 668"/>
                <a:gd name="T40" fmla="*/ 468 w 700"/>
                <a:gd name="T41" fmla="*/ 476 h 668"/>
                <a:gd name="T42" fmla="*/ 236 w 700"/>
                <a:gd name="T43" fmla="*/ 432 h 668"/>
                <a:gd name="T44" fmla="*/ 192 w 700"/>
                <a:gd name="T45" fmla="*/ 432 h 668"/>
                <a:gd name="T46" fmla="*/ 192 w 700"/>
                <a:gd name="T47" fmla="*/ 396 h 668"/>
                <a:gd name="T48" fmla="*/ 228 w 700"/>
                <a:gd name="T49" fmla="*/ 396 h 668"/>
                <a:gd name="T50" fmla="*/ 228 w 700"/>
                <a:gd name="T51" fmla="*/ 360 h 668"/>
                <a:gd name="T52" fmla="*/ 192 w 700"/>
                <a:gd name="T53" fmla="*/ 36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0" h="668">
                  <a:moveTo>
                    <a:pt x="348" y="668"/>
                  </a:moveTo>
                  <a:cubicBezTo>
                    <a:pt x="656" y="664"/>
                    <a:pt x="700" y="472"/>
                    <a:pt x="656" y="316"/>
                  </a:cubicBezTo>
                  <a:cubicBezTo>
                    <a:pt x="620" y="180"/>
                    <a:pt x="536" y="72"/>
                    <a:pt x="412" y="0"/>
                  </a:cubicBezTo>
                  <a:cubicBezTo>
                    <a:pt x="288" y="0"/>
                    <a:pt x="288" y="0"/>
                    <a:pt x="288" y="0"/>
                  </a:cubicBezTo>
                  <a:cubicBezTo>
                    <a:pt x="160" y="72"/>
                    <a:pt x="76" y="180"/>
                    <a:pt x="40" y="316"/>
                  </a:cubicBezTo>
                  <a:cubicBezTo>
                    <a:pt x="0" y="472"/>
                    <a:pt x="44" y="664"/>
                    <a:pt x="348" y="668"/>
                  </a:cubicBezTo>
                  <a:close/>
                  <a:moveTo>
                    <a:pt x="192" y="360"/>
                  </a:moveTo>
                  <a:cubicBezTo>
                    <a:pt x="192" y="324"/>
                    <a:pt x="192" y="324"/>
                    <a:pt x="192" y="324"/>
                  </a:cubicBezTo>
                  <a:cubicBezTo>
                    <a:pt x="236" y="324"/>
                    <a:pt x="236" y="324"/>
                    <a:pt x="236" y="324"/>
                  </a:cubicBezTo>
                  <a:cubicBezTo>
                    <a:pt x="272" y="208"/>
                    <a:pt x="408" y="192"/>
                    <a:pt x="476" y="272"/>
                  </a:cubicBezTo>
                  <a:cubicBezTo>
                    <a:pt x="444" y="308"/>
                    <a:pt x="444" y="308"/>
                    <a:pt x="444" y="308"/>
                  </a:cubicBezTo>
                  <a:cubicBezTo>
                    <a:pt x="388" y="252"/>
                    <a:pt x="316" y="268"/>
                    <a:pt x="292" y="324"/>
                  </a:cubicBezTo>
                  <a:cubicBezTo>
                    <a:pt x="392" y="324"/>
                    <a:pt x="392" y="324"/>
                    <a:pt x="392" y="324"/>
                  </a:cubicBezTo>
                  <a:cubicBezTo>
                    <a:pt x="392" y="360"/>
                    <a:pt x="392" y="360"/>
                    <a:pt x="392" y="360"/>
                  </a:cubicBezTo>
                  <a:cubicBezTo>
                    <a:pt x="284" y="360"/>
                    <a:pt x="284" y="360"/>
                    <a:pt x="284" y="360"/>
                  </a:cubicBezTo>
                  <a:cubicBezTo>
                    <a:pt x="284" y="396"/>
                    <a:pt x="284" y="396"/>
                    <a:pt x="284" y="396"/>
                  </a:cubicBezTo>
                  <a:cubicBezTo>
                    <a:pt x="392" y="396"/>
                    <a:pt x="392" y="396"/>
                    <a:pt x="392" y="396"/>
                  </a:cubicBezTo>
                  <a:cubicBezTo>
                    <a:pt x="392" y="432"/>
                    <a:pt x="392" y="432"/>
                    <a:pt x="392" y="432"/>
                  </a:cubicBezTo>
                  <a:cubicBezTo>
                    <a:pt x="296" y="432"/>
                    <a:pt x="296" y="432"/>
                    <a:pt x="296" y="432"/>
                  </a:cubicBezTo>
                  <a:cubicBezTo>
                    <a:pt x="324" y="492"/>
                    <a:pt x="388" y="492"/>
                    <a:pt x="440" y="440"/>
                  </a:cubicBezTo>
                  <a:cubicBezTo>
                    <a:pt x="468" y="476"/>
                    <a:pt x="468" y="476"/>
                    <a:pt x="468" y="476"/>
                  </a:cubicBezTo>
                  <a:cubicBezTo>
                    <a:pt x="408" y="556"/>
                    <a:pt x="276" y="540"/>
                    <a:pt x="236" y="432"/>
                  </a:cubicBezTo>
                  <a:cubicBezTo>
                    <a:pt x="192" y="432"/>
                    <a:pt x="192" y="432"/>
                    <a:pt x="192" y="432"/>
                  </a:cubicBezTo>
                  <a:cubicBezTo>
                    <a:pt x="192" y="396"/>
                    <a:pt x="192" y="396"/>
                    <a:pt x="192" y="396"/>
                  </a:cubicBezTo>
                  <a:cubicBezTo>
                    <a:pt x="228" y="396"/>
                    <a:pt x="228" y="396"/>
                    <a:pt x="228" y="396"/>
                  </a:cubicBezTo>
                  <a:cubicBezTo>
                    <a:pt x="228" y="360"/>
                    <a:pt x="228" y="360"/>
                    <a:pt x="228" y="360"/>
                  </a:cubicBezTo>
                  <a:lnTo>
                    <a:pt x="192"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kern="0">
                <a:latin typeface="Arial"/>
                <a:ea typeface="Arial"/>
                <a:cs typeface="Arial"/>
                <a:sym typeface="Arial"/>
              </a:endParaRPr>
            </a:p>
          </p:txBody>
        </p:sp>
      </p:grpSp>
      <p:sp>
        <p:nvSpPr>
          <p:cNvPr id="46" name="Croix 45">
            <a:extLst>
              <a:ext uri="{FF2B5EF4-FFF2-40B4-BE49-F238E27FC236}">
                <a16:creationId xmlns:a16="http://schemas.microsoft.com/office/drawing/2014/main" id="{EBE0E6B9-A28A-43A7-A3D6-099C47780567}"/>
              </a:ext>
            </a:extLst>
          </p:cNvPr>
          <p:cNvSpPr/>
          <p:nvPr/>
        </p:nvSpPr>
        <p:spPr>
          <a:xfrm rot="2856183">
            <a:off x="1926115" y="2143485"/>
            <a:ext cx="1080000" cy="1080000"/>
          </a:xfrm>
          <a:prstGeom prst="plus">
            <a:avLst>
              <a:gd name="adj" fmla="val 48364"/>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C885EA7A-6A89-4AF6-B611-EF878F260C2D}"/>
              </a:ext>
            </a:extLst>
          </p:cNvPr>
          <p:cNvSpPr txBox="1"/>
          <p:nvPr/>
        </p:nvSpPr>
        <p:spPr>
          <a:xfrm>
            <a:off x="672156" y="3620175"/>
            <a:ext cx="3642042" cy="547136"/>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all">
                <a:solidFill>
                  <a:schemeClr val="accent6"/>
                </a:solidFill>
                <a:latin typeface="Montserrat SemiBold" panose="020B0604020202020204" charset="0"/>
              </a:rPr>
              <a:t>Opération d’arbitrage au sein DE l’ENVELOPPE</a:t>
            </a:r>
          </a:p>
        </p:txBody>
      </p:sp>
      <p:sp>
        <p:nvSpPr>
          <p:cNvPr id="48" name="ZoneTexte 47">
            <a:extLst>
              <a:ext uri="{FF2B5EF4-FFF2-40B4-BE49-F238E27FC236}">
                <a16:creationId xmlns:a16="http://schemas.microsoft.com/office/drawing/2014/main" id="{6CAD78BB-B0A7-48E7-923E-36AD54CA6960}"/>
              </a:ext>
            </a:extLst>
          </p:cNvPr>
          <p:cNvSpPr txBox="1"/>
          <p:nvPr/>
        </p:nvSpPr>
        <p:spPr>
          <a:xfrm>
            <a:off x="4673363" y="3547337"/>
            <a:ext cx="4013201" cy="547136"/>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all">
                <a:solidFill>
                  <a:srgbClr val="008375"/>
                </a:solidFill>
                <a:latin typeface="Montserrat SemiBold" panose="020B0604020202020204" charset="0"/>
              </a:rPr>
              <a:t>Liquidités libérées pour les projets du client</a:t>
            </a:r>
          </a:p>
        </p:txBody>
      </p:sp>
      <p:cxnSp>
        <p:nvCxnSpPr>
          <p:cNvPr id="54" name="Connecteur droit 53">
            <a:extLst>
              <a:ext uri="{FF2B5EF4-FFF2-40B4-BE49-F238E27FC236}">
                <a16:creationId xmlns:a16="http://schemas.microsoft.com/office/drawing/2014/main" id="{0454E1A7-F506-43B2-9F4A-F0D92B6C3A1E}"/>
              </a:ext>
            </a:extLst>
          </p:cNvPr>
          <p:cNvCxnSpPr>
            <a:cxnSpLocks/>
          </p:cNvCxnSpPr>
          <p:nvPr/>
        </p:nvCxnSpPr>
        <p:spPr>
          <a:xfrm>
            <a:off x="4572000" y="1074543"/>
            <a:ext cx="0" cy="3024000"/>
          </a:xfrm>
          <a:prstGeom prst="line">
            <a:avLst/>
          </a:prstGeom>
          <a:ln w="9525">
            <a:solidFill>
              <a:schemeClr val="accent5">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31BC0F24-BC66-4344-83D6-A03E7718077D}"/>
              </a:ext>
            </a:extLst>
          </p:cNvPr>
          <p:cNvSpPr txBox="1"/>
          <p:nvPr/>
        </p:nvSpPr>
        <p:spPr>
          <a:xfrm>
            <a:off x="672156" y="1089173"/>
            <a:ext cx="3642041" cy="417568"/>
          </a:xfrm>
          <a:prstGeom prst="rect">
            <a:avLst/>
          </a:prstGeom>
          <a:ln w="12700">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algn="ctr"/>
            <a:r>
              <a:rPr lang="fr-FR" sz="900" b="1" cap="all">
                <a:solidFill>
                  <a:schemeClr val="tx1"/>
                </a:solidFill>
                <a:latin typeface="Montserrat SemiBold" panose="020B0604020202020204" charset="0"/>
              </a:rPr>
              <a:t>La tombée d’échéance</a:t>
            </a:r>
          </a:p>
          <a:p>
            <a:pPr algn="ctr"/>
            <a:r>
              <a:rPr lang="fr-FR" sz="900" b="1" cap="all">
                <a:solidFill>
                  <a:schemeClr val="accent6"/>
                </a:solidFill>
                <a:latin typeface="Montserrat SemiBold" panose="020B0604020202020204" charset="0"/>
              </a:rPr>
              <a:t>ne génère pas de liquidités</a:t>
            </a:r>
          </a:p>
        </p:txBody>
      </p:sp>
      <p:sp>
        <p:nvSpPr>
          <p:cNvPr id="52" name="Ellipse 51">
            <a:extLst>
              <a:ext uri="{FF2B5EF4-FFF2-40B4-BE49-F238E27FC236}">
                <a16:creationId xmlns:a16="http://schemas.microsoft.com/office/drawing/2014/main" id="{A74F6649-B187-4AB2-84A8-B4ACAC04E62E}"/>
              </a:ext>
            </a:extLst>
          </p:cNvPr>
          <p:cNvSpPr/>
          <p:nvPr/>
        </p:nvSpPr>
        <p:spPr>
          <a:xfrm>
            <a:off x="518710" y="1153652"/>
            <a:ext cx="286681" cy="28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1</a:t>
            </a:r>
          </a:p>
        </p:txBody>
      </p:sp>
      <p:sp>
        <p:nvSpPr>
          <p:cNvPr id="56" name="ZoneTexte 55">
            <a:extLst>
              <a:ext uri="{FF2B5EF4-FFF2-40B4-BE49-F238E27FC236}">
                <a16:creationId xmlns:a16="http://schemas.microsoft.com/office/drawing/2014/main" id="{FA9F8D39-FBAC-4869-93D4-2A0D6FBF2043}"/>
              </a:ext>
            </a:extLst>
          </p:cNvPr>
          <p:cNvSpPr txBox="1"/>
          <p:nvPr/>
        </p:nvSpPr>
        <p:spPr>
          <a:xfrm>
            <a:off x="4867447" y="1089173"/>
            <a:ext cx="3642041" cy="417568"/>
          </a:xfrm>
          <a:prstGeom prst="rect">
            <a:avLst/>
          </a:prstGeom>
          <a:ln w="12700">
            <a:solidFill>
              <a:srgbClr val="00837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900" b="1" cap="all">
                <a:solidFill>
                  <a:schemeClr val="tx1"/>
                </a:solidFill>
                <a:latin typeface="Montserrat SemiBold" panose="020B0604020202020204" charset="0"/>
              </a:rPr>
              <a:t>La tombée d’échéance</a:t>
            </a:r>
          </a:p>
          <a:p>
            <a:pPr algn="ctr"/>
            <a:r>
              <a:rPr lang="fr-FR" sz="900" b="1" cap="all">
                <a:solidFill>
                  <a:srgbClr val="008375"/>
                </a:solidFill>
                <a:latin typeface="Montserrat SemiBold" panose="020B0604020202020204" charset="0"/>
              </a:rPr>
              <a:t>génère des liquidités</a:t>
            </a:r>
          </a:p>
        </p:txBody>
      </p:sp>
      <p:sp>
        <p:nvSpPr>
          <p:cNvPr id="57" name="Ellipse 56">
            <a:extLst>
              <a:ext uri="{FF2B5EF4-FFF2-40B4-BE49-F238E27FC236}">
                <a16:creationId xmlns:a16="http://schemas.microsoft.com/office/drawing/2014/main" id="{9537F215-0965-437A-B58D-203499283651}"/>
              </a:ext>
            </a:extLst>
          </p:cNvPr>
          <p:cNvSpPr/>
          <p:nvPr/>
        </p:nvSpPr>
        <p:spPr>
          <a:xfrm>
            <a:off x="4714001" y="1153652"/>
            <a:ext cx="286681" cy="288000"/>
          </a:xfrm>
          <a:prstGeom prst="ellipse">
            <a:avLst/>
          </a:prstGeom>
          <a:solidFill>
            <a:srgbClr val="00837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2</a:t>
            </a:r>
          </a:p>
        </p:txBody>
      </p:sp>
      <p:pic>
        <p:nvPicPr>
          <p:cNvPr id="29" name="Image 28">
            <a:extLst>
              <a:ext uri="{FF2B5EF4-FFF2-40B4-BE49-F238E27FC236}">
                <a16:creationId xmlns:a16="http://schemas.microsoft.com/office/drawing/2014/main" id="{BD97CC67-32CE-4FDC-8BBB-8AC8C48FA770}"/>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280100" y="3194360"/>
            <a:ext cx="367873" cy="367873"/>
          </a:xfrm>
          <a:prstGeom prst="rect">
            <a:avLst/>
          </a:prstGeom>
        </p:spPr>
      </p:pic>
      <p:pic>
        <p:nvPicPr>
          <p:cNvPr id="31" name="Image 30">
            <a:extLst>
              <a:ext uri="{FF2B5EF4-FFF2-40B4-BE49-F238E27FC236}">
                <a16:creationId xmlns:a16="http://schemas.microsoft.com/office/drawing/2014/main" id="{7B2F5AC5-261D-4176-AF27-9C8F648248DB}"/>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504530" y="3194360"/>
            <a:ext cx="367873" cy="367873"/>
          </a:xfrm>
          <a:prstGeom prst="rect">
            <a:avLst/>
          </a:prstGeom>
        </p:spPr>
      </p:pic>
      <p:grpSp>
        <p:nvGrpSpPr>
          <p:cNvPr id="36" name="Groupe 35">
            <a:extLst>
              <a:ext uri="{FF2B5EF4-FFF2-40B4-BE49-F238E27FC236}">
                <a16:creationId xmlns:a16="http://schemas.microsoft.com/office/drawing/2014/main" id="{0AEEE54A-34EE-4706-90E7-A1DEA3519031}"/>
              </a:ext>
            </a:extLst>
          </p:cNvPr>
          <p:cNvGrpSpPr/>
          <p:nvPr/>
        </p:nvGrpSpPr>
        <p:grpSpPr>
          <a:xfrm>
            <a:off x="672156" y="4442949"/>
            <a:ext cx="7837327" cy="288000"/>
            <a:chOff x="745379" y="4442949"/>
            <a:chExt cx="8166272" cy="288000"/>
          </a:xfrm>
        </p:grpSpPr>
        <p:sp>
          <p:nvSpPr>
            <p:cNvPr id="53" name="Rectangle 52">
              <a:extLst>
                <a:ext uri="{FF2B5EF4-FFF2-40B4-BE49-F238E27FC236}">
                  <a16:creationId xmlns:a16="http://schemas.microsoft.com/office/drawing/2014/main" id="{EC05EF33-0FB1-474C-B7BA-6CA40727349A}"/>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450"/>
                </a:spcBef>
                <a:spcAft>
                  <a:spcPts val="450"/>
                </a:spcAft>
              </a:pPr>
              <a:r>
                <a:rPr lang="fr-FR" sz="800">
                  <a:solidFill>
                    <a:schemeClr val="accent3"/>
                  </a:solidFill>
                  <a:latin typeface="Montserrat SemiBold" panose="020B0604020202020204" charset="0"/>
                </a:rPr>
                <a:t>L’objectif est de pouvoir </a:t>
              </a:r>
              <a:r>
                <a:rPr lang="fr-FR" sz="800" b="1">
                  <a:solidFill>
                    <a:schemeClr val="accent3"/>
                  </a:solidFill>
                  <a:latin typeface="Montserrat SemiBold" panose="020B0604020202020204" charset="0"/>
                </a:rPr>
                <a:t>anticiper les tombées d’échéance 1 mois à l’avance</a:t>
              </a:r>
              <a:r>
                <a:rPr lang="fr-FR" sz="800">
                  <a:solidFill>
                    <a:schemeClr val="accent3"/>
                  </a:solidFill>
                  <a:latin typeface="Montserrat SemiBold" panose="020B0604020202020204" charset="0"/>
                </a:rPr>
                <a:t>, afin de réinvestir les montants dans les projets du client</a:t>
              </a:r>
            </a:p>
          </p:txBody>
        </p:sp>
        <p:sp>
          <p:nvSpPr>
            <p:cNvPr id="58" name="Triangle isocèle 57">
              <a:extLst>
                <a:ext uri="{FF2B5EF4-FFF2-40B4-BE49-F238E27FC236}">
                  <a16:creationId xmlns:a16="http://schemas.microsoft.com/office/drawing/2014/main" id="{17F73FF2-67DB-4EC3-B563-53D256191631}"/>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53055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Recyclage</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Réinvestissement d’un instrument financier tombé à échéance au sein d’une ASV ou d’un PEA</a:t>
            </a:r>
          </a:p>
        </p:txBody>
      </p:sp>
      <p:sp>
        <p:nvSpPr>
          <p:cNvPr id="33" name="ZoneTexte 32">
            <a:extLst>
              <a:ext uri="{FF2B5EF4-FFF2-40B4-BE49-F238E27FC236}">
                <a16:creationId xmlns:a16="http://schemas.microsoft.com/office/drawing/2014/main" id="{C556CB43-9474-42D6-A99B-47F246CE03EE}"/>
              </a:ext>
            </a:extLst>
          </p:cNvPr>
          <p:cNvSpPr txBox="1"/>
          <p:nvPr/>
        </p:nvSpPr>
        <p:spPr>
          <a:xfrm>
            <a:off x="1906298" y="1582941"/>
            <a:ext cx="5331404" cy="288000"/>
          </a:xfrm>
          <a:prstGeom prst="rect">
            <a:avLst/>
          </a:prstGeom>
          <a:solidFill>
            <a:schemeClr val="accent5"/>
          </a:solidFill>
          <a:ln>
            <a:solidFill>
              <a:schemeClr val="accent5"/>
            </a:solidFill>
          </a:ln>
        </p:spPr>
        <p:txBody>
          <a:bodyPr wrap="square" rtlCol="0" anchor="ctr">
            <a:noAutofit/>
          </a:bodyPr>
          <a:lstStyle/>
          <a:p>
            <a:pPr algn="ctr"/>
            <a:r>
              <a:rPr lang="fr-FR" sz="800" b="1" dirty="0">
                <a:solidFill>
                  <a:schemeClr val="bg1"/>
                </a:solidFill>
                <a:latin typeface="Montserrat SemiBold" panose="020B0604020202020204" charset="0"/>
              </a:rPr>
              <a:t>INSTRUMENT FINANCIER DETENU DANS UNE ASSURANCE VIE OU UN PEA</a:t>
            </a:r>
          </a:p>
        </p:txBody>
      </p:sp>
      <p:grpSp>
        <p:nvGrpSpPr>
          <p:cNvPr id="4" name="Groupe 3">
            <a:extLst>
              <a:ext uri="{FF2B5EF4-FFF2-40B4-BE49-F238E27FC236}">
                <a16:creationId xmlns:a16="http://schemas.microsoft.com/office/drawing/2014/main" id="{AF0AE977-2963-46DD-95CD-FC5A73DF0384}"/>
              </a:ext>
            </a:extLst>
          </p:cNvPr>
          <p:cNvGrpSpPr/>
          <p:nvPr/>
        </p:nvGrpSpPr>
        <p:grpSpPr>
          <a:xfrm>
            <a:off x="4288040" y="2081532"/>
            <a:ext cx="555167" cy="669412"/>
            <a:chOff x="4288040" y="2409192"/>
            <a:chExt cx="555167" cy="669412"/>
          </a:xfrm>
        </p:grpSpPr>
        <p:sp>
          <p:nvSpPr>
            <p:cNvPr id="35" name="Freeform 6">
              <a:extLst>
                <a:ext uri="{FF2B5EF4-FFF2-40B4-BE49-F238E27FC236}">
                  <a16:creationId xmlns:a16="http://schemas.microsoft.com/office/drawing/2014/main" id="{5C0BBD63-6CA6-42B6-B472-E02D9831EBEF}"/>
                </a:ext>
              </a:extLst>
            </p:cNvPr>
            <p:cNvSpPr>
              <a:spLocks/>
            </p:cNvSpPr>
            <p:nvPr/>
          </p:nvSpPr>
          <p:spPr bwMode="auto">
            <a:xfrm>
              <a:off x="4421294" y="2409192"/>
              <a:ext cx="275905" cy="106068"/>
            </a:xfrm>
            <a:custGeom>
              <a:avLst/>
              <a:gdLst>
                <a:gd name="T0" fmla="*/ 252 w 348"/>
                <a:gd name="T1" fmla="*/ 140 h 140"/>
                <a:gd name="T2" fmla="*/ 284 w 348"/>
                <a:gd name="T3" fmla="*/ 112 h 140"/>
                <a:gd name="T4" fmla="*/ 348 w 348"/>
                <a:gd name="T5" fmla="*/ 40 h 140"/>
                <a:gd name="T6" fmla="*/ 244 w 348"/>
                <a:gd name="T7" fmla="*/ 24 h 140"/>
                <a:gd name="T8" fmla="*/ 164 w 348"/>
                <a:gd name="T9" fmla="*/ 40 h 140"/>
                <a:gd name="T10" fmla="*/ 104 w 348"/>
                <a:gd name="T11" fmla="*/ 12 h 140"/>
                <a:gd name="T12" fmla="*/ 0 w 348"/>
                <a:gd name="T13" fmla="*/ 28 h 140"/>
                <a:gd name="T14" fmla="*/ 64 w 348"/>
                <a:gd name="T15" fmla="*/ 100 h 140"/>
                <a:gd name="T16" fmla="*/ 108 w 348"/>
                <a:gd name="T17" fmla="*/ 140 h 140"/>
                <a:gd name="T18" fmla="*/ 252 w 348"/>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140">
                  <a:moveTo>
                    <a:pt x="252" y="140"/>
                  </a:moveTo>
                  <a:cubicBezTo>
                    <a:pt x="260" y="128"/>
                    <a:pt x="272" y="120"/>
                    <a:pt x="284" y="112"/>
                  </a:cubicBezTo>
                  <a:cubicBezTo>
                    <a:pt x="304" y="100"/>
                    <a:pt x="332" y="60"/>
                    <a:pt x="348" y="40"/>
                  </a:cubicBezTo>
                  <a:cubicBezTo>
                    <a:pt x="332" y="12"/>
                    <a:pt x="268" y="8"/>
                    <a:pt x="244" y="24"/>
                  </a:cubicBezTo>
                  <a:cubicBezTo>
                    <a:pt x="200" y="48"/>
                    <a:pt x="200" y="8"/>
                    <a:pt x="164" y="40"/>
                  </a:cubicBezTo>
                  <a:cubicBezTo>
                    <a:pt x="136" y="60"/>
                    <a:pt x="140" y="24"/>
                    <a:pt x="104" y="12"/>
                  </a:cubicBezTo>
                  <a:cubicBezTo>
                    <a:pt x="76" y="0"/>
                    <a:pt x="16" y="0"/>
                    <a:pt x="0" y="28"/>
                  </a:cubicBezTo>
                  <a:cubicBezTo>
                    <a:pt x="16" y="48"/>
                    <a:pt x="44" y="88"/>
                    <a:pt x="64" y="100"/>
                  </a:cubicBezTo>
                  <a:cubicBezTo>
                    <a:pt x="76" y="108"/>
                    <a:pt x="96" y="124"/>
                    <a:pt x="108" y="140"/>
                  </a:cubicBezTo>
                  <a:lnTo>
                    <a:pt x="252" y="14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sp>
          <p:nvSpPr>
            <p:cNvPr id="36" name="Freeform 7">
              <a:extLst>
                <a:ext uri="{FF2B5EF4-FFF2-40B4-BE49-F238E27FC236}">
                  <a16:creationId xmlns:a16="http://schemas.microsoft.com/office/drawing/2014/main" id="{2947BF2D-95F4-4A30-B53F-14435D7725DD}"/>
                </a:ext>
              </a:extLst>
            </p:cNvPr>
            <p:cNvSpPr>
              <a:spLocks/>
            </p:cNvSpPr>
            <p:nvPr/>
          </p:nvSpPr>
          <p:spPr bwMode="auto">
            <a:xfrm>
              <a:off x="4519639" y="2533525"/>
              <a:ext cx="91968" cy="17945"/>
            </a:xfrm>
            <a:custGeom>
              <a:avLst/>
              <a:gdLst>
                <a:gd name="T0" fmla="*/ 108 w 116"/>
                <a:gd name="T1" fmla="*/ 24 h 24"/>
                <a:gd name="T2" fmla="*/ 116 w 116"/>
                <a:gd name="T3" fmla="*/ 0 h 24"/>
                <a:gd name="T4" fmla="*/ 0 w 116"/>
                <a:gd name="T5" fmla="*/ 0 h 24"/>
                <a:gd name="T6" fmla="*/ 8 w 116"/>
                <a:gd name="T7" fmla="*/ 24 h 24"/>
                <a:gd name="T8" fmla="*/ 108 w 116"/>
                <a:gd name="T9" fmla="*/ 24 h 24"/>
              </a:gdLst>
              <a:ahLst/>
              <a:cxnLst>
                <a:cxn ang="0">
                  <a:pos x="T0" y="T1"/>
                </a:cxn>
                <a:cxn ang="0">
                  <a:pos x="T2" y="T3"/>
                </a:cxn>
                <a:cxn ang="0">
                  <a:pos x="T4" y="T5"/>
                </a:cxn>
                <a:cxn ang="0">
                  <a:pos x="T6" y="T7"/>
                </a:cxn>
                <a:cxn ang="0">
                  <a:pos x="T8" y="T9"/>
                </a:cxn>
              </a:cxnLst>
              <a:rect l="0" t="0" r="r" b="b"/>
              <a:pathLst>
                <a:path w="116" h="24">
                  <a:moveTo>
                    <a:pt x="108" y="24"/>
                  </a:moveTo>
                  <a:cubicBezTo>
                    <a:pt x="108" y="16"/>
                    <a:pt x="108" y="12"/>
                    <a:pt x="116" y="0"/>
                  </a:cubicBezTo>
                  <a:cubicBezTo>
                    <a:pt x="0" y="0"/>
                    <a:pt x="0" y="0"/>
                    <a:pt x="0" y="0"/>
                  </a:cubicBezTo>
                  <a:cubicBezTo>
                    <a:pt x="4" y="12"/>
                    <a:pt x="8" y="16"/>
                    <a:pt x="8" y="24"/>
                  </a:cubicBezTo>
                  <a:lnTo>
                    <a:pt x="108" y="2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sp>
          <p:nvSpPr>
            <p:cNvPr id="37" name="Freeform 8">
              <a:extLst>
                <a:ext uri="{FF2B5EF4-FFF2-40B4-BE49-F238E27FC236}">
                  <a16:creationId xmlns:a16="http://schemas.microsoft.com/office/drawing/2014/main" id="{B90EB872-06AE-4DA2-813C-F1A1AB5ED4A3}"/>
                </a:ext>
              </a:extLst>
            </p:cNvPr>
            <p:cNvSpPr>
              <a:spLocks noEditPoints="1"/>
            </p:cNvSpPr>
            <p:nvPr/>
          </p:nvSpPr>
          <p:spPr bwMode="auto">
            <a:xfrm>
              <a:off x="4288040" y="2572620"/>
              <a:ext cx="555167" cy="505984"/>
            </a:xfrm>
            <a:custGeom>
              <a:avLst/>
              <a:gdLst>
                <a:gd name="T0" fmla="*/ 348 w 700"/>
                <a:gd name="T1" fmla="*/ 668 h 668"/>
                <a:gd name="T2" fmla="*/ 656 w 700"/>
                <a:gd name="T3" fmla="*/ 316 h 668"/>
                <a:gd name="T4" fmla="*/ 412 w 700"/>
                <a:gd name="T5" fmla="*/ 0 h 668"/>
                <a:gd name="T6" fmla="*/ 288 w 700"/>
                <a:gd name="T7" fmla="*/ 0 h 668"/>
                <a:gd name="T8" fmla="*/ 40 w 700"/>
                <a:gd name="T9" fmla="*/ 316 h 668"/>
                <a:gd name="T10" fmla="*/ 348 w 700"/>
                <a:gd name="T11" fmla="*/ 668 h 668"/>
                <a:gd name="T12" fmla="*/ 192 w 700"/>
                <a:gd name="T13" fmla="*/ 360 h 668"/>
                <a:gd name="T14" fmla="*/ 192 w 700"/>
                <a:gd name="T15" fmla="*/ 324 h 668"/>
                <a:gd name="T16" fmla="*/ 236 w 700"/>
                <a:gd name="T17" fmla="*/ 324 h 668"/>
                <a:gd name="T18" fmla="*/ 476 w 700"/>
                <a:gd name="T19" fmla="*/ 272 h 668"/>
                <a:gd name="T20" fmla="*/ 444 w 700"/>
                <a:gd name="T21" fmla="*/ 308 h 668"/>
                <a:gd name="T22" fmla="*/ 292 w 700"/>
                <a:gd name="T23" fmla="*/ 324 h 668"/>
                <a:gd name="T24" fmla="*/ 392 w 700"/>
                <a:gd name="T25" fmla="*/ 324 h 668"/>
                <a:gd name="T26" fmla="*/ 392 w 700"/>
                <a:gd name="T27" fmla="*/ 360 h 668"/>
                <a:gd name="T28" fmla="*/ 284 w 700"/>
                <a:gd name="T29" fmla="*/ 360 h 668"/>
                <a:gd name="T30" fmla="*/ 284 w 700"/>
                <a:gd name="T31" fmla="*/ 396 h 668"/>
                <a:gd name="T32" fmla="*/ 392 w 700"/>
                <a:gd name="T33" fmla="*/ 396 h 668"/>
                <a:gd name="T34" fmla="*/ 392 w 700"/>
                <a:gd name="T35" fmla="*/ 432 h 668"/>
                <a:gd name="T36" fmla="*/ 296 w 700"/>
                <a:gd name="T37" fmla="*/ 432 h 668"/>
                <a:gd name="T38" fmla="*/ 440 w 700"/>
                <a:gd name="T39" fmla="*/ 440 h 668"/>
                <a:gd name="T40" fmla="*/ 468 w 700"/>
                <a:gd name="T41" fmla="*/ 476 h 668"/>
                <a:gd name="T42" fmla="*/ 236 w 700"/>
                <a:gd name="T43" fmla="*/ 432 h 668"/>
                <a:gd name="T44" fmla="*/ 192 w 700"/>
                <a:gd name="T45" fmla="*/ 432 h 668"/>
                <a:gd name="T46" fmla="*/ 192 w 700"/>
                <a:gd name="T47" fmla="*/ 396 h 668"/>
                <a:gd name="T48" fmla="*/ 228 w 700"/>
                <a:gd name="T49" fmla="*/ 396 h 668"/>
                <a:gd name="T50" fmla="*/ 228 w 700"/>
                <a:gd name="T51" fmla="*/ 360 h 668"/>
                <a:gd name="T52" fmla="*/ 192 w 700"/>
                <a:gd name="T53" fmla="*/ 36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0" h="668">
                  <a:moveTo>
                    <a:pt x="348" y="668"/>
                  </a:moveTo>
                  <a:cubicBezTo>
                    <a:pt x="656" y="664"/>
                    <a:pt x="700" y="472"/>
                    <a:pt x="656" y="316"/>
                  </a:cubicBezTo>
                  <a:cubicBezTo>
                    <a:pt x="620" y="180"/>
                    <a:pt x="536" y="72"/>
                    <a:pt x="412" y="0"/>
                  </a:cubicBezTo>
                  <a:cubicBezTo>
                    <a:pt x="288" y="0"/>
                    <a:pt x="288" y="0"/>
                    <a:pt x="288" y="0"/>
                  </a:cubicBezTo>
                  <a:cubicBezTo>
                    <a:pt x="160" y="72"/>
                    <a:pt x="76" y="180"/>
                    <a:pt x="40" y="316"/>
                  </a:cubicBezTo>
                  <a:cubicBezTo>
                    <a:pt x="0" y="472"/>
                    <a:pt x="44" y="664"/>
                    <a:pt x="348" y="668"/>
                  </a:cubicBezTo>
                  <a:close/>
                  <a:moveTo>
                    <a:pt x="192" y="360"/>
                  </a:moveTo>
                  <a:cubicBezTo>
                    <a:pt x="192" y="324"/>
                    <a:pt x="192" y="324"/>
                    <a:pt x="192" y="324"/>
                  </a:cubicBezTo>
                  <a:cubicBezTo>
                    <a:pt x="236" y="324"/>
                    <a:pt x="236" y="324"/>
                    <a:pt x="236" y="324"/>
                  </a:cubicBezTo>
                  <a:cubicBezTo>
                    <a:pt x="272" y="208"/>
                    <a:pt x="408" y="192"/>
                    <a:pt x="476" y="272"/>
                  </a:cubicBezTo>
                  <a:cubicBezTo>
                    <a:pt x="444" y="308"/>
                    <a:pt x="444" y="308"/>
                    <a:pt x="444" y="308"/>
                  </a:cubicBezTo>
                  <a:cubicBezTo>
                    <a:pt x="388" y="252"/>
                    <a:pt x="316" y="268"/>
                    <a:pt x="292" y="324"/>
                  </a:cubicBezTo>
                  <a:cubicBezTo>
                    <a:pt x="392" y="324"/>
                    <a:pt x="392" y="324"/>
                    <a:pt x="392" y="324"/>
                  </a:cubicBezTo>
                  <a:cubicBezTo>
                    <a:pt x="392" y="360"/>
                    <a:pt x="392" y="360"/>
                    <a:pt x="392" y="360"/>
                  </a:cubicBezTo>
                  <a:cubicBezTo>
                    <a:pt x="284" y="360"/>
                    <a:pt x="284" y="360"/>
                    <a:pt x="284" y="360"/>
                  </a:cubicBezTo>
                  <a:cubicBezTo>
                    <a:pt x="284" y="396"/>
                    <a:pt x="284" y="396"/>
                    <a:pt x="284" y="396"/>
                  </a:cubicBezTo>
                  <a:cubicBezTo>
                    <a:pt x="392" y="396"/>
                    <a:pt x="392" y="396"/>
                    <a:pt x="392" y="396"/>
                  </a:cubicBezTo>
                  <a:cubicBezTo>
                    <a:pt x="392" y="432"/>
                    <a:pt x="392" y="432"/>
                    <a:pt x="392" y="432"/>
                  </a:cubicBezTo>
                  <a:cubicBezTo>
                    <a:pt x="296" y="432"/>
                    <a:pt x="296" y="432"/>
                    <a:pt x="296" y="432"/>
                  </a:cubicBezTo>
                  <a:cubicBezTo>
                    <a:pt x="324" y="492"/>
                    <a:pt x="388" y="492"/>
                    <a:pt x="440" y="440"/>
                  </a:cubicBezTo>
                  <a:cubicBezTo>
                    <a:pt x="468" y="476"/>
                    <a:pt x="468" y="476"/>
                    <a:pt x="468" y="476"/>
                  </a:cubicBezTo>
                  <a:cubicBezTo>
                    <a:pt x="408" y="556"/>
                    <a:pt x="276" y="540"/>
                    <a:pt x="236" y="432"/>
                  </a:cubicBezTo>
                  <a:cubicBezTo>
                    <a:pt x="192" y="432"/>
                    <a:pt x="192" y="432"/>
                    <a:pt x="192" y="432"/>
                  </a:cubicBezTo>
                  <a:cubicBezTo>
                    <a:pt x="192" y="396"/>
                    <a:pt x="192" y="396"/>
                    <a:pt x="192" y="396"/>
                  </a:cubicBezTo>
                  <a:cubicBezTo>
                    <a:pt x="228" y="396"/>
                    <a:pt x="228" y="396"/>
                    <a:pt x="228" y="396"/>
                  </a:cubicBezTo>
                  <a:cubicBezTo>
                    <a:pt x="228" y="360"/>
                    <a:pt x="228" y="360"/>
                    <a:pt x="228" y="360"/>
                  </a:cubicBezTo>
                  <a:lnTo>
                    <a:pt x="192" y="3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grpSp>
      <p:sp>
        <p:nvSpPr>
          <p:cNvPr id="39" name="Croix 38">
            <a:extLst>
              <a:ext uri="{FF2B5EF4-FFF2-40B4-BE49-F238E27FC236}">
                <a16:creationId xmlns:a16="http://schemas.microsoft.com/office/drawing/2014/main" id="{CB07F27C-4074-4E22-A186-C994A3D19959}"/>
              </a:ext>
            </a:extLst>
          </p:cNvPr>
          <p:cNvSpPr/>
          <p:nvPr/>
        </p:nvSpPr>
        <p:spPr>
          <a:xfrm rot="2856183">
            <a:off x="4160623" y="2089106"/>
            <a:ext cx="810000" cy="810000"/>
          </a:xfrm>
          <a:prstGeom prst="plus">
            <a:avLst>
              <a:gd name="adj" fmla="val 48364"/>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0" name="ZoneTexte 39">
            <a:extLst>
              <a:ext uri="{FF2B5EF4-FFF2-40B4-BE49-F238E27FC236}">
                <a16:creationId xmlns:a16="http://schemas.microsoft.com/office/drawing/2014/main" id="{17E240DD-B4AB-459E-BA15-23250D21421A}"/>
              </a:ext>
            </a:extLst>
          </p:cNvPr>
          <p:cNvSpPr txBox="1"/>
          <p:nvPr/>
        </p:nvSpPr>
        <p:spPr>
          <a:xfrm>
            <a:off x="1899921" y="3388685"/>
            <a:ext cx="5331404" cy="660877"/>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900" b="1" cap="all">
                <a:solidFill>
                  <a:schemeClr val="accent6"/>
                </a:solidFill>
                <a:latin typeface="Montserrat SemiBold" panose="020B0604020202020204" charset="0"/>
              </a:rPr>
              <a:t>Il s’agit d’une Opération d’arbitrage au sein DE l’ENVELOPPE </a:t>
            </a:r>
            <a:r>
              <a:rPr lang="fr-FR" sz="900" b="1" cap="all">
                <a:solidFill>
                  <a:schemeClr val="accent6"/>
                </a:solidFill>
              </a:rPr>
              <a:t>: </a:t>
            </a:r>
          </a:p>
          <a:p>
            <a:pPr algn="ctr"/>
            <a:endParaRPr lang="fr-FR" sz="825" b="1" cap="all">
              <a:solidFill>
                <a:schemeClr val="accent6"/>
              </a:solidFill>
            </a:endParaRPr>
          </a:p>
          <a:p>
            <a:pPr algn="ctr"/>
            <a:r>
              <a:rPr lang="fr-FR" sz="900" i="1" cap="all">
                <a:solidFill>
                  <a:schemeClr val="accent6"/>
                </a:solidFill>
              </a:rPr>
              <a:t>L’instrument financier est réinvesti SELON LES PORTEFEUILLES MODELES </a:t>
            </a:r>
          </a:p>
          <a:p>
            <a:pPr algn="ctr"/>
            <a:r>
              <a:rPr lang="fr-FR" sz="900" i="1" cap="all">
                <a:solidFill>
                  <a:schemeClr val="accent6"/>
                </a:solidFill>
              </a:rPr>
              <a:t>ET DANS LE RESPECT DU PROFIL DE RISQUE DU CLIENT</a:t>
            </a:r>
          </a:p>
        </p:txBody>
      </p:sp>
      <p:sp>
        <p:nvSpPr>
          <p:cNvPr id="32" name="ZoneTexte 31">
            <a:extLst>
              <a:ext uri="{FF2B5EF4-FFF2-40B4-BE49-F238E27FC236}">
                <a16:creationId xmlns:a16="http://schemas.microsoft.com/office/drawing/2014/main" id="{22381C40-F3B2-4B38-A777-F3E18AEF7161}"/>
              </a:ext>
            </a:extLst>
          </p:cNvPr>
          <p:cNvSpPr txBox="1"/>
          <p:nvPr/>
        </p:nvSpPr>
        <p:spPr>
          <a:xfrm>
            <a:off x="1906299" y="1089173"/>
            <a:ext cx="5331404" cy="417568"/>
          </a:xfrm>
          <a:prstGeom prst="rect">
            <a:avLst/>
          </a:prstGeom>
          <a:ln w="12700">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1000" b="1" cap="all">
                <a:solidFill>
                  <a:schemeClr val="accent6"/>
                </a:solidFill>
                <a:latin typeface="Montserrat ExtraBold" panose="020B0604020202020204" charset="0"/>
              </a:rPr>
              <a:t>SITUATION 1 </a:t>
            </a:r>
          </a:p>
          <a:p>
            <a:pPr algn="ctr"/>
            <a:r>
              <a:rPr lang="fr-FR" sz="900" b="1" cap="all">
                <a:solidFill>
                  <a:schemeClr val="tx1"/>
                </a:solidFill>
                <a:latin typeface="Montserrat SemiBold" panose="020B0604020202020204" charset="0"/>
              </a:rPr>
              <a:t>La tombée d’échéance </a:t>
            </a:r>
            <a:r>
              <a:rPr lang="fr-FR" sz="900" b="1" cap="all">
                <a:solidFill>
                  <a:schemeClr val="accent6"/>
                </a:solidFill>
                <a:latin typeface="Montserrat SemiBold" panose="020B0604020202020204" charset="0"/>
              </a:rPr>
              <a:t>ne génère pas de liquidités</a:t>
            </a:r>
          </a:p>
        </p:txBody>
      </p:sp>
      <p:pic>
        <p:nvPicPr>
          <p:cNvPr id="44" name="Image 43">
            <a:extLst>
              <a:ext uri="{FF2B5EF4-FFF2-40B4-BE49-F238E27FC236}">
                <a16:creationId xmlns:a16="http://schemas.microsoft.com/office/drawing/2014/main" id="{450449E3-329D-4024-8DE5-0A1D849BD930}"/>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4434048" y="2960277"/>
            <a:ext cx="275904" cy="275904"/>
          </a:xfrm>
          <a:prstGeom prst="rect">
            <a:avLst/>
          </a:prstGeom>
        </p:spPr>
      </p:pic>
      <p:sp>
        <p:nvSpPr>
          <p:cNvPr id="46" name="Ellipse 45">
            <a:extLst>
              <a:ext uri="{FF2B5EF4-FFF2-40B4-BE49-F238E27FC236}">
                <a16:creationId xmlns:a16="http://schemas.microsoft.com/office/drawing/2014/main" id="{2531F8AF-09AF-4746-B7A9-E769CB011C78}"/>
              </a:ext>
            </a:extLst>
          </p:cNvPr>
          <p:cNvSpPr/>
          <p:nvPr/>
        </p:nvSpPr>
        <p:spPr>
          <a:xfrm>
            <a:off x="1762957" y="1153652"/>
            <a:ext cx="286681" cy="28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1</a:t>
            </a:r>
          </a:p>
        </p:txBody>
      </p:sp>
      <p:grpSp>
        <p:nvGrpSpPr>
          <p:cNvPr id="18" name="Groupe 17">
            <a:extLst>
              <a:ext uri="{FF2B5EF4-FFF2-40B4-BE49-F238E27FC236}">
                <a16:creationId xmlns:a16="http://schemas.microsoft.com/office/drawing/2014/main" id="{ACD8F488-AC83-49ED-950A-7AF3D3BAFB22}"/>
              </a:ext>
            </a:extLst>
          </p:cNvPr>
          <p:cNvGrpSpPr/>
          <p:nvPr/>
        </p:nvGrpSpPr>
        <p:grpSpPr>
          <a:xfrm>
            <a:off x="667062" y="4442949"/>
            <a:ext cx="7829238" cy="288000"/>
            <a:chOff x="745379" y="4442949"/>
            <a:chExt cx="8166272" cy="288000"/>
          </a:xfrm>
        </p:grpSpPr>
        <p:sp>
          <p:nvSpPr>
            <p:cNvPr id="19" name="Rectangle 18">
              <a:extLst>
                <a:ext uri="{FF2B5EF4-FFF2-40B4-BE49-F238E27FC236}">
                  <a16:creationId xmlns:a16="http://schemas.microsoft.com/office/drawing/2014/main" id="{C7B058CB-7A3F-47E3-8DEB-CC5314129D5E}"/>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25"/>
                </a:spcBef>
                <a:spcAft>
                  <a:spcPts val="225"/>
                </a:spcAft>
              </a:pPr>
              <a:r>
                <a:rPr lang="fr-FR" sz="800">
                  <a:solidFill>
                    <a:schemeClr val="accent3"/>
                  </a:solidFill>
                  <a:latin typeface="Montserrat SemiBold" panose="020B0604020202020204" charset="0"/>
                </a:rPr>
                <a:t>Le réinvestissement peut se faire désormais via l’acte de gestion « ARBITRAGE » dans un projet défini</a:t>
              </a:r>
              <a:endParaRPr lang="fr-FR" sz="800" i="1">
                <a:solidFill>
                  <a:schemeClr val="accent3"/>
                </a:solidFill>
                <a:latin typeface="Montserrat SemiBold" panose="020B0604020202020204" charset="0"/>
              </a:endParaRPr>
            </a:p>
          </p:txBody>
        </p:sp>
        <p:sp>
          <p:nvSpPr>
            <p:cNvPr id="20" name="Triangle isocèle 19">
              <a:extLst>
                <a:ext uri="{FF2B5EF4-FFF2-40B4-BE49-F238E27FC236}">
                  <a16:creationId xmlns:a16="http://schemas.microsoft.com/office/drawing/2014/main" id="{1C1839A2-AD68-4210-AC02-5905B2CF3D6D}"/>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813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Recyclage</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Réinvestissement d’un compte à terme tombé à échéance</a:t>
            </a:r>
          </a:p>
        </p:txBody>
      </p:sp>
      <p:sp>
        <p:nvSpPr>
          <p:cNvPr id="6" name="ZoneTexte 5">
            <a:extLst>
              <a:ext uri="{FF2B5EF4-FFF2-40B4-BE49-F238E27FC236}">
                <a16:creationId xmlns:a16="http://schemas.microsoft.com/office/drawing/2014/main" id="{F64A13A3-2663-4F11-8758-ABF1D98A3D9B}"/>
              </a:ext>
            </a:extLst>
          </p:cNvPr>
          <p:cNvSpPr txBox="1"/>
          <p:nvPr/>
        </p:nvSpPr>
        <p:spPr>
          <a:xfrm>
            <a:off x="4680401" y="1571939"/>
            <a:ext cx="2557302" cy="288000"/>
          </a:xfrm>
          <a:prstGeom prst="rect">
            <a:avLst/>
          </a:prstGeom>
          <a:solidFill>
            <a:schemeClr val="accent5"/>
          </a:solidFill>
        </p:spPr>
        <p:txBody>
          <a:bodyPr wrap="square" rtlCol="0" anchor="ctr">
            <a:noAutofit/>
          </a:bodyPr>
          <a:lstStyle/>
          <a:p>
            <a:pPr algn="ctr"/>
            <a:r>
              <a:rPr lang="fr-FR" sz="800" b="1">
                <a:solidFill>
                  <a:schemeClr val="bg1"/>
                </a:solidFill>
                <a:latin typeface="Montserrat SemiBold" panose="020B0604020202020204" charset="0"/>
              </a:rPr>
              <a:t>CONTRAT D’EPARGNE BANCAIRE</a:t>
            </a:r>
          </a:p>
        </p:txBody>
      </p:sp>
      <p:grpSp>
        <p:nvGrpSpPr>
          <p:cNvPr id="7" name="Groupe 6">
            <a:extLst>
              <a:ext uri="{FF2B5EF4-FFF2-40B4-BE49-F238E27FC236}">
                <a16:creationId xmlns:a16="http://schemas.microsoft.com/office/drawing/2014/main" id="{6FA7871D-69F0-41BA-AE22-7CED70C50EF5}"/>
              </a:ext>
            </a:extLst>
          </p:cNvPr>
          <p:cNvGrpSpPr/>
          <p:nvPr/>
        </p:nvGrpSpPr>
        <p:grpSpPr>
          <a:xfrm>
            <a:off x="4288040" y="2086907"/>
            <a:ext cx="555167" cy="669412"/>
            <a:chOff x="-177800" y="196851"/>
            <a:chExt cx="2625726" cy="3316288"/>
          </a:xfrm>
          <a:solidFill>
            <a:srgbClr val="008375"/>
          </a:solidFill>
        </p:grpSpPr>
        <p:sp>
          <p:nvSpPr>
            <p:cNvPr id="8" name="Freeform 6">
              <a:extLst>
                <a:ext uri="{FF2B5EF4-FFF2-40B4-BE49-F238E27FC236}">
                  <a16:creationId xmlns:a16="http://schemas.microsoft.com/office/drawing/2014/main" id="{4AE7D9A2-9A26-4CB6-9311-C4F0E9346C75}"/>
                </a:ext>
              </a:extLst>
            </p:cNvPr>
            <p:cNvSpPr>
              <a:spLocks/>
            </p:cNvSpPr>
            <p:nvPr/>
          </p:nvSpPr>
          <p:spPr bwMode="auto">
            <a:xfrm>
              <a:off x="452438" y="196851"/>
              <a:ext cx="1304925" cy="525463"/>
            </a:xfrm>
            <a:custGeom>
              <a:avLst/>
              <a:gdLst>
                <a:gd name="T0" fmla="*/ 252 w 348"/>
                <a:gd name="T1" fmla="*/ 140 h 140"/>
                <a:gd name="T2" fmla="*/ 284 w 348"/>
                <a:gd name="T3" fmla="*/ 112 h 140"/>
                <a:gd name="T4" fmla="*/ 348 w 348"/>
                <a:gd name="T5" fmla="*/ 40 h 140"/>
                <a:gd name="T6" fmla="*/ 244 w 348"/>
                <a:gd name="T7" fmla="*/ 24 h 140"/>
                <a:gd name="T8" fmla="*/ 164 w 348"/>
                <a:gd name="T9" fmla="*/ 40 h 140"/>
                <a:gd name="T10" fmla="*/ 104 w 348"/>
                <a:gd name="T11" fmla="*/ 12 h 140"/>
                <a:gd name="T12" fmla="*/ 0 w 348"/>
                <a:gd name="T13" fmla="*/ 28 h 140"/>
                <a:gd name="T14" fmla="*/ 64 w 348"/>
                <a:gd name="T15" fmla="*/ 100 h 140"/>
                <a:gd name="T16" fmla="*/ 108 w 348"/>
                <a:gd name="T17" fmla="*/ 140 h 140"/>
                <a:gd name="T18" fmla="*/ 252 w 348"/>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140">
                  <a:moveTo>
                    <a:pt x="252" y="140"/>
                  </a:moveTo>
                  <a:cubicBezTo>
                    <a:pt x="260" y="128"/>
                    <a:pt x="272" y="120"/>
                    <a:pt x="284" y="112"/>
                  </a:cubicBezTo>
                  <a:cubicBezTo>
                    <a:pt x="304" y="100"/>
                    <a:pt x="332" y="60"/>
                    <a:pt x="348" y="40"/>
                  </a:cubicBezTo>
                  <a:cubicBezTo>
                    <a:pt x="332" y="12"/>
                    <a:pt x="268" y="8"/>
                    <a:pt x="244" y="24"/>
                  </a:cubicBezTo>
                  <a:cubicBezTo>
                    <a:pt x="200" y="48"/>
                    <a:pt x="200" y="8"/>
                    <a:pt x="164" y="40"/>
                  </a:cubicBezTo>
                  <a:cubicBezTo>
                    <a:pt x="136" y="60"/>
                    <a:pt x="140" y="24"/>
                    <a:pt x="104" y="12"/>
                  </a:cubicBezTo>
                  <a:cubicBezTo>
                    <a:pt x="76" y="0"/>
                    <a:pt x="16" y="0"/>
                    <a:pt x="0" y="28"/>
                  </a:cubicBezTo>
                  <a:cubicBezTo>
                    <a:pt x="16" y="48"/>
                    <a:pt x="44" y="88"/>
                    <a:pt x="64" y="100"/>
                  </a:cubicBezTo>
                  <a:cubicBezTo>
                    <a:pt x="76" y="108"/>
                    <a:pt x="96" y="124"/>
                    <a:pt x="108" y="140"/>
                  </a:cubicBezTo>
                  <a:lnTo>
                    <a:pt x="252"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sp>
          <p:nvSpPr>
            <p:cNvPr id="9" name="Freeform 7">
              <a:extLst>
                <a:ext uri="{FF2B5EF4-FFF2-40B4-BE49-F238E27FC236}">
                  <a16:creationId xmlns:a16="http://schemas.microsoft.com/office/drawing/2014/main" id="{7583A0DD-F767-414B-8421-3FA9C18CA287}"/>
                </a:ext>
              </a:extLst>
            </p:cNvPr>
            <p:cNvSpPr>
              <a:spLocks/>
            </p:cNvSpPr>
            <p:nvPr/>
          </p:nvSpPr>
          <p:spPr bwMode="auto">
            <a:xfrm>
              <a:off x="917575" y="812801"/>
              <a:ext cx="434975" cy="88900"/>
            </a:xfrm>
            <a:custGeom>
              <a:avLst/>
              <a:gdLst>
                <a:gd name="T0" fmla="*/ 108 w 116"/>
                <a:gd name="T1" fmla="*/ 24 h 24"/>
                <a:gd name="T2" fmla="*/ 116 w 116"/>
                <a:gd name="T3" fmla="*/ 0 h 24"/>
                <a:gd name="T4" fmla="*/ 0 w 116"/>
                <a:gd name="T5" fmla="*/ 0 h 24"/>
                <a:gd name="T6" fmla="*/ 8 w 116"/>
                <a:gd name="T7" fmla="*/ 24 h 24"/>
                <a:gd name="T8" fmla="*/ 108 w 116"/>
                <a:gd name="T9" fmla="*/ 24 h 24"/>
              </a:gdLst>
              <a:ahLst/>
              <a:cxnLst>
                <a:cxn ang="0">
                  <a:pos x="T0" y="T1"/>
                </a:cxn>
                <a:cxn ang="0">
                  <a:pos x="T2" y="T3"/>
                </a:cxn>
                <a:cxn ang="0">
                  <a:pos x="T4" y="T5"/>
                </a:cxn>
                <a:cxn ang="0">
                  <a:pos x="T6" y="T7"/>
                </a:cxn>
                <a:cxn ang="0">
                  <a:pos x="T8" y="T9"/>
                </a:cxn>
              </a:cxnLst>
              <a:rect l="0" t="0" r="r" b="b"/>
              <a:pathLst>
                <a:path w="116" h="24">
                  <a:moveTo>
                    <a:pt x="108" y="24"/>
                  </a:moveTo>
                  <a:cubicBezTo>
                    <a:pt x="108" y="16"/>
                    <a:pt x="108" y="12"/>
                    <a:pt x="116" y="0"/>
                  </a:cubicBezTo>
                  <a:cubicBezTo>
                    <a:pt x="0" y="0"/>
                    <a:pt x="0" y="0"/>
                    <a:pt x="0" y="0"/>
                  </a:cubicBezTo>
                  <a:cubicBezTo>
                    <a:pt x="4" y="12"/>
                    <a:pt x="8" y="16"/>
                    <a:pt x="8" y="24"/>
                  </a:cubicBezTo>
                  <a:lnTo>
                    <a:pt x="10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sp>
          <p:nvSpPr>
            <p:cNvPr id="10" name="Freeform 8">
              <a:extLst>
                <a:ext uri="{FF2B5EF4-FFF2-40B4-BE49-F238E27FC236}">
                  <a16:creationId xmlns:a16="http://schemas.microsoft.com/office/drawing/2014/main" id="{A9DA778C-1511-4A5D-932A-A3B92CB6B110}"/>
                </a:ext>
              </a:extLst>
            </p:cNvPr>
            <p:cNvSpPr>
              <a:spLocks noEditPoints="1"/>
            </p:cNvSpPr>
            <p:nvPr/>
          </p:nvSpPr>
          <p:spPr bwMode="auto">
            <a:xfrm>
              <a:off x="-177800" y="1006476"/>
              <a:ext cx="2625726" cy="2506663"/>
            </a:xfrm>
            <a:custGeom>
              <a:avLst/>
              <a:gdLst>
                <a:gd name="T0" fmla="*/ 348 w 700"/>
                <a:gd name="T1" fmla="*/ 668 h 668"/>
                <a:gd name="T2" fmla="*/ 656 w 700"/>
                <a:gd name="T3" fmla="*/ 316 h 668"/>
                <a:gd name="T4" fmla="*/ 412 w 700"/>
                <a:gd name="T5" fmla="*/ 0 h 668"/>
                <a:gd name="T6" fmla="*/ 288 w 700"/>
                <a:gd name="T7" fmla="*/ 0 h 668"/>
                <a:gd name="T8" fmla="*/ 40 w 700"/>
                <a:gd name="T9" fmla="*/ 316 h 668"/>
                <a:gd name="T10" fmla="*/ 348 w 700"/>
                <a:gd name="T11" fmla="*/ 668 h 668"/>
                <a:gd name="T12" fmla="*/ 192 w 700"/>
                <a:gd name="T13" fmla="*/ 360 h 668"/>
                <a:gd name="T14" fmla="*/ 192 w 700"/>
                <a:gd name="T15" fmla="*/ 324 h 668"/>
                <a:gd name="T16" fmla="*/ 236 w 700"/>
                <a:gd name="T17" fmla="*/ 324 h 668"/>
                <a:gd name="T18" fmla="*/ 476 w 700"/>
                <a:gd name="T19" fmla="*/ 272 h 668"/>
                <a:gd name="T20" fmla="*/ 444 w 700"/>
                <a:gd name="T21" fmla="*/ 308 h 668"/>
                <a:gd name="T22" fmla="*/ 292 w 700"/>
                <a:gd name="T23" fmla="*/ 324 h 668"/>
                <a:gd name="T24" fmla="*/ 392 w 700"/>
                <a:gd name="T25" fmla="*/ 324 h 668"/>
                <a:gd name="T26" fmla="*/ 392 w 700"/>
                <a:gd name="T27" fmla="*/ 360 h 668"/>
                <a:gd name="T28" fmla="*/ 284 w 700"/>
                <a:gd name="T29" fmla="*/ 360 h 668"/>
                <a:gd name="T30" fmla="*/ 284 w 700"/>
                <a:gd name="T31" fmla="*/ 396 h 668"/>
                <a:gd name="T32" fmla="*/ 392 w 700"/>
                <a:gd name="T33" fmla="*/ 396 h 668"/>
                <a:gd name="T34" fmla="*/ 392 w 700"/>
                <a:gd name="T35" fmla="*/ 432 h 668"/>
                <a:gd name="T36" fmla="*/ 296 w 700"/>
                <a:gd name="T37" fmla="*/ 432 h 668"/>
                <a:gd name="T38" fmla="*/ 440 w 700"/>
                <a:gd name="T39" fmla="*/ 440 h 668"/>
                <a:gd name="T40" fmla="*/ 468 w 700"/>
                <a:gd name="T41" fmla="*/ 476 h 668"/>
                <a:gd name="T42" fmla="*/ 236 w 700"/>
                <a:gd name="T43" fmla="*/ 432 h 668"/>
                <a:gd name="T44" fmla="*/ 192 w 700"/>
                <a:gd name="T45" fmla="*/ 432 h 668"/>
                <a:gd name="T46" fmla="*/ 192 w 700"/>
                <a:gd name="T47" fmla="*/ 396 h 668"/>
                <a:gd name="T48" fmla="*/ 228 w 700"/>
                <a:gd name="T49" fmla="*/ 396 h 668"/>
                <a:gd name="T50" fmla="*/ 228 w 700"/>
                <a:gd name="T51" fmla="*/ 360 h 668"/>
                <a:gd name="T52" fmla="*/ 192 w 700"/>
                <a:gd name="T53" fmla="*/ 36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0" h="668">
                  <a:moveTo>
                    <a:pt x="348" y="668"/>
                  </a:moveTo>
                  <a:cubicBezTo>
                    <a:pt x="656" y="664"/>
                    <a:pt x="700" y="472"/>
                    <a:pt x="656" y="316"/>
                  </a:cubicBezTo>
                  <a:cubicBezTo>
                    <a:pt x="620" y="180"/>
                    <a:pt x="536" y="72"/>
                    <a:pt x="412" y="0"/>
                  </a:cubicBezTo>
                  <a:cubicBezTo>
                    <a:pt x="288" y="0"/>
                    <a:pt x="288" y="0"/>
                    <a:pt x="288" y="0"/>
                  </a:cubicBezTo>
                  <a:cubicBezTo>
                    <a:pt x="160" y="72"/>
                    <a:pt x="76" y="180"/>
                    <a:pt x="40" y="316"/>
                  </a:cubicBezTo>
                  <a:cubicBezTo>
                    <a:pt x="0" y="472"/>
                    <a:pt x="44" y="664"/>
                    <a:pt x="348" y="668"/>
                  </a:cubicBezTo>
                  <a:close/>
                  <a:moveTo>
                    <a:pt x="192" y="360"/>
                  </a:moveTo>
                  <a:cubicBezTo>
                    <a:pt x="192" y="324"/>
                    <a:pt x="192" y="324"/>
                    <a:pt x="192" y="324"/>
                  </a:cubicBezTo>
                  <a:cubicBezTo>
                    <a:pt x="236" y="324"/>
                    <a:pt x="236" y="324"/>
                    <a:pt x="236" y="324"/>
                  </a:cubicBezTo>
                  <a:cubicBezTo>
                    <a:pt x="272" y="208"/>
                    <a:pt x="408" y="192"/>
                    <a:pt x="476" y="272"/>
                  </a:cubicBezTo>
                  <a:cubicBezTo>
                    <a:pt x="444" y="308"/>
                    <a:pt x="444" y="308"/>
                    <a:pt x="444" y="308"/>
                  </a:cubicBezTo>
                  <a:cubicBezTo>
                    <a:pt x="388" y="252"/>
                    <a:pt x="316" y="268"/>
                    <a:pt x="292" y="324"/>
                  </a:cubicBezTo>
                  <a:cubicBezTo>
                    <a:pt x="392" y="324"/>
                    <a:pt x="392" y="324"/>
                    <a:pt x="392" y="324"/>
                  </a:cubicBezTo>
                  <a:cubicBezTo>
                    <a:pt x="392" y="360"/>
                    <a:pt x="392" y="360"/>
                    <a:pt x="392" y="360"/>
                  </a:cubicBezTo>
                  <a:cubicBezTo>
                    <a:pt x="284" y="360"/>
                    <a:pt x="284" y="360"/>
                    <a:pt x="284" y="360"/>
                  </a:cubicBezTo>
                  <a:cubicBezTo>
                    <a:pt x="284" y="396"/>
                    <a:pt x="284" y="396"/>
                    <a:pt x="284" y="396"/>
                  </a:cubicBezTo>
                  <a:cubicBezTo>
                    <a:pt x="392" y="396"/>
                    <a:pt x="392" y="396"/>
                    <a:pt x="392" y="396"/>
                  </a:cubicBezTo>
                  <a:cubicBezTo>
                    <a:pt x="392" y="432"/>
                    <a:pt x="392" y="432"/>
                    <a:pt x="392" y="432"/>
                  </a:cubicBezTo>
                  <a:cubicBezTo>
                    <a:pt x="296" y="432"/>
                    <a:pt x="296" y="432"/>
                    <a:pt x="296" y="432"/>
                  </a:cubicBezTo>
                  <a:cubicBezTo>
                    <a:pt x="324" y="492"/>
                    <a:pt x="388" y="492"/>
                    <a:pt x="440" y="440"/>
                  </a:cubicBezTo>
                  <a:cubicBezTo>
                    <a:pt x="468" y="476"/>
                    <a:pt x="468" y="476"/>
                    <a:pt x="468" y="476"/>
                  </a:cubicBezTo>
                  <a:cubicBezTo>
                    <a:pt x="408" y="556"/>
                    <a:pt x="276" y="540"/>
                    <a:pt x="236" y="432"/>
                  </a:cubicBezTo>
                  <a:cubicBezTo>
                    <a:pt x="192" y="432"/>
                    <a:pt x="192" y="432"/>
                    <a:pt x="192" y="432"/>
                  </a:cubicBezTo>
                  <a:cubicBezTo>
                    <a:pt x="192" y="396"/>
                    <a:pt x="192" y="396"/>
                    <a:pt x="192" y="396"/>
                  </a:cubicBezTo>
                  <a:cubicBezTo>
                    <a:pt x="228" y="396"/>
                    <a:pt x="228" y="396"/>
                    <a:pt x="228" y="396"/>
                  </a:cubicBezTo>
                  <a:cubicBezTo>
                    <a:pt x="228" y="360"/>
                    <a:pt x="228" y="360"/>
                    <a:pt x="228" y="360"/>
                  </a:cubicBezTo>
                  <a:lnTo>
                    <a:pt x="192"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fr-FR" sz="1050" kern="0">
                <a:latin typeface="Arial"/>
                <a:ea typeface="Arial"/>
                <a:cs typeface="Arial"/>
                <a:sym typeface="Arial"/>
              </a:endParaRPr>
            </a:p>
          </p:txBody>
        </p:sp>
      </p:grpSp>
      <p:sp>
        <p:nvSpPr>
          <p:cNvPr id="11" name="ZoneTexte 10">
            <a:extLst>
              <a:ext uri="{FF2B5EF4-FFF2-40B4-BE49-F238E27FC236}">
                <a16:creationId xmlns:a16="http://schemas.microsoft.com/office/drawing/2014/main" id="{0C6582C2-7706-401E-9E99-ADF191F1932D}"/>
              </a:ext>
            </a:extLst>
          </p:cNvPr>
          <p:cNvSpPr txBox="1"/>
          <p:nvPr/>
        </p:nvSpPr>
        <p:spPr>
          <a:xfrm>
            <a:off x="1639729" y="3388685"/>
            <a:ext cx="5864544" cy="561035"/>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fr-FR" sz="900" b="1" cap="all">
                <a:solidFill>
                  <a:srgbClr val="008375"/>
                </a:solidFill>
                <a:latin typeface="Montserrat SemiBold" panose="020B0604020202020204" charset="0"/>
              </a:rPr>
              <a:t>La tombée d’échéance génère des Liquidités libérées pour les projets du client</a:t>
            </a:r>
          </a:p>
          <a:p>
            <a:pPr algn="ctr"/>
            <a:endParaRPr lang="fr-FR" sz="825" b="1" cap="all">
              <a:solidFill>
                <a:srgbClr val="008375"/>
              </a:solidFill>
            </a:endParaRPr>
          </a:p>
          <a:p>
            <a:pPr algn="ctr"/>
            <a:r>
              <a:rPr lang="fr-FR" sz="900" i="1" cap="all">
                <a:solidFill>
                  <a:srgbClr val="008375"/>
                </a:solidFill>
              </a:rPr>
              <a:t>CES LIQUIDITÉS SERONT A DECLARER DANS LES PROJETS POUR ETRE INVESTIES SELON LES PORTEFEUILLES MODELES ET DANS LE RESPECT DU PROFIL DE RISQUE DU CLIENT</a:t>
            </a:r>
          </a:p>
        </p:txBody>
      </p:sp>
      <p:sp>
        <p:nvSpPr>
          <p:cNvPr id="16" name="ZoneTexte 15">
            <a:extLst>
              <a:ext uri="{FF2B5EF4-FFF2-40B4-BE49-F238E27FC236}">
                <a16:creationId xmlns:a16="http://schemas.microsoft.com/office/drawing/2014/main" id="{71F48FD0-0FC4-4239-B27A-A2F76CCA9ADF}"/>
              </a:ext>
            </a:extLst>
          </p:cNvPr>
          <p:cNvSpPr txBox="1"/>
          <p:nvPr/>
        </p:nvSpPr>
        <p:spPr>
          <a:xfrm>
            <a:off x="1906298" y="1571235"/>
            <a:ext cx="2557302" cy="288000"/>
          </a:xfrm>
          <a:prstGeom prst="rect">
            <a:avLst/>
          </a:prstGeom>
          <a:solidFill>
            <a:schemeClr val="accent5"/>
          </a:solidFill>
        </p:spPr>
        <p:txBody>
          <a:bodyPr wrap="square" rtlCol="0" anchor="ctr">
            <a:noAutofit/>
          </a:bodyPr>
          <a:lstStyle/>
          <a:p>
            <a:pPr algn="ctr"/>
            <a:r>
              <a:rPr lang="fr-FR" sz="800" b="1" dirty="0">
                <a:solidFill>
                  <a:schemeClr val="bg1"/>
                </a:solidFill>
                <a:latin typeface="Montserrat SemiBold" panose="020B0604020202020204" charset="0"/>
              </a:rPr>
              <a:t>INSTRUMENT FINANCIER DETENU DANS UN CTO</a:t>
            </a:r>
          </a:p>
        </p:txBody>
      </p:sp>
      <p:sp>
        <p:nvSpPr>
          <p:cNvPr id="20" name="Rectangle 19">
            <a:extLst>
              <a:ext uri="{FF2B5EF4-FFF2-40B4-BE49-F238E27FC236}">
                <a16:creationId xmlns:a16="http://schemas.microsoft.com/office/drawing/2014/main" id="{C47134E7-79A4-4031-BB10-66448E366F39}"/>
              </a:ext>
            </a:extLst>
          </p:cNvPr>
          <p:cNvSpPr/>
          <p:nvPr/>
        </p:nvSpPr>
        <p:spPr>
          <a:xfrm>
            <a:off x="1906298" y="1089173"/>
            <a:ext cx="5331405" cy="417568"/>
          </a:xfrm>
          <a:prstGeom prst="rect">
            <a:avLst/>
          </a:prstGeom>
          <a:solidFill>
            <a:schemeClr val="bg1"/>
          </a:solidFill>
          <a:ln w="12700">
            <a:solidFill>
              <a:srgbClr val="0083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cap="all">
                <a:solidFill>
                  <a:srgbClr val="008375"/>
                </a:solidFill>
                <a:latin typeface="Montserrat ExtraBold" panose="020B0604020202020204" charset="0"/>
              </a:rPr>
              <a:t>Situation 2</a:t>
            </a:r>
          </a:p>
          <a:p>
            <a:pPr algn="ctr"/>
            <a:r>
              <a:rPr lang="fr-FR" sz="900" b="1" cap="all">
                <a:solidFill>
                  <a:schemeClr val="tx1"/>
                </a:solidFill>
                <a:latin typeface="Montserrat SemiBold" panose="020B0604020202020204" charset="0"/>
              </a:rPr>
              <a:t>Situation où La tombée d’échéance </a:t>
            </a:r>
            <a:r>
              <a:rPr lang="fr-FR" sz="900" b="1" cap="all">
                <a:solidFill>
                  <a:srgbClr val="008375"/>
                </a:solidFill>
                <a:latin typeface="Montserrat SemiBold" panose="020B0604020202020204" charset="0"/>
              </a:rPr>
              <a:t>génère des liquidités</a:t>
            </a:r>
            <a:r>
              <a:rPr lang="fr-FR" sz="1100" b="1">
                <a:solidFill>
                  <a:srgbClr val="008375"/>
                </a:solidFill>
                <a:latin typeface="Montserrat SemiBold" panose="020B0604020202020204" charset="0"/>
              </a:rPr>
              <a:t> </a:t>
            </a:r>
            <a:r>
              <a:rPr lang="fr-FR" sz="1100" b="1">
                <a:latin typeface="Montserrat SemiBold" panose="020B0604020202020204" charset="0"/>
              </a:rPr>
              <a:t>2</a:t>
            </a:r>
          </a:p>
        </p:txBody>
      </p:sp>
      <p:sp>
        <p:nvSpPr>
          <p:cNvPr id="34" name="Ellipse 33">
            <a:extLst>
              <a:ext uri="{FF2B5EF4-FFF2-40B4-BE49-F238E27FC236}">
                <a16:creationId xmlns:a16="http://schemas.microsoft.com/office/drawing/2014/main" id="{D27021C3-5C66-4636-9D8F-1B2858C5D286}"/>
              </a:ext>
            </a:extLst>
          </p:cNvPr>
          <p:cNvSpPr/>
          <p:nvPr/>
        </p:nvSpPr>
        <p:spPr>
          <a:xfrm>
            <a:off x="1762957" y="1153652"/>
            <a:ext cx="286681" cy="288000"/>
          </a:xfrm>
          <a:prstGeom prst="ellipse">
            <a:avLst/>
          </a:prstGeom>
          <a:solidFill>
            <a:srgbClr val="00837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2</a:t>
            </a:r>
          </a:p>
        </p:txBody>
      </p:sp>
      <p:grpSp>
        <p:nvGrpSpPr>
          <p:cNvPr id="48" name="Groupe 47">
            <a:extLst>
              <a:ext uri="{FF2B5EF4-FFF2-40B4-BE49-F238E27FC236}">
                <a16:creationId xmlns:a16="http://schemas.microsoft.com/office/drawing/2014/main" id="{D40A416A-C668-40FA-A30C-BE6B2BDF8055}"/>
              </a:ext>
            </a:extLst>
          </p:cNvPr>
          <p:cNvGrpSpPr/>
          <p:nvPr/>
        </p:nvGrpSpPr>
        <p:grpSpPr>
          <a:xfrm>
            <a:off x="488864" y="4442949"/>
            <a:ext cx="8166272" cy="288000"/>
            <a:chOff x="745379" y="4442949"/>
            <a:chExt cx="8166272" cy="288000"/>
          </a:xfrm>
        </p:grpSpPr>
        <p:sp>
          <p:nvSpPr>
            <p:cNvPr id="49" name="Rectangle 48">
              <a:extLst>
                <a:ext uri="{FF2B5EF4-FFF2-40B4-BE49-F238E27FC236}">
                  <a16:creationId xmlns:a16="http://schemas.microsoft.com/office/drawing/2014/main" id="{C6E1EFBC-674C-48CF-A061-0E0E457D2FD7}"/>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25"/>
                </a:spcBef>
                <a:spcAft>
                  <a:spcPts val="225"/>
                </a:spcAft>
              </a:pPr>
              <a:r>
                <a:rPr lang="fr-FR" sz="800">
                  <a:solidFill>
                    <a:schemeClr val="accent3"/>
                  </a:solidFill>
                  <a:latin typeface="Montserrat SemiBold" panose="020B0604020202020204" charset="0"/>
                </a:rPr>
                <a:t>Le réinvestissement peut se faire via un projet défini avec un </a:t>
              </a:r>
              <a:r>
                <a:rPr lang="fr-FR" sz="800" b="1" u="sng">
                  <a:solidFill>
                    <a:schemeClr val="accent3"/>
                  </a:solidFill>
                  <a:latin typeface="Montserrat SemiBold" panose="020B0604020202020204" charset="0"/>
                </a:rPr>
                <a:t>MONTANT </a:t>
              </a:r>
              <a:r>
                <a:rPr lang="fr-FR" sz="800" b="1" u="sng" cap="all">
                  <a:solidFill>
                    <a:schemeClr val="accent3"/>
                  </a:solidFill>
                  <a:latin typeface="Montserrat SemiBold" panose="020B0604020202020204" charset="0"/>
                </a:rPr>
                <a:t>Apporté</a:t>
              </a:r>
              <a:r>
                <a:rPr lang="fr-FR" sz="800" b="1" u="sng">
                  <a:solidFill>
                    <a:schemeClr val="accent3"/>
                  </a:solidFill>
                  <a:latin typeface="Montserrat SemiBold" panose="020B0604020202020204" charset="0"/>
                </a:rPr>
                <a:t> </a:t>
              </a:r>
              <a:r>
                <a:rPr lang="fr-FR" sz="800" b="1" u="sng" cap="all">
                  <a:solidFill>
                    <a:schemeClr val="accent3"/>
                  </a:solidFill>
                  <a:latin typeface="Montserrat SemiBold" panose="020B0604020202020204" charset="0"/>
                </a:rPr>
                <a:t>égal au MONTANT DES liquidités générées</a:t>
              </a:r>
              <a:r>
                <a:rPr lang="fr-FR" sz="800" b="1">
                  <a:solidFill>
                    <a:schemeClr val="accent3"/>
                  </a:solidFill>
                  <a:latin typeface="Montserrat SemiBold" panose="020B0604020202020204" charset="0"/>
                </a:rPr>
                <a:t> </a:t>
              </a:r>
              <a:r>
                <a:rPr lang="fr-FR" sz="800" i="1">
                  <a:solidFill>
                    <a:schemeClr val="accent3"/>
                  </a:solidFill>
                  <a:latin typeface="Montserrat SemiBold" panose="020B0604020202020204" charset="0"/>
                </a:rPr>
                <a:t>(ou montant cible)</a:t>
              </a:r>
            </a:p>
          </p:txBody>
        </p:sp>
        <p:sp>
          <p:nvSpPr>
            <p:cNvPr id="50" name="Triangle isocèle 49">
              <a:extLst>
                <a:ext uri="{FF2B5EF4-FFF2-40B4-BE49-F238E27FC236}">
                  <a16:creationId xmlns:a16="http://schemas.microsoft.com/office/drawing/2014/main" id="{54F077DE-E50E-499E-B557-A62FD4A5E73A}"/>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Montserrat SemiBold" panose="020B0604020202020204" charset="0"/>
              </a:endParaRPr>
            </a:p>
          </p:txBody>
        </p:sp>
      </p:grpSp>
      <p:pic>
        <p:nvPicPr>
          <p:cNvPr id="18" name="Image 17">
            <a:extLst>
              <a:ext uri="{FF2B5EF4-FFF2-40B4-BE49-F238E27FC236}">
                <a16:creationId xmlns:a16="http://schemas.microsoft.com/office/drawing/2014/main" id="{8D8F5033-85D9-462D-B950-2365A681C4E4}"/>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4434048" y="2959524"/>
            <a:ext cx="275904" cy="275904"/>
          </a:xfrm>
          <a:prstGeom prst="rect">
            <a:avLst/>
          </a:prstGeom>
        </p:spPr>
      </p:pic>
    </p:spTree>
    <p:extLst>
      <p:ext uri="{BB962C8B-B14F-4D97-AF65-F5344CB8AC3E}">
        <p14:creationId xmlns:p14="http://schemas.microsoft.com/office/powerpoint/2010/main" val="797762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capture d’écran&#10;&#10;Description générée automatiquement">
            <a:extLst>
              <a:ext uri="{FF2B5EF4-FFF2-40B4-BE49-F238E27FC236}">
                <a16:creationId xmlns:a16="http://schemas.microsoft.com/office/drawing/2014/main" id="{EE22A83B-F621-4306-A75B-55FE847E884E}"/>
              </a:ext>
            </a:extLst>
          </p:cNvPr>
          <p:cNvPicPr>
            <a:picLocks noChangeAspect="1"/>
          </p:cNvPicPr>
          <p:nvPr/>
        </p:nvPicPr>
        <p:blipFill>
          <a:blip r:embed="rId3"/>
          <a:stretch>
            <a:fillRect/>
          </a:stretch>
        </p:blipFill>
        <p:spPr>
          <a:xfrm>
            <a:off x="5074020" y="2863565"/>
            <a:ext cx="3682433" cy="1828355"/>
          </a:xfrm>
          <a:prstGeom prst="rect">
            <a:avLst/>
          </a:prstGeom>
          <a:ln w="12700">
            <a:solidFill>
              <a:schemeClr val="bg1">
                <a:lumMod val="85000"/>
              </a:schemeClr>
            </a:solidFill>
          </a:ln>
        </p:spPr>
      </p:pic>
      <p:pic>
        <p:nvPicPr>
          <p:cNvPr id="5" name="Image 4" descr="Une image contenant capture d’écran&#10;&#10;Description générée automatiquement">
            <a:extLst>
              <a:ext uri="{FF2B5EF4-FFF2-40B4-BE49-F238E27FC236}">
                <a16:creationId xmlns:a16="http://schemas.microsoft.com/office/drawing/2014/main" id="{045E4518-32CB-40CB-8110-901EDAE21A1F}"/>
              </a:ext>
            </a:extLst>
          </p:cNvPr>
          <p:cNvPicPr>
            <a:picLocks noChangeAspect="1"/>
          </p:cNvPicPr>
          <p:nvPr/>
        </p:nvPicPr>
        <p:blipFill>
          <a:blip r:embed="rId4"/>
          <a:stretch>
            <a:fillRect/>
          </a:stretch>
        </p:blipFill>
        <p:spPr>
          <a:xfrm>
            <a:off x="5074020" y="979713"/>
            <a:ext cx="3682433" cy="1828355"/>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a:xfrm>
            <a:off x="900384" y="195486"/>
            <a:ext cx="7975601" cy="432000"/>
          </a:xfrm>
        </p:spPr>
        <p:txBody>
          <a:bodyPr/>
          <a:lstStyle/>
          <a:p>
            <a:r>
              <a:rPr lang="fr-FR" sz="1800" dirty="0"/>
              <a:t>Recyclage d'un Fonds à formule ou emprunt détenu en ASV </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a:solidFill>
                <a:schemeClr val="tx1"/>
              </a:solidFill>
            </a:endParaRPr>
          </a:p>
          <a:p>
            <a:endParaRPr lang="fr-FR" sz="700">
              <a:solidFill>
                <a:schemeClr val="tx1"/>
              </a:solidFill>
            </a:endParaRPr>
          </a:p>
          <a:p>
            <a:pPr marL="171450"/>
            <a:r>
              <a:rPr lang="fr-FR" sz="700">
                <a:solidFill>
                  <a:schemeClr val="tx1"/>
                </a:solidFill>
              </a:rPr>
              <a:t>Ouvrir une session LEA et accéder à la rubrique « </a:t>
            </a:r>
            <a:r>
              <a:rPr lang="fr-FR" sz="700" b="1">
                <a:solidFill>
                  <a:schemeClr val="tx1"/>
                </a:solidFill>
              </a:rPr>
              <a:t>Renseigner mon épargne  »</a:t>
            </a:r>
          </a:p>
          <a:p>
            <a:pPr marL="171450"/>
            <a:endParaRPr lang="fr-FR" sz="700">
              <a:solidFill>
                <a:schemeClr val="tx1"/>
              </a:solidFill>
            </a:endParaRPr>
          </a:p>
          <a:p>
            <a:pPr marL="171450"/>
            <a:r>
              <a:rPr lang="fr-FR" sz="700">
                <a:solidFill>
                  <a:schemeClr val="tx1"/>
                </a:solidFill>
              </a:rPr>
              <a:t>Dans le cadre d’un </a:t>
            </a:r>
            <a:r>
              <a:rPr lang="fr-FR" sz="700" b="1">
                <a:solidFill>
                  <a:schemeClr val="tx1"/>
                </a:solidFill>
              </a:rPr>
              <a:t>recyclage, </a:t>
            </a:r>
            <a:r>
              <a:rPr lang="fr-FR" sz="700">
                <a:solidFill>
                  <a:schemeClr val="tx1"/>
                </a:solidFill>
              </a:rPr>
              <a:t>sélectionner à la page « Réinvestir dans vos projets » le Fonds à formule du client qui tombe prochainement à échéance (ou échu) et qu’il souhaite réinvestir dans le même contrat </a:t>
            </a:r>
          </a:p>
          <a:p>
            <a:pPr marL="171450"/>
            <a:endParaRPr lang="fr-FR" sz="700">
              <a:solidFill>
                <a:schemeClr val="tx1"/>
              </a:solidFill>
            </a:endParaRPr>
          </a:p>
          <a:p>
            <a:pPr marL="182563"/>
            <a:endParaRPr lang="fr-FR" sz="700">
              <a:solidFill>
                <a:schemeClr val="tx1"/>
              </a:solidFill>
            </a:endParaRPr>
          </a:p>
          <a:p>
            <a:pPr marL="182563"/>
            <a:r>
              <a:rPr lang="fr-FR" sz="700">
                <a:solidFill>
                  <a:schemeClr val="tx1"/>
                </a:solidFill>
              </a:rPr>
              <a:t>Accéder à la rubrique « </a:t>
            </a:r>
            <a:r>
              <a:rPr lang="fr-FR" sz="700" b="1">
                <a:solidFill>
                  <a:schemeClr val="tx1"/>
                </a:solidFill>
              </a:rPr>
              <a:t>Lister mes projets </a:t>
            </a:r>
            <a:r>
              <a:rPr lang="fr-FR" sz="700">
                <a:solidFill>
                  <a:schemeClr val="tx1"/>
                </a:solidFill>
              </a:rPr>
              <a:t>» et choisir le projet souhaité par le client dans le cadre de ce recyclage</a:t>
            </a:r>
          </a:p>
          <a:p>
            <a:pPr marL="182563"/>
            <a:endParaRPr lang="fr-FR" sz="700">
              <a:solidFill>
                <a:schemeClr val="tx1"/>
              </a:solidFill>
            </a:endParaRPr>
          </a:p>
          <a:p>
            <a:pPr marL="182563"/>
            <a:r>
              <a:rPr lang="fr-FR" sz="700">
                <a:solidFill>
                  <a:schemeClr val="tx1"/>
                </a:solidFill>
              </a:rPr>
              <a:t>Dans la rubrique « Votre objectif », sélectionner « </a:t>
            </a:r>
            <a:r>
              <a:rPr lang="fr-FR" sz="700" b="1">
                <a:solidFill>
                  <a:schemeClr val="tx1"/>
                </a:solidFill>
              </a:rPr>
              <a:t>Arbitrage</a:t>
            </a:r>
            <a:r>
              <a:rPr lang="fr-FR" sz="700">
                <a:solidFill>
                  <a:schemeClr val="tx1"/>
                </a:solidFill>
              </a:rPr>
              <a:t> » et indiquer : </a:t>
            </a:r>
          </a:p>
          <a:p>
            <a:pPr marL="354013" indent="-171450">
              <a:buFont typeface="Courier New" panose="02070309020205020404" pitchFamily="49" charset="0"/>
              <a:buChar char="o"/>
            </a:pPr>
            <a:r>
              <a:rPr lang="fr-FR" sz="700" b="1">
                <a:solidFill>
                  <a:schemeClr val="tx1"/>
                </a:solidFill>
              </a:rPr>
              <a:t>L’horizon</a:t>
            </a:r>
            <a:r>
              <a:rPr lang="fr-FR" sz="700">
                <a:solidFill>
                  <a:schemeClr val="tx1"/>
                </a:solidFill>
              </a:rPr>
              <a:t> de placement</a:t>
            </a:r>
            <a:endParaRPr lang="fr-FR" sz="700" b="1">
              <a:solidFill>
                <a:schemeClr val="tx1"/>
              </a:solidFill>
            </a:endParaRPr>
          </a:p>
          <a:p>
            <a:pPr marL="354013" indent="-171450">
              <a:buFont typeface="Courier New" panose="02070309020205020404" pitchFamily="49" charset="0"/>
              <a:buChar char="o"/>
            </a:pPr>
            <a:r>
              <a:rPr lang="fr-FR" sz="700">
                <a:solidFill>
                  <a:schemeClr val="tx1"/>
                </a:solidFill>
              </a:rPr>
              <a:t>Le </a:t>
            </a:r>
            <a:r>
              <a:rPr lang="fr-FR" sz="700" b="1">
                <a:solidFill>
                  <a:schemeClr val="tx1"/>
                </a:solidFill>
              </a:rPr>
              <a:t>contrat </a:t>
            </a:r>
            <a:r>
              <a:rPr lang="fr-FR" sz="700">
                <a:solidFill>
                  <a:schemeClr val="tx1"/>
                </a:solidFill>
              </a:rPr>
              <a:t>concerné par la tombée d’échéance</a:t>
            </a:r>
          </a:p>
          <a:p>
            <a:pPr marL="182563"/>
            <a:r>
              <a:rPr lang="fr-FR" sz="700">
                <a:solidFill>
                  <a:schemeClr val="tx1"/>
                </a:solidFill>
              </a:rPr>
              <a:t>Puis cliquer sur « Générer une proposition » </a:t>
            </a:r>
          </a:p>
          <a:p>
            <a:pPr marL="176213">
              <a:spcBef>
                <a:spcPts val="300"/>
              </a:spcBef>
            </a:pPr>
            <a:r>
              <a:rPr lang="fr-FR" sz="600" b="1" i="1">
                <a:solidFill>
                  <a:schemeClr val="accent5"/>
                </a:solidFill>
              </a:rPr>
              <a:t>Note </a:t>
            </a:r>
            <a:r>
              <a:rPr lang="fr-FR" sz="600" i="1">
                <a:solidFill>
                  <a:schemeClr val="accent5"/>
                </a:solidFill>
              </a:rPr>
              <a:t>: </a:t>
            </a:r>
            <a:r>
              <a:rPr lang="fr-FR" sz="600" i="1" u="sng">
                <a:solidFill>
                  <a:schemeClr val="accent5"/>
                </a:solidFill>
              </a:rPr>
              <a:t>Veiller à bien associer au projet le contrat sur lequel est détenu le FAF</a:t>
            </a:r>
            <a:r>
              <a:rPr lang="fr-FR" sz="600" i="1">
                <a:solidFill>
                  <a:schemeClr val="accent5"/>
                </a:solidFill>
              </a:rPr>
              <a:t>. Sinon le FAF ne sera pas réinvesti</a:t>
            </a:r>
          </a:p>
          <a:p>
            <a:endParaRPr lang="fr-FR" sz="700">
              <a:solidFill>
                <a:schemeClr val="tx1"/>
              </a:solidFill>
            </a:endParaRPr>
          </a:p>
          <a:p>
            <a:endParaRPr lang="fr-FR" sz="700">
              <a:solidFill>
                <a:schemeClr val="tx1"/>
              </a:solidFill>
            </a:endParaRPr>
          </a:p>
          <a:p>
            <a:pPr marL="182563"/>
            <a:r>
              <a:rPr lang="fr-FR" sz="700">
                <a:solidFill>
                  <a:schemeClr val="tx1"/>
                </a:solidFill>
              </a:rPr>
              <a:t>Un écran récapitule les projets créés, cliquer sur « </a:t>
            </a:r>
            <a:r>
              <a:rPr lang="fr-FR" sz="700" b="1">
                <a:solidFill>
                  <a:schemeClr val="tx1"/>
                </a:solidFill>
              </a:rPr>
              <a:t>Consulter</a:t>
            </a:r>
            <a:r>
              <a:rPr lang="fr-FR" sz="700">
                <a:solidFill>
                  <a:schemeClr val="tx1"/>
                </a:solidFill>
              </a:rPr>
              <a:t> » pour accéder à la </a:t>
            </a:r>
            <a:r>
              <a:rPr lang="fr-FR" sz="700" b="1">
                <a:solidFill>
                  <a:schemeClr val="tx1"/>
                </a:solidFill>
              </a:rPr>
              <a:t>proposition LEA</a:t>
            </a:r>
            <a:r>
              <a:rPr lang="fr-FR" sz="700">
                <a:solidFill>
                  <a:schemeClr val="tx1"/>
                </a:solidFill>
              </a:rPr>
              <a:t>. A l’étape 2 « Proposition et personnalisation », l’algorithme cherche comme toujours à proposer le portefeuille modèle correspondant au profil de risque du client, et ce dans la limite de son budget de risque global ou de volatilité globale</a:t>
            </a:r>
          </a:p>
          <a:p>
            <a:pPr marL="182563"/>
            <a:endParaRPr lang="fr-FR" sz="700">
              <a:solidFill>
                <a:schemeClr val="tx1"/>
              </a:solidFill>
            </a:endParaRPr>
          </a:p>
          <a:p>
            <a:pPr marL="182563"/>
            <a:r>
              <a:rPr lang="fr-FR" sz="700" i="1">
                <a:solidFill>
                  <a:schemeClr val="tx1"/>
                </a:solidFill>
              </a:rPr>
              <a:t>Exemple : Ici, pour un client dynamique, l’algorithme propose 70% d’UC sur le projet puisque les jauges de risque global ou de volatilité globale n’ont pas atteint leur maximum </a:t>
            </a:r>
          </a:p>
          <a:p>
            <a:pPr marL="182563"/>
            <a:endParaRPr lang="fr-FR" sz="700" i="1">
              <a:solidFill>
                <a:schemeClr val="tx1"/>
              </a:solidFill>
            </a:endParaRPr>
          </a:p>
          <a:p>
            <a:pPr marL="182563"/>
            <a:endParaRPr lang="fr-FR" sz="700" i="1">
              <a:solidFill>
                <a:schemeClr val="tx1"/>
              </a:solidFill>
            </a:endParaRPr>
          </a:p>
          <a:p>
            <a:pPr marL="182563"/>
            <a:r>
              <a:rPr lang="fr-FR" sz="700">
                <a:solidFill>
                  <a:schemeClr val="tx1"/>
                </a:solidFill>
              </a:rPr>
              <a:t>Finaliser le parcours jusqu’à la signature de la synthèse</a:t>
            </a:r>
            <a:endParaRPr lang="fr-FR" sz="700" b="1" i="1">
              <a:solidFill>
                <a:schemeClr val="accent5"/>
              </a:solidFill>
              <a:sym typeface="Wingdings" panose="05000000000000000000" pitchFamily="2" charset="2"/>
            </a:endParaRPr>
          </a:p>
          <a:p>
            <a:pPr marL="182563"/>
            <a:endParaRPr lang="fr-FR" sz="700" i="1">
              <a:solidFill>
                <a:schemeClr val="tx1"/>
              </a:solidFill>
            </a:endParaRPr>
          </a:p>
          <a:p>
            <a:pPr marL="179388"/>
            <a:endParaRPr lang="fr-FR" sz="700">
              <a:solidFill>
                <a:schemeClr val="tx1"/>
              </a:solidFill>
            </a:endParaRPr>
          </a:p>
          <a:p>
            <a:pPr marL="179388"/>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pic>
        <p:nvPicPr>
          <p:cNvPr id="2051" name="Image 2050">
            <a:hlinkClick r:id="rId5"/>
            <a:extLst>
              <a:ext uri="{FF2B5EF4-FFF2-40B4-BE49-F238E27FC236}">
                <a16:creationId xmlns:a16="http://schemas.microsoft.com/office/drawing/2014/main" id="{656BFFCC-4030-4B3F-845F-E95528BEA646}"/>
              </a:ext>
            </a:extLst>
          </p:cNvPr>
          <p:cNvPicPr>
            <a:picLocks noChangeAspect="1"/>
          </p:cNvPicPr>
          <p:nvPr/>
        </p:nvPicPr>
        <p:blipFill>
          <a:blip r:embed="rId6"/>
          <a:stretch>
            <a:fillRect/>
          </a:stretch>
        </p:blipFill>
        <p:spPr>
          <a:xfrm>
            <a:off x="8167370" y="1093"/>
            <a:ext cx="976630" cy="298734"/>
          </a:xfrm>
          <a:prstGeom prst="rect">
            <a:avLst/>
          </a:prstGeom>
        </p:spPr>
      </p:pic>
      <p:sp>
        <p:nvSpPr>
          <p:cNvPr id="31" name="Rectangle 30">
            <a:extLst>
              <a:ext uri="{FF2B5EF4-FFF2-40B4-BE49-F238E27FC236}">
                <a16:creationId xmlns:a16="http://schemas.microsoft.com/office/drawing/2014/main" id="{9F8FC54F-52AD-4130-8C5C-9FDC18793DAA}"/>
              </a:ext>
            </a:extLst>
          </p:cNvPr>
          <p:cNvSpPr/>
          <p:nvPr/>
        </p:nvSpPr>
        <p:spPr>
          <a:xfrm>
            <a:off x="696212"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0F081B73-743A-4289-A4EF-6351FDE77338}"/>
              </a:ext>
            </a:extLst>
          </p:cNvPr>
          <p:cNvSpPr/>
          <p:nvPr/>
        </p:nvSpPr>
        <p:spPr>
          <a:xfrm>
            <a:off x="655389" y="120845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3" name="Ellipse 32">
            <a:extLst>
              <a:ext uri="{FF2B5EF4-FFF2-40B4-BE49-F238E27FC236}">
                <a16:creationId xmlns:a16="http://schemas.microsoft.com/office/drawing/2014/main" id="{49DE3987-420E-4826-8419-DAC8A5C98A6E}"/>
              </a:ext>
            </a:extLst>
          </p:cNvPr>
          <p:cNvSpPr/>
          <p:nvPr/>
        </p:nvSpPr>
        <p:spPr>
          <a:xfrm>
            <a:off x="655388" y="197020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4" name="Ellipse 33">
            <a:extLst>
              <a:ext uri="{FF2B5EF4-FFF2-40B4-BE49-F238E27FC236}">
                <a16:creationId xmlns:a16="http://schemas.microsoft.com/office/drawing/2014/main" id="{AD4CC36B-8A47-4A5D-9FF5-77AFD612A57E}"/>
              </a:ext>
            </a:extLst>
          </p:cNvPr>
          <p:cNvSpPr/>
          <p:nvPr/>
        </p:nvSpPr>
        <p:spPr>
          <a:xfrm>
            <a:off x="655388" y="314877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5" name="Ellipse 34">
            <a:extLst>
              <a:ext uri="{FF2B5EF4-FFF2-40B4-BE49-F238E27FC236}">
                <a16:creationId xmlns:a16="http://schemas.microsoft.com/office/drawing/2014/main" id="{52B3C942-89DC-4C12-8C35-FA78ADD5049F}"/>
              </a:ext>
            </a:extLst>
          </p:cNvPr>
          <p:cNvSpPr/>
          <p:nvPr/>
        </p:nvSpPr>
        <p:spPr>
          <a:xfrm>
            <a:off x="655388" y="408500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9" name="Ellipse 38">
            <a:extLst>
              <a:ext uri="{FF2B5EF4-FFF2-40B4-BE49-F238E27FC236}">
                <a16:creationId xmlns:a16="http://schemas.microsoft.com/office/drawing/2014/main" id="{BCACABB7-EDAE-4C18-8BEE-E2E13274D411}"/>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40" name="Ellipse 39">
            <a:extLst>
              <a:ext uri="{FF2B5EF4-FFF2-40B4-BE49-F238E27FC236}">
                <a16:creationId xmlns:a16="http://schemas.microsoft.com/office/drawing/2014/main" id="{98CAAFE3-E2A6-49DC-B439-02F1F5DDD4CC}"/>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41" name="Rectangle 40">
            <a:extLst>
              <a:ext uri="{FF2B5EF4-FFF2-40B4-BE49-F238E27FC236}">
                <a16:creationId xmlns:a16="http://schemas.microsoft.com/office/drawing/2014/main" id="{CA3D1C86-D1C3-4CE7-90DF-EB4C67C8A7A3}"/>
              </a:ext>
            </a:extLst>
          </p:cNvPr>
          <p:cNvSpPr/>
          <p:nvPr/>
        </p:nvSpPr>
        <p:spPr>
          <a:xfrm>
            <a:off x="5452396" y="2369830"/>
            <a:ext cx="2929603" cy="30987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lèche : droite 43">
            <a:extLst>
              <a:ext uri="{FF2B5EF4-FFF2-40B4-BE49-F238E27FC236}">
                <a16:creationId xmlns:a16="http://schemas.microsoft.com/office/drawing/2014/main" id="{1C449585-E135-4470-8D06-7E11BFA1CAEB}"/>
              </a:ext>
            </a:extLst>
          </p:cNvPr>
          <p:cNvSpPr/>
          <p:nvPr/>
        </p:nvSpPr>
        <p:spPr>
          <a:xfrm rot="5400000">
            <a:off x="7207169" y="3330811"/>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48ABF6F4-13FA-42E0-871B-FDECFF4A5FC3}"/>
              </a:ext>
            </a:extLst>
          </p:cNvPr>
          <p:cNvSpPr/>
          <p:nvPr/>
        </p:nvSpPr>
        <p:spPr>
          <a:xfrm>
            <a:off x="5452396" y="4430184"/>
            <a:ext cx="2872454" cy="14640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F85F0163-F5D5-4E2C-B4FA-2243BE844D44}"/>
              </a:ext>
            </a:extLst>
          </p:cNvPr>
          <p:cNvSpPr/>
          <p:nvPr/>
        </p:nvSpPr>
        <p:spPr>
          <a:xfrm>
            <a:off x="7631177" y="3656975"/>
            <a:ext cx="154781" cy="14512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3141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10;&#10;Description générée automatiquement">
            <a:extLst>
              <a:ext uri="{FF2B5EF4-FFF2-40B4-BE49-F238E27FC236}">
                <a16:creationId xmlns:a16="http://schemas.microsoft.com/office/drawing/2014/main" id="{9AB64105-7B4E-4690-BAF4-B73F42A4EBCA}"/>
              </a:ext>
            </a:extLst>
          </p:cNvPr>
          <p:cNvPicPr>
            <a:picLocks noChangeAspect="1"/>
          </p:cNvPicPr>
          <p:nvPr/>
        </p:nvPicPr>
        <p:blipFill>
          <a:blip r:embed="rId3"/>
          <a:stretch>
            <a:fillRect/>
          </a:stretch>
        </p:blipFill>
        <p:spPr>
          <a:xfrm>
            <a:off x="5074020" y="2863565"/>
            <a:ext cx="3682433" cy="1828355"/>
          </a:xfrm>
          <a:prstGeom prst="rect">
            <a:avLst/>
          </a:prstGeom>
          <a:ln w="12700">
            <a:solidFill>
              <a:schemeClr val="bg1">
                <a:lumMod val="85000"/>
              </a:schemeClr>
            </a:solidFill>
          </a:ln>
        </p:spPr>
      </p:pic>
      <p:pic>
        <p:nvPicPr>
          <p:cNvPr id="7" name="Image 6" descr="Une image contenant capture d’écran&#10;&#10;Description générée automatiquement">
            <a:extLst>
              <a:ext uri="{FF2B5EF4-FFF2-40B4-BE49-F238E27FC236}">
                <a16:creationId xmlns:a16="http://schemas.microsoft.com/office/drawing/2014/main" id="{7BF4EDE5-833D-4D1C-846B-175B385AEF6C}"/>
              </a:ext>
            </a:extLst>
          </p:cNvPr>
          <p:cNvPicPr>
            <a:picLocks noChangeAspect="1"/>
          </p:cNvPicPr>
          <p:nvPr/>
        </p:nvPicPr>
        <p:blipFill>
          <a:blip r:embed="rId4"/>
          <a:stretch>
            <a:fillRect/>
          </a:stretch>
        </p:blipFill>
        <p:spPr>
          <a:xfrm>
            <a:off x="5074020" y="979713"/>
            <a:ext cx="3682433" cy="1828355"/>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Recyclage d'un Compte à terme (CAT) </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800">
              <a:solidFill>
                <a:schemeClr val="tx1"/>
              </a:solidFill>
            </a:endParaRPr>
          </a:p>
          <a:p>
            <a:endParaRPr lang="fr-FR" sz="800">
              <a:solidFill>
                <a:schemeClr val="tx1"/>
              </a:solidFill>
            </a:endParaRPr>
          </a:p>
          <a:p>
            <a:endParaRPr lang="fr-FR" sz="80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202B1FA-161F-4EBB-9ABD-DA5659BF8B50}"/>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a:solidFill>
                <a:schemeClr val="tx1"/>
              </a:solidFill>
            </a:endParaRPr>
          </a:p>
          <a:p>
            <a:endParaRPr lang="fr-FR" sz="700">
              <a:solidFill>
                <a:schemeClr val="tx1"/>
              </a:solidFill>
            </a:endParaRPr>
          </a:p>
          <a:p>
            <a:pPr marL="171450"/>
            <a:r>
              <a:rPr lang="fr-FR" sz="700">
                <a:solidFill>
                  <a:schemeClr val="tx1"/>
                </a:solidFill>
              </a:rPr>
              <a:t>Ouvrir une session LEA et accéder à la rubrique « </a:t>
            </a:r>
            <a:r>
              <a:rPr lang="fr-FR" sz="700" b="1">
                <a:solidFill>
                  <a:schemeClr val="tx1"/>
                </a:solidFill>
              </a:rPr>
              <a:t>Renseigner mon épargne  »</a:t>
            </a:r>
          </a:p>
          <a:p>
            <a:pPr marL="171450"/>
            <a:endParaRPr lang="fr-FR" sz="700">
              <a:solidFill>
                <a:schemeClr val="tx1"/>
              </a:solidFill>
            </a:endParaRPr>
          </a:p>
          <a:p>
            <a:pPr marL="171450"/>
            <a:r>
              <a:rPr lang="fr-FR" sz="700">
                <a:solidFill>
                  <a:schemeClr val="tx1"/>
                </a:solidFill>
              </a:rPr>
              <a:t>Dans le cadre d’un </a:t>
            </a:r>
            <a:r>
              <a:rPr lang="fr-FR" sz="700" b="1">
                <a:solidFill>
                  <a:schemeClr val="tx1"/>
                </a:solidFill>
              </a:rPr>
              <a:t>recyclage, </a:t>
            </a:r>
            <a:r>
              <a:rPr lang="fr-FR" sz="700">
                <a:solidFill>
                  <a:schemeClr val="tx1"/>
                </a:solidFill>
              </a:rPr>
              <a:t>sélectionner à la page « Réinvestir dans vos projets » le compte à terme du client qui tombe prochainement à échéance et dont il souhaite réinvestir les liquidités</a:t>
            </a:r>
          </a:p>
          <a:p>
            <a:pPr marL="171450">
              <a:spcBef>
                <a:spcPts val="300"/>
              </a:spcBef>
            </a:pPr>
            <a:endParaRPr lang="fr-FR" sz="700" i="1">
              <a:solidFill>
                <a:schemeClr val="accent5"/>
              </a:solidFill>
            </a:endParaRPr>
          </a:p>
          <a:p>
            <a:pPr marL="171450">
              <a:spcBef>
                <a:spcPts val="300"/>
              </a:spcBef>
            </a:pPr>
            <a:r>
              <a:rPr lang="fr-FR" sz="700">
                <a:solidFill>
                  <a:schemeClr val="tx1"/>
                </a:solidFill>
              </a:rPr>
              <a:t>Accéder à la rubrique « </a:t>
            </a:r>
            <a:r>
              <a:rPr lang="fr-FR" sz="700" b="1">
                <a:solidFill>
                  <a:schemeClr val="tx1"/>
                </a:solidFill>
              </a:rPr>
              <a:t>Lister mes projets </a:t>
            </a:r>
            <a:r>
              <a:rPr lang="fr-FR" sz="700">
                <a:solidFill>
                  <a:schemeClr val="tx1"/>
                </a:solidFill>
              </a:rPr>
              <a:t>» et choisir le projet souhaité par le client dans le cadre de ce recyclage</a:t>
            </a:r>
          </a:p>
          <a:p>
            <a:pPr marL="171450"/>
            <a:endParaRPr lang="fr-FR" sz="700">
              <a:solidFill>
                <a:schemeClr val="tx1"/>
              </a:solidFill>
            </a:endParaRPr>
          </a:p>
          <a:p>
            <a:pPr marL="182563"/>
            <a:r>
              <a:rPr lang="fr-FR" sz="700">
                <a:solidFill>
                  <a:schemeClr val="tx1"/>
                </a:solidFill>
              </a:rPr>
              <a:t>Dans la rubrique « Votre objectif », sélectionner « </a:t>
            </a:r>
            <a:r>
              <a:rPr lang="fr-FR" sz="700" b="1">
                <a:solidFill>
                  <a:schemeClr val="tx1"/>
                </a:solidFill>
              </a:rPr>
              <a:t>Versement initial </a:t>
            </a:r>
            <a:r>
              <a:rPr lang="fr-FR" sz="700">
                <a:solidFill>
                  <a:schemeClr val="tx1"/>
                </a:solidFill>
              </a:rPr>
              <a:t>» ou « </a:t>
            </a:r>
            <a:r>
              <a:rPr lang="fr-FR" sz="700" b="1">
                <a:solidFill>
                  <a:schemeClr val="tx1"/>
                </a:solidFill>
              </a:rPr>
              <a:t>Versement complémentaire</a:t>
            </a:r>
            <a:r>
              <a:rPr lang="fr-FR" sz="700">
                <a:solidFill>
                  <a:schemeClr val="tx1"/>
                </a:solidFill>
              </a:rPr>
              <a:t> » ou « </a:t>
            </a:r>
            <a:r>
              <a:rPr lang="fr-FR" sz="700" b="1">
                <a:solidFill>
                  <a:schemeClr val="tx1"/>
                </a:solidFill>
              </a:rPr>
              <a:t>Montant cible </a:t>
            </a:r>
            <a:r>
              <a:rPr lang="fr-FR" sz="700">
                <a:solidFill>
                  <a:schemeClr val="tx1"/>
                </a:solidFill>
              </a:rPr>
              <a:t>» et indiquer :</a:t>
            </a:r>
          </a:p>
          <a:p>
            <a:pPr marL="354013" indent="-171450">
              <a:buFont typeface="Courier New" panose="02070309020205020404" pitchFamily="49" charset="0"/>
              <a:buChar char="o"/>
            </a:pPr>
            <a:r>
              <a:rPr lang="fr-FR" sz="700">
                <a:solidFill>
                  <a:schemeClr val="tx1"/>
                </a:solidFill>
              </a:rPr>
              <a:t>Le </a:t>
            </a:r>
            <a:r>
              <a:rPr lang="fr-FR" sz="700" b="1" u="sng">
                <a:solidFill>
                  <a:schemeClr val="tx1"/>
                </a:solidFill>
              </a:rPr>
              <a:t>montant des liquidités relatives à la tombée d’échéance</a:t>
            </a:r>
          </a:p>
          <a:p>
            <a:pPr marL="354013" indent="-171450">
              <a:buFont typeface="Courier New" panose="02070309020205020404" pitchFamily="49" charset="0"/>
              <a:buChar char="o"/>
            </a:pPr>
            <a:r>
              <a:rPr lang="fr-FR" sz="700">
                <a:solidFill>
                  <a:schemeClr val="tx1"/>
                </a:solidFill>
              </a:rPr>
              <a:t>Un</a:t>
            </a:r>
            <a:r>
              <a:rPr lang="fr-FR" sz="700" b="1">
                <a:solidFill>
                  <a:schemeClr val="tx1"/>
                </a:solidFill>
              </a:rPr>
              <a:t> horizon</a:t>
            </a:r>
            <a:r>
              <a:rPr lang="fr-FR" sz="700">
                <a:solidFill>
                  <a:schemeClr val="tx1"/>
                </a:solidFill>
              </a:rPr>
              <a:t> de placement pour le projet</a:t>
            </a:r>
          </a:p>
          <a:p>
            <a:pPr marL="354013" indent="-171450">
              <a:buFont typeface="Courier New" panose="02070309020205020404" pitchFamily="49" charset="0"/>
              <a:buChar char="o"/>
            </a:pPr>
            <a:r>
              <a:rPr lang="fr-FR" sz="700">
                <a:solidFill>
                  <a:schemeClr val="tx1"/>
                </a:solidFill>
              </a:rPr>
              <a:t>Le </a:t>
            </a:r>
            <a:r>
              <a:rPr lang="fr-FR" sz="700" b="1">
                <a:solidFill>
                  <a:schemeClr val="tx1"/>
                </a:solidFill>
              </a:rPr>
              <a:t>contrat </a:t>
            </a:r>
            <a:r>
              <a:rPr lang="fr-FR" sz="700">
                <a:solidFill>
                  <a:schemeClr val="tx1"/>
                </a:solidFill>
              </a:rPr>
              <a:t>que le client souhaite </a:t>
            </a:r>
            <a:r>
              <a:rPr lang="fr-FR" sz="700" b="1">
                <a:solidFill>
                  <a:schemeClr val="tx1"/>
                </a:solidFill>
              </a:rPr>
              <a:t>souscrire </a:t>
            </a:r>
            <a:r>
              <a:rPr lang="fr-FR" sz="700">
                <a:solidFill>
                  <a:schemeClr val="tx1"/>
                </a:solidFill>
              </a:rPr>
              <a:t>ou</a:t>
            </a:r>
            <a:r>
              <a:rPr lang="fr-FR" sz="700" b="1">
                <a:solidFill>
                  <a:schemeClr val="tx1"/>
                </a:solidFill>
              </a:rPr>
              <a:t> abonder</a:t>
            </a:r>
          </a:p>
          <a:p>
            <a:pPr marL="182563"/>
            <a:r>
              <a:rPr lang="fr-FR" sz="700">
                <a:solidFill>
                  <a:schemeClr val="tx1"/>
                </a:solidFill>
              </a:rPr>
              <a:t>Puis cliquer sur « Générer une proposition » </a:t>
            </a:r>
          </a:p>
          <a:p>
            <a:endParaRPr lang="fr-FR" sz="700">
              <a:solidFill>
                <a:schemeClr val="tx1"/>
              </a:solidFill>
            </a:endParaRPr>
          </a:p>
          <a:p>
            <a:endParaRPr lang="fr-FR" sz="700">
              <a:solidFill>
                <a:schemeClr val="tx1"/>
              </a:solidFill>
            </a:endParaRPr>
          </a:p>
          <a:p>
            <a:pPr marL="182563"/>
            <a:r>
              <a:rPr lang="fr-FR" sz="700">
                <a:solidFill>
                  <a:schemeClr val="tx1"/>
                </a:solidFill>
              </a:rPr>
              <a:t>Un écran récapitule les projets créés, cliquer sur « </a:t>
            </a:r>
            <a:r>
              <a:rPr lang="fr-FR" sz="700" b="1">
                <a:solidFill>
                  <a:schemeClr val="tx1"/>
                </a:solidFill>
              </a:rPr>
              <a:t>Consulter</a:t>
            </a:r>
            <a:r>
              <a:rPr lang="fr-FR" sz="700">
                <a:solidFill>
                  <a:schemeClr val="tx1"/>
                </a:solidFill>
              </a:rPr>
              <a:t> » pour accéder à la </a:t>
            </a:r>
            <a:r>
              <a:rPr lang="fr-FR" sz="700" b="1">
                <a:solidFill>
                  <a:schemeClr val="tx1"/>
                </a:solidFill>
              </a:rPr>
              <a:t>proposition LEA</a:t>
            </a:r>
            <a:r>
              <a:rPr lang="fr-FR" sz="700">
                <a:solidFill>
                  <a:schemeClr val="tx1"/>
                </a:solidFill>
              </a:rPr>
              <a:t>. A l’étape 2 « Proposition et personnalisation », l’algorithme cherche comme toujours à proposer le portefeuille modèle correspondant au profil de risque du client, et ce dans la limite de son budget de risque global ou de volatilité globale</a:t>
            </a:r>
          </a:p>
          <a:p>
            <a:pPr marL="182563"/>
            <a:endParaRPr lang="fr-FR" sz="700">
              <a:solidFill>
                <a:schemeClr val="tx1"/>
              </a:solidFill>
            </a:endParaRPr>
          </a:p>
          <a:p>
            <a:pPr marL="182563"/>
            <a:r>
              <a:rPr lang="fr-FR" sz="700" i="1">
                <a:solidFill>
                  <a:schemeClr val="tx1"/>
                </a:solidFill>
              </a:rPr>
              <a:t>Exemple : Ici, pour un client dynamique, l’algorithme propose 70% d’UC sur le projet puisque les jauges de risque global ou de volatilité globale n’ont pas atteint leur maximum </a:t>
            </a:r>
          </a:p>
          <a:p>
            <a:pPr marL="182563"/>
            <a:endParaRPr lang="fr-FR" sz="700" i="1">
              <a:solidFill>
                <a:schemeClr val="tx1"/>
              </a:solidFill>
            </a:endParaRPr>
          </a:p>
          <a:p>
            <a:pPr marL="182563"/>
            <a:endParaRPr lang="fr-FR" sz="700" i="1">
              <a:solidFill>
                <a:schemeClr val="tx1"/>
              </a:solidFill>
            </a:endParaRPr>
          </a:p>
          <a:p>
            <a:pPr marL="182563"/>
            <a:r>
              <a:rPr lang="fr-FR" sz="700">
                <a:solidFill>
                  <a:schemeClr val="tx1"/>
                </a:solidFill>
              </a:rPr>
              <a:t>Finaliser le parcours jusqu’à la signature de la synthèse</a:t>
            </a:r>
            <a:endParaRPr lang="fr-FR" sz="700" b="1" i="1">
              <a:solidFill>
                <a:schemeClr val="accent5"/>
              </a:solidFill>
              <a:sym typeface="Wingdings" panose="05000000000000000000" pitchFamily="2" charset="2"/>
            </a:endParaRPr>
          </a:p>
          <a:p>
            <a:pPr marL="182563"/>
            <a:endParaRPr lang="fr-FR" sz="700" i="1">
              <a:solidFill>
                <a:schemeClr val="tx1"/>
              </a:solidFill>
            </a:endParaRPr>
          </a:p>
          <a:p>
            <a:pPr marL="179388"/>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a:p>
            <a:endParaRPr lang="fr-FR" sz="700">
              <a:solidFill>
                <a:schemeClr val="tx1"/>
              </a:solidFill>
            </a:endParaRPr>
          </a:p>
        </p:txBody>
      </p:sp>
      <p:sp>
        <p:nvSpPr>
          <p:cNvPr id="33" name="Ellipse 32">
            <a:extLst>
              <a:ext uri="{FF2B5EF4-FFF2-40B4-BE49-F238E27FC236}">
                <a16:creationId xmlns:a16="http://schemas.microsoft.com/office/drawing/2014/main" id="{C015668A-C514-451E-9B81-41672CCD71DE}"/>
              </a:ext>
            </a:extLst>
          </p:cNvPr>
          <p:cNvSpPr/>
          <p:nvPr/>
        </p:nvSpPr>
        <p:spPr>
          <a:xfrm>
            <a:off x="655388" y="192178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7" name="Ellipse 36">
            <a:extLst>
              <a:ext uri="{FF2B5EF4-FFF2-40B4-BE49-F238E27FC236}">
                <a16:creationId xmlns:a16="http://schemas.microsoft.com/office/drawing/2014/main" id="{0DCEF331-1293-4C61-8E26-E901B5F98DA8}"/>
              </a:ext>
            </a:extLst>
          </p:cNvPr>
          <p:cNvSpPr/>
          <p:nvPr/>
        </p:nvSpPr>
        <p:spPr>
          <a:xfrm>
            <a:off x="655388" y="308709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9" name="Ellipse 38">
            <a:extLst>
              <a:ext uri="{FF2B5EF4-FFF2-40B4-BE49-F238E27FC236}">
                <a16:creationId xmlns:a16="http://schemas.microsoft.com/office/drawing/2014/main" id="{E0040840-B3C8-4840-AD57-AF987E02656E}"/>
              </a:ext>
            </a:extLst>
          </p:cNvPr>
          <p:cNvSpPr/>
          <p:nvPr/>
        </p:nvSpPr>
        <p:spPr>
          <a:xfrm>
            <a:off x="655388" y="404535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8" name="Ellipse 37">
            <a:extLst>
              <a:ext uri="{FF2B5EF4-FFF2-40B4-BE49-F238E27FC236}">
                <a16:creationId xmlns:a16="http://schemas.microsoft.com/office/drawing/2014/main" id="{737E40CC-BBCB-403E-B88C-B61464E58E45}"/>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40" name="Ellipse 39">
            <a:extLst>
              <a:ext uri="{FF2B5EF4-FFF2-40B4-BE49-F238E27FC236}">
                <a16:creationId xmlns:a16="http://schemas.microsoft.com/office/drawing/2014/main" id="{51A2FDDC-F86F-4C08-B4E3-51B11F405A01}"/>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41" name="Rectangle 40">
            <a:extLst>
              <a:ext uri="{FF2B5EF4-FFF2-40B4-BE49-F238E27FC236}">
                <a16:creationId xmlns:a16="http://schemas.microsoft.com/office/drawing/2014/main" id="{336F46C7-CD32-4E9F-993A-41DB49DB9BBD}"/>
              </a:ext>
            </a:extLst>
          </p:cNvPr>
          <p:cNvSpPr/>
          <p:nvPr/>
        </p:nvSpPr>
        <p:spPr>
          <a:xfrm>
            <a:off x="5452396" y="2430588"/>
            <a:ext cx="2929603" cy="25609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 droite 41">
            <a:extLst>
              <a:ext uri="{FF2B5EF4-FFF2-40B4-BE49-F238E27FC236}">
                <a16:creationId xmlns:a16="http://schemas.microsoft.com/office/drawing/2014/main" id="{7EE80F39-2963-4D65-9200-2FFA9A96A115}"/>
              </a:ext>
            </a:extLst>
          </p:cNvPr>
          <p:cNvSpPr/>
          <p:nvPr/>
        </p:nvSpPr>
        <p:spPr>
          <a:xfrm rot="5400000">
            <a:off x="5784769" y="3054952"/>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174E09D2-B0B6-4675-9C5E-72748F015195}"/>
              </a:ext>
            </a:extLst>
          </p:cNvPr>
          <p:cNvSpPr/>
          <p:nvPr/>
        </p:nvSpPr>
        <p:spPr>
          <a:xfrm>
            <a:off x="5452396" y="4430184"/>
            <a:ext cx="2872454" cy="14640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A9CF7C30-7DD5-4158-A0B0-CC89BF9EEE87}"/>
              </a:ext>
            </a:extLst>
          </p:cNvPr>
          <p:cNvSpPr/>
          <p:nvPr/>
        </p:nvSpPr>
        <p:spPr>
          <a:xfrm>
            <a:off x="7631177" y="3707777"/>
            <a:ext cx="154781" cy="14512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Flèche : droite 46">
            <a:extLst>
              <a:ext uri="{FF2B5EF4-FFF2-40B4-BE49-F238E27FC236}">
                <a16:creationId xmlns:a16="http://schemas.microsoft.com/office/drawing/2014/main" id="{3018A5DC-9C49-4781-AC11-0AE7D05AB5F1}"/>
              </a:ext>
            </a:extLst>
          </p:cNvPr>
          <p:cNvSpPr/>
          <p:nvPr/>
        </p:nvSpPr>
        <p:spPr>
          <a:xfrm rot="5400000">
            <a:off x="6464562" y="3054952"/>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Flèche : droite 47">
            <a:extLst>
              <a:ext uri="{FF2B5EF4-FFF2-40B4-BE49-F238E27FC236}">
                <a16:creationId xmlns:a16="http://schemas.microsoft.com/office/drawing/2014/main" id="{A3D9BDC6-6E0E-4FAB-A6B6-512087914D31}"/>
              </a:ext>
            </a:extLst>
          </p:cNvPr>
          <p:cNvSpPr/>
          <p:nvPr/>
        </p:nvSpPr>
        <p:spPr>
          <a:xfrm rot="5400000">
            <a:off x="7901179" y="3054952"/>
            <a:ext cx="146403" cy="642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7B659907-EAA3-4048-9B30-6776CC9B4CCC}"/>
              </a:ext>
            </a:extLst>
          </p:cNvPr>
          <p:cNvSpPr/>
          <p:nvPr/>
        </p:nvSpPr>
        <p:spPr>
          <a:xfrm>
            <a:off x="5666265" y="3372358"/>
            <a:ext cx="206014" cy="1199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36E894E9-33B5-467A-9804-4778CA64C018}"/>
              </a:ext>
            </a:extLst>
          </p:cNvPr>
          <p:cNvSpPr/>
          <p:nvPr/>
        </p:nvSpPr>
        <p:spPr>
          <a:xfrm>
            <a:off x="5666265" y="3547791"/>
            <a:ext cx="206014" cy="1199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66005C00-626D-4851-BB5D-092E20E860F5}"/>
              </a:ext>
            </a:extLst>
          </p:cNvPr>
          <p:cNvSpPr/>
          <p:nvPr/>
        </p:nvSpPr>
        <p:spPr>
          <a:xfrm>
            <a:off x="655389" y="120845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pic>
        <p:nvPicPr>
          <p:cNvPr id="29" name="Image 28">
            <a:hlinkClick r:id="rId5"/>
            <a:extLst>
              <a:ext uri="{FF2B5EF4-FFF2-40B4-BE49-F238E27FC236}">
                <a16:creationId xmlns:a16="http://schemas.microsoft.com/office/drawing/2014/main" id="{EC8E01D2-C2B3-48D2-8480-493099C17217}"/>
              </a:ext>
            </a:extLst>
          </p:cNvPr>
          <p:cNvPicPr>
            <a:picLocks noChangeAspect="1"/>
          </p:cNvPicPr>
          <p:nvPr/>
        </p:nvPicPr>
        <p:blipFill>
          <a:blip r:embed="rId6"/>
          <a:stretch>
            <a:fillRect/>
          </a:stretch>
        </p:blipFill>
        <p:spPr>
          <a:xfrm>
            <a:off x="8167370" y="1093"/>
            <a:ext cx="976630" cy="298734"/>
          </a:xfrm>
          <a:prstGeom prst="rect">
            <a:avLst/>
          </a:prstGeom>
        </p:spPr>
      </p:pic>
    </p:spTree>
    <p:extLst>
      <p:ext uri="{BB962C8B-B14F-4D97-AF65-F5344CB8AC3E}">
        <p14:creationId xmlns:p14="http://schemas.microsoft.com/office/powerpoint/2010/main" val="3104876208"/>
      </p:ext>
    </p:extLst>
  </p:cSld>
  <p:clrMapOvr>
    <a:masterClrMapping/>
  </p:clrMapOvr>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04AC50-A577-46D0-8B9F-6D3C9D53AFF5}">
  <ds:schemaRefs>
    <ds:schemaRef ds:uri="http://schemas.microsoft.com/sharepoint/v3"/>
    <ds:schemaRef ds:uri="19f92d24-be34-4605-90bb-a71f28ba6813"/>
    <ds:schemaRef ds:uri="http://schemas.microsoft.com/office/2006/documentManagement/types"/>
    <ds:schemaRef ds:uri="http://schemas.openxmlformats.org/package/2006/metadata/core-properties"/>
    <ds:schemaRef ds:uri="ddb0564b-9eab-437f-9a72-cbf22f1055c7"/>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blank</Template>
  <TotalTime>78</TotalTime>
  <Words>1303</Words>
  <Application>Microsoft Office PowerPoint</Application>
  <PresentationFormat>Affichage à l'écran (16:9)</PresentationFormat>
  <Paragraphs>336</Paragraphs>
  <Slides>14</Slides>
  <Notes>12</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14</vt:i4>
      </vt:variant>
    </vt:vector>
  </HeadingPairs>
  <TitlesOfParts>
    <vt:vector size="27" baseType="lpstr">
      <vt:lpstr>Verdana</vt:lpstr>
      <vt:lpstr>Montserrat ExtraBold</vt:lpstr>
      <vt:lpstr>Cambria Math</vt:lpstr>
      <vt:lpstr>Arial</vt:lpstr>
      <vt:lpstr>Courier New</vt:lpstr>
      <vt:lpstr>Symbol</vt:lpstr>
      <vt:lpstr>Arial Narrow</vt:lpstr>
      <vt:lpstr>Cabin Condensed</vt:lpstr>
      <vt:lpstr>Montserrat SemiBold</vt:lpstr>
      <vt:lpstr>Wingdings</vt:lpstr>
      <vt:lpstr>Groupe BPCE</vt:lpstr>
      <vt:lpstr>blank</vt:lpstr>
      <vt:lpstr>1_Groupe BPCE</vt:lpstr>
      <vt:lpstr>Cas d’usage Réaliser un arbitrage</vt:lpstr>
      <vt:lpstr>Réaliser un arbitrage</vt:lpstr>
      <vt:lpstr>Réaliser un arbitrage</vt:lpstr>
      <vt:lpstr>Réaliser un arbitrage </vt:lpstr>
      <vt:lpstr>Réaliser un arbitrage </vt:lpstr>
      <vt:lpstr>Réaliser un arbitrage </vt:lpstr>
      <vt:lpstr>Réaliser un arbitrage </vt:lpstr>
      <vt:lpstr>Exercice</vt:lpstr>
      <vt:lpstr>Cas d’usage Réinvestissement de produits à échéance (recyclage)</vt:lpstr>
      <vt:lpstr>Recyclage</vt:lpstr>
      <vt:lpstr>Recyclage</vt:lpstr>
      <vt:lpstr>Recyclage</vt:lpstr>
      <vt:lpstr>Recyclage d'un Fonds à formule ou emprunt détenu en ASV </vt:lpstr>
      <vt:lpstr>Recyclage d'un Compte à terme (CAT)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6</cp:revision>
  <cp:lastPrinted>2020-11-25T17:40:24Z</cp:lastPrinted>
  <dcterms:created xsi:type="dcterms:W3CDTF">2019-06-12T14:27:27Z</dcterms:created>
  <dcterms:modified xsi:type="dcterms:W3CDTF">2021-01-15T11:56:24Z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