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1"/>
  </p:notesMasterIdLst>
  <p:sldIdLst>
    <p:sldId id="256" r:id="rId6"/>
    <p:sldId id="1357" r:id="rId7"/>
    <p:sldId id="1364" r:id="rId8"/>
    <p:sldId id="1367" r:id="rId9"/>
    <p:sldId id="1369" r:id="rId1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C8A14C5-B9FD-4B77-AE48-C92926355317}">
          <p14:sldIdLst>
            <p14:sldId id="256"/>
            <p14:sldId id="1357"/>
            <p14:sldId id="1364"/>
            <p14:sldId id="1367"/>
            <p14:sldId id="13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T Thierry [CEGEE]" initials="LT[" lastIdx="5" clrIdx="0">
    <p:extLst>
      <p:ext uri="{19B8F6BF-5375-455C-9EA6-DF929625EA0E}">
        <p15:presenceInfo xmlns:p15="http://schemas.microsoft.com/office/powerpoint/2012/main" userId="S::thierry.laurent@cegee.caisse-epargne.fr::25fd8ea5-8ec8-477d-a03d-3961a3cd62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31632"/>
    <a:srgbClr val="E7302A"/>
    <a:srgbClr val="000000"/>
    <a:srgbClr val="FBDCDD"/>
    <a:srgbClr val="EC1B24"/>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6265" autoAdjust="0"/>
  </p:normalViewPr>
  <p:slideViewPr>
    <p:cSldViewPr snapToGrid="0">
      <p:cViewPr varScale="1">
        <p:scale>
          <a:sx n="108" d="100"/>
          <a:sy n="108" d="100"/>
        </p:scale>
        <p:origin x="101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2943858-CD4A-44B7-96D4-F0361D360733}" type="datetimeFigureOut">
              <a:rPr lang="fr-FR" smtClean="0"/>
              <a:t>09/06/2023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F3A393B-CB11-4BEB-BE99-6F3D985EDB35}" type="slidenum">
              <a:rPr lang="fr-FR" smtClean="0"/>
              <a:t>‹N°›</a:t>
            </a:fld>
            <a:endParaRPr lang="fr-FR"/>
          </a:p>
        </p:txBody>
      </p:sp>
    </p:spTree>
    <p:extLst>
      <p:ext uri="{BB962C8B-B14F-4D97-AF65-F5344CB8AC3E}">
        <p14:creationId xmlns:p14="http://schemas.microsoft.com/office/powerpoint/2010/main" val="2517842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458A02B-FE50-495A-8F14-8F649DE541E9}"/>
              </a:ext>
            </a:extLst>
          </p:cNvPr>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Sous-titre 2">
            <a:extLst>
              <a:ext uri="{FF2B5EF4-FFF2-40B4-BE49-F238E27FC236}">
                <a16:creationId xmlns:a16="http://schemas.microsoft.com/office/drawing/2014/main" id="{555A6F16-253F-4486-A4A4-C81022406A60}"/>
              </a:ext>
            </a:extLst>
          </p:cNvPr>
          <p:cNvSpPr>
            <a:spLocks noGrp="1"/>
          </p:cNvSpPr>
          <p:nvPr>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6" name="Espace réservé du texte 12">
            <a:extLst>
              <a:ext uri="{FF2B5EF4-FFF2-40B4-BE49-F238E27FC236}">
                <a16:creationId xmlns:a16="http://schemas.microsoft.com/office/drawing/2014/main" id="{BF4783DF-83B8-43B7-9AE6-98C6BE2900A9}"/>
              </a:ext>
            </a:extLst>
          </p:cNvPr>
          <p:cNvSpPr>
            <a:spLocks noGrp="1"/>
          </p:cNvSpPr>
          <p:nvPr>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17" name="Titre 1">
            <a:extLst>
              <a:ext uri="{FF2B5EF4-FFF2-40B4-BE49-F238E27FC236}">
                <a16:creationId xmlns:a16="http://schemas.microsoft.com/office/drawing/2014/main" id="{2F11C78E-DE18-43B7-B0E2-2068AEE982C7}"/>
              </a:ext>
            </a:extLst>
          </p:cNvPr>
          <p:cNvSpPr>
            <a:spLocks noGrp="1"/>
          </p:cNvSpPr>
          <p:nvPr>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18" name="Rectangle 17">
            <a:extLst>
              <a:ext uri="{FF2B5EF4-FFF2-40B4-BE49-F238E27FC236}">
                <a16:creationId xmlns:a16="http://schemas.microsoft.com/office/drawing/2014/main" id="{CDA87451-396F-4515-909A-FA4DC5E831BB}"/>
              </a:ext>
            </a:extLst>
          </p:cNvPr>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9" name="Espace réservé du texte 5">
            <a:extLst>
              <a:ext uri="{FF2B5EF4-FFF2-40B4-BE49-F238E27FC236}">
                <a16:creationId xmlns:a16="http://schemas.microsoft.com/office/drawing/2014/main" id="{7118D4D9-AD37-4E7E-930F-B5741EC6C4B9}"/>
              </a:ext>
            </a:extLst>
          </p:cNvPr>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0" name="Ellipse 19">
            <a:extLst>
              <a:ext uri="{FF2B5EF4-FFF2-40B4-BE49-F238E27FC236}">
                <a16:creationId xmlns:a16="http://schemas.microsoft.com/office/drawing/2014/main" id="{6A440A45-2C32-46C2-B76F-C35987118928}"/>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EA6B426D-57E6-4B1E-8BA0-A0B5AFC77DDF}"/>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Groupe 21">
            <a:extLst>
              <a:ext uri="{FF2B5EF4-FFF2-40B4-BE49-F238E27FC236}">
                <a16:creationId xmlns:a16="http://schemas.microsoft.com/office/drawing/2014/main" id="{3EDD7546-607F-4770-8634-FECEE8AF7446}"/>
              </a:ext>
            </a:extLst>
          </p:cNvPr>
          <p:cNvGrpSpPr/>
          <p:nvPr userDrawn="1"/>
        </p:nvGrpSpPr>
        <p:grpSpPr>
          <a:xfrm>
            <a:off x="9626600" y="4661677"/>
            <a:ext cx="3534904" cy="3269163"/>
            <a:chOff x="10157374" y="5152550"/>
            <a:chExt cx="3004130" cy="2778291"/>
          </a:xfrm>
        </p:grpSpPr>
        <p:sp>
          <p:nvSpPr>
            <p:cNvPr id="23" name="Ellipse 22">
              <a:extLst>
                <a:ext uri="{FF2B5EF4-FFF2-40B4-BE49-F238E27FC236}">
                  <a16:creationId xmlns:a16="http://schemas.microsoft.com/office/drawing/2014/main" id="{1C95C866-736F-47E5-866A-795EFBF84F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4" name="Connecteur droit 23">
              <a:extLst>
                <a:ext uri="{FF2B5EF4-FFF2-40B4-BE49-F238E27FC236}">
                  <a16:creationId xmlns:a16="http://schemas.microsoft.com/office/drawing/2014/main" id="{A31FB8FB-5434-40D8-87E3-6CFA78A7676F}"/>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7BB05487-082C-43E4-A68B-DF5D0187A1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Ellipse 27">
              <a:extLst>
                <a:ext uri="{FF2B5EF4-FFF2-40B4-BE49-F238E27FC236}">
                  <a16:creationId xmlns:a16="http://schemas.microsoft.com/office/drawing/2014/main" id="{FBCB370E-909D-4C63-B01C-8111AB50F2BD}"/>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0" name="Rectangle 29">
            <a:extLst>
              <a:ext uri="{FF2B5EF4-FFF2-40B4-BE49-F238E27FC236}">
                <a16:creationId xmlns:a16="http://schemas.microsoft.com/office/drawing/2014/main" id="{16D84C2D-56FB-415A-8B11-40B50B44D285}"/>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12E97D2-8400-4128-A030-73A7045EDCB3}"/>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9" name="Espace réservé du texte 3">
            <a:extLst>
              <a:ext uri="{FF2B5EF4-FFF2-40B4-BE49-F238E27FC236}">
                <a16:creationId xmlns:a16="http://schemas.microsoft.com/office/drawing/2014/main" id="{DF25AF4A-44EA-44F5-9EAB-0ED393619F93}"/>
              </a:ext>
            </a:extLst>
          </p:cNvPr>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2" name="ZoneTexte 11">
            <a:extLst>
              <a:ext uri="{FF2B5EF4-FFF2-40B4-BE49-F238E27FC236}">
                <a16:creationId xmlns:a16="http://schemas.microsoft.com/office/drawing/2014/main" id="{3820821B-1C3B-439D-BF18-BF3DD62A5372}"/>
              </a:ext>
            </a:extLst>
          </p:cNvPr>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3" name="Rectangle 12">
            <a:extLst>
              <a:ext uri="{FF2B5EF4-FFF2-40B4-BE49-F238E27FC236}">
                <a16:creationId xmlns:a16="http://schemas.microsoft.com/office/drawing/2014/main" id="{F02AB49A-8F64-4FDA-98AF-95AA66CCBE48}"/>
              </a:ext>
            </a:extLst>
          </p:cNvPr>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932155" y="1988598"/>
            <a:ext cx="9197262" cy="1713396"/>
          </a:xfrm>
        </p:spPr>
        <p:txBody>
          <a:bodyPr>
            <a:normAutofit/>
          </a:bodyPr>
          <a:lstStyle/>
          <a:p>
            <a:r>
              <a:rPr lang="fr-FR" sz="3800" dirty="0"/>
              <a:t>CHADO  Chainage des opérations</a:t>
            </a:r>
            <a:br>
              <a:rPr lang="fr-FR" sz="3800" dirty="0"/>
            </a:br>
            <a:r>
              <a:rPr lang="fr-FR" sz="3800" dirty="0"/>
              <a:t>Présentation générale</a:t>
            </a:r>
          </a:p>
        </p:txBody>
      </p:sp>
      <p:sp>
        <p:nvSpPr>
          <p:cNvPr id="5" name="Espace réservé du texte 4"/>
          <p:cNvSpPr>
            <a:spLocks noGrp="1"/>
          </p:cNvSpPr>
          <p:nvPr>
            <p:ph type="body" sz="quarter" idx="4294967295"/>
          </p:nvPr>
        </p:nvSpPr>
        <p:spPr>
          <a:xfrm>
            <a:off x="1091821" y="72985"/>
            <a:ext cx="10686197" cy="303679"/>
          </a:xfrm>
          <a:prstGeom prst="rect">
            <a:avLst/>
          </a:prstGeom>
        </p:spPr>
        <p:txBody>
          <a:bodyPr/>
          <a:lstStyle/>
          <a:p>
            <a:pPr algn="r"/>
            <a:r>
              <a:rPr lang="fr-FR" sz="1400" dirty="0"/>
              <a:t>Direction Marketing</a:t>
            </a:r>
          </a:p>
        </p:txBody>
      </p:sp>
      <p:sp>
        <p:nvSpPr>
          <p:cNvPr id="7" name="Sous-titre 1">
            <a:extLst>
              <a:ext uri="{FF2B5EF4-FFF2-40B4-BE49-F238E27FC236}">
                <a16:creationId xmlns:a16="http://schemas.microsoft.com/office/drawing/2014/main" id="{0AFA2691-6F2F-401D-B476-B274FDF34743}"/>
              </a:ext>
            </a:extLst>
          </p:cNvPr>
          <p:cNvSpPr>
            <a:spLocks noGrp="1"/>
          </p:cNvSpPr>
          <p:nvPr>
            <p:ph type="subTitle" idx="1"/>
          </p:nvPr>
        </p:nvSpPr>
        <p:spPr>
          <a:xfrm>
            <a:off x="2230015" y="4617691"/>
            <a:ext cx="7893700" cy="282887"/>
          </a:xfrm>
        </p:spPr>
        <p:txBody>
          <a:bodyPr/>
          <a:lstStyle/>
          <a:p>
            <a:r>
              <a:rPr lang="fr-FR" dirty="0"/>
              <a:t>BDD</a:t>
            </a:r>
          </a:p>
        </p:txBody>
      </p:sp>
      <p:sp>
        <p:nvSpPr>
          <p:cNvPr id="8" name="Espace réservé du texte 2">
            <a:extLst>
              <a:ext uri="{FF2B5EF4-FFF2-40B4-BE49-F238E27FC236}">
                <a16:creationId xmlns:a16="http://schemas.microsoft.com/office/drawing/2014/main" id="{2D420B5B-D8AC-4FB2-ABA9-432BD750C115}"/>
              </a:ext>
            </a:extLst>
          </p:cNvPr>
          <p:cNvSpPr>
            <a:spLocks noGrp="1"/>
          </p:cNvSpPr>
          <p:nvPr>
            <p:ph type="body" sz="quarter" idx="10"/>
          </p:nvPr>
        </p:nvSpPr>
        <p:spPr>
          <a:xfrm>
            <a:off x="2230015" y="4987266"/>
            <a:ext cx="7893700" cy="304887"/>
          </a:xfrm>
        </p:spPr>
        <p:txBody>
          <a:bodyPr>
            <a:normAutofit fontScale="92500" lnSpcReduction="10000"/>
          </a:bodyPr>
          <a:lstStyle/>
          <a:p>
            <a:r>
              <a:rPr lang="fr-FR" dirty="0"/>
              <a:t>12 juin 2023</a:t>
            </a:r>
          </a:p>
        </p:txBody>
      </p:sp>
      <p:pic>
        <p:nvPicPr>
          <p:cNvPr id="2" name="Image 1">
            <a:extLst>
              <a:ext uri="{FF2B5EF4-FFF2-40B4-BE49-F238E27FC236}">
                <a16:creationId xmlns:a16="http://schemas.microsoft.com/office/drawing/2014/main" id="{512F14AE-9702-0328-1907-0636999C788B}"/>
              </a:ext>
            </a:extLst>
          </p:cNvPr>
          <p:cNvPicPr>
            <a:picLocks noChangeAspect="1"/>
          </p:cNvPicPr>
          <p:nvPr/>
        </p:nvPicPr>
        <p:blipFill>
          <a:blip r:embed="rId2"/>
          <a:stretch>
            <a:fillRect/>
          </a:stretch>
        </p:blipFill>
        <p:spPr>
          <a:xfrm>
            <a:off x="10190456" y="2107300"/>
            <a:ext cx="1483682" cy="1149330"/>
          </a:xfrm>
          <a:prstGeom prst="rect">
            <a:avLst/>
          </a:prstGeom>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75C9F9C-BF1E-477F-9242-A8BA4C3D6DC0}"/>
              </a:ext>
            </a:extLst>
          </p:cNvPr>
          <p:cNvSpPr>
            <a:spLocks noGrp="1"/>
          </p:cNvSpPr>
          <p:nvPr>
            <p:ph idx="17"/>
          </p:nvPr>
        </p:nvSpPr>
        <p:spPr/>
        <p:txBody>
          <a:bodyPr/>
          <a:lstStyle/>
          <a:p>
            <a:pPr>
              <a:defRPr/>
            </a:pPr>
            <a:r>
              <a:rPr lang="fr-FR" altLang="fr-FR" sz="1400" dirty="0"/>
              <a:t>Jusqu’à présent le conseiller, après avoir réalisé un parcours conseil LEA et obtenu l’accord de son client, devait ressaisir dans les outils producteurs les informations issues de la proposition pour engager les opérations. </a:t>
            </a:r>
          </a:p>
          <a:p>
            <a:pPr>
              <a:defRPr/>
            </a:pPr>
            <a:r>
              <a:rPr lang="fr-FR" sz="1400" dirty="0"/>
              <a:t>Cette ressaisie était source d’erreur et de perte de temps</a:t>
            </a:r>
          </a:p>
          <a:p>
            <a:pPr>
              <a:defRPr/>
            </a:pPr>
            <a:endParaRPr lang="fr-FR" sz="500" dirty="0"/>
          </a:p>
          <a:p>
            <a:pPr>
              <a:defRPr/>
            </a:pPr>
            <a:r>
              <a:rPr lang="fr-FR" altLang="fr-FR" sz="1400" dirty="0"/>
              <a:t>Le chainage des opérations déployé ce lundi 12 juin vise à alimenter les outils producteurs des données issues du parcours conseil LEA.</a:t>
            </a:r>
          </a:p>
          <a:p>
            <a:pPr>
              <a:defRPr/>
            </a:pPr>
            <a:r>
              <a:rPr lang="fr-FR" sz="1400" dirty="0"/>
              <a:t>Il consiste en un pré-remplissage automatique dans les outils producteurs </a:t>
            </a:r>
            <a:r>
              <a:rPr lang="fr-FR" dirty="0"/>
              <a:t>:</a:t>
            </a:r>
          </a:p>
          <a:p>
            <a:pPr>
              <a:defRPr/>
            </a:pPr>
            <a:endParaRPr lang="fr-FR" dirty="0"/>
          </a:p>
          <a:p>
            <a:pPr>
              <a:defRPr/>
            </a:pPr>
            <a:endParaRPr lang="fr-FR" dirty="0"/>
          </a:p>
          <a:p>
            <a:pPr>
              <a:defRPr/>
            </a:pPr>
            <a:endParaRPr lang="fr-FR" dirty="0"/>
          </a:p>
          <a:p>
            <a:pPr>
              <a:defRPr/>
            </a:pPr>
            <a:endParaRPr lang="fr-FR" dirty="0"/>
          </a:p>
          <a:p>
            <a:pPr>
              <a:defRPr/>
            </a:pPr>
            <a:endParaRPr lang="fr-FR" dirty="0"/>
          </a:p>
          <a:p>
            <a:pPr>
              <a:defRPr/>
            </a:pPr>
            <a:endParaRPr lang="fr-FR" dirty="0"/>
          </a:p>
          <a:p>
            <a:pPr>
              <a:defRPr/>
            </a:pPr>
            <a:endParaRPr lang="fr-FR" dirty="0"/>
          </a:p>
          <a:p>
            <a:pPr>
              <a:defRPr/>
            </a:pPr>
            <a:r>
              <a:rPr lang="fr-FR" sz="1400" dirty="0"/>
              <a:t>Les résultats en sont très positifs, selon les CE pilotes :</a:t>
            </a:r>
          </a:p>
          <a:p>
            <a:pPr marL="85723" indent="0" defTabSz="457166" eaLnBrk="0" fontAlgn="base" hangingPunct="0">
              <a:lnSpc>
                <a:spcPct val="110000"/>
              </a:lnSpc>
              <a:buClr>
                <a:srgbClr val="9176B4"/>
              </a:buClr>
              <a:buNone/>
              <a:defRPr/>
            </a:pPr>
            <a:endParaRPr lang="fr-FR" altLang="fr-FR" sz="1400" dirty="0">
              <a:latin typeface="+mj-lt"/>
            </a:endParaRPr>
          </a:p>
          <a:p>
            <a:pPr lvl="1"/>
            <a:endParaRPr lang="fr-FR" dirty="0"/>
          </a:p>
        </p:txBody>
      </p:sp>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lstStyle/>
          <a:p>
            <a:r>
              <a:rPr lang="fr-FR" dirty="0"/>
              <a:t>CHADO vise à faire gagner du temps commercial, tout en assurant la conformité des saisies.</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CHADO</a:t>
            </a:r>
          </a:p>
        </p:txBody>
      </p:sp>
      <p:sp>
        <p:nvSpPr>
          <p:cNvPr id="6" name="Content Placeholder 2">
            <a:extLst>
              <a:ext uri="{FF2B5EF4-FFF2-40B4-BE49-F238E27FC236}">
                <a16:creationId xmlns:a16="http://schemas.microsoft.com/office/drawing/2014/main" id="{6703863B-B44C-663C-473B-C0B3A516833E}"/>
              </a:ext>
            </a:extLst>
          </p:cNvPr>
          <p:cNvSpPr txBox="1">
            <a:spLocks/>
          </p:cNvSpPr>
          <p:nvPr/>
        </p:nvSpPr>
        <p:spPr>
          <a:xfrm>
            <a:off x="2079931" y="3366654"/>
            <a:ext cx="3528391" cy="1951520"/>
          </a:xfrm>
          <a:prstGeom prst="rect">
            <a:avLst/>
          </a:prstGeom>
          <a:solidFill>
            <a:srgbClr val="581D74">
              <a:lumMod val="20000"/>
              <a:lumOff val="80000"/>
            </a:srgbClr>
          </a:solidFill>
        </p:spPr>
        <p:txBody>
          <a:bodyPr vert="horz" lIns="91440" tIns="45720" rIns="91440" bIns="45720" rtlCol="0">
            <a:normAutofit lnSpcReduction="1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68" marR="0" lvl="0" indent="-171446" algn="l" defTabSz="457166" rtl="0" eaLnBrk="0" fontAlgn="base" latinLnBrk="0" hangingPunct="0">
              <a:lnSpc>
                <a:spcPct val="110000"/>
              </a:lnSpc>
              <a:spcBef>
                <a:spcPts val="750"/>
              </a:spcBef>
              <a:spcAft>
                <a:spcPts val="0"/>
              </a:spcAft>
              <a:buClr>
                <a:srgbClr val="9176B4"/>
              </a:buClr>
              <a:buSzTx/>
              <a:buFontTx/>
              <a:buChar char="-"/>
              <a:tabLst/>
              <a:defRPr/>
            </a:pPr>
            <a:endParaRPr kumimoji="0" lang="fr-FR" sz="9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endParaRP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D’éviter la </a:t>
            </a:r>
            <a:r>
              <a:rPr kumimoji="0" lang="fr-FR" sz="1000" b="1"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ressaisie des éléments enregistrés </a:t>
            </a: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ou générés pendant la phase de proposition (gain de temps pour le conseiller, diminution du risque d’erreurs de saisie).</a:t>
            </a: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De </a:t>
            </a:r>
            <a:r>
              <a:rPr kumimoji="0" lang="fr-FR" sz="1000" b="1"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garantir la correspondance </a:t>
            </a: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entre le conseil donné* et les transactions lancées chez les producteurs.</a:t>
            </a: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De </a:t>
            </a:r>
            <a:r>
              <a:rPr kumimoji="0" lang="fr-FR" sz="1000" b="1"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conserver et surveiller </a:t>
            </a:r>
            <a:r>
              <a:rPr kumimoji="0" lang="fr-FR" sz="1000" b="0" i="0" u="none" strike="noStrike" kern="0" cap="none" spc="0" normalizeH="0" baseline="0" noProof="0">
                <a:ln>
                  <a:noFill/>
                </a:ln>
                <a:solidFill>
                  <a:srgbClr val="000000"/>
                </a:solidFill>
                <a:effectLst/>
                <a:uLnTx/>
                <a:uFillTx/>
                <a:latin typeface="Arial" panose="020B0604020202020204" pitchFamily="34" charset="0"/>
                <a:ea typeface="+mn-ea"/>
                <a:cs typeface="Arial"/>
                <a:sym typeface="Arial"/>
              </a:rPr>
              <a:t>dans les SI cette correspondance conseil/transactions.</a:t>
            </a:r>
          </a:p>
        </p:txBody>
      </p:sp>
      <p:sp>
        <p:nvSpPr>
          <p:cNvPr id="7" name="Content Placeholder 2">
            <a:extLst>
              <a:ext uri="{FF2B5EF4-FFF2-40B4-BE49-F238E27FC236}">
                <a16:creationId xmlns:a16="http://schemas.microsoft.com/office/drawing/2014/main" id="{A96FEA3B-6FD7-ADBB-8458-159B8F361F6B}"/>
              </a:ext>
            </a:extLst>
          </p:cNvPr>
          <p:cNvSpPr txBox="1">
            <a:spLocks/>
          </p:cNvSpPr>
          <p:nvPr/>
        </p:nvSpPr>
        <p:spPr>
          <a:xfrm>
            <a:off x="6070748" y="3366654"/>
            <a:ext cx="3528391" cy="1951520"/>
          </a:xfrm>
          <a:prstGeom prst="rect">
            <a:avLst/>
          </a:prstGeom>
          <a:solidFill>
            <a:srgbClr val="9176B4">
              <a:lumMod val="20000"/>
              <a:lumOff val="80000"/>
            </a:srgbClr>
          </a:solidFill>
        </p:spPr>
        <p:txBody>
          <a:bodyPr vert="horz" lIns="91440" tIns="45720" rIns="91440" bIns="45720" rtlCol="0">
            <a:normAutofit fontScale="925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endParaRPr kumimoji="0" lang="fr-FR"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endParaRP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De compléter </a:t>
            </a:r>
            <a:r>
              <a:rPr kumimoji="0" lang="fr-FR" sz="11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l’intégralité des éléments attendus </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lors d’une opération producteur (frais d’entrée, clause bénéficiaire, option d’arbitrage automatique …)</a:t>
            </a: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1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De</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 </a:t>
            </a:r>
            <a:r>
              <a:rPr kumimoji="0" lang="fr-FR" sz="11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couvrir l’intégralité des opérations </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et ne couvre pas les opérations issues des producteurs AEW Patrimoine, BPCE life et TEORA dans un premier temps.</a:t>
            </a:r>
          </a:p>
          <a:p>
            <a:pPr marL="257172" marR="0" lvl="0" indent="-171450" algn="l" defTabSz="457166" rtl="0" eaLnBrk="0" fontAlgn="base" latinLnBrk="0" hangingPunct="0">
              <a:lnSpc>
                <a:spcPct val="110000"/>
              </a:lnSpc>
              <a:spcBef>
                <a:spcPts val="750"/>
              </a:spcBef>
              <a:spcAft>
                <a:spcPts val="0"/>
              </a:spcAft>
              <a:buClr>
                <a:srgbClr val="9176B4"/>
              </a:buClr>
              <a:buSzTx/>
              <a:buFont typeface="Arial" panose="020B0604020202020204" pitchFamily="34" charset="0"/>
              <a:buChar char="•"/>
              <a:tabLst/>
              <a:defRPr/>
            </a:pPr>
            <a:r>
              <a:rPr kumimoji="0" lang="fr-FR" sz="11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D’accepter le conseil et le document producteur </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rPr>
              <a:t>avec une seule signature (les modes de signatures restent inchangés).</a:t>
            </a:r>
          </a:p>
          <a:p>
            <a:pPr marL="85723" marR="0" lvl="0" indent="0" algn="l" defTabSz="457166" rtl="0" eaLnBrk="0" fontAlgn="base" latinLnBrk="0" hangingPunct="0">
              <a:lnSpc>
                <a:spcPct val="110000"/>
              </a:lnSpc>
              <a:spcBef>
                <a:spcPts val="750"/>
              </a:spcBef>
              <a:spcAft>
                <a:spcPts val="0"/>
              </a:spcAft>
              <a:buClr>
                <a:srgbClr val="9176B4"/>
              </a:buClr>
              <a:buSzTx/>
              <a:buFont typeface="Cambria Math" panose="02040503050406030204" pitchFamily="18" charset="0"/>
              <a:buNone/>
              <a:tabLst/>
              <a:defRPr/>
            </a:pPr>
            <a:endParaRPr kumimoji="0" lang="fr-FR" sz="9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endParaRPr>
          </a:p>
        </p:txBody>
      </p:sp>
      <p:sp>
        <p:nvSpPr>
          <p:cNvPr id="8" name="Rectangle : coins arrondis 7">
            <a:extLst>
              <a:ext uri="{FF2B5EF4-FFF2-40B4-BE49-F238E27FC236}">
                <a16:creationId xmlns:a16="http://schemas.microsoft.com/office/drawing/2014/main" id="{33F2B621-9CEE-5746-9713-6D800FB3C9E3}"/>
              </a:ext>
            </a:extLst>
          </p:cNvPr>
          <p:cNvSpPr/>
          <p:nvPr/>
        </p:nvSpPr>
        <p:spPr>
          <a:xfrm>
            <a:off x="2510626" y="3191808"/>
            <a:ext cx="2667000" cy="288032"/>
          </a:xfrm>
          <a:prstGeom prst="roundRect">
            <a:avLst/>
          </a:prstGeom>
          <a:solidFill>
            <a:srgbClr val="FFFFFF"/>
          </a:solidFill>
          <a:ln w="25400" cap="flat" cmpd="sng" algn="ctr">
            <a:solidFill>
              <a:srgbClr val="E2C5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000000"/>
                </a:solidFill>
                <a:effectLst/>
                <a:uLnTx/>
                <a:uFillTx/>
                <a:latin typeface="Arial" panose="020B0604020202020204"/>
                <a:ea typeface="+mn-ea"/>
                <a:cs typeface="Arial"/>
                <a:sym typeface="Arial"/>
              </a:rPr>
              <a:t>Le chainage des opérations permet </a:t>
            </a:r>
            <a:endParaRPr kumimoji="0" lang="fr-FR" sz="900" b="1" i="0" u="none" strike="noStrike" kern="0" cap="none" spc="0" normalizeH="0" baseline="0" noProof="0">
              <a:ln>
                <a:noFill/>
              </a:ln>
              <a:solidFill>
                <a:srgbClr val="000000"/>
              </a:solidFill>
              <a:effectLst/>
              <a:uLnTx/>
              <a:uFillTx/>
              <a:latin typeface="Arial" panose="020B0604020202020204"/>
              <a:ea typeface="+mn-ea"/>
              <a:cs typeface="Arial"/>
              <a:sym typeface="Arial"/>
            </a:endParaRPr>
          </a:p>
        </p:txBody>
      </p:sp>
      <p:sp>
        <p:nvSpPr>
          <p:cNvPr id="9" name="Rectangle : coins arrondis 8">
            <a:extLst>
              <a:ext uri="{FF2B5EF4-FFF2-40B4-BE49-F238E27FC236}">
                <a16:creationId xmlns:a16="http://schemas.microsoft.com/office/drawing/2014/main" id="{A29CA06F-B8EC-7C95-72B2-17952E9D3C98}"/>
              </a:ext>
            </a:extLst>
          </p:cNvPr>
          <p:cNvSpPr/>
          <p:nvPr/>
        </p:nvSpPr>
        <p:spPr>
          <a:xfrm>
            <a:off x="6273835" y="3191807"/>
            <a:ext cx="3220186" cy="288032"/>
          </a:xfrm>
          <a:prstGeom prst="roundRect">
            <a:avLst/>
          </a:prstGeom>
          <a:solidFill>
            <a:srgbClr val="FFFFFF"/>
          </a:solidFill>
          <a:ln w="25400" cap="flat" cmpd="sng" algn="ctr">
            <a:solidFill>
              <a:srgbClr val="E9E4F0"/>
            </a:solidFill>
            <a:prstDash val="solid"/>
          </a:ln>
          <a:effectLst/>
        </p:spPr>
        <p:txBody>
          <a:bodyPr rtlCol="0" anchor="ctr"/>
          <a:lstStyle/>
          <a:p>
            <a:pPr marL="85723" marR="0" lvl="0" indent="0" defTabSz="457166" eaLnBrk="0" fontAlgn="base" latinLnBrk="0" hangingPunct="0">
              <a:lnSpc>
                <a:spcPct val="110000"/>
              </a:lnSpc>
              <a:spcBef>
                <a:spcPts val="750"/>
              </a:spcBef>
              <a:spcAft>
                <a:spcPts val="0"/>
              </a:spcAft>
              <a:buClr>
                <a:srgbClr val="9176B4"/>
              </a:buClr>
              <a:buSzTx/>
              <a:buFontTx/>
              <a:buNone/>
              <a:tabLst/>
              <a:defRPr/>
            </a:pPr>
            <a:r>
              <a:rPr kumimoji="0" lang="fr-FR" sz="1100" b="1" i="0" u="none" strike="noStrike" kern="0" cap="none" spc="0" normalizeH="0" baseline="0" noProof="0">
                <a:ln>
                  <a:noFill/>
                </a:ln>
                <a:solidFill>
                  <a:srgbClr val="000000"/>
                </a:solidFill>
                <a:effectLst/>
                <a:uLnTx/>
                <a:uFillTx/>
                <a:latin typeface="Arial" panose="020B0604020202020204"/>
                <a:ea typeface="+mn-ea"/>
                <a:cs typeface="Arial"/>
                <a:sym typeface="Arial"/>
              </a:rPr>
              <a:t>Le chainage des opérations ne permet pas </a:t>
            </a:r>
          </a:p>
        </p:txBody>
      </p:sp>
      <p:pic>
        <p:nvPicPr>
          <p:cNvPr id="10" name="Image 9">
            <a:extLst>
              <a:ext uri="{FF2B5EF4-FFF2-40B4-BE49-F238E27FC236}">
                <a16:creationId xmlns:a16="http://schemas.microsoft.com/office/drawing/2014/main" id="{F46FC944-8E35-ED4F-F491-19A7423B7705}"/>
              </a:ext>
            </a:extLst>
          </p:cNvPr>
          <p:cNvPicPr>
            <a:picLocks noChangeAspect="1"/>
          </p:cNvPicPr>
          <p:nvPr/>
        </p:nvPicPr>
        <p:blipFill rotWithShape="1">
          <a:blip r:embed="rId2"/>
          <a:srcRect b="18421"/>
          <a:stretch/>
        </p:blipFill>
        <p:spPr>
          <a:xfrm>
            <a:off x="5445466" y="5614947"/>
            <a:ext cx="4575458" cy="838244"/>
          </a:xfrm>
          <a:prstGeom prst="rect">
            <a:avLst/>
          </a:prstGeom>
        </p:spPr>
      </p:pic>
      <p:pic>
        <p:nvPicPr>
          <p:cNvPr id="11" name="Image 10">
            <a:extLst>
              <a:ext uri="{FF2B5EF4-FFF2-40B4-BE49-F238E27FC236}">
                <a16:creationId xmlns:a16="http://schemas.microsoft.com/office/drawing/2014/main" id="{AD54FC59-739E-E4B5-95AC-A2C8A0DF9B0A}"/>
              </a:ext>
            </a:extLst>
          </p:cNvPr>
          <p:cNvPicPr>
            <a:picLocks noChangeAspect="1"/>
          </p:cNvPicPr>
          <p:nvPr/>
        </p:nvPicPr>
        <p:blipFill>
          <a:blip r:embed="rId3"/>
          <a:stretch>
            <a:fillRect/>
          </a:stretch>
        </p:blipFill>
        <p:spPr>
          <a:xfrm>
            <a:off x="10012901" y="-6864"/>
            <a:ext cx="750893" cy="581677"/>
          </a:xfrm>
          <a:prstGeom prst="rect">
            <a:avLst/>
          </a:prstGeom>
        </p:spPr>
      </p:pic>
    </p:spTree>
    <p:extLst>
      <p:ext uri="{BB962C8B-B14F-4D97-AF65-F5344CB8AC3E}">
        <p14:creationId xmlns:p14="http://schemas.microsoft.com/office/powerpoint/2010/main" val="268206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lstStyle/>
          <a:p>
            <a:r>
              <a:rPr lang="fr-FR" dirty="0"/>
              <a:t>80 % des opérations de LEA sont chainées</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CHADO</a:t>
            </a:r>
          </a:p>
        </p:txBody>
      </p:sp>
      <p:graphicFrame>
        <p:nvGraphicFramePr>
          <p:cNvPr id="51" name="Table 3">
            <a:extLst>
              <a:ext uri="{FF2B5EF4-FFF2-40B4-BE49-F238E27FC236}">
                <a16:creationId xmlns:a16="http://schemas.microsoft.com/office/drawing/2014/main" id="{4434C855-B722-3790-3918-763AF300E919}"/>
              </a:ext>
            </a:extLst>
          </p:cNvPr>
          <p:cNvGraphicFramePr>
            <a:graphicFrameLocks noGrp="1"/>
          </p:cNvGraphicFramePr>
          <p:nvPr>
            <p:extLst>
              <p:ext uri="{D42A27DB-BD31-4B8C-83A1-F6EECF244321}">
                <p14:modId xmlns:p14="http://schemas.microsoft.com/office/powerpoint/2010/main" val="1925622822"/>
              </p:ext>
            </p:extLst>
          </p:nvPr>
        </p:nvGraphicFramePr>
        <p:xfrm>
          <a:off x="1136153" y="1275708"/>
          <a:ext cx="9653768" cy="3013508"/>
        </p:xfrm>
        <a:graphic>
          <a:graphicData uri="http://schemas.openxmlformats.org/drawingml/2006/table">
            <a:tbl>
              <a:tblPr firstRow="1"/>
              <a:tblGrid>
                <a:gridCol w="575094">
                  <a:extLst>
                    <a:ext uri="{9D8B030D-6E8A-4147-A177-3AD203B41FA5}">
                      <a16:colId xmlns:a16="http://schemas.microsoft.com/office/drawing/2014/main" val="4113973716"/>
                    </a:ext>
                  </a:extLst>
                </a:gridCol>
                <a:gridCol w="4066999">
                  <a:extLst>
                    <a:ext uri="{9D8B030D-6E8A-4147-A177-3AD203B41FA5}">
                      <a16:colId xmlns:a16="http://schemas.microsoft.com/office/drawing/2014/main" val="2131345117"/>
                    </a:ext>
                  </a:extLst>
                </a:gridCol>
                <a:gridCol w="2880329">
                  <a:extLst>
                    <a:ext uri="{9D8B030D-6E8A-4147-A177-3AD203B41FA5}">
                      <a16:colId xmlns:a16="http://schemas.microsoft.com/office/drawing/2014/main" val="564753852"/>
                    </a:ext>
                  </a:extLst>
                </a:gridCol>
                <a:gridCol w="632644">
                  <a:extLst>
                    <a:ext uri="{9D8B030D-6E8A-4147-A177-3AD203B41FA5}">
                      <a16:colId xmlns:a16="http://schemas.microsoft.com/office/drawing/2014/main" val="3402537571"/>
                    </a:ext>
                  </a:extLst>
                </a:gridCol>
                <a:gridCol w="632644">
                  <a:extLst>
                    <a:ext uri="{9D8B030D-6E8A-4147-A177-3AD203B41FA5}">
                      <a16:colId xmlns:a16="http://schemas.microsoft.com/office/drawing/2014/main" val="2879884627"/>
                    </a:ext>
                  </a:extLst>
                </a:gridCol>
                <a:gridCol w="866058">
                  <a:extLst>
                    <a:ext uri="{9D8B030D-6E8A-4147-A177-3AD203B41FA5}">
                      <a16:colId xmlns:a16="http://schemas.microsoft.com/office/drawing/2014/main" val="1834897047"/>
                    </a:ext>
                  </a:extLst>
                </a:gridCol>
              </a:tblGrid>
              <a:tr h="3985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fontAlgn="ctr"/>
                      <a:endParaRPr lang="fr-FR" sz="700" b="1" i="0" u="none" strike="noStrike">
                        <a:solidFill>
                          <a:srgbClr val="FFFFFF"/>
                        </a:solidFill>
                        <a:effectLst/>
                        <a:latin typeface="Montserrat" panose="00000500000000000000" pitchFamily="2" charset="0"/>
                      </a:endParaRPr>
                    </a:p>
                  </a:txBody>
                  <a:tcPr marL="34290" marR="34290" marT="13500" marB="1350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a:solidFill>
                            <a:srgbClr val="FFFFFF"/>
                          </a:solidFill>
                          <a:effectLst/>
                          <a:latin typeface="Montserrat"/>
                        </a:rPr>
                        <a:t>Cas d'usage</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a:solidFill>
                            <a:srgbClr val="FFFFFF"/>
                          </a:solidFill>
                          <a:effectLst/>
                          <a:latin typeface="Montserrat"/>
                        </a:rPr>
                        <a:t>Libellé dans le panier Mysys</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t"/>
                      <a:r>
                        <a:rPr lang="fr-FR" sz="700" b="1" i="0" u="none" strike="noStrike">
                          <a:solidFill>
                            <a:srgbClr val="FFFFFF"/>
                          </a:solidFill>
                          <a:effectLst/>
                          <a:latin typeface="Montserrat"/>
                        </a:rPr>
                        <a:t>BPCE </a:t>
                      </a:r>
                      <a:br>
                        <a:rPr lang="fr-FR" sz="700" b="1" i="0" u="none" strike="noStrike">
                          <a:solidFill>
                            <a:srgbClr val="FFFFFF"/>
                          </a:solidFill>
                          <a:effectLst/>
                          <a:latin typeface="Montserrat"/>
                        </a:rPr>
                      </a:br>
                      <a:r>
                        <a:rPr lang="fr-FR" sz="700" b="1" i="0" u="none" strike="noStrike">
                          <a:solidFill>
                            <a:srgbClr val="FFFFFF"/>
                          </a:solidFill>
                          <a:effectLst/>
                          <a:latin typeface="Montserrat"/>
                        </a:rPr>
                        <a:t>VIE</a:t>
                      </a:r>
                    </a:p>
                  </a:txBody>
                  <a:tcPr marL="34290" marR="34290" marT="13500" marB="13500">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t"/>
                      <a:r>
                        <a:rPr lang="fr-FR" sz="700" b="1" i="0" u="none" strike="noStrike">
                          <a:solidFill>
                            <a:srgbClr val="FFFFFF"/>
                          </a:solidFill>
                          <a:effectLst/>
                          <a:latin typeface="Montserrat"/>
                        </a:rPr>
                        <a:t>CNP </a:t>
                      </a:r>
                      <a:br>
                        <a:rPr lang="fr-FR" sz="700" b="1" i="0" u="none" strike="noStrike">
                          <a:solidFill>
                            <a:srgbClr val="FFFFFF"/>
                          </a:solidFill>
                          <a:effectLst/>
                          <a:latin typeface="Montserrat"/>
                        </a:rPr>
                      </a:br>
                      <a:r>
                        <a:rPr lang="fr-FR" sz="700" b="1" i="0" u="none" strike="noStrike">
                          <a:solidFill>
                            <a:srgbClr val="FFFFFF"/>
                          </a:solidFill>
                          <a:effectLst/>
                          <a:latin typeface="Montserrat"/>
                        </a:rPr>
                        <a:t>Assu.</a:t>
                      </a:r>
                    </a:p>
                  </a:txBody>
                  <a:tcPr marL="34290" marR="34290" marT="13500" marB="1350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t"/>
                      <a:r>
                        <a:rPr lang="fr-FR" sz="700" b="1" i="0" u="none" strike="noStrike" err="1">
                          <a:solidFill>
                            <a:srgbClr val="FFFFFF"/>
                          </a:solidFill>
                          <a:effectLst/>
                          <a:latin typeface="Montserrat" panose="00000500000000000000" pitchFamily="2" charset="0"/>
                        </a:rPr>
                        <a:t>Eurotitres</a:t>
                      </a:r>
                      <a:endParaRPr lang="fr-FR" sz="700" b="1" i="0" u="none" strike="noStrike">
                        <a:solidFill>
                          <a:srgbClr val="FFFFFF"/>
                        </a:solidFill>
                        <a:effectLst/>
                        <a:latin typeface="Montserrat" panose="00000500000000000000" pitchFamily="2" charset="0"/>
                      </a:endParaRPr>
                    </a:p>
                  </a:txBody>
                  <a:tcPr marL="34290" marR="34290" marT="13500" marB="13500">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a16="http://schemas.microsoft.com/office/drawing/2014/main" val="2993972853"/>
                  </a:ext>
                </a:extLst>
              </a:tr>
              <a:tr h="398524">
                <a:tc rowSpan="5">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700" b="1" i="0" u="none" strike="noStrike">
                          <a:solidFill>
                            <a:srgbClr val="FFFFFF"/>
                          </a:solidFill>
                          <a:effectLst/>
                          <a:latin typeface="Montserrat"/>
                        </a:rPr>
                        <a:t>ASV</a:t>
                      </a:r>
                    </a:p>
                  </a:txBody>
                  <a:tcPr marL="34290" marR="34290" marT="13500" marB="1350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81D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Souscription ASV </a:t>
                      </a:r>
                      <a:br>
                        <a:rPr lang="fr-FR" sz="700" b="0" i="0" u="none" strike="noStrike" dirty="0">
                          <a:solidFill>
                            <a:srgbClr val="000000"/>
                          </a:solidFill>
                          <a:effectLst/>
                          <a:latin typeface="Montserrat"/>
                        </a:rPr>
                      </a:br>
                      <a:r>
                        <a:rPr lang="fr-FR" sz="700" b="0" i="0" u="none" strike="noStrike" dirty="0">
                          <a:solidFill>
                            <a:srgbClr val="000000"/>
                          </a:solidFill>
                          <a:effectLst/>
                          <a:latin typeface="Montserrat"/>
                        </a:rPr>
                        <a:t>en GL ou délégation, avec ou sans VP</a:t>
                      </a:r>
                      <a:endParaRPr lang="fr-FR" sz="700" b="1" i="0" u="none" strike="noStrike" dirty="0">
                        <a:solidFill>
                          <a:srgbClr val="000000"/>
                        </a:solidFill>
                        <a:effectLst/>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E9E4F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Souscription Assurance</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82937430"/>
                  </a:ext>
                </a:extLst>
              </a:tr>
              <a:tr h="221646">
                <a:tc vMerge="1">
                  <a:txBody>
                    <a:bodyPr/>
                    <a:lstStyle/>
                    <a:p>
                      <a:endParaRPr lang="fr-FR"/>
                    </a:p>
                  </a:txBody>
                  <a:tcPr>
                    <a:lnT w="19050" cap="flat" cmpd="sng" algn="ctr">
                      <a:solidFill>
                        <a:srgbClr val="FFFFFF"/>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Transfert PACTE </a:t>
                      </a:r>
                      <a:r>
                        <a:rPr lang="fr-FR" sz="700" b="0" i="0" u="none" strike="noStrike" dirty="0">
                          <a:solidFill>
                            <a:srgbClr val="000000"/>
                          </a:solidFill>
                          <a:effectLst/>
                          <a:latin typeface="Montserrat"/>
                        </a:rPr>
                        <a:t>(avec ou sans VP)</a:t>
                      </a:r>
                      <a:endParaRPr lang="fr-FR" sz="700" b="1" i="0" u="none" strike="noStrike" dirty="0">
                        <a:solidFill>
                          <a:srgbClr val="000000"/>
                        </a:solidFill>
                        <a:effectLst/>
                        <a:latin typeface="Montserrat"/>
                      </a:endParaRPr>
                    </a:p>
                  </a:txBody>
                  <a:tcPr marL="34290" marR="34290" marT="13500" marB="13500" anchor="ctr">
                    <a:lnL w="12700" cmpd="sng">
                      <a:solidFill>
                        <a:prstClr val="black"/>
                      </a:solidFill>
                      <a:prstDash val="soli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3C8E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Transfert Pacte </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31501540"/>
                  </a:ext>
                </a:extLst>
              </a:tr>
              <a:tr h="221646">
                <a:tc vMerge="1">
                  <a:txBody>
                    <a:bodyPr/>
                    <a:lstStyle/>
                    <a:p>
                      <a:endParaRPr lang="fr-FR"/>
                    </a:p>
                  </a:txBody>
                  <a:tcPr>
                    <a:lnT w="19050" cap="flat" cmpd="sng" algn="ctr">
                      <a:solidFill>
                        <a:srgbClr val="FFFFFF"/>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Versement Libre </a:t>
                      </a:r>
                      <a:r>
                        <a:rPr lang="fr-FR" sz="700" b="0" i="0" u="none" strike="noStrike" dirty="0">
                          <a:solidFill>
                            <a:srgbClr val="000000"/>
                          </a:solidFill>
                          <a:effectLst/>
                          <a:latin typeface="Montserrat"/>
                        </a:rPr>
                        <a:t>(VL / VC)</a:t>
                      </a:r>
                      <a:endParaRPr lang="fr-FR" sz="700" b="1" i="0" u="none" strike="noStrike" dirty="0">
                        <a:solidFill>
                          <a:srgbClr val="000000"/>
                        </a:solidFill>
                        <a:effectLst/>
                        <a:latin typeface="Montserrat"/>
                      </a:endParaRPr>
                    </a:p>
                  </a:txBody>
                  <a:tcPr marL="34290" marR="34290" marT="13500" marB="13500" anchor="ctr">
                    <a:lnL w="12700" cmpd="sng">
                      <a:solidFill>
                        <a:prstClr val="black"/>
                      </a:solidFill>
                      <a:prstDash val="soli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E9E4F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dirty="0">
                          <a:solidFill>
                            <a:srgbClr val="000000"/>
                          </a:solidFill>
                          <a:effectLst/>
                          <a:latin typeface="Montserrat"/>
                        </a:rPr>
                        <a:t>Versement libre ASV</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66727918"/>
                  </a:ext>
                </a:extLst>
              </a:tr>
              <a:tr h="221646">
                <a:tc vMerge="1">
                  <a:txBody>
                    <a:bodyPr/>
                    <a:lstStyle/>
                    <a:p>
                      <a:endParaRPr lang="fr-FR"/>
                    </a:p>
                  </a:txBody>
                  <a:tcPr>
                    <a:lnT w="19050" cap="flat" cmpd="sng" algn="ctr">
                      <a:solidFill>
                        <a:srgbClr val="FFFFFF"/>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0" i="0" u="none" strike="noStrike" dirty="0">
                          <a:solidFill>
                            <a:srgbClr val="000000"/>
                          </a:solidFill>
                          <a:effectLst/>
                          <a:latin typeface="Montserrat"/>
                        </a:rPr>
                        <a:t>Création de </a:t>
                      </a:r>
                      <a:r>
                        <a:rPr lang="fr-FR" sz="700" b="1" i="0" u="none" strike="noStrike" dirty="0">
                          <a:solidFill>
                            <a:srgbClr val="000000"/>
                          </a:solidFill>
                          <a:effectLst/>
                          <a:latin typeface="Montserrat"/>
                        </a:rPr>
                        <a:t>Versement programmés </a:t>
                      </a:r>
                      <a:r>
                        <a:rPr lang="fr-FR" sz="700" b="0" i="0" u="none" strike="noStrike" dirty="0">
                          <a:solidFill>
                            <a:srgbClr val="000000"/>
                          </a:solidFill>
                          <a:effectLst/>
                          <a:latin typeface="Montserrat"/>
                        </a:rPr>
                        <a:t>(VP)</a:t>
                      </a:r>
                    </a:p>
                  </a:txBody>
                  <a:tcPr marL="34290" marR="34290" marT="13500" marB="13500" anchor="ctr">
                    <a:lnL w="12700" cmpd="sng">
                      <a:solidFill>
                        <a:prstClr val="black"/>
                      </a:solidFill>
                      <a:prstDash val="soli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E9E4F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Création VP Assurance Vie</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DB4B4B"/>
                          </a:solidFill>
                          <a:effectLst/>
                          <a:latin typeface="Montserrat"/>
                        </a:rPr>
                        <a:t>Non</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8DBD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82220640"/>
                  </a:ext>
                </a:extLst>
              </a:tr>
              <a:tr h="221646">
                <a:tc vMerge="1">
                  <a:txBody>
                    <a:bodyPr/>
                    <a:lstStyle/>
                    <a:p>
                      <a:endParaRPr lang="fr-FR"/>
                    </a:p>
                  </a:txBody>
                  <a:tcPr>
                    <a:lnT w="19050" cap="flat" cmpd="sng" algn="ctr">
                      <a:solidFill>
                        <a:srgbClr val="FFFFFF"/>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Arbitrage ASV</a:t>
                      </a:r>
                    </a:p>
                  </a:txBody>
                  <a:tcPr marL="34290" marR="34290" marT="13500" marB="13500" anchor="ctr">
                    <a:lnL w="12700" cmpd="sng">
                      <a:solidFill>
                        <a:prstClr val="black"/>
                      </a:solidFill>
                      <a:prstDash val="soli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E9E4F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Arbitrage manuel ASV</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 </a:t>
                      </a:r>
                      <a:r>
                        <a:rPr lang="fr-FR" sz="600" b="1" i="0" u="none" strike="noStrike" baseline="30000">
                          <a:solidFill>
                            <a:srgbClr val="FFFFFF"/>
                          </a:solidFill>
                          <a:effectLst/>
                          <a:latin typeface="Montserrat"/>
                        </a:rPr>
                        <a:t>(1)</a:t>
                      </a:r>
                      <a:endParaRPr lang="fr-FR" sz="600" b="1" i="0" u="none" strike="noStrike">
                        <a:solidFill>
                          <a:srgbClr val="FFFFFF"/>
                        </a:solidFill>
                        <a:effectLst/>
                        <a:latin typeface="Montserrat"/>
                      </a:endParaRP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12234517"/>
                  </a:ext>
                </a:extLst>
              </a:tr>
              <a:tr h="22164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700" b="1" i="0" u="none" strike="noStrike">
                          <a:solidFill>
                            <a:srgbClr val="FFFFFF"/>
                          </a:solidFill>
                          <a:effectLst/>
                          <a:latin typeface="Montserrat"/>
                        </a:rPr>
                        <a:t>PER</a:t>
                      </a:r>
                    </a:p>
                  </a:txBody>
                  <a:tcPr marL="34290" marR="34290" marT="13500" marB="1350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B34A8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Adhésion</a:t>
                      </a:r>
                      <a:r>
                        <a:rPr lang="fr-FR" sz="700" b="0" i="0" u="none" strike="noStrike" dirty="0">
                          <a:solidFill>
                            <a:srgbClr val="000000"/>
                          </a:solidFill>
                          <a:effectLst/>
                          <a:latin typeface="Montserrat"/>
                        </a:rPr>
                        <a:t> par apport de liquidité</a:t>
                      </a:r>
                      <a:r>
                        <a:rPr lang="fr-FR" sz="700" b="1" i="0" u="none" strike="noStrike" dirty="0">
                          <a:solidFill>
                            <a:srgbClr val="000000"/>
                          </a:solidFill>
                          <a:effectLst/>
                          <a:latin typeface="Montserrat"/>
                        </a:rPr>
                        <a:t> </a:t>
                      </a:r>
                      <a:r>
                        <a:rPr lang="fr-FR" sz="700" b="0" i="0" u="none" strike="noStrike" dirty="0">
                          <a:solidFill>
                            <a:srgbClr val="000000"/>
                          </a:solidFill>
                          <a:effectLst/>
                          <a:latin typeface="Montserrat"/>
                        </a:rPr>
                        <a:t>(avec ou sans VP)</a:t>
                      </a:r>
                      <a:endParaRPr lang="fr-FR" sz="700" b="1" i="0" u="none" strike="noStrike" dirty="0">
                        <a:solidFill>
                          <a:srgbClr val="000000"/>
                        </a:solidFill>
                        <a:effectLst/>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0DBE8"/>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Adhésion PERI liquidités seules</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5720813"/>
                  </a:ext>
                </a:extLst>
              </a:tr>
              <a:tr h="221646">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a:solidFill>
                            <a:srgbClr val="000000"/>
                          </a:solidFill>
                          <a:effectLst/>
                          <a:latin typeface="Montserrat"/>
                        </a:rPr>
                        <a:t>Adhésion</a:t>
                      </a:r>
                      <a:r>
                        <a:rPr lang="fr-FR" sz="700" b="0" i="0" u="none" strike="noStrike">
                          <a:solidFill>
                            <a:srgbClr val="000000"/>
                          </a:solidFill>
                          <a:effectLst/>
                          <a:latin typeface="Montserrat"/>
                        </a:rPr>
                        <a:t> par transfert (avec ou sans VP)</a:t>
                      </a:r>
                      <a:endParaRPr lang="fr-FR" sz="700" b="1" i="0" u="none" strike="noStrike">
                        <a:solidFill>
                          <a:srgbClr val="000000"/>
                        </a:solidFill>
                        <a:effectLst/>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0DBE8"/>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Adhésion PERI par transfert seul</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DB4B4B"/>
                          </a:solidFill>
                          <a:effectLst/>
                          <a:latin typeface="Montserrat"/>
                        </a:rPr>
                        <a:t>Non</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8DBD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48334113"/>
                  </a:ext>
                </a:extLst>
              </a:tr>
              <a:tr h="221646">
                <a:tc rowSpan="4">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fr-FR"/>
                    </a:p>
                  </a:txBody>
                  <a:tcPr>
                    <a:lnL w="12700" cmpd="sng">
                      <a:solidFill>
                        <a:prstClr val="black"/>
                      </a:solidFill>
                      <a:prstDash val="solid"/>
                    </a:lnL>
                    <a:lnR w="12700" cmpd="sng">
                      <a:solidFill>
                        <a:prstClr val="black"/>
                      </a:solidFill>
                      <a:prstDash val="solid"/>
                    </a:lnR>
                    <a:lnT w="19050" cap="flat" cmpd="sng" algn="ctr">
                      <a:solidFill>
                        <a:srgbClr val="FFFFFF"/>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dirty="0">
                          <a:solidFill>
                            <a:srgbClr val="000000"/>
                          </a:solidFill>
                          <a:effectLst/>
                          <a:latin typeface="Montserrat"/>
                        </a:rPr>
                        <a:t>Achats titres </a:t>
                      </a:r>
                      <a:r>
                        <a:rPr lang="fr-FR" sz="700" b="0" i="0" u="none" strike="noStrike" dirty="0">
                          <a:solidFill>
                            <a:srgbClr val="000000"/>
                          </a:solidFill>
                          <a:effectLst/>
                          <a:latin typeface="Montserrat"/>
                        </a:rPr>
                        <a:t>(souscription OPC)</a:t>
                      </a:r>
                      <a:endParaRPr lang="fr-FR" sz="700" b="1" i="0" u="none" strike="noStrike" dirty="0">
                        <a:solidFill>
                          <a:srgbClr val="000000"/>
                        </a:solidFill>
                        <a:effectLst/>
                        <a:latin typeface="Montserrat"/>
                      </a:endParaRPr>
                    </a:p>
                  </a:txBody>
                  <a:tcPr marL="34290" marR="34290" marT="13500" marB="13500" anchor="ctr">
                    <a:lnL w="12700" cmpd="sng">
                      <a:solidFill>
                        <a:prstClr val="black"/>
                      </a:solidFill>
                      <a:prstDash val="soli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Achat Titres ou souscription OPC</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dirty="0">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extLst>
                  <a:ext uri="{0D108BD9-81ED-4DB2-BD59-A6C34878D82A}">
                    <a16:rowId xmlns:a16="http://schemas.microsoft.com/office/drawing/2014/main" val="4066280709"/>
                  </a:ext>
                </a:extLst>
              </a:tr>
              <a:tr h="221646">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1" i="0" u="none" strike="noStrike">
                          <a:solidFill>
                            <a:srgbClr val="000000"/>
                          </a:solidFill>
                          <a:effectLst/>
                          <a:latin typeface="Montserrat"/>
                        </a:rPr>
                        <a:t>Ventes titres </a:t>
                      </a:r>
                      <a:r>
                        <a:rPr lang="fr-FR" sz="700" b="0" i="0" u="none" strike="noStrike">
                          <a:solidFill>
                            <a:srgbClr val="000000"/>
                          </a:solidFill>
                          <a:effectLst/>
                          <a:latin typeface="Montserrat"/>
                        </a:rPr>
                        <a:t>(rachat OPC)</a:t>
                      </a:r>
                      <a:endParaRPr lang="fr-FR" sz="700" b="1" i="0" u="none" strike="noStrike">
                        <a:solidFill>
                          <a:srgbClr val="000000"/>
                        </a:solidFill>
                        <a:effectLst/>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dirty="0">
                          <a:solidFill>
                            <a:srgbClr val="000000"/>
                          </a:solidFill>
                          <a:effectLst/>
                          <a:latin typeface="Montserrat"/>
                        </a:rPr>
                        <a:t>Vente Titres ou rachat OPC</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extLst>
                  <a:ext uri="{0D108BD9-81ED-4DB2-BD59-A6C34878D82A}">
                    <a16:rowId xmlns:a16="http://schemas.microsoft.com/office/drawing/2014/main" val="687419995"/>
                  </a:ext>
                </a:extLst>
              </a:tr>
              <a:tr h="221646">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0" i="0" u="none" strike="noStrike">
                          <a:solidFill>
                            <a:srgbClr val="000000"/>
                          </a:solidFill>
                          <a:effectLst/>
                          <a:latin typeface="Montserrat"/>
                        </a:rPr>
                        <a:t>Création de </a:t>
                      </a:r>
                      <a:r>
                        <a:rPr lang="fr-FR" sz="700" b="1" i="0" u="none" strike="noStrike">
                          <a:solidFill>
                            <a:srgbClr val="000000"/>
                          </a:solidFill>
                          <a:effectLst/>
                          <a:latin typeface="Montserrat"/>
                        </a:rPr>
                        <a:t>VP</a:t>
                      </a:r>
                      <a:endParaRPr lang="fr-FR" sz="700" b="0" i="0" u="none" strike="noStrike">
                        <a:solidFill>
                          <a:srgbClr val="000000"/>
                        </a:solidFill>
                        <a:effectLst/>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600" b="0" i="0" u="none" strike="noStrike">
                          <a:solidFill>
                            <a:srgbClr val="000000"/>
                          </a:solidFill>
                          <a:effectLst/>
                          <a:latin typeface="Montserrat"/>
                        </a:rPr>
                        <a:t>Création plan VP CTO/PEA</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1" i="0" u="none" strike="noStrike">
                          <a:solidFill>
                            <a:srgbClr val="FFFFFF"/>
                          </a:solidFill>
                          <a:effectLst/>
                          <a:latin typeface="Montserrat"/>
                        </a:rPr>
                        <a:t>Oui</a:t>
                      </a: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00A193"/>
                    </a:solidFill>
                  </a:tcPr>
                </a:tc>
                <a:extLst>
                  <a:ext uri="{0D108BD9-81ED-4DB2-BD59-A6C34878D82A}">
                    <a16:rowId xmlns:a16="http://schemas.microsoft.com/office/drawing/2014/main" val="3230818370"/>
                  </a:ext>
                </a:extLst>
              </a:tr>
              <a:tr h="221646">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700" b="0" i="0" u="none" strike="noStrike">
                          <a:solidFill>
                            <a:srgbClr val="000000"/>
                          </a:solidFill>
                          <a:effectLst/>
                          <a:latin typeface="Montserrat"/>
                        </a:rPr>
                        <a:t>Modification de </a:t>
                      </a:r>
                      <a:r>
                        <a:rPr lang="fr-FR" sz="700" b="1" i="0" u="none" strike="noStrike">
                          <a:solidFill>
                            <a:srgbClr val="000000"/>
                          </a:solidFill>
                          <a:effectLst/>
                          <a:latin typeface="Montserrat"/>
                        </a:rPr>
                        <a:t>VP</a:t>
                      </a:r>
                      <a:endParaRPr lang="fr-FR">
                        <a:latin typeface="Montserrat"/>
                      </a:endParaRP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600" b="0" i="0" u="none" strike="noStrike">
                          <a:solidFill>
                            <a:srgbClr val="000000"/>
                          </a:solidFill>
                          <a:effectLst/>
                          <a:latin typeface="Montserrat"/>
                        </a:rPr>
                        <a:t>Modification plan VP CTO/PEA</a:t>
                      </a:r>
                    </a:p>
                  </a:txBody>
                  <a:tcPr marL="34290" marR="34290" marT="13500" marB="1350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190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a:solidFill>
                            <a:srgbClr val="808080"/>
                          </a:solidFill>
                          <a:effectLst/>
                          <a:latin typeface="Montserrat"/>
                        </a:rPr>
                        <a:t>-</a:t>
                      </a:r>
                    </a:p>
                  </a:txBody>
                  <a:tcPr marL="34290" marR="34290" marT="13500" marB="1350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600" b="0" i="0" u="none" strike="noStrike" dirty="0">
                          <a:solidFill>
                            <a:srgbClr val="FFFFFF"/>
                          </a:solidFill>
                          <a:effectLst/>
                          <a:latin typeface="Montserrat"/>
                        </a:rPr>
                        <a:t>Aiguillée </a:t>
                      </a:r>
                      <a:r>
                        <a:rPr lang="fr-FR" sz="600" b="0" i="0" u="none" strike="noStrike" baseline="30000" dirty="0">
                          <a:solidFill>
                            <a:srgbClr val="FFFFFF"/>
                          </a:solidFill>
                          <a:effectLst/>
                          <a:latin typeface="Montserrat"/>
                        </a:rPr>
                        <a:t>(2)</a:t>
                      </a:r>
                      <a:endParaRPr lang="fr-FR" dirty="0">
                        <a:latin typeface="Montserrat"/>
                      </a:endParaRPr>
                    </a:p>
                  </a:txBody>
                  <a:tcPr marL="34290" marR="34290" marT="13500" marB="13500" anchor="ctr">
                    <a:lnL w="63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EAB818"/>
                    </a:solidFill>
                  </a:tcPr>
                </a:tc>
                <a:extLst>
                  <a:ext uri="{0D108BD9-81ED-4DB2-BD59-A6C34878D82A}">
                    <a16:rowId xmlns:a16="http://schemas.microsoft.com/office/drawing/2014/main" val="838988302"/>
                  </a:ext>
                </a:extLst>
              </a:tr>
            </a:tbl>
          </a:graphicData>
        </a:graphic>
      </p:graphicFrame>
      <p:sp>
        <p:nvSpPr>
          <p:cNvPr id="52" name="TextBox 7">
            <a:extLst>
              <a:ext uri="{FF2B5EF4-FFF2-40B4-BE49-F238E27FC236}">
                <a16:creationId xmlns:a16="http://schemas.microsoft.com/office/drawing/2014/main" id="{0A60401C-A351-6ADB-3D04-5DCE471DE5F9}"/>
              </a:ext>
            </a:extLst>
          </p:cNvPr>
          <p:cNvSpPr txBox="1"/>
          <p:nvPr/>
        </p:nvSpPr>
        <p:spPr>
          <a:xfrm>
            <a:off x="1430592" y="4528457"/>
            <a:ext cx="5362090" cy="1428596"/>
          </a:xfrm>
          <a:prstGeom prst="rect">
            <a:avLst/>
          </a:prstGeom>
          <a:noFill/>
        </p:spPr>
        <p:txBody>
          <a:bodyPr wrap="square" lIns="0" tIns="0" rIns="0" bIns="0" rtlCol="0" anchor="t">
            <a:spAutoFit/>
          </a:bodyPr>
          <a:lstStyle/>
          <a:p>
            <a:pPr>
              <a:spcBef>
                <a:spcPts val="450"/>
              </a:spcBef>
            </a:pPr>
            <a:r>
              <a:rPr lang="fr-FR" sz="800" b="1" i="1" kern="0" dirty="0">
                <a:solidFill>
                  <a:srgbClr val="000000"/>
                </a:solidFill>
                <a:cs typeface="Arial"/>
                <a:sym typeface="Arial"/>
              </a:rPr>
              <a:t>Note : </a:t>
            </a:r>
          </a:p>
          <a:p>
            <a:pPr marL="201930" indent="-201930">
              <a:spcBef>
                <a:spcPts val="450"/>
              </a:spcBef>
            </a:pPr>
            <a:r>
              <a:rPr lang="fr-FR" sz="500" b="1" kern="0" dirty="0">
                <a:solidFill>
                  <a:srgbClr val="FFFFFF"/>
                </a:solidFill>
                <a:highlight>
                  <a:srgbClr val="00A193"/>
                </a:highlight>
                <a:cs typeface="Arial"/>
                <a:sym typeface="Arial"/>
              </a:rPr>
              <a:t>Oui</a:t>
            </a:r>
            <a:r>
              <a:rPr lang="fr-FR" sz="800" i="1" kern="0" dirty="0">
                <a:solidFill>
                  <a:srgbClr val="000000"/>
                </a:solidFill>
                <a:cs typeface="Arial"/>
                <a:sym typeface="Arial"/>
              </a:rPr>
              <a:t>	Opération chainée vers les outils producteur</a:t>
            </a:r>
            <a:br>
              <a:rPr lang="fr-FR" sz="800" i="1" kern="0" dirty="0">
                <a:solidFill>
                  <a:srgbClr val="000000"/>
                </a:solidFill>
                <a:cs typeface="Arial"/>
                <a:sym typeface="Arial"/>
              </a:rPr>
            </a:br>
            <a:r>
              <a:rPr lang="fr-FR" sz="800" i="1" u="sng" kern="0" dirty="0">
                <a:solidFill>
                  <a:srgbClr val="000000"/>
                </a:solidFill>
                <a:cs typeface="Arial"/>
                <a:sym typeface="Arial"/>
              </a:rPr>
              <a:t>présence du maillon</a:t>
            </a:r>
          </a:p>
          <a:p>
            <a:pPr marL="201930" indent="-201930">
              <a:spcBef>
                <a:spcPts val="450"/>
              </a:spcBef>
            </a:pPr>
            <a:r>
              <a:rPr lang="fr-FR" sz="800" kern="0" dirty="0">
                <a:solidFill>
                  <a:srgbClr val="DB4B4B"/>
                </a:solidFill>
                <a:highlight>
                  <a:srgbClr val="F8DBDB"/>
                </a:highlight>
                <a:cs typeface="Arial"/>
                <a:sym typeface="Arial"/>
              </a:rPr>
              <a:t>Non</a:t>
            </a:r>
            <a:r>
              <a:rPr lang="fr-FR" sz="800" i="1" kern="0" dirty="0">
                <a:solidFill>
                  <a:srgbClr val="000000"/>
                </a:solidFill>
                <a:cs typeface="Arial"/>
                <a:sym typeface="Arial"/>
              </a:rPr>
              <a:t>	Opération non chainée</a:t>
            </a:r>
            <a:br>
              <a:rPr lang="fr-FR" sz="800" i="1" kern="0" dirty="0">
                <a:solidFill>
                  <a:srgbClr val="000000"/>
                </a:solidFill>
                <a:cs typeface="Arial"/>
                <a:sym typeface="Arial"/>
              </a:rPr>
            </a:br>
            <a:r>
              <a:rPr lang="fr-FR" sz="800" i="1" u="sng" kern="0" dirty="0">
                <a:solidFill>
                  <a:srgbClr val="000000"/>
                </a:solidFill>
                <a:cs typeface="Arial"/>
                <a:sym typeface="Arial"/>
              </a:rPr>
              <a:t>maillon barré</a:t>
            </a:r>
          </a:p>
          <a:p>
            <a:pPr marL="201930" indent="-201930">
              <a:spcBef>
                <a:spcPts val="450"/>
              </a:spcBef>
            </a:pPr>
            <a:r>
              <a:rPr lang="fr-FR" sz="800" kern="0" dirty="0">
                <a:solidFill>
                  <a:srgbClr val="000000"/>
                </a:solidFill>
                <a:cs typeface="Arial"/>
                <a:sym typeface="Arial"/>
              </a:rPr>
              <a:t>-</a:t>
            </a:r>
            <a:r>
              <a:rPr lang="fr-FR" sz="800" i="1" kern="0" dirty="0">
                <a:solidFill>
                  <a:srgbClr val="000000"/>
                </a:solidFill>
                <a:cs typeface="Arial"/>
                <a:sym typeface="Arial"/>
              </a:rPr>
              <a:t>	opération inexistante</a:t>
            </a:r>
          </a:p>
          <a:p>
            <a:pPr marL="201930" indent="-201930">
              <a:spcBef>
                <a:spcPts val="450"/>
              </a:spcBef>
              <a:buFontTx/>
              <a:buAutoNum type="arabicParenBoth"/>
            </a:pPr>
            <a:r>
              <a:rPr lang="fr-FR" sz="800" i="1" kern="0" dirty="0">
                <a:solidFill>
                  <a:srgbClr val="000000"/>
                </a:solidFill>
                <a:cs typeface="Arial"/>
                <a:sym typeface="Arial"/>
              </a:rPr>
              <a:t>Arbitrage non chainé pour les contrats Nuances Capi,  PERCE et certains anciens contrats de la gamme CNP Assurances (PERP, Tendances, </a:t>
            </a:r>
            <a:r>
              <a:rPr lang="fr-FR" sz="800" i="1" kern="0" dirty="0" err="1">
                <a:solidFill>
                  <a:srgbClr val="000000"/>
                </a:solidFill>
                <a:cs typeface="Arial"/>
                <a:sym typeface="Arial"/>
              </a:rPr>
              <a:t>Oceor</a:t>
            </a:r>
            <a:r>
              <a:rPr lang="fr-FR" sz="800" i="1" kern="0" dirty="0">
                <a:solidFill>
                  <a:srgbClr val="000000"/>
                </a:solidFill>
                <a:cs typeface="Arial"/>
                <a:sym typeface="Arial"/>
              </a:rPr>
              <a:t> </a:t>
            </a:r>
            <a:r>
              <a:rPr lang="fr-FR" sz="800" i="1" kern="0" dirty="0" err="1">
                <a:solidFill>
                  <a:srgbClr val="000000"/>
                </a:solidFill>
                <a:cs typeface="Arial"/>
                <a:sym typeface="Arial"/>
              </a:rPr>
              <a:t>hormonie</a:t>
            </a:r>
            <a:r>
              <a:rPr lang="fr-FR" sz="800" i="1" kern="0" dirty="0">
                <a:solidFill>
                  <a:srgbClr val="000000"/>
                </a:solidFill>
                <a:cs typeface="Arial"/>
                <a:sym typeface="Arial"/>
              </a:rPr>
              <a:t>, </a:t>
            </a:r>
            <a:r>
              <a:rPr lang="fr-FR" sz="800" i="1" kern="0" dirty="0" err="1">
                <a:solidFill>
                  <a:srgbClr val="000000"/>
                </a:solidFill>
                <a:cs typeface="Arial"/>
                <a:sym typeface="Arial"/>
              </a:rPr>
              <a:t>Oceor</a:t>
            </a:r>
            <a:r>
              <a:rPr lang="fr-FR" sz="800" i="1" kern="0" dirty="0">
                <a:solidFill>
                  <a:srgbClr val="000000"/>
                </a:solidFill>
                <a:cs typeface="Arial"/>
                <a:sym typeface="Arial"/>
              </a:rPr>
              <a:t> Evolution)</a:t>
            </a:r>
          </a:p>
          <a:p>
            <a:pPr marL="201930" indent="-201930">
              <a:spcBef>
                <a:spcPts val="450"/>
              </a:spcBef>
              <a:buFontTx/>
              <a:buAutoNum type="arabicParenBoth"/>
            </a:pPr>
            <a:r>
              <a:rPr lang="fr-FR" sz="800" i="1" kern="0" dirty="0">
                <a:solidFill>
                  <a:srgbClr val="000000"/>
                </a:solidFill>
                <a:cs typeface="Arial"/>
                <a:sym typeface="Arial"/>
              </a:rPr>
              <a:t>Aiguillage vers les écrans Platine de modification des VP, sans pré-remplissage des champs</a:t>
            </a:r>
          </a:p>
        </p:txBody>
      </p:sp>
      <p:sp>
        <p:nvSpPr>
          <p:cNvPr id="53" name="ZoneTexte 52">
            <a:extLst>
              <a:ext uri="{FF2B5EF4-FFF2-40B4-BE49-F238E27FC236}">
                <a16:creationId xmlns:a16="http://schemas.microsoft.com/office/drawing/2014/main" id="{5C1B6D8B-6375-E827-C457-A99BD21C6FDB}"/>
              </a:ext>
            </a:extLst>
          </p:cNvPr>
          <p:cNvSpPr txBox="1"/>
          <p:nvPr/>
        </p:nvSpPr>
        <p:spPr>
          <a:xfrm>
            <a:off x="1569661" y="6048614"/>
            <a:ext cx="2720928"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700" dirty="0"/>
              <a:t>*</a:t>
            </a:r>
            <a:r>
              <a:rPr lang="fr-FR" sz="500" dirty="0"/>
              <a:t>OAA (DPC) = Option d'arbitrage automatique (Diversification Progressive du Capital</a:t>
            </a:r>
            <a:r>
              <a:rPr lang="fr-FR" sz="600" dirty="0"/>
              <a:t>)</a:t>
            </a:r>
            <a:endParaRPr lang="fr-FR" sz="800" dirty="0"/>
          </a:p>
        </p:txBody>
      </p:sp>
      <p:sp>
        <p:nvSpPr>
          <p:cNvPr id="56" name="Espace réservé du contenu 1">
            <a:extLst>
              <a:ext uri="{FF2B5EF4-FFF2-40B4-BE49-F238E27FC236}">
                <a16:creationId xmlns:a16="http://schemas.microsoft.com/office/drawing/2014/main" id="{4FB3C58D-4F86-CBE4-AAFC-18E4C0068523}"/>
              </a:ext>
            </a:extLst>
          </p:cNvPr>
          <p:cNvSpPr>
            <a:spLocks noGrp="1"/>
          </p:cNvSpPr>
          <p:nvPr>
            <p:ph idx="17"/>
          </p:nvPr>
        </p:nvSpPr>
        <p:spPr>
          <a:xfrm>
            <a:off x="6914608" y="4847608"/>
            <a:ext cx="4972592" cy="1335869"/>
          </a:xfrm>
        </p:spPr>
        <p:txBody>
          <a:bodyPr/>
          <a:lstStyle/>
          <a:p>
            <a:pPr>
              <a:defRPr/>
            </a:pPr>
            <a:r>
              <a:rPr lang="fr-FR" sz="1400" dirty="0"/>
              <a:t>Les opérations non chainées sont essentiellement :</a:t>
            </a:r>
          </a:p>
          <a:p>
            <a:pPr lvl="1">
              <a:defRPr/>
            </a:pPr>
            <a:r>
              <a:rPr lang="fr-FR" sz="1200" dirty="0">
                <a:sym typeface="Arial"/>
              </a:rPr>
              <a:t>Les actes de gestion non gérés dans LEA (Rachats ASV…)</a:t>
            </a:r>
          </a:p>
          <a:p>
            <a:pPr lvl="1">
              <a:defRPr/>
            </a:pPr>
            <a:r>
              <a:rPr lang="fr-FR" sz="1200" dirty="0">
                <a:sym typeface="Arial"/>
              </a:rPr>
              <a:t>Les saisies via les outils manuels assureurs : webassur (BPCE Vie), ISI (CNP assurances)</a:t>
            </a:r>
          </a:p>
          <a:p>
            <a:pPr marL="216000" lvl="1">
              <a:buFont typeface="Arial" panose="020B0604020202020204" pitchFamily="34" charset="0"/>
              <a:buChar char="■"/>
              <a:defRPr/>
            </a:pPr>
            <a:r>
              <a:rPr lang="fr-FR" dirty="0"/>
              <a:t>Elles ne sont pas affectées par cette évolution</a:t>
            </a:r>
          </a:p>
        </p:txBody>
      </p:sp>
      <p:pic>
        <p:nvPicPr>
          <p:cNvPr id="57" name="Image 56">
            <a:extLst>
              <a:ext uri="{FF2B5EF4-FFF2-40B4-BE49-F238E27FC236}">
                <a16:creationId xmlns:a16="http://schemas.microsoft.com/office/drawing/2014/main" id="{E15667F1-A672-FFB1-4EC4-C01AC29DFA0A}"/>
              </a:ext>
            </a:extLst>
          </p:cNvPr>
          <p:cNvPicPr>
            <a:picLocks noChangeAspect="1"/>
          </p:cNvPicPr>
          <p:nvPr/>
        </p:nvPicPr>
        <p:blipFill>
          <a:blip r:embed="rId2"/>
          <a:stretch>
            <a:fillRect/>
          </a:stretch>
        </p:blipFill>
        <p:spPr>
          <a:xfrm>
            <a:off x="10012901" y="-6864"/>
            <a:ext cx="750893" cy="581677"/>
          </a:xfrm>
          <a:prstGeom prst="rect">
            <a:avLst/>
          </a:prstGeom>
        </p:spPr>
      </p:pic>
    </p:spTree>
    <p:extLst>
      <p:ext uri="{BB962C8B-B14F-4D97-AF65-F5344CB8AC3E}">
        <p14:creationId xmlns:p14="http://schemas.microsoft.com/office/powerpoint/2010/main" val="310597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normAutofit/>
          </a:bodyPr>
          <a:lstStyle/>
          <a:p>
            <a:r>
              <a:rPr lang="fr-FR" sz="1700" dirty="0">
                <a:sym typeface="Arial"/>
              </a:rPr>
              <a:t>Illustration dans le cas d’un parcours complet de souscription d’un contrat Millevie Essentielle 2 avec Service de Gestion déléguée et versements programmés</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CHADO</a:t>
            </a:r>
          </a:p>
        </p:txBody>
      </p:sp>
      <p:pic>
        <p:nvPicPr>
          <p:cNvPr id="2" name="Image 1">
            <a:extLst>
              <a:ext uri="{FF2B5EF4-FFF2-40B4-BE49-F238E27FC236}">
                <a16:creationId xmlns:a16="http://schemas.microsoft.com/office/drawing/2014/main" id="{A92650CE-7E4D-3251-ABA5-F3AF1177C516}"/>
              </a:ext>
            </a:extLst>
          </p:cNvPr>
          <p:cNvPicPr>
            <a:picLocks noChangeAspect="1"/>
          </p:cNvPicPr>
          <p:nvPr/>
        </p:nvPicPr>
        <p:blipFill rotWithShape="1">
          <a:blip r:embed="rId2"/>
          <a:srcRect t="6887"/>
          <a:stretch/>
        </p:blipFill>
        <p:spPr>
          <a:xfrm>
            <a:off x="798385" y="1402080"/>
            <a:ext cx="11356694" cy="4545874"/>
          </a:xfrm>
          <a:prstGeom prst="rect">
            <a:avLst/>
          </a:prstGeom>
        </p:spPr>
      </p:pic>
      <p:pic>
        <p:nvPicPr>
          <p:cNvPr id="5" name="Image 4">
            <a:extLst>
              <a:ext uri="{FF2B5EF4-FFF2-40B4-BE49-F238E27FC236}">
                <a16:creationId xmlns:a16="http://schemas.microsoft.com/office/drawing/2014/main" id="{F7DF8AA1-0913-9AF4-5C25-7E859123BC8E}"/>
              </a:ext>
            </a:extLst>
          </p:cNvPr>
          <p:cNvPicPr>
            <a:picLocks noChangeAspect="1"/>
          </p:cNvPicPr>
          <p:nvPr/>
        </p:nvPicPr>
        <p:blipFill>
          <a:blip r:embed="rId3"/>
          <a:stretch>
            <a:fillRect/>
          </a:stretch>
        </p:blipFill>
        <p:spPr>
          <a:xfrm>
            <a:off x="10012901" y="-6864"/>
            <a:ext cx="750893" cy="581677"/>
          </a:xfrm>
          <a:prstGeom prst="rect">
            <a:avLst/>
          </a:prstGeom>
        </p:spPr>
      </p:pic>
    </p:spTree>
    <p:extLst>
      <p:ext uri="{BB962C8B-B14F-4D97-AF65-F5344CB8AC3E}">
        <p14:creationId xmlns:p14="http://schemas.microsoft.com/office/powerpoint/2010/main" val="1476264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normAutofit/>
          </a:bodyPr>
          <a:lstStyle/>
          <a:p>
            <a:r>
              <a:rPr lang="fr-FR" sz="1700" dirty="0">
                <a:sym typeface="Arial"/>
              </a:rPr>
              <a:t>Le chainage s’enclenche au moment du panier d’ordre</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CHADO</a:t>
            </a:r>
          </a:p>
        </p:txBody>
      </p:sp>
      <p:pic>
        <p:nvPicPr>
          <p:cNvPr id="5" name="Image 4">
            <a:extLst>
              <a:ext uri="{FF2B5EF4-FFF2-40B4-BE49-F238E27FC236}">
                <a16:creationId xmlns:a16="http://schemas.microsoft.com/office/drawing/2014/main" id="{EA2FFDBD-FE79-3282-199F-2EF448783E14}"/>
              </a:ext>
            </a:extLst>
          </p:cNvPr>
          <p:cNvPicPr>
            <a:picLocks noChangeAspect="1"/>
          </p:cNvPicPr>
          <p:nvPr/>
        </p:nvPicPr>
        <p:blipFill>
          <a:blip r:embed="rId2"/>
          <a:stretch>
            <a:fillRect/>
          </a:stretch>
        </p:blipFill>
        <p:spPr>
          <a:xfrm>
            <a:off x="1436915" y="1923157"/>
            <a:ext cx="7594564" cy="3895861"/>
          </a:xfrm>
          <a:prstGeom prst="rect">
            <a:avLst/>
          </a:prstGeom>
        </p:spPr>
      </p:pic>
      <p:sp>
        <p:nvSpPr>
          <p:cNvPr id="6" name="ZoneTexte 5">
            <a:extLst>
              <a:ext uri="{FF2B5EF4-FFF2-40B4-BE49-F238E27FC236}">
                <a16:creationId xmlns:a16="http://schemas.microsoft.com/office/drawing/2014/main" id="{7A6BA343-B93F-FD30-EA49-1442750FC49F}"/>
              </a:ext>
            </a:extLst>
          </p:cNvPr>
          <p:cNvSpPr txBox="1"/>
          <p:nvPr/>
        </p:nvSpPr>
        <p:spPr>
          <a:xfrm>
            <a:off x="9726263" y="2070594"/>
            <a:ext cx="1947669" cy="3600986"/>
          </a:xfrm>
          <a:prstGeom prst="rect">
            <a:avLst/>
          </a:prstGeom>
          <a:noFill/>
        </p:spPr>
        <p:txBody>
          <a:bodyPr wrap="square" rtlCol="0">
            <a:spAutoFit/>
          </a:bodyPr>
          <a:lstStyle/>
          <a:p>
            <a:r>
              <a:rPr lang="fr-FR" sz="1200" b="1" kern="0" dirty="0">
                <a:solidFill>
                  <a:srgbClr val="C00000"/>
                </a:solidFill>
                <a:cs typeface="Arial"/>
                <a:sym typeface="Arial"/>
              </a:rPr>
              <a:t>Bon à savoir</a:t>
            </a:r>
          </a:p>
          <a:p>
            <a:endParaRPr lang="fr-FR" sz="1200" kern="0" dirty="0">
              <a:solidFill>
                <a:srgbClr val="000000"/>
              </a:solidFill>
              <a:cs typeface="Arial"/>
              <a:sym typeface="Arial"/>
            </a:endParaRPr>
          </a:p>
          <a:p>
            <a:r>
              <a:rPr lang="fr-FR" sz="1200" kern="0" dirty="0">
                <a:solidFill>
                  <a:srgbClr val="000000"/>
                </a:solidFill>
                <a:cs typeface="Arial"/>
                <a:sym typeface="Arial"/>
              </a:rPr>
              <a:t>Le panier d’ordre  </a:t>
            </a:r>
          </a:p>
          <a:p>
            <a:r>
              <a:rPr lang="fr-FR" sz="1200" b="1" kern="0" dirty="0">
                <a:solidFill>
                  <a:srgbClr val="C00000"/>
                </a:solidFill>
                <a:cs typeface="Arial"/>
                <a:sym typeface="Arial"/>
              </a:rPr>
              <a:t>&gt;&gt;</a:t>
            </a:r>
            <a:r>
              <a:rPr lang="fr-FR" sz="1200" kern="0" dirty="0">
                <a:solidFill>
                  <a:srgbClr val="000000"/>
                </a:solidFill>
                <a:cs typeface="Arial"/>
                <a:sym typeface="Arial"/>
              </a:rPr>
              <a:t> Point de passage incontournable pour bénéficier du chainage des opérations</a:t>
            </a:r>
          </a:p>
          <a:p>
            <a:endParaRPr lang="fr-FR" sz="1200" kern="0" dirty="0">
              <a:solidFill>
                <a:srgbClr val="000000"/>
              </a:solidFill>
              <a:cs typeface="Arial"/>
              <a:sym typeface="Arial"/>
            </a:endParaRPr>
          </a:p>
          <a:p>
            <a:r>
              <a:rPr lang="fr-FR" sz="1200" b="1" kern="0" dirty="0">
                <a:solidFill>
                  <a:srgbClr val="000000"/>
                </a:solidFill>
                <a:cs typeface="Arial"/>
                <a:sym typeface="Arial"/>
              </a:rPr>
              <a:t>Le chainage </a:t>
            </a:r>
            <a:r>
              <a:rPr lang="fr-FR" sz="1200" kern="0" dirty="0">
                <a:solidFill>
                  <a:srgbClr val="000000"/>
                </a:solidFill>
                <a:cs typeface="Arial"/>
                <a:sym typeface="Arial"/>
              </a:rPr>
              <a:t>ne se déclenche pas directement après la signature de la synthèse LEA </a:t>
            </a:r>
          </a:p>
          <a:p>
            <a:endParaRPr lang="fr-FR" sz="1200" kern="0" dirty="0">
              <a:solidFill>
                <a:srgbClr val="C00000"/>
              </a:solidFill>
              <a:cs typeface="Arial"/>
              <a:sym typeface="Wingdings" panose="05000000000000000000" pitchFamily="2" charset="2"/>
            </a:endParaRPr>
          </a:p>
          <a:p>
            <a:r>
              <a:rPr lang="fr-FR" sz="1200" kern="0" dirty="0">
                <a:solidFill>
                  <a:srgbClr val="C00000"/>
                </a:solidFill>
                <a:cs typeface="Arial"/>
                <a:sym typeface="Wingdings" panose="05000000000000000000" pitchFamily="2" charset="2"/>
              </a:rPr>
              <a:t> </a:t>
            </a:r>
            <a:r>
              <a:rPr lang="fr-FR" sz="1200" b="1" kern="0" dirty="0">
                <a:solidFill>
                  <a:srgbClr val="C00000"/>
                </a:solidFill>
                <a:cs typeface="Arial"/>
                <a:sym typeface="Wingdings" panose="05000000000000000000" pitchFamily="2" charset="2"/>
              </a:rPr>
              <a:t>il est nécessaire de passer par le panier d’ordre </a:t>
            </a:r>
            <a:r>
              <a:rPr lang="fr-FR" sz="1200" b="1" kern="0" dirty="0" err="1">
                <a:solidFill>
                  <a:srgbClr val="C00000"/>
                </a:solidFill>
                <a:cs typeface="Arial"/>
                <a:sym typeface="Wingdings" panose="05000000000000000000" pitchFamily="2" charset="2"/>
              </a:rPr>
              <a:t>Mysys</a:t>
            </a:r>
            <a:endParaRPr lang="fr-FR" sz="1200" b="1" kern="0" dirty="0">
              <a:solidFill>
                <a:srgbClr val="C00000"/>
              </a:solidFill>
              <a:cs typeface="Arial"/>
              <a:sym typeface="Wingdings" panose="05000000000000000000" pitchFamily="2" charset="2"/>
            </a:endParaRPr>
          </a:p>
          <a:p>
            <a:endParaRPr lang="fr-FR" sz="800" kern="0" dirty="0">
              <a:solidFill>
                <a:srgbClr val="000000"/>
              </a:solidFill>
              <a:cs typeface="Arial"/>
              <a:sym typeface="Arial"/>
            </a:endParaRPr>
          </a:p>
          <a:p>
            <a:endParaRPr lang="fr-FR" sz="800" kern="0" dirty="0">
              <a:solidFill>
                <a:srgbClr val="000000"/>
              </a:solidFill>
              <a:cs typeface="Arial"/>
              <a:sym typeface="Arial"/>
            </a:endParaRPr>
          </a:p>
          <a:p>
            <a:endParaRPr lang="fr-FR" sz="800" kern="0" dirty="0">
              <a:solidFill>
                <a:srgbClr val="000000"/>
              </a:solidFill>
              <a:cs typeface="Arial"/>
              <a:sym typeface="Arial"/>
            </a:endParaRPr>
          </a:p>
        </p:txBody>
      </p:sp>
      <p:pic>
        <p:nvPicPr>
          <p:cNvPr id="7" name="Graphique 6" descr="Signe pouce en haut contour">
            <a:extLst>
              <a:ext uri="{FF2B5EF4-FFF2-40B4-BE49-F238E27FC236}">
                <a16:creationId xmlns:a16="http://schemas.microsoft.com/office/drawing/2014/main" id="{EDB79117-242A-0422-88BB-35AF08CC9C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99379" y="1767451"/>
            <a:ext cx="311412" cy="311412"/>
          </a:xfrm>
          <a:prstGeom prst="rect">
            <a:avLst/>
          </a:prstGeom>
        </p:spPr>
      </p:pic>
      <p:pic>
        <p:nvPicPr>
          <p:cNvPr id="8" name="Image 7">
            <a:extLst>
              <a:ext uri="{FF2B5EF4-FFF2-40B4-BE49-F238E27FC236}">
                <a16:creationId xmlns:a16="http://schemas.microsoft.com/office/drawing/2014/main" id="{DDED57A8-2B1E-E898-E34F-FAC0F42C8418}"/>
              </a:ext>
            </a:extLst>
          </p:cNvPr>
          <p:cNvPicPr>
            <a:picLocks noChangeAspect="1"/>
          </p:cNvPicPr>
          <p:nvPr/>
        </p:nvPicPr>
        <p:blipFill>
          <a:blip r:embed="rId5"/>
          <a:stretch>
            <a:fillRect/>
          </a:stretch>
        </p:blipFill>
        <p:spPr>
          <a:xfrm>
            <a:off x="7156489" y="519296"/>
            <a:ext cx="968607" cy="750328"/>
          </a:xfrm>
          <a:prstGeom prst="rect">
            <a:avLst/>
          </a:prstGeom>
        </p:spPr>
      </p:pic>
      <p:pic>
        <p:nvPicPr>
          <p:cNvPr id="9" name="Image 8">
            <a:extLst>
              <a:ext uri="{FF2B5EF4-FFF2-40B4-BE49-F238E27FC236}">
                <a16:creationId xmlns:a16="http://schemas.microsoft.com/office/drawing/2014/main" id="{25046498-96AF-D10E-C893-E7F90D6C8B4A}"/>
              </a:ext>
            </a:extLst>
          </p:cNvPr>
          <p:cNvPicPr>
            <a:picLocks noChangeAspect="1"/>
          </p:cNvPicPr>
          <p:nvPr/>
        </p:nvPicPr>
        <p:blipFill>
          <a:blip r:embed="rId5"/>
          <a:stretch>
            <a:fillRect/>
          </a:stretch>
        </p:blipFill>
        <p:spPr>
          <a:xfrm>
            <a:off x="10012901" y="-6864"/>
            <a:ext cx="750893" cy="581677"/>
          </a:xfrm>
          <a:prstGeom prst="rect">
            <a:avLst/>
          </a:prstGeom>
        </p:spPr>
      </p:pic>
    </p:spTree>
    <p:extLst>
      <p:ext uri="{BB962C8B-B14F-4D97-AF65-F5344CB8AC3E}">
        <p14:creationId xmlns:p14="http://schemas.microsoft.com/office/powerpoint/2010/main" val="45442752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75000"/>
          </a:schemeClr>
        </a:solidFill>
        <a:ln w="19050">
          <a:noFill/>
        </a:ln>
      </a:spPr>
      <a:bodyPr rtlCol="0" anchor="ctr"/>
      <a:lstStyle>
        <a:defPPr algn="ctr">
          <a:defRPr dirty="0">
            <a:solidFill>
              <a:srgbClr val="C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402bd0e2-1d78-4f7d-9dde-91cd55d66e87"/>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25831</TotalTime>
  <Words>647</Words>
  <Application>Microsoft Office PowerPoint</Application>
  <PresentationFormat>Grand écran</PresentationFormat>
  <Paragraphs>117</Paragraphs>
  <Slides>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vt:i4>
      </vt:variant>
    </vt:vector>
  </HeadingPairs>
  <TitlesOfParts>
    <vt:vector size="13" baseType="lpstr">
      <vt:lpstr>Arial</vt:lpstr>
      <vt:lpstr>Arial Black</vt:lpstr>
      <vt:lpstr>Calibri</vt:lpstr>
      <vt:lpstr>Cambria Math</vt:lpstr>
      <vt:lpstr>Montserrat</vt:lpstr>
      <vt:lpstr>Montserrat Black</vt:lpstr>
      <vt:lpstr>Wingdings</vt:lpstr>
      <vt:lpstr>Thème Office</vt:lpstr>
      <vt:lpstr>CHADO  Chainage des opérations Présentation générale</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LOSSER Fabien [CEGEE]</cp:lastModifiedBy>
  <cp:revision>4192</cp:revision>
  <cp:lastPrinted>2023-01-19T17:25:37Z</cp:lastPrinted>
  <dcterms:created xsi:type="dcterms:W3CDTF">2020-06-24T09:20:11Z</dcterms:created>
  <dcterms:modified xsi:type="dcterms:W3CDTF">2023-06-09T07:23:29Z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2022-12-07T07:16:55Z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