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5"/>
  </p:notesMasterIdLst>
  <p:sldIdLst>
    <p:sldId id="256" r:id="rId6"/>
    <p:sldId id="1357" r:id="rId7"/>
    <p:sldId id="1358" r:id="rId8"/>
    <p:sldId id="1359" r:id="rId9"/>
    <p:sldId id="1361" r:id="rId10"/>
    <p:sldId id="1362" r:id="rId11"/>
    <p:sldId id="1363" r:id="rId12"/>
    <p:sldId id="1364" r:id="rId13"/>
    <p:sldId id="1365" r:id="rId1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EC8A14C5-B9FD-4B77-AE48-C92926355317}">
          <p14:sldIdLst>
            <p14:sldId id="256"/>
            <p14:sldId id="1357"/>
            <p14:sldId id="1358"/>
            <p14:sldId id="1359"/>
            <p14:sldId id="1361"/>
            <p14:sldId id="1362"/>
            <p14:sldId id="1363"/>
            <p14:sldId id="1364"/>
            <p14:sldId id="13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NT Thierry [CEGEE]" initials="LT[" lastIdx="5" clrIdx="0">
    <p:extLst>
      <p:ext uri="{19B8F6BF-5375-455C-9EA6-DF929625EA0E}">
        <p15:presenceInfo xmlns:p15="http://schemas.microsoft.com/office/powerpoint/2012/main" userId="S::thierry.laurent@cegee.caisse-epargne.fr::25fd8ea5-8ec8-477d-a03d-3961a3cd62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31632"/>
    <a:srgbClr val="E7302A"/>
    <a:srgbClr val="000000"/>
    <a:srgbClr val="FBDCDD"/>
    <a:srgbClr val="EC1B24"/>
    <a:srgbClr val="F5F5F5"/>
    <a:srgbClr val="D11921"/>
    <a:srgbClr val="FF0000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7" autoAdjust="0"/>
    <p:restoredTop sz="96265" autoAdjust="0"/>
  </p:normalViewPr>
  <p:slideViewPr>
    <p:cSldViewPr snapToGrid="0">
      <p:cViewPr varScale="1">
        <p:scale>
          <a:sx n="108" d="100"/>
          <a:sy n="108" d="100"/>
        </p:scale>
        <p:origin x="101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43858-CD4A-44B7-96D4-F0361D360733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A393B-CB11-4BEB-BE99-6F3D985ED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842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458A02B-FE50-495A-8F14-8F649DE541E9}"/>
              </a:ext>
            </a:extLst>
          </p:cNvPr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555A6F16-253F-4486-A4A4-C81022406A6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6" name="Espace réservé du texte 12">
            <a:extLst>
              <a:ext uri="{FF2B5EF4-FFF2-40B4-BE49-F238E27FC236}">
                <a16:creationId xmlns:a16="http://schemas.microsoft.com/office/drawing/2014/main" id="{BF4783DF-83B8-43B7-9AE6-98C6BE2900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2F11C78E-DE18-43B7-B0E2-2068AEE982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A87451-396F-4515-909A-FA4DC5E831BB}"/>
              </a:ext>
            </a:extLst>
          </p:cNvPr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7118D4D9-AD37-4E7E-930F-B5741EC6C4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A440A45-2C32-46C2-B76F-C35987118928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A6B426D-57E6-4B1E-8BA0-A0B5AFC77DDF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EDD7546-607F-4770-8634-FECEE8AF7446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1C95C866-736F-47E5-866A-795EFBF84F5A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A31FB8FB-5434-40D8-87E3-6CFA78A7676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BB05487-082C-43E4-A68B-DF5D0187A18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BCB370E-909D-4C63-B01C-8111AB50F2BD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16D84C2D-56FB-415A-8B11-40B50B44D285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12E97D2-8400-4128-A030-73A7045EDC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DF25AF4A-44EA-44F5-9EAB-0ED393619F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20821B-1C3B-439D-BF18-BF3DD62A5372}"/>
              </a:ext>
            </a:extLst>
          </p:cNvPr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2AB49A-8F64-4FDA-98AF-95AA66CCBE48}"/>
              </a:ext>
            </a:extLst>
          </p:cNvPr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65825" y="1988598"/>
            <a:ext cx="9463592" cy="1713396"/>
          </a:xfrm>
        </p:spPr>
        <p:txBody>
          <a:bodyPr>
            <a:normAutofit fontScale="90000"/>
          </a:bodyPr>
          <a:lstStyle/>
          <a:p>
            <a:r>
              <a:rPr lang="fr-FR" sz="3800" dirty="0"/>
              <a:t>CHADO  -  </a:t>
            </a:r>
            <a:r>
              <a:rPr lang="fr-FR" sz="4000" dirty="0">
                <a:latin typeface="Arial Black"/>
                <a:cs typeface="Arial"/>
              </a:rPr>
              <a:t>cas particulier des f</a:t>
            </a:r>
            <a:r>
              <a:rPr lang="fr-FR" altLang="fr-FR" sz="4000" dirty="0">
                <a:latin typeface="Montserrat ExtraBold" panose="00000900000000000000" pitchFamily="2" charset="0"/>
                <a:cs typeface="Arial" panose="020B0604020202020204" pitchFamily="34" charset="0"/>
              </a:rPr>
              <a:t>onds Euros de Nuances 3D et Nuances Plus et du versement libre d’emprunt</a:t>
            </a:r>
            <a:endParaRPr lang="fr-FR" sz="38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fr-FR" sz="1400" dirty="0"/>
              <a:t>Direction Marketing</a:t>
            </a:r>
          </a:p>
        </p:txBody>
      </p:sp>
      <p:sp>
        <p:nvSpPr>
          <p:cNvPr id="7" name="Sous-titre 1">
            <a:extLst>
              <a:ext uri="{FF2B5EF4-FFF2-40B4-BE49-F238E27FC236}">
                <a16:creationId xmlns:a16="http://schemas.microsoft.com/office/drawing/2014/main" id="{0AFA2691-6F2F-401D-B476-B274FDF34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0015" y="4617691"/>
            <a:ext cx="7893700" cy="282887"/>
          </a:xfrm>
        </p:spPr>
        <p:txBody>
          <a:bodyPr/>
          <a:lstStyle/>
          <a:p>
            <a:r>
              <a:rPr lang="fr-FR" dirty="0"/>
              <a:t>BDD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2D420B5B-D8AC-4FB2-ABA9-432BD750C1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30015" y="4987266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12 juin 2023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2F14AE-9702-0328-1907-0636999C7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0456" y="2107300"/>
            <a:ext cx="1483682" cy="114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75C9F9C-BF1E-477F-9242-A8BA4C3D6DC0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>
              <a:defRPr/>
            </a:pPr>
            <a:r>
              <a:rPr lang="fr-FR" sz="1400" dirty="0"/>
              <a:t>Les contrats Nuances 3D et Nuances Plus souscrits par transfert PACTE depuis le 26/9/22 sont dotés de nouveaux fonds en euro en raison du passage à une garantie en capital minorée des frais de gestion.</a:t>
            </a:r>
          </a:p>
          <a:p>
            <a:pPr>
              <a:defRPr/>
            </a:pPr>
            <a:r>
              <a:rPr lang="fr-FR" sz="1400" dirty="0"/>
              <a:t>En conséquence, avant l’alimentation automatique du parcours PUMA via le panier, des précautions doivent être prises dans le parcours LEA : </a:t>
            </a:r>
          </a:p>
          <a:p>
            <a:pPr lvl="1"/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cas particulier des f</a:t>
            </a:r>
            <a:r>
              <a:rPr lang="fr-FR" altLang="fr-FR" dirty="0"/>
              <a:t>onds Euros de Nuances 3D et Nuances Plus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26B02A-026A-4EC0-88E8-7EA16A6451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34"/>
          <a:stretch/>
        </p:blipFill>
        <p:spPr>
          <a:xfrm>
            <a:off x="2177141" y="2244204"/>
            <a:ext cx="8359029" cy="29827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56A85E-84A0-0F91-9B33-BA4E947E62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765" y="5381773"/>
            <a:ext cx="10116962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066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cas particulier des f</a:t>
            </a:r>
            <a:r>
              <a:rPr lang="fr-FR" altLang="fr-FR" dirty="0"/>
              <a:t>onds Euros de Nuances 3D et Nuances Plus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1AFBCB83-B5AD-E078-2E99-79901516AE49}"/>
              </a:ext>
            </a:extLst>
          </p:cNvPr>
          <p:cNvSpPr/>
          <p:nvPr/>
        </p:nvSpPr>
        <p:spPr>
          <a:xfrm>
            <a:off x="1200150" y="1650595"/>
            <a:ext cx="6916738" cy="4117975"/>
          </a:xfrm>
          <a:custGeom>
            <a:avLst>
              <a:gd name="f0" fmla="val 12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9E4F0"/>
          </a:solidFill>
          <a:ln w="12701" cap="flat">
            <a:solidFill>
              <a:srgbClr val="9176B4"/>
            </a:solidFill>
            <a:prstDash val="solid"/>
            <a:miter/>
          </a:ln>
        </p:spPr>
        <p:txBody>
          <a:bodyPr lIns="71999" tIns="71999" rIns="71999" bIns="35999">
            <a:sp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kern="0" dirty="0">
                <a:solidFill>
                  <a:srgbClr val="9176B4"/>
                </a:solidFill>
                <a:latin typeface="Montserrat"/>
              </a:rPr>
              <a:t>Rappel des principes : </a:t>
            </a:r>
          </a:p>
          <a:p>
            <a:pPr marL="269876" indent="-269876" eaLnBrk="1" fontAlgn="auto" hangingPunct="1">
              <a:spcBef>
                <a:spcPts val="0"/>
              </a:spcBef>
              <a:spcAft>
                <a:spcPts val="0"/>
              </a:spcAft>
              <a:buClr>
                <a:srgbClr val="9176B4"/>
              </a:buClr>
              <a:buSzPct val="10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kern="0" dirty="0">
                <a:solidFill>
                  <a:srgbClr val="000000"/>
                </a:solidFill>
                <a:latin typeface="Montserrat"/>
              </a:rPr>
              <a:t>Il ne peut y avoir </a:t>
            </a:r>
            <a:r>
              <a:rPr lang="fr-FR" sz="1200" b="1" u="sng" kern="0" dirty="0">
                <a:solidFill>
                  <a:srgbClr val="000000"/>
                </a:solidFill>
                <a:latin typeface="Montserrat"/>
              </a:rPr>
              <a:t>qu’un seul </a:t>
            </a:r>
            <a:r>
              <a:rPr lang="fr-FR" sz="1200" b="1" kern="0" dirty="0">
                <a:solidFill>
                  <a:srgbClr val="000000"/>
                </a:solidFill>
                <a:latin typeface="Montserrat"/>
              </a:rPr>
              <a:t>fonds euro par contrat, </a:t>
            </a:r>
          </a:p>
          <a:p>
            <a:pPr marL="269876" indent="-269876" eaLnBrk="1" fontAlgn="auto" hangingPunct="1">
              <a:spcBef>
                <a:spcPts val="0"/>
              </a:spcBef>
              <a:spcAft>
                <a:spcPts val="0"/>
              </a:spcAft>
              <a:buClr>
                <a:srgbClr val="9176B4"/>
              </a:buClr>
              <a:buSzPct val="10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kern="0" dirty="0">
                <a:solidFill>
                  <a:srgbClr val="000000"/>
                </a:solidFill>
                <a:latin typeface="Montserrat"/>
              </a:rPr>
              <a:t>PUMA ne permet d’abonder </a:t>
            </a:r>
            <a:r>
              <a:rPr lang="fr-FR" sz="1200" b="1" u="sng" kern="0" dirty="0">
                <a:solidFill>
                  <a:srgbClr val="000000"/>
                </a:solidFill>
                <a:latin typeface="Montserrat"/>
              </a:rPr>
              <a:t>que le fonds euro associé au contrat à la souscription </a:t>
            </a:r>
            <a:r>
              <a:rPr lang="fr-FR" sz="1200" b="1" kern="0" dirty="0">
                <a:solidFill>
                  <a:srgbClr val="000000"/>
                </a:solidFill>
                <a:latin typeface="Montserrat"/>
              </a:rPr>
              <a:t>par transfert</a:t>
            </a:r>
          </a:p>
          <a:p>
            <a:pPr marL="269876" indent="-269876" eaLnBrk="1" fontAlgn="auto" hangingPunct="1">
              <a:spcBef>
                <a:spcPts val="0"/>
              </a:spcBef>
              <a:spcAft>
                <a:spcPts val="0"/>
              </a:spcAft>
              <a:buClr>
                <a:srgbClr val="9176B4"/>
              </a:buClr>
              <a:buSzPct val="10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1" kern="0" dirty="0">
              <a:solidFill>
                <a:srgbClr val="9176B4"/>
              </a:solidFill>
              <a:latin typeface="Montserrat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kern="0" dirty="0">
                <a:solidFill>
                  <a:srgbClr val="9176B4"/>
                </a:solidFill>
                <a:latin typeface="Montserrat"/>
              </a:rPr>
              <a:t>Conseils pour éviter les erreurs et blocage dans PUMA :</a:t>
            </a:r>
          </a:p>
          <a:p>
            <a:pPr marL="269876" indent="-269876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9176B4"/>
              </a:buClr>
              <a:buSzPct val="100000"/>
              <a:buFont typeface="Wingdings 3" pitchFamily="18"/>
              <a:buChar char="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kern="0" dirty="0">
                <a:solidFill>
                  <a:srgbClr val="000000"/>
                </a:solidFill>
                <a:latin typeface="Montserrat"/>
              </a:rPr>
              <a:t>A l’entrée dans LEA, être vigilent à la </a:t>
            </a:r>
            <a:r>
              <a:rPr lang="fr-FR" sz="1200" b="1" kern="0" dirty="0">
                <a:solidFill>
                  <a:srgbClr val="000000"/>
                </a:solidFill>
                <a:latin typeface="Montserrat"/>
              </a:rPr>
              <a:t>date de souscription </a:t>
            </a:r>
            <a:r>
              <a:rPr lang="fr-FR" sz="1200" kern="0" dirty="0">
                <a:solidFill>
                  <a:srgbClr val="000000"/>
                </a:solidFill>
                <a:latin typeface="Montserrat"/>
              </a:rPr>
              <a:t>des contrats Nuances 3D et Nuances Plus et identifier le </a:t>
            </a:r>
            <a:r>
              <a:rPr lang="fr-FR" sz="1200" b="1" kern="0" dirty="0">
                <a:solidFill>
                  <a:srgbClr val="000000"/>
                </a:solidFill>
                <a:latin typeface="Montserrat"/>
              </a:rPr>
              <a:t>fond euro déjà détenu </a:t>
            </a:r>
          </a:p>
          <a:p>
            <a:pPr marL="269876" indent="-269876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9176B4"/>
              </a:buClr>
              <a:buSzPct val="100000"/>
              <a:buFont typeface="Wingdings 3" pitchFamily="18"/>
              <a:buChar char="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u="sng" kern="0" dirty="0">
                <a:solidFill>
                  <a:srgbClr val="000000"/>
                </a:solidFill>
                <a:latin typeface="Montserrat"/>
              </a:rPr>
              <a:t>Pour les projets « versement complémentaire »</a:t>
            </a:r>
            <a:r>
              <a:rPr lang="fr-FR" sz="1200" b="1" kern="0" dirty="0">
                <a:solidFill>
                  <a:srgbClr val="000000"/>
                </a:solidFill>
                <a:latin typeface="Montserrat"/>
              </a:rPr>
              <a:t> : Favoriser « Varioliser l’ensemble du contrat » plutôt que « valoriser uniquement les versements »</a:t>
            </a:r>
          </a:p>
          <a:p>
            <a:pPr marL="269876" indent="-269876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9176B4"/>
              </a:buClr>
              <a:buSzPct val="100000"/>
              <a:buFont typeface="Wingdings 3" pitchFamily="18"/>
              <a:buChar char="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kern="0" dirty="0">
                <a:solidFill>
                  <a:srgbClr val="000000"/>
                </a:solidFill>
                <a:latin typeface="Montserrat"/>
              </a:rPr>
              <a:t>En étape de synthèse, s’il y a plusieurs fonds euros dans l’allocation ou si le fonds euro des VP est différent de celui des encours </a:t>
            </a:r>
            <a:r>
              <a:rPr lang="fr-FR" sz="1200" b="1" kern="0" dirty="0">
                <a:solidFill>
                  <a:srgbClr val="000000"/>
                </a:solidFill>
                <a:latin typeface="Montserrat"/>
              </a:rPr>
              <a:t>revenir à l’étape de personnalisation du projet et remplacer le nouveau fonds euro par le fonds historique.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kern="0" dirty="0">
                <a:solidFill>
                  <a:srgbClr val="DB4B4B"/>
                </a:solidFill>
                <a:latin typeface="Montserrat"/>
              </a:rPr>
              <a:t>Attention : </a:t>
            </a:r>
            <a:r>
              <a:rPr lang="fr-FR" sz="1200" kern="0" dirty="0">
                <a:solidFill>
                  <a:srgbClr val="000000"/>
                </a:solidFill>
                <a:latin typeface="Montserrat"/>
              </a:rPr>
              <a:t>LEA ne gère qu’un seul jeu de supports par enveloppe, en cas de modification manuelle (crayon), les deux Fonds Euros sont disponibles, le conseiller ne doit </a:t>
            </a:r>
            <a:r>
              <a:rPr lang="fr-FR" sz="1200" u="sng" kern="0" dirty="0">
                <a:solidFill>
                  <a:srgbClr val="000000"/>
                </a:solidFill>
                <a:latin typeface="Montserrat"/>
              </a:rPr>
              <a:t>jamais</a:t>
            </a:r>
            <a:r>
              <a:rPr lang="fr-FR" sz="1200" kern="0" dirty="0">
                <a:solidFill>
                  <a:srgbClr val="000000"/>
                </a:solidFill>
                <a:latin typeface="Montserrat"/>
              </a:rPr>
              <a:t> sélectionner celui qui n’est pas éligible au contrat du client, que ce soit en switch de niveau 1, 2 ou 3.</a:t>
            </a:r>
          </a:p>
        </p:txBody>
      </p:sp>
      <p:sp>
        <p:nvSpPr>
          <p:cNvPr id="8" name="Rectangle: Rounded Corners 6">
            <a:extLst>
              <a:ext uri="{FF2B5EF4-FFF2-40B4-BE49-F238E27FC236}">
                <a16:creationId xmlns:a16="http://schemas.microsoft.com/office/drawing/2014/main" id="{B08B115C-46E3-3E89-253C-5E6C17632E1F}"/>
              </a:ext>
            </a:extLst>
          </p:cNvPr>
          <p:cNvSpPr>
            <a:spLocks/>
          </p:cNvSpPr>
          <p:nvPr/>
        </p:nvSpPr>
        <p:spPr bwMode="auto">
          <a:xfrm>
            <a:off x="1200150" y="1287057"/>
            <a:ext cx="1220788" cy="260350"/>
          </a:xfrm>
          <a:custGeom>
            <a:avLst/>
            <a:gdLst>
              <a:gd name="T0" fmla="*/ 610504 w 1220568"/>
              <a:gd name="T1" fmla="*/ 0 h 259671"/>
              <a:gd name="T2" fmla="*/ 1221008 w 1220568"/>
              <a:gd name="T3" fmla="*/ 130516 h 259671"/>
              <a:gd name="T4" fmla="*/ 610504 w 1220568"/>
              <a:gd name="T5" fmla="*/ 261031 h 259671"/>
              <a:gd name="T6" fmla="*/ 0 w 1220568"/>
              <a:gd name="T7" fmla="*/ 130516 h 259671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8029 w 1220568"/>
              <a:gd name="T13" fmla="*/ 38029 h 259671"/>
              <a:gd name="T14" fmla="*/ 1182539 w 1220568"/>
              <a:gd name="T15" fmla="*/ 221642 h 25967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20568" h="259671">
                <a:moveTo>
                  <a:pt x="129835" y="0"/>
                </a:moveTo>
                <a:lnTo>
                  <a:pt x="129834" y="0"/>
                </a:lnTo>
                <a:cubicBezTo>
                  <a:pt x="58129" y="0"/>
                  <a:pt x="0" y="58129"/>
                  <a:pt x="0" y="129834"/>
                </a:cubicBezTo>
                <a:lnTo>
                  <a:pt x="0" y="129835"/>
                </a:lnTo>
                <a:cubicBezTo>
                  <a:pt x="0" y="201540"/>
                  <a:pt x="58129" y="259670"/>
                  <a:pt x="129835" y="259670"/>
                </a:cubicBezTo>
                <a:lnTo>
                  <a:pt x="1090733" y="259671"/>
                </a:lnTo>
                <a:cubicBezTo>
                  <a:pt x="1162439" y="259671"/>
                  <a:pt x="1220569" y="201541"/>
                  <a:pt x="1220569" y="129836"/>
                </a:cubicBezTo>
                <a:lnTo>
                  <a:pt x="1220568" y="129835"/>
                </a:lnTo>
                <a:cubicBezTo>
                  <a:pt x="1220568" y="58129"/>
                  <a:pt x="1162438" y="0"/>
                  <a:pt x="1090732" y="0"/>
                </a:cubicBezTo>
                <a:lnTo>
                  <a:pt x="129835" y="0"/>
                </a:lnTo>
                <a:close/>
              </a:path>
            </a:pathLst>
          </a:custGeom>
          <a:solidFill>
            <a:srgbClr val="9176B4"/>
          </a:solidFill>
          <a:ln w="12701">
            <a:solidFill>
              <a:srgbClr val="9176B4"/>
            </a:solidFill>
            <a:miter lim="800000"/>
            <a:headEnd/>
            <a:tailEnd/>
          </a:ln>
        </p:spPr>
        <p:txBody>
          <a:bodyPr lIns="71999" tIns="0" rIns="71999" bIns="0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fr-FR" altLang="fr-FR" sz="1200" b="1">
                <a:solidFill>
                  <a:srgbClr val="FFFFFF"/>
                </a:solidFill>
                <a:latin typeface="Montserrat" panose="00000500000000000000" pitchFamily="2" charset="0"/>
              </a:rPr>
              <a:t>À retenir ! </a:t>
            </a:r>
            <a:endParaRPr lang="fr-FR" altLang="fr-FR" sz="120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pic>
        <p:nvPicPr>
          <p:cNvPr id="9" name="Picture 2" descr="Light bulb free icon">
            <a:extLst>
              <a:ext uri="{FF2B5EF4-FFF2-40B4-BE49-F238E27FC236}">
                <a16:creationId xmlns:a16="http://schemas.microsoft.com/office/drawing/2014/main" id="{5676FEA9-17D2-C972-08D1-E14CD22B3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807757"/>
            <a:ext cx="542925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90DD8D96-A2A1-7B41-2BEE-F2639590D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5878107"/>
            <a:ext cx="102727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1400" b="1" i="1">
                <a:solidFill>
                  <a:srgbClr val="000000"/>
                </a:solidFill>
                <a:latin typeface="Montserrat" panose="00000500000000000000" pitchFamily="2" charset="0"/>
              </a:rPr>
              <a:t>NB : </a:t>
            </a:r>
            <a:r>
              <a:rPr lang="fr-FR" altLang="fr-FR" sz="1400" i="1">
                <a:solidFill>
                  <a:srgbClr val="000000"/>
                </a:solidFill>
                <a:latin typeface="Montserrat" panose="00000500000000000000" pitchFamily="2" charset="0"/>
              </a:rPr>
              <a:t>l’équipe LEA travaille à la mise-à-jour de l’outil pour proposer systématiquement et le bon fond euro pour chaque contrat CNP Assurances de la gamme Nuances 3D et Nuances Plus</a:t>
            </a:r>
          </a:p>
        </p:txBody>
      </p:sp>
      <p:sp>
        <p:nvSpPr>
          <p:cNvPr id="12" name="Rectangle: Rounded Corners 2">
            <a:extLst>
              <a:ext uri="{FF2B5EF4-FFF2-40B4-BE49-F238E27FC236}">
                <a16:creationId xmlns:a16="http://schemas.microsoft.com/office/drawing/2014/main" id="{576A8C1F-9777-A30C-40D3-13633DC501D6}"/>
              </a:ext>
            </a:extLst>
          </p:cNvPr>
          <p:cNvSpPr>
            <a:spLocks/>
          </p:cNvSpPr>
          <p:nvPr/>
        </p:nvSpPr>
        <p:spPr bwMode="auto">
          <a:xfrm>
            <a:off x="8255000" y="1650595"/>
            <a:ext cx="3217863" cy="4117975"/>
          </a:xfrm>
          <a:custGeom>
            <a:avLst/>
            <a:gdLst>
              <a:gd name="T0" fmla="*/ 1608698 w 3218331"/>
              <a:gd name="T1" fmla="*/ 0 h 4118549"/>
              <a:gd name="T2" fmla="*/ 3217395 w 3218331"/>
              <a:gd name="T3" fmla="*/ 2058701 h 4118549"/>
              <a:gd name="T4" fmla="*/ 1608698 w 3218331"/>
              <a:gd name="T5" fmla="*/ 4117401 h 4118549"/>
              <a:gd name="T6" fmla="*/ 0 w 3218331"/>
              <a:gd name="T7" fmla="*/ 2058701 h 4118549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63323 w 3218331"/>
              <a:gd name="T13" fmla="*/ 63323 h 4118549"/>
              <a:gd name="T14" fmla="*/ 3155008 w 3218331"/>
              <a:gd name="T15" fmla="*/ 4055226 h 41185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18331" h="4118549">
                <a:moveTo>
                  <a:pt x="216194" y="0"/>
                </a:moveTo>
                <a:lnTo>
                  <a:pt x="216193" y="0"/>
                </a:lnTo>
                <a:cubicBezTo>
                  <a:pt x="96793" y="0"/>
                  <a:pt x="0" y="96793"/>
                  <a:pt x="0" y="216193"/>
                </a:cubicBezTo>
                <a:lnTo>
                  <a:pt x="0" y="3902355"/>
                </a:lnTo>
                <a:cubicBezTo>
                  <a:pt x="0" y="4021755"/>
                  <a:pt x="96793" y="4118549"/>
                  <a:pt x="216194" y="4118549"/>
                </a:cubicBezTo>
                <a:lnTo>
                  <a:pt x="3002137" y="4118549"/>
                </a:lnTo>
                <a:cubicBezTo>
                  <a:pt x="3121537" y="4118549"/>
                  <a:pt x="3218331" y="4021755"/>
                  <a:pt x="3218331" y="3902355"/>
                </a:cubicBezTo>
                <a:lnTo>
                  <a:pt x="3218331" y="216194"/>
                </a:lnTo>
                <a:cubicBezTo>
                  <a:pt x="3218331" y="96793"/>
                  <a:pt x="3121537" y="0"/>
                  <a:pt x="3002137" y="0"/>
                </a:cubicBezTo>
                <a:lnTo>
                  <a:pt x="216194" y="0"/>
                </a:lnTo>
                <a:close/>
              </a:path>
            </a:pathLst>
          </a:custGeom>
          <a:solidFill>
            <a:srgbClr val="FBF1D1"/>
          </a:solidFill>
          <a:ln w="12701">
            <a:solidFill>
              <a:srgbClr val="EAB818"/>
            </a:solidFill>
            <a:miter lim="800000"/>
            <a:headEnd/>
            <a:tailEnd/>
          </a:ln>
        </p:spPr>
        <p:txBody>
          <a:bodyPr lIns="71999" tIns="71999" rIns="71999" bIns="3599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fr-FR" altLang="fr-FR" sz="1400" b="1">
                <a:solidFill>
                  <a:srgbClr val="EAB818"/>
                </a:solidFill>
                <a:latin typeface="Montserrat" panose="00000500000000000000" pitchFamily="2" charset="0"/>
              </a:rPr>
              <a:t>Message d’erreur </a:t>
            </a:r>
            <a:r>
              <a:rPr lang="fr-FR" altLang="fr-FR" sz="1400">
                <a:solidFill>
                  <a:srgbClr val="000000"/>
                </a:solidFill>
                <a:latin typeface="Montserrat" panose="00000500000000000000" pitchFamily="2" charset="0"/>
              </a:rPr>
              <a:t>dans PUMA si la proposition LEA contient plusieurs Fonds Euro ou le mauvais fonds en Euros, dans le cadre d’une opération chainée :</a:t>
            </a:r>
          </a:p>
          <a:p>
            <a:pPr eaLnBrk="1" hangingPunct="1">
              <a:spcBef>
                <a:spcPts val="600"/>
              </a:spcBef>
            </a:pPr>
            <a:endParaRPr lang="fr-FR" alt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eaLnBrk="1" hangingPunct="1">
              <a:spcBef>
                <a:spcPts val="600"/>
              </a:spcBef>
            </a:pPr>
            <a:endParaRPr lang="fr-FR" alt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eaLnBrk="1" hangingPunct="1">
              <a:spcBef>
                <a:spcPts val="600"/>
              </a:spcBef>
            </a:pPr>
            <a:endParaRPr lang="fr-FR" alt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eaLnBrk="1" hangingPunct="1">
              <a:spcBef>
                <a:spcPts val="600"/>
              </a:spcBef>
            </a:pPr>
            <a:endParaRPr lang="fr-FR" alt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eaLnBrk="1" hangingPunct="1">
              <a:spcBef>
                <a:spcPts val="600"/>
              </a:spcBef>
            </a:pPr>
            <a:endParaRPr lang="fr-FR" alt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eaLnBrk="1" hangingPunct="1">
              <a:spcBef>
                <a:spcPts val="600"/>
              </a:spcBef>
            </a:pPr>
            <a:endParaRPr lang="fr-FR" alt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eaLnBrk="1" hangingPunct="1">
              <a:spcBef>
                <a:spcPts val="600"/>
              </a:spcBef>
            </a:pPr>
            <a:endParaRPr lang="fr-FR" alt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eaLnBrk="1" hangingPunct="1">
              <a:spcBef>
                <a:spcPts val="600"/>
              </a:spcBef>
            </a:pPr>
            <a:r>
              <a:rPr lang="fr-FR" altLang="fr-FR" sz="1400">
                <a:solidFill>
                  <a:srgbClr val="000000"/>
                </a:solidFill>
                <a:latin typeface="Montserrat" panose="00000500000000000000" pitchFamily="2" charset="0"/>
              </a:rPr>
              <a:t>Un nouveau parcours LEA est nécessaire.</a:t>
            </a:r>
            <a:endParaRPr lang="fr-FR" altLang="fr-FR" sz="1100">
              <a:solidFill>
                <a:srgbClr val="000000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Rectangle: Rounded Corners 9">
            <a:extLst>
              <a:ext uri="{FF2B5EF4-FFF2-40B4-BE49-F238E27FC236}">
                <a16:creationId xmlns:a16="http://schemas.microsoft.com/office/drawing/2014/main" id="{4F8CDA26-572B-7148-92B3-7667B47D5B00}"/>
              </a:ext>
            </a:extLst>
          </p:cNvPr>
          <p:cNvSpPr>
            <a:spLocks/>
          </p:cNvSpPr>
          <p:nvPr/>
        </p:nvSpPr>
        <p:spPr bwMode="auto">
          <a:xfrm>
            <a:off x="8255000" y="1287057"/>
            <a:ext cx="1219200" cy="260350"/>
          </a:xfrm>
          <a:custGeom>
            <a:avLst/>
            <a:gdLst>
              <a:gd name="T0" fmla="*/ 608917 w 1220568"/>
              <a:gd name="T1" fmla="*/ 0 h 259671"/>
              <a:gd name="T2" fmla="*/ 1217834 w 1220568"/>
              <a:gd name="T3" fmla="*/ 130516 h 259671"/>
              <a:gd name="T4" fmla="*/ 608917 w 1220568"/>
              <a:gd name="T5" fmla="*/ 261031 h 259671"/>
              <a:gd name="T6" fmla="*/ 0 w 1220568"/>
              <a:gd name="T7" fmla="*/ 130516 h 259671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8029 w 1220568"/>
              <a:gd name="T13" fmla="*/ 38029 h 259671"/>
              <a:gd name="T14" fmla="*/ 1182539 w 1220568"/>
              <a:gd name="T15" fmla="*/ 221642 h 25967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20568" h="259671">
                <a:moveTo>
                  <a:pt x="129835" y="0"/>
                </a:moveTo>
                <a:lnTo>
                  <a:pt x="129834" y="0"/>
                </a:lnTo>
                <a:cubicBezTo>
                  <a:pt x="58129" y="0"/>
                  <a:pt x="0" y="58129"/>
                  <a:pt x="0" y="129834"/>
                </a:cubicBezTo>
                <a:lnTo>
                  <a:pt x="0" y="129835"/>
                </a:lnTo>
                <a:cubicBezTo>
                  <a:pt x="0" y="201540"/>
                  <a:pt x="58129" y="259670"/>
                  <a:pt x="129835" y="259670"/>
                </a:cubicBezTo>
                <a:lnTo>
                  <a:pt x="1090733" y="259671"/>
                </a:lnTo>
                <a:cubicBezTo>
                  <a:pt x="1162439" y="259671"/>
                  <a:pt x="1220569" y="201541"/>
                  <a:pt x="1220569" y="129836"/>
                </a:cubicBezTo>
                <a:lnTo>
                  <a:pt x="1220568" y="129835"/>
                </a:lnTo>
                <a:cubicBezTo>
                  <a:pt x="1220568" y="58129"/>
                  <a:pt x="1162438" y="0"/>
                  <a:pt x="1090732" y="0"/>
                </a:cubicBezTo>
                <a:lnTo>
                  <a:pt x="129835" y="0"/>
                </a:lnTo>
                <a:close/>
              </a:path>
            </a:pathLst>
          </a:custGeom>
          <a:solidFill>
            <a:srgbClr val="EAB818"/>
          </a:solidFill>
          <a:ln w="12701">
            <a:solidFill>
              <a:srgbClr val="EAB818"/>
            </a:solidFill>
            <a:miter lim="800000"/>
            <a:headEnd/>
            <a:tailEnd/>
          </a:ln>
        </p:spPr>
        <p:txBody>
          <a:bodyPr lIns="71999" tIns="0" rIns="71999" bIns="0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fr-FR" altLang="fr-FR" sz="1200" b="1">
                <a:solidFill>
                  <a:srgbClr val="FFFFFF"/>
                </a:solidFill>
                <a:latin typeface="Montserrat" panose="00000500000000000000" pitchFamily="2" charset="0"/>
              </a:rPr>
              <a:t>Attention ! </a:t>
            </a:r>
            <a:endParaRPr lang="fr-FR" altLang="fr-FR" sz="120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pic>
        <p:nvPicPr>
          <p:cNvPr id="14" name="Image 7">
            <a:extLst>
              <a:ext uri="{FF2B5EF4-FFF2-40B4-BE49-F238E27FC236}">
                <a16:creationId xmlns:a16="http://schemas.microsoft.com/office/drawing/2014/main" id="{30B95E6F-DB8C-7B7B-F8CB-1B147BD97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1" t="24741" r="16791" b="9489"/>
          <a:stretch>
            <a:fillRect/>
          </a:stretch>
        </p:blipFill>
        <p:spPr bwMode="auto">
          <a:xfrm>
            <a:off x="8482013" y="2942820"/>
            <a:ext cx="2762250" cy="1897062"/>
          </a:xfrm>
          <a:prstGeom prst="rect">
            <a:avLst/>
          </a:prstGeom>
          <a:noFill/>
          <a:ln w="9528">
            <a:solidFill>
              <a:srgbClr val="EAB81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657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sz="1800" dirty="0">
                <a:latin typeface="Montserrat ExtraBold" panose="00000900000000000000" pitchFamily="2" charset="0"/>
                <a:cs typeface="Arial" panose="020B0604020202020204" pitchFamily="34" charset="0"/>
              </a:rPr>
              <a:t>Versement libre avec EMPRUNT BPCE sur un contrat Nuances 3D antérieur à septembre 2022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7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ADC70E1C-D882-734A-8F59-33BBA6B54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1" t="50491" r="6158" b="34967"/>
          <a:stretch>
            <a:fillRect/>
          </a:stretch>
        </p:blipFill>
        <p:spPr bwMode="auto">
          <a:xfrm>
            <a:off x="1306513" y="3429000"/>
            <a:ext cx="3849687" cy="663575"/>
          </a:xfrm>
          <a:prstGeom prst="rect">
            <a:avLst/>
          </a:prstGeom>
          <a:noFill/>
          <a:ln w="9528">
            <a:solidFill>
              <a:srgbClr val="DB4B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2C9E23FE-A246-4C8F-4F26-4694156C9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1520825"/>
            <a:ext cx="5891212" cy="369888"/>
          </a:xfrm>
          <a:prstGeom prst="rect">
            <a:avLst/>
          </a:prstGeom>
          <a:solidFill>
            <a:srgbClr val="B34A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FFFF"/>
                </a:solidFill>
                <a:latin typeface="Montserrat" panose="00000500000000000000" pitchFamily="2" charset="0"/>
              </a:rPr>
              <a:t>1. Libérer les liquidités</a:t>
            </a:r>
          </a:p>
        </p:txBody>
      </p:sp>
      <p:pic>
        <p:nvPicPr>
          <p:cNvPr id="9" name="Picture 8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596BE4EB-D130-7504-0A45-E9DE797B4A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"/>
          <a:stretch>
            <a:fillRect/>
          </a:stretch>
        </p:blipFill>
        <p:spPr bwMode="auto">
          <a:xfrm>
            <a:off x="5580063" y="2085975"/>
            <a:ext cx="5907087" cy="3349625"/>
          </a:xfrm>
          <a:prstGeom prst="rect">
            <a:avLst/>
          </a:prstGeom>
          <a:noFill/>
          <a:ln w="9528">
            <a:solidFill>
              <a:srgbClr val="DB4B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7730441-903B-019C-8D08-576BC90CE3C1}"/>
              </a:ext>
            </a:extLst>
          </p:cNvPr>
          <p:cNvSpPr>
            <a:spLocks/>
          </p:cNvSpPr>
          <p:nvPr/>
        </p:nvSpPr>
        <p:spPr bwMode="auto">
          <a:xfrm>
            <a:off x="9704388" y="3911600"/>
            <a:ext cx="960437" cy="298450"/>
          </a:xfrm>
          <a:custGeom>
            <a:avLst/>
            <a:gdLst>
              <a:gd name="T0" fmla="*/ 479912 w 961052"/>
              <a:gd name="T1" fmla="*/ 0 h 298579"/>
              <a:gd name="T2" fmla="*/ 959822 w 961052"/>
              <a:gd name="T3" fmla="*/ 149161 h 298579"/>
              <a:gd name="T4" fmla="*/ 479912 w 961052"/>
              <a:gd name="T5" fmla="*/ 298321 h 298579"/>
              <a:gd name="T6" fmla="*/ 0 w 961052"/>
              <a:gd name="T7" fmla="*/ 149161 h 298579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43727 w 961052"/>
              <a:gd name="T13" fmla="*/ 43727 h 298579"/>
              <a:gd name="T14" fmla="*/ 917325 w 961052"/>
              <a:gd name="T15" fmla="*/ 254852 h 2985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61052" h="298579">
                <a:moveTo>
                  <a:pt x="149290" y="0"/>
                </a:moveTo>
                <a:lnTo>
                  <a:pt x="149289" y="0"/>
                </a:lnTo>
                <a:cubicBezTo>
                  <a:pt x="66839" y="0"/>
                  <a:pt x="0" y="66839"/>
                  <a:pt x="0" y="149289"/>
                </a:cubicBezTo>
                <a:lnTo>
                  <a:pt x="0" y="149290"/>
                </a:lnTo>
                <a:cubicBezTo>
                  <a:pt x="0" y="231740"/>
                  <a:pt x="66839" y="298580"/>
                  <a:pt x="149290" y="298580"/>
                </a:cubicBezTo>
                <a:lnTo>
                  <a:pt x="811762" y="298579"/>
                </a:lnTo>
                <a:cubicBezTo>
                  <a:pt x="894212" y="298579"/>
                  <a:pt x="961051" y="231739"/>
                  <a:pt x="961051" y="149289"/>
                </a:cubicBezTo>
                <a:lnTo>
                  <a:pt x="961052" y="149290"/>
                </a:lnTo>
                <a:cubicBezTo>
                  <a:pt x="961052" y="66839"/>
                  <a:pt x="894213" y="0"/>
                  <a:pt x="811763" y="0"/>
                </a:cubicBezTo>
                <a:lnTo>
                  <a:pt x="149290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622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sz="1800" dirty="0">
                <a:latin typeface="Montserrat ExtraBold" panose="00000900000000000000" pitchFamily="2" charset="0"/>
                <a:cs typeface="Arial" panose="020B0604020202020204" pitchFamily="34" charset="0"/>
              </a:rPr>
              <a:t>Versement libre avec EMPRUNT BPCE sur un contrat Nuances 3D antérieur à septembre 2022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18591F0-D201-2693-DF30-F2C9D5830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0900" y="1520825"/>
            <a:ext cx="5540375" cy="615950"/>
          </a:xfrm>
          <a:prstGeom prst="rect">
            <a:avLst/>
          </a:prstGeom>
          <a:solidFill>
            <a:srgbClr val="B34A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FFFF"/>
                </a:solidFill>
                <a:latin typeface="Montserrat" panose="00000500000000000000" pitchFamily="2" charset="0"/>
              </a:rPr>
              <a:t>3. Consulter la proposition initiale de LEA </a:t>
            </a:r>
            <a:r>
              <a:rPr lang="fr-FR" altLang="fr-FR" sz="1600">
                <a:solidFill>
                  <a:srgbClr val="FFFFFF"/>
                </a:solidFill>
                <a:latin typeface="Montserrat" panose="00000500000000000000" pitchFamily="2" charset="0"/>
              </a:rPr>
              <a:t>(modifier le niveau de risque si besoin)</a:t>
            </a:r>
            <a:endParaRPr lang="fr-FR" altLang="fr-FR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5380CC62-90F6-BF0A-92EA-8BCE21B0C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1508125"/>
            <a:ext cx="4152900" cy="647700"/>
          </a:xfrm>
          <a:prstGeom prst="rect">
            <a:avLst/>
          </a:prstGeom>
          <a:solidFill>
            <a:srgbClr val="B34A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FFFF"/>
                </a:solidFill>
                <a:latin typeface="Montserrat" panose="00000500000000000000" pitchFamily="2" charset="0"/>
              </a:rPr>
              <a:t>2. Déclarer le projet de Versement complémentaire</a:t>
            </a:r>
          </a:p>
        </p:txBody>
      </p: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983CF365-4D3F-31B6-B904-47522A73A5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35625" y="1520825"/>
            <a:ext cx="0" cy="4776788"/>
          </a:xfrm>
          <a:prstGeom prst="straightConnector1">
            <a:avLst/>
          </a:prstGeom>
          <a:noFill/>
          <a:ln w="6345">
            <a:solidFill>
              <a:srgbClr val="581D7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Picture 1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80DF7524-3B04-7A48-12AC-4D1E5B956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3" t="13609" r="8257" b="10353"/>
          <a:stretch>
            <a:fillRect/>
          </a:stretch>
        </p:blipFill>
        <p:spPr bwMode="auto">
          <a:xfrm>
            <a:off x="1200150" y="2408238"/>
            <a:ext cx="4152900" cy="3406775"/>
          </a:xfrm>
          <a:prstGeom prst="rect">
            <a:avLst/>
          </a:prstGeom>
          <a:noFill/>
          <a:ln w="9528">
            <a:solidFill>
              <a:srgbClr val="DB4B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013C3CE-98DF-EF7E-142E-B8A509E9F5DD}"/>
              </a:ext>
            </a:extLst>
          </p:cNvPr>
          <p:cNvSpPr>
            <a:spLocks/>
          </p:cNvSpPr>
          <p:nvPr/>
        </p:nvSpPr>
        <p:spPr bwMode="auto">
          <a:xfrm>
            <a:off x="2259013" y="2727325"/>
            <a:ext cx="1400175" cy="298450"/>
          </a:xfrm>
          <a:custGeom>
            <a:avLst/>
            <a:gdLst>
              <a:gd name="T0" fmla="*/ 700381 w 1399589"/>
              <a:gd name="T1" fmla="*/ 0 h 298579"/>
              <a:gd name="T2" fmla="*/ 1400761 w 1399589"/>
              <a:gd name="T3" fmla="*/ 149161 h 298579"/>
              <a:gd name="T4" fmla="*/ 700381 w 1399589"/>
              <a:gd name="T5" fmla="*/ 298321 h 298579"/>
              <a:gd name="T6" fmla="*/ 0 w 1399589"/>
              <a:gd name="T7" fmla="*/ 149161 h 298579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43727 w 1399589"/>
              <a:gd name="T13" fmla="*/ 43727 h 298579"/>
              <a:gd name="T14" fmla="*/ 1355862 w 1399589"/>
              <a:gd name="T15" fmla="*/ 254852 h 2985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99589" h="298579">
                <a:moveTo>
                  <a:pt x="149290" y="0"/>
                </a:moveTo>
                <a:lnTo>
                  <a:pt x="149289" y="0"/>
                </a:lnTo>
                <a:cubicBezTo>
                  <a:pt x="66839" y="0"/>
                  <a:pt x="0" y="66839"/>
                  <a:pt x="0" y="149289"/>
                </a:cubicBezTo>
                <a:lnTo>
                  <a:pt x="0" y="149290"/>
                </a:lnTo>
                <a:cubicBezTo>
                  <a:pt x="0" y="231740"/>
                  <a:pt x="66839" y="298580"/>
                  <a:pt x="149290" y="298580"/>
                </a:cubicBezTo>
                <a:lnTo>
                  <a:pt x="1250300" y="298579"/>
                </a:lnTo>
                <a:cubicBezTo>
                  <a:pt x="1332750" y="298579"/>
                  <a:pt x="1399590" y="231739"/>
                  <a:pt x="1399590" y="149289"/>
                </a:cubicBezTo>
                <a:lnTo>
                  <a:pt x="1399589" y="149290"/>
                </a:lnTo>
                <a:cubicBezTo>
                  <a:pt x="1399589" y="66839"/>
                  <a:pt x="1332749" y="0"/>
                  <a:pt x="1250299" y="0"/>
                </a:cubicBezTo>
                <a:lnTo>
                  <a:pt x="149290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F6ACAFF-55D7-878D-94C5-59ABF922F724}"/>
              </a:ext>
            </a:extLst>
          </p:cNvPr>
          <p:cNvSpPr>
            <a:spLocks/>
          </p:cNvSpPr>
          <p:nvPr/>
        </p:nvSpPr>
        <p:spPr bwMode="auto">
          <a:xfrm>
            <a:off x="1320800" y="3076575"/>
            <a:ext cx="1060450" cy="298450"/>
          </a:xfrm>
          <a:custGeom>
            <a:avLst/>
            <a:gdLst>
              <a:gd name="T0" fmla="*/ 530163 w 1060575"/>
              <a:gd name="T1" fmla="*/ 0 h 298579"/>
              <a:gd name="T2" fmla="*/ 1060325 w 1060575"/>
              <a:gd name="T3" fmla="*/ 149161 h 298579"/>
              <a:gd name="T4" fmla="*/ 530163 w 1060575"/>
              <a:gd name="T5" fmla="*/ 298321 h 298579"/>
              <a:gd name="T6" fmla="*/ 0 w 1060575"/>
              <a:gd name="T7" fmla="*/ 149161 h 298579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43727 w 1060575"/>
              <a:gd name="T13" fmla="*/ 43727 h 298579"/>
              <a:gd name="T14" fmla="*/ 1016848 w 1060575"/>
              <a:gd name="T15" fmla="*/ 254852 h 2985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60575" h="298579">
                <a:moveTo>
                  <a:pt x="149290" y="0"/>
                </a:moveTo>
                <a:lnTo>
                  <a:pt x="149289" y="0"/>
                </a:lnTo>
                <a:cubicBezTo>
                  <a:pt x="66839" y="0"/>
                  <a:pt x="0" y="66839"/>
                  <a:pt x="0" y="149289"/>
                </a:cubicBezTo>
                <a:lnTo>
                  <a:pt x="0" y="149290"/>
                </a:lnTo>
                <a:cubicBezTo>
                  <a:pt x="0" y="231740"/>
                  <a:pt x="66839" y="298580"/>
                  <a:pt x="149290" y="298580"/>
                </a:cubicBezTo>
                <a:lnTo>
                  <a:pt x="911286" y="298579"/>
                </a:lnTo>
                <a:cubicBezTo>
                  <a:pt x="993736" y="298579"/>
                  <a:pt x="1060576" y="231739"/>
                  <a:pt x="1060576" y="149289"/>
                </a:cubicBezTo>
                <a:lnTo>
                  <a:pt x="1060575" y="149290"/>
                </a:lnTo>
                <a:cubicBezTo>
                  <a:pt x="1060575" y="66839"/>
                  <a:pt x="993735" y="0"/>
                  <a:pt x="911285" y="0"/>
                </a:cubicBezTo>
                <a:lnTo>
                  <a:pt x="149290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F5E3FE0-30F1-B552-2633-5819C11D2935}"/>
              </a:ext>
            </a:extLst>
          </p:cNvPr>
          <p:cNvSpPr>
            <a:spLocks/>
          </p:cNvSpPr>
          <p:nvPr/>
        </p:nvSpPr>
        <p:spPr bwMode="auto">
          <a:xfrm>
            <a:off x="4900613" y="4702175"/>
            <a:ext cx="279400" cy="280988"/>
          </a:xfrm>
          <a:custGeom>
            <a:avLst/>
            <a:gdLst>
              <a:gd name="T0" fmla="*/ 139442 w 279916"/>
              <a:gd name="T1" fmla="*/ 0 h 279660"/>
              <a:gd name="T2" fmla="*/ 278885 w 279916"/>
              <a:gd name="T3" fmla="*/ 141161 h 279660"/>
              <a:gd name="T4" fmla="*/ 139442 w 279916"/>
              <a:gd name="T5" fmla="*/ 282322 h 279660"/>
              <a:gd name="T6" fmla="*/ 0 w 279916"/>
              <a:gd name="T7" fmla="*/ 141161 h 27966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40956 w 279916"/>
              <a:gd name="T13" fmla="*/ 40956 h 279660"/>
              <a:gd name="T14" fmla="*/ 238960 w 279916"/>
              <a:gd name="T15" fmla="*/ 238704 h 2796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9916" h="279660">
                <a:moveTo>
                  <a:pt x="139830" y="0"/>
                </a:moveTo>
                <a:lnTo>
                  <a:pt x="139829" y="0"/>
                </a:lnTo>
                <a:cubicBezTo>
                  <a:pt x="62604" y="0"/>
                  <a:pt x="0" y="62604"/>
                  <a:pt x="0" y="139829"/>
                </a:cubicBezTo>
                <a:lnTo>
                  <a:pt x="0" y="139830"/>
                </a:lnTo>
                <a:cubicBezTo>
                  <a:pt x="0" y="217055"/>
                  <a:pt x="62604" y="279660"/>
                  <a:pt x="139830" y="279660"/>
                </a:cubicBezTo>
                <a:lnTo>
                  <a:pt x="140086" y="279660"/>
                </a:lnTo>
                <a:cubicBezTo>
                  <a:pt x="217311" y="279660"/>
                  <a:pt x="279916" y="217055"/>
                  <a:pt x="279916" y="139830"/>
                </a:cubicBezTo>
                <a:cubicBezTo>
                  <a:pt x="279916" y="62604"/>
                  <a:pt x="217311" y="0"/>
                  <a:pt x="140086" y="0"/>
                </a:cubicBezTo>
                <a:lnTo>
                  <a:pt x="139830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73706A9-F42A-9AA2-A11C-A5BE1113F1C9}"/>
              </a:ext>
            </a:extLst>
          </p:cNvPr>
          <p:cNvSpPr>
            <a:spLocks/>
          </p:cNvSpPr>
          <p:nvPr/>
        </p:nvSpPr>
        <p:spPr bwMode="auto">
          <a:xfrm>
            <a:off x="1320800" y="5600700"/>
            <a:ext cx="1498600" cy="139700"/>
          </a:xfrm>
          <a:custGeom>
            <a:avLst/>
            <a:gdLst>
              <a:gd name="T0" fmla="*/ 749044 w 1499113"/>
              <a:gd name="T1" fmla="*/ 0 h 139702"/>
              <a:gd name="T2" fmla="*/ 1498087 w 1499113"/>
              <a:gd name="T3" fmla="*/ 69849 h 139702"/>
              <a:gd name="T4" fmla="*/ 749044 w 1499113"/>
              <a:gd name="T5" fmla="*/ 139698 h 139702"/>
              <a:gd name="T6" fmla="*/ 0 w 1499113"/>
              <a:gd name="T7" fmla="*/ 69849 h 139702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20459 w 1499113"/>
              <a:gd name="T13" fmla="*/ 20459 h 139702"/>
              <a:gd name="T14" fmla="*/ 1478654 w 1499113"/>
              <a:gd name="T15" fmla="*/ 119243 h 139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99113" h="139702">
                <a:moveTo>
                  <a:pt x="69851" y="0"/>
                </a:moveTo>
                <a:lnTo>
                  <a:pt x="69850" y="0"/>
                </a:lnTo>
                <a:cubicBezTo>
                  <a:pt x="31273" y="0"/>
                  <a:pt x="0" y="31273"/>
                  <a:pt x="0" y="69850"/>
                </a:cubicBezTo>
                <a:lnTo>
                  <a:pt x="0" y="69851"/>
                </a:lnTo>
                <a:cubicBezTo>
                  <a:pt x="0" y="108428"/>
                  <a:pt x="31273" y="139702"/>
                  <a:pt x="69851" y="139702"/>
                </a:cubicBezTo>
                <a:lnTo>
                  <a:pt x="1429262" y="139702"/>
                </a:lnTo>
                <a:cubicBezTo>
                  <a:pt x="1467839" y="139702"/>
                  <a:pt x="1499113" y="108428"/>
                  <a:pt x="1499113" y="69851"/>
                </a:cubicBezTo>
                <a:cubicBezTo>
                  <a:pt x="1499113" y="31273"/>
                  <a:pt x="1467839" y="0"/>
                  <a:pt x="1429262" y="0"/>
                </a:cubicBezTo>
                <a:lnTo>
                  <a:pt x="69851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pic>
        <p:nvPicPr>
          <p:cNvPr id="17" name="Picture 1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FFEDBDA-017B-24B5-2A4D-90B1CD654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8" b="14018"/>
          <a:stretch>
            <a:fillRect/>
          </a:stretch>
        </p:blipFill>
        <p:spPr bwMode="auto">
          <a:xfrm>
            <a:off x="5930900" y="2408238"/>
            <a:ext cx="5540375" cy="3406775"/>
          </a:xfrm>
          <a:prstGeom prst="rect">
            <a:avLst/>
          </a:prstGeom>
          <a:noFill/>
          <a:ln w="9528">
            <a:solidFill>
              <a:srgbClr val="DB4B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C3AD24E-F169-F73E-21AF-858C0FF7A51E}"/>
              </a:ext>
            </a:extLst>
          </p:cNvPr>
          <p:cNvSpPr>
            <a:spLocks/>
          </p:cNvSpPr>
          <p:nvPr/>
        </p:nvSpPr>
        <p:spPr bwMode="auto">
          <a:xfrm>
            <a:off x="6008688" y="4367213"/>
            <a:ext cx="1744662" cy="354012"/>
          </a:xfrm>
          <a:custGeom>
            <a:avLst/>
            <a:gdLst>
              <a:gd name="T0" fmla="*/ 872265 w 1744794"/>
              <a:gd name="T1" fmla="*/ 0 h 354567"/>
              <a:gd name="T2" fmla="*/ 1744530 w 1744794"/>
              <a:gd name="T3" fmla="*/ 176729 h 354567"/>
              <a:gd name="T4" fmla="*/ 872265 w 1744794"/>
              <a:gd name="T5" fmla="*/ 353458 h 354567"/>
              <a:gd name="T6" fmla="*/ 0 w 1744794"/>
              <a:gd name="T7" fmla="*/ 176729 h 354567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51926 w 1744794"/>
              <a:gd name="T13" fmla="*/ 51926 h 354567"/>
              <a:gd name="T14" fmla="*/ 1692868 w 1744794"/>
              <a:gd name="T15" fmla="*/ 302641 h 3545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44794" h="354567">
                <a:moveTo>
                  <a:pt x="177283" y="0"/>
                </a:moveTo>
                <a:lnTo>
                  <a:pt x="177282" y="0"/>
                </a:lnTo>
                <a:cubicBezTo>
                  <a:pt x="79372" y="0"/>
                  <a:pt x="0" y="79372"/>
                  <a:pt x="0" y="177282"/>
                </a:cubicBezTo>
                <a:lnTo>
                  <a:pt x="0" y="177283"/>
                </a:lnTo>
                <a:cubicBezTo>
                  <a:pt x="0" y="275193"/>
                  <a:pt x="79372" y="354566"/>
                  <a:pt x="177283" y="354566"/>
                </a:cubicBezTo>
                <a:lnTo>
                  <a:pt x="1567510" y="354567"/>
                </a:lnTo>
                <a:cubicBezTo>
                  <a:pt x="1665421" y="354567"/>
                  <a:pt x="1744794" y="275194"/>
                  <a:pt x="1744794" y="177284"/>
                </a:cubicBezTo>
                <a:lnTo>
                  <a:pt x="1744794" y="177283"/>
                </a:lnTo>
                <a:cubicBezTo>
                  <a:pt x="1744794" y="79372"/>
                  <a:pt x="1665421" y="0"/>
                  <a:pt x="1567510" y="0"/>
                </a:cubicBezTo>
                <a:lnTo>
                  <a:pt x="177283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E8244F-20CB-E08A-EDAD-056AD7370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0900" y="5953125"/>
            <a:ext cx="55403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1400" i="1">
                <a:solidFill>
                  <a:srgbClr val="000000"/>
                </a:solidFill>
                <a:latin typeface="Montserrat" panose="00000500000000000000" pitchFamily="2" charset="0"/>
              </a:rPr>
              <a:t>Ici : proposition initiale de 70% d’Unités de Compte, 30% de Fonds Général pour un client Dynamique (QR : R2b)</a:t>
            </a:r>
          </a:p>
        </p:txBody>
      </p:sp>
    </p:spTree>
    <p:extLst>
      <p:ext uri="{BB962C8B-B14F-4D97-AF65-F5344CB8AC3E}">
        <p14:creationId xmlns:p14="http://schemas.microsoft.com/office/powerpoint/2010/main" val="3048913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sz="1800" dirty="0">
                <a:latin typeface="Montserrat ExtraBold" panose="00000900000000000000" pitchFamily="2" charset="0"/>
                <a:cs typeface="Arial" panose="020B0604020202020204" pitchFamily="34" charset="0"/>
              </a:rPr>
              <a:t>Versement libre avec EMPRUNT BPCE sur un contrat Nuances 3D antérieur à septembre 2022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26" name="Picture 19">
            <a:extLst>
              <a:ext uri="{FF2B5EF4-FFF2-40B4-BE49-F238E27FC236}">
                <a16:creationId xmlns:a16="http://schemas.microsoft.com/office/drawing/2014/main" id="{0F17C8F2-7326-CAEA-E249-12DC6036F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1"/>
          <a:stretch>
            <a:fillRect/>
          </a:stretch>
        </p:blipFill>
        <p:spPr bwMode="auto">
          <a:xfrm>
            <a:off x="1200150" y="2044700"/>
            <a:ext cx="4895850" cy="3371850"/>
          </a:xfrm>
          <a:prstGeom prst="rect">
            <a:avLst/>
          </a:prstGeom>
          <a:noFill/>
          <a:ln w="9528">
            <a:solidFill>
              <a:srgbClr val="DB4B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6">
            <a:extLst>
              <a:ext uri="{FF2B5EF4-FFF2-40B4-BE49-F238E27FC236}">
                <a16:creationId xmlns:a16="http://schemas.microsoft.com/office/drawing/2014/main" id="{6E0D0768-87BB-102B-427A-E75868004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1508125"/>
            <a:ext cx="10271125" cy="369888"/>
          </a:xfrm>
          <a:prstGeom prst="rect">
            <a:avLst/>
          </a:prstGeom>
          <a:solidFill>
            <a:srgbClr val="B34A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FFFF"/>
                </a:solidFill>
                <a:latin typeface="Montserrat" panose="00000500000000000000" pitchFamily="2" charset="0"/>
              </a:rPr>
              <a:t>4. Remplacer le fonds euro proposé par le fonds euro en garantie brute</a:t>
            </a:r>
          </a:p>
        </p:txBody>
      </p:sp>
      <p:sp>
        <p:nvSpPr>
          <p:cNvPr id="28" name="Rectangle: Rounded Corners 7">
            <a:extLst>
              <a:ext uri="{FF2B5EF4-FFF2-40B4-BE49-F238E27FC236}">
                <a16:creationId xmlns:a16="http://schemas.microsoft.com/office/drawing/2014/main" id="{C89CF1C7-0E1B-61A7-387E-40DDFE769959}"/>
              </a:ext>
            </a:extLst>
          </p:cNvPr>
          <p:cNvSpPr>
            <a:spLocks/>
          </p:cNvSpPr>
          <p:nvPr/>
        </p:nvSpPr>
        <p:spPr bwMode="auto">
          <a:xfrm>
            <a:off x="5768975" y="3727450"/>
            <a:ext cx="209550" cy="214313"/>
          </a:xfrm>
          <a:custGeom>
            <a:avLst/>
            <a:gdLst>
              <a:gd name="T0" fmla="*/ 104774 w 209553"/>
              <a:gd name="T1" fmla="*/ 0 h 215514"/>
              <a:gd name="T2" fmla="*/ 209547 w 209553"/>
              <a:gd name="T3" fmla="*/ 106560 h 215514"/>
              <a:gd name="T4" fmla="*/ 104774 w 209553"/>
              <a:gd name="T5" fmla="*/ 213119 h 215514"/>
              <a:gd name="T6" fmla="*/ 0 w 209553"/>
              <a:gd name="T7" fmla="*/ 106560 h 215514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0689 w 209553"/>
              <a:gd name="T13" fmla="*/ 30689 h 215514"/>
              <a:gd name="T14" fmla="*/ 178864 w 209553"/>
              <a:gd name="T15" fmla="*/ 184825 h 2155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9553" h="215514">
                <a:moveTo>
                  <a:pt x="104776" y="0"/>
                </a:moveTo>
                <a:lnTo>
                  <a:pt x="104775" y="0"/>
                </a:lnTo>
                <a:cubicBezTo>
                  <a:pt x="46909" y="0"/>
                  <a:pt x="0" y="46909"/>
                  <a:pt x="0" y="104775"/>
                </a:cubicBezTo>
                <a:lnTo>
                  <a:pt x="0" y="110737"/>
                </a:lnTo>
                <a:cubicBezTo>
                  <a:pt x="0" y="168603"/>
                  <a:pt x="46909" y="215513"/>
                  <a:pt x="104776" y="215513"/>
                </a:cubicBezTo>
                <a:lnTo>
                  <a:pt x="104776" y="215514"/>
                </a:lnTo>
                <a:cubicBezTo>
                  <a:pt x="162642" y="215514"/>
                  <a:pt x="209552" y="168604"/>
                  <a:pt x="209552" y="110738"/>
                </a:cubicBezTo>
                <a:lnTo>
                  <a:pt x="209553" y="104776"/>
                </a:lnTo>
                <a:cubicBezTo>
                  <a:pt x="209553" y="46909"/>
                  <a:pt x="162643" y="0"/>
                  <a:pt x="104777" y="0"/>
                </a:cubicBezTo>
                <a:lnTo>
                  <a:pt x="104776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29" name="Rectangle: Rounded Corners 8">
            <a:extLst>
              <a:ext uri="{FF2B5EF4-FFF2-40B4-BE49-F238E27FC236}">
                <a16:creationId xmlns:a16="http://schemas.microsoft.com/office/drawing/2014/main" id="{BB698E2D-0F14-34E5-16B6-5667E17C0E4C}"/>
              </a:ext>
            </a:extLst>
          </p:cNvPr>
          <p:cNvSpPr>
            <a:spLocks/>
          </p:cNvSpPr>
          <p:nvPr/>
        </p:nvSpPr>
        <p:spPr bwMode="auto">
          <a:xfrm>
            <a:off x="3800475" y="3727450"/>
            <a:ext cx="1503363" cy="214313"/>
          </a:xfrm>
          <a:custGeom>
            <a:avLst/>
            <a:gdLst>
              <a:gd name="T0" fmla="*/ 751841 w 1503045"/>
              <a:gd name="T1" fmla="*/ 0 h 215514"/>
              <a:gd name="T2" fmla="*/ 1503681 w 1503045"/>
              <a:gd name="T3" fmla="*/ 106560 h 215514"/>
              <a:gd name="T4" fmla="*/ 751841 w 1503045"/>
              <a:gd name="T5" fmla="*/ 213119 h 215514"/>
              <a:gd name="T6" fmla="*/ 0 w 1503045"/>
              <a:gd name="T7" fmla="*/ 106560 h 215514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1562 w 1503045"/>
              <a:gd name="T13" fmla="*/ 31562 h 215514"/>
              <a:gd name="T14" fmla="*/ 1471483 w 1503045"/>
              <a:gd name="T15" fmla="*/ 183952 h 2155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03045" h="215514">
                <a:moveTo>
                  <a:pt x="107757" y="0"/>
                </a:moveTo>
                <a:lnTo>
                  <a:pt x="107756" y="0"/>
                </a:lnTo>
                <a:cubicBezTo>
                  <a:pt x="48244" y="0"/>
                  <a:pt x="0" y="48244"/>
                  <a:pt x="0" y="107756"/>
                </a:cubicBezTo>
                <a:lnTo>
                  <a:pt x="0" y="107757"/>
                </a:lnTo>
                <a:cubicBezTo>
                  <a:pt x="0" y="167269"/>
                  <a:pt x="48244" y="215514"/>
                  <a:pt x="107757" y="215514"/>
                </a:cubicBezTo>
                <a:lnTo>
                  <a:pt x="1395288" y="215514"/>
                </a:lnTo>
                <a:cubicBezTo>
                  <a:pt x="1454800" y="215514"/>
                  <a:pt x="1503045" y="167269"/>
                  <a:pt x="1503045" y="107757"/>
                </a:cubicBezTo>
                <a:cubicBezTo>
                  <a:pt x="1503045" y="48244"/>
                  <a:pt x="1454800" y="0"/>
                  <a:pt x="1395288" y="0"/>
                </a:cubicBezTo>
                <a:lnTo>
                  <a:pt x="107757" y="0"/>
                </a:lnTo>
                <a:close/>
              </a:path>
            </a:pathLst>
          </a:custGeom>
          <a:noFill/>
          <a:ln w="12701" cap="flat">
            <a:solidFill>
              <a:srgbClr val="EAB818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F2D474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30" name="Isosceles Triangle 9">
            <a:extLst>
              <a:ext uri="{FF2B5EF4-FFF2-40B4-BE49-F238E27FC236}">
                <a16:creationId xmlns:a16="http://schemas.microsoft.com/office/drawing/2014/main" id="{3A9CBC74-3A49-49AD-64DF-8553E838D570}"/>
              </a:ext>
            </a:extLst>
          </p:cNvPr>
          <p:cNvSpPr>
            <a:spLocks/>
          </p:cNvSpPr>
          <p:nvPr/>
        </p:nvSpPr>
        <p:spPr bwMode="auto">
          <a:xfrm>
            <a:off x="3451225" y="3697288"/>
            <a:ext cx="320675" cy="276225"/>
          </a:xfrm>
          <a:custGeom>
            <a:avLst/>
            <a:gdLst>
              <a:gd name="T0" fmla="*/ 160464 w 320424"/>
              <a:gd name="T1" fmla="*/ 0 h 276221"/>
              <a:gd name="T2" fmla="*/ 320926 w 320424"/>
              <a:gd name="T3" fmla="*/ 138115 h 276221"/>
              <a:gd name="T4" fmla="*/ 160464 w 320424"/>
              <a:gd name="T5" fmla="*/ 276229 h 276221"/>
              <a:gd name="T6" fmla="*/ 0 w 320424"/>
              <a:gd name="T7" fmla="*/ 138115 h 276221"/>
              <a:gd name="T8" fmla="*/ 160464 w 320424"/>
              <a:gd name="T9" fmla="*/ 0 h 276221"/>
              <a:gd name="T10" fmla="*/ 80232 w 320424"/>
              <a:gd name="T11" fmla="*/ 138115 h 276221"/>
              <a:gd name="T12" fmla="*/ 0 w 320424"/>
              <a:gd name="T13" fmla="*/ 276229 h 276221"/>
              <a:gd name="T14" fmla="*/ 160464 w 320424"/>
              <a:gd name="T15" fmla="*/ 276229 h 276221"/>
              <a:gd name="T16" fmla="*/ 320926 w 320424"/>
              <a:gd name="T17" fmla="*/ 276229 h 276221"/>
              <a:gd name="T18" fmla="*/ 240694 w 320424"/>
              <a:gd name="T19" fmla="*/ 138115 h 276221"/>
              <a:gd name="T20" fmla="*/ 17694720 60000 65536"/>
              <a:gd name="T21" fmla="*/ 0 60000 65536"/>
              <a:gd name="T22" fmla="*/ 5898240 60000 65536"/>
              <a:gd name="T23" fmla="*/ 11796480 60000 65536"/>
              <a:gd name="T24" fmla="*/ 17694720 60000 65536"/>
              <a:gd name="T25" fmla="*/ 11796480 60000 65536"/>
              <a:gd name="T26" fmla="*/ 5898240 60000 65536"/>
              <a:gd name="T27" fmla="*/ 5898240 60000 65536"/>
              <a:gd name="T28" fmla="*/ 5898240 60000 65536"/>
              <a:gd name="T29" fmla="*/ 0 60000 65536"/>
              <a:gd name="T30" fmla="*/ 80106 w 320424"/>
              <a:gd name="T31" fmla="*/ 138111 h 276221"/>
              <a:gd name="T32" fmla="*/ 240318 w 320424"/>
              <a:gd name="T33" fmla="*/ 276221 h 27622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20424" h="276221">
                <a:moveTo>
                  <a:pt x="0" y="276221"/>
                </a:moveTo>
                <a:lnTo>
                  <a:pt x="160212" y="0"/>
                </a:lnTo>
                <a:lnTo>
                  <a:pt x="320424" y="276221"/>
                </a:lnTo>
                <a:lnTo>
                  <a:pt x="0" y="276221"/>
                </a:lnTo>
                <a:close/>
              </a:path>
            </a:pathLst>
          </a:custGeom>
          <a:solidFill>
            <a:srgbClr val="FBF1D1"/>
          </a:solidFill>
          <a:ln w="12701">
            <a:solidFill>
              <a:srgbClr val="EAB818"/>
            </a:solidFill>
            <a:miter lim="800000"/>
            <a:headEnd/>
            <a:tailEnd/>
          </a:ln>
        </p:spPr>
        <p:txBody>
          <a:bodyPr bIns="18004" anchor="b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fr-FR" altLang="fr-FR" sz="1200" b="1">
                <a:solidFill>
                  <a:srgbClr val="EAB818"/>
                </a:solidFill>
                <a:latin typeface="Montserrat" panose="00000500000000000000" pitchFamily="2" charset="0"/>
              </a:rPr>
              <a:t>!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61CAE4EA-A05D-B43D-825E-AD2C57AE6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5548313"/>
            <a:ext cx="4895850" cy="601662"/>
          </a:xfrm>
          <a:prstGeom prst="rect">
            <a:avLst/>
          </a:prstGeom>
          <a:noFill/>
          <a:ln w="12701">
            <a:solidFill>
              <a:srgbClr val="EAB81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1100" b="1" i="1">
                <a:solidFill>
                  <a:srgbClr val="EAB818"/>
                </a:solidFill>
                <a:latin typeface="Montserrat" panose="00000500000000000000" pitchFamily="2" charset="0"/>
              </a:rPr>
              <a:t>ATTENTION ! </a:t>
            </a:r>
            <a:r>
              <a:rPr lang="fr-FR" altLang="fr-FR" sz="1100" i="1">
                <a:solidFill>
                  <a:srgbClr val="000000"/>
                </a:solidFill>
                <a:latin typeface="Montserrat" panose="00000500000000000000" pitchFamily="2" charset="0"/>
              </a:rPr>
              <a:t>LEA propose d’investir 30% sur le fonds euro en garanties nette, pour les contrats souscrits avant le 26/9/22 </a:t>
            </a:r>
            <a:r>
              <a:rPr lang="fr-FR" altLang="fr-FR" sz="1100" i="1" u="sng">
                <a:solidFill>
                  <a:srgbClr val="000000"/>
                </a:solidFill>
                <a:latin typeface="Montserrat" panose="00000500000000000000" pitchFamily="2" charset="0"/>
              </a:rPr>
              <a:t>il doit être remplacé manuellement</a:t>
            </a:r>
            <a:r>
              <a:rPr lang="fr-FR" altLang="fr-FR" sz="1100" i="1">
                <a:solidFill>
                  <a:srgbClr val="000000"/>
                </a:solidFill>
                <a:latin typeface="Montserrat" panose="00000500000000000000" pitchFamily="2" charset="0"/>
              </a:rPr>
              <a:t> par le fonds euro en garantie nette</a:t>
            </a:r>
          </a:p>
        </p:txBody>
      </p:sp>
      <p:pic>
        <p:nvPicPr>
          <p:cNvPr id="32" name="Picture 1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9C967B36-243C-F717-2328-AB8D412C3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6"/>
          <a:stretch>
            <a:fillRect/>
          </a:stretch>
        </p:blipFill>
        <p:spPr bwMode="auto">
          <a:xfrm>
            <a:off x="7023100" y="2009775"/>
            <a:ext cx="4448175" cy="3406775"/>
          </a:xfrm>
          <a:prstGeom prst="rect">
            <a:avLst/>
          </a:prstGeom>
          <a:noFill/>
          <a:ln w="9528">
            <a:solidFill>
              <a:srgbClr val="DB4B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: Rounded Corners 13">
            <a:extLst>
              <a:ext uri="{FF2B5EF4-FFF2-40B4-BE49-F238E27FC236}">
                <a16:creationId xmlns:a16="http://schemas.microsoft.com/office/drawing/2014/main" id="{BD85ACDF-F93E-B426-CABB-9735280D251D}"/>
              </a:ext>
            </a:extLst>
          </p:cNvPr>
          <p:cNvSpPr>
            <a:spLocks/>
          </p:cNvSpPr>
          <p:nvPr/>
        </p:nvSpPr>
        <p:spPr bwMode="auto">
          <a:xfrm>
            <a:off x="10820400" y="4551363"/>
            <a:ext cx="209550" cy="215900"/>
          </a:xfrm>
          <a:custGeom>
            <a:avLst/>
            <a:gdLst>
              <a:gd name="T0" fmla="*/ 104774 w 209553"/>
              <a:gd name="T1" fmla="*/ 0 h 215514"/>
              <a:gd name="T2" fmla="*/ 209547 w 209553"/>
              <a:gd name="T3" fmla="*/ 108143 h 215514"/>
              <a:gd name="T4" fmla="*/ 104774 w 209553"/>
              <a:gd name="T5" fmla="*/ 216287 h 215514"/>
              <a:gd name="T6" fmla="*/ 0 w 209553"/>
              <a:gd name="T7" fmla="*/ 108143 h 215514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0689 w 209553"/>
              <a:gd name="T13" fmla="*/ 30689 h 215514"/>
              <a:gd name="T14" fmla="*/ 178864 w 209553"/>
              <a:gd name="T15" fmla="*/ 184825 h 2155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9553" h="215514">
                <a:moveTo>
                  <a:pt x="104776" y="0"/>
                </a:moveTo>
                <a:lnTo>
                  <a:pt x="104775" y="0"/>
                </a:lnTo>
                <a:cubicBezTo>
                  <a:pt x="46909" y="0"/>
                  <a:pt x="0" y="46909"/>
                  <a:pt x="0" y="104775"/>
                </a:cubicBezTo>
                <a:lnTo>
                  <a:pt x="0" y="110737"/>
                </a:lnTo>
                <a:cubicBezTo>
                  <a:pt x="0" y="168603"/>
                  <a:pt x="46909" y="215513"/>
                  <a:pt x="104776" y="215513"/>
                </a:cubicBezTo>
                <a:lnTo>
                  <a:pt x="104776" y="215514"/>
                </a:lnTo>
                <a:cubicBezTo>
                  <a:pt x="162642" y="215514"/>
                  <a:pt x="209552" y="168604"/>
                  <a:pt x="209552" y="110738"/>
                </a:cubicBezTo>
                <a:lnTo>
                  <a:pt x="209553" y="104776"/>
                </a:lnTo>
                <a:cubicBezTo>
                  <a:pt x="209553" y="46909"/>
                  <a:pt x="162643" y="0"/>
                  <a:pt x="104777" y="0"/>
                </a:cubicBezTo>
                <a:lnTo>
                  <a:pt x="104776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34" name="Rectangle: Rounded Corners 14">
            <a:extLst>
              <a:ext uri="{FF2B5EF4-FFF2-40B4-BE49-F238E27FC236}">
                <a16:creationId xmlns:a16="http://schemas.microsoft.com/office/drawing/2014/main" id="{F47850DB-DAA9-4D0E-0D34-213F98B7F4FF}"/>
              </a:ext>
            </a:extLst>
          </p:cNvPr>
          <p:cNvSpPr>
            <a:spLocks/>
          </p:cNvSpPr>
          <p:nvPr/>
        </p:nvSpPr>
        <p:spPr bwMode="auto">
          <a:xfrm>
            <a:off x="7400925" y="4551363"/>
            <a:ext cx="942975" cy="215900"/>
          </a:xfrm>
          <a:custGeom>
            <a:avLst/>
            <a:gdLst>
              <a:gd name="T0" fmla="*/ 471836 w 942280"/>
              <a:gd name="T1" fmla="*/ 0 h 215514"/>
              <a:gd name="T2" fmla="*/ 943671 w 942280"/>
              <a:gd name="T3" fmla="*/ 108143 h 215514"/>
              <a:gd name="T4" fmla="*/ 471836 w 942280"/>
              <a:gd name="T5" fmla="*/ 216287 h 215514"/>
              <a:gd name="T6" fmla="*/ 0 w 942280"/>
              <a:gd name="T7" fmla="*/ 108143 h 215514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1562 w 942280"/>
              <a:gd name="T13" fmla="*/ 31562 h 215514"/>
              <a:gd name="T14" fmla="*/ 910718 w 942280"/>
              <a:gd name="T15" fmla="*/ 183952 h 2155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42280" h="215514">
                <a:moveTo>
                  <a:pt x="107757" y="0"/>
                </a:moveTo>
                <a:lnTo>
                  <a:pt x="107756" y="0"/>
                </a:lnTo>
                <a:cubicBezTo>
                  <a:pt x="48244" y="0"/>
                  <a:pt x="0" y="48244"/>
                  <a:pt x="0" y="107756"/>
                </a:cubicBezTo>
                <a:lnTo>
                  <a:pt x="0" y="107757"/>
                </a:lnTo>
                <a:cubicBezTo>
                  <a:pt x="0" y="167269"/>
                  <a:pt x="48244" y="215514"/>
                  <a:pt x="107757" y="215514"/>
                </a:cubicBezTo>
                <a:lnTo>
                  <a:pt x="834523" y="215514"/>
                </a:lnTo>
                <a:cubicBezTo>
                  <a:pt x="894035" y="215514"/>
                  <a:pt x="942280" y="167269"/>
                  <a:pt x="942280" y="107757"/>
                </a:cubicBezTo>
                <a:cubicBezTo>
                  <a:pt x="942280" y="48244"/>
                  <a:pt x="894035" y="0"/>
                  <a:pt x="834523" y="0"/>
                </a:cubicBezTo>
                <a:lnTo>
                  <a:pt x="107757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9BCABB18-FE13-410D-8951-F6535904C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3100" y="5548313"/>
            <a:ext cx="444817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1100" i="1">
                <a:solidFill>
                  <a:srgbClr val="000000"/>
                </a:solidFill>
                <a:latin typeface="Montserrat" panose="00000500000000000000" pitchFamily="2" charset="0"/>
              </a:rPr>
              <a:t>Dans les supports recommandés, les deux fonds euros sont proposés, choisir le fonds en garantie brute (NSEC1) et valider le remplacement</a:t>
            </a:r>
          </a:p>
        </p:txBody>
      </p:sp>
    </p:spTree>
    <p:extLst>
      <p:ext uri="{BB962C8B-B14F-4D97-AF65-F5344CB8AC3E}">
        <p14:creationId xmlns:p14="http://schemas.microsoft.com/office/powerpoint/2010/main" val="3385795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sz="1800" dirty="0">
                <a:latin typeface="Montserrat ExtraBold" panose="00000900000000000000" pitchFamily="2" charset="0"/>
                <a:cs typeface="Arial" panose="020B0604020202020204" pitchFamily="34" charset="0"/>
              </a:rPr>
              <a:t>Versement libre avec EMPRUNT BPCE sur un contrat Nuances 3D antérieur à septembre 2022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0993BABF-F130-0609-E8B9-8904A7F79FE3}"/>
              </a:ext>
            </a:extLst>
          </p:cNvPr>
          <p:cNvGrpSpPr>
            <a:grpSpLocks/>
          </p:cNvGrpSpPr>
          <p:nvPr/>
        </p:nvGrpSpPr>
        <p:grpSpPr bwMode="auto">
          <a:xfrm>
            <a:off x="7362825" y="2044700"/>
            <a:ext cx="4073525" cy="3371850"/>
            <a:chOff x="7362575" y="2044781"/>
            <a:chExt cx="4074026" cy="3372298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44564DE-B7E7-66A5-ECAF-1CE876D383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62575" y="2044781"/>
              <a:ext cx="4074026" cy="3372298"/>
              <a:chOff x="7362575" y="2044781"/>
              <a:chExt cx="4074026" cy="3372298"/>
            </a:xfrm>
          </p:grpSpPr>
          <p:pic>
            <p:nvPicPr>
              <p:cNvPr id="7" name="Picture 16">
                <a:extLst>
                  <a:ext uri="{FF2B5EF4-FFF2-40B4-BE49-F238E27FC236}">
                    <a16:creationId xmlns:a16="http://schemas.microsoft.com/office/drawing/2014/main" id="{8E19E182-7F66-F7FA-94FF-8E922B878E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51" t="2464" r="5551" b="8636"/>
              <a:stretch>
                <a:fillRect/>
              </a:stretch>
            </p:blipFill>
            <p:spPr bwMode="auto">
              <a:xfrm>
                <a:off x="7362575" y="2044781"/>
                <a:ext cx="4074026" cy="3372298"/>
              </a:xfrm>
              <a:prstGeom prst="rect">
                <a:avLst/>
              </a:prstGeom>
              <a:noFill/>
              <a:ln w="9528">
                <a:solidFill>
                  <a:srgbClr val="DB4B4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TextBox 17">
                <a:extLst>
                  <a:ext uri="{FF2B5EF4-FFF2-40B4-BE49-F238E27FC236}">
                    <a16:creationId xmlns:a16="http://schemas.microsoft.com/office/drawing/2014/main" id="{7169BD69-2BC1-D2D0-FEBA-F769D03640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56551" y="3597277"/>
                <a:ext cx="1492245" cy="7694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5999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fr-FR" altLang="fr-FR" sz="500">
                    <a:solidFill>
                      <a:srgbClr val="7F7F7F"/>
                    </a:solidFill>
                    <a:latin typeface="Montserrat" panose="00000500000000000000" pitchFamily="2" charset="0"/>
                  </a:rPr>
                  <a:t>Emprunt</a:t>
                </a:r>
              </a:p>
            </p:txBody>
          </p:sp>
          <p:sp>
            <p:nvSpPr>
              <p:cNvPr id="9" name="TextBox 22">
                <a:extLst>
                  <a:ext uri="{FF2B5EF4-FFF2-40B4-BE49-F238E27FC236}">
                    <a16:creationId xmlns:a16="http://schemas.microsoft.com/office/drawing/2014/main" id="{AB9F838B-2C9B-5B47-FC18-BB471CFA12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99391" y="4459995"/>
                <a:ext cx="1492245" cy="138495"/>
              </a:xfrm>
              <a:prstGeom prst="rect">
                <a:avLst/>
              </a:prstGeom>
              <a:solidFill>
                <a:srgbClr val="F9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5999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fr-FR" altLang="fr-FR" sz="500" b="1">
                    <a:solidFill>
                      <a:srgbClr val="000000"/>
                    </a:solidFill>
                    <a:latin typeface="Montserrat" panose="00000500000000000000" pitchFamily="2" charset="0"/>
                  </a:rPr>
                  <a:t>EMPRUNT BPCE JUIN 2028</a:t>
                </a:r>
              </a:p>
              <a:p>
                <a:pPr eaLnBrk="1" hangingPunct="1"/>
                <a:r>
                  <a:rPr lang="fr-FR" altLang="fr-FR" sz="400" b="1">
                    <a:solidFill>
                      <a:srgbClr val="7F7F7F"/>
                    </a:solidFill>
                    <a:latin typeface="Arial Narrow" panose="020B0606020202030204" pitchFamily="34" charset="0"/>
                  </a:rPr>
                  <a:t>FRXXXXXXXXXX</a:t>
                </a:r>
              </a:p>
            </p:txBody>
          </p:sp>
        </p:grpSp>
        <p:sp>
          <p:nvSpPr>
            <p:cNvPr id="6" name="Rectangle 20">
              <a:extLst>
                <a:ext uri="{FF2B5EF4-FFF2-40B4-BE49-F238E27FC236}">
                  <a16:creationId xmlns:a16="http://schemas.microsoft.com/office/drawing/2014/main" id="{52F04080-CC8E-4CCB-3CD9-236FD646D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3651" y="4635495"/>
              <a:ext cx="3600450" cy="7815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FFFFFF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3624275F-AEDD-8655-64F6-0CEBC5B32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1508125"/>
            <a:ext cx="10271125" cy="369888"/>
          </a:xfrm>
          <a:prstGeom prst="rect">
            <a:avLst/>
          </a:prstGeom>
          <a:solidFill>
            <a:srgbClr val="B34A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FFFF"/>
                </a:solidFill>
                <a:latin typeface="Montserrat" panose="00000500000000000000" pitchFamily="2" charset="0"/>
              </a:rPr>
              <a:t>5. Remplacer une ou plusieurs UC par l’emprunt groupe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9609658-BFAD-1C74-0E60-116296F10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4"/>
          <a:stretch>
            <a:fillRect/>
          </a:stretch>
        </p:blipFill>
        <p:spPr bwMode="auto">
          <a:xfrm>
            <a:off x="1200150" y="2044700"/>
            <a:ext cx="4895850" cy="3371850"/>
          </a:xfrm>
          <a:prstGeom prst="rect">
            <a:avLst/>
          </a:prstGeom>
          <a:noFill/>
          <a:ln w="9528">
            <a:solidFill>
              <a:srgbClr val="DB4B4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8">
            <a:extLst>
              <a:ext uri="{FF2B5EF4-FFF2-40B4-BE49-F238E27FC236}">
                <a16:creationId xmlns:a16="http://schemas.microsoft.com/office/drawing/2014/main" id="{D82927A6-6E78-F2CD-A034-454BD72A0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5583238"/>
            <a:ext cx="4895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1100" i="1">
                <a:solidFill>
                  <a:srgbClr val="000000"/>
                </a:solidFill>
                <a:latin typeface="Montserrat" panose="00000500000000000000" pitchFamily="2" charset="0"/>
              </a:rPr>
              <a:t>NB : Il est également possible de faire un remplacement multiple (crayon au niveau du contrat) pour désinvestir plusieurs fonds et investir dans l’emprunt groupe du moment</a:t>
            </a:r>
          </a:p>
        </p:txBody>
      </p:sp>
      <p:sp>
        <p:nvSpPr>
          <p:cNvPr id="14" name="Rectangle: Rounded Corners 9">
            <a:extLst>
              <a:ext uri="{FF2B5EF4-FFF2-40B4-BE49-F238E27FC236}">
                <a16:creationId xmlns:a16="http://schemas.microsoft.com/office/drawing/2014/main" id="{048CF7F3-D1E9-4EE4-94C2-736CD8DF8AB2}"/>
              </a:ext>
            </a:extLst>
          </p:cNvPr>
          <p:cNvSpPr>
            <a:spLocks/>
          </p:cNvSpPr>
          <p:nvPr/>
        </p:nvSpPr>
        <p:spPr bwMode="auto">
          <a:xfrm>
            <a:off x="5749925" y="3740150"/>
            <a:ext cx="209550" cy="215900"/>
          </a:xfrm>
          <a:custGeom>
            <a:avLst/>
            <a:gdLst>
              <a:gd name="T0" fmla="*/ 104774 w 209553"/>
              <a:gd name="T1" fmla="*/ 0 h 215514"/>
              <a:gd name="T2" fmla="*/ 209547 w 209553"/>
              <a:gd name="T3" fmla="*/ 108143 h 215514"/>
              <a:gd name="T4" fmla="*/ 104774 w 209553"/>
              <a:gd name="T5" fmla="*/ 216287 h 215514"/>
              <a:gd name="T6" fmla="*/ 0 w 209553"/>
              <a:gd name="T7" fmla="*/ 108143 h 215514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0689 w 209553"/>
              <a:gd name="T13" fmla="*/ 30689 h 215514"/>
              <a:gd name="T14" fmla="*/ 178864 w 209553"/>
              <a:gd name="T15" fmla="*/ 184825 h 2155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9553" h="215514">
                <a:moveTo>
                  <a:pt x="104776" y="0"/>
                </a:moveTo>
                <a:lnTo>
                  <a:pt x="104775" y="0"/>
                </a:lnTo>
                <a:cubicBezTo>
                  <a:pt x="46909" y="0"/>
                  <a:pt x="0" y="46909"/>
                  <a:pt x="0" y="104775"/>
                </a:cubicBezTo>
                <a:lnTo>
                  <a:pt x="0" y="110737"/>
                </a:lnTo>
                <a:cubicBezTo>
                  <a:pt x="0" y="168603"/>
                  <a:pt x="46909" y="215513"/>
                  <a:pt x="104776" y="215513"/>
                </a:cubicBezTo>
                <a:lnTo>
                  <a:pt x="104776" y="215514"/>
                </a:lnTo>
                <a:cubicBezTo>
                  <a:pt x="162642" y="215514"/>
                  <a:pt x="209552" y="168604"/>
                  <a:pt x="209552" y="110738"/>
                </a:cubicBezTo>
                <a:lnTo>
                  <a:pt x="209553" y="104776"/>
                </a:lnTo>
                <a:cubicBezTo>
                  <a:pt x="209553" y="46909"/>
                  <a:pt x="162643" y="0"/>
                  <a:pt x="104777" y="0"/>
                </a:cubicBezTo>
                <a:lnTo>
                  <a:pt x="104776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15" name="Rectangle: Rounded Corners 13">
            <a:extLst>
              <a:ext uri="{FF2B5EF4-FFF2-40B4-BE49-F238E27FC236}">
                <a16:creationId xmlns:a16="http://schemas.microsoft.com/office/drawing/2014/main" id="{63B3E8EE-7CD7-3CC2-5B23-84BFADF41FB2}"/>
              </a:ext>
            </a:extLst>
          </p:cNvPr>
          <p:cNvSpPr>
            <a:spLocks/>
          </p:cNvSpPr>
          <p:nvPr/>
        </p:nvSpPr>
        <p:spPr bwMode="auto">
          <a:xfrm>
            <a:off x="10991850" y="4402138"/>
            <a:ext cx="209550" cy="214312"/>
          </a:xfrm>
          <a:custGeom>
            <a:avLst/>
            <a:gdLst>
              <a:gd name="T0" fmla="*/ 104774 w 209553"/>
              <a:gd name="T1" fmla="*/ 0 h 215514"/>
              <a:gd name="T2" fmla="*/ 209547 w 209553"/>
              <a:gd name="T3" fmla="*/ 106558 h 215514"/>
              <a:gd name="T4" fmla="*/ 104774 w 209553"/>
              <a:gd name="T5" fmla="*/ 213117 h 215514"/>
              <a:gd name="T6" fmla="*/ 0 w 209553"/>
              <a:gd name="T7" fmla="*/ 106558 h 215514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0689 w 209553"/>
              <a:gd name="T13" fmla="*/ 30689 h 215514"/>
              <a:gd name="T14" fmla="*/ 178864 w 209553"/>
              <a:gd name="T15" fmla="*/ 184825 h 2155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9553" h="215514">
                <a:moveTo>
                  <a:pt x="104776" y="0"/>
                </a:moveTo>
                <a:lnTo>
                  <a:pt x="104775" y="0"/>
                </a:lnTo>
                <a:cubicBezTo>
                  <a:pt x="46909" y="0"/>
                  <a:pt x="0" y="46909"/>
                  <a:pt x="0" y="104775"/>
                </a:cubicBezTo>
                <a:lnTo>
                  <a:pt x="0" y="110737"/>
                </a:lnTo>
                <a:cubicBezTo>
                  <a:pt x="0" y="168603"/>
                  <a:pt x="46909" y="215513"/>
                  <a:pt x="104776" y="215513"/>
                </a:cubicBezTo>
                <a:lnTo>
                  <a:pt x="104776" y="215514"/>
                </a:lnTo>
                <a:cubicBezTo>
                  <a:pt x="162642" y="215514"/>
                  <a:pt x="209552" y="168604"/>
                  <a:pt x="209552" y="110738"/>
                </a:cubicBezTo>
                <a:lnTo>
                  <a:pt x="209553" y="104776"/>
                </a:lnTo>
                <a:cubicBezTo>
                  <a:pt x="209553" y="46909"/>
                  <a:pt x="162643" y="0"/>
                  <a:pt x="104777" y="0"/>
                </a:cubicBezTo>
                <a:lnTo>
                  <a:pt x="104776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16" name="Rectangle: Rounded Corners 14">
            <a:extLst>
              <a:ext uri="{FF2B5EF4-FFF2-40B4-BE49-F238E27FC236}">
                <a16:creationId xmlns:a16="http://schemas.microsoft.com/office/drawing/2014/main" id="{88FACE39-98FA-8B3E-F707-945994A38D5E}"/>
              </a:ext>
            </a:extLst>
          </p:cNvPr>
          <p:cNvSpPr>
            <a:spLocks/>
          </p:cNvSpPr>
          <p:nvPr/>
        </p:nvSpPr>
        <p:spPr bwMode="auto">
          <a:xfrm>
            <a:off x="8437563" y="3695700"/>
            <a:ext cx="677862" cy="215900"/>
          </a:xfrm>
          <a:custGeom>
            <a:avLst/>
            <a:gdLst>
              <a:gd name="T0" fmla="*/ 338648 w 678429"/>
              <a:gd name="T1" fmla="*/ 0 h 215514"/>
              <a:gd name="T2" fmla="*/ 677295 w 678429"/>
              <a:gd name="T3" fmla="*/ 108143 h 215514"/>
              <a:gd name="T4" fmla="*/ 338648 w 678429"/>
              <a:gd name="T5" fmla="*/ 216287 h 215514"/>
              <a:gd name="T6" fmla="*/ 0 w 678429"/>
              <a:gd name="T7" fmla="*/ 108143 h 215514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1562 w 678429"/>
              <a:gd name="T13" fmla="*/ 31562 h 215514"/>
              <a:gd name="T14" fmla="*/ 646867 w 678429"/>
              <a:gd name="T15" fmla="*/ 183952 h 2155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429" h="215514">
                <a:moveTo>
                  <a:pt x="107757" y="0"/>
                </a:moveTo>
                <a:lnTo>
                  <a:pt x="107756" y="0"/>
                </a:lnTo>
                <a:cubicBezTo>
                  <a:pt x="48244" y="0"/>
                  <a:pt x="0" y="48244"/>
                  <a:pt x="0" y="107756"/>
                </a:cubicBezTo>
                <a:lnTo>
                  <a:pt x="0" y="107757"/>
                </a:lnTo>
                <a:cubicBezTo>
                  <a:pt x="0" y="167269"/>
                  <a:pt x="48244" y="215514"/>
                  <a:pt x="107757" y="215514"/>
                </a:cubicBezTo>
                <a:lnTo>
                  <a:pt x="570672" y="215514"/>
                </a:lnTo>
                <a:cubicBezTo>
                  <a:pt x="630184" y="215514"/>
                  <a:pt x="678429" y="167269"/>
                  <a:pt x="678429" y="107757"/>
                </a:cubicBezTo>
                <a:cubicBezTo>
                  <a:pt x="678429" y="48244"/>
                  <a:pt x="630184" y="0"/>
                  <a:pt x="570672" y="0"/>
                </a:cubicBezTo>
                <a:lnTo>
                  <a:pt x="107757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17" name="Rectangle: Rounded Corners 18">
            <a:extLst>
              <a:ext uri="{FF2B5EF4-FFF2-40B4-BE49-F238E27FC236}">
                <a16:creationId xmlns:a16="http://schemas.microsoft.com/office/drawing/2014/main" id="{C8A4F9BD-C574-E61A-7EEF-CEB1BF35F0F4}"/>
              </a:ext>
            </a:extLst>
          </p:cNvPr>
          <p:cNvSpPr>
            <a:spLocks/>
          </p:cNvSpPr>
          <p:nvPr/>
        </p:nvSpPr>
        <p:spPr bwMode="auto">
          <a:xfrm>
            <a:off x="7800975" y="3552825"/>
            <a:ext cx="677863" cy="153988"/>
          </a:xfrm>
          <a:custGeom>
            <a:avLst/>
            <a:gdLst>
              <a:gd name="T0" fmla="*/ 338654 w 678420"/>
              <a:gd name="T1" fmla="*/ 0 h 153619"/>
              <a:gd name="T2" fmla="*/ 677306 w 678420"/>
              <a:gd name="T3" fmla="*/ 77180 h 153619"/>
              <a:gd name="T4" fmla="*/ 338654 w 678420"/>
              <a:gd name="T5" fmla="*/ 154358 h 153619"/>
              <a:gd name="T6" fmla="*/ 0 w 678420"/>
              <a:gd name="T7" fmla="*/ 77180 h 153619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22497 w 678420"/>
              <a:gd name="T13" fmla="*/ 22497 h 153619"/>
              <a:gd name="T14" fmla="*/ 655923 w 678420"/>
              <a:gd name="T15" fmla="*/ 131122 h 1536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420" h="153619">
                <a:moveTo>
                  <a:pt x="76810" y="0"/>
                </a:moveTo>
                <a:lnTo>
                  <a:pt x="76809" y="0"/>
                </a:lnTo>
                <a:cubicBezTo>
                  <a:pt x="34389" y="0"/>
                  <a:pt x="0" y="34389"/>
                  <a:pt x="0" y="76809"/>
                </a:cubicBezTo>
                <a:lnTo>
                  <a:pt x="0" y="76810"/>
                </a:lnTo>
                <a:cubicBezTo>
                  <a:pt x="0" y="119230"/>
                  <a:pt x="34389" y="153620"/>
                  <a:pt x="76810" y="153620"/>
                </a:cubicBezTo>
                <a:lnTo>
                  <a:pt x="601610" y="153619"/>
                </a:lnTo>
                <a:cubicBezTo>
                  <a:pt x="644030" y="153619"/>
                  <a:pt x="678420" y="119229"/>
                  <a:pt x="678420" y="76809"/>
                </a:cubicBezTo>
                <a:lnTo>
                  <a:pt x="678420" y="76810"/>
                </a:lnTo>
                <a:cubicBezTo>
                  <a:pt x="678420" y="34389"/>
                  <a:pt x="644030" y="0"/>
                  <a:pt x="601610" y="0"/>
                </a:cubicBezTo>
                <a:lnTo>
                  <a:pt x="76810" y="0"/>
                </a:lnTo>
                <a:close/>
              </a:path>
            </a:pathLst>
          </a:custGeom>
          <a:noFill/>
          <a:ln w="12701" cap="flat">
            <a:solidFill>
              <a:srgbClr val="00A193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2EFFED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18" name="Rectangle 24">
            <a:extLst>
              <a:ext uri="{FF2B5EF4-FFF2-40B4-BE49-F238E27FC236}">
                <a16:creationId xmlns:a16="http://schemas.microsoft.com/office/drawing/2014/main" id="{80BD8D00-16BE-47E0-19AB-798A041D0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2825" y="5583238"/>
            <a:ext cx="407352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1100" b="1" u="sng">
                <a:solidFill>
                  <a:srgbClr val="EAB818"/>
                </a:solidFill>
                <a:latin typeface="Montserrat" panose="00000500000000000000" pitchFamily="2" charset="0"/>
              </a:rPr>
              <a:t>Important</a:t>
            </a:r>
            <a:r>
              <a:rPr lang="fr-FR" altLang="fr-FR" sz="1100" i="1">
                <a:solidFill>
                  <a:srgbClr val="7F7F7F"/>
                </a:solidFill>
                <a:latin typeface="Montserrat" panose="00000500000000000000" pitchFamily="2" charset="0"/>
              </a:rPr>
              <a:t> : </a:t>
            </a:r>
            <a:r>
              <a:rPr lang="fr-FR" altLang="fr-FR" sz="1100" i="1">
                <a:solidFill>
                  <a:srgbClr val="000000"/>
                </a:solidFill>
                <a:latin typeface="Montserrat" panose="00000500000000000000" pitchFamily="2" charset="0"/>
              </a:rPr>
              <a:t>penser à cliquer sur « autres supports » pour trouver l’emprunt en cours.</a:t>
            </a:r>
          </a:p>
        </p:txBody>
      </p:sp>
    </p:spTree>
    <p:extLst>
      <p:ext uri="{BB962C8B-B14F-4D97-AF65-F5344CB8AC3E}">
        <p14:creationId xmlns:p14="http://schemas.microsoft.com/office/powerpoint/2010/main" val="1607556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sz="1800" dirty="0">
                <a:latin typeface="Montserrat ExtraBold" panose="00000900000000000000" pitchFamily="2" charset="0"/>
                <a:cs typeface="Arial" panose="020B0604020202020204" pitchFamily="34" charset="0"/>
              </a:rPr>
              <a:t>Versement libre avec EMPRUNT BPCE sur un contrat Nuances 3D antérieur à septembre 2022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sp>
        <p:nvSpPr>
          <p:cNvPr id="2" name="Arrow: Right 25">
            <a:extLst>
              <a:ext uri="{FF2B5EF4-FFF2-40B4-BE49-F238E27FC236}">
                <a16:creationId xmlns:a16="http://schemas.microsoft.com/office/drawing/2014/main" id="{9258F3CA-B5F9-7241-EDE4-E9AA927F66D8}"/>
              </a:ext>
            </a:extLst>
          </p:cNvPr>
          <p:cNvSpPr>
            <a:spLocks/>
          </p:cNvSpPr>
          <p:nvPr/>
        </p:nvSpPr>
        <p:spPr bwMode="auto">
          <a:xfrm>
            <a:off x="9863138" y="3844925"/>
            <a:ext cx="1836737" cy="8350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624455470 h 21600"/>
              <a:gd name="T4" fmla="*/ 2147483646 w 21600"/>
              <a:gd name="T5" fmla="*/ 1248909432 h 21600"/>
              <a:gd name="T6" fmla="*/ 0 w 21600"/>
              <a:gd name="T7" fmla="*/ 624455470 h 21600"/>
              <a:gd name="T8" fmla="*/ 2147483646 w 21600"/>
              <a:gd name="T9" fmla="*/ 0 h 21600"/>
              <a:gd name="T10" fmla="*/ 2147483646 w 21600"/>
              <a:gd name="T11" fmla="*/ 1248909432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0 w 21600"/>
              <a:gd name="T19" fmla="*/ 0 h 21600"/>
              <a:gd name="T20" fmla="*/ 1669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0"/>
                </a:moveTo>
                <a:lnTo>
                  <a:pt x="16690" y="0"/>
                </a:lnTo>
                <a:lnTo>
                  <a:pt x="21600" y="10800"/>
                </a:lnTo>
                <a:lnTo>
                  <a:pt x="1669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0A193"/>
          </a:solidFill>
          <a:ln w="12701">
            <a:solidFill>
              <a:srgbClr val="FFFFFF"/>
            </a:solidFill>
            <a:miter lim="800000"/>
            <a:headEnd/>
            <a:tailEnd/>
          </a:ln>
        </p:spPr>
        <p:txBody>
          <a:bodyPr lIns="21599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1600" b="1">
                <a:solidFill>
                  <a:srgbClr val="FFFFFF"/>
                </a:solidFill>
                <a:latin typeface="Montserrat" panose="00000500000000000000" pitchFamily="2" charset="0"/>
              </a:rPr>
              <a:t>PUMA  </a:t>
            </a:r>
            <a:r>
              <a:rPr lang="fr-FR" altLang="fr-FR" sz="1600" b="1" u="sng">
                <a:solidFill>
                  <a:srgbClr val="FFFFFF"/>
                </a:solidFill>
                <a:latin typeface="Wingdings" panose="05000000000000000000" pitchFamily="2" charset="2"/>
              </a:rPr>
              <a:t></a:t>
            </a:r>
            <a:endParaRPr lang="fr-FR" altLang="fr-FR" sz="1600" b="1" u="sng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Arrow: Right 23">
            <a:extLst>
              <a:ext uri="{FF2B5EF4-FFF2-40B4-BE49-F238E27FC236}">
                <a16:creationId xmlns:a16="http://schemas.microsoft.com/office/drawing/2014/main" id="{8B78BCED-5F94-F7B5-ABB1-E6D8D24FFB7E}"/>
              </a:ext>
            </a:extLst>
          </p:cNvPr>
          <p:cNvSpPr>
            <a:spLocks/>
          </p:cNvSpPr>
          <p:nvPr/>
        </p:nvSpPr>
        <p:spPr bwMode="auto">
          <a:xfrm>
            <a:off x="8145463" y="3844925"/>
            <a:ext cx="1838325" cy="8350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624455470 h 21600"/>
              <a:gd name="T4" fmla="*/ 2147483646 w 21600"/>
              <a:gd name="T5" fmla="*/ 1248909432 h 21600"/>
              <a:gd name="T6" fmla="*/ 0 w 21600"/>
              <a:gd name="T7" fmla="*/ 624455470 h 21600"/>
              <a:gd name="T8" fmla="*/ 2147483646 w 21600"/>
              <a:gd name="T9" fmla="*/ 0 h 21600"/>
              <a:gd name="T10" fmla="*/ 2147483646 w 21600"/>
              <a:gd name="T11" fmla="*/ 1248909432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0 w 21600"/>
              <a:gd name="T19" fmla="*/ 0 h 21600"/>
              <a:gd name="T20" fmla="*/ 1669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0"/>
                </a:moveTo>
                <a:lnTo>
                  <a:pt x="16690" y="0"/>
                </a:lnTo>
                <a:lnTo>
                  <a:pt x="21600" y="10800"/>
                </a:lnTo>
                <a:lnTo>
                  <a:pt x="1669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0A193"/>
          </a:solidFill>
          <a:ln w="12701">
            <a:solidFill>
              <a:srgbClr val="FFFFFF"/>
            </a:solidFill>
            <a:miter lim="800000"/>
            <a:headEnd/>
            <a:tailEnd/>
          </a:ln>
        </p:spPr>
        <p:txBody>
          <a:bodyPr lIns="17999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1600" b="1">
                <a:solidFill>
                  <a:srgbClr val="FFFFFF"/>
                </a:solidFill>
                <a:latin typeface="Montserrat" panose="00000500000000000000" pitchFamily="2" charset="0"/>
              </a:rPr>
              <a:t>Panier </a:t>
            </a:r>
            <a:br>
              <a:rPr lang="fr-FR" altLang="fr-FR" sz="1600" b="1">
                <a:solidFill>
                  <a:srgbClr val="FFFFFF"/>
                </a:solidFill>
                <a:latin typeface="Montserrat" panose="00000500000000000000" pitchFamily="2" charset="0"/>
              </a:rPr>
            </a:br>
            <a:r>
              <a:rPr lang="fr-FR" altLang="fr-FR" sz="1600" b="1">
                <a:solidFill>
                  <a:srgbClr val="FFFFFF"/>
                </a:solidFill>
                <a:latin typeface="Montserrat" panose="00000500000000000000" pitchFamily="2" charset="0"/>
              </a:rPr>
              <a:t>LEA</a:t>
            </a:r>
          </a:p>
        </p:txBody>
      </p:sp>
      <p:sp>
        <p:nvSpPr>
          <p:cNvPr id="6" name="Arrow: Right 15">
            <a:extLst>
              <a:ext uri="{FF2B5EF4-FFF2-40B4-BE49-F238E27FC236}">
                <a16:creationId xmlns:a16="http://schemas.microsoft.com/office/drawing/2014/main" id="{D7914781-D594-B81C-7434-5448F35199D7}"/>
              </a:ext>
            </a:extLst>
          </p:cNvPr>
          <p:cNvSpPr>
            <a:spLocks/>
          </p:cNvSpPr>
          <p:nvPr/>
        </p:nvSpPr>
        <p:spPr bwMode="auto">
          <a:xfrm>
            <a:off x="6429375" y="3844925"/>
            <a:ext cx="1838325" cy="8350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624455470 h 21600"/>
              <a:gd name="T4" fmla="*/ 2147483646 w 21600"/>
              <a:gd name="T5" fmla="*/ 1248909432 h 21600"/>
              <a:gd name="T6" fmla="*/ 0 w 21600"/>
              <a:gd name="T7" fmla="*/ 624455470 h 21600"/>
              <a:gd name="T8" fmla="*/ 2147483646 w 21600"/>
              <a:gd name="T9" fmla="*/ 0 h 21600"/>
              <a:gd name="T10" fmla="*/ 2147483646 w 21600"/>
              <a:gd name="T11" fmla="*/ 1248909432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0 w 21600"/>
              <a:gd name="T19" fmla="*/ 0 h 21600"/>
              <a:gd name="T20" fmla="*/ 1669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0"/>
                </a:moveTo>
                <a:lnTo>
                  <a:pt x="16690" y="0"/>
                </a:lnTo>
                <a:lnTo>
                  <a:pt x="21600" y="10800"/>
                </a:lnTo>
                <a:lnTo>
                  <a:pt x="1669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0A193"/>
          </a:solidFill>
          <a:ln w="12701">
            <a:solidFill>
              <a:srgbClr val="FFFFFF"/>
            </a:solidFill>
            <a:miter lim="800000"/>
            <a:headEnd/>
            <a:tailEnd/>
          </a:ln>
        </p:spPr>
        <p:txBody>
          <a:bodyPr lIns="17999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1600" b="1">
                <a:solidFill>
                  <a:srgbClr val="FFFFFF"/>
                </a:solidFill>
                <a:latin typeface="Montserrat" panose="00000500000000000000" pitchFamily="2" charset="0"/>
              </a:rPr>
              <a:t>Signature synthèse</a:t>
            </a:r>
          </a:p>
        </p:txBody>
      </p:sp>
      <p:sp>
        <p:nvSpPr>
          <p:cNvPr id="7" name="Arrow: Right 26">
            <a:extLst>
              <a:ext uri="{FF2B5EF4-FFF2-40B4-BE49-F238E27FC236}">
                <a16:creationId xmlns:a16="http://schemas.microsoft.com/office/drawing/2014/main" id="{BEEEFECC-0319-8436-59D8-BB2A8250BE44}"/>
              </a:ext>
            </a:extLst>
          </p:cNvPr>
          <p:cNvSpPr>
            <a:spLocks/>
          </p:cNvSpPr>
          <p:nvPr/>
        </p:nvSpPr>
        <p:spPr bwMode="auto">
          <a:xfrm>
            <a:off x="4711700" y="3844925"/>
            <a:ext cx="1838325" cy="8350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624455470 h 21600"/>
              <a:gd name="T4" fmla="*/ 2147483646 w 21600"/>
              <a:gd name="T5" fmla="*/ 1248909432 h 21600"/>
              <a:gd name="T6" fmla="*/ 0 w 21600"/>
              <a:gd name="T7" fmla="*/ 624455470 h 21600"/>
              <a:gd name="T8" fmla="*/ 2147483646 w 21600"/>
              <a:gd name="T9" fmla="*/ 0 h 21600"/>
              <a:gd name="T10" fmla="*/ 2147483646 w 21600"/>
              <a:gd name="T11" fmla="*/ 1248909432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0 w 21600"/>
              <a:gd name="T19" fmla="*/ 0 h 21600"/>
              <a:gd name="T20" fmla="*/ 1669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0"/>
                </a:moveTo>
                <a:lnTo>
                  <a:pt x="16690" y="0"/>
                </a:lnTo>
                <a:lnTo>
                  <a:pt x="21600" y="10800"/>
                </a:lnTo>
                <a:lnTo>
                  <a:pt x="1669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4B4B"/>
          </a:solidFill>
          <a:ln w="12701">
            <a:solidFill>
              <a:srgbClr val="FFFFFF"/>
            </a:solidFill>
            <a:miter lim="800000"/>
            <a:headEnd/>
            <a:tailEnd/>
          </a:ln>
        </p:spPr>
        <p:txBody>
          <a:bodyPr lIns="17999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FFFFFF"/>
                </a:solidFill>
                <a:latin typeface="Montserrat" panose="00000500000000000000" pitchFamily="2" charset="0"/>
              </a:rPr>
              <a:t>Signature synthèse</a:t>
            </a:r>
          </a:p>
        </p:txBody>
      </p:sp>
      <p:grpSp>
        <p:nvGrpSpPr>
          <p:cNvPr id="8" name="Group 12">
            <a:extLst>
              <a:ext uri="{FF2B5EF4-FFF2-40B4-BE49-F238E27FC236}">
                <a16:creationId xmlns:a16="http://schemas.microsoft.com/office/drawing/2014/main" id="{000A2DC1-4A29-B08D-4A70-6DB1E4E28DFA}"/>
              </a:ext>
            </a:extLst>
          </p:cNvPr>
          <p:cNvGrpSpPr>
            <a:grpSpLocks/>
          </p:cNvGrpSpPr>
          <p:nvPr/>
        </p:nvGrpSpPr>
        <p:grpSpPr bwMode="auto">
          <a:xfrm>
            <a:off x="1200150" y="2044700"/>
            <a:ext cx="4889500" cy="4271963"/>
            <a:chOff x="1199455" y="2044781"/>
            <a:chExt cx="4890924" cy="4271436"/>
          </a:xfrm>
        </p:grpSpPr>
        <p:pic>
          <p:nvPicPr>
            <p:cNvPr id="9" name="Picture 5">
              <a:extLst>
                <a:ext uri="{FF2B5EF4-FFF2-40B4-BE49-F238E27FC236}">
                  <a16:creationId xmlns:a16="http://schemas.microsoft.com/office/drawing/2014/main" id="{CE03543B-4B5A-E563-13ED-863484C14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9455" y="2044781"/>
              <a:ext cx="4890924" cy="4271436"/>
            </a:xfrm>
            <a:prstGeom prst="rect">
              <a:avLst/>
            </a:prstGeom>
            <a:noFill/>
            <a:ln w="9528">
              <a:solidFill>
                <a:srgbClr val="DB4B4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580B89D5-5AF4-B7B5-8878-19562EA5F9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3920" y="5205414"/>
              <a:ext cx="1183407" cy="236802"/>
            </a:xfrm>
            <a:prstGeom prst="rect">
              <a:avLst/>
            </a:prstGeom>
            <a:solidFill>
              <a:srgbClr val="F9F9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5999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fr-FR" altLang="fr-FR" sz="500" b="1">
                  <a:solidFill>
                    <a:srgbClr val="000000"/>
                  </a:solidFill>
                  <a:latin typeface="Montserrat" panose="00000500000000000000" pitchFamily="2" charset="0"/>
                </a:rPr>
                <a:t>EMPRUNT BPCE JUIN 2028</a:t>
              </a:r>
            </a:p>
            <a:p>
              <a:pPr eaLnBrk="1" hangingPunct="1"/>
              <a:r>
                <a:rPr lang="fr-FR" altLang="fr-FR" sz="400" b="1">
                  <a:solidFill>
                    <a:srgbClr val="7F7F7F"/>
                  </a:solidFill>
                  <a:latin typeface="Arial Narrow" panose="020B0606020202030204" pitchFamily="34" charset="0"/>
                </a:rPr>
                <a:t>FRXXXXXXXXXX</a:t>
              </a:r>
            </a:p>
          </p:txBody>
        </p:sp>
      </p:grpSp>
      <p:sp>
        <p:nvSpPr>
          <p:cNvPr id="12" name="TextBox 6">
            <a:extLst>
              <a:ext uri="{FF2B5EF4-FFF2-40B4-BE49-F238E27FC236}">
                <a16:creationId xmlns:a16="http://schemas.microsoft.com/office/drawing/2014/main" id="{D21BEB48-4A37-D195-B9F3-50AC02F50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1508125"/>
            <a:ext cx="10271125" cy="369888"/>
          </a:xfrm>
          <a:prstGeom prst="rect">
            <a:avLst/>
          </a:prstGeom>
          <a:solidFill>
            <a:srgbClr val="B34A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FFFF"/>
                </a:solidFill>
                <a:latin typeface="Montserrat" panose="00000500000000000000" pitchFamily="2" charset="0"/>
              </a:rPr>
              <a:t>6. En synthèse, le contrat Nuances 3D ne contient qu’un seul fonds euros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C9D895B9-11C7-C688-F9D0-183BC9205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2350" y="2992438"/>
            <a:ext cx="4895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1100" b="1" i="1">
                <a:solidFill>
                  <a:srgbClr val="EAB818"/>
                </a:solidFill>
                <a:latin typeface="Montserrat" panose="00000500000000000000" pitchFamily="2" charset="0"/>
              </a:rPr>
              <a:t>Un seul fonds en euros !</a:t>
            </a:r>
          </a:p>
        </p:txBody>
      </p:sp>
      <p:sp>
        <p:nvSpPr>
          <p:cNvPr id="14" name="Rectangle: Rounded Corners 9">
            <a:extLst>
              <a:ext uri="{FF2B5EF4-FFF2-40B4-BE49-F238E27FC236}">
                <a16:creationId xmlns:a16="http://schemas.microsoft.com/office/drawing/2014/main" id="{838D8840-31F7-5479-0ABC-DAA36F63458C}"/>
              </a:ext>
            </a:extLst>
          </p:cNvPr>
          <p:cNvSpPr>
            <a:spLocks/>
          </p:cNvSpPr>
          <p:nvPr/>
        </p:nvSpPr>
        <p:spPr bwMode="auto">
          <a:xfrm>
            <a:off x="3790950" y="3157538"/>
            <a:ext cx="2311400" cy="271462"/>
          </a:xfrm>
          <a:custGeom>
            <a:avLst/>
            <a:gdLst>
              <a:gd name="T0" fmla="*/ 1155713 w 2311374"/>
              <a:gd name="T1" fmla="*/ 0 h 270808"/>
              <a:gd name="T2" fmla="*/ 2311426 w 2311374"/>
              <a:gd name="T3" fmla="*/ 136059 h 270808"/>
              <a:gd name="T4" fmla="*/ 1155713 w 2311374"/>
              <a:gd name="T5" fmla="*/ 272118 h 270808"/>
              <a:gd name="T6" fmla="*/ 0 w 2311374"/>
              <a:gd name="T7" fmla="*/ 136059 h 270808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9660 w 2311374"/>
              <a:gd name="T13" fmla="*/ 39660 h 270808"/>
              <a:gd name="T14" fmla="*/ 2271714 w 2311374"/>
              <a:gd name="T15" fmla="*/ 231148 h 2708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11374" h="270808">
                <a:moveTo>
                  <a:pt x="135404" y="0"/>
                </a:moveTo>
                <a:lnTo>
                  <a:pt x="135403" y="0"/>
                </a:lnTo>
                <a:cubicBezTo>
                  <a:pt x="60622" y="0"/>
                  <a:pt x="0" y="60622"/>
                  <a:pt x="0" y="135403"/>
                </a:cubicBezTo>
                <a:lnTo>
                  <a:pt x="0" y="135404"/>
                </a:lnTo>
                <a:cubicBezTo>
                  <a:pt x="0" y="210185"/>
                  <a:pt x="60622" y="270808"/>
                  <a:pt x="135404" y="270808"/>
                </a:cubicBezTo>
                <a:lnTo>
                  <a:pt x="2175970" y="270808"/>
                </a:lnTo>
                <a:cubicBezTo>
                  <a:pt x="2250751" y="270808"/>
                  <a:pt x="2311374" y="210185"/>
                  <a:pt x="2311374" y="135404"/>
                </a:cubicBezTo>
                <a:cubicBezTo>
                  <a:pt x="2311374" y="60622"/>
                  <a:pt x="2250751" y="0"/>
                  <a:pt x="2175970" y="0"/>
                </a:cubicBezTo>
                <a:lnTo>
                  <a:pt x="135404" y="0"/>
                </a:lnTo>
                <a:close/>
              </a:path>
            </a:pathLst>
          </a:custGeom>
          <a:noFill/>
          <a:ln w="12701" cap="flat">
            <a:solidFill>
              <a:srgbClr val="EAB818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EAB818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90EA7780-DDA7-9F8A-65E5-5B87650B9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2350" y="5022850"/>
            <a:ext cx="489585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1100" b="1" i="1">
                <a:solidFill>
                  <a:srgbClr val="EAB818"/>
                </a:solidFill>
                <a:latin typeface="Montserrat" panose="00000500000000000000" pitchFamily="2" charset="0"/>
              </a:rPr>
              <a:t>L’emprunt BPCE !</a:t>
            </a:r>
          </a:p>
        </p:txBody>
      </p:sp>
      <p:sp>
        <p:nvSpPr>
          <p:cNvPr id="16" name="Rectangle: Rounded Corners 10">
            <a:extLst>
              <a:ext uri="{FF2B5EF4-FFF2-40B4-BE49-F238E27FC236}">
                <a16:creationId xmlns:a16="http://schemas.microsoft.com/office/drawing/2014/main" id="{54C37E11-D32E-D385-552F-41F82E3503D0}"/>
              </a:ext>
            </a:extLst>
          </p:cNvPr>
          <p:cNvSpPr>
            <a:spLocks/>
          </p:cNvSpPr>
          <p:nvPr/>
        </p:nvSpPr>
        <p:spPr bwMode="auto">
          <a:xfrm>
            <a:off x="3790950" y="5187950"/>
            <a:ext cx="2311400" cy="271463"/>
          </a:xfrm>
          <a:custGeom>
            <a:avLst/>
            <a:gdLst>
              <a:gd name="T0" fmla="*/ 1155713 w 2311374"/>
              <a:gd name="T1" fmla="*/ 0 h 270808"/>
              <a:gd name="T2" fmla="*/ 2311426 w 2311374"/>
              <a:gd name="T3" fmla="*/ 136060 h 270808"/>
              <a:gd name="T4" fmla="*/ 1155713 w 2311374"/>
              <a:gd name="T5" fmla="*/ 272120 h 270808"/>
              <a:gd name="T6" fmla="*/ 0 w 2311374"/>
              <a:gd name="T7" fmla="*/ 136060 h 270808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9660 w 2311374"/>
              <a:gd name="T13" fmla="*/ 39660 h 270808"/>
              <a:gd name="T14" fmla="*/ 2271714 w 2311374"/>
              <a:gd name="T15" fmla="*/ 231148 h 2708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11374" h="270808">
                <a:moveTo>
                  <a:pt x="135404" y="0"/>
                </a:moveTo>
                <a:lnTo>
                  <a:pt x="135403" y="0"/>
                </a:lnTo>
                <a:cubicBezTo>
                  <a:pt x="60622" y="0"/>
                  <a:pt x="0" y="60622"/>
                  <a:pt x="0" y="135403"/>
                </a:cubicBezTo>
                <a:lnTo>
                  <a:pt x="0" y="135404"/>
                </a:lnTo>
                <a:cubicBezTo>
                  <a:pt x="0" y="210185"/>
                  <a:pt x="60622" y="270808"/>
                  <a:pt x="135404" y="270808"/>
                </a:cubicBezTo>
                <a:lnTo>
                  <a:pt x="2175970" y="270808"/>
                </a:lnTo>
                <a:cubicBezTo>
                  <a:pt x="2250751" y="270808"/>
                  <a:pt x="2311374" y="210185"/>
                  <a:pt x="2311374" y="135404"/>
                </a:cubicBezTo>
                <a:cubicBezTo>
                  <a:pt x="2311374" y="60622"/>
                  <a:pt x="2250751" y="0"/>
                  <a:pt x="2175970" y="0"/>
                </a:cubicBezTo>
                <a:lnTo>
                  <a:pt x="135404" y="0"/>
                </a:lnTo>
                <a:close/>
              </a:path>
            </a:pathLst>
          </a:custGeom>
          <a:noFill/>
          <a:ln w="12701" cap="flat">
            <a:solidFill>
              <a:srgbClr val="EAB818"/>
            </a:solidFill>
            <a:prstDash val="solid"/>
            <a:miter lim="800000"/>
            <a:headEnd/>
            <a:tailEnd/>
          </a:ln>
          <a:effectLst>
            <a:outerShdw algn="tl" rotWithShape="0">
              <a:srgbClr val="EAB818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48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sz="1800" dirty="0">
                <a:latin typeface="Montserrat ExtraBold" panose="00000900000000000000" pitchFamily="2" charset="0"/>
                <a:cs typeface="Arial" panose="020B0604020202020204" pitchFamily="34" charset="0"/>
              </a:rPr>
              <a:t>Versement libre avec EMPRUNT BPCE sur un contrat Nuances 3D antérieur à septembre 2022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350329C5-BAF7-CA56-3047-EB7EB28C0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138" y="1508125"/>
            <a:ext cx="6661150" cy="369888"/>
          </a:xfrm>
          <a:prstGeom prst="rect">
            <a:avLst/>
          </a:prstGeom>
          <a:solidFill>
            <a:srgbClr val="B34A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FFFF"/>
                </a:solidFill>
                <a:latin typeface="Montserrat" panose="00000500000000000000" pitchFamily="2" charset="0"/>
              </a:rPr>
              <a:t>Solution alternative : </a:t>
            </a:r>
            <a:r>
              <a:rPr lang="fr-FR" altLang="fr-FR" b="1" u="sng">
                <a:solidFill>
                  <a:srgbClr val="FFFFFF"/>
                </a:solidFill>
                <a:latin typeface="Montserrat" panose="00000500000000000000" pitchFamily="2" charset="0"/>
              </a:rPr>
              <a:t>valoriser l’ensemble du contrat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FD0E943-959E-664D-A83C-C25A42D04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5138" y="2039938"/>
            <a:ext cx="6661150" cy="4146550"/>
          </a:xfrm>
          <a:prstGeom prst="rect">
            <a:avLst/>
          </a:prstGeom>
          <a:noFill/>
          <a:ln w="12701">
            <a:solidFill>
              <a:srgbClr val="9176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2286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9176B4"/>
              </a:buClr>
              <a:buSzPct val="100000"/>
              <a:buFontTx/>
              <a:buAutoNum type="arabicPeriod"/>
            </a:pPr>
            <a:r>
              <a:rPr lang="fr-FR" altLang="fr-FR" sz="1400">
                <a:solidFill>
                  <a:srgbClr val="000000"/>
                </a:solidFill>
                <a:latin typeface="Montserrat" panose="00000500000000000000" pitchFamily="2" charset="0"/>
              </a:rPr>
              <a:t>Lors de la déclaration du projet </a:t>
            </a:r>
            <a:r>
              <a:rPr lang="fr-FR" altLang="fr-FR" sz="1400" b="1">
                <a:solidFill>
                  <a:srgbClr val="9176B4"/>
                </a:solidFill>
                <a:latin typeface="Montserrat" panose="00000500000000000000" pitchFamily="2" charset="0"/>
              </a:rPr>
              <a:t>choisir « valoriser l’ensemble de mon contrat »</a:t>
            </a:r>
          </a:p>
          <a:p>
            <a:pPr eaLnBrk="1" hangingPunct="1">
              <a:buClr>
                <a:srgbClr val="9176B4"/>
              </a:buClr>
              <a:buSzPct val="100000"/>
              <a:buFontTx/>
              <a:buAutoNum type="arabicPeriod"/>
            </a:pPr>
            <a:endParaRPr lang="fr-FR" altLang="fr-FR" sz="1400" b="1">
              <a:solidFill>
                <a:srgbClr val="9176B4"/>
              </a:solidFill>
              <a:latin typeface="Montserrat" panose="00000500000000000000" pitchFamily="2" charset="0"/>
            </a:endParaRPr>
          </a:p>
          <a:p>
            <a:pPr eaLnBrk="1" hangingPunct="1">
              <a:buClr>
                <a:srgbClr val="9176B4"/>
              </a:buClr>
              <a:buSzPct val="100000"/>
              <a:buFontTx/>
              <a:buAutoNum type="arabicPeriod"/>
            </a:pPr>
            <a:r>
              <a:rPr lang="fr-FR" altLang="fr-FR" sz="1400">
                <a:solidFill>
                  <a:srgbClr val="000000"/>
                </a:solidFill>
                <a:latin typeface="Montserrat" panose="00000500000000000000" pitchFamily="2" charset="0"/>
              </a:rPr>
              <a:t>LEA diversifie le versement et le fond euros déjà détenu, mais propose systématiquement le bon fonds général (celui déjà détenu au sein du contrat)</a:t>
            </a:r>
          </a:p>
          <a:p>
            <a:pPr eaLnBrk="1" hangingPunct="1">
              <a:buClr>
                <a:srgbClr val="9176B4"/>
              </a:buClr>
              <a:buSzPct val="100000"/>
              <a:buFontTx/>
              <a:buAutoNum type="arabicPeriod"/>
            </a:pPr>
            <a:endParaRPr lang="fr-FR" alt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eaLnBrk="1" hangingPunct="1">
              <a:buClr>
                <a:srgbClr val="9176B4"/>
              </a:buClr>
              <a:buSzPct val="100000"/>
              <a:buFontTx/>
              <a:buAutoNum type="arabicPeriod"/>
            </a:pPr>
            <a:r>
              <a:rPr lang="fr-FR" altLang="fr-FR" sz="1400">
                <a:solidFill>
                  <a:srgbClr val="000000"/>
                </a:solidFill>
                <a:latin typeface="Montserrat" panose="00000500000000000000" pitchFamily="2" charset="0"/>
              </a:rPr>
              <a:t>Si le client ne souhaite pas arbitrer les avoirs déjà détenu, </a:t>
            </a:r>
            <a:r>
              <a:rPr lang="fr-FR" altLang="fr-FR" sz="1400" b="1">
                <a:solidFill>
                  <a:srgbClr val="9176B4"/>
                </a:solidFill>
                <a:latin typeface="Montserrat" panose="00000500000000000000" pitchFamily="2" charset="0"/>
              </a:rPr>
              <a:t>ramener la jauge de risque (gamification) à 0% et cliquer sur calculer</a:t>
            </a:r>
            <a:r>
              <a:rPr lang="fr-FR" altLang="fr-FR" sz="1400">
                <a:solidFill>
                  <a:srgbClr val="000000"/>
                </a:solidFill>
                <a:latin typeface="Montserrat" panose="00000500000000000000" pitchFamily="2" charset="0"/>
              </a:rPr>
              <a:t>, l’outil propose le niveau de risque qui correspond uniquement aux UC déjà détenues. La totalité du versement est investie en fonds euro.</a:t>
            </a:r>
          </a:p>
          <a:p>
            <a:pPr eaLnBrk="1" hangingPunct="1">
              <a:buClr>
                <a:srgbClr val="9176B4"/>
              </a:buClr>
              <a:buSzPct val="100000"/>
              <a:buFontTx/>
              <a:buAutoNum type="arabicPeriod"/>
            </a:pPr>
            <a:endParaRPr lang="fr-FR" alt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eaLnBrk="1" hangingPunct="1">
              <a:buClr>
                <a:srgbClr val="9176B4"/>
              </a:buClr>
              <a:buSzPct val="100000"/>
              <a:buFontTx/>
              <a:buAutoNum type="arabicPeriod"/>
            </a:pPr>
            <a:r>
              <a:rPr lang="fr-FR" altLang="fr-FR" sz="1400">
                <a:solidFill>
                  <a:srgbClr val="000000"/>
                </a:solidFill>
                <a:latin typeface="Montserrat" panose="00000500000000000000" pitchFamily="2" charset="0"/>
              </a:rPr>
              <a:t>À l’étape de « détail de la proposition », </a:t>
            </a:r>
            <a:r>
              <a:rPr lang="fr-FR" altLang="fr-FR" sz="1400" b="1">
                <a:solidFill>
                  <a:srgbClr val="9176B4"/>
                </a:solidFill>
                <a:latin typeface="Montserrat" panose="00000500000000000000" pitchFamily="2" charset="0"/>
              </a:rPr>
              <a:t>ventiler manuellement le fonds euros vers l’emprunt groupe du moment</a:t>
            </a:r>
            <a:r>
              <a:rPr lang="fr-FR" altLang="fr-FR" sz="1400">
                <a:solidFill>
                  <a:srgbClr val="000000"/>
                </a:solidFill>
                <a:latin typeface="Montserrat" panose="00000500000000000000" pitchFamily="2" charset="0"/>
              </a:rPr>
              <a:t>, et les autres fonds du portefeuille modèle en cours.</a:t>
            </a:r>
          </a:p>
          <a:p>
            <a:pPr eaLnBrk="1" hangingPunct="1">
              <a:buClr>
                <a:srgbClr val="9176B4"/>
              </a:buClr>
              <a:buSzPct val="100000"/>
              <a:buFontTx/>
              <a:buAutoNum type="arabicPeriod"/>
            </a:pPr>
            <a:endParaRPr lang="fr-FR" alt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eaLnBrk="1" hangingPunct="1">
              <a:buClr>
                <a:srgbClr val="9176B4"/>
              </a:buClr>
              <a:buSzPct val="100000"/>
              <a:buFontTx/>
              <a:buAutoNum type="arabicPeriod"/>
            </a:pPr>
            <a:endParaRPr lang="fr-FR" alt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1183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75000"/>
          </a:schemeClr>
        </a:solidFill>
        <a:ln w="19050">
          <a:noFill/>
        </a:ln>
      </a:spPr>
      <a:bodyPr rtlCol="0" anchor="ctr"/>
      <a:lstStyle>
        <a:defPPr algn="ctr">
          <a:defRPr dirty="0">
            <a:solidFill>
              <a:srgbClr val="C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402bd0e2-1d78-4f7d-9dde-91cd55d66e87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25839</TotalTime>
  <Words>830</Words>
  <Application>Microsoft Office PowerPoint</Application>
  <PresentationFormat>Grand écran</PresentationFormat>
  <Paragraphs>74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Arial Narrow</vt:lpstr>
      <vt:lpstr>Calibri</vt:lpstr>
      <vt:lpstr>Montserrat</vt:lpstr>
      <vt:lpstr>Montserrat Black</vt:lpstr>
      <vt:lpstr>Montserrat ExtraBold</vt:lpstr>
      <vt:lpstr>Wingdings</vt:lpstr>
      <vt:lpstr>Wingdings 3</vt:lpstr>
      <vt:lpstr>Thème Office</vt:lpstr>
      <vt:lpstr>CHADO  -  cas particulier des fonds Euros de Nuances 3D et Nuances Plus et du versement libre d’emprunt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LOSSER Fabien [CEGEE]</cp:lastModifiedBy>
  <cp:revision>4197</cp:revision>
  <cp:lastPrinted>2023-01-19T17:25:37Z</cp:lastPrinted>
  <dcterms:created xsi:type="dcterms:W3CDTF">2020-06-24T09:20:11Z</dcterms:created>
  <dcterms:modified xsi:type="dcterms:W3CDTF">2023-06-09T07:34:17Z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2022-12-07T07:16:55Z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