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13"/>
  </p:notesMasterIdLst>
  <p:sldIdLst>
    <p:sldId id="256" r:id="rId6"/>
    <p:sldId id="1365" r:id="rId7"/>
    <p:sldId id="1366" r:id="rId8"/>
    <p:sldId id="1367" r:id="rId9"/>
    <p:sldId id="1368" r:id="rId10"/>
    <p:sldId id="1369" r:id="rId11"/>
    <p:sldId id="1370" r:id="rId12"/>
  </p:sldIdLst>
  <p:sldSz cx="12192000" cy="6858000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EC8A14C5-B9FD-4B77-AE48-C92926355317}">
          <p14:sldIdLst>
            <p14:sldId id="256"/>
            <p14:sldId id="1365"/>
            <p14:sldId id="1366"/>
            <p14:sldId id="1367"/>
            <p14:sldId id="1368"/>
            <p14:sldId id="1369"/>
            <p14:sldId id="137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AURENT Thierry [CEGEE]" initials="LT[" lastIdx="5" clrIdx="0">
    <p:extLst>
      <p:ext uri="{19B8F6BF-5375-455C-9EA6-DF929625EA0E}">
        <p15:presenceInfo xmlns:p15="http://schemas.microsoft.com/office/powerpoint/2012/main" userId="S::thierry.laurent@cegee.caisse-epargne.fr::25fd8ea5-8ec8-477d-a03d-3961a3cd62d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C31632"/>
    <a:srgbClr val="E7302A"/>
    <a:srgbClr val="000000"/>
    <a:srgbClr val="FBDCDD"/>
    <a:srgbClr val="EC1B24"/>
    <a:srgbClr val="F5F5F5"/>
    <a:srgbClr val="D11921"/>
    <a:srgbClr val="FF0000"/>
    <a:srgbClr val="E332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017" autoAdjust="0"/>
    <p:restoredTop sz="96265" autoAdjust="0"/>
  </p:normalViewPr>
  <p:slideViewPr>
    <p:cSldViewPr snapToGrid="0">
      <p:cViewPr varScale="1">
        <p:scale>
          <a:sx n="108" d="100"/>
          <a:sy n="108" d="100"/>
        </p:scale>
        <p:origin x="1014" y="7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presProps" Target="presProps.xml"/><Relationship Id="rId10" Type="http://schemas.openxmlformats.org/officeDocument/2006/relationships/slide" Target="slides/slide5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943858-CD4A-44B7-96D4-F0361D360733}" type="datetimeFigureOut">
              <a:rPr lang="fr-FR" smtClean="0"/>
              <a:t>09/06/2023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3A393B-CB11-4BEB-BE99-6F3D985EDB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78425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9458A02B-FE50-495A-8F14-8F649DE541E9}"/>
              </a:ext>
            </a:extLst>
          </p:cNvPr>
          <p:cNvSpPr/>
          <p:nvPr userDrawn="1"/>
        </p:nvSpPr>
        <p:spPr>
          <a:xfrm>
            <a:off x="0" y="43448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Sous-titre 2">
            <a:extLst>
              <a:ext uri="{FF2B5EF4-FFF2-40B4-BE49-F238E27FC236}">
                <a16:creationId xmlns:a16="http://schemas.microsoft.com/office/drawing/2014/main" id="{555A6F16-253F-4486-A4A4-C81022406A6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230015" y="4617691"/>
            <a:ext cx="7893700" cy="28288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2000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Sous titre</a:t>
            </a:r>
          </a:p>
        </p:txBody>
      </p:sp>
      <p:sp>
        <p:nvSpPr>
          <p:cNvPr id="16" name="Espace réservé du texte 12">
            <a:extLst>
              <a:ext uri="{FF2B5EF4-FFF2-40B4-BE49-F238E27FC236}">
                <a16:creationId xmlns:a16="http://schemas.microsoft.com/office/drawing/2014/main" id="{BF4783DF-83B8-43B7-9AE6-98C6BE2900A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230015" y="4987266"/>
            <a:ext cx="7893700" cy="30488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7" name="Titre 1">
            <a:extLst>
              <a:ext uri="{FF2B5EF4-FFF2-40B4-BE49-F238E27FC236}">
                <a16:creationId xmlns:a16="http://schemas.microsoft.com/office/drawing/2014/main" id="{2F11C78E-DE18-43B7-B0E2-2068AEE982C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230017" y="1882370"/>
            <a:ext cx="7893698" cy="181732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l"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TITRE DE MA PRESENTATION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DA87451-396F-4515-909A-FA4DC5E831BB}"/>
              </a:ext>
            </a:extLst>
          </p:cNvPr>
          <p:cNvSpPr/>
          <p:nvPr userDrawn="1"/>
        </p:nvSpPr>
        <p:spPr>
          <a:xfrm>
            <a:off x="2230015" y="3699689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7118D4D9-AD37-4E7E-930F-B5741EC6C4B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91821" y="72985"/>
            <a:ext cx="10686197" cy="303679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/>
            </a:lvl1pPr>
          </a:lstStyle>
          <a:p>
            <a:pPr lvl="0"/>
            <a:r>
              <a:rPr lang="fr-FR" dirty="0"/>
              <a:t>Direction</a:t>
            </a: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6A440A45-2C32-46C2-B76F-C35987118928}"/>
              </a:ext>
            </a:extLst>
          </p:cNvPr>
          <p:cNvSpPr/>
          <p:nvPr userDrawn="1"/>
        </p:nvSpPr>
        <p:spPr>
          <a:xfrm>
            <a:off x="-1752463" y="4413104"/>
            <a:ext cx="3084114" cy="3097745"/>
          </a:xfrm>
          <a:prstGeom prst="ellipse">
            <a:avLst/>
          </a:prstGeom>
          <a:noFill/>
          <a:ln w="47625">
            <a:solidFill>
              <a:srgbClr val="3EAB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EA6B426D-57E6-4B1E-8BA0-A0B5AFC77DDF}"/>
              </a:ext>
            </a:extLst>
          </p:cNvPr>
          <p:cNvSpPr/>
          <p:nvPr userDrawn="1"/>
        </p:nvSpPr>
        <p:spPr>
          <a:xfrm>
            <a:off x="-249645" y="6322538"/>
            <a:ext cx="3084114" cy="3097745"/>
          </a:xfrm>
          <a:prstGeom prst="ellipse">
            <a:avLst/>
          </a:prstGeom>
          <a:noFill/>
          <a:ln w="47625">
            <a:solidFill>
              <a:srgbClr val="FFD8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3EDD7546-607F-4770-8634-FECEE8AF7446}"/>
              </a:ext>
            </a:extLst>
          </p:cNvPr>
          <p:cNvGrpSpPr/>
          <p:nvPr userDrawn="1"/>
        </p:nvGrpSpPr>
        <p:grpSpPr>
          <a:xfrm>
            <a:off x="9626600" y="4661677"/>
            <a:ext cx="3534904" cy="3269163"/>
            <a:chOff x="10157374" y="5152550"/>
            <a:chExt cx="3004130" cy="2778291"/>
          </a:xfrm>
        </p:grpSpPr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1C95C866-736F-47E5-866A-795EFBF84F5A}"/>
                </a:ext>
              </a:extLst>
            </p:cNvPr>
            <p:cNvSpPr/>
            <p:nvPr userDrawn="1"/>
          </p:nvSpPr>
          <p:spPr>
            <a:xfrm>
              <a:off x="11154167" y="5681881"/>
              <a:ext cx="2007337" cy="2007337"/>
            </a:xfrm>
            <a:prstGeom prst="ellipse">
              <a:avLst/>
            </a:prstGeom>
            <a:noFill/>
            <a:ln w="47625">
              <a:solidFill>
                <a:srgbClr val="E60B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cxnSp>
          <p:nvCxnSpPr>
            <p:cNvPr id="24" name="Connecteur droit 23">
              <a:extLst>
                <a:ext uri="{FF2B5EF4-FFF2-40B4-BE49-F238E27FC236}">
                  <a16:creationId xmlns:a16="http://schemas.microsoft.com/office/drawing/2014/main" id="{A31FB8FB-5434-40D8-87E3-6CFA78A7676F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033119" y="5152550"/>
              <a:ext cx="1304454" cy="2007337"/>
            </a:xfrm>
            <a:prstGeom prst="line">
              <a:avLst/>
            </a:prstGeom>
            <a:ln w="38100">
              <a:solidFill>
                <a:srgbClr val="1D9DD9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cteur droit 25">
              <a:extLst>
                <a:ext uri="{FF2B5EF4-FFF2-40B4-BE49-F238E27FC236}">
                  <a16:creationId xmlns:a16="http://schemas.microsoft.com/office/drawing/2014/main" id="{7BB05487-082C-43E4-A68B-DF5D0187A186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154168" y="5246329"/>
              <a:ext cx="1290358" cy="1990245"/>
            </a:xfrm>
            <a:prstGeom prst="line">
              <a:avLst/>
            </a:prstGeom>
            <a:ln w="476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FBCB370E-909D-4C63-B01C-8111AB50F2BD}"/>
                </a:ext>
              </a:extLst>
            </p:cNvPr>
            <p:cNvSpPr/>
            <p:nvPr userDrawn="1"/>
          </p:nvSpPr>
          <p:spPr>
            <a:xfrm>
              <a:off x="10157374" y="6542308"/>
              <a:ext cx="1388533" cy="1388533"/>
            </a:xfrm>
            <a:prstGeom prst="ellipse">
              <a:avLst/>
            </a:prstGeom>
            <a:noFill/>
            <a:ln w="47625">
              <a:solidFill>
                <a:srgbClr val="3EAB3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30" name="Rectangle 29">
            <a:extLst>
              <a:ext uri="{FF2B5EF4-FFF2-40B4-BE49-F238E27FC236}">
                <a16:creationId xmlns:a16="http://schemas.microsoft.com/office/drawing/2014/main" id="{16D84C2D-56FB-415A-8B11-40B50B44D285}"/>
              </a:ext>
            </a:extLst>
          </p:cNvPr>
          <p:cNvSpPr/>
          <p:nvPr userDrawn="1"/>
        </p:nvSpPr>
        <p:spPr>
          <a:xfrm>
            <a:off x="449943" y="0"/>
            <a:ext cx="881708" cy="171268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10665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912E97D2-8400-4128-A030-73A7045EDCB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r="49832"/>
          <a:stretch/>
        </p:blipFill>
        <p:spPr>
          <a:xfrm>
            <a:off x="505912" y="0"/>
            <a:ext cx="2680189" cy="6858000"/>
          </a:xfrm>
          <a:prstGeom prst="rect">
            <a:avLst/>
          </a:prstGeom>
        </p:spPr>
      </p:pic>
      <p:sp>
        <p:nvSpPr>
          <p:cNvPr id="9" name="Espace réservé du texte 3">
            <a:extLst>
              <a:ext uri="{FF2B5EF4-FFF2-40B4-BE49-F238E27FC236}">
                <a16:creationId xmlns:a16="http://schemas.microsoft.com/office/drawing/2014/main" id="{DF25AF4A-44EA-44F5-9EAB-0ED393619F9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  <a:prstGeom prst="rect">
            <a:avLst/>
          </a:prstGeom>
        </p:spPr>
        <p:txBody>
          <a:bodyPr/>
          <a:lstStyle>
            <a:lvl1pPr marL="514350" indent="-514350">
              <a:spcAft>
                <a:spcPts val="600"/>
              </a:spcAft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/>
              <a:t>Première partie</a:t>
            </a:r>
          </a:p>
          <a:p>
            <a:pPr lvl="0"/>
            <a:r>
              <a:rPr lang="fr-FR" dirty="0"/>
              <a:t>Deuxième partie</a:t>
            </a:r>
          </a:p>
          <a:p>
            <a:pPr lvl="0"/>
            <a:r>
              <a:rPr lang="fr-FR" dirty="0"/>
              <a:t>Troisième partie</a:t>
            </a:r>
          </a:p>
          <a:p>
            <a:pPr lvl="0"/>
            <a:r>
              <a:rPr lang="fr-FR" dirty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820821B-1C3B-439D-BF18-BF3DD62A5372}"/>
              </a:ext>
            </a:extLst>
          </p:cNvPr>
          <p:cNvSpPr txBox="1"/>
          <p:nvPr userDrawn="1"/>
        </p:nvSpPr>
        <p:spPr>
          <a:xfrm>
            <a:off x="1020752" y="1779052"/>
            <a:ext cx="1773925" cy="212365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 MAI RE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02AB49A-8F64-4FDA-98AF-95AA66CCBE48}"/>
              </a:ext>
            </a:extLst>
          </p:cNvPr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1286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388669"/>
            <a:ext cx="10980738" cy="484862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270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Première idée</a:t>
            </a:r>
          </a:p>
          <a:p>
            <a:pPr lvl="0"/>
            <a:r>
              <a:rPr lang="fr-FR" dirty="0"/>
              <a:t>Deuxième idée </a:t>
            </a:r>
          </a:p>
          <a:p>
            <a:pPr lvl="0"/>
            <a:r>
              <a:rPr lang="fr-FR" dirty="0"/>
              <a:t>Troisième idée </a:t>
            </a:r>
          </a:p>
          <a:p>
            <a:pPr lvl="0"/>
            <a:r>
              <a:rPr lang="fr-FR" dirty="0"/>
              <a:t>Quatrième idée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8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partie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695325" y="1113809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89438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du contenu 2"/>
          <p:cNvSpPr>
            <a:spLocks noGrp="1"/>
          </p:cNvSpPr>
          <p:nvPr>
            <p:ph idx="17" hasCustomPrompt="1"/>
          </p:nvPr>
        </p:nvSpPr>
        <p:spPr>
          <a:xfrm>
            <a:off x="695325" y="1388669"/>
            <a:ext cx="10980738" cy="486000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fr-FR" sz="1200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 algn="r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fr-FR" dirty="0"/>
              <a:t>Titre de la slide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95325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334912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17569132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E +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pour une image  1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8461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aseline="0"/>
            </a:lvl1pPr>
          </a:lstStyle>
          <a:p>
            <a:r>
              <a:rPr lang="fr-FR" dirty="0"/>
              <a:t>Insérez ici une image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11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568287" y="1388669"/>
            <a:ext cx="6107776" cy="4860000"/>
          </a:xfrm>
          <a:prstGeom prst="rect">
            <a:avLst/>
          </a:prstGeo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8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3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5568287" y="464148"/>
            <a:ext cx="6107776" cy="719999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spcBef>
                <a:spcPts val="0"/>
              </a:spcBef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5568287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5207874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  <p:sp>
        <p:nvSpPr>
          <p:cNvPr id="12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5568287" y="137054"/>
            <a:ext cx="6107776" cy="231246"/>
          </a:xfrm>
          <a:prstGeom prst="rect">
            <a:avLst/>
          </a:prstGeom>
        </p:spPr>
        <p:txBody>
          <a:bodyPr anchor="ctr"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8877353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06" userDrawn="1">
          <p15:clr>
            <a:srgbClr val="FBAE40"/>
          </p15:clr>
        </p15:guide>
        <p15:guide id="2" pos="7378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UT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434480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40834650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845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4893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96173" y="365126"/>
            <a:ext cx="10979890" cy="60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210" y="6467475"/>
            <a:ext cx="1153004" cy="37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690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6" r:id="rId2"/>
    <p:sldLayoutId id="2147483682" r:id="rId3"/>
    <p:sldLayoutId id="2147483683" r:id="rId4"/>
    <p:sldLayoutId id="2147483656" r:id="rId5"/>
    <p:sldLayoutId id="2147483675" r:id="rId6"/>
    <p:sldLayoutId id="2147483681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None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□"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Wingdings" panose="05000000000000000000" pitchFamily="2" charset="2"/>
        <a:buChar char="§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▫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▪"/>
        <a:tabLst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355" userDrawn="1">
          <p15:clr>
            <a:srgbClr val="F26B43"/>
          </p15:clr>
        </p15:guide>
        <p15:guide id="2" pos="325" userDrawn="1">
          <p15:clr>
            <a:srgbClr val="F26B43"/>
          </p15:clr>
        </p15:guide>
        <p15:guide id="3" pos="438" userDrawn="1">
          <p15:clr>
            <a:srgbClr val="F26B43"/>
          </p15:clr>
        </p15:guide>
        <p15:guide id="4" pos="506" userDrawn="1">
          <p15:clr>
            <a:srgbClr val="F26B43"/>
          </p15:clr>
        </p15:guide>
        <p15:guide id="5" orient="horz" pos="935" userDrawn="1">
          <p15:clr>
            <a:srgbClr val="F26B43"/>
          </p15:clr>
        </p15:guide>
        <p15:guide id="6" orient="horz" pos="3929" userDrawn="1">
          <p15:clr>
            <a:srgbClr val="F26B43"/>
          </p15:clr>
        </p15:guide>
        <p15:guide id="7" orient="horz" pos="411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665825" y="1988598"/>
            <a:ext cx="9463592" cy="1713396"/>
          </a:xfrm>
        </p:spPr>
        <p:txBody>
          <a:bodyPr>
            <a:normAutofit/>
          </a:bodyPr>
          <a:lstStyle/>
          <a:p>
            <a:r>
              <a:rPr lang="fr-FR" sz="3800" dirty="0"/>
              <a:t>CHADO  - </a:t>
            </a:r>
            <a:r>
              <a:rPr lang="fr-FR" sz="3600" dirty="0"/>
              <a:t>Vers. libre sur un Nuances 3D existant</a:t>
            </a:r>
            <a:endParaRPr lang="fr-FR" sz="3800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4294967295"/>
          </p:nvPr>
        </p:nvSpPr>
        <p:spPr>
          <a:xfrm>
            <a:off x="1091821" y="72985"/>
            <a:ext cx="10686197" cy="303679"/>
          </a:xfrm>
          <a:prstGeom prst="rect">
            <a:avLst/>
          </a:prstGeom>
        </p:spPr>
        <p:txBody>
          <a:bodyPr/>
          <a:lstStyle/>
          <a:p>
            <a:pPr algn="r"/>
            <a:r>
              <a:rPr lang="fr-FR" sz="1400" dirty="0"/>
              <a:t>Direction Marketing</a:t>
            </a:r>
          </a:p>
        </p:txBody>
      </p:sp>
      <p:sp>
        <p:nvSpPr>
          <p:cNvPr id="7" name="Sous-titre 1">
            <a:extLst>
              <a:ext uri="{FF2B5EF4-FFF2-40B4-BE49-F238E27FC236}">
                <a16:creationId xmlns:a16="http://schemas.microsoft.com/office/drawing/2014/main" id="{0AFA2691-6F2F-401D-B476-B274FDF347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30015" y="4617691"/>
            <a:ext cx="7893700" cy="282887"/>
          </a:xfrm>
        </p:spPr>
        <p:txBody>
          <a:bodyPr/>
          <a:lstStyle/>
          <a:p>
            <a:r>
              <a:rPr lang="fr-FR" dirty="0"/>
              <a:t>BDD</a:t>
            </a:r>
          </a:p>
        </p:txBody>
      </p:sp>
      <p:sp>
        <p:nvSpPr>
          <p:cNvPr id="8" name="Espace réservé du texte 2">
            <a:extLst>
              <a:ext uri="{FF2B5EF4-FFF2-40B4-BE49-F238E27FC236}">
                <a16:creationId xmlns:a16="http://schemas.microsoft.com/office/drawing/2014/main" id="{2D420B5B-D8AC-4FB2-ABA9-432BD750C11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30015" y="4987266"/>
            <a:ext cx="7893700" cy="304887"/>
          </a:xfrm>
        </p:spPr>
        <p:txBody>
          <a:bodyPr>
            <a:normAutofit fontScale="92500" lnSpcReduction="10000"/>
          </a:bodyPr>
          <a:lstStyle/>
          <a:p>
            <a:r>
              <a:rPr lang="fr-FR" dirty="0"/>
              <a:t>12 juin 2023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12F14AE-9702-0328-1907-0636999C78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0456" y="2107300"/>
            <a:ext cx="1483682" cy="114933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9783040-BD69-1CCE-A0F2-0F393A39AF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1517" y="4573301"/>
            <a:ext cx="4797968" cy="835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3992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5777356-43E4-4352-915C-372210FC3F7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CHADO - </a:t>
            </a:r>
            <a:r>
              <a:rPr lang="fr-FR" altLang="fr-FR" dirty="0"/>
              <a:t>Versement libre </a:t>
            </a:r>
            <a:r>
              <a:rPr lang="fr-FR" dirty="0"/>
              <a:t>sur un Nuances 3D existant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7B633AD-EE9D-42D7-8CE2-528B832F3C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CHADO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D54FC59-739E-E4B5-95AC-A2C8A0DF9B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12901" y="-6864"/>
            <a:ext cx="750893" cy="58167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B0FB927-E5BD-F839-9DE7-D24A7DCF99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9285" y="1408003"/>
            <a:ext cx="6065799" cy="3270263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EF517FC-90A3-91C6-389F-636348A4AE89}"/>
              </a:ext>
            </a:extLst>
          </p:cNvPr>
          <p:cNvSpPr txBox="1"/>
          <p:nvPr/>
        </p:nvSpPr>
        <p:spPr>
          <a:xfrm>
            <a:off x="474370" y="4778715"/>
            <a:ext cx="5063553" cy="157023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defTabSz="1219170">
              <a:defRPr/>
            </a:pPr>
            <a:endParaRPr lang="fr-FR" sz="1067" b="1" kern="0">
              <a:solidFill>
                <a:srgbClr val="C00000"/>
              </a:solidFill>
              <a:latin typeface="Arial"/>
              <a:cs typeface="Arial"/>
              <a:sym typeface="Arial"/>
            </a:endParaRPr>
          </a:p>
          <a:p>
            <a:pPr algn="ctr" defTabSz="1219170">
              <a:defRPr/>
            </a:pPr>
            <a:r>
              <a:rPr lang="fr-FR" sz="1067" b="1" kern="0">
                <a:solidFill>
                  <a:srgbClr val="C00000"/>
                </a:solidFill>
                <a:latin typeface="Arial"/>
                <a:cs typeface="Arial"/>
                <a:sym typeface="Arial"/>
              </a:rPr>
              <a:t>Bon à savoir</a:t>
            </a:r>
          </a:p>
          <a:p>
            <a:pPr defTabSz="1219170">
              <a:defRPr/>
            </a:pPr>
            <a:endParaRPr lang="fr-FR" sz="10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defTabSz="1219170">
              <a:defRPr/>
            </a:pPr>
            <a:r>
              <a:rPr lang="fr-FR" sz="1067" b="1" kern="0">
                <a:solidFill>
                  <a:srgbClr val="C00000"/>
                </a:solidFill>
                <a:latin typeface="Arial"/>
                <a:cs typeface="Arial"/>
                <a:sym typeface="Arial"/>
              </a:rPr>
              <a:t>&gt;</a:t>
            </a:r>
            <a:r>
              <a:rPr lang="fr-FR" sz="1067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Les opérations non réalisables dans Puma ne sont pas chainables.</a:t>
            </a:r>
          </a:p>
          <a:p>
            <a:pPr defTabSz="1219170">
              <a:defRPr/>
            </a:pPr>
            <a:endParaRPr lang="fr-FR" sz="10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defTabSz="1219170">
              <a:defRPr/>
            </a:pPr>
            <a:r>
              <a:rPr lang="fr-FR" sz="1067" b="1" kern="0">
                <a:solidFill>
                  <a:srgbClr val="C00000"/>
                </a:solidFill>
                <a:latin typeface="Arial"/>
                <a:cs typeface="Arial"/>
                <a:sym typeface="Arial"/>
              </a:rPr>
              <a:t>&gt;</a:t>
            </a:r>
            <a:r>
              <a:rPr lang="fr-FR" sz="1067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Votre client a besoin de temps / les fonds ne sont pas encore disponibles?</a:t>
            </a:r>
          </a:p>
          <a:p>
            <a:pPr marL="228594" indent="-228594" defTabSz="1219170">
              <a:buFontTx/>
              <a:buChar char="-"/>
              <a:defRPr/>
            </a:pPr>
            <a:r>
              <a:rPr lang="fr-FR" sz="1067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La synthèse LEA est valable 30 jours,</a:t>
            </a:r>
          </a:p>
          <a:p>
            <a:pPr marL="228594" indent="-228594" defTabSz="1219170">
              <a:buFontTx/>
              <a:buChar char="-"/>
              <a:defRPr/>
            </a:pPr>
            <a:r>
              <a:rPr lang="fr-FR" sz="1067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Les opérations sont visibles dans le panier d’ordre durant 30 jours.</a:t>
            </a:r>
          </a:p>
          <a:p>
            <a:pPr defTabSz="1219170">
              <a:defRPr/>
            </a:pPr>
            <a:endParaRPr lang="fr-FR" sz="10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8" name="Bulle narrative : rectangle 7">
            <a:extLst>
              <a:ext uri="{FF2B5EF4-FFF2-40B4-BE49-F238E27FC236}">
                <a16:creationId xmlns:a16="http://schemas.microsoft.com/office/drawing/2014/main" id="{1AE0129D-AFA6-CC84-2EF9-47F1144E9FE0}"/>
              </a:ext>
            </a:extLst>
          </p:cNvPr>
          <p:cNvSpPr/>
          <p:nvPr/>
        </p:nvSpPr>
        <p:spPr>
          <a:xfrm>
            <a:off x="300927" y="2281109"/>
            <a:ext cx="1855304" cy="762024"/>
          </a:xfrm>
          <a:prstGeom prst="wedgeRectCallout">
            <a:avLst>
              <a:gd name="adj1" fmla="val 74024"/>
              <a:gd name="adj2" fmla="val 2078"/>
            </a:avLst>
          </a:prstGeom>
          <a:solidFill>
            <a:schemeClr val="bg1"/>
          </a:solidFill>
          <a:ln w="95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r>
              <a:rPr lang="fr-FR" sz="1067" kern="0">
                <a:solidFill>
                  <a:srgbClr val="000000"/>
                </a:solidFill>
                <a:latin typeface="Arial" panose="020B0604020202020204"/>
                <a:sym typeface="Arial"/>
              </a:rPr>
              <a:t>Ce </a:t>
            </a:r>
            <a:r>
              <a:rPr lang="fr-FR" sz="1067" kern="0" err="1">
                <a:solidFill>
                  <a:srgbClr val="000000"/>
                </a:solidFill>
                <a:latin typeface="Arial" panose="020B0604020202020204"/>
                <a:sym typeface="Arial"/>
              </a:rPr>
              <a:t>picto</a:t>
            </a:r>
            <a:r>
              <a:rPr lang="fr-FR" sz="1067" kern="0">
                <a:solidFill>
                  <a:srgbClr val="000000"/>
                </a:solidFill>
                <a:latin typeface="Arial" panose="020B0604020202020204"/>
                <a:sym typeface="Arial"/>
              </a:rPr>
              <a:t> me permet d’identifier les opérations chainables dans le panier d’ordre.</a:t>
            </a:r>
          </a:p>
        </p:txBody>
      </p:sp>
      <p:sp>
        <p:nvSpPr>
          <p:cNvPr id="9" name="Bulle narrative : rectangle 8">
            <a:extLst>
              <a:ext uri="{FF2B5EF4-FFF2-40B4-BE49-F238E27FC236}">
                <a16:creationId xmlns:a16="http://schemas.microsoft.com/office/drawing/2014/main" id="{29774839-38A7-AAAB-9DDE-5E572938CAF7}"/>
              </a:ext>
            </a:extLst>
          </p:cNvPr>
          <p:cNvSpPr/>
          <p:nvPr/>
        </p:nvSpPr>
        <p:spPr>
          <a:xfrm>
            <a:off x="6661287" y="1499870"/>
            <a:ext cx="1469887" cy="745045"/>
          </a:xfrm>
          <a:prstGeom prst="wedgeRectCallout">
            <a:avLst>
              <a:gd name="adj1" fmla="val -55119"/>
              <a:gd name="adj2" fmla="val 84658"/>
            </a:avLst>
          </a:prstGeom>
          <a:solidFill>
            <a:schemeClr val="bg1"/>
          </a:solidFill>
          <a:ln w="95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r>
              <a:rPr lang="fr-FR" sz="1067" kern="0">
                <a:solidFill>
                  <a:srgbClr val="000000"/>
                </a:solidFill>
                <a:latin typeface="Arial" panose="020B0604020202020204"/>
                <a:sym typeface="Arial"/>
              </a:rPr>
              <a:t>Je clique sur investir pour accéder à l’écran suivant.</a:t>
            </a:r>
          </a:p>
        </p:txBody>
      </p:sp>
      <p:sp>
        <p:nvSpPr>
          <p:cNvPr id="10" name="Bulle narrative : rectangle 9">
            <a:extLst>
              <a:ext uri="{FF2B5EF4-FFF2-40B4-BE49-F238E27FC236}">
                <a16:creationId xmlns:a16="http://schemas.microsoft.com/office/drawing/2014/main" id="{54D84857-2C96-CB43-519D-C37B78C8153E}"/>
              </a:ext>
            </a:extLst>
          </p:cNvPr>
          <p:cNvSpPr/>
          <p:nvPr/>
        </p:nvSpPr>
        <p:spPr>
          <a:xfrm>
            <a:off x="3563591" y="3027501"/>
            <a:ext cx="1855304" cy="1030289"/>
          </a:xfrm>
          <a:prstGeom prst="wedgeRectCallout">
            <a:avLst>
              <a:gd name="adj1" fmla="val 17453"/>
              <a:gd name="adj2" fmla="val -74441"/>
            </a:avLst>
          </a:prstGeom>
          <a:solidFill>
            <a:schemeClr val="bg1"/>
          </a:solidFill>
          <a:ln w="95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r>
              <a:rPr lang="fr-FR" sz="1067" kern="0">
                <a:solidFill>
                  <a:srgbClr val="000000"/>
                </a:solidFill>
                <a:latin typeface="Arial" panose="020B0604020202020204"/>
                <a:sym typeface="Arial"/>
              </a:rPr>
              <a:t>Les opérations et montants indiqués dans le panier d’ordre sont issus de la proposition de la synthèse LEA acceptée et signée par le client.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2A873C6B-A8EB-5024-D0B4-59520D7EF5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4532" y="4574244"/>
            <a:ext cx="660400" cy="609600"/>
          </a:xfrm>
          <a:prstGeom prst="rect">
            <a:avLst/>
          </a:prstGeom>
        </p:spPr>
      </p:pic>
      <p:sp>
        <p:nvSpPr>
          <p:cNvPr id="13" name="Espace réservé du texte 1">
            <a:extLst>
              <a:ext uri="{FF2B5EF4-FFF2-40B4-BE49-F238E27FC236}">
                <a16:creationId xmlns:a16="http://schemas.microsoft.com/office/drawing/2014/main" id="{CD487E2B-5C89-B499-A3AB-90D2498DEDF1}"/>
              </a:ext>
            </a:extLst>
          </p:cNvPr>
          <p:cNvSpPr txBox="1">
            <a:spLocks/>
          </p:cNvSpPr>
          <p:nvPr/>
        </p:nvSpPr>
        <p:spPr>
          <a:xfrm>
            <a:off x="-29018" y="1385129"/>
            <a:ext cx="1469887" cy="38404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sz="1600" b="0" i="0" u="none" strike="noStrike" cap="none" baseline="0">
                <a:solidFill>
                  <a:srgbClr val="B24388"/>
                </a:solidFill>
                <a:latin typeface="Montserrat SemiBold" panose="00000700000000000000" pitchFamily="50" charset="0"/>
                <a:ea typeface="Arial"/>
                <a:cs typeface="Arial"/>
                <a:sym typeface="Arial"/>
              </a:defRPr>
            </a:lvl1pPr>
            <a:lvl2pPr marL="457189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914378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371566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L="1828754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defTabSz="1219170">
              <a:lnSpc>
                <a:spcPct val="90000"/>
              </a:lnSpc>
              <a:spcAft>
                <a:spcPts val="800"/>
              </a:spcAft>
              <a:defRPr/>
            </a:pPr>
            <a:r>
              <a:rPr lang="fr-FR" sz="1467" b="1" i="1" kern="0" err="1">
                <a:solidFill>
                  <a:srgbClr val="C00000"/>
                </a:solidFill>
              </a:rPr>
              <a:t>MySys</a:t>
            </a:r>
            <a:endParaRPr lang="fr-FR" sz="1467" b="1" i="1" kern="0">
              <a:solidFill>
                <a:srgbClr val="C00000"/>
              </a:solidFill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97636AC9-D464-4FDE-A89F-99B5D64AD8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3725008"/>
            <a:ext cx="5594971" cy="1698473"/>
          </a:xfrm>
          <a:prstGeom prst="rect">
            <a:avLst/>
          </a:prstGeom>
        </p:spPr>
      </p:pic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CE8E0213-BE73-9EED-ACCC-93D808186F95}"/>
              </a:ext>
            </a:extLst>
          </p:cNvPr>
          <p:cNvCxnSpPr>
            <a:cxnSpLocks/>
          </p:cNvCxnSpPr>
          <p:nvPr/>
        </p:nvCxnSpPr>
        <p:spPr>
          <a:xfrm>
            <a:off x="7175277" y="2668472"/>
            <a:ext cx="1705507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2627B6AC-4F7F-4675-C741-C6B1F1FF80B8}"/>
              </a:ext>
            </a:extLst>
          </p:cNvPr>
          <p:cNvCxnSpPr>
            <a:cxnSpLocks/>
          </p:cNvCxnSpPr>
          <p:nvPr/>
        </p:nvCxnSpPr>
        <p:spPr>
          <a:xfrm>
            <a:off x="8880784" y="2668472"/>
            <a:ext cx="0" cy="100608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Graphique 16" descr="Loupe avec un remplissage uni">
            <a:extLst>
              <a:ext uri="{FF2B5EF4-FFF2-40B4-BE49-F238E27FC236}">
                <a16:creationId xmlns:a16="http://schemas.microsoft.com/office/drawing/2014/main" id="{64AE216D-974A-9463-DD70-B94D03DEE89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512527" y="2682110"/>
            <a:ext cx="377175" cy="377175"/>
          </a:xfrm>
          <a:prstGeom prst="rect">
            <a:avLst/>
          </a:prstGeom>
        </p:spPr>
      </p:pic>
      <p:sp>
        <p:nvSpPr>
          <p:cNvPr id="18" name="Bulle narrative : rectangle 17">
            <a:extLst>
              <a:ext uri="{FF2B5EF4-FFF2-40B4-BE49-F238E27FC236}">
                <a16:creationId xmlns:a16="http://schemas.microsoft.com/office/drawing/2014/main" id="{8B06B346-09D2-BE09-2B1E-55AFB8BCE984}"/>
              </a:ext>
            </a:extLst>
          </p:cNvPr>
          <p:cNvSpPr/>
          <p:nvPr/>
        </p:nvSpPr>
        <p:spPr>
          <a:xfrm>
            <a:off x="10077146" y="2923156"/>
            <a:ext cx="1469887" cy="745045"/>
          </a:xfrm>
          <a:prstGeom prst="wedgeRectCallout">
            <a:avLst>
              <a:gd name="adj1" fmla="val -6801"/>
              <a:gd name="adj2" fmla="val 119610"/>
            </a:avLst>
          </a:prstGeom>
          <a:solidFill>
            <a:schemeClr val="bg1"/>
          </a:solidFill>
          <a:ln w="95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r>
              <a:rPr lang="fr-FR" sz="1067">
                <a:solidFill>
                  <a:srgbClr val="000000"/>
                </a:solidFill>
                <a:latin typeface="Arial" panose="020B0604020202020204"/>
              </a:rPr>
              <a:t>J</a:t>
            </a:r>
            <a:r>
              <a:rPr lang="fr-FR" sz="1067" kern="0">
                <a:solidFill>
                  <a:srgbClr val="000000"/>
                </a:solidFill>
                <a:latin typeface="Arial" panose="020B0604020202020204"/>
                <a:sym typeface="Arial"/>
              </a:rPr>
              <a:t>e clique sur investir pour accéder à l’écran suivant.</a:t>
            </a:r>
          </a:p>
        </p:txBody>
      </p:sp>
      <p:sp>
        <p:nvSpPr>
          <p:cNvPr id="19" name="Oval 2">
            <a:extLst>
              <a:ext uri="{FF2B5EF4-FFF2-40B4-BE49-F238E27FC236}">
                <a16:creationId xmlns:a16="http://schemas.microsoft.com/office/drawing/2014/main" id="{9ACC81DE-3893-373E-73F7-91125323067D}"/>
              </a:ext>
            </a:extLst>
          </p:cNvPr>
          <p:cNvSpPr/>
          <p:nvPr/>
        </p:nvSpPr>
        <p:spPr>
          <a:xfrm>
            <a:off x="6979493" y="2573408"/>
            <a:ext cx="192000" cy="192000"/>
          </a:xfrm>
          <a:prstGeom prst="ellipse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</p:spTree>
    <p:extLst>
      <p:ext uri="{BB962C8B-B14F-4D97-AF65-F5344CB8AC3E}">
        <p14:creationId xmlns:p14="http://schemas.microsoft.com/office/powerpoint/2010/main" val="42371183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5777356-43E4-4352-915C-372210FC3F7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CHADO - </a:t>
            </a:r>
            <a:r>
              <a:rPr lang="fr-FR" altLang="fr-FR" dirty="0"/>
              <a:t>Versement libre </a:t>
            </a:r>
            <a:r>
              <a:rPr lang="fr-FR" dirty="0"/>
              <a:t>sur un Nuances 3D existant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7B633AD-EE9D-42D7-8CE2-528B832F3C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CHADO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D54FC59-739E-E4B5-95AC-A2C8A0DF9B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12901" y="-6864"/>
            <a:ext cx="750893" cy="58167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4DEC029-944A-6228-1F19-636A4B7716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389" y="2553895"/>
            <a:ext cx="5185689" cy="2789480"/>
          </a:xfrm>
          <a:prstGeom prst="rect">
            <a:avLst/>
          </a:prstGeom>
        </p:spPr>
      </p:pic>
      <p:sp>
        <p:nvSpPr>
          <p:cNvPr id="5" name="Espace réservé du texte 1">
            <a:extLst>
              <a:ext uri="{FF2B5EF4-FFF2-40B4-BE49-F238E27FC236}">
                <a16:creationId xmlns:a16="http://schemas.microsoft.com/office/drawing/2014/main" id="{10E3CD6C-4396-D8A0-4085-6B142364ADA8}"/>
              </a:ext>
            </a:extLst>
          </p:cNvPr>
          <p:cNvSpPr txBox="1">
            <a:spLocks/>
          </p:cNvSpPr>
          <p:nvPr/>
        </p:nvSpPr>
        <p:spPr>
          <a:xfrm>
            <a:off x="-29018" y="1385129"/>
            <a:ext cx="1469887" cy="38404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sz="1600" b="0" i="0" u="none" strike="noStrike" cap="none" baseline="0">
                <a:solidFill>
                  <a:srgbClr val="B24388"/>
                </a:solidFill>
                <a:latin typeface="Montserrat SemiBold" panose="00000700000000000000" pitchFamily="50" charset="0"/>
                <a:ea typeface="Arial"/>
                <a:cs typeface="Arial"/>
                <a:sym typeface="Arial"/>
              </a:defRPr>
            </a:lvl1pPr>
            <a:lvl2pPr marL="457189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914378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371566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L="1828754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defTabSz="1219170">
              <a:lnSpc>
                <a:spcPct val="90000"/>
              </a:lnSpc>
              <a:spcAft>
                <a:spcPts val="800"/>
              </a:spcAft>
              <a:defRPr/>
            </a:pPr>
            <a:r>
              <a:rPr lang="fr-FR" sz="1467" b="1" i="1" kern="0">
                <a:solidFill>
                  <a:srgbClr val="C00000"/>
                </a:solidFill>
              </a:rPr>
              <a:t>PUMA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8C10D15-1998-7F77-25C6-B0F29A7FC7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0358" y="1257115"/>
            <a:ext cx="4308769" cy="414633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270AC9D-679B-D610-80F5-56F98CD9069B}"/>
              </a:ext>
            </a:extLst>
          </p:cNvPr>
          <p:cNvSpPr/>
          <p:nvPr/>
        </p:nvSpPr>
        <p:spPr>
          <a:xfrm>
            <a:off x="1365749" y="2380625"/>
            <a:ext cx="2448871" cy="384043"/>
          </a:xfrm>
          <a:prstGeom prst="rect">
            <a:avLst/>
          </a:prstGeom>
          <a:solidFill>
            <a:schemeClr val="bg1"/>
          </a:solidFill>
          <a:ln w="95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r>
              <a:rPr lang="fr-FR" sz="1200" kern="0">
                <a:solidFill>
                  <a:srgbClr val="000000"/>
                </a:solidFill>
                <a:latin typeface="Arial" panose="020B0604020202020204"/>
                <a:sym typeface="Arial"/>
              </a:rPr>
              <a:t>Fenêtre de chargement</a:t>
            </a:r>
          </a:p>
          <a:p>
            <a:pPr algn="ctr" defTabSz="1219170">
              <a:defRPr/>
            </a:pPr>
            <a:r>
              <a:rPr lang="fr-FR" sz="1200" kern="0">
                <a:solidFill>
                  <a:srgbClr val="000000"/>
                </a:solidFill>
                <a:latin typeface="Arial" panose="020B0604020202020204"/>
                <a:sym typeface="Arial"/>
              </a:rPr>
              <a:t>(</a:t>
            </a:r>
            <a:r>
              <a:rPr lang="fr-FR" sz="1200" ker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impact upgrade </a:t>
            </a:r>
            <a:r>
              <a:rPr lang="fr-FR" sz="1200" kern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Chromium</a:t>
            </a:r>
            <a:r>
              <a:rPr lang="fr-FR" sz="1200" ker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)</a:t>
            </a:r>
            <a:endParaRPr lang="fr-FR" sz="1200" kern="0">
              <a:solidFill>
                <a:srgbClr val="000000"/>
              </a:solidFill>
              <a:latin typeface="Arial" panose="020B0604020202020204"/>
              <a:sym typeface="Arial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F592099-6C3E-9BAB-52BD-C7173A79EAB5}"/>
              </a:ext>
            </a:extLst>
          </p:cNvPr>
          <p:cNvSpPr txBox="1"/>
          <p:nvPr/>
        </p:nvSpPr>
        <p:spPr>
          <a:xfrm>
            <a:off x="7056582" y="5486145"/>
            <a:ext cx="4110183" cy="94416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lIns="121920" tIns="60960" rIns="121920" bIns="60960" rtlCol="0" anchor="t">
            <a:spAutoFit/>
          </a:bodyPr>
          <a:lstStyle/>
          <a:p>
            <a:pPr algn="ctr" defTabSz="1219170">
              <a:defRPr/>
            </a:pPr>
            <a:r>
              <a:rPr lang="fr-FR" sz="1067" b="1" kern="0">
                <a:solidFill>
                  <a:srgbClr val="C00000"/>
                </a:solidFill>
                <a:latin typeface="Arial"/>
                <a:cs typeface="Arial"/>
                <a:sym typeface="Arial"/>
              </a:rPr>
              <a:t>Bon à savoir</a:t>
            </a:r>
          </a:p>
          <a:p>
            <a:pPr defTabSz="1219170">
              <a:defRPr/>
            </a:pPr>
            <a:endParaRPr lang="fr-FR" sz="10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defTabSz="1219170">
              <a:defRPr/>
            </a:pPr>
            <a:r>
              <a:rPr lang="fr-FR" sz="1067" b="1" kern="0">
                <a:solidFill>
                  <a:srgbClr val="C00000"/>
                </a:solidFill>
                <a:latin typeface="Arial"/>
                <a:cs typeface="Arial"/>
                <a:sym typeface="Arial"/>
              </a:rPr>
              <a:t>&gt;</a:t>
            </a:r>
            <a:r>
              <a:rPr lang="fr-FR" sz="1067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</a:t>
            </a:r>
            <a:r>
              <a:rPr lang="fr-FR" sz="1067"/>
              <a:t>Arrivé</a:t>
            </a:r>
            <a:r>
              <a:rPr lang="fr-FR" sz="1067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dans PUMA, tous les éléments récapitulatifs du contrat sont disponibles.</a:t>
            </a:r>
            <a:endParaRPr lang="fr-FR" sz="1067" kern="0">
              <a:solidFill>
                <a:srgbClr val="000000"/>
              </a:solidFill>
              <a:latin typeface="Arial"/>
              <a:cs typeface="Arial"/>
            </a:endParaRPr>
          </a:p>
          <a:p>
            <a:pPr defTabSz="1219170">
              <a:defRPr/>
            </a:pPr>
            <a:endParaRPr lang="fr-FR" sz="10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D884E56-ACCB-8BC3-FA81-C2F8FA4F35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5073" y="5343376"/>
            <a:ext cx="483016" cy="526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1893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5777356-43E4-4352-915C-372210FC3F7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CHADO - </a:t>
            </a:r>
            <a:r>
              <a:rPr lang="fr-FR" altLang="fr-FR" dirty="0"/>
              <a:t>Versement libre </a:t>
            </a:r>
            <a:r>
              <a:rPr lang="fr-FR" dirty="0"/>
              <a:t>sur un Nuances 3D existant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7B633AD-EE9D-42D7-8CE2-528B832F3C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CHADO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D54FC59-739E-E4B5-95AC-A2C8A0DF9B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12901" y="-6864"/>
            <a:ext cx="750893" cy="581677"/>
          </a:xfrm>
          <a:prstGeom prst="rect">
            <a:avLst/>
          </a:prstGeom>
        </p:spPr>
      </p:pic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B6F489CC-7D1D-1EDE-251C-B11AB619F060}"/>
              </a:ext>
            </a:extLst>
          </p:cNvPr>
          <p:cNvSpPr txBox="1">
            <a:spLocks/>
          </p:cNvSpPr>
          <p:nvPr/>
        </p:nvSpPr>
        <p:spPr>
          <a:xfrm>
            <a:off x="-29018" y="1385129"/>
            <a:ext cx="1469887" cy="38404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sz="1600" b="0" i="0" u="none" strike="noStrike" cap="none" baseline="0">
                <a:solidFill>
                  <a:srgbClr val="B24388"/>
                </a:solidFill>
                <a:latin typeface="Montserrat SemiBold" panose="00000700000000000000" pitchFamily="50" charset="0"/>
                <a:ea typeface="Arial"/>
                <a:cs typeface="Arial"/>
                <a:sym typeface="Arial"/>
              </a:defRPr>
            </a:lvl1pPr>
            <a:lvl2pPr marL="457189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914378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371566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L="1828754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defTabSz="1219170">
              <a:lnSpc>
                <a:spcPct val="90000"/>
              </a:lnSpc>
              <a:spcAft>
                <a:spcPts val="800"/>
              </a:spcAft>
              <a:defRPr/>
            </a:pPr>
            <a:r>
              <a:rPr lang="fr-FR" sz="1467" b="1" i="1" kern="0">
                <a:solidFill>
                  <a:srgbClr val="C00000"/>
                </a:solidFill>
              </a:rPr>
              <a:t>PUMA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C5461B4-FAFA-B10E-040F-CD66EEBBF35B}"/>
              </a:ext>
            </a:extLst>
          </p:cNvPr>
          <p:cNvSpPr txBox="1"/>
          <p:nvPr/>
        </p:nvSpPr>
        <p:spPr>
          <a:xfrm>
            <a:off x="8058724" y="1987874"/>
            <a:ext cx="3657600" cy="160101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lIns="121920" tIns="60960" rIns="121920" bIns="60960" rtlCol="0" anchor="t">
            <a:spAutoFit/>
          </a:bodyPr>
          <a:lstStyle/>
          <a:p>
            <a:pPr algn="ctr" defTabSz="1219170">
              <a:defRPr/>
            </a:pPr>
            <a:r>
              <a:rPr lang="fr-FR" sz="1067" b="1" kern="0">
                <a:solidFill>
                  <a:srgbClr val="C00000"/>
                </a:solidFill>
                <a:latin typeface="Arial"/>
                <a:cs typeface="Arial"/>
                <a:sym typeface="Arial"/>
              </a:rPr>
              <a:t>Bon à savoir</a:t>
            </a:r>
          </a:p>
          <a:p>
            <a:pPr defTabSz="1219170">
              <a:defRPr/>
            </a:pPr>
            <a:endParaRPr lang="fr-FR" sz="10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>
              <a:defRPr/>
            </a:pPr>
            <a:r>
              <a:rPr lang="fr-FR" sz="1067" b="1" kern="0">
                <a:solidFill>
                  <a:srgbClr val="C00000"/>
                </a:solidFill>
                <a:latin typeface="Arial"/>
                <a:cs typeface="Arial"/>
                <a:sym typeface="Arial"/>
              </a:rPr>
              <a:t>&gt;</a:t>
            </a:r>
            <a:r>
              <a:rPr lang="fr-FR" sz="1067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Votre client n’est pas éligible à la VAD… vérifier la complétude de ses données dans </a:t>
            </a:r>
            <a:r>
              <a:rPr lang="fr-FR" sz="1067" kern="0" err="1">
                <a:solidFill>
                  <a:srgbClr val="000000"/>
                </a:solidFill>
                <a:latin typeface="Arial"/>
                <a:cs typeface="Arial"/>
                <a:sym typeface="Arial"/>
              </a:rPr>
              <a:t>Mysys</a:t>
            </a:r>
            <a:r>
              <a:rPr lang="fr-FR" sz="1067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et si besoin les mettre à jour pour favoriser la signature électronique.</a:t>
            </a:r>
            <a:r>
              <a:rPr lang="fr-FR" sz="1067"/>
              <a:t> </a:t>
            </a:r>
          </a:p>
          <a:p>
            <a:pPr>
              <a:defRPr/>
            </a:pPr>
            <a:endParaRPr lang="fr-FR" sz="1067"/>
          </a:p>
          <a:p>
            <a:pPr marL="228594" indent="-228594">
              <a:buFont typeface="Wingdings"/>
              <a:buChar char="Ø"/>
              <a:defRPr/>
            </a:pPr>
            <a:r>
              <a:rPr lang="fr-FR" sz="1067"/>
              <a:t>La répartition des supports est pré-renseignée et est non modifiable</a:t>
            </a:r>
            <a:endParaRPr lang="fr-FR" sz="1067" kern="0">
              <a:solidFill>
                <a:srgbClr val="000000"/>
              </a:solidFill>
              <a:latin typeface="Arial"/>
              <a:cs typeface="Arial"/>
            </a:endParaRPr>
          </a:p>
          <a:p>
            <a:pPr defTabSz="1219170">
              <a:defRPr/>
            </a:pPr>
            <a:endParaRPr lang="fr-FR" sz="10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7BF793-792D-1FC1-CE93-541F4120DE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7216" y="1724421"/>
            <a:ext cx="483016" cy="52690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46E9DE3-8F80-DCF1-3E84-450390D0700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611" r="2204" b="55902"/>
          <a:stretch/>
        </p:blipFill>
        <p:spPr>
          <a:xfrm>
            <a:off x="2980084" y="1366379"/>
            <a:ext cx="4688776" cy="1714351"/>
          </a:xfrm>
          <a:prstGeom prst="rect">
            <a:avLst/>
          </a:prstGeom>
        </p:spPr>
      </p:pic>
      <p:sp>
        <p:nvSpPr>
          <p:cNvPr id="8" name="Bulle narrative : rectangle 7">
            <a:extLst>
              <a:ext uri="{FF2B5EF4-FFF2-40B4-BE49-F238E27FC236}">
                <a16:creationId xmlns:a16="http://schemas.microsoft.com/office/drawing/2014/main" id="{B2D6734B-E95B-63BB-31B9-3810D6BCD00F}"/>
              </a:ext>
            </a:extLst>
          </p:cNvPr>
          <p:cNvSpPr/>
          <p:nvPr/>
        </p:nvSpPr>
        <p:spPr>
          <a:xfrm>
            <a:off x="1510198" y="2035935"/>
            <a:ext cx="1469887" cy="515508"/>
          </a:xfrm>
          <a:prstGeom prst="wedgeRectCallout">
            <a:avLst>
              <a:gd name="adj1" fmla="val 40907"/>
              <a:gd name="adj2" fmla="val -94293"/>
            </a:avLst>
          </a:prstGeom>
          <a:solidFill>
            <a:schemeClr val="bg1"/>
          </a:solidFill>
          <a:ln w="95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r>
              <a:rPr lang="fr-FR" sz="1067" kern="0">
                <a:solidFill>
                  <a:srgbClr val="000000"/>
                </a:solidFill>
                <a:latin typeface="Arial" panose="020B0604020202020204"/>
                <a:sym typeface="Arial"/>
              </a:rPr>
              <a:t>Je sélectionne le canal de vente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5F38A48-BC93-E134-74DD-0FD9EC374D5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70" r="2810"/>
          <a:stretch/>
        </p:blipFill>
        <p:spPr>
          <a:xfrm>
            <a:off x="3053406" y="2960680"/>
            <a:ext cx="4608945" cy="3389603"/>
          </a:xfrm>
          <a:prstGeom prst="rect">
            <a:avLst/>
          </a:prstGeom>
        </p:spPr>
      </p:pic>
      <p:sp>
        <p:nvSpPr>
          <p:cNvPr id="10" name="Bulle narrative : rectangle 9">
            <a:extLst>
              <a:ext uri="{FF2B5EF4-FFF2-40B4-BE49-F238E27FC236}">
                <a16:creationId xmlns:a16="http://schemas.microsoft.com/office/drawing/2014/main" id="{BB875AF2-13B6-CC53-3704-E97A7597C126}"/>
              </a:ext>
            </a:extLst>
          </p:cNvPr>
          <p:cNvSpPr/>
          <p:nvPr/>
        </p:nvSpPr>
        <p:spPr>
          <a:xfrm>
            <a:off x="501694" y="3320594"/>
            <a:ext cx="2312033" cy="1306825"/>
          </a:xfrm>
          <a:prstGeom prst="wedgeRectCallout">
            <a:avLst>
              <a:gd name="adj1" fmla="val 65413"/>
              <a:gd name="adj2" fmla="val -28000"/>
            </a:avLst>
          </a:prstGeom>
          <a:solidFill>
            <a:schemeClr val="bg1"/>
          </a:solidFill>
          <a:ln w="95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>
              <a:defRPr/>
            </a:pPr>
            <a:r>
              <a:rPr lang="fr-FR" sz="1067" b="1" kern="0">
                <a:solidFill>
                  <a:srgbClr val="C00000"/>
                </a:solidFill>
                <a:latin typeface="Arial" panose="020B0604020202020204"/>
                <a:sym typeface="Arial"/>
              </a:rPr>
              <a:t>&gt;</a:t>
            </a:r>
            <a:r>
              <a:rPr lang="fr-FR" sz="1067" kern="0">
                <a:solidFill>
                  <a:srgbClr val="000000"/>
                </a:solidFill>
                <a:latin typeface="Arial" panose="020B0604020202020204"/>
                <a:sym typeface="Arial"/>
              </a:rPr>
              <a:t> J’indique la date de signature</a:t>
            </a:r>
          </a:p>
          <a:p>
            <a:pPr defTabSz="1219170">
              <a:defRPr/>
            </a:pPr>
            <a:r>
              <a:rPr lang="fr-FR" sz="1067" b="1" kern="0">
                <a:solidFill>
                  <a:srgbClr val="C00000"/>
                </a:solidFill>
                <a:latin typeface="Arial" panose="020B0604020202020204"/>
                <a:sym typeface="Arial"/>
              </a:rPr>
              <a:t>&gt;</a:t>
            </a:r>
            <a:r>
              <a:rPr lang="fr-FR" sz="1067" kern="0">
                <a:solidFill>
                  <a:srgbClr val="000000"/>
                </a:solidFill>
                <a:latin typeface="Arial" panose="020B0604020202020204"/>
                <a:sym typeface="Arial"/>
              </a:rPr>
              <a:t> Il est possible de modifier les frais suivant votre schéma délégataire </a:t>
            </a:r>
          </a:p>
          <a:p>
            <a:pPr defTabSz="1219170">
              <a:defRPr/>
            </a:pPr>
            <a:endParaRPr lang="fr-FR" sz="1067" kern="0">
              <a:solidFill>
                <a:srgbClr val="000000"/>
              </a:solidFill>
              <a:latin typeface="Arial" panose="020B0604020202020204"/>
              <a:sym typeface="Arial"/>
            </a:endParaRPr>
          </a:p>
          <a:p>
            <a:pPr defTabSz="1219170">
              <a:defRPr/>
            </a:pPr>
            <a:r>
              <a:rPr lang="fr-FR" sz="1067" b="1" kern="0">
                <a:solidFill>
                  <a:srgbClr val="C00000"/>
                </a:solidFill>
                <a:latin typeface="Arial" panose="020B0604020202020204"/>
                <a:sym typeface="Arial"/>
              </a:rPr>
              <a:t>&gt;</a:t>
            </a:r>
            <a:r>
              <a:rPr lang="fr-FR" sz="1067" kern="0">
                <a:solidFill>
                  <a:srgbClr val="000000"/>
                </a:solidFill>
                <a:latin typeface="Arial" panose="020B0604020202020204"/>
                <a:sym typeface="Arial"/>
              </a:rPr>
              <a:t> Le montant du VL est pré-renseigné et non modifiable</a:t>
            </a:r>
          </a:p>
        </p:txBody>
      </p:sp>
      <p:sp>
        <p:nvSpPr>
          <p:cNvPr id="12" name="Bulle narrative : rectangle 11">
            <a:extLst>
              <a:ext uri="{FF2B5EF4-FFF2-40B4-BE49-F238E27FC236}">
                <a16:creationId xmlns:a16="http://schemas.microsoft.com/office/drawing/2014/main" id="{D41DE36C-A3EF-2266-7D44-F397B7FA48E4}"/>
              </a:ext>
            </a:extLst>
          </p:cNvPr>
          <p:cNvSpPr/>
          <p:nvPr/>
        </p:nvSpPr>
        <p:spPr>
          <a:xfrm>
            <a:off x="6086898" y="5813990"/>
            <a:ext cx="1469887" cy="254303"/>
          </a:xfrm>
          <a:prstGeom prst="wedgeRectCallout">
            <a:avLst>
              <a:gd name="adj1" fmla="val -70944"/>
              <a:gd name="adj2" fmla="val -19041"/>
            </a:avLst>
          </a:prstGeom>
          <a:solidFill>
            <a:schemeClr val="bg1"/>
          </a:solidFill>
          <a:ln w="95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r>
              <a:rPr lang="fr-FR" sz="1067" kern="0">
                <a:solidFill>
                  <a:srgbClr val="000000"/>
                </a:solidFill>
                <a:latin typeface="Arial" panose="020B0604020202020204"/>
                <a:sym typeface="Arial"/>
              </a:rPr>
              <a:t>Je clique sur Valider</a:t>
            </a:r>
          </a:p>
        </p:txBody>
      </p:sp>
    </p:spTree>
    <p:extLst>
      <p:ext uri="{BB962C8B-B14F-4D97-AF65-F5344CB8AC3E}">
        <p14:creationId xmlns:p14="http://schemas.microsoft.com/office/powerpoint/2010/main" val="10519584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5777356-43E4-4352-915C-372210FC3F7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CHADO - </a:t>
            </a:r>
            <a:r>
              <a:rPr lang="fr-FR" altLang="fr-FR" dirty="0"/>
              <a:t>Versement libre </a:t>
            </a:r>
            <a:r>
              <a:rPr lang="fr-FR" dirty="0"/>
              <a:t>sur un Nuances 3D existant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7B633AD-EE9D-42D7-8CE2-528B832F3C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CHADO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D54FC59-739E-E4B5-95AC-A2C8A0DF9B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12901" y="-6864"/>
            <a:ext cx="750893" cy="58167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5087649-D48F-3616-ABEB-D77C548414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279" y="1577151"/>
            <a:ext cx="7680960" cy="4857327"/>
          </a:xfrm>
          <a:prstGeom prst="rect">
            <a:avLst/>
          </a:prstGeom>
        </p:spPr>
      </p:pic>
      <p:sp>
        <p:nvSpPr>
          <p:cNvPr id="5" name="Espace réservé du texte 1">
            <a:extLst>
              <a:ext uri="{FF2B5EF4-FFF2-40B4-BE49-F238E27FC236}">
                <a16:creationId xmlns:a16="http://schemas.microsoft.com/office/drawing/2014/main" id="{2531B132-28F3-4A9C-F3CA-9569A9ED6616}"/>
              </a:ext>
            </a:extLst>
          </p:cNvPr>
          <p:cNvSpPr txBox="1">
            <a:spLocks/>
          </p:cNvSpPr>
          <p:nvPr/>
        </p:nvSpPr>
        <p:spPr>
          <a:xfrm>
            <a:off x="-29018" y="1385129"/>
            <a:ext cx="1469887" cy="38404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sz="1600" b="0" i="0" u="none" strike="noStrike" cap="none" baseline="0">
                <a:solidFill>
                  <a:srgbClr val="B24388"/>
                </a:solidFill>
                <a:latin typeface="Montserrat SemiBold" panose="00000700000000000000" pitchFamily="50" charset="0"/>
                <a:ea typeface="Arial"/>
                <a:cs typeface="Arial"/>
                <a:sym typeface="Arial"/>
              </a:defRPr>
            </a:lvl1pPr>
            <a:lvl2pPr marL="457189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914378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371566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L="1828754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defTabSz="1219170">
              <a:lnSpc>
                <a:spcPct val="90000"/>
              </a:lnSpc>
              <a:spcAft>
                <a:spcPts val="800"/>
              </a:spcAft>
              <a:defRPr/>
            </a:pPr>
            <a:r>
              <a:rPr lang="fr-FR" sz="1467" b="1" i="1" kern="0">
                <a:solidFill>
                  <a:srgbClr val="C00000"/>
                </a:solidFill>
              </a:rPr>
              <a:t>PUMA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2EF21CC-356B-F01A-CDCB-E53826830347}"/>
              </a:ext>
            </a:extLst>
          </p:cNvPr>
          <p:cNvSpPr txBox="1"/>
          <p:nvPr/>
        </p:nvSpPr>
        <p:spPr>
          <a:xfrm>
            <a:off x="8486537" y="3170129"/>
            <a:ext cx="3175377" cy="1077603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 defTabSz="1219170">
              <a:defRPr/>
            </a:pPr>
            <a:r>
              <a:rPr lang="fr-FR" sz="1067" b="1" kern="0">
                <a:solidFill>
                  <a:srgbClr val="C00000"/>
                </a:solidFill>
                <a:latin typeface="Arial"/>
                <a:cs typeface="Arial"/>
                <a:sym typeface="Arial"/>
              </a:rPr>
              <a:t>Bon à savoir</a:t>
            </a:r>
          </a:p>
          <a:p>
            <a:pPr defTabSz="1219170">
              <a:defRPr/>
            </a:pPr>
            <a:endParaRPr lang="fr-FR" sz="10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defTabSz="1219170">
              <a:defRPr/>
            </a:pPr>
            <a:r>
              <a:rPr lang="fr-FR" sz="1067" b="1" kern="0">
                <a:solidFill>
                  <a:srgbClr val="C00000"/>
                </a:solidFill>
                <a:latin typeface="Arial"/>
                <a:cs typeface="Arial"/>
                <a:sym typeface="Arial"/>
              </a:rPr>
              <a:t>&gt;</a:t>
            </a:r>
            <a:r>
              <a:rPr lang="fr-FR" sz="1067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Dans le cas d’un client non éligible à la VAD, une pop-up apparait pour vous alerter que votre client n’est pas éligible. </a:t>
            </a:r>
          </a:p>
          <a:p>
            <a:pPr defTabSz="1219170">
              <a:defRPr/>
            </a:pPr>
            <a:endParaRPr lang="fr-FR" sz="10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CC54E45-B986-43DB-24F9-BB0A8A6208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5029" y="2906676"/>
            <a:ext cx="419335" cy="526905"/>
          </a:xfrm>
          <a:prstGeom prst="rect">
            <a:avLst/>
          </a:prstGeom>
        </p:spPr>
      </p:pic>
      <p:sp>
        <p:nvSpPr>
          <p:cNvPr id="8" name="Bulle narrative : rectangle 7">
            <a:extLst>
              <a:ext uri="{FF2B5EF4-FFF2-40B4-BE49-F238E27FC236}">
                <a16:creationId xmlns:a16="http://schemas.microsoft.com/office/drawing/2014/main" id="{3440394F-0631-60BB-8BB6-F34AC1025AB9}"/>
              </a:ext>
            </a:extLst>
          </p:cNvPr>
          <p:cNvSpPr/>
          <p:nvPr/>
        </p:nvSpPr>
        <p:spPr>
          <a:xfrm>
            <a:off x="6299823" y="4150973"/>
            <a:ext cx="1769416" cy="596519"/>
          </a:xfrm>
          <a:prstGeom prst="wedgeRectCallout">
            <a:avLst>
              <a:gd name="adj1" fmla="val -70944"/>
              <a:gd name="adj2" fmla="val -19041"/>
            </a:avLst>
          </a:prstGeom>
          <a:solidFill>
            <a:schemeClr val="bg1"/>
          </a:solidFill>
          <a:ln w="95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r>
              <a:rPr lang="fr-FR" sz="1067" kern="0">
                <a:solidFill>
                  <a:srgbClr val="000000"/>
                </a:solidFill>
                <a:latin typeface="Arial" panose="020B0604020202020204"/>
                <a:sym typeface="Arial"/>
              </a:rPr>
              <a:t>Dans ce cas, je clique sur poursuivre en signature manuscrite</a:t>
            </a:r>
          </a:p>
        </p:txBody>
      </p:sp>
    </p:spTree>
    <p:extLst>
      <p:ext uri="{BB962C8B-B14F-4D97-AF65-F5344CB8AC3E}">
        <p14:creationId xmlns:p14="http://schemas.microsoft.com/office/powerpoint/2010/main" val="2533509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5777356-43E4-4352-915C-372210FC3F7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CHADO - </a:t>
            </a:r>
            <a:r>
              <a:rPr lang="fr-FR" altLang="fr-FR" dirty="0"/>
              <a:t>Versement libre </a:t>
            </a:r>
            <a:r>
              <a:rPr lang="fr-FR" dirty="0"/>
              <a:t>sur un Nuances 3D existant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7B633AD-EE9D-42D7-8CE2-528B832F3C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CHADO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D54FC59-739E-E4B5-95AC-A2C8A0DF9B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12901" y="-6864"/>
            <a:ext cx="750893" cy="58167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BB42EAA6-76A9-3A6D-D0AB-9BF6E3696E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4395" y="1704150"/>
            <a:ext cx="5926284" cy="3958041"/>
          </a:xfrm>
          <a:prstGeom prst="rect">
            <a:avLst/>
          </a:prstGeom>
        </p:spPr>
      </p:pic>
      <p:sp>
        <p:nvSpPr>
          <p:cNvPr id="5" name="Espace réservé du texte 1">
            <a:extLst>
              <a:ext uri="{FF2B5EF4-FFF2-40B4-BE49-F238E27FC236}">
                <a16:creationId xmlns:a16="http://schemas.microsoft.com/office/drawing/2014/main" id="{D08F946F-824E-D344-0A2B-1EA99C35AF51}"/>
              </a:ext>
            </a:extLst>
          </p:cNvPr>
          <p:cNvSpPr txBox="1">
            <a:spLocks/>
          </p:cNvSpPr>
          <p:nvPr/>
        </p:nvSpPr>
        <p:spPr>
          <a:xfrm>
            <a:off x="-29018" y="1385129"/>
            <a:ext cx="1469887" cy="38404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sz="1600" b="0" i="0" u="none" strike="noStrike" cap="none" baseline="0">
                <a:solidFill>
                  <a:srgbClr val="B24388"/>
                </a:solidFill>
                <a:latin typeface="Montserrat SemiBold" panose="00000700000000000000" pitchFamily="50" charset="0"/>
                <a:ea typeface="Arial"/>
                <a:cs typeface="Arial"/>
                <a:sym typeface="Arial"/>
              </a:defRPr>
            </a:lvl1pPr>
            <a:lvl2pPr marL="457189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914378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371566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L="1828754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defTabSz="1219170">
              <a:lnSpc>
                <a:spcPct val="90000"/>
              </a:lnSpc>
              <a:spcAft>
                <a:spcPts val="800"/>
              </a:spcAft>
              <a:defRPr/>
            </a:pPr>
            <a:r>
              <a:rPr lang="fr-FR" sz="1467" b="1" i="1" kern="0">
                <a:solidFill>
                  <a:srgbClr val="C00000"/>
                </a:solidFill>
              </a:rPr>
              <a:t>PUMA </a:t>
            </a:r>
          </a:p>
        </p:txBody>
      </p:sp>
      <p:sp>
        <p:nvSpPr>
          <p:cNvPr id="6" name="Bulle narrative : rectangle 5">
            <a:extLst>
              <a:ext uri="{FF2B5EF4-FFF2-40B4-BE49-F238E27FC236}">
                <a16:creationId xmlns:a16="http://schemas.microsoft.com/office/drawing/2014/main" id="{45A75844-46A0-8423-591A-B602869E879B}"/>
              </a:ext>
            </a:extLst>
          </p:cNvPr>
          <p:cNvSpPr/>
          <p:nvPr/>
        </p:nvSpPr>
        <p:spPr>
          <a:xfrm>
            <a:off x="8913147" y="3040491"/>
            <a:ext cx="2244380" cy="515508"/>
          </a:xfrm>
          <a:prstGeom prst="wedgeRectCallout">
            <a:avLst>
              <a:gd name="adj1" fmla="val -74714"/>
              <a:gd name="adj2" fmla="val -42334"/>
            </a:avLst>
          </a:prstGeom>
          <a:solidFill>
            <a:schemeClr val="bg1"/>
          </a:solidFill>
          <a:ln w="95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r>
              <a:rPr lang="fr-FR" sz="1067" kern="0">
                <a:solidFill>
                  <a:srgbClr val="000000"/>
                </a:solidFill>
                <a:latin typeface="Arial" panose="020B0604020202020204"/>
                <a:sym typeface="Arial"/>
              </a:rPr>
              <a:t>Je lance l’impression des documents, à remettre au client.</a:t>
            </a:r>
          </a:p>
        </p:txBody>
      </p:sp>
    </p:spTree>
    <p:extLst>
      <p:ext uri="{BB962C8B-B14F-4D97-AF65-F5344CB8AC3E}">
        <p14:creationId xmlns:p14="http://schemas.microsoft.com/office/powerpoint/2010/main" val="7575482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5777356-43E4-4352-915C-372210FC3F7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CHADO - </a:t>
            </a:r>
            <a:r>
              <a:rPr lang="fr-FR" altLang="fr-FR" dirty="0"/>
              <a:t>Versement libre </a:t>
            </a:r>
            <a:r>
              <a:rPr lang="fr-FR" dirty="0"/>
              <a:t>sur un Nuances 3D existant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7B633AD-EE9D-42D7-8CE2-528B832F3C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CHADO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D54FC59-739E-E4B5-95AC-A2C8A0DF9B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12901" y="-6864"/>
            <a:ext cx="750893" cy="58167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E7A149B-69B4-DCC0-11BB-EB4CF76E81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5275" y="1487300"/>
            <a:ext cx="6408189" cy="4347001"/>
          </a:xfrm>
          <a:prstGeom prst="rect">
            <a:avLst/>
          </a:prstGeom>
        </p:spPr>
      </p:pic>
      <p:sp>
        <p:nvSpPr>
          <p:cNvPr id="5" name="Espace réservé du texte 1">
            <a:extLst>
              <a:ext uri="{FF2B5EF4-FFF2-40B4-BE49-F238E27FC236}">
                <a16:creationId xmlns:a16="http://schemas.microsoft.com/office/drawing/2014/main" id="{128FCFDC-95A4-1FD8-1E93-663CE9B82D86}"/>
              </a:ext>
            </a:extLst>
          </p:cNvPr>
          <p:cNvSpPr txBox="1">
            <a:spLocks/>
          </p:cNvSpPr>
          <p:nvPr/>
        </p:nvSpPr>
        <p:spPr>
          <a:xfrm>
            <a:off x="-29018" y="1385129"/>
            <a:ext cx="1469887" cy="38404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sz="1600" b="0" i="0" u="none" strike="noStrike" cap="none" baseline="0">
                <a:solidFill>
                  <a:srgbClr val="B24388"/>
                </a:solidFill>
                <a:latin typeface="Montserrat SemiBold" panose="00000700000000000000" pitchFamily="50" charset="0"/>
                <a:ea typeface="Arial"/>
                <a:cs typeface="Arial"/>
                <a:sym typeface="Arial"/>
              </a:defRPr>
            </a:lvl1pPr>
            <a:lvl2pPr marL="457189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914378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371566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L="1828754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defTabSz="1219170">
              <a:lnSpc>
                <a:spcPct val="90000"/>
              </a:lnSpc>
              <a:spcAft>
                <a:spcPts val="800"/>
              </a:spcAft>
              <a:defRPr/>
            </a:pPr>
            <a:r>
              <a:rPr lang="fr-FR" sz="1467" b="1" i="1" kern="0">
                <a:solidFill>
                  <a:srgbClr val="C00000"/>
                </a:solidFill>
              </a:rPr>
              <a:t>PUMA </a:t>
            </a:r>
          </a:p>
        </p:txBody>
      </p:sp>
      <p:sp>
        <p:nvSpPr>
          <p:cNvPr id="6" name="Bulle narrative : rectangle 5">
            <a:extLst>
              <a:ext uri="{FF2B5EF4-FFF2-40B4-BE49-F238E27FC236}">
                <a16:creationId xmlns:a16="http://schemas.microsoft.com/office/drawing/2014/main" id="{EF933DA0-7804-1C89-02F0-3A639F5A6C12}"/>
              </a:ext>
            </a:extLst>
          </p:cNvPr>
          <p:cNvSpPr/>
          <p:nvPr/>
        </p:nvSpPr>
        <p:spPr>
          <a:xfrm>
            <a:off x="7528859" y="4972904"/>
            <a:ext cx="2729211" cy="384043"/>
          </a:xfrm>
          <a:prstGeom prst="wedgeRectCallout">
            <a:avLst>
              <a:gd name="adj1" fmla="val -60114"/>
              <a:gd name="adj2" fmla="val -9421"/>
            </a:avLst>
          </a:prstGeom>
          <a:solidFill>
            <a:schemeClr val="bg1"/>
          </a:solidFill>
          <a:ln w="95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r>
              <a:rPr lang="fr-FR" sz="1067" kern="0">
                <a:solidFill>
                  <a:srgbClr val="000000"/>
                </a:solidFill>
                <a:latin typeface="Arial" panose="020B0604020202020204"/>
                <a:sym typeface="Arial"/>
              </a:rPr>
              <a:t>Je termine l’opération</a:t>
            </a:r>
          </a:p>
        </p:txBody>
      </p:sp>
    </p:spTree>
    <p:extLst>
      <p:ext uri="{BB962C8B-B14F-4D97-AF65-F5344CB8AC3E}">
        <p14:creationId xmlns:p14="http://schemas.microsoft.com/office/powerpoint/2010/main" val="162660036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>
            <a:lumMod val="75000"/>
          </a:schemeClr>
        </a:solidFill>
        <a:ln w="19050">
          <a:noFill/>
        </a:ln>
      </a:spPr>
      <a:bodyPr rtlCol="0" anchor="ctr"/>
      <a:lstStyle>
        <a:defPPr algn="ctr">
          <a:defRPr dirty="0">
            <a:solidFill>
              <a:srgbClr val="C00000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SharedContentType xmlns="Microsoft.SharePoint.Taxonomy.ContentTypeSync" SourceId="c52eb4dc-0ef3-4aa8-8e03-025dbf6c8637" ContentTypeId="0x0101" PreviousValue="false"/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B1515AA-57AE-4459-BE05-37022DA03708}">
  <ds:schemaRefs>
    <ds:schemaRef ds:uri="http://schemas.microsoft.com/office/infopath/2007/PartnerControls"/>
    <ds:schemaRef ds:uri="http://purl.org/dc/elements/1.1/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402bd0e2-1d78-4f7d-9dde-91cd55d66e87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4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25845</TotalTime>
  <Words>351</Words>
  <Application>Microsoft Office PowerPoint</Application>
  <PresentationFormat>Grand écran</PresentationFormat>
  <Paragraphs>56</Paragraphs>
  <Slides>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5" baseType="lpstr">
      <vt:lpstr>Arial</vt:lpstr>
      <vt:lpstr>Arial Black</vt:lpstr>
      <vt:lpstr>Calibri</vt:lpstr>
      <vt:lpstr>Cambria Math</vt:lpstr>
      <vt:lpstr>Montserrat Black</vt:lpstr>
      <vt:lpstr>Montserrat SemiBold</vt:lpstr>
      <vt:lpstr>Wingdings</vt:lpstr>
      <vt:lpstr>Thème Office</vt:lpstr>
      <vt:lpstr>CHADO  - Vers. libre sur un Nuances 3D existant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LOSSER Fabien [CEGEE]</cp:lastModifiedBy>
  <cp:revision>4199</cp:revision>
  <cp:lastPrinted>2023-01-19T17:25:37Z</cp:lastPrinted>
  <dcterms:created xsi:type="dcterms:W3CDTF">2020-06-24T09:20:11Z</dcterms:created>
  <dcterms:modified xsi:type="dcterms:W3CDTF">2023-06-09T08:08:15Z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0x0101008B0DE9E3EEC639499EC5C362D51B0CB3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2022-12-07T07:16:55Z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</Properties>
</file>