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7"/>
  </p:notesMasterIdLst>
  <p:sldIdLst>
    <p:sldId id="256" r:id="rId6"/>
    <p:sldId id="1365" r:id="rId7"/>
    <p:sldId id="1366" r:id="rId8"/>
    <p:sldId id="1367" r:id="rId9"/>
    <p:sldId id="1368" r:id="rId10"/>
    <p:sldId id="1369" r:id="rId11"/>
    <p:sldId id="1370" r:id="rId12"/>
    <p:sldId id="1371" r:id="rId13"/>
    <p:sldId id="1372" r:id="rId14"/>
    <p:sldId id="1373" r:id="rId15"/>
    <p:sldId id="1374" r:id="rId16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EC8A14C5-B9FD-4B77-AE48-C92926355317}">
          <p14:sldIdLst>
            <p14:sldId id="256"/>
            <p14:sldId id="1365"/>
            <p14:sldId id="1366"/>
            <p14:sldId id="1367"/>
            <p14:sldId id="1368"/>
            <p14:sldId id="1369"/>
            <p14:sldId id="1370"/>
            <p14:sldId id="1371"/>
            <p14:sldId id="1372"/>
            <p14:sldId id="1373"/>
            <p14:sldId id="137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URENT Thierry [CEGEE]" initials="LT[" lastIdx="5" clrIdx="0">
    <p:extLst>
      <p:ext uri="{19B8F6BF-5375-455C-9EA6-DF929625EA0E}">
        <p15:presenceInfo xmlns:p15="http://schemas.microsoft.com/office/powerpoint/2012/main" userId="S::thierry.laurent@cegee.caisse-epargne.fr::25fd8ea5-8ec8-477d-a03d-3961a3cd62d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C31632"/>
    <a:srgbClr val="E7302A"/>
    <a:srgbClr val="000000"/>
    <a:srgbClr val="FBDCDD"/>
    <a:srgbClr val="EC1B24"/>
    <a:srgbClr val="F5F5F5"/>
    <a:srgbClr val="D11921"/>
    <a:srgbClr val="FF0000"/>
    <a:srgbClr val="E332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017" autoAdjust="0"/>
    <p:restoredTop sz="96265" autoAdjust="0"/>
  </p:normalViewPr>
  <p:slideViewPr>
    <p:cSldViewPr snapToGrid="0">
      <p:cViewPr varScale="1">
        <p:scale>
          <a:sx n="108" d="100"/>
          <a:sy n="108" d="100"/>
        </p:scale>
        <p:origin x="1014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943858-CD4A-44B7-96D4-F0361D360733}" type="datetimeFigureOut">
              <a:rPr lang="fr-FR" smtClean="0"/>
              <a:t>09/06/2023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3A393B-CB11-4BEB-BE99-6F3D985ED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7842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458A02B-FE50-495A-8F14-8F649DE541E9}"/>
              </a:ext>
            </a:extLst>
          </p:cNvPr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Sous-titre 2">
            <a:extLst>
              <a:ext uri="{FF2B5EF4-FFF2-40B4-BE49-F238E27FC236}">
                <a16:creationId xmlns:a16="http://schemas.microsoft.com/office/drawing/2014/main" id="{555A6F16-253F-4486-A4A4-C81022406A6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6" name="Espace réservé du texte 12">
            <a:extLst>
              <a:ext uri="{FF2B5EF4-FFF2-40B4-BE49-F238E27FC236}">
                <a16:creationId xmlns:a16="http://schemas.microsoft.com/office/drawing/2014/main" id="{BF4783DF-83B8-43B7-9AE6-98C6BE2900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2F11C78E-DE18-43B7-B0E2-2068AEE982C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DA87451-396F-4515-909A-FA4DC5E831BB}"/>
              </a:ext>
            </a:extLst>
          </p:cNvPr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7118D4D9-AD37-4E7E-930F-B5741EC6C4B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6A440A45-2C32-46C2-B76F-C35987118928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EA6B426D-57E6-4B1E-8BA0-A0B5AFC77DDF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3EDD7546-607F-4770-8634-FECEE8AF7446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1C95C866-736F-47E5-866A-795EFBF84F5A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A31FB8FB-5434-40D8-87E3-6CFA78A7676F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7BB05487-082C-43E4-A68B-DF5D0187A18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FBCB370E-909D-4C63-B01C-8111AB50F2BD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16D84C2D-56FB-415A-8B11-40B50B44D285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912E97D2-8400-4128-A030-73A7045EDC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id="{DF25AF4A-44EA-44F5-9EAB-0ED393619F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820821B-1C3B-439D-BF18-BF3DD62A5372}"/>
              </a:ext>
            </a:extLst>
          </p:cNvPr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02AB49A-8F64-4FDA-98AF-95AA66CCBE48}"/>
              </a:ext>
            </a:extLst>
          </p:cNvPr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0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665825" y="1988598"/>
            <a:ext cx="9463592" cy="1713396"/>
          </a:xfrm>
        </p:spPr>
        <p:txBody>
          <a:bodyPr>
            <a:normAutofit/>
          </a:bodyPr>
          <a:lstStyle/>
          <a:p>
            <a:r>
              <a:rPr lang="fr-FR" sz="3800" dirty="0"/>
              <a:t>CHADO  - </a:t>
            </a:r>
            <a:r>
              <a:rPr lang="fr-FR" sz="3600" dirty="0"/>
              <a:t>Souscription Millevie avec FAF &amp; VP</a:t>
            </a:r>
            <a:endParaRPr lang="fr-FR" sz="380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4294967295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fr-FR" sz="1400" dirty="0"/>
              <a:t>Direction Marketing</a:t>
            </a:r>
          </a:p>
        </p:txBody>
      </p:sp>
      <p:sp>
        <p:nvSpPr>
          <p:cNvPr id="7" name="Sous-titre 1">
            <a:extLst>
              <a:ext uri="{FF2B5EF4-FFF2-40B4-BE49-F238E27FC236}">
                <a16:creationId xmlns:a16="http://schemas.microsoft.com/office/drawing/2014/main" id="{0AFA2691-6F2F-401D-B476-B274FDF347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30015" y="4617691"/>
            <a:ext cx="7893700" cy="282887"/>
          </a:xfrm>
        </p:spPr>
        <p:txBody>
          <a:bodyPr/>
          <a:lstStyle/>
          <a:p>
            <a:r>
              <a:rPr lang="fr-FR" dirty="0"/>
              <a:t>BDD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2D420B5B-D8AC-4FB2-ABA9-432BD750C1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30015" y="4987266"/>
            <a:ext cx="7893700" cy="304887"/>
          </a:xfrm>
        </p:spPr>
        <p:txBody>
          <a:bodyPr>
            <a:normAutofit fontScale="92500" lnSpcReduction="10000"/>
          </a:bodyPr>
          <a:lstStyle/>
          <a:p>
            <a:r>
              <a:rPr lang="fr-FR" dirty="0"/>
              <a:t>12 juin 2023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12F14AE-9702-0328-1907-0636999C78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0456" y="2107300"/>
            <a:ext cx="1483682" cy="114933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9783040-BD69-1CCE-A0F2-0F393A39AF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1517" y="4573301"/>
            <a:ext cx="4797968" cy="83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399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777356-43E4-4352-915C-372210FC3F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CHADO - </a:t>
            </a:r>
            <a:r>
              <a:rPr lang="fr-FR" sz="1800" dirty="0"/>
              <a:t>Souscription Millevie avec FAF &amp; VP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7B633AD-EE9D-42D7-8CE2-528B832F3C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CHADO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D54FC59-739E-E4B5-95AC-A2C8A0DF9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2901" y="-6864"/>
            <a:ext cx="750893" cy="58167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2FDF047-F224-8C58-5F10-E19D84404AB8}"/>
              </a:ext>
            </a:extLst>
          </p:cNvPr>
          <p:cNvSpPr txBox="1"/>
          <p:nvPr/>
        </p:nvSpPr>
        <p:spPr>
          <a:xfrm>
            <a:off x="8937267" y="3674961"/>
            <a:ext cx="3113376" cy="206287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defTabSz="1219170">
              <a:defRPr/>
            </a:pPr>
            <a:endParaRPr lang="fr-FR" sz="1067" b="1" kern="0">
              <a:solidFill>
                <a:srgbClr val="C00000"/>
              </a:solidFill>
              <a:latin typeface="Arial"/>
              <a:cs typeface="Arial"/>
              <a:sym typeface="Arial"/>
            </a:endParaRPr>
          </a:p>
          <a:p>
            <a:pPr algn="ctr" defTabSz="1219170">
              <a:defRPr/>
            </a:pPr>
            <a:r>
              <a:rPr lang="fr-FR" sz="1067" b="1" kern="0">
                <a:solidFill>
                  <a:srgbClr val="C00000"/>
                </a:solidFill>
                <a:latin typeface="Arial"/>
                <a:cs typeface="Arial"/>
                <a:sym typeface="Arial"/>
              </a:rPr>
              <a:t>Bon à savoir</a:t>
            </a:r>
          </a:p>
          <a:p>
            <a:pPr defTabSz="1219170">
              <a:defRPr/>
            </a:pPr>
            <a:endParaRPr lang="fr-FR" sz="10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defTabSz="1219170">
              <a:defRPr/>
            </a:pPr>
            <a:r>
              <a:rPr lang="fr-FR" sz="1067" b="1" kern="0">
                <a:solidFill>
                  <a:srgbClr val="C00000"/>
                </a:solidFill>
                <a:latin typeface="Arial"/>
                <a:cs typeface="Arial"/>
                <a:sym typeface="Arial"/>
              </a:rPr>
              <a:t>&gt;</a:t>
            </a:r>
            <a:r>
              <a:rPr lang="fr-FR" sz="10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Les opérations non réalisables dans </a:t>
            </a:r>
            <a:r>
              <a:rPr lang="fr-FR" sz="1067" kern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MyAssur</a:t>
            </a:r>
            <a:r>
              <a:rPr lang="fr-FR" sz="10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ne sont pas chainables.</a:t>
            </a:r>
          </a:p>
          <a:p>
            <a:pPr defTabSz="1219170">
              <a:defRPr/>
            </a:pPr>
            <a:endParaRPr lang="fr-FR" sz="10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defTabSz="1219170">
              <a:defRPr/>
            </a:pPr>
            <a:r>
              <a:rPr lang="fr-FR" sz="1067" b="1" kern="0">
                <a:solidFill>
                  <a:srgbClr val="C00000"/>
                </a:solidFill>
                <a:latin typeface="Arial"/>
                <a:cs typeface="Arial"/>
                <a:sym typeface="Arial"/>
              </a:rPr>
              <a:t>&gt;</a:t>
            </a:r>
            <a:r>
              <a:rPr lang="fr-FR" sz="10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Votre client a besoin de temps / les fonds ne sont pas encore disponibles?</a:t>
            </a:r>
          </a:p>
          <a:p>
            <a:pPr marL="228594" indent="-228594" defTabSz="1219170">
              <a:buFontTx/>
              <a:buChar char="-"/>
              <a:defRPr/>
            </a:pPr>
            <a:r>
              <a:rPr lang="fr-FR" sz="10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La synthèse LEA est valable 30 jours,</a:t>
            </a:r>
          </a:p>
          <a:p>
            <a:pPr marL="228594" indent="-228594" defTabSz="1219170">
              <a:buFontTx/>
              <a:buChar char="-"/>
              <a:defRPr/>
            </a:pPr>
            <a:r>
              <a:rPr lang="fr-FR" sz="10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Les opérations sont visibles dans le panier d’ordre durant 30 jours.</a:t>
            </a:r>
          </a:p>
          <a:p>
            <a:pPr defTabSz="1219170">
              <a:defRPr/>
            </a:pPr>
            <a:endParaRPr lang="fr-FR" sz="10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545BDF-DCF4-ABB2-F7EE-0176C717B0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540" y="1755398"/>
            <a:ext cx="7680960" cy="4017433"/>
          </a:xfrm>
          <a:prstGeom prst="rect">
            <a:avLst/>
          </a:prstGeom>
        </p:spPr>
      </p:pic>
      <p:sp>
        <p:nvSpPr>
          <p:cNvPr id="20" name="Bulle narrative : rectangle 19">
            <a:extLst>
              <a:ext uri="{FF2B5EF4-FFF2-40B4-BE49-F238E27FC236}">
                <a16:creationId xmlns:a16="http://schemas.microsoft.com/office/drawing/2014/main" id="{16E9A7FC-5BD6-C628-ABC1-06B4696B11D4}"/>
              </a:ext>
            </a:extLst>
          </p:cNvPr>
          <p:cNvSpPr/>
          <p:nvPr/>
        </p:nvSpPr>
        <p:spPr>
          <a:xfrm>
            <a:off x="519485" y="2996603"/>
            <a:ext cx="1855304" cy="762024"/>
          </a:xfrm>
          <a:prstGeom prst="wedgeRectCallout">
            <a:avLst>
              <a:gd name="adj1" fmla="val 74024"/>
              <a:gd name="adj2" fmla="val 2078"/>
            </a:avLst>
          </a:prstGeom>
          <a:solidFill>
            <a:schemeClr val="bg1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fr-FR" sz="1067" kern="0">
                <a:solidFill>
                  <a:srgbClr val="000000"/>
                </a:solidFill>
                <a:latin typeface="Arial" panose="020B0604020202020204"/>
                <a:sym typeface="Arial"/>
              </a:rPr>
              <a:t>Ce </a:t>
            </a:r>
            <a:r>
              <a:rPr lang="fr-FR" sz="1067" kern="0" err="1">
                <a:solidFill>
                  <a:srgbClr val="000000"/>
                </a:solidFill>
                <a:latin typeface="Arial" panose="020B0604020202020204"/>
                <a:sym typeface="Arial"/>
              </a:rPr>
              <a:t>picto</a:t>
            </a:r>
            <a:r>
              <a:rPr lang="fr-FR" sz="1067" kern="0">
                <a:solidFill>
                  <a:srgbClr val="000000"/>
                </a:solidFill>
                <a:latin typeface="Arial" panose="020B0604020202020204"/>
                <a:sym typeface="Arial"/>
              </a:rPr>
              <a:t> me permet d’identifier les opérations chainables dans le panier d’ordre.</a:t>
            </a:r>
          </a:p>
        </p:txBody>
      </p:sp>
      <p:sp>
        <p:nvSpPr>
          <p:cNvPr id="21" name="Bulle narrative : rectangle 20">
            <a:extLst>
              <a:ext uri="{FF2B5EF4-FFF2-40B4-BE49-F238E27FC236}">
                <a16:creationId xmlns:a16="http://schemas.microsoft.com/office/drawing/2014/main" id="{AC3E9315-29DD-77DA-560E-F66C5AA5D15D}"/>
              </a:ext>
            </a:extLst>
          </p:cNvPr>
          <p:cNvSpPr/>
          <p:nvPr/>
        </p:nvSpPr>
        <p:spPr>
          <a:xfrm>
            <a:off x="8442741" y="2298090"/>
            <a:ext cx="1469887" cy="745045"/>
          </a:xfrm>
          <a:prstGeom prst="wedgeRectCallout">
            <a:avLst>
              <a:gd name="adj1" fmla="val -55119"/>
              <a:gd name="adj2" fmla="val 84658"/>
            </a:avLst>
          </a:prstGeom>
          <a:solidFill>
            <a:schemeClr val="bg1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fr-FR" sz="1067" kern="0">
                <a:solidFill>
                  <a:srgbClr val="000000"/>
                </a:solidFill>
                <a:latin typeface="Arial" panose="020B0604020202020204"/>
                <a:sym typeface="Arial"/>
              </a:rPr>
              <a:t>Je clique sur souscrire pour accéder à l’écran suivant.</a:t>
            </a:r>
          </a:p>
        </p:txBody>
      </p:sp>
      <p:sp>
        <p:nvSpPr>
          <p:cNvPr id="22" name="Bulle narrative : rectangle 21">
            <a:extLst>
              <a:ext uri="{FF2B5EF4-FFF2-40B4-BE49-F238E27FC236}">
                <a16:creationId xmlns:a16="http://schemas.microsoft.com/office/drawing/2014/main" id="{EB18ECAF-43BA-A2DB-1F12-782DADE55EE8}"/>
              </a:ext>
            </a:extLst>
          </p:cNvPr>
          <p:cNvSpPr/>
          <p:nvPr/>
        </p:nvSpPr>
        <p:spPr>
          <a:xfrm>
            <a:off x="4369683" y="4206970"/>
            <a:ext cx="1855304" cy="1030289"/>
          </a:xfrm>
          <a:prstGeom prst="wedgeRectCallout">
            <a:avLst>
              <a:gd name="adj1" fmla="val 17453"/>
              <a:gd name="adj2" fmla="val -74441"/>
            </a:avLst>
          </a:prstGeom>
          <a:solidFill>
            <a:schemeClr val="bg1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fr-FR" sz="1067" kern="0">
                <a:solidFill>
                  <a:srgbClr val="000000"/>
                </a:solidFill>
                <a:latin typeface="Arial" panose="020B0604020202020204"/>
                <a:sym typeface="Arial"/>
              </a:rPr>
              <a:t>Les opérations et montants indiqués dans le panier d’ordre sont issus de la proposition de la synthèse LEA acceptée et signée par le client.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C46B57F0-D227-BF28-822B-DE3ACD4C7B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0500" y="3428756"/>
            <a:ext cx="660400" cy="609600"/>
          </a:xfrm>
          <a:prstGeom prst="rect">
            <a:avLst/>
          </a:prstGeom>
        </p:spPr>
      </p:pic>
      <p:sp>
        <p:nvSpPr>
          <p:cNvPr id="24" name="Espace réservé du texte 1">
            <a:extLst>
              <a:ext uri="{FF2B5EF4-FFF2-40B4-BE49-F238E27FC236}">
                <a16:creationId xmlns:a16="http://schemas.microsoft.com/office/drawing/2014/main" id="{3BE67CF5-A9FC-EF81-803E-AED3003446D3}"/>
              </a:ext>
            </a:extLst>
          </p:cNvPr>
          <p:cNvSpPr txBox="1">
            <a:spLocks/>
          </p:cNvSpPr>
          <p:nvPr/>
        </p:nvSpPr>
        <p:spPr>
          <a:xfrm>
            <a:off x="-29018" y="1385129"/>
            <a:ext cx="1469887" cy="3840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600" b="0" i="0" u="none" strike="noStrike" cap="none" baseline="0">
                <a:solidFill>
                  <a:srgbClr val="B24388"/>
                </a:solidFill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189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378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566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754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1219170">
              <a:lnSpc>
                <a:spcPct val="90000"/>
              </a:lnSpc>
              <a:spcAft>
                <a:spcPts val="800"/>
              </a:spcAft>
              <a:defRPr/>
            </a:pPr>
            <a:r>
              <a:rPr lang="fr-FR" sz="1467" b="1" i="1" kern="0" err="1">
                <a:solidFill>
                  <a:srgbClr val="C00000"/>
                </a:solidFill>
              </a:rPr>
              <a:t>MySys</a:t>
            </a:r>
            <a:endParaRPr lang="fr-FR" sz="1467" b="1" i="1" ker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118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777356-43E4-4352-915C-372210FC3F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CHADO - </a:t>
            </a:r>
            <a:r>
              <a:rPr lang="fr-FR" sz="1800" dirty="0"/>
              <a:t>Souscription Millevie avec FAF &amp; VP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7B633AD-EE9D-42D7-8CE2-528B832F3C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CHADO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D54FC59-739E-E4B5-95AC-A2C8A0DF9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2901" y="-6864"/>
            <a:ext cx="750893" cy="58167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110D3D1-7549-4EF5-A680-5A88A1C91A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0555" y="1469137"/>
            <a:ext cx="7680960" cy="3986953"/>
          </a:xfrm>
          <a:prstGeom prst="rect">
            <a:avLst/>
          </a:prstGeom>
        </p:spPr>
      </p:pic>
      <p:sp>
        <p:nvSpPr>
          <p:cNvPr id="5" name="Bulle narrative : rectangle 4">
            <a:extLst>
              <a:ext uri="{FF2B5EF4-FFF2-40B4-BE49-F238E27FC236}">
                <a16:creationId xmlns:a16="http://schemas.microsoft.com/office/drawing/2014/main" id="{B8C6C02C-9169-B0A7-CD24-CA60CF75F313}"/>
              </a:ext>
            </a:extLst>
          </p:cNvPr>
          <p:cNvSpPr/>
          <p:nvPr/>
        </p:nvSpPr>
        <p:spPr>
          <a:xfrm>
            <a:off x="380754" y="2724805"/>
            <a:ext cx="1469887" cy="609601"/>
          </a:xfrm>
          <a:prstGeom prst="wedgeRectCallout">
            <a:avLst>
              <a:gd name="adj1" fmla="val 79794"/>
              <a:gd name="adj2" fmla="val 38600"/>
            </a:avLst>
          </a:prstGeom>
          <a:solidFill>
            <a:schemeClr val="bg1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fr-FR" sz="1067" kern="0">
                <a:solidFill>
                  <a:srgbClr val="000000"/>
                </a:solidFill>
                <a:latin typeface="Arial" panose="020B0604020202020204"/>
                <a:sym typeface="Arial"/>
              </a:rPr>
              <a:t>Je sélectionne le canal</a:t>
            </a:r>
          </a:p>
        </p:txBody>
      </p:sp>
      <p:sp>
        <p:nvSpPr>
          <p:cNvPr id="6" name="Bulle narrative : rectangle 5">
            <a:extLst>
              <a:ext uri="{FF2B5EF4-FFF2-40B4-BE49-F238E27FC236}">
                <a16:creationId xmlns:a16="http://schemas.microsoft.com/office/drawing/2014/main" id="{A50A241D-8D29-360F-7547-52737D8DB748}"/>
              </a:ext>
            </a:extLst>
          </p:cNvPr>
          <p:cNvSpPr/>
          <p:nvPr/>
        </p:nvSpPr>
        <p:spPr>
          <a:xfrm>
            <a:off x="380755" y="3591753"/>
            <a:ext cx="1469887" cy="867599"/>
          </a:xfrm>
          <a:prstGeom prst="wedgeRectCallout">
            <a:avLst>
              <a:gd name="adj1" fmla="val 74024"/>
              <a:gd name="adj2" fmla="val 2078"/>
            </a:avLst>
          </a:prstGeom>
          <a:solidFill>
            <a:schemeClr val="bg1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fr-FR" sz="1067" kern="0">
                <a:solidFill>
                  <a:srgbClr val="000000"/>
                </a:solidFill>
                <a:latin typeface="Arial" panose="020B0604020202020204"/>
                <a:sym typeface="Arial"/>
              </a:rPr>
              <a:t>Je sélectionne le compte de prélèvements choisis pour le versement initial</a:t>
            </a:r>
          </a:p>
        </p:txBody>
      </p:sp>
      <p:sp>
        <p:nvSpPr>
          <p:cNvPr id="7" name="Bulle narrative : rectangle 6">
            <a:extLst>
              <a:ext uri="{FF2B5EF4-FFF2-40B4-BE49-F238E27FC236}">
                <a16:creationId xmlns:a16="http://schemas.microsoft.com/office/drawing/2014/main" id="{3FFCFE7D-1DCB-24F7-4BC7-CEB6CAE2B8BC}"/>
              </a:ext>
            </a:extLst>
          </p:cNvPr>
          <p:cNvSpPr/>
          <p:nvPr/>
        </p:nvSpPr>
        <p:spPr>
          <a:xfrm>
            <a:off x="7692710" y="5608199"/>
            <a:ext cx="1469887" cy="867599"/>
          </a:xfrm>
          <a:prstGeom prst="wedgeRectCallout">
            <a:avLst>
              <a:gd name="adj1" fmla="val 16323"/>
              <a:gd name="adj2" fmla="val -74906"/>
            </a:avLst>
          </a:prstGeom>
          <a:solidFill>
            <a:schemeClr val="bg1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fr-FR" sz="1067" kern="0">
                <a:solidFill>
                  <a:srgbClr val="000000"/>
                </a:solidFill>
                <a:latin typeface="Arial" panose="020B0604020202020204"/>
                <a:sym typeface="Arial"/>
              </a:rPr>
              <a:t>Je clique sur valider pour accéder à </a:t>
            </a:r>
            <a:r>
              <a:rPr lang="fr-FR" sz="1067" kern="0" err="1">
                <a:solidFill>
                  <a:srgbClr val="000000"/>
                </a:solidFill>
                <a:latin typeface="Arial" panose="020B0604020202020204"/>
                <a:sym typeface="Arial"/>
              </a:rPr>
              <a:t>MyAssur</a:t>
            </a:r>
            <a:r>
              <a:rPr lang="fr-FR" sz="1067" kern="0">
                <a:solidFill>
                  <a:srgbClr val="000000"/>
                </a:solidFill>
                <a:latin typeface="Arial" panose="020B0604020202020204"/>
                <a:sym typeface="Arial"/>
              </a:rPr>
              <a:t> </a:t>
            </a:r>
          </a:p>
        </p:txBody>
      </p:sp>
      <p:sp>
        <p:nvSpPr>
          <p:cNvPr id="8" name="Espace réservé du texte 1">
            <a:extLst>
              <a:ext uri="{FF2B5EF4-FFF2-40B4-BE49-F238E27FC236}">
                <a16:creationId xmlns:a16="http://schemas.microsoft.com/office/drawing/2014/main" id="{CCC28358-C2DA-14DD-5D5C-035F6E6E4DE7}"/>
              </a:ext>
            </a:extLst>
          </p:cNvPr>
          <p:cNvSpPr txBox="1">
            <a:spLocks/>
          </p:cNvSpPr>
          <p:nvPr/>
        </p:nvSpPr>
        <p:spPr>
          <a:xfrm>
            <a:off x="-29018" y="1385129"/>
            <a:ext cx="1469887" cy="3840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600" b="0" i="0" u="none" strike="noStrike" cap="none" baseline="0">
                <a:solidFill>
                  <a:srgbClr val="B24388"/>
                </a:solidFill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189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378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566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754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1219170">
              <a:lnSpc>
                <a:spcPct val="90000"/>
              </a:lnSpc>
              <a:spcAft>
                <a:spcPts val="800"/>
              </a:spcAft>
              <a:defRPr/>
            </a:pPr>
            <a:r>
              <a:rPr lang="fr-FR" sz="1467" b="1" i="1" kern="0" err="1">
                <a:solidFill>
                  <a:srgbClr val="C00000"/>
                </a:solidFill>
              </a:rPr>
              <a:t>MySys</a:t>
            </a:r>
            <a:endParaRPr lang="fr-FR" sz="1467" b="1" i="1" ker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601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777356-43E4-4352-915C-372210FC3F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CHADO - </a:t>
            </a:r>
            <a:r>
              <a:rPr lang="fr-FR" sz="1800" dirty="0"/>
              <a:t>Souscription Millevie avec FAF &amp; VP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7B633AD-EE9D-42D7-8CE2-528B832F3C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CHADO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D54FC59-739E-E4B5-95AC-A2C8A0DF9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2901" y="-6864"/>
            <a:ext cx="750893" cy="58167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AE2FD84-B6A8-D295-BF75-4FC7E575F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095" y="1758564"/>
            <a:ext cx="10129811" cy="3340872"/>
          </a:xfrm>
          <a:prstGeom prst="rect">
            <a:avLst/>
          </a:prstGeom>
        </p:spPr>
      </p:pic>
      <p:sp>
        <p:nvSpPr>
          <p:cNvPr id="5" name="Bulle narrative : rectangle 4">
            <a:extLst>
              <a:ext uri="{FF2B5EF4-FFF2-40B4-BE49-F238E27FC236}">
                <a16:creationId xmlns:a16="http://schemas.microsoft.com/office/drawing/2014/main" id="{6197CC26-90ED-C1ED-9FBE-41DBEF5C71A1}"/>
              </a:ext>
            </a:extLst>
          </p:cNvPr>
          <p:cNvSpPr/>
          <p:nvPr/>
        </p:nvSpPr>
        <p:spPr>
          <a:xfrm>
            <a:off x="4367010" y="4700692"/>
            <a:ext cx="1469887" cy="1306251"/>
          </a:xfrm>
          <a:prstGeom prst="wedgeRectCallout">
            <a:avLst>
              <a:gd name="adj1" fmla="val -45706"/>
              <a:gd name="adj2" fmla="val -69344"/>
            </a:avLst>
          </a:prstGeom>
          <a:solidFill>
            <a:schemeClr val="bg1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fr-FR" sz="1067" kern="0">
                <a:solidFill>
                  <a:srgbClr val="000000"/>
                </a:solidFill>
                <a:latin typeface="Arial" panose="020B0604020202020204"/>
                <a:sym typeface="Arial"/>
              </a:rPr>
              <a:t>Le mode de gestion est présélectionné issus de la proposition de la synthèse LEA acceptée et signée par le client.</a:t>
            </a:r>
          </a:p>
        </p:txBody>
      </p:sp>
      <p:sp>
        <p:nvSpPr>
          <p:cNvPr id="6" name="Bulle narrative : rectangle 5">
            <a:extLst>
              <a:ext uri="{FF2B5EF4-FFF2-40B4-BE49-F238E27FC236}">
                <a16:creationId xmlns:a16="http://schemas.microsoft.com/office/drawing/2014/main" id="{7FBCC6D2-EF3E-242C-50CA-9C174623C827}"/>
              </a:ext>
            </a:extLst>
          </p:cNvPr>
          <p:cNvSpPr/>
          <p:nvPr/>
        </p:nvSpPr>
        <p:spPr>
          <a:xfrm>
            <a:off x="9866066" y="5224157"/>
            <a:ext cx="1469887" cy="867599"/>
          </a:xfrm>
          <a:prstGeom prst="wedgeRectCallout">
            <a:avLst>
              <a:gd name="adj1" fmla="val 16323"/>
              <a:gd name="adj2" fmla="val -74906"/>
            </a:avLst>
          </a:prstGeom>
          <a:solidFill>
            <a:schemeClr val="bg1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fr-FR" sz="1067" kern="0" dirty="0">
                <a:solidFill>
                  <a:srgbClr val="000000"/>
                </a:solidFill>
                <a:latin typeface="Arial" panose="020B0604020202020204"/>
                <a:sym typeface="Arial"/>
              </a:rPr>
              <a:t>Je clique sur suivant pour accéder à l’écran suivant</a:t>
            </a:r>
          </a:p>
        </p:txBody>
      </p:sp>
      <p:sp>
        <p:nvSpPr>
          <p:cNvPr id="7" name="Espace réservé du texte 1">
            <a:extLst>
              <a:ext uri="{FF2B5EF4-FFF2-40B4-BE49-F238E27FC236}">
                <a16:creationId xmlns:a16="http://schemas.microsoft.com/office/drawing/2014/main" id="{90CAD053-BAAA-67FB-FA67-08F9E720C2C7}"/>
              </a:ext>
            </a:extLst>
          </p:cNvPr>
          <p:cNvSpPr txBox="1">
            <a:spLocks/>
          </p:cNvSpPr>
          <p:nvPr/>
        </p:nvSpPr>
        <p:spPr>
          <a:xfrm>
            <a:off x="-29018" y="1385129"/>
            <a:ext cx="1469887" cy="3840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600" b="0" i="0" u="none" strike="noStrike" cap="none" baseline="0">
                <a:solidFill>
                  <a:srgbClr val="B24388"/>
                </a:solidFill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189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378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566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754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1219170">
              <a:lnSpc>
                <a:spcPct val="90000"/>
              </a:lnSpc>
              <a:spcAft>
                <a:spcPts val="800"/>
              </a:spcAft>
              <a:defRPr/>
            </a:pPr>
            <a:r>
              <a:rPr lang="fr-FR" sz="1467" b="1" i="1" kern="0" err="1">
                <a:solidFill>
                  <a:srgbClr val="C00000"/>
                </a:solidFill>
              </a:rPr>
              <a:t>MyAssur</a:t>
            </a:r>
            <a:endParaRPr lang="fr-FR" sz="1467" b="1" i="1" ker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631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777356-43E4-4352-915C-372210FC3F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CHADO - </a:t>
            </a:r>
            <a:r>
              <a:rPr lang="fr-FR" sz="1800" dirty="0"/>
              <a:t>Souscription Millevie avec FAF &amp; VP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7B633AD-EE9D-42D7-8CE2-528B832F3C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CHADO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D54FC59-739E-E4B5-95AC-A2C8A0DF9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2901" y="-6864"/>
            <a:ext cx="750893" cy="581677"/>
          </a:xfrm>
          <a:prstGeom prst="rect">
            <a:avLst/>
          </a:prstGeom>
        </p:spPr>
      </p:pic>
      <p:sp>
        <p:nvSpPr>
          <p:cNvPr id="2" name="Bulle narrative : rectangle 1">
            <a:extLst>
              <a:ext uri="{FF2B5EF4-FFF2-40B4-BE49-F238E27FC236}">
                <a16:creationId xmlns:a16="http://schemas.microsoft.com/office/drawing/2014/main" id="{E304800B-C546-1C2F-5A2A-A838E7415791}"/>
              </a:ext>
            </a:extLst>
          </p:cNvPr>
          <p:cNvSpPr/>
          <p:nvPr/>
        </p:nvSpPr>
        <p:spPr>
          <a:xfrm>
            <a:off x="9866066" y="2195579"/>
            <a:ext cx="1727220" cy="1306251"/>
          </a:xfrm>
          <a:prstGeom prst="wedgeRectCallout">
            <a:avLst>
              <a:gd name="adj1" fmla="val -82735"/>
              <a:gd name="adj2" fmla="val -6009"/>
            </a:avLst>
          </a:prstGeom>
          <a:solidFill>
            <a:schemeClr val="bg1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fr-FR" sz="1067" kern="0">
                <a:solidFill>
                  <a:srgbClr val="000000"/>
                </a:solidFill>
                <a:latin typeface="Arial" panose="020B0604020202020204"/>
                <a:sym typeface="Arial"/>
              </a:rPr>
              <a:t>Sur l’écran ‘Caractéristiques’ toutes les informations sont pré-renseignées </a:t>
            </a:r>
          </a:p>
        </p:txBody>
      </p:sp>
      <p:sp>
        <p:nvSpPr>
          <p:cNvPr id="5" name="Espace réservé du texte 1">
            <a:extLst>
              <a:ext uri="{FF2B5EF4-FFF2-40B4-BE49-F238E27FC236}">
                <a16:creationId xmlns:a16="http://schemas.microsoft.com/office/drawing/2014/main" id="{7011E95A-03C3-6113-C851-E6EB96076964}"/>
              </a:ext>
            </a:extLst>
          </p:cNvPr>
          <p:cNvSpPr txBox="1">
            <a:spLocks/>
          </p:cNvSpPr>
          <p:nvPr/>
        </p:nvSpPr>
        <p:spPr>
          <a:xfrm>
            <a:off x="-29018" y="1385129"/>
            <a:ext cx="1469887" cy="3840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600" b="0" i="0" u="none" strike="noStrike" cap="none" baseline="0">
                <a:solidFill>
                  <a:srgbClr val="B24388"/>
                </a:solidFill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189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378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566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754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1219170">
              <a:lnSpc>
                <a:spcPct val="90000"/>
              </a:lnSpc>
              <a:spcAft>
                <a:spcPts val="800"/>
              </a:spcAft>
              <a:defRPr/>
            </a:pPr>
            <a:r>
              <a:rPr lang="fr-FR" sz="1467" b="1" i="1" kern="0" err="1">
                <a:solidFill>
                  <a:srgbClr val="C00000"/>
                </a:solidFill>
              </a:rPr>
              <a:t>MyAssur</a:t>
            </a:r>
            <a:endParaRPr lang="fr-FR" sz="1467" b="1" i="1" kern="0">
              <a:solidFill>
                <a:srgbClr val="C00000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2AFB7B9-B009-559D-3125-987F33E450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2692" y="1277192"/>
            <a:ext cx="5886616" cy="306010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921C909-CE32-6F39-21D0-A319423068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8073" y="4341915"/>
            <a:ext cx="5886616" cy="194273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B039B4E-46DA-3786-44F9-298958540253}"/>
              </a:ext>
            </a:extLst>
          </p:cNvPr>
          <p:cNvSpPr txBox="1"/>
          <p:nvPr/>
        </p:nvSpPr>
        <p:spPr>
          <a:xfrm>
            <a:off x="9429263" y="4027626"/>
            <a:ext cx="2634500" cy="107760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defTabSz="1219170">
              <a:defRPr/>
            </a:pPr>
            <a:endParaRPr lang="fr-FR" sz="1067" b="1" kern="0">
              <a:solidFill>
                <a:srgbClr val="C00000"/>
              </a:solidFill>
              <a:latin typeface="Arial"/>
              <a:cs typeface="Arial"/>
              <a:sym typeface="Arial"/>
            </a:endParaRPr>
          </a:p>
          <a:p>
            <a:pPr algn="ctr" defTabSz="1219170">
              <a:defRPr/>
            </a:pPr>
            <a:r>
              <a:rPr lang="fr-FR" sz="1067" b="1" kern="0">
                <a:solidFill>
                  <a:srgbClr val="C00000"/>
                </a:solidFill>
                <a:latin typeface="Arial"/>
                <a:cs typeface="Arial"/>
                <a:sym typeface="Arial"/>
              </a:rPr>
              <a:t>Bon à savoir</a:t>
            </a:r>
          </a:p>
          <a:p>
            <a:pPr defTabSz="1219170">
              <a:defRPr/>
            </a:pPr>
            <a:endParaRPr lang="fr-FR" sz="10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defTabSz="1219170">
              <a:defRPr/>
            </a:pPr>
            <a:r>
              <a:rPr lang="fr-FR" sz="1067" b="1" kern="0">
                <a:solidFill>
                  <a:srgbClr val="C00000"/>
                </a:solidFill>
                <a:latin typeface="Arial"/>
                <a:cs typeface="Arial"/>
                <a:sym typeface="Arial"/>
              </a:rPr>
              <a:t>&gt;</a:t>
            </a:r>
            <a:r>
              <a:rPr lang="fr-FR" sz="10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Les champs grisés sont préremplis et non modifiables.</a:t>
            </a:r>
          </a:p>
          <a:p>
            <a:pPr defTabSz="1219170">
              <a:defRPr/>
            </a:pPr>
            <a:endParaRPr lang="fr-FR" sz="10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4110606-8DA7-879A-D591-F99BD35963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61598" y="3875139"/>
            <a:ext cx="558823" cy="609600"/>
          </a:xfrm>
          <a:prstGeom prst="rect">
            <a:avLst/>
          </a:prstGeom>
        </p:spPr>
      </p:pic>
      <p:sp>
        <p:nvSpPr>
          <p:cNvPr id="10" name="Bulle narrative : rectangle 9">
            <a:extLst>
              <a:ext uri="{FF2B5EF4-FFF2-40B4-BE49-F238E27FC236}">
                <a16:creationId xmlns:a16="http://schemas.microsoft.com/office/drawing/2014/main" id="{829A70C2-ED31-6EDD-F7EA-67004BFD2106}"/>
              </a:ext>
            </a:extLst>
          </p:cNvPr>
          <p:cNvSpPr/>
          <p:nvPr/>
        </p:nvSpPr>
        <p:spPr>
          <a:xfrm>
            <a:off x="9261598" y="5769146"/>
            <a:ext cx="1469887" cy="515508"/>
          </a:xfrm>
          <a:prstGeom prst="wedgeRectCallout">
            <a:avLst>
              <a:gd name="adj1" fmla="val -71806"/>
              <a:gd name="adj2" fmla="val -8407"/>
            </a:avLst>
          </a:prstGeom>
          <a:solidFill>
            <a:schemeClr val="bg1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fr-FR" sz="1067" kern="0">
                <a:solidFill>
                  <a:srgbClr val="000000"/>
                </a:solidFill>
                <a:latin typeface="Arial" panose="020B0604020202020204"/>
                <a:sym typeface="Arial"/>
              </a:rPr>
              <a:t>Je clique sur suivant</a:t>
            </a:r>
          </a:p>
        </p:txBody>
      </p:sp>
    </p:spTree>
    <p:extLst>
      <p:ext uri="{BB962C8B-B14F-4D97-AF65-F5344CB8AC3E}">
        <p14:creationId xmlns:p14="http://schemas.microsoft.com/office/powerpoint/2010/main" val="271488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777356-43E4-4352-915C-372210FC3F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CHADO - </a:t>
            </a:r>
            <a:r>
              <a:rPr lang="fr-FR" sz="1800" dirty="0"/>
              <a:t>Souscription Millevie avec FAF &amp; VP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7B633AD-EE9D-42D7-8CE2-528B832F3C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CHADO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D54FC59-739E-E4B5-95AC-A2C8A0DF9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2901" y="-6864"/>
            <a:ext cx="750893" cy="581677"/>
          </a:xfrm>
          <a:prstGeom prst="rect">
            <a:avLst/>
          </a:prstGeom>
        </p:spPr>
      </p:pic>
      <p:sp>
        <p:nvSpPr>
          <p:cNvPr id="2" name="Bulle narrative : rectangle 1">
            <a:extLst>
              <a:ext uri="{FF2B5EF4-FFF2-40B4-BE49-F238E27FC236}">
                <a16:creationId xmlns:a16="http://schemas.microsoft.com/office/drawing/2014/main" id="{E8DC2C81-789E-8A11-FC5B-38C02350C226}"/>
              </a:ext>
            </a:extLst>
          </p:cNvPr>
          <p:cNvSpPr/>
          <p:nvPr/>
        </p:nvSpPr>
        <p:spPr>
          <a:xfrm>
            <a:off x="10291954" y="4346711"/>
            <a:ext cx="1727220" cy="872839"/>
          </a:xfrm>
          <a:prstGeom prst="wedgeRectCallout">
            <a:avLst>
              <a:gd name="adj1" fmla="val -82735"/>
              <a:gd name="adj2" fmla="val -6009"/>
            </a:avLst>
          </a:prstGeom>
          <a:solidFill>
            <a:schemeClr val="bg1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fr-FR" sz="1067" kern="0">
                <a:solidFill>
                  <a:srgbClr val="000000"/>
                </a:solidFill>
                <a:latin typeface="Arial" panose="020B0604020202020204"/>
                <a:sym typeface="Arial"/>
              </a:rPr>
              <a:t>Je scrolle pour visualiser l’ensemble de la répartition entre les supports</a:t>
            </a:r>
          </a:p>
        </p:txBody>
      </p:sp>
      <p:sp>
        <p:nvSpPr>
          <p:cNvPr id="5" name="Espace réservé du texte 1">
            <a:extLst>
              <a:ext uri="{FF2B5EF4-FFF2-40B4-BE49-F238E27FC236}">
                <a16:creationId xmlns:a16="http://schemas.microsoft.com/office/drawing/2014/main" id="{5F0FE1ED-CDA6-D5AD-4D1D-13AB56382DB1}"/>
              </a:ext>
            </a:extLst>
          </p:cNvPr>
          <p:cNvSpPr txBox="1">
            <a:spLocks/>
          </p:cNvSpPr>
          <p:nvPr/>
        </p:nvSpPr>
        <p:spPr>
          <a:xfrm>
            <a:off x="-29018" y="1385129"/>
            <a:ext cx="1469887" cy="3840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600" b="0" i="0" u="none" strike="noStrike" cap="none" baseline="0">
                <a:solidFill>
                  <a:srgbClr val="B24388"/>
                </a:solidFill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189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378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566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754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1219170">
              <a:lnSpc>
                <a:spcPct val="90000"/>
              </a:lnSpc>
              <a:spcAft>
                <a:spcPts val="800"/>
              </a:spcAft>
              <a:defRPr/>
            </a:pPr>
            <a:r>
              <a:rPr lang="fr-FR" sz="1467" b="1" i="1" kern="0" err="1">
                <a:solidFill>
                  <a:srgbClr val="C00000"/>
                </a:solidFill>
              </a:rPr>
              <a:t>MyAssur</a:t>
            </a:r>
            <a:endParaRPr lang="fr-FR" sz="1467" b="1" i="1" kern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C6C5601-A478-B421-A77A-AC7AE3792E48}"/>
              </a:ext>
            </a:extLst>
          </p:cNvPr>
          <p:cNvSpPr txBox="1"/>
          <p:nvPr/>
        </p:nvSpPr>
        <p:spPr>
          <a:xfrm>
            <a:off x="1916445" y="4441561"/>
            <a:ext cx="2634500" cy="157023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defTabSz="1219170">
              <a:defRPr/>
            </a:pPr>
            <a:endParaRPr lang="fr-FR" sz="1067" b="1" kern="0">
              <a:solidFill>
                <a:srgbClr val="C00000"/>
              </a:solidFill>
              <a:latin typeface="Arial"/>
              <a:cs typeface="Arial"/>
              <a:sym typeface="Arial"/>
            </a:endParaRPr>
          </a:p>
          <a:p>
            <a:pPr algn="ctr" defTabSz="1219170">
              <a:defRPr/>
            </a:pPr>
            <a:r>
              <a:rPr lang="fr-FR" sz="1067" b="1" kern="0">
                <a:solidFill>
                  <a:srgbClr val="C00000"/>
                </a:solidFill>
                <a:latin typeface="Arial"/>
                <a:cs typeface="Arial"/>
                <a:sym typeface="Arial"/>
              </a:rPr>
              <a:t>Bon à savoir</a:t>
            </a:r>
          </a:p>
          <a:p>
            <a:pPr defTabSz="1219170">
              <a:defRPr/>
            </a:pPr>
            <a:endParaRPr lang="fr-FR" sz="10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defTabSz="1219170">
              <a:defRPr/>
            </a:pPr>
            <a:r>
              <a:rPr lang="fr-FR" sz="1067" b="1" kern="0">
                <a:solidFill>
                  <a:srgbClr val="C00000"/>
                </a:solidFill>
                <a:latin typeface="Arial"/>
                <a:cs typeface="Arial"/>
                <a:sym typeface="Arial"/>
              </a:rPr>
              <a:t>&gt;</a:t>
            </a:r>
            <a:r>
              <a:rPr lang="fr-FR" sz="10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Les montants et la répartition entre les supports sont préremplis et non modifiables.</a:t>
            </a:r>
          </a:p>
          <a:p>
            <a:pPr defTabSz="1219170">
              <a:defRPr/>
            </a:pPr>
            <a:endParaRPr lang="fr-FR" sz="10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defTabSz="1219170">
              <a:defRPr/>
            </a:pPr>
            <a:r>
              <a:rPr lang="fr-FR" sz="1067" b="1" kern="0">
                <a:solidFill>
                  <a:srgbClr val="C00000"/>
                </a:solidFill>
                <a:latin typeface="Arial"/>
                <a:cs typeface="Arial"/>
                <a:sym typeface="Arial"/>
              </a:rPr>
              <a:t>&gt;</a:t>
            </a:r>
            <a:r>
              <a:rPr lang="fr-FR" sz="10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Les frais sont modifiables via le bouton « Dispositions Particulières »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A5220C2-7974-C17F-BB74-6FAC4B7DFA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1622" y="4219825"/>
            <a:ext cx="558823" cy="6096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F7F6F19-C085-EA79-6724-816866854A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485" y="1740796"/>
            <a:ext cx="4303384" cy="223375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FBB5F0B-F75D-9DB5-9F70-8111338A39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7945" y="3041019"/>
            <a:ext cx="4237483" cy="217853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3848BF6-2463-86BC-2E78-DC22B0FECDC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52956"/>
          <a:stretch/>
        </p:blipFill>
        <p:spPr>
          <a:xfrm>
            <a:off x="5422663" y="5221501"/>
            <a:ext cx="4286011" cy="1042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86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777356-43E4-4352-915C-372210FC3F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CHADO - </a:t>
            </a:r>
            <a:r>
              <a:rPr lang="fr-FR" sz="1800" dirty="0"/>
              <a:t>Souscription Millevie avec FAF &amp; VP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7B633AD-EE9D-42D7-8CE2-528B832F3C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CHADO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D54FC59-739E-E4B5-95AC-A2C8A0DF9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2901" y="-6864"/>
            <a:ext cx="750893" cy="58167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6B7BA27-AA43-1CE7-F6C8-B2BA51C214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8127" y="1241556"/>
            <a:ext cx="5983317" cy="283864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4F7C23E-88AB-EFA1-6A2A-987C2CEFBAE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739"/>
          <a:stretch/>
        </p:blipFill>
        <p:spPr>
          <a:xfrm>
            <a:off x="2740957" y="3705723"/>
            <a:ext cx="6084000" cy="2700439"/>
          </a:xfrm>
          <a:prstGeom prst="rect">
            <a:avLst/>
          </a:prstGeom>
        </p:spPr>
      </p:pic>
      <p:sp>
        <p:nvSpPr>
          <p:cNvPr id="6" name="Bulle narrative : rectangle 5">
            <a:extLst>
              <a:ext uri="{FF2B5EF4-FFF2-40B4-BE49-F238E27FC236}">
                <a16:creationId xmlns:a16="http://schemas.microsoft.com/office/drawing/2014/main" id="{BE8CA6B6-FE47-4220-0155-93344A2A418C}"/>
              </a:ext>
            </a:extLst>
          </p:cNvPr>
          <p:cNvSpPr/>
          <p:nvPr/>
        </p:nvSpPr>
        <p:spPr>
          <a:xfrm>
            <a:off x="336903" y="1936472"/>
            <a:ext cx="1727220" cy="1206771"/>
          </a:xfrm>
          <a:prstGeom prst="wedgeRectCallout">
            <a:avLst>
              <a:gd name="adj1" fmla="val 98337"/>
              <a:gd name="adj2" fmla="val -3810"/>
            </a:avLst>
          </a:prstGeom>
          <a:solidFill>
            <a:schemeClr val="bg1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20" tIns="60960" rIns="121920" bIns="60960" rtlCol="0" anchor="ctr"/>
          <a:lstStyle/>
          <a:p>
            <a:pPr algn="ctr" defTabSz="1219170">
              <a:defRPr/>
            </a:pPr>
            <a:r>
              <a:rPr lang="fr-FR" sz="1067" kern="0">
                <a:solidFill>
                  <a:srgbClr val="000000"/>
                </a:solidFill>
                <a:latin typeface="Arial" panose="020B0604020202020204"/>
                <a:sym typeface="Arial"/>
              </a:rPr>
              <a:t>Je clique sur Refus si le client ne souhaite pas la réévaluation automatique des versements programmés</a:t>
            </a:r>
          </a:p>
        </p:txBody>
      </p:sp>
      <p:sp>
        <p:nvSpPr>
          <p:cNvPr id="7" name="Espace réservé du texte 1">
            <a:extLst>
              <a:ext uri="{FF2B5EF4-FFF2-40B4-BE49-F238E27FC236}">
                <a16:creationId xmlns:a16="http://schemas.microsoft.com/office/drawing/2014/main" id="{7372785A-6BBE-18B6-6A9E-726032DF8F93}"/>
              </a:ext>
            </a:extLst>
          </p:cNvPr>
          <p:cNvSpPr txBox="1">
            <a:spLocks/>
          </p:cNvSpPr>
          <p:nvPr/>
        </p:nvSpPr>
        <p:spPr>
          <a:xfrm>
            <a:off x="-29018" y="1385129"/>
            <a:ext cx="1469887" cy="3840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600" b="0" i="0" u="none" strike="noStrike" cap="none" baseline="0">
                <a:solidFill>
                  <a:srgbClr val="B24388"/>
                </a:solidFill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189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378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566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754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1219170">
              <a:lnSpc>
                <a:spcPct val="90000"/>
              </a:lnSpc>
              <a:spcAft>
                <a:spcPts val="800"/>
              </a:spcAft>
              <a:defRPr/>
            </a:pPr>
            <a:r>
              <a:rPr lang="fr-FR" sz="1467" b="1" i="1" kern="0" err="1">
                <a:solidFill>
                  <a:srgbClr val="C00000"/>
                </a:solidFill>
              </a:rPr>
              <a:t>MyAssur</a:t>
            </a:r>
            <a:endParaRPr lang="fr-FR" sz="1467" b="1" i="1" kern="0">
              <a:solidFill>
                <a:srgbClr val="C00000"/>
              </a:solidFill>
            </a:endParaRPr>
          </a:p>
        </p:txBody>
      </p:sp>
      <p:sp>
        <p:nvSpPr>
          <p:cNvPr id="8" name="Bulle narrative : rectangle 7">
            <a:extLst>
              <a:ext uri="{FF2B5EF4-FFF2-40B4-BE49-F238E27FC236}">
                <a16:creationId xmlns:a16="http://schemas.microsoft.com/office/drawing/2014/main" id="{818D395E-1025-586B-6466-82F725EE5357}"/>
              </a:ext>
            </a:extLst>
          </p:cNvPr>
          <p:cNvSpPr/>
          <p:nvPr/>
        </p:nvSpPr>
        <p:spPr>
          <a:xfrm>
            <a:off x="5103514" y="1577151"/>
            <a:ext cx="1727220" cy="701964"/>
          </a:xfrm>
          <a:prstGeom prst="wedgeRectCallout">
            <a:avLst>
              <a:gd name="adj1" fmla="val -82735"/>
              <a:gd name="adj2" fmla="val -6009"/>
            </a:avLst>
          </a:prstGeom>
          <a:solidFill>
            <a:schemeClr val="bg1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fr-FR" sz="1067" kern="0">
                <a:solidFill>
                  <a:srgbClr val="000000"/>
                </a:solidFill>
                <a:latin typeface="Arial" panose="020B0604020202020204"/>
                <a:sym typeface="Arial"/>
              </a:rPr>
              <a:t>Le montant du VP, la périodicité et la date du prélèvement sont pré-renseignées </a:t>
            </a:r>
          </a:p>
        </p:txBody>
      </p:sp>
      <p:sp>
        <p:nvSpPr>
          <p:cNvPr id="9" name="Bulle narrative : rectangle 8">
            <a:extLst>
              <a:ext uri="{FF2B5EF4-FFF2-40B4-BE49-F238E27FC236}">
                <a16:creationId xmlns:a16="http://schemas.microsoft.com/office/drawing/2014/main" id="{71D6B5DE-DCA7-E466-A26B-C2F0731A2F2E}"/>
              </a:ext>
            </a:extLst>
          </p:cNvPr>
          <p:cNvSpPr/>
          <p:nvPr/>
        </p:nvSpPr>
        <p:spPr>
          <a:xfrm>
            <a:off x="8413837" y="5593543"/>
            <a:ext cx="1469887" cy="515508"/>
          </a:xfrm>
          <a:prstGeom prst="wedgeRectCallout">
            <a:avLst>
              <a:gd name="adj1" fmla="val -43355"/>
              <a:gd name="adj2" fmla="val 90860"/>
            </a:avLst>
          </a:prstGeom>
          <a:solidFill>
            <a:schemeClr val="bg1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fr-FR" sz="1067" kern="0">
                <a:solidFill>
                  <a:srgbClr val="000000"/>
                </a:solidFill>
                <a:latin typeface="Arial" panose="020B0604020202020204"/>
                <a:sym typeface="Arial"/>
              </a:rPr>
              <a:t>Je clique sur suivant</a:t>
            </a:r>
          </a:p>
        </p:txBody>
      </p:sp>
      <p:sp>
        <p:nvSpPr>
          <p:cNvPr id="10" name="Bulle narrative : rectangle 9">
            <a:extLst>
              <a:ext uri="{FF2B5EF4-FFF2-40B4-BE49-F238E27FC236}">
                <a16:creationId xmlns:a16="http://schemas.microsoft.com/office/drawing/2014/main" id="{96CE4DC9-A8F5-517C-2959-79E1901CD417}"/>
              </a:ext>
            </a:extLst>
          </p:cNvPr>
          <p:cNvSpPr/>
          <p:nvPr/>
        </p:nvSpPr>
        <p:spPr>
          <a:xfrm>
            <a:off x="6208124" y="4906371"/>
            <a:ext cx="1841681" cy="841055"/>
          </a:xfrm>
          <a:prstGeom prst="wedgeRectCallout">
            <a:avLst>
              <a:gd name="adj1" fmla="val 47705"/>
              <a:gd name="adj2" fmla="val 106060"/>
            </a:avLst>
          </a:prstGeom>
          <a:solidFill>
            <a:schemeClr val="bg1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fr-FR" sz="1067" kern="0">
                <a:solidFill>
                  <a:srgbClr val="000000"/>
                </a:solidFill>
                <a:latin typeface="Arial" panose="020B0604020202020204"/>
                <a:sym typeface="Arial"/>
              </a:rPr>
              <a:t>Il est possible de modifier les frais suivant votre schéma délégataire en cliquant sur « Dispositions Particulières »</a:t>
            </a:r>
          </a:p>
        </p:txBody>
      </p:sp>
      <p:sp>
        <p:nvSpPr>
          <p:cNvPr id="12" name="Bulle narrative : rectangle 11">
            <a:extLst>
              <a:ext uri="{FF2B5EF4-FFF2-40B4-BE49-F238E27FC236}">
                <a16:creationId xmlns:a16="http://schemas.microsoft.com/office/drawing/2014/main" id="{D1EEB381-86CF-5E7C-3BA1-257113B0A856}"/>
              </a:ext>
            </a:extLst>
          </p:cNvPr>
          <p:cNvSpPr/>
          <p:nvPr/>
        </p:nvSpPr>
        <p:spPr>
          <a:xfrm>
            <a:off x="899278" y="3854323"/>
            <a:ext cx="1841681" cy="841055"/>
          </a:xfrm>
          <a:prstGeom prst="wedgeRectCallout">
            <a:avLst>
              <a:gd name="adj1" fmla="val 51461"/>
              <a:gd name="adj2" fmla="val 86526"/>
            </a:avLst>
          </a:prstGeom>
          <a:solidFill>
            <a:schemeClr val="bg1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fr-FR" sz="1067" kern="0">
                <a:solidFill>
                  <a:srgbClr val="000000"/>
                </a:solidFill>
                <a:latin typeface="Arial" panose="020B0604020202020204"/>
                <a:sym typeface="Arial"/>
              </a:rPr>
              <a:t>Le compte de prélèvement des VP est pré-renseigné mais modifiable selon le souhait du client.</a:t>
            </a:r>
          </a:p>
        </p:txBody>
      </p:sp>
    </p:spTree>
    <p:extLst>
      <p:ext uri="{BB962C8B-B14F-4D97-AF65-F5344CB8AC3E}">
        <p14:creationId xmlns:p14="http://schemas.microsoft.com/office/powerpoint/2010/main" val="35415220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777356-43E4-4352-915C-372210FC3F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CHADO - </a:t>
            </a:r>
            <a:r>
              <a:rPr lang="fr-FR" sz="1800" dirty="0"/>
              <a:t>Souscription Millevie avec FAF &amp; VP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7B633AD-EE9D-42D7-8CE2-528B832F3C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CHADO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D54FC59-739E-E4B5-95AC-A2C8A0DF9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2901" y="-6864"/>
            <a:ext cx="750893" cy="58167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41CFB9D-477E-BFF5-42A0-437FC28946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5520" y="2199217"/>
            <a:ext cx="7680960" cy="2459567"/>
          </a:xfrm>
          <a:prstGeom prst="rect">
            <a:avLst/>
          </a:prstGeom>
        </p:spPr>
      </p:pic>
      <p:sp>
        <p:nvSpPr>
          <p:cNvPr id="5" name="Bulle narrative : rectangle 4">
            <a:extLst>
              <a:ext uri="{FF2B5EF4-FFF2-40B4-BE49-F238E27FC236}">
                <a16:creationId xmlns:a16="http://schemas.microsoft.com/office/drawing/2014/main" id="{03EDE68C-08B6-7416-B18C-B4DC4C6C6D60}"/>
              </a:ext>
            </a:extLst>
          </p:cNvPr>
          <p:cNvSpPr/>
          <p:nvPr/>
        </p:nvSpPr>
        <p:spPr>
          <a:xfrm>
            <a:off x="680086" y="3691648"/>
            <a:ext cx="1727220" cy="537888"/>
          </a:xfrm>
          <a:prstGeom prst="wedgeRectCallout">
            <a:avLst>
              <a:gd name="adj1" fmla="val 91438"/>
              <a:gd name="adj2" fmla="val 1303"/>
            </a:avLst>
          </a:prstGeom>
          <a:solidFill>
            <a:schemeClr val="bg1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fr-FR" sz="1067" kern="0">
                <a:solidFill>
                  <a:srgbClr val="000000"/>
                </a:solidFill>
                <a:latin typeface="Arial" panose="020B0604020202020204"/>
                <a:sym typeface="Arial"/>
              </a:rPr>
              <a:t>Je sélectionne la clause bénéficiaire</a:t>
            </a:r>
          </a:p>
        </p:txBody>
      </p:sp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D1F03E56-D566-14F4-3259-5BDD7D7D53F5}"/>
              </a:ext>
            </a:extLst>
          </p:cNvPr>
          <p:cNvSpPr txBox="1">
            <a:spLocks/>
          </p:cNvSpPr>
          <p:nvPr/>
        </p:nvSpPr>
        <p:spPr>
          <a:xfrm>
            <a:off x="-29018" y="1385129"/>
            <a:ext cx="1469887" cy="3840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600" b="0" i="0" u="none" strike="noStrike" cap="none" baseline="0">
                <a:solidFill>
                  <a:srgbClr val="B24388"/>
                </a:solidFill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189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378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566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754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1219170">
              <a:lnSpc>
                <a:spcPct val="90000"/>
              </a:lnSpc>
              <a:spcAft>
                <a:spcPts val="800"/>
              </a:spcAft>
              <a:defRPr/>
            </a:pPr>
            <a:r>
              <a:rPr lang="fr-FR" sz="1467" b="1" i="1" kern="0" err="1">
                <a:solidFill>
                  <a:srgbClr val="C00000"/>
                </a:solidFill>
              </a:rPr>
              <a:t>MyAssur</a:t>
            </a:r>
            <a:endParaRPr lang="fr-FR" sz="1467" b="1" i="1" kern="0">
              <a:solidFill>
                <a:srgbClr val="C00000"/>
              </a:solidFill>
            </a:endParaRPr>
          </a:p>
        </p:txBody>
      </p:sp>
      <p:sp>
        <p:nvSpPr>
          <p:cNvPr id="7" name="Bulle narrative : rectangle 6">
            <a:extLst>
              <a:ext uri="{FF2B5EF4-FFF2-40B4-BE49-F238E27FC236}">
                <a16:creationId xmlns:a16="http://schemas.microsoft.com/office/drawing/2014/main" id="{CF338E13-8D8F-9D01-8F01-AA4BA6AE10A3}"/>
              </a:ext>
            </a:extLst>
          </p:cNvPr>
          <p:cNvSpPr/>
          <p:nvPr/>
        </p:nvSpPr>
        <p:spPr>
          <a:xfrm>
            <a:off x="9685291" y="3519097"/>
            <a:ext cx="1469887" cy="515508"/>
          </a:xfrm>
          <a:prstGeom prst="wedgeRectCallout">
            <a:avLst>
              <a:gd name="adj1" fmla="val -43355"/>
              <a:gd name="adj2" fmla="val 90860"/>
            </a:avLst>
          </a:prstGeom>
          <a:solidFill>
            <a:schemeClr val="bg1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fr-FR" sz="1067" kern="0">
                <a:solidFill>
                  <a:srgbClr val="000000"/>
                </a:solidFill>
                <a:latin typeface="Arial" panose="020B0604020202020204"/>
                <a:sym typeface="Arial"/>
              </a:rPr>
              <a:t>Je clique sur suivant</a:t>
            </a:r>
          </a:p>
        </p:txBody>
      </p:sp>
    </p:spTree>
    <p:extLst>
      <p:ext uri="{BB962C8B-B14F-4D97-AF65-F5344CB8AC3E}">
        <p14:creationId xmlns:p14="http://schemas.microsoft.com/office/powerpoint/2010/main" val="4193363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777356-43E4-4352-915C-372210FC3F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CHADO - </a:t>
            </a:r>
            <a:r>
              <a:rPr lang="fr-FR" sz="1800" dirty="0"/>
              <a:t>Souscription Millevie avec FAF &amp; VP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7B633AD-EE9D-42D7-8CE2-528B832F3C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CHADO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D54FC59-739E-E4B5-95AC-A2C8A0DF9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2901" y="-6864"/>
            <a:ext cx="750893" cy="581677"/>
          </a:xfrm>
          <a:prstGeom prst="rect">
            <a:avLst/>
          </a:prstGeom>
        </p:spPr>
      </p:pic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CA10F00E-C22F-9CC6-1B6B-D80B5588A9E6}"/>
              </a:ext>
            </a:extLst>
          </p:cNvPr>
          <p:cNvSpPr txBox="1">
            <a:spLocks/>
          </p:cNvSpPr>
          <p:nvPr/>
        </p:nvSpPr>
        <p:spPr>
          <a:xfrm>
            <a:off x="-29018" y="1385129"/>
            <a:ext cx="1469887" cy="3840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600" b="0" i="0" u="none" strike="noStrike" cap="none" baseline="0">
                <a:solidFill>
                  <a:srgbClr val="B24388"/>
                </a:solidFill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189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378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566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754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1219170">
              <a:lnSpc>
                <a:spcPct val="90000"/>
              </a:lnSpc>
              <a:spcAft>
                <a:spcPts val="800"/>
              </a:spcAft>
              <a:defRPr/>
            </a:pPr>
            <a:r>
              <a:rPr lang="fr-FR" sz="1467" b="1" i="1" kern="0" err="1">
                <a:solidFill>
                  <a:srgbClr val="C00000"/>
                </a:solidFill>
              </a:rPr>
              <a:t>MyAssur</a:t>
            </a:r>
            <a:endParaRPr lang="fr-FR" sz="1467" b="1" i="1" kern="0">
              <a:solidFill>
                <a:srgbClr val="C0000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A398756-68C0-76CE-2D81-909105A488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5749" y="1591370"/>
            <a:ext cx="3352800" cy="177618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2BD1A75-A1F7-045C-36DA-D97CB9235D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3613" y="2486114"/>
            <a:ext cx="3352800" cy="176288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44F6D47-86CB-365C-57F2-041C8C07C2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89" y="3713060"/>
            <a:ext cx="3399488" cy="177618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1999F9E-B01C-CFA8-D3FE-507F92BA0B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7877" y="5407517"/>
            <a:ext cx="3352800" cy="484515"/>
          </a:xfrm>
          <a:prstGeom prst="rect">
            <a:avLst/>
          </a:prstGeom>
        </p:spPr>
      </p:pic>
      <p:sp>
        <p:nvSpPr>
          <p:cNvPr id="9" name="Bulle narrative : rectangle 8">
            <a:extLst>
              <a:ext uri="{FF2B5EF4-FFF2-40B4-BE49-F238E27FC236}">
                <a16:creationId xmlns:a16="http://schemas.microsoft.com/office/drawing/2014/main" id="{068BF7E1-A4F7-3D7F-F091-6FF6CC51ACD3}"/>
              </a:ext>
            </a:extLst>
          </p:cNvPr>
          <p:cNvSpPr/>
          <p:nvPr/>
        </p:nvSpPr>
        <p:spPr>
          <a:xfrm>
            <a:off x="10501071" y="4634054"/>
            <a:ext cx="1469887" cy="515508"/>
          </a:xfrm>
          <a:prstGeom prst="wedgeRectCallout">
            <a:avLst>
              <a:gd name="adj1" fmla="val -12341"/>
              <a:gd name="adj2" fmla="val 154613"/>
            </a:avLst>
          </a:prstGeom>
          <a:solidFill>
            <a:schemeClr val="bg1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fr-FR" sz="1067" kern="0">
                <a:solidFill>
                  <a:srgbClr val="000000"/>
                </a:solidFill>
                <a:latin typeface="Arial" panose="020B0604020202020204"/>
                <a:sym typeface="Arial"/>
              </a:rPr>
              <a:t>Je clique sur Créer le contrat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93DCD53-5B2D-D147-35C7-2C16E082D13E}"/>
              </a:ext>
            </a:extLst>
          </p:cNvPr>
          <p:cNvSpPr txBox="1"/>
          <p:nvPr/>
        </p:nvSpPr>
        <p:spPr>
          <a:xfrm>
            <a:off x="889963" y="4349342"/>
            <a:ext cx="2634500" cy="107760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defTabSz="1219170">
              <a:defRPr/>
            </a:pPr>
            <a:endParaRPr lang="fr-FR" sz="1067" b="1" kern="0">
              <a:solidFill>
                <a:srgbClr val="C00000"/>
              </a:solidFill>
              <a:latin typeface="Arial"/>
              <a:cs typeface="Arial"/>
              <a:sym typeface="Arial"/>
            </a:endParaRPr>
          </a:p>
          <a:p>
            <a:pPr algn="ctr" defTabSz="1219170">
              <a:defRPr/>
            </a:pPr>
            <a:r>
              <a:rPr lang="fr-FR" sz="1067" b="1" kern="0">
                <a:solidFill>
                  <a:srgbClr val="C00000"/>
                </a:solidFill>
                <a:latin typeface="Arial"/>
                <a:cs typeface="Arial"/>
                <a:sym typeface="Arial"/>
              </a:rPr>
              <a:t>Bon à savoir</a:t>
            </a:r>
          </a:p>
          <a:p>
            <a:pPr defTabSz="1219170">
              <a:defRPr/>
            </a:pPr>
            <a:endParaRPr lang="fr-FR" sz="10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defTabSz="1219170">
              <a:defRPr/>
            </a:pPr>
            <a:r>
              <a:rPr lang="fr-FR" sz="1067" b="1" kern="0">
                <a:solidFill>
                  <a:srgbClr val="C00000"/>
                </a:solidFill>
                <a:latin typeface="Arial"/>
                <a:cs typeface="Arial"/>
                <a:sym typeface="Arial"/>
              </a:rPr>
              <a:t>&gt;</a:t>
            </a:r>
            <a:r>
              <a:rPr lang="fr-FR" sz="10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Avant la création du contrat, je peux visualiser le récapitulatif du contrat.</a:t>
            </a:r>
          </a:p>
          <a:p>
            <a:pPr defTabSz="1219170">
              <a:defRPr/>
            </a:pPr>
            <a:endParaRPr lang="fr-FR" sz="10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4FAE3F2-89BD-E21F-9747-331BD99091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5141" y="4127607"/>
            <a:ext cx="558823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4123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777356-43E4-4352-915C-372210FC3F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CHADO - </a:t>
            </a:r>
            <a:r>
              <a:rPr lang="fr-FR" sz="1800" dirty="0"/>
              <a:t>Souscription Millevie avec FAF &amp; VP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7B633AD-EE9D-42D7-8CE2-528B832F3C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CHADO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D54FC59-739E-E4B5-95AC-A2C8A0DF9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2901" y="-6864"/>
            <a:ext cx="750893" cy="58167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097C934-3D5A-0BE6-73C9-30D571A6FF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5520" y="2323254"/>
            <a:ext cx="7680960" cy="2211493"/>
          </a:xfrm>
          <a:prstGeom prst="rect">
            <a:avLst/>
          </a:prstGeom>
        </p:spPr>
      </p:pic>
      <p:sp>
        <p:nvSpPr>
          <p:cNvPr id="5" name="Espace réservé du texte 1">
            <a:extLst>
              <a:ext uri="{FF2B5EF4-FFF2-40B4-BE49-F238E27FC236}">
                <a16:creationId xmlns:a16="http://schemas.microsoft.com/office/drawing/2014/main" id="{E7D805C2-847E-5993-7EF2-E3912EF0B413}"/>
              </a:ext>
            </a:extLst>
          </p:cNvPr>
          <p:cNvSpPr txBox="1">
            <a:spLocks/>
          </p:cNvSpPr>
          <p:nvPr/>
        </p:nvSpPr>
        <p:spPr>
          <a:xfrm>
            <a:off x="-29018" y="1385129"/>
            <a:ext cx="1469887" cy="3840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600" b="0" i="0" u="none" strike="noStrike" cap="none" baseline="0">
                <a:solidFill>
                  <a:srgbClr val="B24388"/>
                </a:solidFill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189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378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566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754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1219170">
              <a:lnSpc>
                <a:spcPct val="90000"/>
              </a:lnSpc>
              <a:spcAft>
                <a:spcPts val="800"/>
              </a:spcAft>
              <a:defRPr/>
            </a:pPr>
            <a:r>
              <a:rPr lang="fr-FR" sz="1467" b="1" i="1" kern="0" err="1">
                <a:solidFill>
                  <a:srgbClr val="C00000"/>
                </a:solidFill>
              </a:rPr>
              <a:t>MyAssur</a:t>
            </a:r>
            <a:endParaRPr lang="fr-FR" sz="1467" b="1" i="1" kern="0">
              <a:solidFill>
                <a:srgbClr val="C00000"/>
              </a:solidFill>
            </a:endParaRPr>
          </a:p>
        </p:txBody>
      </p:sp>
      <p:sp>
        <p:nvSpPr>
          <p:cNvPr id="6" name="Bulle narrative : rectangle 5">
            <a:extLst>
              <a:ext uri="{FF2B5EF4-FFF2-40B4-BE49-F238E27FC236}">
                <a16:creationId xmlns:a16="http://schemas.microsoft.com/office/drawing/2014/main" id="{2554FDA7-C6AF-94BC-0A6B-34FCA87F2BB1}"/>
              </a:ext>
            </a:extLst>
          </p:cNvPr>
          <p:cNvSpPr/>
          <p:nvPr/>
        </p:nvSpPr>
        <p:spPr>
          <a:xfrm>
            <a:off x="5924543" y="3285646"/>
            <a:ext cx="2493239" cy="923245"/>
          </a:xfrm>
          <a:prstGeom prst="wedgeRectCallout">
            <a:avLst>
              <a:gd name="adj1" fmla="val -112515"/>
              <a:gd name="adj2" fmla="val 1604"/>
            </a:avLst>
          </a:prstGeom>
          <a:solidFill>
            <a:schemeClr val="bg1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fr-FR" sz="1067" kern="0">
                <a:solidFill>
                  <a:srgbClr val="000000"/>
                </a:solidFill>
                <a:latin typeface="Arial" panose="020B0604020202020204"/>
                <a:sym typeface="Arial"/>
              </a:rPr>
              <a:t>Si le client n’est pas éligible à la signature électronique, je sélectionne la signature papier</a:t>
            </a:r>
          </a:p>
        </p:txBody>
      </p:sp>
      <p:sp>
        <p:nvSpPr>
          <p:cNvPr id="7" name="Bulle narrative : rectangle 6">
            <a:extLst>
              <a:ext uri="{FF2B5EF4-FFF2-40B4-BE49-F238E27FC236}">
                <a16:creationId xmlns:a16="http://schemas.microsoft.com/office/drawing/2014/main" id="{717DAA94-E417-434A-494C-806355D37ADB}"/>
              </a:ext>
            </a:extLst>
          </p:cNvPr>
          <p:cNvSpPr/>
          <p:nvPr/>
        </p:nvSpPr>
        <p:spPr>
          <a:xfrm>
            <a:off x="10363249" y="4612850"/>
            <a:ext cx="1469887" cy="515508"/>
          </a:xfrm>
          <a:prstGeom prst="wedgeRectCallout">
            <a:avLst>
              <a:gd name="adj1" fmla="val -91680"/>
              <a:gd name="adj2" fmla="val -108627"/>
            </a:avLst>
          </a:prstGeom>
          <a:solidFill>
            <a:schemeClr val="bg1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fr-FR" sz="1067" kern="0">
                <a:solidFill>
                  <a:srgbClr val="000000"/>
                </a:solidFill>
                <a:latin typeface="Arial" panose="020B0604020202020204"/>
                <a:sym typeface="Arial"/>
              </a:rPr>
              <a:t>Je clique sur Valider</a:t>
            </a:r>
          </a:p>
        </p:txBody>
      </p:sp>
    </p:spTree>
    <p:extLst>
      <p:ext uri="{BB962C8B-B14F-4D97-AF65-F5344CB8AC3E}">
        <p14:creationId xmlns:p14="http://schemas.microsoft.com/office/powerpoint/2010/main" val="3749421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777356-43E4-4352-915C-372210FC3F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CHADO - </a:t>
            </a:r>
            <a:r>
              <a:rPr lang="fr-FR" sz="1800" dirty="0"/>
              <a:t>Souscription Millevie avec FAF &amp; VP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7B633AD-EE9D-42D7-8CE2-528B832F3C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CHADO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D54FC59-739E-E4B5-95AC-A2C8A0DF9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2901" y="-6864"/>
            <a:ext cx="750893" cy="58167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CCFF34F-27CA-0703-A9BF-94E22C7804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5520" y="1800845"/>
            <a:ext cx="7680960" cy="2494280"/>
          </a:xfrm>
          <a:prstGeom prst="rect">
            <a:avLst/>
          </a:prstGeom>
        </p:spPr>
      </p:pic>
      <p:sp>
        <p:nvSpPr>
          <p:cNvPr id="5" name="Espace réservé du texte 1">
            <a:extLst>
              <a:ext uri="{FF2B5EF4-FFF2-40B4-BE49-F238E27FC236}">
                <a16:creationId xmlns:a16="http://schemas.microsoft.com/office/drawing/2014/main" id="{C2C8D41C-CDC4-D427-F64A-A0240DD7A39D}"/>
              </a:ext>
            </a:extLst>
          </p:cNvPr>
          <p:cNvSpPr txBox="1">
            <a:spLocks/>
          </p:cNvSpPr>
          <p:nvPr/>
        </p:nvSpPr>
        <p:spPr>
          <a:xfrm>
            <a:off x="-29018" y="1385129"/>
            <a:ext cx="1469887" cy="3840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sz="1600" b="0" i="0" u="none" strike="noStrike" cap="none" baseline="0">
                <a:solidFill>
                  <a:srgbClr val="B24388"/>
                </a:solidFill>
                <a:latin typeface="Montserrat SemiBold" panose="00000700000000000000" pitchFamily="50" charset="0"/>
                <a:ea typeface="Arial"/>
                <a:cs typeface="Arial"/>
                <a:sym typeface="Arial"/>
              </a:defRPr>
            </a:lvl1pPr>
            <a:lvl2pPr marL="457189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378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566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754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1219170">
              <a:lnSpc>
                <a:spcPct val="90000"/>
              </a:lnSpc>
              <a:spcAft>
                <a:spcPts val="800"/>
              </a:spcAft>
              <a:defRPr/>
            </a:pPr>
            <a:r>
              <a:rPr lang="fr-FR" sz="1467" b="1" i="1" kern="0" err="1">
                <a:solidFill>
                  <a:srgbClr val="C00000"/>
                </a:solidFill>
              </a:rPr>
              <a:t>MyAssur</a:t>
            </a:r>
            <a:endParaRPr lang="fr-FR" sz="1467" b="1" i="1" kern="0">
              <a:solidFill>
                <a:srgbClr val="C00000"/>
              </a:solidFill>
            </a:endParaRPr>
          </a:p>
        </p:txBody>
      </p:sp>
      <p:sp>
        <p:nvSpPr>
          <p:cNvPr id="6" name="Bulle narrative : rectangle 5">
            <a:extLst>
              <a:ext uri="{FF2B5EF4-FFF2-40B4-BE49-F238E27FC236}">
                <a16:creationId xmlns:a16="http://schemas.microsoft.com/office/drawing/2014/main" id="{B6A46089-67DA-8D29-99B6-1DDEF83C5B14}"/>
              </a:ext>
            </a:extLst>
          </p:cNvPr>
          <p:cNvSpPr/>
          <p:nvPr/>
        </p:nvSpPr>
        <p:spPr>
          <a:xfrm>
            <a:off x="10002758" y="4581693"/>
            <a:ext cx="1469887" cy="515508"/>
          </a:xfrm>
          <a:prstGeom prst="wedgeRectCallout">
            <a:avLst>
              <a:gd name="adj1" fmla="val -91680"/>
              <a:gd name="adj2" fmla="val -108627"/>
            </a:avLst>
          </a:prstGeom>
          <a:solidFill>
            <a:schemeClr val="bg1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fr-FR" sz="1067" kern="0">
                <a:solidFill>
                  <a:srgbClr val="000000"/>
                </a:solidFill>
                <a:latin typeface="Arial" panose="020B0604020202020204"/>
                <a:sym typeface="Arial"/>
              </a:rPr>
              <a:t>Je clique sur Terminer</a:t>
            </a:r>
          </a:p>
        </p:txBody>
      </p:sp>
      <p:sp>
        <p:nvSpPr>
          <p:cNvPr id="7" name="ZoneTexte 5">
            <a:extLst>
              <a:ext uri="{FF2B5EF4-FFF2-40B4-BE49-F238E27FC236}">
                <a16:creationId xmlns:a16="http://schemas.microsoft.com/office/drawing/2014/main" id="{277F6237-C39A-7073-FDE6-9022C15F9CBE}"/>
              </a:ext>
            </a:extLst>
          </p:cNvPr>
          <p:cNvSpPr txBox="1"/>
          <p:nvPr/>
        </p:nvSpPr>
        <p:spPr>
          <a:xfrm>
            <a:off x="3875981" y="4629873"/>
            <a:ext cx="5063553" cy="176522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lIns="121920" tIns="60960" rIns="121920" bIns="60960" rtlCol="0" anchor="t">
            <a:spAutoFit/>
          </a:bodyPr>
          <a:lstStyle/>
          <a:p>
            <a:pPr defTabSz="1219170">
              <a:defRPr/>
            </a:pPr>
            <a:endParaRPr lang="fr-FR" sz="1067" b="1" kern="0">
              <a:solidFill>
                <a:srgbClr val="C00000"/>
              </a:solidFill>
              <a:latin typeface="Arial"/>
              <a:cs typeface="Arial"/>
              <a:sym typeface="Arial"/>
            </a:endParaRPr>
          </a:p>
          <a:p>
            <a:pPr algn="ctr" defTabSz="1219170">
              <a:defRPr/>
            </a:pPr>
            <a:r>
              <a:rPr lang="fr-FR" sz="1067" b="1" kern="0">
                <a:solidFill>
                  <a:srgbClr val="C00000"/>
                </a:solidFill>
                <a:latin typeface="Arial"/>
                <a:cs typeface="Arial"/>
                <a:sym typeface="Arial"/>
              </a:rPr>
              <a:t>A retenir</a:t>
            </a:r>
          </a:p>
          <a:p>
            <a:pPr defTabSz="1219170">
              <a:defRPr/>
            </a:pPr>
            <a:endParaRPr lang="fr-FR" sz="10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defTabSz="1219170">
              <a:defRPr/>
            </a:pPr>
            <a:r>
              <a:rPr lang="fr-FR" sz="1067" b="1" kern="0">
                <a:solidFill>
                  <a:srgbClr val="C00000"/>
                </a:solidFill>
                <a:latin typeface="Arial"/>
                <a:cs typeface="Arial"/>
                <a:sym typeface="Arial"/>
              </a:rPr>
              <a:t>&gt;</a:t>
            </a:r>
            <a:r>
              <a:rPr lang="fr-FR" sz="10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 Toutes les données issues de LEA sont préremplies dans </a:t>
            </a:r>
            <a:r>
              <a:rPr lang="fr-FR" sz="1067" kern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MyAssur</a:t>
            </a:r>
            <a:r>
              <a:rPr lang="fr-FR" sz="10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.</a:t>
            </a:r>
            <a:endParaRPr lang="fr-FR"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defTabSz="1219170">
              <a:defRPr/>
            </a:pPr>
            <a:endParaRPr lang="fr-FR" sz="10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defTabSz="1219170">
              <a:defRPr/>
            </a:pPr>
            <a:r>
              <a:rPr lang="fr-FR" sz="1067" b="1" kern="0">
                <a:solidFill>
                  <a:srgbClr val="C00000"/>
                </a:solidFill>
                <a:latin typeface="Arial"/>
                <a:cs typeface="Arial"/>
                <a:sym typeface="Arial"/>
              </a:rPr>
              <a:t>&gt;</a:t>
            </a:r>
            <a:r>
              <a:rPr lang="fr-FR" sz="10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 Restent à compléter:</a:t>
            </a:r>
          </a:p>
          <a:p>
            <a:pPr marL="228594" indent="-228594" defTabSz="1219170">
              <a:buFontTx/>
              <a:buChar char="-"/>
              <a:defRPr/>
            </a:pPr>
            <a:r>
              <a:rPr lang="fr-FR" sz="10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La tarification,</a:t>
            </a:r>
          </a:p>
          <a:p>
            <a:pPr marL="228594" indent="-228594" defTabSz="1219170">
              <a:buFontTx/>
              <a:buChar char="-"/>
              <a:defRPr/>
            </a:pPr>
            <a:r>
              <a:rPr lang="fr-FR" sz="10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La clause bénéficiaire,</a:t>
            </a:r>
          </a:p>
          <a:p>
            <a:pPr marL="228594" indent="-228594" defTabSz="1219170">
              <a:buFontTx/>
              <a:buChar char="-"/>
              <a:defRPr/>
            </a:pPr>
            <a:r>
              <a:rPr lang="fr-FR" sz="10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Les options d'arbitrages automatiques en gestion libre,</a:t>
            </a:r>
            <a:endParaRPr lang="fr-FR"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228594" indent="-228594" defTabSz="1219170">
              <a:buFontTx/>
              <a:buChar char="-"/>
              <a:defRPr/>
            </a:pPr>
            <a:r>
              <a:rPr lang="fr-FR" sz="10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La date de prélèvement des versements programmés.</a:t>
            </a:r>
          </a:p>
        </p:txBody>
      </p:sp>
      <p:pic>
        <p:nvPicPr>
          <p:cNvPr id="8" name="Image 8">
            <a:extLst>
              <a:ext uri="{FF2B5EF4-FFF2-40B4-BE49-F238E27FC236}">
                <a16:creationId xmlns:a16="http://schemas.microsoft.com/office/drawing/2014/main" id="{F2A7C721-5DCB-B42E-3D75-56F9304A93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6377" y="4431355"/>
            <a:ext cx="6604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53310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75000"/>
          </a:schemeClr>
        </a:solidFill>
        <a:ln w="19050">
          <a:noFill/>
        </a:ln>
      </a:spPr>
      <a:bodyPr rtlCol="0" anchor="ctr"/>
      <a:lstStyle>
        <a:defPPr algn="ctr">
          <a:defRPr dirty="0">
            <a:solidFill>
              <a:srgbClr val="C00000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402bd0e2-1d78-4f7d-9dde-91cd55d66e87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25850</TotalTime>
  <Words>501</Words>
  <Application>Microsoft Office PowerPoint</Application>
  <PresentationFormat>Grand écran</PresentationFormat>
  <Paragraphs>88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9" baseType="lpstr">
      <vt:lpstr>Arial</vt:lpstr>
      <vt:lpstr>Arial Black</vt:lpstr>
      <vt:lpstr>Calibri</vt:lpstr>
      <vt:lpstr>Cambria Math</vt:lpstr>
      <vt:lpstr>Montserrat Black</vt:lpstr>
      <vt:lpstr>Montserrat SemiBold</vt:lpstr>
      <vt:lpstr>Wingdings</vt:lpstr>
      <vt:lpstr>Thème Office</vt:lpstr>
      <vt:lpstr>CHADO  - Souscription Millevie avec FAF &amp; VP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LOSSER Fabien [CEGEE]</cp:lastModifiedBy>
  <cp:revision>4202</cp:revision>
  <cp:lastPrinted>2023-01-19T17:25:37Z</cp:lastPrinted>
  <dcterms:created xsi:type="dcterms:W3CDTF">2020-06-24T09:20:11Z</dcterms:created>
  <dcterms:modified xsi:type="dcterms:W3CDTF">2023-06-09T08:14:23Z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2022-12-07T07:16:55Z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