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3" r:id="rId4"/>
  </p:sldMasterIdLst>
  <p:notesMasterIdLst>
    <p:notesMasterId r:id="rId24"/>
  </p:notesMasterIdLst>
  <p:sldIdLst>
    <p:sldId id="2147376041" r:id="rId5"/>
    <p:sldId id="2147376050" r:id="rId6"/>
    <p:sldId id="256" r:id="rId7"/>
    <p:sldId id="2147376048" r:id="rId8"/>
    <p:sldId id="2147376056" r:id="rId9"/>
    <p:sldId id="2147376034" r:id="rId10"/>
    <p:sldId id="2147376058" r:id="rId11"/>
    <p:sldId id="2147376036" r:id="rId12"/>
    <p:sldId id="2147376042" r:id="rId13"/>
    <p:sldId id="2147376045" r:id="rId14"/>
    <p:sldId id="2147376038" r:id="rId15"/>
    <p:sldId id="2147376039" r:id="rId16"/>
    <p:sldId id="2147376043" r:id="rId17"/>
    <p:sldId id="2147376049" r:id="rId18"/>
    <p:sldId id="2147375950" r:id="rId19"/>
    <p:sldId id="2147376053" r:id="rId20"/>
    <p:sldId id="2147376060" r:id="rId21"/>
    <p:sldId id="2147376061" r:id="rId22"/>
    <p:sldId id="214737605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96FCD96-33CE-4B57-BB9F-652A4B024F30}">
          <p14:sldIdLst>
            <p14:sldId id="2147376041"/>
            <p14:sldId id="2147376050"/>
          </p14:sldIdLst>
        </p14:section>
        <p14:section name="détaillé" id="{A487A061-C944-4AC4-8B44-FD73CA7EF526}">
          <p14:sldIdLst>
            <p14:sldId id="256"/>
            <p14:sldId id="2147376048"/>
            <p14:sldId id="2147376056"/>
            <p14:sldId id="2147376034"/>
            <p14:sldId id="2147376058"/>
            <p14:sldId id="2147376036"/>
            <p14:sldId id="2147376042"/>
            <p14:sldId id="2147376045"/>
            <p14:sldId id="2147376038"/>
            <p14:sldId id="2147376039"/>
            <p14:sldId id="2147376043"/>
            <p14:sldId id="2147376049"/>
            <p14:sldId id="2147375950"/>
          </p14:sldIdLst>
        </p14:section>
        <p14:section name="synthétique" id="{0E9EF896-7165-40C7-BE0E-2072182CE9EB}">
          <p14:sldIdLst>
            <p14:sldId id="2147376053"/>
            <p14:sldId id="2147376060"/>
            <p14:sldId id="2147376061"/>
            <p14:sldId id="2147376059"/>
          </p14:sldIdLst>
        </p14:section>
        <p14:section name="annexe" id="{B9B36C98-8560-480B-986D-B6C5A59090F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4A443D-2850-CF24-B373-95EC856450ED}" name="SLIMAN YACINE" initials="SY" userId="S::yacine.sliman@bpce.fr::091de48d-1321-496f-80a4-433500ee9de7" providerId="AD"/>
  <p188:author id="{C725718A-8E18-6FC1-FCCD-9D494B949A26}" name="SLIMAN YACINE" initials="SY" userId="S::Yacine.SLIMAN@bpce.fr::091de48d-1321-496f-80a4-433500ee9de7" providerId="AD"/>
  <p188:author id="{A51AAE91-8B3F-3B29-74FA-AE599B53652A}" name="Sanoner, Tristan" initials="ST" userId="S::tristan.sanoner@accenture.com::8fdd08ba-e06f-4c8d-a94d-b6ecb9894c8c" providerId="AD"/>
  <p188:author id="{E1DF1D95-1A9A-EC16-5907-3BF82718577A}" name="THIBAUT Marianne" initials="TM" userId="S::marianne.thibaut@natixis.com::d1c395d4-601e-4dea-9a35-6bb22f76d576" providerId="AD"/>
  <p188:author id="{997897A6-6597-204F-A9CC-6B2AC72D2356}" name="THIBAUT Marianne" initials="TM" userId="THIBAUT Marianne" providerId="None"/>
  <p188:author id="{597FEABA-76AC-F705-3B01-39F114B53CAE}" name="BARANGER LAURENCE" initials="BL" userId="S::Laurence.BARANGER@bpce.fr::9a99c7ba-7867-4155-b25a-396a1ec85ea9" providerId="AD"/>
  <p188:author id="{042C57D5-C64D-EEE0-D692-293702912B62}" name="Zimmermann, Thomas" initials="TZI" userId="Zimmermann, Thomas"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0070C0"/>
    <a:srgbClr val="00A193"/>
    <a:srgbClr val="D9F1EF"/>
    <a:srgbClr val="EAB818"/>
    <a:srgbClr val="A38DBF"/>
    <a:srgbClr val="581D74"/>
    <a:srgbClr val="55579E"/>
    <a:srgbClr val="FFFF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402781-CCE3-487D-A254-F0189EF513AC}" v="133" dt="2023-10-23T15:23:08.490"/>
    <p1510:client id="{E71BC740-F13C-4A5C-83AC-8DCE617FF633}" v="49" dt="2023-10-23T12:55:13.4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EAB818"/>
            </a:solidFill>
            <a:ln w="6350"/>
          </c:spPr>
          <c:explosion val="1"/>
          <c:dPt>
            <c:idx val="0"/>
            <c:bubble3D val="0"/>
            <c:spPr>
              <a:solidFill>
                <a:schemeClr val="accent3"/>
              </a:solidFill>
              <a:ln w="6350">
                <a:solidFill>
                  <a:schemeClr val="lt1"/>
                </a:solidFill>
              </a:ln>
              <a:effectLst/>
            </c:spPr>
            <c:extLst>
              <c:ext xmlns:c16="http://schemas.microsoft.com/office/drawing/2014/chart" uri="{C3380CC4-5D6E-409C-BE32-E72D297353CC}">
                <c16:uniqueId val="{00000001-41E4-447B-94C7-6C67961479B3}"/>
              </c:ext>
            </c:extLst>
          </c:dPt>
          <c:dPt>
            <c:idx val="1"/>
            <c:bubble3D val="0"/>
            <c:spPr>
              <a:solidFill>
                <a:schemeClr val="bg1">
                  <a:lumMod val="85000"/>
                </a:schemeClr>
              </a:solidFill>
              <a:ln w="6350">
                <a:solidFill>
                  <a:schemeClr val="lt1"/>
                </a:solidFill>
              </a:ln>
              <a:effectLst/>
            </c:spPr>
            <c:extLst>
              <c:ext xmlns:c16="http://schemas.microsoft.com/office/drawing/2014/chart" uri="{C3380CC4-5D6E-409C-BE32-E72D297353CC}">
                <c16:uniqueId val="{00000003-41E4-447B-94C7-6C67961479B3}"/>
              </c:ext>
            </c:extLst>
          </c:dPt>
          <c:cat>
            <c:strRef>
              <c:f>Sheet1!$A$2:$A$3</c:f>
              <c:strCache>
                <c:ptCount val="2"/>
                <c:pt idx="0">
                  <c:v>1st Qtr</c:v>
                </c:pt>
                <c:pt idx="1">
                  <c:v>2nd Qtr</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41E4-447B-94C7-6C67961479B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6350"/>
          </c:spPr>
          <c:explosion val="1"/>
          <c:dPt>
            <c:idx val="0"/>
            <c:bubble3D val="0"/>
            <c:spPr>
              <a:solidFill>
                <a:schemeClr val="accent1"/>
              </a:solidFill>
              <a:ln w="12700">
                <a:solidFill>
                  <a:schemeClr val="lt1"/>
                </a:solidFill>
              </a:ln>
              <a:effectLst/>
            </c:spPr>
            <c:extLst>
              <c:ext xmlns:c16="http://schemas.microsoft.com/office/drawing/2014/chart" uri="{C3380CC4-5D6E-409C-BE32-E72D297353CC}">
                <c16:uniqueId val="{00000001-4B07-4AE3-B4D4-B94993199A3B}"/>
              </c:ext>
            </c:extLst>
          </c:dPt>
          <c:dPt>
            <c:idx val="1"/>
            <c:bubble3D val="0"/>
            <c:spPr>
              <a:solidFill>
                <a:schemeClr val="bg1"/>
              </a:solidFill>
              <a:ln w="12700">
                <a:solidFill>
                  <a:schemeClr val="lt1"/>
                </a:solidFill>
              </a:ln>
              <a:effectLst/>
            </c:spPr>
            <c:extLst>
              <c:ext xmlns:c16="http://schemas.microsoft.com/office/drawing/2014/chart" uri="{C3380CC4-5D6E-409C-BE32-E72D297353CC}">
                <c16:uniqueId val="{00000003-4B07-4AE3-B4D4-B94993199A3B}"/>
              </c:ext>
            </c:extLst>
          </c:dPt>
          <c:cat>
            <c:strRef>
              <c:f>Sheet1!$A$2:$A$3</c:f>
              <c:strCache>
                <c:ptCount val="2"/>
                <c:pt idx="0">
                  <c:v>1st Qtr</c:v>
                </c:pt>
                <c:pt idx="1">
                  <c:v>2nd Qtr</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4B07-4AE3-B4D4-B94993199A3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18445-5391-4787-B4B8-C15D1176B1DA}" type="datetimeFigureOut">
              <a:rPr lang="fr-FR" smtClean="0"/>
              <a:t>26/01/2024</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3FFFCD-10F0-438A-9A37-C6CA11F2A2BA}" type="slidenum">
              <a:rPr lang="fr-FR" smtClean="0"/>
              <a:t>‹N°›</a:t>
            </a:fld>
            <a:endParaRPr lang="fr-FR"/>
          </a:p>
        </p:txBody>
      </p:sp>
    </p:spTree>
    <p:extLst>
      <p:ext uri="{BB962C8B-B14F-4D97-AF65-F5344CB8AC3E}">
        <p14:creationId xmlns:p14="http://schemas.microsoft.com/office/powerpoint/2010/main" val="247378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283FFFCD-10F0-438A-9A37-C6CA11F2A2BA}" type="slidenum">
              <a:rPr lang="fr-FR" smtClean="0"/>
              <a:t>1</a:t>
            </a:fld>
            <a:endParaRPr lang="fr-FR"/>
          </a:p>
        </p:txBody>
      </p:sp>
    </p:spTree>
    <p:extLst>
      <p:ext uri="{BB962C8B-B14F-4D97-AF65-F5344CB8AC3E}">
        <p14:creationId xmlns:p14="http://schemas.microsoft.com/office/powerpoint/2010/main" val="321984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283FFFCD-10F0-438A-9A37-C6CA11F2A2BA}" type="slidenum">
              <a:rPr lang="fr-FR" smtClean="0"/>
              <a:t>3</a:t>
            </a:fld>
            <a:endParaRPr lang="fr-FR"/>
          </a:p>
        </p:txBody>
      </p:sp>
    </p:spTree>
    <p:extLst>
      <p:ext uri="{BB962C8B-B14F-4D97-AF65-F5344CB8AC3E}">
        <p14:creationId xmlns:p14="http://schemas.microsoft.com/office/powerpoint/2010/main" val="2394477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283FFFCD-10F0-438A-9A37-C6CA11F2A2BA}" type="slidenum">
              <a:rPr lang="fr-FR" smtClean="0"/>
              <a:t>5</a:t>
            </a:fld>
            <a:endParaRPr lang="fr-FR"/>
          </a:p>
        </p:txBody>
      </p:sp>
    </p:spTree>
    <p:extLst>
      <p:ext uri="{BB962C8B-B14F-4D97-AF65-F5344CB8AC3E}">
        <p14:creationId xmlns:p14="http://schemas.microsoft.com/office/powerpoint/2010/main" val="3789116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283FFFCD-10F0-438A-9A37-C6CA11F2A2BA}" type="slidenum">
              <a:rPr lang="fr-FR" smtClean="0"/>
              <a:t>7</a:t>
            </a:fld>
            <a:endParaRPr lang="fr-FR"/>
          </a:p>
        </p:txBody>
      </p:sp>
    </p:spTree>
    <p:extLst>
      <p:ext uri="{BB962C8B-B14F-4D97-AF65-F5344CB8AC3E}">
        <p14:creationId xmlns:p14="http://schemas.microsoft.com/office/powerpoint/2010/main" val="4288382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83FFFCD-10F0-438A-9A37-C6CA11F2A2BA}" type="slidenum">
              <a:rPr lang="fr-FR" smtClean="0"/>
              <a:t>11</a:t>
            </a:fld>
            <a:endParaRPr lang="fr-FR"/>
          </a:p>
        </p:txBody>
      </p:sp>
    </p:spTree>
    <p:extLst>
      <p:ext uri="{BB962C8B-B14F-4D97-AF65-F5344CB8AC3E}">
        <p14:creationId xmlns:p14="http://schemas.microsoft.com/office/powerpoint/2010/main" val="1788771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283FFFCD-10F0-438A-9A37-C6CA11F2A2BA}" type="slidenum">
              <a:rPr lang="fr-FR" smtClean="0"/>
              <a:t>16</a:t>
            </a:fld>
            <a:endParaRPr lang="fr-FR"/>
          </a:p>
        </p:txBody>
      </p:sp>
    </p:spTree>
    <p:extLst>
      <p:ext uri="{BB962C8B-B14F-4D97-AF65-F5344CB8AC3E}">
        <p14:creationId xmlns:p14="http://schemas.microsoft.com/office/powerpoint/2010/main" val="3384815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283FFFCD-10F0-438A-9A37-C6CA11F2A2BA}" type="slidenum">
              <a:rPr lang="fr-FR" smtClean="0"/>
              <a:t>17</a:t>
            </a:fld>
            <a:endParaRPr lang="fr-FR"/>
          </a:p>
        </p:txBody>
      </p:sp>
    </p:spTree>
    <p:extLst>
      <p:ext uri="{BB962C8B-B14F-4D97-AF65-F5344CB8AC3E}">
        <p14:creationId xmlns:p14="http://schemas.microsoft.com/office/powerpoint/2010/main" val="21831265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6" name="Espace réservé du texte 52"/>
          <p:cNvSpPr>
            <a:spLocks noGrp="1"/>
          </p:cNvSpPr>
          <p:nvPr>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Espace réservé de la date 3">
            <a:extLst>
              <a:ext uri="{FF2B5EF4-FFF2-40B4-BE49-F238E27FC236}">
                <a16:creationId xmlns:a16="http://schemas.microsoft.com/office/drawing/2014/main" id="{AEBDF29C-7377-4E63-8C4C-1D03C8CA67DF}"/>
              </a:ext>
            </a:extLst>
          </p:cNvPr>
          <p:cNvSpPr txBox="1">
            <a:spLocks noGrp="1"/>
          </p:cNvSpPr>
          <p:nvPr/>
        </p:nvSpPr>
        <p:spPr bwMode="auto">
          <a:xfrm>
            <a:off x="1114624" y="6524199"/>
            <a:ext cx="1279196"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NOM DU DOCUMENT</a:t>
            </a:r>
          </a:p>
        </p:txBody>
      </p:sp>
      <p:sp>
        <p:nvSpPr>
          <p:cNvPr id="2" name="TextBox 1">
            <a:extLst>
              <a:ext uri="{FF2B5EF4-FFF2-40B4-BE49-F238E27FC236}">
                <a16:creationId xmlns:a16="http://schemas.microsoft.com/office/drawing/2014/main" id="{37ADCC20-7DAA-8DD4-6ECE-B93BD2AE3BCE}"/>
              </a:ext>
            </a:extLst>
          </p:cNvPr>
          <p:cNvSpPr txBox="1"/>
          <p:nvPr userDrawn="1"/>
        </p:nvSpPr>
        <p:spPr>
          <a:xfrm>
            <a:off x="5942586" y="0"/>
            <a:ext cx="6249414" cy="200055"/>
          </a:xfrm>
          <a:prstGeom prst="rect">
            <a:avLst/>
          </a:prstGeom>
          <a:noFill/>
        </p:spPr>
        <p:txBody>
          <a:bodyPr wrap="square" rtlCol="0">
            <a:spAutoFit/>
          </a:bodyPr>
          <a:lstStyle/>
          <a:p>
            <a:pPr algn="r"/>
            <a:r>
              <a:rPr lang="fr-FR" sz="700">
                <a:solidFill>
                  <a:schemeClr val="bg1">
                    <a:lumMod val="50000"/>
                  </a:schemeClr>
                </a:solidFill>
              </a:rPr>
              <a:t>Diffusion interdite - Document strictement interne	</a:t>
            </a:r>
          </a:p>
        </p:txBody>
      </p:sp>
    </p:spTree>
    <p:extLst>
      <p:ext uri="{BB962C8B-B14F-4D97-AF65-F5344CB8AC3E}">
        <p14:creationId xmlns:p14="http://schemas.microsoft.com/office/powerpoint/2010/main" val="62285630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p:nvPicPr>
        <p:blipFill>
          <a:blip r:embed="rId4"/>
          <a:stretch>
            <a:fillRect/>
          </a:stretch>
        </p:blipFill>
        <p:spPr>
          <a:xfrm>
            <a:off x="7680000" y="5760000"/>
            <a:ext cx="4416000" cy="911573"/>
          </a:xfrm>
          <a:prstGeom prst="rect">
            <a:avLst/>
          </a:prstGeom>
        </p:spPr>
      </p:pic>
      <p:sp>
        <p:nvSpPr>
          <p:cNvPr id="2" name="TextBox 1">
            <a:extLst>
              <a:ext uri="{FF2B5EF4-FFF2-40B4-BE49-F238E27FC236}">
                <a16:creationId xmlns:a16="http://schemas.microsoft.com/office/drawing/2014/main" id="{57CA77EB-28BD-576D-179B-50E5332AA705}"/>
              </a:ext>
            </a:extLst>
          </p:cNvPr>
          <p:cNvSpPr txBox="1"/>
          <p:nvPr userDrawn="1"/>
        </p:nvSpPr>
        <p:spPr>
          <a:xfrm>
            <a:off x="5942586" y="0"/>
            <a:ext cx="6249414" cy="200055"/>
          </a:xfrm>
          <a:prstGeom prst="rect">
            <a:avLst/>
          </a:prstGeom>
          <a:noFill/>
        </p:spPr>
        <p:txBody>
          <a:bodyPr wrap="square" rtlCol="0">
            <a:spAutoFit/>
          </a:bodyPr>
          <a:lstStyle/>
          <a:p>
            <a:pPr algn="r"/>
            <a:r>
              <a:rPr lang="fr-FR" sz="700">
                <a:solidFill>
                  <a:schemeClr val="bg1">
                    <a:lumMod val="50000"/>
                  </a:schemeClr>
                </a:solidFill>
              </a:rPr>
              <a:t>Diffusion interdite - Document strictement interne	</a:t>
            </a:r>
          </a:p>
        </p:txBody>
      </p:sp>
    </p:spTree>
    <p:extLst>
      <p:ext uri="{BB962C8B-B14F-4D97-AF65-F5344CB8AC3E}">
        <p14:creationId xmlns:p14="http://schemas.microsoft.com/office/powerpoint/2010/main" val="89800914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5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j-lt"/>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6"/>
            <a:ext cx="10036469" cy="492443"/>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mn-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685692" y="5766713"/>
            <a:ext cx="4404616" cy="901367"/>
          </a:xfrm>
          <a:prstGeom prst="rect">
            <a:avLst/>
          </a:prstGeom>
        </p:spPr>
      </p:pic>
      <p:sp>
        <p:nvSpPr>
          <p:cNvPr id="10" name="Espace réservé du texte 52">
            <a:extLst>
              <a:ext uri="{FF2B5EF4-FFF2-40B4-BE49-F238E27FC236}">
                <a16:creationId xmlns:a16="http://schemas.microsoft.com/office/drawing/2014/main" id="{39135E18-D745-21D6-87A7-068C299A6E83}"/>
              </a:ext>
            </a:extLst>
          </p:cNvPr>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
        <p:nvSpPr>
          <p:cNvPr id="2" name="TextBox 1">
            <a:extLst>
              <a:ext uri="{FF2B5EF4-FFF2-40B4-BE49-F238E27FC236}">
                <a16:creationId xmlns:a16="http://schemas.microsoft.com/office/drawing/2014/main" id="{E122A9EB-390E-5966-986E-07DED6383E15}"/>
              </a:ext>
            </a:extLst>
          </p:cNvPr>
          <p:cNvSpPr txBox="1"/>
          <p:nvPr userDrawn="1"/>
        </p:nvSpPr>
        <p:spPr>
          <a:xfrm>
            <a:off x="5942586" y="0"/>
            <a:ext cx="6249414" cy="200055"/>
          </a:xfrm>
          <a:prstGeom prst="rect">
            <a:avLst/>
          </a:prstGeom>
          <a:noFill/>
        </p:spPr>
        <p:txBody>
          <a:bodyPr wrap="square" rtlCol="0">
            <a:spAutoFit/>
          </a:bodyPr>
          <a:lstStyle/>
          <a:p>
            <a:pPr algn="r"/>
            <a:r>
              <a:rPr lang="fr-FR" sz="700">
                <a:solidFill>
                  <a:schemeClr val="bg1">
                    <a:lumMod val="50000"/>
                  </a:schemeClr>
                </a:solidFill>
              </a:rPr>
              <a:t>Diffusion interdite - Document strictement interne	</a:t>
            </a:r>
          </a:p>
        </p:txBody>
      </p:sp>
    </p:spTree>
    <p:extLst>
      <p:ext uri="{BB962C8B-B14F-4D97-AF65-F5344CB8AC3E}">
        <p14:creationId xmlns:p14="http://schemas.microsoft.com/office/powerpoint/2010/main" val="49188713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85695079"/>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en-US"/>
              <a:t>Click to edit Master title style</a:t>
            </a:r>
            <a:endParaRPr lang="fr-F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18256880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55228988"/>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13" name="Espace réservé pour une image  5"/>
          <p:cNvSpPr>
            <a:spLocks noGrp="1"/>
          </p:cNvSpPr>
          <p:nvPr>
            <p:ph type="pic" sz="quarter" idx="13"/>
          </p:nvPr>
        </p:nvSpPr>
        <p:spPr>
          <a:xfrm>
            <a:off x="8113184" y="0"/>
            <a:ext cx="4078816" cy="6858000"/>
          </a:xfrm>
        </p:spPr>
        <p:txBody>
          <a:bodyPr/>
          <a:lstStyle/>
          <a:p>
            <a:r>
              <a:rPr lang="en-US"/>
              <a:t>Click icon to add picture</a:t>
            </a:r>
            <a:endParaRPr lang="fr-F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04083251"/>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4_Titre">
    <p:spTree>
      <p:nvGrpSpPr>
        <p:cNvPr id="1" name="Shape 8"/>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
        <p:nvSpPr>
          <p:cNvPr id="2" name="TextBox 1">
            <a:extLst>
              <a:ext uri="{FF2B5EF4-FFF2-40B4-BE49-F238E27FC236}">
                <a16:creationId xmlns:a16="http://schemas.microsoft.com/office/drawing/2014/main" id="{1119FA29-55B7-D463-67D8-04DBD36C40AA}"/>
              </a:ext>
            </a:extLst>
          </p:cNvPr>
          <p:cNvSpPr txBox="1"/>
          <p:nvPr userDrawn="1"/>
        </p:nvSpPr>
        <p:spPr>
          <a:xfrm>
            <a:off x="5942586" y="0"/>
            <a:ext cx="6249414" cy="200055"/>
          </a:xfrm>
          <a:prstGeom prst="rect">
            <a:avLst/>
          </a:prstGeom>
          <a:noFill/>
        </p:spPr>
        <p:txBody>
          <a:bodyPr wrap="square" rtlCol="0">
            <a:spAutoFit/>
          </a:bodyPr>
          <a:lstStyle/>
          <a:p>
            <a:pPr algn="r"/>
            <a:r>
              <a:rPr lang="fr-FR" sz="700">
                <a:solidFill>
                  <a:schemeClr val="bg1">
                    <a:lumMod val="50000"/>
                  </a:schemeClr>
                </a:solidFill>
              </a:rPr>
              <a:t>Diffusion interdite - Document strictement interne	</a:t>
            </a:r>
          </a:p>
        </p:txBody>
      </p:sp>
    </p:spTree>
    <p:extLst>
      <p:ext uri="{BB962C8B-B14F-4D97-AF65-F5344CB8AC3E}">
        <p14:creationId xmlns:p14="http://schemas.microsoft.com/office/powerpoint/2010/main" val="313645911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2_Titre">
    <p:spTree>
      <p:nvGrpSpPr>
        <p:cNvPr id="1" name="Shape 8"/>
        <p:cNvGrpSpPr/>
        <p:nvPr/>
      </p:nvGrpSpPr>
      <p:grpSpPr>
        <a:xfrm>
          <a:off x="0" y="0"/>
          <a:ext cx="0" cy="0"/>
          <a:chOff x="0" y="0"/>
          <a:chExt cx="0" cy="0"/>
        </a:xfrm>
      </p:grpSpPr>
      <p:grpSp>
        <p:nvGrpSpPr>
          <p:cNvPr id="35" name="Groupe 34"/>
          <p:cNvGrpSpPr/>
          <p:nvPr/>
        </p:nvGrpSpPr>
        <p:grpSpPr>
          <a:xfrm>
            <a:off x="2542676" y="3044958"/>
            <a:ext cx="7106648" cy="768085"/>
            <a:chOff x="288926" y="438151"/>
            <a:chExt cx="4284661" cy="444500"/>
          </a:xfrm>
        </p:grpSpPr>
        <p:sp>
          <p:nvSpPr>
            <p:cNvPr id="5"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1" name="Rectangle 20">
            <a:extLst>
              <a:ext uri="{FF2B5EF4-FFF2-40B4-BE49-F238E27FC236}">
                <a16:creationId xmlns:a16="http://schemas.microsoft.com/office/drawing/2014/main" id="{BBBCECAC-8D37-157E-AD6F-6DB3A9521367}"/>
              </a:ext>
            </a:extLst>
          </p:cNvPr>
          <p:cNvSpPr/>
          <p:nvPr/>
        </p:nvSpPr>
        <p:spPr>
          <a:xfrm>
            <a:off x="4963886" y="6464467"/>
            <a:ext cx="2264229" cy="3935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Draft</a:t>
            </a:r>
          </a:p>
        </p:txBody>
      </p:sp>
      <p:sp>
        <p:nvSpPr>
          <p:cNvPr id="2" name="TextBox 1">
            <a:extLst>
              <a:ext uri="{FF2B5EF4-FFF2-40B4-BE49-F238E27FC236}">
                <a16:creationId xmlns:a16="http://schemas.microsoft.com/office/drawing/2014/main" id="{464E5239-6C4D-E770-343D-EE211A929DB0}"/>
              </a:ext>
            </a:extLst>
          </p:cNvPr>
          <p:cNvSpPr txBox="1"/>
          <p:nvPr userDrawn="1"/>
        </p:nvSpPr>
        <p:spPr>
          <a:xfrm>
            <a:off x="5942586" y="0"/>
            <a:ext cx="6249414" cy="200055"/>
          </a:xfrm>
          <a:prstGeom prst="rect">
            <a:avLst/>
          </a:prstGeom>
          <a:noFill/>
        </p:spPr>
        <p:txBody>
          <a:bodyPr wrap="square" rtlCol="0">
            <a:spAutoFit/>
          </a:bodyPr>
          <a:lstStyle/>
          <a:p>
            <a:pPr algn="r"/>
            <a:r>
              <a:rPr lang="fr-FR" sz="700">
                <a:solidFill>
                  <a:schemeClr val="bg1">
                    <a:lumMod val="50000"/>
                  </a:schemeClr>
                </a:solidFill>
              </a:rPr>
              <a:t>Diffusion interdite - Document strictement interne	</a:t>
            </a:r>
          </a:p>
        </p:txBody>
      </p:sp>
    </p:spTree>
    <p:extLst>
      <p:ext uri="{BB962C8B-B14F-4D97-AF65-F5344CB8AC3E}">
        <p14:creationId xmlns:p14="http://schemas.microsoft.com/office/powerpoint/2010/main" val="3534176888"/>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vier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E962C9-501A-FFB1-449E-0B98602F887D}"/>
              </a:ext>
            </a:extLst>
          </p:cNvPr>
          <p:cNvSpPr/>
          <p:nvPr/>
        </p:nvSpPr>
        <p:spPr>
          <a:xfrm>
            <a:off x="4963886" y="6464467"/>
            <a:ext cx="2264229" cy="3935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Draft</a:t>
            </a:r>
          </a:p>
        </p:txBody>
      </p:sp>
    </p:spTree>
    <p:extLst>
      <p:ext uri="{BB962C8B-B14F-4D97-AF65-F5344CB8AC3E}">
        <p14:creationId xmlns:p14="http://schemas.microsoft.com/office/powerpoint/2010/main" val="400354830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7"/>
            <a:ext cx="2592288" cy="1541135"/>
          </a:xfrm>
        </p:spPr>
        <p:txBody>
          <a:bodyPr/>
          <a:lstStyle>
            <a:lvl1pPr>
              <a:lnSpc>
                <a:spcPct val="90000"/>
              </a:lnSpc>
              <a:defRPr/>
            </a:lvl1pPr>
          </a:lstStyle>
          <a:p>
            <a:r>
              <a:rPr lang="en-US"/>
              <a:t>Click to edit Master title style</a:t>
            </a:r>
            <a:endParaRPr lang="fr-F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91337263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195C-69A5-1F3C-F721-2AB02C41FB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F042B67C-AF44-FF0C-3BED-05AA5AA186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365FA69A-EDA5-0DD3-C43F-CE7FA9F8360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4414E38-B915-7618-0EEA-C48075B271B2}"/>
              </a:ext>
            </a:extLst>
          </p:cNvPr>
          <p:cNvSpPr>
            <a:spLocks noGrp="1"/>
          </p:cNvSpPr>
          <p:nvPr>
            <p:ph type="ftr" sz="quarter" idx="11"/>
          </p:nvPr>
        </p:nvSpPr>
        <p:spPr/>
        <p:txBody>
          <a:bodyPr/>
          <a:lstStyle/>
          <a:p>
            <a:pPr algn="r" defTabSz="228600">
              <a:spcAft>
                <a:spcPts val="1200"/>
              </a:spcAft>
              <a:defRPr/>
            </a:pPr>
            <a:r>
              <a:rPr lang="en-GB"/>
              <a:t>Copyright © 2022 Accenture. All rights reserved.</a:t>
            </a:r>
          </a:p>
        </p:txBody>
      </p:sp>
      <p:sp>
        <p:nvSpPr>
          <p:cNvPr id="6" name="Slide Number Placeholder 5">
            <a:extLst>
              <a:ext uri="{FF2B5EF4-FFF2-40B4-BE49-F238E27FC236}">
                <a16:creationId xmlns:a16="http://schemas.microsoft.com/office/drawing/2014/main" id="{E1B0C61F-45B6-A6A0-524E-5190B012DD34}"/>
              </a:ext>
            </a:extLst>
          </p:cNvPr>
          <p:cNvSpPr>
            <a:spLocks noGrp="1"/>
          </p:cNvSpPr>
          <p:nvPr>
            <p:ph type="sldNum" sz="quarter" idx="12"/>
          </p:nvPr>
        </p:nvSpPr>
        <p:spPr/>
        <p:txBody>
          <a:bodyPr/>
          <a:lstStyle/>
          <a:p>
            <a:fld id="{1F90F471-3972-4120-B8B3-0237DE626C35}" type="slidenum">
              <a:rPr lang="en-US" smtClean="0"/>
              <a:pPr/>
              <a:t>‹N°›</a:t>
            </a:fld>
            <a:endParaRPr lang="en-US"/>
          </a:p>
        </p:txBody>
      </p:sp>
    </p:spTree>
    <p:extLst>
      <p:ext uri="{BB962C8B-B14F-4D97-AF65-F5344CB8AC3E}">
        <p14:creationId xmlns:p14="http://schemas.microsoft.com/office/powerpoint/2010/main" val="112642462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40" name="Ellipse 39"/>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p:nvGrpSpPr>
        <p:grpSpPr>
          <a:xfrm>
            <a:off x="10320470" y="6506617"/>
            <a:ext cx="1678317" cy="174112"/>
            <a:chOff x="288926" y="438151"/>
            <a:chExt cx="4284661" cy="444500"/>
          </a:xfrm>
        </p:grpSpPr>
        <p:sp>
          <p:nvSpPr>
            <p:cNvPr id="12"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p:nvGrpSpPr>
        <p:grpSpPr>
          <a:xfrm>
            <a:off x="189679" y="260649"/>
            <a:ext cx="822181" cy="585564"/>
            <a:chOff x="865188" y="493713"/>
            <a:chExt cx="546100" cy="388938"/>
          </a:xfrm>
          <a:solidFill>
            <a:schemeClr val="bg1">
              <a:lumMod val="85000"/>
            </a:schemeClr>
          </a:solidFill>
        </p:grpSpPr>
        <p:sp>
          <p:nvSpPr>
            <p:cNvPr id="56"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4" name="Espace réservé de la date 3">
            <a:extLst>
              <a:ext uri="{FF2B5EF4-FFF2-40B4-BE49-F238E27FC236}">
                <a16:creationId xmlns:a16="http://schemas.microsoft.com/office/drawing/2014/main" id="{B8A5604C-B8A6-4D35-A162-2F60AB989CD9}"/>
              </a:ext>
            </a:extLst>
          </p:cNvPr>
          <p:cNvSpPr txBox="1">
            <a:spLocks noGrp="1"/>
          </p:cNvSpPr>
          <p:nvPr/>
        </p:nvSpPr>
        <p:spPr bwMode="auto">
          <a:xfrm>
            <a:off x="1114624" y="6524199"/>
            <a:ext cx="2889124"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LEA v4.2 | kit de conduite du changement</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38" name="MSIPCMContentMarking" descr="{&quot;HashCode&quot;:-929196920,&quot;Placement&quot;:&quot;Footer&quot;,&quot;Top&quot;:531.4542,&quot;Left&quot;:0.0,&quot;SlideWidth&quot;:960,&quot;SlideHeight&quot;:540}">
            <a:extLst>
              <a:ext uri="{FF2B5EF4-FFF2-40B4-BE49-F238E27FC236}">
                <a16:creationId xmlns:a16="http://schemas.microsoft.com/office/drawing/2014/main" id="{492A0444-0073-F8B6-C37D-ACD6A0DB770A}"/>
              </a:ext>
            </a:extLst>
          </p:cNvPr>
          <p:cNvSpPr txBox="1"/>
          <p:nvPr userDrawn="1"/>
        </p:nvSpPr>
        <p:spPr>
          <a:xfrm>
            <a:off x="0" y="67494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
        <p:nvSpPr>
          <p:cNvPr id="2" name="Rectangle 1">
            <a:extLst>
              <a:ext uri="{FF2B5EF4-FFF2-40B4-BE49-F238E27FC236}">
                <a16:creationId xmlns:a16="http://schemas.microsoft.com/office/drawing/2014/main" id="{EA4C7157-5C5D-FD26-69D0-D2ECDCB6A70B}"/>
              </a:ext>
            </a:extLst>
          </p:cNvPr>
          <p:cNvSpPr/>
          <p:nvPr userDrawn="1"/>
        </p:nvSpPr>
        <p:spPr>
          <a:xfrm>
            <a:off x="9977142" y="6408763"/>
            <a:ext cx="2087015" cy="386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a:extLst>
              <a:ext uri="{FF2B5EF4-FFF2-40B4-BE49-F238E27FC236}">
                <a16:creationId xmlns:a16="http://schemas.microsoft.com/office/drawing/2014/main" id="{E3911552-A27B-F23C-E355-44E4D63840E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1010790" y="6458680"/>
            <a:ext cx="956517" cy="2488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D26BC09-95D3-BD6E-6176-255E1E43C4BB}"/>
              </a:ext>
            </a:extLst>
          </p:cNvPr>
          <p:cNvSpPr txBox="1"/>
          <p:nvPr userDrawn="1"/>
        </p:nvSpPr>
        <p:spPr>
          <a:xfrm>
            <a:off x="5942586" y="0"/>
            <a:ext cx="6249414" cy="200055"/>
          </a:xfrm>
          <a:prstGeom prst="rect">
            <a:avLst/>
          </a:prstGeom>
          <a:noFill/>
        </p:spPr>
        <p:txBody>
          <a:bodyPr wrap="square" rtlCol="0">
            <a:spAutoFit/>
          </a:bodyPr>
          <a:lstStyle/>
          <a:p>
            <a:pPr algn="r"/>
            <a:r>
              <a:rPr lang="fr-FR" sz="700">
                <a:solidFill>
                  <a:schemeClr val="bg1">
                    <a:lumMod val="50000"/>
                  </a:schemeClr>
                </a:solidFill>
              </a:rPr>
              <a:t>Diffusion interdite - Document strictement interne	</a:t>
            </a:r>
          </a:p>
        </p:txBody>
      </p:sp>
    </p:spTree>
    <p:extLst>
      <p:ext uri="{BB962C8B-B14F-4D97-AF65-F5344CB8AC3E}">
        <p14:creationId xmlns:p14="http://schemas.microsoft.com/office/powerpoint/2010/main" val="2081323895"/>
      </p:ext>
    </p:extLst>
  </p:cSld>
  <p:clrMap bg1="lt1" tx1="dk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6" r:id="rId12"/>
  </p:sldLayoutIdLst>
  <p:hf hd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slide" Target="slide14.xml"/><Relationship Id="rId5" Type="http://schemas.openxmlformats.org/officeDocument/2006/relationships/slide" Target="slide6.xml"/><Relationship Id="rId4" Type="http://schemas.openxmlformats.org/officeDocument/2006/relationships/slide" Target="slide11.xml"/><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slide" Target="slide14.xml"/><Relationship Id="rId5" Type="http://schemas.openxmlformats.org/officeDocument/2006/relationships/slide" Target="slide6.xml"/><Relationship Id="rId10" Type="http://schemas.openxmlformats.org/officeDocument/2006/relationships/image" Target="../media/image17.png"/><Relationship Id="rId4" Type="http://schemas.openxmlformats.org/officeDocument/2006/relationships/slide" Target="slide11.xml"/><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png"/><Relationship Id="rId7" Type="http://schemas.openxmlformats.org/officeDocument/2006/relationships/image" Target="../media/image18.jpe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slide" Target="slide14.xml"/><Relationship Id="rId5" Type="http://schemas.openxmlformats.org/officeDocument/2006/relationships/slide" Target="slide6.xml"/><Relationship Id="rId4" Type="http://schemas.openxmlformats.org/officeDocument/2006/relationships/slide" Target="slide11.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slide" Target="slide14.xml"/><Relationship Id="rId3" Type="http://schemas.openxmlformats.org/officeDocument/2006/relationships/image" Target="../media/image17.png"/><Relationship Id="rId7" Type="http://schemas.openxmlformats.org/officeDocument/2006/relationships/image" Target="../media/image23.png"/><Relationship Id="rId12" Type="http://schemas.openxmlformats.org/officeDocument/2006/relationships/slide" Target="slide6.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slide" Target="slide11.xml"/><Relationship Id="rId5" Type="http://schemas.openxmlformats.org/officeDocument/2006/relationships/image" Target="../media/image21.png"/><Relationship Id="rId10" Type="http://schemas.microsoft.com/office/2007/relationships/hdphoto" Target="../media/hdphoto2.wdp"/><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chart" Target="../charts/chart2.xml"/><Relationship Id="rId13" Type="http://schemas.openxmlformats.org/officeDocument/2006/relationships/slide" Target="slide6.xml"/><Relationship Id="rId3" Type="http://schemas.openxmlformats.org/officeDocument/2006/relationships/image" Target="../media/image24.png"/><Relationship Id="rId7" Type="http://schemas.microsoft.com/office/2007/relationships/hdphoto" Target="../media/hdphoto3.wdp"/><Relationship Id="rId12" Type="http://schemas.openxmlformats.org/officeDocument/2006/relationships/slide" Target="slide11.xml"/><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28.png"/><Relationship Id="rId11" Type="http://schemas.openxmlformats.org/officeDocument/2006/relationships/image" Target="../media/image30.png"/><Relationship Id="rId5" Type="http://schemas.openxmlformats.org/officeDocument/2006/relationships/image" Target="../media/image27.png"/><Relationship Id="rId10" Type="http://schemas.microsoft.com/office/2007/relationships/hdphoto" Target="../media/hdphoto4.wdp"/><Relationship Id="rId4" Type="http://schemas.openxmlformats.org/officeDocument/2006/relationships/hyperlink" Target="https://www.espacedefi.fr/contenu/1-fiche-client-espace-bourse" TargetMode="External"/><Relationship Id="rId9" Type="http://schemas.openxmlformats.org/officeDocument/2006/relationships/image" Target="../media/image29.png"/><Relationship Id="rId14" Type="http://schemas.openxmlformats.org/officeDocument/2006/relationships/slide" Target="slide14.xml"/></Relationships>
</file>

<file path=ppt/slides/_rels/slide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11.xml"/><Relationship Id="rId1" Type="http://schemas.openxmlformats.org/officeDocument/2006/relationships/slideLayout" Target="../slideLayouts/slideLayout6.xml"/><Relationship Id="rId4" Type="http://schemas.openxmlformats.org/officeDocument/2006/relationships/slide" Target="slide14.xml"/></Relationships>
</file>

<file path=ppt/slides/_rels/slide1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32.png"/><Relationship Id="rId7" Type="http://schemas.openxmlformats.org/officeDocument/2006/relationships/slide" Target="slide11.xml"/><Relationship Id="rId2"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slide" Target="slide14.xml"/></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microsoft.com/office/2007/relationships/hdphoto" Target="../media/hdphoto6.wdp"/><Relationship Id="rId3" Type="http://schemas.openxmlformats.org/officeDocument/2006/relationships/image" Target="../media/image36.png"/><Relationship Id="rId21" Type="http://schemas.openxmlformats.org/officeDocument/2006/relationships/slide" Target="slide6.xml"/><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49.png"/><Relationship Id="rId2" Type="http://schemas.openxmlformats.org/officeDocument/2006/relationships/notesSlide" Target="../notesSlides/notesSlide5.xml"/><Relationship Id="rId16" Type="http://schemas.microsoft.com/office/2007/relationships/hdphoto" Target="../media/hdphoto5.wdp"/><Relationship Id="rId20" Type="http://schemas.openxmlformats.org/officeDocument/2006/relationships/slide" Target="slide11.xml"/><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44.png"/><Relationship Id="rId24" Type="http://schemas.microsoft.com/office/2007/relationships/hdphoto" Target="../media/hdphoto7.wdp"/><Relationship Id="rId5" Type="http://schemas.openxmlformats.org/officeDocument/2006/relationships/image" Target="../media/image38.png"/><Relationship Id="rId15" Type="http://schemas.openxmlformats.org/officeDocument/2006/relationships/image" Target="../media/image48.png"/><Relationship Id="rId23" Type="http://schemas.openxmlformats.org/officeDocument/2006/relationships/image" Target="../media/image50.png"/><Relationship Id="rId10" Type="http://schemas.openxmlformats.org/officeDocument/2006/relationships/image" Target="../media/image43.png"/><Relationship Id="rId19" Type="http://schemas.openxmlformats.org/officeDocument/2006/relationships/image" Target="../media/image1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slide" Target="slide14.xml"/></Relationships>
</file>

<file path=ppt/slides/_rels/slide1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11.xml"/><Relationship Id="rId1" Type="http://schemas.openxmlformats.org/officeDocument/2006/relationships/slideLayout" Target="../slideLayouts/slideLayout6.xml"/><Relationship Id="rId4" Type="http://schemas.openxmlformats.org/officeDocument/2006/relationships/slide" Target="slide14.xml"/></Relationships>
</file>

<file path=ppt/slides/_rels/slide13.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11.xml"/><Relationship Id="rId1" Type="http://schemas.openxmlformats.org/officeDocument/2006/relationships/slideLayout" Target="../slideLayouts/slideLayout6.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1EACEB-8A15-271A-D4BE-D8FD5D162247}"/>
              </a:ext>
            </a:extLst>
          </p:cNvPr>
          <p:cNvSpPr>
            <a:spLocks noGrp="1"/>
          </p:cNvSpPr>
          <p:nvPr>
            <p:ph type="ctrTitle"/>
          </p:nvPr>
        </p:nvSpPr>
        <p:spPr/>
        <p:txBody>
          <a:bodyPr/>
          <a:lstStyle/>
          <a:p>
            <a:r>
              <a:rPr lang="fr-FR" sz="4400"/>
              <a:t>LEA V4.2</a:t>
            </a:r>
            <a:br>
              <a:rPr lang="fr-FR" sz="4400"/>
            </a:br>
            <a:r>
              <a:rPr lang="fr-FR" sz="4400"/>
              <a:t>stratégie CDC</a:t>
            </a:r>
          </a:p>
        </p:txBody>
      </p:sp>
      <p:sp>
        <p:nvSpPr>
          <p:cNvPr id="6" name="Text Placeholder 5">
            <a:extLst>
              <a:ext uri="{FF2B5EF4-FFF2-40B4-BE49-F238E27FC236}">
                <a16:creationId xmlns:a16="http://schemas.microsoft.com/office/drawing/2014/main" id="{1F1BBBB1-A083-E2AB-7D2A-1931D51FE911}"/>
              </a:ext>
            </a:extLst>
          </p:cNvPr>
          <p:cNvSpPr>
            <a:spLocks noGrp="1"/>
          </p:cNvSpPr>
          <p:nvPr>
            <p:ph type="body" sz="quarter" idx="12"/>
          </p:nvPr>
        </p:nvSpPr>
        <p:spPr/>
        <p:txBody>
          <a:bodyPr/>
          <a:lstStyle/>
          <a:p>
            <a:r>
              <a:rPr lang="fr-FR" b="1"/>
              <a:t>Direction LEA</a:t>
            </a:r>
          </a:p>
        </p:txBody>
      </p:sp>
      <p:sp>
        <p:nvSpPr>
          <p:cNvPr id="7" name="Text Placeholder 6">
            <a:extLst>
              <a:ext uri="{FF2B5EF4-FFF2-40B4-BE49-F238E27FC236}">
                <a16:creationId xmlns:a16="http://schemas.microsoft.com/office/drawing/2014/main" id="{E6228BDB-C03D-AABC-16B8-CCB47DDA89EA}"/>
              </a:ext>
            </a:extLst>
          </p:cNvPr>
          <p:cNvSpPr>
            <a:spLocks noGrp="1"/>
          </p:cNvSpPr>
          <p:nvPr>
            <p:ph type="body" sz="quarter" idx="16"/>
          </p:nvPr>
        </p:nvSpPr>
        <p:spPr/>
        <p:txBody>
          <a:bodyPr/>
          <a:lstStyle/>
          <a:p>
            <a:r>
              <a:rPr lang="fr-FR"/>
              <a:t>Octobre 2023</a:t>
            </a:r>
          </a:p>
        </p:txBody>
      </p:sp>
      <p:pic>
        <p:nvPicPr>
          <p:cNvPr id="3" name="Picture 2" descr="A picture containing text, screenshot, font, graphics&#10;&#10;Description automatically generated">
            <a:extLst>
              <a:ext uri="{FF2B5EF4-FFF2-40B4-BE49-F238E27FC236}">
                <a16:creationId xmlns:a16="http://schemas.microsoft.com/office/drawing/2014/main" id="{38E728A8-5581-D3BC-51CB-7CA37A83C3E7}"/>
              </a:ext>
            </a:extLst>
          </p:cNvPr>
          <p:cNvPicPr>
            <a:picLocks noChangeAspect="1"/>
          </p:cNvPicPr>
          <p:nvPr/>
        </p:nvPicPr>
        <p:blipFill>
          <a:blip r:embed="rId3"/>
          <a:stretch>
            <a:fillRect/>
          </a:stretch>
        </p:blipFill>
        <p:spPr>
          <a:xfrm>
            <a:off x="6096000" y="5743485"/>
            <a:ext cx="1312940" cy="965500"/>
          </a:xfrm>
          <a:prstGeom prst="rect">
            <a:avLst/>
          </a:prstGeom>
        </p:spPr>
      </p:pic>
      <p:pic>
        <p:nvPicPr>
          <p:cNvPr id="1026" name="Picture 2">
            <a:extLst>
              <a:ext uri="{FF2B5EF4-FFF2-40B4-BE49-F238E27FC236}">
                <a16:creationId xmlns:a16="http://schemas.microsoft.com/office/drawing/2014/main" id="{F3019D7F-2A09-771A-2E26-52AB652C3E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035" y="5907519"/>
            <a:ext cx="2294675" cy="596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112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Isosceles Triangle 91">
            <a:extLst>
              <a:ext uri="{FF2B5EF4-FFF2-40B4-BE49-F238E27FC236}">
                <a16:creationId xmlns:a16="http://schemas.microsoft.com/office/drawing/2014/main" id="{3D3F55C4-816F-B5A6-CC42-E50E551A067D}"/>
              </a:ext>
            </a:extLst>
          </p:cNvPr>
          <p:cNvSpPr/>
          <p:nvPr/>
        </p:nvSpPr>
        <p:spPr>
          <a:xfrm>
            <a:off x="6559747" y="3999397"/>
            <a:ext cx="2106528" cy="774135"/>
          </a:xfrm>
          <a:prstGeom prst="triangle">
            <a:avLst>
              <a:gd name="adj" fmla="val 15781"/>
            </a:avLst>
          </a:prstGeom>
          <a:solidFill>
            <a:schemeClr val="bg1">
              <a:lumMod val="95000"/>
            </a:schemeClr>
          </a:solidFill>
          <a:ln w="9525">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Isosceles Triangle 88">
            <a:extLst>
              <a:ext uri="{FF2B5EF4-FFF2-40B4-BE49-F238E27FC236}">
                <a16:creationId xmlns:a16="http://schemas.microsoft.com/office/drawing/2014/main" id="{91AA0B7C-F211-BBD3-64DE-66BAE865EA99}"/>
              </a:ext>
            </a:extLst>
          </p:cNvPr>
          <p:cNvSpPr/>
          <p:nvPr/>
        </p:nvSpPr>
        <p:spPr>
          <a:xfrm>
            <a:off x="1337423" y="3852147"/>
            <a:ext cx="2106528" cy="674002"/>
          </a:xfrm>
          <a:prstGeom prst="triangle">
            <a:avLst>
              <a:gd name="adj" fmla="val 93553"/>
            </a:avLst>
          </a:prstGeom>
          <a:solidFill>
            <a:schemeClr val="bg1">
              <a:lumMod val="95000"/>
            </a:schemeClr>
          </a:solidFill>
          <a:ln w="9525">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F3F1319F-807A-C097-633C-8D6AB42FB6E4}"/>
              </a:ext>
            </a:extLst>
          </p:cNvPr>
          <p:cNvSpPr>
            <a:spLocks noGrp="1"/>
          </p:cNvSpPr>
          <p:nvPr>
            <p:ph type="title"/>
          </p:nvPr>
        </p:nvSpPr>
        <p:spPr/>
        <p:txBody>
          <a:bodyPr/>
          <a:lstStyle/>
          <a:p>
            <a:r>
              <a:rPr lang="fr-FR"/>
              <a:t>Dispositif de Conduite du changement</a:t>
            </a:r>
          </a:p>
        </p:txBody>
      </p:sp>
      <p:sp>
        <p:nvSpPr>
          <p:cNvPr id="3" name="Text Placeholder 2">
            <a:extLst>
              <a:ext uri="{FF2B5EF4-FFF2-40B4-BE49-F238E27FC236}">
                <a16:creationId xmlns:a16="http://schemas.microsoft.com/office/drawing/2014/main" id="{ACB0AD46-F41C-EEF8-F555-93CA0BA3B661}"/>
              </a:ext>
            </a:extLst>
          </p:cNvPr>
          <p:cNvSpPr>
            <a:spLocks noGrp="1"/>
          </p:cNvSpPr>
          <p:nvPr>
            <p:ph type="body" sz="quarter" idx="12"/>
          </p:nvPr>
        </p:nvSpPr>
        <p:spPr/>
        <p:txBody>
          <a:bodyPr/>
          <a:lstStyle/>
          <a:p>
            <a:r>
              <a:rPr lang="fr-FR"/>
              <a:t>LEA V4.2</a:t>
            </a:r>
          </a:p>
        </p:txBody>
      </p:sp>
      <p:sp>
        <p:nvSpPr>
          <p:cNvPr id="35" name="TextBox 34">
            <a:extLst>
              <a:ext uri="{FF2B5EF4-FFF2-40B4-BE49-F238E27FC236}">
                <a16:creationId xmlns:a16="http://schemas.microsoft.com/office/drawing/2014/main" id="{B60D06C0-4097-2D2E-4614-7D73BCCB2A7C}"/>
              </a:ext>
            </a:extLst>
          </p:cNvPr>
          <p:cNvSpPr txBox="1"/>
          <p:nvPr/>
        </p:nvSpPr>
        <p:spPr>
          <a:xfrm>
            <a:off x="541188" y="1886587"/>
            <a:ext cx="744070" cy="338554"/>
          </a:xfrm>
          <a:prstGeom prst="rect">
            <a:avLst/>
          </a:prstGeom>
          <a:noFill/>
        </p:spPr>
        <p:txBody>
          <a:bodyPr wrap="square" rtlCol="0">
            <a:spAutoFit/>
          </a:bodyPr>
          <a:lstStyle/>
          <a:p>
            <a:r>
              <a:rPr lang="fr-FR" sz="800" i="1">
                <a:solidFill>
                  <a:schemeClr val="accent3"/>
                </a:solidFill>
              </a:rPr>
              <a:t>Congés  scolaires</a:t>
            </a:r>
          </a:p>
        </p:txBody>
      </p:sp>
      <p:sp>
        <p:nvSpPr>
          <p:cNvPr id="36" name="Rectangle: Rounded Corners 35">
            <a:extLst>
              <a:ext uri="{FF2B5EF4-FFF2-40B4-BE49-F238E27FC236}">
                <a16:creationId xmlns:a16="http://schemas.microsoft.com/office/drawing/2014/main" id="{9D0D9BF2-348A-9352-6EF7-906D95FAC4F0}"/>
              </a:ext>
            </a:extLst>
          </p:cNvPr>
          <p:cNvSpPr/>
          <p:nvPr/>
        </p:nvSpPr>
        <p:spPr>
          <a:xfrm>
            <a:off x="1200513" y="2091566"/>
            <a:ext cx="1740746" cy="322497"/>
          </a:xfrm>
          <a:prstGeom prst="roundRect">
            <a:avLst>
              <a:gd name="adj" fmla="val 50000"/>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a:t>Emprunt BPCE </a:t>
            </a:r>
            <a:br>
              <a:rPr lang="fr-FR" sz="1000" b="1"/>
            </a:br>
            <a:r>
              <a:rPr lang="fr-FR" sz="1000"/>
              <a:t>oct. 2029</a:t>
            </a:r>
          </a:p>
        </p:txBody>
      </p:sp>
      <p:cxnSp>
        <p:nvCxnSpPr>
          <p:cNvPr id="37" name="Straight Arrow Connector 36">
            <a:extLst>
              <a:ext uri="{FF2B5EF4-FFF2-40B4-BE49-F238E27FC236}">
                <a16:creationId xmlns:a16="http://schemas.microsoft.com/office/drawing/2014/main" id="{36DCED81-BCE1-69AC-1616-8290088704CA}"/>
              </a:ext>
            </a:extLst>
          </p:cNvPr>
          <p:cNvCxnSpPr>
            <a:cxnSpLocks/>
          </p:cNvCxnSpPr>
          <p:nvPr/>
        </p:nvCxnSpPr>
        <p:spPr>
          <a:xfrm>
            <a:off x="578211" y="3790950"/>
            <a:ext cx="11201412" cy="0"/>
          </a:xfrm>
          <a:prstGeom prst="straightConnector1">
            <a:avLst/>
          </a:prstGeom>
          <a:ln w="19050" cap="rnd">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38" name="Diamond 37">
            <a:extLst>
              <a:ext uri="{FF2B5EF4-FFF2-40B4-BE49-F238E27FC236}">
                <a16:creationId xmlns:a16="http://schemas.microsoft.com/office/drawing/2014/main" id="{455BC35C-D16A-C981-3BF2-73A16A6CF23E}"/>
              </a:ext>
            </a:extLst>
          </p:cNvPr>
          <p:cNvSpPr/>
          <p:nvPr/>
        </p:nvSpPr>
        <p:spPr>
          <a:xfrm>
            <a:off x="8685640" y="3601739"/>
            <a:ext cx="378422" cy="378422"/>
          </a:xfrm>
          <a:prstGeom prst="diamond">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TextBox 38">
            <a:extLst>
              <a:ext uri="{FF2B5EF4-FFF2-40B4-BE49-F238E27FC236}">
                <a16:creationId xmlns:a16="http://schemas.microsoft.com/office/drawing/2014/main" id="{3069D160-1346-58FA-157F-9BFFD5892137}"/>
              </a:ext>
            </a:extLst>
          </p:cNvPr>
          <p:cNvSpPr txBox="1"/>
          <p:nvPr/>
        </p:nvSpPr>
        <p:spPr>
          <a:xfrm>
            <a:off x="8736779" y="3931223"/>
            <a:ext cx="1817732" cy="492443"/>
          </a:xfrm>
          <a:prstGeom prst="rect">
            <a:avLst/>
          </a:prstGeom>
          <a:noFill/>
        </p:spPr>
        <p:txBody>
          <a:bodyPr wrap="square" lIns="0" rIns="0" rtlCol="0">
            <a:spAutoFit/>
          </a:bodyPr>
          <a:lstStyle/>
          <a:p>
            <a:r>
              <a:rPr lang="fr-FR" sz="1600" b="1">
                <a:solidFill>
                  <a:schemeClr val="accent6"/>
                </a:solidFill>
              </a:rPr>
              <a:t>lundi 4/12</a:t>
            </a:r>
          </a:p>
          <a:p>
            <a:r>
              <a:rPr lang="fr-FR" sz="1000" b="1"/>
              <a:t>Mise en marché LEA V4.2 </a:t>
            </a:r>
          </a:p>
        </p:txBody>
      </p:sp>
      <p:sp>
        <p:nvSpPr>
          <p:cNvPr id="40" name="Oval 39">
            <a:extLst>
              <a:ext uri="{FF2B5EF4-FFF2-40B4-BE49-F238E27FC236}">
                <a16:creationId xmlns:a16="http://schemas.microsoft.com/office/drawing/2014/main" id="{745725C0-16AE-8C20-DE41-4F87C079C595}"/>
              </a:ext>
            </a:extLst>
          </p:cNvPr>
          <p:cNvSpPr/>
          <p:nvPr/>
        </p:nvSpPr>
        <p:spPr>
          <a:xfrm>
            <a:off x="3988024" y="3666254"/>
            <a:ext cx="242840" cy="242840"/>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Oval 41">
            <a:extLst>
              <a:ext uri="{FF2B5EF4-FFF2-40B4-BE49-F238E27FC236}">
                <a16:creationId xmlns:a16="http://schemas.microsoft.com/office/drawing/2014/main" id="{7CB3D83A-FA57-088C-AFB8-7E5C60EA2BD5}"/>
              </a:ext>
            </a:extLst>
          </p:cNvPr>
          <p:cNvSpPr/>
          <p:nvPr/>
        </p:nvSpPr>
        <p:spPr>
          <a:xfrm>
            <a:off x="4532097" y="3666254"/>
            <a:ext cx="242840" cy="242840"/>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Folded Corner 48">
            <a:extLst>
              <a:ext uri="{FF2B5EF4-FFF2-40B4-BE49-F238E27FC236}">
                <a16:creationId xmlns:a16="http://schemas.microsoft.com/office/drawing/2014/main" id="{DD986905-EB67-C62D-E080-35662455DCC9}"/>
              </a:ext>
            </a:extLst>
          </p:cNvPr>
          <p:cNvSpPr/>
          <p:nvPr/>
        </p:nvSpPr>
        <p:spPr>
          <a:xfrm rot="10800000">
            <a:off x="3157979" y="3642250"/>
            <a:ext cx="186918" cy="264355"/>
          </a:xfrm>
          <a:prstGeom prst="foldedCorner">
            <a:avLst>
              <a:gd name="adj" fmla="val 22902"/>
            </a:avLst>
          </a:prstGeom>
          <a:solidFill>
            <a:srgbClr val="D9F1EF"/>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TextBox 51">
            <a:extLst>
              <a:ext uri="{FF2B5EF4-FFF2-40B4-BE49-F238E27FC236}">
                <a16:creationId xmlns:a16="http://schemas.microsoft.com/office/drawing/2014/main" id="{D5128744-84CC-84B6-562C-560830881F84}"/>
              </a:ext>
            </a:extLst>
          </p:cNvPr>
          <p:cNvSpPr txBox="1"/>
          <p:nvPr/>
        </p:nvSpPr>
        <p:spPr>
          <a:xfrm>
            <a:off x="2484015" y="3251669"/>
            <a:ext cx="856559" cy="400110"/>
          </a:xfrm>
          <a:prstGeom prst="rect">
            <a:avLst/>
          </a:prstGeom>
          <a:noFill/>
        </p:spPr>
        <p:txBody>
          <a:bodyPr wrap="square" lIns="0" rIns="0" rtlCol="0">
            <a:spAutoFit/>
          </a:bodyPr>
          <a:lstStyle/>
          <a:p>
            <a:pPr algn="r"/>
            <a:r>
              <a:rPr lang="fr-FR" sz="1000" b="1">
                <a:solidFill>
                  <a:schemeClr val="accent2"/>
                </a:solidFill>
              </a:rPr>
              <a:t>Validation Kit CDC </a:t>
            </a:r>
          </a:p>
        </p:txBody>
      </p:sp>
      <p:sp>
        <p:nvSpPr>
          <p:cNvPr id="53" name="Arrow: Chevron 52">
            <a:extLst>
              <a:ext uri="{FF2B5EF4-FFF2-40B4-BE49-F238E27FC236}">
                <a16:creationId xmlns:a16="http://schemas.microsoft.com/office/drawing/2014/main" id="{D1E73813-70BB-576B-911C-9ABAAC532AFD}"/>
              </a:ext>
            </a:extLst>
          </p:cNvPr>
          <p:cNvSpPr/>
          <p:nvPr/>
        </p:nvSpPr>
        <p:spPr>
          <a:xfrm>
            <a:off x="5076170" y="3568081"/>
            <a:ext cx="3590105" cy="412694"/>
          </a:xfrm>
          <a:prstGeom prst="chevron">
            <a:avLst>
              <a:gd name="adj" fmla="val 17766"/>
            </a:avLst>
          </a:prstGeom>
          <a:solidFill>
            <a:schemeClr val="accent4"/>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100" b="1">
                <a:solidFill>
                  <a:schemeClr val="bg1"/>
                </a:solidFill>
              </a:rPr>
              <a:t>Démultiplication </a:t>
            </a:r>
          </a:p>
          <a:p>
            <a:r>
              <a:rPr lang="fr-FR" sz="1100" b="1">
                <a:solidFill>
                  <a:schemeClr val="bg1"/>
                </a:solidFill>
              </a:rPr>
              <a:t>réseau</a:t>
            </a:r>
          </a:p>
        </p:txBody>
      </p:sp>
      <p:sp>
        <p:nvSpPr>
          <p:cNvPr id="54" name="Oval 53">
            <a:extLst>
              <a:ext uri="{FF2B5EF4-FFF2-40B4-BE49-F238E27FC236}">
                <a16:creationId xmlns:a16="http://schemas.microsoft.com/office/drawing/2014/main" id="{91CE7470-B122-A4BA-7BF5-306517C26900}"/>
              </a:ext>
            </a:extLst>
          </p:cNvPr>
          <p:cNvSpPr/>
          <p:nvPr/>
        </p:nvSpPr>
        <p:spPr>
          <a:xfrm>
            <a:off x="3745184" y="3666254"/>
            <a:ext cx="242840" cy="242840"/>
          </a:xfrm>
          <a:prstGeom prst="ellipse">
            <a:avLst/>
          </a:prstGeom>
          <a:pattFill prst="wdUpDiag">
            <a:fgClr>
              <a:schemeClr val="accent3"/>
            </a:fgClr>
            <a:bgClr>
              <a:schemeClr val="accent4">
                <a:lumMod val="60000"/>
                <a:lumOff val="40000"/>
              </a:schemeClr>
            </a:bgClr>
          </a:patt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TextBox 55">
            <a:extLst>
              <a:ext uri="{FF2B5EF4-FFF2-40B4-BE49-F238E27FC236}">
                <a16:creationId xmlns:a16="http://schemas.microsoft.com/office/drawing/2014/main" id="{7CDE951F-E91C-0226-55BF-7FAA06C2DEA2}"/>
              </a:ext>
            </a:extLst>
          </p:cNvPr>
          <p:cNvSpPr txBox="1"/>
          <p:nvPr/>
        </p:nvSpPr>
        <p:spPr>
          <a:xfrm>
            <a:off x="3745184" y="4037919"/>
            <a:ext cx="3017566" cy="400110"/>
          </a:xfrm>
          <a:prstGeom prst="rect">
            <a:avLst/>
          </a:prstGeom>
          <a:noFill/>
        </p:spPr>
        <p:txBody>
          <a:bodyPr wrap="square" lIns="0" rIns="0" rtlCol="0">
            <a:spAutoFit/>
          </a:bodyPr>
          <a:lstStyle/>
          <a:p>
            <a:r>
              <a:rPr lang="fr-FR" sz="1000">
                <a:solidFill>
                  <a:schemeClr val="accent1"/>
                </a:solidFill>
              </a:rPr>
              <a:t>Formations des </a:t>
            </a:r>
            <a:r>
              <a:rPr lang="fr-FR" sz="1000" u="sng">
                <a:solidFill>
                  <a:schemeClr val="accent1"/>
                </a:solidFill>
              </a:rPr>
              <a:t>animateurs</a:t>
            </a:r>
            <a:r>
              <a:rPr lang="fr-FR" sz="1000">
                <a:solidFill>
                  <a:schemeClr val="accent1"/>
                </a:solidFill>
              </a:rPr>
              <a:t>  23/110</a:t>
            </a:r>
          </a:p>
          <a:p>
            <a:r>
              <a:rPr lang="fr-FR" sz="1000" b="1">
                <a:solidFill>
                  <a:schemeClr val="accent1"/>
                </a:solidFill>
              </a:rPr>
              <a:t>Formation des </a:t>
            </a:r>
            <a:r>
              <a:rPr lang="fr-FR" sz="1000" b="1" u="sng">
                <a:solidFill>
                  <a:schemeClr val="accent1"/>
                </a:solidFill>
              </a:rPr>
              <a:t>référents LEA</a:t>
            </a:r>
            <a:r>
              <a:rPr lang="fr-FR" sz="1000" b="1">
                <a:solidFill>
                  <a:schemeClr val="accent1"/>
                </a:solidFill>
              </a:rPr>
              <a:t> </a:t>
            </a:r>
            <a:r>
              <a:rPr lang="fr-FR" sz="1000">
                <a:solidFill>
                  <a:schemeClr val="accent1"/>
                </a:solidFill>
              </a:rPr>
              <a:t>24 et 31/10</a:t>
            </a:r>
          </a:p>
        </p:txBody>
      </p:sp>
      <p:grpSp>
        <p:nvGrpSpPr>
          <p:cNvPr id="85" name="Group 84">
            <a:extLst>
              <a:ext uri="{FF2B5EF4-FFF2-40B4-BE49-F238E27FC236}">
                <a16:creationId xmlns:a16="http://schemas.microsoft.com/office/drawing/2014/main" id="{C907F690-B0DE-2943-BE74-EAD7693C408F}"/>
              </a:ext>
            </a:extLst>
          </p:cNvPr>
          <p:cNvGrpSpPr/>
          <p:nvPr/>
        </p:nvGrpSpPr>
        <p:grpSpPr>
          <a:xfrm>
            <a:off x="4455230" y="2303583"/>
            <a:ext cx="2441038" cy="598665"/>
            <a:chOff x="3641551" y="4599344"/>
            <a:chExt cx="3254717" cy="598665"/>
          </a:xfrm>
        </p:grpSpPr>
        <p:sp>
          <p:nvSpPr>
            <p:cNvPr id="84" name="Rectangle 83">
              <a:extLst>
                <a:ext uri="{FF2B5EF4-FFF2-40B4-BE49-F238E27FC236}">
                  <a16:creationId xmlns:a16="http://schemas.microsoft.com/office/drawing/2014/main" id="{B0E38FBA-11A8-3C62-1F2F-6C6DE07AC749}"/>
                </a:ext>
              </a:extLst>
            </p:cNvPr>
            <p:cNvSpPr/>
            <p:nvPr/>
          </p:nvSpPr>
          <p:spPr>
            <a:xfrm>
              <a:off x="3711471" y="4903790"/>
              <a:ext cx="3051279" cy="294219"/>
            </a:xfrm>
            <a:prstGeom prst="rect">
              <a:avLst/>
            </a:prstGeom>
            <a:solidFill>
              <a:schemeClr val="bg1">
                <a:lumMod val="95000"/>
              </a:schemeClr>
            </a:solidFill>
            <a:ln w="12700">
              <a:noFill/>
              <a:prstDash val="sysDash"/>
            </a:ln>
          </p:spPr>
          <p:style>
            <a:lnRef idx="2">
              <a:schemeClr val="accent1">
                <a:shade val="15000"/>
              </a:schemeClr>
            </a:lnRef>
            <a:fillRef idx="1">
              <a:schemeClr val="accent1"/>
            </a:fillRef>
            <a:effectRef idx="0">
              <a:schemeClr val="accent1"/>
            </a:effectRef>
            <a:fontRef idx="minor">
              <a:schemeClr val="lt1"/>
            </a:fontRef>
          </p:style>
          <p:txBody>
            <a:bodyPr wrap="square" numCol="1" rtlCol="0" anchor="ctr">
              <a:noAutofit/>
            </a:bodyPr>
            <a:lstStyle/>
            <a:p>
              <a:pPr defTabSz="504825"/>
              <a:r>
                <a:rPr lang="fr-FR" sz="800">
                  <a:solidFill>
                    <a:schemeClr val="accent3"/>
                  </a:solidFill>
                </a:rPr>
                <a:t>CE CAZ, 	CE LR, 	CE LC, 	CE MP</a:t>
              </a:r>
            </a:p>
          </p:txBody>
        </p:sp>
        <p:sp>
          <p:nvSpPr>
            <p:cNvPr id="59" name="Flèche : pentagone 6">
              <a:extLst>
                <a:ext uri="{FF2B5EF4-FFF2-40B4-BE49-F238E27FC236}">
                  <a16:creationId xmlns:a16="http://schemas.microsoft.com/office/drawing/2014/main" id="{873CF50E-9E71-C4C2-A601-FF512F54EE3C}"/>
                </a:ext>
              </a:extLst>
            </p:cNvPr>
            <p:cNvSpPr/>
            <p:nvPr/>
          </p:nvSpPr>
          <p:spPr>
            <a:xfrm>
              <a:off x="3641551" y="4599344"/>
              <a:ext cx="3254717" cy="294219"/>
            </a:xfrm>
            <a:prstGeom prst="chevron">
              <a:avLst>
                <a:gd name="adj" fmla="val 20863"/>
              </a:avLst>
            </a:prstGeom>
            <a:solidFill>
              <a:schemeClr val="bg2">
                <a:lumMod val="20000"/>
                <a:lumOff val="80000"/>
              </a:schemeClr>
            </a:solidFill>
            <a:ln w="15875">
              <a:solidFill>
                <a:schemeClr val="bg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100" b="1">
                  <a:solidFill>
                    <a:schemeClr val="bg2"/>
                  </a:solidFill>
                </a:rPr>
                <a:t>Homologation </a:t>
              </a:r>
              <a:r>
                <a:rPr lang="fr-FR" sz="1100" b="1" err="1">
                  <a:solidFill>
                    <a:schemeClr val="bg2"/>
                  </a:solidFill>
                </a:rPr>
                <a:t>LéA</a:t>
              </a:r>
              <a:endParaRPr lang="fr-FR" sz="1100" b="1">
                <a:solidFill>
                  <a:schemeClr val="bg2"/>
                </a:solidFill>
              </a:endParaRPr>
            </a:p>
          </p:txBody>
        </p:sp>
      </p:grpSp>
      <p:grpSp>
        <p:nvGrpSpPr>
          <p:cNvPr id="80" name="Group 79">
            <a:extLst>
              <a:ext uri="{FF2B5EF4-FFF2-40B4-BE49-F238E27FC236}">
                <a16:creationId xmlns:a16="http://schemas.microsoft.com/office/drawing/2014/main" id="{50F201A7-6598-8426-E922-6B9FBE357A63}"/>
              </a:ext>
            </a:extLst>
          </p:cNvPr>
          <p:cNvGrpSpPr/>
          <p:nvPr/>
        </p:nvGrpSpPr>
        <p:grpSpPr>
          <a:xfrm>
            <a:off x="1200513" y="1432170"/>
            <a:ext cx="10583281" cy="648620"/>
            <a:chOff x="3689714" y="1432170"/>
            <a:chExt cx="8094080" cy="648620"/>
          </a:xfrm>
        </p:grpSpPr>
        <p:grpSp>
          <p:nvGrpSpPr>
            <p:cNvPr id="7" name="Group 6">
              <a:extLst>
                <a:ext uri="{FF2B5EF4-FFF2-40B4-BE49-F238E27FC236}">
                  <a16:creationId xmlns:a16="http://schemas.microsoft.com/office/drawing/2014/main" id="{C24B8270-05B4-125E-A977-3614A537449B}"/>
                </a:ext>
              </a:extLst>
            </p:cNvPr>
            <p:cNvGrpSpPr/>
            <p:nvPr/>
          </p:nvGrpSpPr>
          <p:grpSpPr>
            <a:xfrm>
              <a:off x="3689715" y="1859609"/>
              <a:ext cx="8094079" cy="198912"/>
              <a:chOff x="3689715" y="1611959"/>
              <a:chExt cx="8094079" cy="198912"/>
            </a:xfrm>
          </p:grpSpPr>
          <p:sp>
            <p:nvSpPr>
              <p:cNvPr id="12" name="Rectangle 11">
                <a:extLst>
                  <a:ext uri="{FF2B5EF4-FFF2-40B4-BE49-F238E27FC236}">
                    <a16:creationId xmlns:a16="http://schemas.microsoft.com/office/drawing/2014/main" id="{9EBC9610-6812-BD4C-352D-30F22E9C101D}"/>
                  </a:ext>
                </a:extLst>
              </p:cNvPr>
              <p:cNvSpPr/>
              <p:nvPr/>
            </p:nvSpPr>
            <p:spPr>
              <a:xfrm>
                <a:off x="3689715"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s40</a:t>
                </a:r>
              </a:p>
            </p:txBody>
          </p:sp>
          <p:sp>
            <p:nvSpPr>
              <p:cNvPr id="13" name="Rectangle 12">
                <a:extLst>
                  <a:ext uri="{FF2B5EF4-FFF2-40B4-BE49-F238E27FC236}">
                    <a16:creationId xmlns:a16="http://schemas.microsoft.com/office/drawing/2014/main" id="{DBAA2D51-3C34-0D01-153E-7BA9C538FD02}"/>
                  </a:ext>
                </a:extLst>
              </p:cNvPr>
              <p:cNvSpPr/>
              <p:nvPr/>
            </p:nvSpPr>
            <p:spPr>
              <a:xfrm>
                <a:off x="4312016"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s41</a:t>
                </a:r>
              </a:p>
            </p:txBody>
          </p:sp>
          <p:sp>
            <p:nvSpPr>
              <p:cNvPr id="14" name="Rectangle 13">
                <a:extLst>
                  <a:ext uri="{FF2B5EF4-FFF2-40B4-BE49-F238E27FC236}">
                    <a16:creationId xmlns:a16="http://schemas.microsoft.com/office/drawing/2014/main" id="{C27621A4-E578-7AE1-C690-C28621A655CF}"/>
                  </a:ext>
                </a:extLst>
              </p:cNvPr>
              <p:cNvSpPr/>
              <p:nvPr/>
            </p:nvSpPr>
            <p:spPr>
              <a:xfrm>
                <a:off x="4934317"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s42</a:t>
                </a:r>
              </a:p>
            </p:txBody>
          </p:sp>
          <p:sp>
            <p:nvSpPr>
              <p:cNvPr id="15" name="Rectangle 14">
                <a:extLst>
                  <a:ext uri="{FF2B5EF4-FFF2-40B4-BE49-F238E27FC236}">
                    <a16:creationId xmlns:a16="http://schemas.microsoft.com/office/drawing/2014/main" id="{472990D9-D770-903B-BE35-066C047EBA17}"/>
                  </a:ext>
                </a:extLst>
              </p:cNvPr>
              <p:cNvSpPr/>
              <p:nvPr/>
            </p:nvSpPr>
            <p:spPr>
              <a:xfrm>
                <a:off x="5556617"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s43</a:t>
                </a:r>
              </a:p>
            </p:txBody>
          </p:sp>
          <p:sp>
            <p:nvSpPr>
              <p:cNvPr id="16" name="Rectangle 15">
                <a:extLst>
                  <a:ext uri="{FF2B5EF4-FFF2-40B4-BE49-F238E27FC236}">
                    <a16:creationId xmlns:a16="http://schemas.microsoft.com/office/drawing/2014/main" id="{96E9CA36-A994-5208-2A10-006003214E17}"/>
                  </a:ext>
                </a:extLst>
              </p:cNvPr>
              <p:cNvSpPr/>
              <p:nvPr/>
            </p:nvSpPr>
            <p:spPr>
              <a:xfrm>
                <a:off x="6178918"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s44</a:t>
                </a:r>
              </a:p>
            </p:txBody>
          </p:sp>
          <p:sp>
            <p:nvSpPr>
              <p:cNvPr id="17" name="Rectangle 16">
                <a:extLst>
                  <a:ext uri="{FF2B5EF4-FFF2-40B4-BE49-F238E27FC236}">
                    <a16:creationId xmlns:a16="http://schemas.microsoft.com/office/drawing/2014/main" id="{68EE7EEE-20C1-406A-E425-2F0FB63EBB52}"/>
                  </a:ext>
                </a:extLst>
              </p:cNvPr>
              <p:cNvSpPr/>
              <p:nvPr/>
            </p:nvSpPr>
            <p:spPr>
              <a:xfrm>
                <a:off x="6801219"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s45</a:t>
                </a:r>
              </a:p>
            </p:txBody>
          </p:sp>
          <p:sp>
            <p:nvSpPr>
              <p:cNvPr id="18" name="Rectangle 17">
                <a:extLst>
                  <a:ext uri="{FF2B5EF4-FFF2-40B4-BE49-F238E27FC236}">
                    <a16:creationId xmlns:a16="http://schemas.microsoft.com/office/drawing/2014/main" id="{7376B643-4CB0-F018-36CD-C4E4705FC78B}"/>
                  </a:ext>
                </a:extLst>
              </p:cNvPr>
              <p:cNvSpPr/>
              <p:nvPr/>
            </p:nvSpPr>
            <p:spPr>
              <a:xfrm>
                <a:off x="7423520"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s46</a:t>
                </a:r>
              </a:p>
            </p:txBody>
          </p:sp>
          <p:sp>
            <p:nvSpPr>
              <p:cNvPr id="19" name="Rectangle 18">
                <a:extLst>
                  <a:ext uri="{FF2B5EF4-FFF2-40B4-BE49-F238E27FC236}">
                    <a16:creationId xmlns:a16="http://schemas.microsoft.com/office/drawing/2014/main" id="{49819756-CB3E-1C01-9BEB-BE2799D07F0A}"/>
                  </a:ext>
                </a:extLst>
              </p:cNvPr>
              <p:cNvSpPr/>
              <p:nvPr/>
            </p:nvSpPr>
            <p:spPr>
              <a:xfrm>
                <a:off x="8045821"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s47</a:t>
                </a:r>
              </a:p>
            </p:txBody>
          </p:sp>
          <p:sp>
            <p:nvSpPr>
              <p:cNvPr id="20" name="Rectangle 19">
                <a:extLst>
                  <a:ext uri="{FF2B5EF4-FFF2-40B4-BE49-F238E27FC236}">
                    <a16:creationId xmlns:a16="http://schemas.microsoft.com/office/drawing/2014/main" id="{30D688E2-A33B-D266-EE2E-D00E5A9D9EDF}"/>
                  </a:ext>
                </a:extLst>
              </p:cNvPr>
              <p:cNvSpPr/>
              <p:nvPr/>
            </p:nvSpPr>
            <p:spPr>
              <a:xfrm>
                <a:off x="8668121"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s48</a:t>
                </a:r>
              </a:p>
            </p:txBody>
          </p:sp>
          <p:sp>
            <p:nvSpPr>
              <p:cNvPr id="21" name="Rectangle 20">
                <a:extLst>
                  <a:ext uri="{FF2B5EF4-FFF2-40B4-BE49-F238E27FC236}">
                    <a16:creationId xmlns:a16="http://schemas.microsoft.com/office/drawing/2014/main" id="{8A0E0431-3E47-FB42-9ABA-A56C5D4A6CD6}"/>
                  </a:ext>
                </a:extLst>
              </p:cNvPr>
              <p:cNvSpPr/>
              <p:nvPr/>
            </p:nvSpPr>
            <p:spPr>
              <a:xfrm>
                <a:off x="9290422"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s49</a:t>
                </a:r>
              </a:p>
            </p:txBody>
          </p:sp>
          <p:sp>
            <p:nvSpPr>
              <p:cNvPr id="22" name="Rectangle 21">
                <a:extLst>
                  <a:ext uri="{FF2B5EF4-FFF2-40B4-BE49-F238E27FC236}">
                    <a16:creationId xmlns:a16="http://schemas.microsoft.com/office/drawing/2014/main" id="{DB27513B-ECB7-D1EF-F875-B6FA7914A8BA}"/>
                  </a:ext>
                </a:extLst>
              </p:cNvPr>
              <p:cNvSpPr/>
              <p:nvPr/>
            </p:nvSpPr>
            <p:spPr>
              <a:xfrm>
                <a:off x="9912722"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s50</a:t>
                </a:r>
              </a:p>
            </p:txBody>
          </p:sp>
          <p:sp>
            <p:nvSpPr>
              <p:cNvPr id="23" name="Rectangle 22">
                <a:extLst>
                  <a:ext uri="{FF2B5EF4-FFF2-40B4-BE49-F238E27FC236}">
                    <a16:creationId xmlns:a16="http://schemas.microsoft.com/office/drawing/2014/main" id="{72E3B5E3-4D31-B462-A4AF-5AF496DD5F9F}"/>
                  </a:ext>
                </a:extLst>
              </p:cNvPr>
              <p:cNvSpPr/>
              <p:nvPr/>
            </p:nvSpPr>
            <p:spPr>
              <a:xfrm>
                <a:off x="10535021"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s51</a:t>
                </a:r>
              </a:p>
            </p:txBody>
          </p:sp>
          <p:sp>
            <p:nvSpPr>
              <p:cNvPr id="24" name="Rectangle 23">
                <a:extLst>
                  <a:ext uri="{FF2B5EF4-FFF2-40B4-BE49-F238E27FC236}">
                    <a16:creationId xmlns:a16="http://schemas.microsoft.com/office/drawing/2014/main" id="{B758660F-350C-7922-263D-6D12F7DCA63C}"/>
                  </a:ext>
                </a:extLst>
              </p:cNvPr>
              <p:cNvSpPr/>
              <p:nvPr/>
            </p:nvSpPr>
            <p:spPr>
              <a:xfrm>
                <a:off x="11157322" y="1611959"/>
                <a:ext cx="622301" cy="198912"/>
              </a:xfrm>
              <a:prstGeom prst="rect">
                <a:avLst/>
              </a:prstGeom>
              <a:solidFill>
                <a:schemeClr val="tx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r>
                  <a:rPr lang="fr-FR" sz="1000">
                    <a:solidFill>
                      <a:schemeClr val="bg2"/>
                    </a:solidFill>
                  </a:rPr>
                  <a:t>s52</a:t>
                </a:r>
              </a:p>
            </p:txBody>
          </p:sp>
          <p:sp>
            <p:nvSpPr>
              <p:cNvPr id="25" name="Rectangle 24">
                <a:extLst>
                  <a:ext uri="{FF2B5EF4-FFF2-40B4-BE49-F238E27FC236}">
                    <a16:creationId xmlns:a16="http://schemas.microsoft.com/office/drawing/2014/main" id="{D30A4C52-34A9-85F9-9C39-47A4E6E7460E}"/>
                  </a:ext>
                </a:extLst>
              </p:cNvPr>
              <p:cNvSpPr/>
              <p:nvPr/>
            </p:nvSpPr>
            <p:spPr>
              <a:xfrm>
                <a:off x="5556617" y="1764540"/>
                <a:ext cx="622301" cy="45719"/>
              </a:xfrm>
              <a:prstGeom prst="rect">
                <a:avLst/>
              </a:prstGeom>
              <a:solidFill>
                <a:schemeClr val="accent3">
                  <a:lumMod val="60000"/>
                  <a:lumOff val="40000"/>
                </a:scheme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endParaRPr lang="fr-FR" sz="1000">
                  <a:solidFill>
                    <a:schemeClr val="bg2"/>
                  </a:solidFill>
                </a:endParaRPr>
              </a:p>
            </p:txBody>
          </p:sp>
          <p:sp>
            <p:nvSpPr>
              <p:cNvPr id="26" name="Rectangle 25">
                <a:extLst>
                  <a:ext uri="{FF2B5EF4-FFF2-40B4-BE49-F238E27FC236}">
                    <a16:creationId xmlns:a16="http://schemas.microsoft.com/office/drawing/2014/main" id="{C90250C2-26E5-7E9A-4072-332BDE6A3DD6}"/>
                  </a:ext>
                </a:extLst>
              </p:cNvPr>
              <p:cNvSpPr/>
              <p:nvPr/>
            </p:nvSpPr>
            <p:spPr>
              <a:xfrm>
                <a:off x="6178918" y="1764540"/>
                <a:ext cx="622301" cy="45719"/>
              </a:xfrm>
              <a:prstGeom prst="rect">
                <a:avLst/>
              </a:prstGeom>
              <a:solidFill>
                <a:schemeClr val="accent3">
                  <a:lumMod val="60000"/>
                  <a:lumOff val="40000"/>
                </a:scheme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endParaRPr lang="fr-FR" sz="1000">
                  <a:solidFill>
                    <a:schemeClr val="bg2"/>
                  </a:solidFill>
                </a:endParaRPr>
              </a:p>
            </p:txBody>
          </p:sp>
          <p:sp>
            <p:nvSpPr>
              <p:cNvPr id="27" name="Rectangle 26">
                <a:extLst>
                  <a:ext uri="{FF2B5EF4-FFF2-40B4-BE49-F238E27FC236}">
                    <a16:creationId xmlns:a16="http://schemas.microsoft.com/office/drawing/2014/main" id="{73EEB598-3FE2-CDEF-DF76-E192D88741A0}"/>
                  </a:ext>
                </a:extLst>
              </p:cNvPr>
              <p:cNvSpPr/>
              <p:nvPr/>
            </p:nvSpPr>
            <p:spPr>
              <a:xfrm>
                <a:off x="10535021" y="1764540"/>
                <a:ext cx="1248773" cy="45719"/>
              </a:xfrm>
              <a:prstGeom prst="rect">
                <a:avLst/>
              </a:prstGeom>
              <a:solidFill>
                <a:schemeClr val="accent3">
                  <a:lumMod val="60000"/>
                  <a:lumOff val="40000"/>
                </a:scheme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b"/>
              <a:lstStyle/>
              <a:p>
                <a:pPr algn="ctr"/>
                <a:endParaRPr lang="fr-FR" sz="1000">
                  <a:solidFill>
                    <a:schemeClr val="bg2"/>
                  </a:solidFill>
                </a:endParaRPr>
              </a:p>
            </p:txBody>
          </p:sp>
        </p:grpSp>
        <p:sp>
          <p:nvSpPr>
            <p:cNvPr id="31" name="Rectangle 30">
              <a:extLst>
                <a:ext uri="{FF2B5EF4-FFF2-40B4-BE49-F238E27FC236}">
                  <a16:creationId xmlns:a16="http://schemas.microsoft.com/office/drawing/2014/main" id="{BABF1B39-0EE7-324A-A333-072400AD5D7A}"/>
                </a:ext>
              </a:extLst>
            </p:cNvPr>
            <p:cNvSpPr/>
            <p:nvPr/>
          </p:nvSpPr>
          <p:spPr>
            <a:xfrm>
              <a:off x="3689714" y="1432170"/>
              <a:ext cx="2685685" cy="219959"/>
            </a:xfrm>
            <a:prstGeom prst="rect">
              <a:avLst/>
            </a:prstGeom>
            <a:solidFill>
              <a:schemeClr val="bg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100" b="1"/>
                <a:t>octobre</a:t>
              </a:r>
            </a:p>
          </p:txBody>
        </p:sp>
        <p:sp>
          <p:nvSpPr>
            <p:cNvPr id="32" name="Rectangle 31">
              <a:extLst>
                <a:ext uri="{FF2B5EF4-FFF2-40B4-BE49-F238E27FC236}">
                  <a16:creationId xmlns:a16="http://schemas.microsoft.com/office/drawing/2014/main" id="{09F14ADA-E32B-66D3-AD7B-72A530562B66}"/>
                </a:ext>
              </a:extLst>
            </p:cNvPr>
            <p:cNvSpPr/>
            <p:nvPr/>
          </p:nvSpPr>
          <p:spPr>
            <a:xfrm>
              <a:off x="6375398" y="1432170"/>
              <a:ext cx="2783841" cy="219959"/>
            </a:xfrm>
            <a:prstGeom prst="rect">
              <a:avLst/>
            </a:prstGeom>
            <a:solidFill>
              <a:schemeClr val="bg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100" b="1"/>
                <a:t>novembre</a:t>
              </a:r>
            </a:p>
          </p:txBody>
        </p:sp>
        <p:sp>
          <p:nvSpPr>
            <p:cNvPr id="33" name="Rectangle 32">
              <a:extLst>
                <a:ext uri="{FF2B5EF4-FFF2-40B4-BE49-F238E27FC236}">
                  <a16:creationId xmlns:a16="http://schemas.microsoft.com/office/drawing/2014/main" id="{1329340E-313C-9BCA-BCA5-5EE18EF32C7D}"/>
                </a:ext>
              </a:extLst>
            </p:cNvPr>
            <p:cNvSpPr/>
            <p:nvPr/>
          </p:nvSpPr>
          <p:spPr>
            <a:xfrm>
              <a:off x="9159239" y="1432170"/>
              <a:ext cx="2620384" cy="219959"/>
            </a:xfrm>
            <a:prstGeom prst="rect">
              <a:avLst/>
            </a:prstGeom>
            <a:solidFill>
              <a:schemeClr val="bg2"/>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100" b="1"/>
                <a:t>décembre</a:t>
              </a:r>
            </a:p>
          </p:txBody>
        </p:sp>
        <p:sp>
          <p:nvSpPr>
            <p:cNvPr id="44" name="Oval 43">
              <a:extLst>
                <a:ext uri="{FF2B5EF4-FFF2-40B4-BE49-F238E27FC236}">
                  <a16:creationId xmlns:a16="http://schemas.microsoft.com/office/drawing/2014/main" id="{5D2540C9-F6EE-CEDC-F3AE-3404DC0923AF}"/>
                </a:ext>
              </a:extLst>
            </p:cNvPr>
            <p:cNvSpPr/>
            <p:nvPr/>
          </p:nvSpPr>
          <p:spPr>
            <a:xfrm>
              <a:off x="6375576" y="1992072"/>
              <a:ext cx="68832" cy="88718"/>
            </a:xfrm>
            <a:prstGeom prst="ellipse">
              <a:avLst/>
            </a:prstGeom>
            <a:solidFill>
              <a:schemeClr val="accent3"/>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0" tIns="144000" rIns="0" rtlCol="0" anchor="t"/>
            <a:lstStyle/>
            <a:p>
              <a:pPr algn="ctr"/>
              <a:r>
                <a:rPr lang="fr-FR" sz="600" i="1">
                  <a:solidFill>
                    <a:schemeClr val="accent3"/>
                  </a:solidFill>
                </a:rPr>
                <a:t>1/11</a:t>
              </a:r>
            </a:p>
          </p:txBody>
        </p:sp>
        <p:sp>
          <p:nvSpPr>
            <p:cNvPr id="45" name="Oval 44">
              <a:extLst>
                <a:ext uri="{FF2B5EF4-FFF2-40B4-BE49-F238E27FC236}">
                  <a16:creationId xmlns:a16="http://schemas.microsoft.com/office/drawing/2014/main" id="{77FB5B6A-9BEA-0E51-4A0F-1F09CD12E115}"/>
                </a:ext>
              </a:extLst>
            </p:cNvPr>
            <p:cNvSpPr/>
            <p:nvPr/>
          </p:nvSpPr>
          <p:spPr>
            <a:xfrm>
              <a:off x="7347132" y="1992072"/>
              <a:ext cx="68832" cy="88718"/>
            </a:xfrm>
            <a:prstGeom prst="ellipse">
              <a:avLst/>
            </a:prstGeom>
            <a:solidFill>
              <a:schemeClr val="accent3"/>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0" tIns="144000" rIns="0" rtlCol="0" anchor="t"/>
            <a:lstStyle/>
            <a:p>
              <a:pPr algn="ctr"/>
              <a:r>
                <a:rPr lang="fr-FR" sz="600" i="1">
                  <a:solidFill>
                    <a:schemeClr val="accent3"/>
                  </a:solidFill>
                </a:rPr>
                <a:t>11/11</a:t>
              </a:r>
            </a:p>
          </p:txBody>
        </p:sp>
        <p:sp>
          <p:nvSpPr>
            <p:cNvPr id="46" name="Oval 45">
              <a:extLst>
                <a:ext uri="{FF2B5EF4-FFF2-40B4-BE49-F238E27FC236}">
                  <a16:creationId xmlns:a16="http://schemas.microsoft.com/office/drawing/2014/main" id="{595154ED-419F-DBB3-7971-AC809A70AE03}"/>
                </a:ext>
              </a:extLst>
            </p:cNvPr>
            <p:cNvSpPr/>
            <p:nvPr/>
          </p:nvSpPr>
          <p:spPr>
            <a:xfrm>
              <a:off x="11216368" y="1992072"/>
              <a:ext cx="68832" cy="88718"/>
            </a:xfrm>
            <a:prstGeom prst="ellipse">
              <a:avLst/>
            </a:prstGeom>
            <a:solidFill>
              <a:schemeClr val="accent3"/>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0" tIns="144000" rIns="0" rtlCol="0" anchor="t"/>
            <a:lstStyle/>
            <a:p>
              <a:pPr algn="ctr"/>
              <a:r>
                <a:rPr lang="fr-FR" sz="600" i="1">
                  <a:solidFill>
                    <a:schemeClr val="accent3"/>
                  </a:solidFill>
                </a:rPr>
                <a:t>25/12</a:t>
              </a:r>
            </a:p>
          </p:txBody>
        </p:sp>
        <p:grpSp>
          <p:nvGrpSpPr>
            <p:cNvPr id="60" name="Group 59">
              <a:extLst>
                <a:ext uri="{FF2B5EF4-FFF2-40B4-BE49-F238E27FC236}">
                  <a16:creationId xmlns:a16="http://schemas.microsoft.com/office/drawing/2014/main" id="{7CE45E3B-3D4C-6C59-9870-6AA51A9E3BF5}"/>
                </a:ext>
              </a:extLst>
            </p:cNvPr>
            <p:cNvGrpSpPr/>
            <p:nvPr/>
          </p:nvGrpSpPr>
          <p:grpSpPr>
            <a:xfrm>
              <a:off x="3689715" y="1659991"/>
              <a:ext cx="8089908" cy="189845"/>
              <a:chOff x="3689715" y="1611959"/>
              <a:chExt cx="8089908" cy="198912"/>
            </a:xfrm>
            <a:solidFill>
              <a:schemeClr val="bg1">
                <a:lumMod val="95000"/>
              </a:schemeClr>
            </a:solidFill>
          </p:grpSpPr>
          <p:sp>
            <p:nvSpPr>
              <p:cNvPr id="65" name="Rectangle 64">
                <a:extLst>
                  <a:ext uri="{FF2B5EF4-FFF2-40B4-BE49-F238E27FC236}">
                    <a16:creationId xmlns:a16="http://schemas.microsoft.com/office/drawing/2014/main" id="{E5C4EAB2-24C3-96B2-EFE8-3EC14FE9ACC3}"/>
                  </a:ext>
                </a:extLst>
              </p:cNvPr>
              <p:cNvSpPr/>
              <p:nvPr/>
            </p:nvSpPr>
            <p:spPr>
              <a:xfrm>
                <a:off x="3689715"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2/10</a:t>
                </a:r>
              </a:p>
            </p:txBody>
          </p:sp>
          <p:sp>
            <p:nvSpPr>
              <p:cNvPr id="66" name="Rectangle 65">
                <a:extLst>
                  <a:ext uri="{FF2B5EF4-FFF2-40B4-BE49-F238E27FC236}">
                    <a16:creationId xmlns:a16="http://schemas.microsoft.com/office/drawing/2014/main" id="{864B2926-7690-0D80-1B74-D22AC47F30B6}"/>
                  </a:ext>
                </a:extLst>
              </p:cNvPr>
              <p:cNvSpPr/>
              <p:nvPr/>
            </p:nvSpPr>
            <p:spPr>
              <a:xfrm>
                <a:off x="4312016"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9/10</a:t>
                </a:r>
              </a:p>
            </p:txBody>
          </p:sp>
          <p:sp>
            <p:nvSpPr>
              <p:cNvPr id="67" name="Rectangle 66">
                <a:extLst>
                  <a:ext uri="{FF2B5EF4-FFF2-40B4-BE49-F238E27FC236}">
                    <a16:creationId xmlns:a16="http://schemas.microsoft.com/office/drawing/2014/main" id="{E708A23B-89FF-D3B5-383F-E25DA230BC62}"/>
                  </a:ext>
                </a:extLst>
              </p:cNvPr>
              <p:cNvSpPr/>
              <p:nvPr/>
            </p:nvSpPr>
            <p:spPr>
              <a:xfrm>
                <a:off x="4934317"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16/10</a:t>
                </a:r>
              </a:p>
            </p:txBody>
          </p:sp>
          <p:sp>
            <p:nvSpPr>
              <p:cNvPr id="68" name="Rectangle 67">
                <a:extLst>
                  <a:ext uri="{FF2B5EF4-FFF2-40B4-BE49-F238E27FC236}">
                    <a16:creationId xmlns:a16="http://schemas.microsoft.com/office/drawing/2014/main" id="{1648932E-775C-71D7-436B-42C703402190}"/>
                  </a:ext>
                </a:extLst>
              </p:cNvPr>
              <p:cNvSpPr/>
              <p:nvPr/>
            </p:nvSpPr>
            <p:spPr>
              <a:xfrm>
                <a:off x="5556617"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23/10</a:t>
                </a:r>
              </a:p>
            </p:txBody>
          </p:sp>
          <p:sp>
            <p:nvSpPr>
              <p:cNvPr id="69" name="Rectangle 68">
                <a:extLst>
                  <a:ext uri="{FF2B5EF4-FFF2-40B4-BE49-F238E27FC236}">
                    <a16:creationId xmlns:a16="http://schemas.microsoft.com/office/drawing/2014/main" id="{02A71C77-0544-8660-7055-47E57CD11289}"/>
                  </a:ext>
                </a:extLst>
              </p:cNvPr>
              <p:cNvSpPr/>
              <p:nvPr/>
            </p:nvSpPr>
            <p:spPr>
              <a:xfrm>
                <a:off x="6178918"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30/10</a:t>
                </a:r>
              </a:p>
            </p:txBody>
          </p:sp>
          <p:sp>
            <p:nvSpPr>
              <p:cNvPr id="70" name="Rectangle 69">
                <a:extLst>
                  <a:ext uri="{FF2B5EF4-FFF2-40B4-BE49-F238E27FC236}">
                    <a16:creationId xmlns:a16="http://schemas.microsoft.com/office/drawing/2014/main" id="{CE89F383-8FA6-9FB7-9172-CF27F2E3740C}"/>
                  </a:ext>
                </a:extLst>
              </p:cNvPr>
              <p:cNvSpPr/>
              <p:nvPr/>
            </p:nvSpPr>
            <p:spPr>
              <a:xfrm>
                <a:off x="6801219"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6/11</a:t>
                </a:r>
              </a:p>
            </p:txBody>
          </p:sp>
          <p:sp>
            <p:nvSpPr>
              <p:cNvPr id="71" name="Rectangle 70">
                <a:extLst>
                  <a:ext uri="{FF2B5EF4-FFF2-40B4-BE49-F238E27FC236}">
                    <a16:creationId xmlns:a16="http://schemas.microsoft.com/office/drawing/2014/main" id="{C94610B8-90D9-A0DF-29B2-621FC501C699}"/>
                  </a:ext>
                </a:extLst>
              </p:cNvPr>
              <p:cNvSpPr/>
              <p:nvPr/>
            </p:nvSpPr>
            <p:spPr>
              <a:xfrm>
                <a:off x="7423520"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13/11</a:t>
                </a:r>
              </a:p>
            </p:txBody>
          </p:sp>
          <p:sp>
            <p:nvSpPr>
              <p:cNvPr id="72" name="Rectangle 71">
                <a:extLst>
                  <a:ext uri="{FF2B5EF4-FFF2-40B4-BE49-F238E27FC236}">
                    <a16:creationId xmlns:a16="http://schemas.microsoft.com/office/drawing/2014/main" id="{B72A8163-C4D3-91FA-4E34-6B852279D04A}"/>
                  </a:ext>
                </a:extLst>
              </p:cNvPr>
              <p:cNvSpPr/>
              <p:nvPr/>
            </p:nvSpPr>
            <p:spPr>
              <a:xfrm>
                <a:off x="8045821"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20/11</a:t>
                </a:r>
              </a:p>
            </p:txBody>
          </p:sp>
          <p:sp>
            <p:nvSpPr>
              <p:cNvPr id="73" name="Rectangle 72">
                <a:extLst>
                  <a:ext uri="{FF2B5EF4-FFF2-40B4-BE49-F238E27FC236}">
                    <a16:creationId xmlns:a16="http://schemas.microsoft.com/office/drawing/2014/main" id="{D8FF87E0-97F9-E449-A493-CADE3E71C1E9}"/>
                  </a:ext>
                </a:extLst>
              </p:cNvPr>
              <p:cNvSpPr/>
              <p:nvPr/>
            </p:nvSpPr>
            <p:spPr>
              <a:xfrm>
                <a:off x="8668121"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27/11</a:t>
                </a:r>
              </a:p>
            </p:txBody>
          </p:sp>
          <p:sp>
            <p:nvSpPr>
              <p:cNvPr id="74" name="Rectangle 73">
                <a:extLst>
                  <a:ext uri="{FF2B5EF4-FFF2-40B4-BE49-F238E27FC236}">
                    <a16:creationId xmlns:a16="http://schemas.microsoft.com/office/drawing/2014/main" id="{E25D4762-63A3-1CA0-F185-13FF5DAD9C82}"/>
                  </a:ext>
                </a:extLst>
              </p:cNvPr>
              <p:cNvSpPr/>
              <p:nvPr/>
            </p:nvSpPr>
            <p:spPr>
              <a:xfrm>
                <a:off x="9290422"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4/12</a:t>
                </a:r>
              </a:p>
            </p:txBody>
          </p:sp>
          <p:sp>
            <p:nvSpPr>
              <p:cNvPr id="75" name="Rectangle 74">
                <a:extLst>
                  <a:ext uri="{FF2B5EF4-FFF2-40B4-BE49-F238E27FC236}">
                    <a16:creationId xmlns:a16="http://schemas.microsoft.com/office/drawing/2014/main" id="{487E6DFE-2C3C-44E1-0179-309F9169721C}"/>
                  </a:ext>
                </a:extLst>
              </p:cNvPr>
              <p:cNvSpPr/>
              <p:nvPr/>
            </p:nvSpPr>
            <p:spPr>
              <a:xfrm>
                <a:off x="9912722"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11/12</a:t>
                </a:r>
              </a:p>
            </p:txBody>
          </p:sp>
          <p:sp>
            <p:nvSpPr>
              <p:cNvPr id="76" name="Rectangle 75">
                <a:extLst>
                  <a:ext uri="{FF2B5EF4-FFF2-40B4-BE49-F238E27FC236}">
                    <a16:creationId xmlns:a16="http://schemas.microsoft.com/office/drawing/2014/main" id="{AC9B3E5D-4620-CC0D-A4BF-E0F0D8A7E4E4}"/>
                  </a:ext>
                </a:extLst>
              </p:cNvPr>
              <p:cNvSpPr/>
              <p:nvPr/>
            </p:nvSpPr>
            <p:spPr>
              <a:xfrm>
                <a:off x="10535021"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18/12</a:t>
                </a:r>
              </a:p>
            </p:txBody>
          </p:sp>
          <p:sp>
            <p:nvSpPr>
              <p:cNvPr id="77" name="Rectangle 76">
                <a:extLst>
                  <a:ext uri="{FF2B5EF4-FFF2-40B4-BE49-F238E27FC236}">
                    <a16:creationId xmlns:a16="http://schemas.microsoft.com/office/drawing/2014/main" id="{B3B70C06-5268-5DBA-660E-7A7AD3A438B7}"/>
                  </a:ext>
                </a:extLst>
              </p:cNvPr>
              <p:cNvSpPr/>
              <p:nvPr/>
            </p:nvSpPr>
            <p:spPr>
              <a:xfrm>
                <a:off x="11157322" y="1611959"/>
                <a:ext cx="622301" cy="198912"/>
              </a:xfrm>
              <a:prstGeom prst="rect">
                <a:avLst/>
              </a:prstGeom>
              <a:grp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a:solidFill>
                      <a:schemeClr val="bg1">
                        <a:lumMod val="50000"/>
                      </a:schemeClr>
                    </a:solidFill>
                  </a:rPr>
                  <a:t>25/12</a:t>
                </a:r>
              </a:p>
            </p:txBody>
          </p:sp>
        </p:grpSp>
      </p:grpSp>
      <p:sp>
        <p:nvSpPr>
          <p:cNvPr id="86" name="Rectangle 85">
            <a:extLst>
              <a:ext uri="{FF2B5EF4-FFF2-40B4-BE49-F238E27FC236}">
                <a16:creationId xmlns:a16="http://schemas.microsoft.com/office/drawing/2014/main" id="{C138F270-9B26-0932-08A0-33EED075A930}"/>
              </a:ext>
            </a:extLst>
          </p:cNvPr>
          <p:cNvSpPr/>
          <p:nvPr/>
        </p:nvSpPr>
        <p:spPr>
          <a:xfrm>
            <a:off x="302578" y="3582502"/>
            <a:ext cx="1169305" cy="41689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ctr"/>
          <a:lstStyle/>
          <a:p>
            <a:r>
              <a:rPr lang="fr-FR" sz="1050" b="1">
                <a:solidFill>
                  <a:schemeClr val="bg1"/>
                </a:solidFill>
              </a:rPr>
              <a:t>Conduite du changement :</a:t>
            </a:r>
          </a:p>
        </p:txBody>
      </p:sp>
      <p:sp>
        <p:nvSpPr>
          <p:cNvPr id="88" name="TextBox 87">
            <a:extLst>
              <a:ext uri="{FF2B5EF4-FFF2-40B4-BE49-F238E27FC236}">
                <a16:creationId xmlns:a16="http://schemas.microsoft.com/office/drawing/2014/main" id="{5A85A369-D5AA-A657-BDAF-F8CD046065D4}"/>
              </a:ext>
            </a:extLst>
          </p:cNvPr>
          <p:cNvSpPr txBox="1"/>
          <p:nvPr/>
        </p:nvSpPr>
        <p:spPr>
          <a:xfrm>
            <a:off x="1007621" y="4526149"/>
            <a:ext cx="2523532" cy="1400383"/>
          </a:xfrm>
          <a:prstGeom prst="rect">
            <a:avLst/>
          </a:prstGeom>
          <a:solidFill>
            <a:srgbClr val="D9F1EF"/>
          </a:solidFill>
          <a:ln>
            <a:solidFill>
              <a:schemeClr val="accent2"/>
            </a:solidFill>
          </a:ln>
        </p:spPr>
        <p:txBody>
          <a:bodyPr wrap="square">
            <a:spAutoFit/>
          </a:bodyPr>
          <a:lstStyle/>
          <a:p>
            <a:pPr>
              <a:spcBef>
                <a:spcPts val="600"/>
              </a:spcBef>
            </a:pPr>
            <a:r>
              <a:rPr lang="fr-FR" sz="1000" b="1">
                <a:solidFill>
                  <a:schemeClr val="accent2"/>
                </a:solidFill>
              </a:rPr>
              <a:t>Contenu du kit :</a:t>
            </a:r>
          </a:p>
          <a:p>
            <a:pPr>
              <a:spcBef>
                <a:spcPts val="600"/>
              </a:spcBef>
            </a:pPr>
            <a:r>
              <a:rPr lang="fr-FR" sz="1000" b="1">
                <a:solidFill>
                  <a:schemeClr val="bg1"/>
                </a:solidFill>
                <a:highlight>
                  <a:srgbClr val="00A193"/>
                </a:highlight>
              </a:rPr>
              <a:t>Synthèse des évolutions</a:t>
            </a:r>
            <a:r>
              <a:rPr lang="fr-FR" sz="1000" b="1"/>
              <a:t> pour les clients de 80 et plus </a:t>
            </a:r>
            <a:r>
              <a:rPr lang="fr-FR" sz="1000"/>
              <a:t>(2 pages)</a:t>
            </a:r>
            <a:endParaRPr lang="fr-FR" sz="900"/>
          </a:p>
          <a:p>
            <a:pPr algn="ctr">
              <a:spcBef>
                <a:spcPts val="600"/>
              </a:spcBef>
            </a:pPr>
            <a:r>
              <a:rPr lang="fr-FR" sz="2000" b="1">
                <a:solidFill>
                  <a:schemeClr val="accent2"/>
                </a:solidFill>
              </a:rPr>
              <a:t> +</a:t>
            </a:r>
            <a:endParaRPr lang="fr-FR" sz="1000" b="1"/>
          </a:p>
          <a:p>
            <a:pPr>
              <a:spcBef>
                <a:spcPts val="600"/>
              </a:spcBef>
            </a:pPr>
            <a:r>
              <a:rPr lang="fr-FR" sz="1000" b="1">
                <a:solidFill>
                  <a:schemeClr val="bg1"/>
                </a:solidFill>
                <a:highlight>
                  <a:srgbClr val="00A193"/>
                </a:highlight>
              </a:rPr>
              <a:t>Support détaillé</a:t>
            </a:r>
            <a:r>
              <a:rPr lang="fr-FR" sz="1000" b="1"/>
              <a:t> sur toutes les nouveautés de la V4.2</a:t>
            </a:r>
          </a:p>
        </p:txBody>
      </p:sp>
      <p:sp>
        <p:nvSpPr>
          <p:cNvPr id="90" name="TextBox 89">
            <a:extLst>
              <a:ext uri="{FF2B5EF4-FFF2-40B4-BE49-F238E27FC236}">
                <a16:creationId xmlns:a16="http://schemas.microsoft.com/office/drawing/2014/main" id="{91F82533-EB89-22C8-A3A2-4403602F74C1}"/>
              </a:ext>
            </a:extLst>
          </p:cNvPr>
          <p:cNvSpPr txBox="1"/>
          <p:nvPr/>
        </p:nvSpPr>
        <p:spPr>
          <a:xfrm>
            <a:off x="6406933" y="4744499"/>
            <a:ext cx="2523532" cy="938719"/>
          </a:xfrm>
          <a:prstGeom prst="rect">
            <a:avLst/>
          </a:prstGeom>
          <a:solidFill>
            <a:schemeClr val="accent4">
              <a:lumMod val="20000"/>
              <a:lumOff val="80000"/>
            </a:schemeClr>
          </a:solidFill>
          <a:ln>
            <a:solidFill>
              <a:schemeClr val="accent1"/>
            </a:solidFill>
          </a:ln>
        </p:spPr>
        <p:txBody>
          <a:bodyPr wrap="square">
            <a:spAutoFit/>
          </a:bodyPr>
          <a:lstStyle/>
          <a:p>
            <a:pPr>
              <a:spcBef>
                <a:spcPts val="600"/>
              </a:spcBef>
            </a:pPr>
            <a:r>
              <a:rPr lang="fr-FR" sz="1000" i="1"/>
              <a:t>courant novembre :</a:t>
            </a:r>
          </a:p>
          <a:p>
            <a:pPr>
              <a:spcBef>
                <a:spcPts val="600"/>
              </a:spcBef>
            </a:pPr>
            <a:r>
              <a:rPr lang="fr-FR" sz="1000" b="1">
                <a:solidFill>
                  <a:schemeClr val="accent1"/>
                </a:solidFill>
              </a:rPr>
              <a:t>Livraison de l’environnement de formation en v4.2  </a:t>
            </a:r>
            <a:br>
              <a:rPr lang="fr-FR" sz="1000" b="1">
                <a:solidFill>
                  <a:schemeClr val="accent2"/>
                </a:solidFill>
              </a:rPr>
            </a:br>
            <a:r>
              <a:rPr lang="fr-FR" sz="1000"/>
              <a:t>avec de nouveaux Personae (dont un de plus de 80 ans)</a:t>
            </a:r>
          </a:p>
        </p:txBody>
      </p:sp>
      <p:sp>
        <p:nvSpPr>
          <p:cNvPr id="91" name="Diamond 90">
            <a:extLst>
              <a:ext uri="{FF2B5EF4-FFF2-40B4-BE49-F238E27FC236}">
                <a16:creationId xmlns:a16="http://schemas.microsoft.com/office/drawing/2014/main" id="{BD9F7EF3-EC4C-BF11-9048-DB2C20F01BC7}"/>
              </a:ext>
            </a:extLst>
          </p:cNvPr>
          <p:cNvSpPr/>
          <p:nvPr/>
        </p:nvSpPr>
        <p:spPr>
          <a:xfrm>
            <a:off x="6803707" y="3899876"/>
            <a:ext cx="185122" cy="185122"/>
          </a:xfrm>
          <a:prstGeom prst="diamond">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75002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1EACEB-8A15-271A-D4BE-D8FD5D162247}"/>
              </a:ext>
            </a:extLst>
          </p:cNvPr>
          <p:cNvSpPr>
            <a:spLocks noGrp="1"/>
          </p:cNvSpPr>
          <p:nvPr>
            <p:ph type="ctrTitle"/>
          </p:nvPr>
        </p:nvSpPr>
        <p:spPr/>
        <p:txBody>
          <a:bodyPr/>
          <a:lstStyle/>
          <a:p>
            <a:r>
              <a:rPr lang="fr-FR" sz="4400"/>
              <a:t>LEA V4.2</a:t>
            </a:r>
            <a:br>
              <a:rPr lang="fr-FR" sz="4400"/>
            </a:br>
            <a:r>
              <a:rPr lang="fr-FR" sz="4400"/>
              <a:t>Kit de conduite du changement</a:t>
            </a:r>
          </a:p>
        </p:txBody>
      </p:sp>
      <p:sp>
        <p:nvSpPr>
          <p:cNvPr id="5" name="Text Placeholder 4">
            <a:extLst>
              <a:ext uri="{FF2B5EF4-FFF2-40B4-BE49-F238E27FC236}">
                <a16:creationId xmlns:a16="http://schemas.microsoft.com/office/drawing/2014/main" id="{1D5D87C7-7E57-DFB0-86EE-987FDB30E606}"/>
              </a:ext>
            </a:extLst>
          </p:cNvPr>
          <p:cNvSpPr>
            <a:spLocks noGrp="1"/>
          </p:cNvSpPr>
          <p:nvPr>
            <p:ph type="body" sz="quarter" idx="11"/>
          </p:nvPr>
        </p:nvSpPr>
        <p:spPr/>
        <p:txBody>
          <a:bodyPr/>
          <a:lstStyle/>
          <a:p>
            <a:r>
              <a:rPr lang="fr-FR"/>
              <a:t>Version détaillée</a:t>
            </a:r>
          </a:p>
        </p:txBody>
      </p:sp>
      <p:sp>
        <p:nvSpPr>
          <p:cNvPr id="6" name="Text Placeholder 5">
            <a:extLst>
              <a:ext uri="{FF2B5EF4-FFF2-40B4-BE49-F238E27FC236}">
                <a16:creationId xmlns:a16="http://schemas.microsoft.com/office/drawing/2014/main" id="{1F1BBBB1-A083-E2AB-7D2A-1931D51FE911}"/>
              </a:ext>
            </a:extLst>
          </p:cNvPr>
          <p:cNvSpPr>
            <a:spLocks noGrp="1"/>
          </p:cNvSpPr>
          <p:nvPr>
            <p:ph type="body" sz="quarter" idx="12"/>
          </p:nvPr>
        </p:nvSpPr>
        <p:spPr/>
        <p:txBody>
          <a:bodyPr/>
          <a:lstStyle/>
          <a:p>
            <a:r>
              <a:rPr lang="fr-FR" b="1"/>
              <a:t>Direction LEA</a:t>
            </a:r>
          </a:p>
        </p:txBody>
      </p:sp>
      <p:sp>
        <p:nvSpPr>
          <p:cNvPr id="7" name="Text Placeholder 6">
            <a:extLst>
              <a:ext uri="{FF2B5EF4-FFF2-40B4-BE49-F238E27FC236}">
                <a16:creationId xmlns:a16="http://schemas.microsoft.com/office/drawing/2014/main" id="{E6228BDB-C03D-AABC-16B8-CCB47DDA89EA}"/>
              </a:ext>
            </a:extLst>
          </p:cNvPr>
          <p:cNvSpPr>
            <a:spLocks noGrp="1"/>
          </p:cNvSpPr>
          <p:nvPr>
            <p:ph type="body" sz="quarter" idx="16"/>
          </p:nvPr>
        </p:nvSpPr>
        <p:spPr/>
        <p:txBody>
          <a:bodyPr/>
          <a:lstStyle/>
          <a:p>
            <a:r>
              <a:rPr lang="fr-FR"/>
              <a:t>Octobre 2023</a:t>
            </a:r>
          </a:p>
        </p:txBody>
      </p:sp>
      <p:pic>
        <p:nvPicPr>
          <p:cNvPr id="3" name="Picture 2" descr="A picture containing text, screenshot, font, graphics&#10;&#10;Description automatically generated">
            <a:extLst>
              <a:ext uri="{FF2B5EF4-FFF2-40B4-BE49-F238E27FC236}">
                <a16:creationId xmlns:a16="http://schemas.microsoft.com/office/drawing/2014/main" id="{38E728A8-5581-D3BC-51CB-7CA37A83C3E7}"/>
              </a:ext>
            </a:extLst>
          </p:cNvPr>
          <p:cNvPicPr>
            <a:picLocks noChangeAspect="1"/>
          </p:cNvPicPr>
          <p:nvPr/>
        </p:nvPicPr>
        <p:blipFill>
          <a:blip r:embed="rId3"/>
          <a:stretch>
            <a:fillRect/>
          </a:stretch>
        </p:blipFill>
        <p:spPr>
          <a:xfrm>
            <a:off x="6096000" y="5743485"/>
            <a:ext cx="1312940" cy="965500"/>
          </a:xfrm>
          <a:prstGeom prst="rect">
            <a:avLst/>
          </a:prstGeom>
        </p:spPr>
      </p:pic>
      <p:pic>
        <p:nvPicPr>
          <p:cNvPr id="10" name="Picture 2">
            <a:extLst>
              <a:ext uri="{FF2B5EF4-FFF2-40B4-BE49-F238E27FC236}">
                <a16:creationId xmlns:a16="http://schemas.microsoft.com/office/drawing/2014/main" id="{03CCE753-E856-94A4-1423-86C7D3D8FD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035" y="5907519"/>
            <a:ext cx="2294675" cy="596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693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D97731D9-FE55-1380-5C35-5027E4A43690}"/>
              </a:ext>
            </a:extLst>
          </p:cNvPr>
          <p:cNvCxnSpPr>
            <a:cxnSpLocks/>
            <a:endCxn id="29" idx="1"/>
          </p:cNvCxnSpPr>
          <p:nvPr/>
        </p:nvCxnSpPr>
        <p:spPr>
          <a:xfrm>
            <a:off x="5180792" y="5993784"/>
            <a:ext cx="7430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85A55A3C-56A6-A36A-D4FD-ACB4FCE4DE31}"/>
              </a:ext>
            </a:extLst>
          </p:cNvPr>
          <p:cNvSpPr>
            <a:spLocks noGrp="1"/>
          </p:cNvSpPr>
          <p:nvPr>
            <p:ph type="title"/>
          </p:nvPr>
        </p:nvSpPr>
        <p:spPr/>
        <p:txBody>
          <a:bodyPr/>
          <a:lstStyle/>
          <a:p>
            <a:r>
              <a:rPr lang="fr-FR"/>
              <a:t>Evolutions de la version 4.2</a:t>
            </a:r>
          </a:p>
        </p:txBody>
      </p:sp>
      <p:sp>
        <p:nvSpPr>
          <p:cNvPr id="7" name="Text Placeholder 6">
            <a:extLst>
              <a:ext uri="{FF2B5EF4-FFF2-40B4-BE49-F238E27FC236}">
                <a16:creationId xmlns:a16="http://schemas.microsoft.com/office/drawing/2014/main" id="{163AF291-C5AB-E325-5FBD-7BD13ADD2B83}"/>
              </a:ext>
            </a:extLst>
          </p:cNvPr>
          <p:cNvSpPr>
            <a:spLocks noGrp="1"/>
          </p:cNvSpPr>
          <p:nvPr>
            <p:ph type="body" sz="quarter" idx="12"/>
          </p:nvPr>
        </p:nvSpPr>
        <p:spPr/>
        <p:txBody>
          <a:bodyPr/>
          <a:lstStyle/>
          <a:p>
            <a:r>
              <a:rPr lang="fr-FR"/>
              <a:t>Sommaire</a:t>
            </a:r>
          </a:p>
        </p:txBody>
      </p:sp>
      <p:pic>
        <p:nvPicPr>
          <p:cNvPr id="1034" name="Picture 10" descr="Monitor ">
            <a:extLst>
              <a:ext uri="{FF2B5EF4-FFF2-40B4-BE49-F238E27FC236}">
                <a16:creationId xmlns:a16="http://schemas.microsoft.com/office/drawing/2014/main" id="{541C1E6D-39CA-C45E-35A8-882EDCCFB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179" y="2424041"/>
            <a:ext cx="2483170" cy="24831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DD7B5B5-C183-8F5D-3903-61DBAF26DCAD}"/>
              </a:ext>
            </a:extLst>
          </p:cNvPr>
          <p:cNvPicPr>
            <a:picLocks noChangeAspect="1"/>
          </p:cNvPicPr>
          <p:nvPr/>
        </p:nvPicPr>
        <p:blipFill>
          <a:blip r:embed="rId3"/>
          <a:stretch>
            <a:fillRect/>
          </a:stretch>
        </p:blipFill>
        <p:spPr>
          <a:xfrm>
            <a:off x="1149576" y="2766690"/>
            <a:ext cx="1610377" cy="980490"/>
          </a:xfrm>
          <a:prstGeom prst="rect">
            <a:avLst/>
          </a:prstGeom>
        </p:spPr>
      </p:pic>
      <p:sp>
        <p:nvSpPr>
          <p:cNvPr id="15" name="Text Placeholder 6">
            <a:extLst>
              <a:ext uri="{FF2B5EF4-FFF2-40B4-BE49-F238E27FC236}">
                <a16:creationId xmlns:a16="http://schemas.microsoft.com/office/drawing/2014/main" id="{C87DA861-6EEE-4A30-E6F2-C580A5A0BDFB}"/>
              </a:ext>
            </a:extLst>
          </p:cNvPr>
          <p:cNvSpPr txBox="1">
            <a:spLocks/>
          </p:cNvSpPr>
          <p:nvPr/>
        </p:nvSpPr>
        <p:spPr>
          <a:xfrm>
            <a:off x="1252056" y="3693080"/>
            <a:ext cx="1405417" cy="384043"/>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2000" b="1" kern="0">
                <a:solidFill>
                  <a:schemeClr val="accent2"/>
                </a:solidFill>
                <a:latin typeface="+mn-lt"/>
              </a:rPr>
              <a:t>LEA V4.2</a:t>
            </a:r>
          </a:p>
        </p:txBody>
      </p:sp>
      <p:grpSp>
        <p:nvGrpSpPr>
          <p:cNvPr id="1044" name="Group 1043">
            <a:extLst>
              <a:ext uri="{FF2B5EF4-FFF2-40B4-BE49-F238E27FC236}">
                <a16:creationId xmlns:a16="http://schemas.microsoft.com/office/drawing/2014/main" id="{2AA07646-ABEF-66E4-3C6A-B40812A623C5}"/>
              </a:ext>
            </a:extLst>
          </p:cNvPr>
          <p:cNvGrpSpPr/>
          <p:nvPr/>
        </p:nvGrpSpPr>
        <p:grpSpPr>
          <a:xfrm>
            <a:off x="11970819" y="407345"/>
            <a:ext cx="252000" cy="1161909"/>
            <a:chOff x="11933542" y="397135"/>
            <a:chExt cx="252000" cy="1161909"/>
          </a:xfrm>
        </p:grpSpPr>
        <p:sp>
          <p:nvSpPr>
            <p:cNvPr id="1027" name="Rectangle: Single Corner Snipped 1026">
              <a:hlinkClick r:id="rId4" action="ppaction://hlinksldjump"/>
              <a:extLst>
                <a:ext uri="{FF2B5EF4-FFF2-40B4-BE49-F238E27FC236}">
                  <a16:creationId xmlns:a16="http://schemas.microsoft.com/office/drawing/2014/main" id="{B181E4E9-88EB-E838-419D-A25D66DA79C0}"/>
                </a:ext>
              </a:extLst>
            </p:cNvPr>
            <p:cNvSpPr/>
            <p:nvPr/>
          </p:nvSpPr>
          <p:spPr>
            <a:xfrm>
              <a:off x="11933542" y="397135"/>
              <a:ext cx="252000" cy="252000"/>
            </a:xfrm>
            <a:prstGeom prst="snip1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1"/>
                  </a:solidFill>
                </a:rPr>
                <a:t>A</a:t>
              </a:r>
            </a:p>
          </p:txBody>
        </p:sp>
        <p:sp>
          <p:nvSpPr>
            <p:cNvPr id="1029" name="Rectangle: Single Corner Snipped 1028">
              <a:hlinkClick r:id="rId5" action="ppaction://hlinksldjump"/>
              <a:extLst>
                <a:ext uri="{FF2B5EF4-FFF2-40B4-BE49-F238E27FC236}">
                  <a16:creationId xmlns:a16="http://schemas.microsoft.com/office/drawing/2014/main" id="{1BDB50A8-4DFC-3572-41BA-E2FC7147CF65}"/>
                </a:ext>
              </a:extLst>
            </p:cNvPr>
            <p:cNvSpPr/>
            <p:nvPr/>
          </p:nvSpPr>
          <p:spPr>
            <a:xfrm>
              <a:off x="11933542" y="700438"/>
              <a:ext cx="252000" cy="252000"/>
            </a:xfrm>
            <a:prstGeom prst="snip1Rect">
              <a:avLst/>
            </a:prstGeom>
            <a:solidFill>
              <a:schemeClr val="bg1"/>
            </a:solid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4"/>
                  </a:solidFill>
                </a:rPr>
                <a:t>B</a:t>
              </a:r>
            </a:p>
          </p:txBody>
        </p:sp>
        <p:sp>
          <p:nvSpPr>
            <p:cNvPr id="1033" name="Rectangle: Single Corner Snipped 1032">
              <a:hlinkClick r:id="rId6" action="ppaction://hlinksldjump"/>
              <a:extLst>
                <a:ext uri="{FF2B5EF4-FFF2-40B4-BE49-F238E27FC236}">
                  <a16:creationId xmlns:a16="http://schemas.microsoft.com/office/drawing/2014/main" id="{CE657852-4CF8-29EC-31AB-8E341DFD6BA8}"/>
                </a:ext>
              </a:extLst>
            </p:cNvPr>
            <p:cNvSpPr/>
            <p:nvPr/>
          </p:nvSpPr>
          <p:spPr>
            <a:xfrm>
              <a:off x="11933542" y="1003741"/>
              <a:ext cx="252000" cy="252000"/>
            </a:xfrm>
            <a:prstGeom prst="snip1Rect">
              <a:avLst/>
            </a:prstGeom>
            <a:solidFill>
              <a:schemeClr val="bg1"/>
            </a:solidFill>
            <a:ln w="190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2"/>
                  </a:solidFill>
                </a:rPr>
                <a:t>C</a:t>
              </a:r>
            </a:p>
          </p:txBody>
        </p:sp>
        <p:sp>
          <p:nvSpPr>
            <p:cNvPr id="59" name="Rectangle: Single Corner Snipped 58">
              <a:hlinkClick r:id="rId6" action="ppaction://hlinksldjump"/>
              <a:extLst>
                <a:ext uri="{FF2B5EF4-FFF2-40B4-BE49-F238E27FC236}">
                  <a16:creationId xmlns:a16="http://schemas.microsoft.com/office/drawing/2014/main" id="{F8D4756A-770C-5B0E-9999-F91A9EB29056}"/>
                </a:ext>
              </a:extLst>
            </p:cNvPr>
            <p:cNvSpPr/>
            <p:nvPr/>
          </p:nvSpPr>
          <p:spPr>
            <a:xfrm>
              <a:off x="11933542" y="1307044"/>
              <a:ext cx="252000" cy="252000"/>
            </a:xfrm>
            <a:prstGeom prst="snip1Rect">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2"/>
                  </a:solidFill>
                </a:rPr>
                <a:t>D</a:t>
              </a:r>
            </a:p>
          </p:txBody>
        </p:sp>
      </p:grpSp>
      <p:sp>
        <p:nvSpPr>
          <p:cNvPr id="29" name="Rectangle 28">
            <a:extLst>
              <a:ext uri="{FF2B5EF4-FFF2-40B4-BE49-F238E27FC236}">
                <a16:creationId xmlns:a16="http://schemas.microsoft.com/office/drawing/2014/main" id="{4F6BC1D0-ABB1-6A51-F971-0CC8F1456976}"/>
              </a:ext>
            </a:extLst>
          </p:cNvPr>
          <p:cNvSpPr/>
          <p:nvPr/>
        </p:nvSpPr>
        <p:spPr>
          <a:xfrm>
            <a:off x="5923883" y="5639895"/>
            <a:ext cx="5495470" cy="707778"/>
          </a:xfrm>
          <a:prstGeom prst="rect">
            <a:avLst/>
          </a:prstGeom>
          <a:solidFill>
            <a:schemeClr val="accent2">
              <a:alpha val="2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Ins="540000" rtlCol="0" anchor="ctr"/>
          <a:lstStyle/>
          <a:p>
            <a:r>
              <a:rPr lang="fr-FR" sz="1400" b="1">
                <a:solidFill>
                  <a:schemeClr val="accent2"/>
                </a:solidFill>
              </a:rPr>
              <a:t>Gestion des Fonds EURO </a:t>
            </a:r>
            <a:r>
              <a:rPr lang="fr-FR" sz="1400">
                <a:solidFill>
                  <a:sysClr val="windowText" lastClr="000000"/>
                </a:solidFill>
              </a:rPr>
              <a:t>pour les contrats Nuances 3D et Nuances Plus</a:t>
            </a:r>
          </a:p>
        </p:txBody>
      </p:sp>
      <p:sp>
        <p:nvSpPr>
          <p:cNvPr id="30" name="Rectangle: Single Corner Snipped 29">
            <a:hlinkClick r:id="rId4" action="ppaction://hlinksldjump"/>
            <a:extLst>
              <a:ext uri="{FF2B5EF4-FFF2-40B4-BE49-F238E27FC236}">
                <a16:creationId xmlns:a16="http://schemas.microsoft.com/office/drawing/2014/main" id="{2EB67695-9DE3-F388-8A21-9EF18E7D2073}"/>
              </a:ext>
            </a:extLst>
          </p:cNvPr>
          <p:cNvSpPr/>
          <p:nvPr/>
        </p:nvSpPr>
        <p:spPr>
          <a:xfrm>
            <a:off x="11220644" y="5576733"/>
            <a:ext cx="324000" cy="324000"/>
          </a:xfrm>
          <a:prstGeom prst="snip1Rect">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400" b="1">
                <a:solidFill>
                  <a:schemeClr val="accent2"/>
                </a:solidFill>
              </a:rPr>
              <a:t>D</a:t>
            </a:r>
          </a:p>
        </p:txBody>
      </p:sp>
      <p:sp>
        <p:nvSpPr>
          <p:cNvPr id="40" name="TextBox 39">
            <a:extLst>
              <a:ext uri="{FF2B5EF4-FFF2-40B4-BE49-F238E27FC236}">
                <a16:creationId xmlns:a16="http://schemas.microsoft.com/office/drawing/2014/main" id="{1380478C-30A7-C206-695A-5E9BECAD86D8}"/>
              </a:ext>
            </a:extLst>
          </p:cNvPr>
          <p:cNvSpPr txBox="1"/>
          <p:nvPr/>
        </p:nvSpPr>
        <p:spPr>
          <a:xfrm>
            <a:off x="3308748" y="5837336"/>
            <a:ext cx="1266684" cy="307777"/>
          </a:xfrm>
          <a:prstGeom prst="rect">
            <a:avLst/>
          </a:prstGeom>
          <a:noFill/>
        </p:spPr>
        <p:txBody>
          <a:bodyPr wrap="square" rtlCol="0">
            <a:spAutoFit/>
          </a:bodyPr>
          <a:lstStyle/>
          <a:p>
            <a:pPr algn="r"/>
            <a:r>
              <a:rPr lang="fr-FR" sz="1400" b="1">
                <a:solidFill>
                  <a:schemeClr val="accent2"/>
                </a:solidFill>
              </a:rPr>
              <a:t>Correction</a:t>
            </a:r>
          </a:p>
        </p:txBody>
      </p:sp>
      <p:grpSp>
        <p:nvGrpSpPr>
          <p:cNvPr id="57" name="Group 56">
            <a:extLst>
              <a:ext uri="{FF2B5EF4-FFF2-40B4-BE49-F238E27FC236}">
                <a16:creationId xmlns:a16="http://schemas.microsoft.com/office/drawing/2014/main" id="{2EC2768D-9DDB-9C5E-CCE0-754C3296C071}"/>
              </a:ext>
            </a:extLst>
          </p:cNvPr>
          <p:cNvGrpSpPr/>
          <p:nvPr/>
        </p:nvGrpSpPr>
        <p:grpSpPr>
          <a:xfrm>
            <a:off x="4794918" y="5710911"/>
            <a:ext cx="560628" cy="560628"/>
            <a:chOff x="5143770" y="5955883"/>
            <a:chExt cx="560628" cy="560628"/>
          </a:xfrm>
        </p:grpSpPr>
        <p:grpSp>
          <p:nvGrpSpPr>
            <p:cNvPr id="41" name="Group 40">
              <a:extLst>
                <a:ext uri="{FF2B5EF4-FFF2-40B4-BE49-F238E27FC236}">
                  <a16:creationId xmlns:a16="http://schemas.microsoft.com/office/drawing/2014/main" id="{47EAC089-3FB7-14F8-619D-6FDD72694115}"/>
                </a:ext>
              </a:extLst>
            </p:cNvPr>
            <p:cNvGrpSpPr/>
            <p:nvPr/>
          </p:nvGrpSpPr>
          <p:grpSpPr>
            <a:xfrm>
              <a:off x="5143770" y="5955883"/>
              <a:ext cx="560628" cy="560628"/>
              <a:chOff x="5064084" y="4925320"/>
              <a:chExt cx="1152000" cy="1152000"/>
            </a:xfrm>
          </p:grpSpPr>
          <p:sp>
            <p:nvSpPr>
              <p:cNvPr id="42" name="Oval 41">
                <a:extLst>
                  <a:ext uri="{FF2B5EF4-FFF2-40B4-BE49-F238E27FC236}">
                    <a16:creationId xmlns:a16="http://schemas.microsoft.com/office/drawing/2014/main" id="{1CB89E22-AC24-41A3-3631-A75DD9A0803E}"/>
                  </a:ext>
                </a:extLst>
              </p:cNvPr>
              <p:cNvSpPr/>
              <p:nvPr/>
            </p:nvSpPr>
            <p:spPr>
              <a:xfrm>
                <a:off x="5064084" y="4925320"/>
                <a:ext cx="1152000" cy="1152000"/>
              </a:xfrm>
              <a:prstGeom prst="ellipse">
                <a:avLst/>
              </a:prstGeom>
              <a:solidFill>
                <a:srgbClr val="FFFFFF"/>
              </a:solidFill>
              <a:ln w="381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Oval 47">
                <a:extLst>
                  <a:ext uri="{FF2B5EF4-FFF2-40B4-BE49-F238E27FC236}">
                    <a16:creationId xmlns:a16="http://schemas.microsoft.com/office/drawing/2014/main" id="{DCB8EC62-EA4F-DAA4-9B02-B52D2112A9CC}"/>
                  </a:ext>
                </a:extLst>
              </p:cNvPr>
              <p:cNvSpPr/>
              <p:nvPr/>
            </p:nvSpPr>
            <p:spPr>
              <a:xfrm>
                <a:off x="5136084" y="4997320"/>
                <a:ext cx="1008000" cy="1008000"/>
              </a:xfrm>
              <a:prstGeom prst="ellipse">
                <a:avLst/>
              </a:prstGeom>
              <a:solidFill>
                <a:srgbClr val="FFFFFF"/>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0" b="1">
                  <a:solidFill>
                    <a:schemeClr val="accent2"/>
                  </a:solidFill>
                </a:endParaRPr>
              </a:p>
            </p:txBody>
          </p:sp>
        </p:grpSp>
        <p:sp>
          <p:nvSpPr>
            <p:cNvPr id="55" name="Freeform 93">
              <a:extLst>
                <a:ext uri="{FF2B5EF4-FFF2-40B4-BE49-F238E27FC236}">
                  <a16:creationId xmlns:a16="http://schemas.microsoft.com/office/drawing/2014/main" id="{4FAAFF6D-B533-B0D2-4950-557A46C0B061}"/>
                </a:ext>
              </a:extLst>
            </p:cNvPr>
            <p:cNvSpPr>
              <a:spLocks/>
            </p:cNvSpPr>
            <p:nvPr/>
          </p:nvSpPr>
          <p:spPr bwMode="auto">
            <a:xfrm>
              <a:off x="5320108" y="6160295"/>
              <a:ext cx="209536" cy="151806"/>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solidFill>
              <a:schemeClr val="accent2"/>
            </a:solid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cxnSp>
        <p:nvCxnSpPr>
          <p:cNvPr id="9" name="Straight Connector 8">
            <a:extLst>
              <a:ext uri="{FF2B5EF4-FFF2-40B4-BE49-F238E27FC236}">
                <a16:creationId xmlns:a16="http://schemas.microsoft.com/office/drawing/2014/main" id="{F0C1CAE7-5AE3-4969-F0AA-1504B1691CE7}"/>
              </a:ext>
            </a:extLst>
          </p:cNvPr>
          <p:cNvCxnSpPr>
            <a:cxnSpLocks/>
            <a:stCxn id="36" idx="3"/>
            <a:endCxn id="49" idx="1"/>
          </p:cNvCxnSpPr>
          <p:nvPr/>
        </p:nvCxnSpPr>
        <p:spPr>
          <a:xfrm>
            <a:off x="5413268" y="4936911"/>
            <a:ext cx="51061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ACC1E30-47B7-EDF3-E5C9-A750F01B6480}"/>
              </a:ext>
            </a:extLst>
          </p:cNvPr>
          <p:cNvCxnSpPr>
            <a:cxnSpLocks/>
            <a:stCxn id="1031" idx="3"/>
            <a:endCxn id="46" idx="1"/>
          </p:cNvCxnSpPr>
          <p:nvPr/>
        </p:nvCxnSpPr>
        <p:spPr>
          <a:xfrm flipV="1">
            <a:off x="5448635" y="3810111"/>
            <a:ext cx="475249" cy="484"/>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C121737-24A6-4DB2-F238-5F61ED2C7034}"/>
              </a:ext>
            </a:extLst>
          </p:cNvPr>
          <p:cNvCxnSpPr>
            <a:cxnSpLocks/>
            <a:stCxn id="61" idx="3"/>
            <a:endCxn id="19" idx="1"/>
          </p:cNvCxnSpPr>
          <p:nvPr/>
        </p:nvCxnSpPr>
        <p:spPr>
          <a:xfrm>
            <a:off x="5413268" y="1792340"/>
            <a:ext cx="510616"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C369F23-E885-341F-EDE6-A792D6E59EB6}"/>
              </a:ext>
            </a:extLst>
          </p:cNvPr>
          <p:cNvSpPr txBox="1"/>
          <p:nvPr/>
        </p:nvSpPr>
        <p:spPr>
          <a:xfrm>
            <a:off x="3308748" y="1315287"/>
            <a:ext cx="1266684" cy="954107"/>
          </a:xfrm>
          <a:prstGeom prst="rect">
            <a:avLst/>
          </a:prstGeom>
          <a:noFill/>
        </p:spPr>
        <p:txBody>
          <a:bodyPr wrap="square" rtlCol="0">
            <a:spAutoFit/>
          </a:bodyPr>
          <a:lstStyle/>
          <a:p>
            <a:pPr algn="r"/>
            <a:r>
              <a:rPr lang="fr-FR" sz="1400" b="1">
                <a:solidFill>
                  <a:schemeClr val="accent1"/>
                </a:solidFill>
              </a:rPr>
              <a:t>Gestion des clients de 80 ans et plus</a:t>
            </a:r>
          </a:p>
        </p:txBody>
      </p:sp>
      <p:sp>
        <p:nvSpPr>
          <p:cNvPr id="19" name="Rectangle 18">
            <a:extLst>
              <a:ext uri="{FF2B5EF4-FFF2-40B4-BE49-F238E27FC236}">
                <a16:creationId xmlns:a16="http://schemas.microsoft.com/office/drawing/2014/main" id="{202CB7AF-3BEF-8379-6193-FB3CCF03DEBF}"/>
              </a:ext>
            </a:extLst>
          </p:cNvPr>
          <p:cNvSpPr/>
          <p:nvPr/>
        </p:nvSpPr>
        <p:spPr>
          <a:xfrm>
            <a:off x="5923884" y="1438451"/>
            <a:ext cx="5495469" cy="707778"/>
          </a:xfrm>
          <a:prstGeom prst="rect">
            <a:avLst/>
          </a:prstGeom>
          <a:solidFill>
            <a:schemeClr val="accent1">
              <a:lumMod val="20000"/>
              <a:lumOff val="8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Ins="180000" rtlCol="0" anchor="ctr"/>
          <a:lstStyle/>
          <a:p>
            <a:r>
              <a:rPr lang="fr-FR" sz="1400" b="1">
                <a:solidFill>
                  <a:schemeClr val="accent1"/>
                </a:solidFill>
              </a:rPr>
              <a:t>Présentation générale </a:t>
            </a:r>
            <a:r>
              <a:rPr lang="fr-FR" sz="1400">
                <a:solidFill>
                  <a:schemeClr val="tx1"/>
                </a:solidFill>
              </a:rPr>
              <a:t>des nouvelles règles </a:t>
            </a:r>
            <a:br>
              <a:rPr lang="fr-FR" sz="1400">
                <a:solidFill>
                  <a:schemeClr val="tx1"/>
                </a:solidFill>
              </a:rPr>
            </a:br>
            <a:r>
              <a:rPr lang="fr-FR" sz="1400">
                <a:solidFill>
                  <a:schemeClr val="tx1"/>
                </a:solidFill>
              </a:rPr>
              <a:t>de gestion</a:t>
            </a:r>
          </a:p>
        </p:txBody>
      </p:sp>
      <p:sp>
        <p:nvSpPr>
          <p:cNvPr id="20" name="Rectangle 19">
            <a:extLst>
              <a:ext uri="{FF2B5EF4-FFF2-40B4-BE49-F238E27FC236}">
                <a16:creationId xmlns:a16="http://schemas.microsoft.com/office/drawing/2014/main" id="{EC351B57-CD0A-325F-D8FE-3A18B45CD0D9}"/>
              </a:ext>
            </a:extLst>
          </p:cNvPr>
          <p:cNvSpPr/>
          <p:nvPr/>
        </p:nvSpPr>
        <p:spPr>
          <a:xfrm>
            <a:off x="5923883" y="2130376"/>
            <a:ext cx="5495469" cy="1120983"/>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rIns="288000" rtlCol="0" anchor="t"/>
          <a:lstStyle/>
          <a:p>
            <a:pPr marL="361950" indent="-352425">
              <a:spcBef>
                <a:spcPts val="600"/>
              </a:spcBef>
              <a:buClr>
                <a:schemeClr val="accent1"/>
              </a:buClr>
              <a:buFont typeface="Wingdings 3" panose="05040102010807070707" pitchFamily="18" charset="2"/>
              <a:buChar char="Ú"/>
            </a:pPr>
            <a:r>
              <a:rPr lang="fr-FR" sz="1100" b="1">
                <a:solidFill>
                  <a:schemeClr val="accent1"/>
                </a:solidFill>
              </a:rPr>
              <a:t>Application</a:t>
            </a:r>
            <a:r>
              <a:rPr lang="fr-FR" sz="1100">
                <a:solidFill>
                  <a:schemeClr val="tx1"/>
                </a:solidFill>
              </a:rPr>
              <a:t> systématique du </a:t>
            </a:r>
            <a:r>
              <a:rPr lang="fr-FR" sz="1100" b="1">
                <a:solidFill>
                  <a:schemeClr val="accent1"/>
                </a:solidFill>
              </a:rPr>
              <a:t>profil de risque « R1 – Prudent »</a:t>
            </a:r>
          </a:p>
          <a:p>
            <a:pPr marL="361950" indent="-352425">
              <a:spcBef>
                <a:spcPts val="600"/>
              </a:spcBef>
              <a:buClr>
                <a:schemeClr val="accent1"/>
              </a:buClr>
              <a:buFont typeface="Wingdings 3" panose="05040102010807070707" pitchFamily="18" charset="2"/>
              <a:buChar char="Ú"/>
            </a:pPr>
            <a:r>
              <a:rPr lang="fr-FR" sz="1100" b="1">
                <a:solidFill>
                  <a:schemeClr val="accent1"/>
                </a:solidFill>
              </a:rPr>
              <a:t>Règles de gestion </a:t>
            </a:r>
            <a:r>
              <a:rPr lang="fr-FR" sz="1100">
                <a:solidFill>
                  <a:schemeClr val="tx1"/>
                </a:solidFill>
              </a:rPr>
              <a:t>complémentaires lors de la </a:t>
            </a:r>
            <a:r>
              <a:rPr lang="fr-FR" sz="1100" b="1">
                <a:solidFill>
                  <a:schemeClr val="accent1"/>
                </a:solidFill>
              </a:rPr>
              <a:t>proposition</a:t>
            </a:r>
          </a:p>
          <a:p>
            <a:pPr marL="361950" indent="-352425">
              <a:spcBef>
                <a:spcPts val="600"/>
              </a:spcBef>
              <a:buClr>
                <a:schemeClr val="accent1"/>
              </a:buClr>
              <a:buFont typeface="Wingdings 3" panose="05040102010807070707" pitchFamily="18" charset="2"/>
              <a:buChar char="Ú"/>
            </a:pPr>
            <a:r>
              <a:rPr lang="fr-FR" sz="1100">
                <a:solidFill>
                  <a:schemeClr val="tx1"/>
                </a:solidFill>
              </a:rPr>
              <a:t>Cas spécifique des </a:t>
            </a:r>
            <a:r>
              <a:rPr lang="fr-FR" sz="1100" b="1">
                <a:solidFill>
                  <a:schemeClr val="accent1"/>
                </a:solidFill>
              </a:rPr>
              <a:t>clients de plus de 90 ans</a:t>
            </a:r>
          </a:p>
          <a:p>
            <a:pPr marL="361950" indent="-352425">
              <a:spcBef>
                <a:spcPts val="600"/>
              </a:spcBef>
              <a:buClr>
                <a:schemeClr val="accent1"/>
              </a:buClr>
              <a:buFont typeface="Wingdings 3" panose="05040102010807070707" pitchFamily="18" charset="2"/>
              <a:buChar char="Ú"/>
            </a:pPr>
            <a:r>
              <a:rPr lang="fr-FR" sz="1100" b="1">
                <a:solidFill>
                  <a:schemeClr val="accent1"/>
                </a:solidFill>
              </a:rPr>
              <a:t>Opérations réalisables </a:t>
            </a:r>
            <a:r>
              <a:rPr lang="fr-FR" sz="1100">
                <a:solidFill>
                  <a:schemeClr val="tx1"/>
                </a:solidFill>
              </a:rPr>
              <a:t>pour les clients de 80 et plus (synthèse)</a:t>
            </a:r>
          </a:p>
        </p:txBody>
      </p:sp>
      <p:grpSp>
        <p:nvGrpSpPr>
          <p:cNvPr id="21" name="Group 20">
            <a:extLst>
              <a:ext uri="{FF2B5EF4-FFF2-40B4-BE49-F238E27FC236}">
                <a16:creationId xmlns:a16="http://schemas.microsoft.com/office/drawing/2014/main" id="{8C305822-7076-1E8C-7A05-6C87CD52336B}"/>
              </a:ext>
            </a:extLst>
          </p:cNvPr>
          <p:cNvGrpSpPr/>
          <p:nvPr/>
        </p:nvGrpSpPr>
        <p:grpSpPr>
          <a:xfrm>
            <a:off x="4499232" y="4360911"/>
            <a:ext cx="1152000" cy="1152000"/>
            <a:chOff x="5064084" y="4925320"/>
            <a:chExt cx="1152000" cy="1152000"/>
          </a:xfrm>
        </p:grpSpPr>
        <p:sp>
          <p:nvSpPr>
            <p:cNvPr id="22" name="Oval 21">
              <a:extLst>
                <a:ext uri="{FF2B5EF4-FFF2-40B4-BE49-F238E27FC236}">
                  <a16:creationId xmlns:a16="http://schemas.microsoft.com/office/drawing/2014/main" id="{BDCB9B0A-62C4-E1C3-DE50-60E8494E73CF}"/>
                </a:ext>
              </a:extLst>
            </p:cNvPr>
            <p:cNvSpPr/>
            <p:nvPr/>
          </p:nvSpPr>
          <p:spPr>
            <a:xfrm>
              <a:off x="5064084" y="4925320"/>
              <a:ext cx="1152000" cy="1152000"/>
            </a:xfrm>
            <a:prstGeom prst="ellipse">
              <a:avLst/>
            </a:prstGeom>
            <a:solidFill>
              <a:srgbClr val="FFFFFF"/>
            </a:solidFill>
            <a:ln w="381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8" name="Group 27">
              <a:extLst>
                <a:ext uri="{FF2B5EF4-FFF2-40B4-BE49-F238E27FC236}">
                  <a16:creationId xmlns:a16="http://schemas.microsoft.com/office/drawing/2014/main" id="{1C8DBABD-C272-F1C0-8CBC-85893547D090}"/>
                </a:ext>
              </a:extLst>
            </p:cNvPr>
            <p:cNvGrpSpPr/>
            <p:nvPr/>
          </p:nvGrpSpPr>
          <p:grpSpPr>
            <a:xfrm>
              <a:off x="5136084" y="4997320"/>
              <a:ext cx="1008000" cy="1008000"/>
              <a:chOff x="5384445" y="3991010"/>
              <a:chExt cx="1008000" cy="1008000"/>
            </a:xfrm>
          </p:grpSpPr>
          <p:sp>
            <p:nvSpPr>
              <p:cNvPr id="34" name="Oval 33">
                <a:extLst>
                  <a:ext uri="{FF2B5EF4-FFF2-40B4-BE49-F238E27FC236}">
                    <a16:creationId xmlns:a16="http://schemas.microsoft.com/office/drawing/2014/main" id="{57045BD2-2332-DDCF-23E7-712D2533CDCF}"/>
                  </a:ext>
                </a:extLst>
              </p:cNvPr>
              <p:cNvSpPr/>
              <p:nvPr/>
            </p:nvSpPr>
            <p:spPr>
              <a:xfrm>
                <a:off x="5384445" y="3991010"/>
                <a:ext cx="1008000" cy="1008000"/>
              </a:xfrm>
              <a:prstGeom prst="ellipse">
                <a:avLst/>
              </a:prstGeom>
              <a:solidFill>
                <a:srgbClr val="FFFFFF"/>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Picture 6" descr="Health Insurance ">
                <a:extLst>
                  <a:ext uri="{FF2B5EF4-FFF2-40B4-BE49-F238E27FC236}">
                    <a16:creationId xmlns:a16="http://schemas.microsoft.com/office/drawing/2014/main" id="{6D9129AF-5FFD-A783-B3F9-15CC1FC38B50}"/>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50409" y="4156974"/>
                <a:ext cx="676072" cy="67607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6" name="Rectangle 45">
            <a:extLst>
              <a:ext uri="{FF2B5EF4-FFF2-40B4-BE49-F238E27FC236}">
                <a16:creationId xmlns:a16="http://schemas.microsoft.com/office/drawing/2014/main" id="{DD9F0333-349C-744F-A673-100A36557BA9}"/>
              </a:ext>
            </a:extLst>
          </p:cNvPr>
          <p:cNvSpPr/>
          <p:nvPr/>
        </p:nvSpPr>
        <p:spPr>
          <a:xfrm>
            <a:off x="5923884" y="3456222"/>
            <a:ext cx="5495469" cy="707778"/>
          </a:xfrm>
          <a:prstGeom prst="rect">
            <a:avLst/>
          </a:prstGeom>
          <a:solidFill>
            <a:schemeClr val="accent4">
              <a:lumMod val="20000"/>
              <a:lumOff val="8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Ins="252000" rtlCol="0" anchor="ctr"/>
          <a:lstStyle/>
          <a:p>
            <a:r>
              <a:rPr lang="fr-FR" sz="1400">
                <a:solidFill>
                  <a:schemeClr val="tx1"/>
                </a:solidFill>
              </a:rPr>
              <a:t>Faciliter l’</a:t>
            </a:r>
            <a:r>
              <a:rPr lang="fr-FR" sz="1400" b="1">
                <a:solidFill>
                  <a:schemeClr val="accent4"/>
                </a:solidFill>
              </a:rPr>
              <a:t>abondement des UC en cohabitation </a:t>
            </a:r>
            <a:r>
              <a:rPr lang="fr-FR" sz="1400">
                <a:solidFill>
                  <a:schemeClr val="tx1"/>
                </a:solidFill>
              </a:rPr>
              <a:t>lors d’un versement libre sur un contrat en délégation de gestion</a:t>
            </a:r>
          </a:p>
        </p:txBody>
      </p:sp>
      <p:sp>
        <p:nvSpPr>
          <p:cNvPr id="49" name="Rectangle 48">
            <a:extLst>
              <a:ext uri="{FF2B5EF4-FFF2-40B4-BE49-F238E27FC236}">
                <a16:creationId xmlns:a16="http://schemas.microsoft.com/office/drawing/2014/main" id="{AB857772-61A9-DDF4-4FFB-9A595204B964}"/>
              </a:ext>
            </a:extLst>
          </p:cNvPr>
          <p:cNvSpPr/>
          <p:nvPr/>
        </p:nvSpPr>
        <p:spPr>
          <a:xfrm>
            <a:off x="5923884" y="4583022"/>
            <a:ext cx="5495469" cy="707778"/>
          </a:xfrm>
          <a:prstGeom prst="rect">
            <a:avLst/>
          </a:prstGeom>
          <a:solidFill>
            <a:schemeClr val="bg2">
              <a:lumMod val="20000"/>
              <a:lumOff val="8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Ins="540000" rtlCol="0" anchor="ctr"/>
          <a:lstStyle/>
          <a:p>
            <a:r>
              <a:rPr lang="fr-FR" sz="1400" b="1">
                <a:solidFill>
                  <a:schemeClr val="bg2"/>
                </a:solidFill>
              </a:rPr>
              <a:t>Evolution de l’éditique </a:t>
            </a:r>
            <a:r>
              <a:rPr lang="fr-FR" sz="1400">
                <a:solidFill>
                  <a:schemeClr val="tx1"/>
                </a:solidFill>
              </a:rPr>
              <a:t>de la synthèse épargne (PDF LEA)</a:t>
            </a:r>
          </a:p>
        </p:txBody>
      </p:sp>
      <p:grpSp>
        <p:nvGrpSpPr>
          <p:cNvPr id="50" name="Group 49">
            <a:extLst>
              <a:ext uri="{FF2B5EF4-FFF2-40B4-BE49-F238E27FC236}">
                <a16:creationId xmlns:a16="http://schemas.microsoft.com/office/drawing/2014/main" id="{3FC2E6C5-9D71-FBB2-CB9A-A72FD9EEB495}"/>
              </a:ext>
            </a:extLst>
          </p:cNvPr>
          <p:cNvGrpSpPr/>
          <p:nvPr/>
        </p:nvGrpSpPr>
        <p:grpSpPr>
          <a:xfrm>
            <a:off x="4499232" y="1216340"/>
            <a:ext cx="1152000" cy="1152000"/>
            <a:chOff x="3617399" y="1454746"/>
            <a:chExt cx="1152000" cy="1152000"/>
          </a:xfrm>
        </p:grpSpPr>
        <p:sp>
          <p:nvSpPr>
            <p:cNvPr id="54" name="Oval 53">
              <a:extLst>
                <a:ext uri="{FF2B5EF4-FFF2-40B4-BE49-F238E27FC236}">
                  <a16:creationId xmlns:a16="http://schemas.microsoft.com/office/drawing/2014/main" id="{0CBE0A7A-8E31-8E71-A8F0-0C0153F66AAD}"/>
                </a:ext>
              </a:extLst>
            </p:cNvPr>
            <p:cNvSpPr/>
            <p:nvPr/>
          </p:nvSpPr>
          <p:spPr>
            <a:xfrm>
              <a:off x="3617399" y="1454746"/>
              <a:ext cx="1152000" cy="1152000"/>
            </a:xfrm>
            <a:prstGeom prst="ellipse">
              <a:avLst/>
            </a:prstGeom>
            <a:solidFill>
              <a:srgbClr val="FFFFFF"/>
            </a:solidFill>
            <a:ln w="381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6" name="Group 55">
              <a:extLst>
                <a:ext uri="{FF2B5EF4-FFF2-40B4-BE49-F238E27FC236}">
                  <a16:creationId xmlns:a16="http://schemas.microsoft.com/office/drawing/2014/main" id="{9FE4F417-F417-B785-E8C3-8B3DE21BDF4C}"/>
                </a:ext>
              </a:extLst>
            </p:cNvPr>
            <p:cNvGrpSpPr/>
            <p:nvPr/>
          </p:nvGrpSpPr>
          <p:grpSpPr>
            <a:xfrm>
              <a:off x="3689399" y="1526746"/>
              <a:ext cx="1008000" cy="1008000"/>
              <a:chOff x="4193249" y="822238"/>
              <a:chExt cx="1008000" cy="1008000"/>
            </a:xfrm>
          </p:grpSpPr>
          <p:sp>
            <p:nvSpPr>
              <p:cNvPr id="58" name="Oval 57">
                <a:extLst>
                  <a:ext uri="{FF2B5EF4-FFF2-40B4-BE49-F238E27FC236}">
                    <a16:creationId xmlns:a16="http://schemas.microsoft.com/office/drawing/2014/main" id="{39F8098E-1EAD-00C2-8EBB-96CFAD53637E}"/>
                  </a:ext>
                </a:extLst>
              </p:cNvPr>
              <p:cNvSpPr/>
              <p:nvPr/>
            </p:nvSpPr>
            <p:spPr>
              <a:xfrm>
                <a:off x="4193249" y="822238"/>
                <a:ext cx="1008000" cy="1008000"/>
              </a:xfrm>
              <a:prstGeom prst="ellipse">
                <a:avLst/>
              </a:prstGeom>
              <a:solidFill>
                <a:srgbClr val="FFFFFF"/>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 name="Picture 2" descr="Grandparents">
                <a:extLst>
                  <a:ext uri="{FF2B5EF4-FFF2-40B4-BE49-F238E27FC236}">
                    <a16:creationId xmlns:a16="http://schemas.microsoft.com/office/drawing/2014/main" id="{62918B94-1BF2-E97C-A3D7-D6B809671BA1}"/>
                  </a:ext>
                </a:extLst>
              </p:cNvPr>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59213" y="988202"/>
                <a:ext cx="676072" cy="676072"/>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62" name="Group 61">
            <a:extLst>
              <a:ext uri="{FF2B5EF4-FFF2-40B4-BE49-F238E27FC236}">
                <a16:creationId xmlns:a16="http://schemas.microsoft.com/office/drawing/2014/main" id="{C8E37E0A-3E4D-ADD0-206C-D65CD1ADC406}"/>
              </a:ext>
            </a:extLst>
          </p:cNvPr>
          <p:cNvGrpSpPr/>
          <p:nvPr/>
        </p:nvGrpSpPr>
        <p:grpSpPr>
          <a:xfrm>
            <a:off x="4499232" y="3234594"/>
            <a:ext cx="1152000" cy="1152000"/>
            <a:chOff x="5073775" y="3507440"/>
            <a:chExt cx="1152000" cy="1152000"/>
          </a:xfrm>
        </p:grpSpPr>
        <p:sp>
          <p:nvSpPr>
            <p:cNvPr id="1024" name="Oval 1023">
              <a:extLst>
                <a:ext uri="{FF2B5EF4-FFF2-40B4-BE49-F238E27FC236}">
                  <a16:creationId xmlns:a16="http://schemas.microsoft.com/office/drawing/2014/main" id="{6A9DF0A0-0F7B-DF8C-498E-9EB066F0DA27}"/>
                </a:ext>
              </a:extLst>
            </p:cNvPr>
            <p:cNvSpPr/>
            <p:nvPr/>
          </p:nvSpPr>
          <p:spPr>
            <a:xfrm>
              <a:off x="5073775" y="3507440"/>
              <a:ext cx="1152000" cy="1152000"/>
            </a:xfrm>
            <a:prstGeom prst="ellipse">
              <a:avLst/>
            </a:prstGeom>
            <a:solidFill>
              <a:srgbClr val="FFFFFF"/>
            </a:solidFill>
            <a:ln w="381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5" name="Oval 1024">
              <a:extLst>
                <a:ext uri="{FF2B5EF4-FFF2-40B4-BE49-F238E27FC236}">
                  <a16:creationId xmlns:a16="http://schemas.microsoft.com/office/drawing/2014/main" id="{DE6E1B3E-3AF8-72DF-D225-D0A669728C0C}"/>
                </a:ext>
              </a:extLst>
            </p:cNvPr>
            <p:cNvSpPr/>
            <p:nvPr/>
          </p:nvSpPr>
          <p:spPr>
            <a:xfrm>
              <a:off x="5145775" y="3579440"/>
              <a:ext cx="1008000" cy="1008000"/>
            </a:xfrm>
            <a:prstGeom prst="ellipse">
              <a:avLst/>
            </a:prstGeom>
            <a:solidFill>
              <a:srgbClr val="FFFFFF"/>
            </a:solid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31" name="Picture 4" descr="Handshake ">
              <a:extLst>
                <a:ext uri="{FF2B5EF4-FFF2-40B4-BE49-F238E27FC236}">
                  <a16:creationId xmlns:a16="http://schemas.microsoft.com/office/drawing/2014/main" id="{E3BA5770-6CB7-BC75-4027-1125F12DA8C4}"/>
                </a:ext>
              </a:extLst>
            </p:cNvPr>
            <p:cNvPicPr>
              <a:picLocks noChangeAspect="1" noChangeArrowheads="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76373" y="3710038"/>
              <a:ext cx="746805" cy="746805"/>
            </a:xfrm>
            <a:prstGeom prst="rect">
              <a:avLst/>
            </a:prstGeom>
            <a:noFill/>
            <a:extLst>
              <a:ext uri="{909E8E84-426E-40DD-AFC4-6F175D3DCCD1}">
                <a14:hiddenFill xmlns:a14="http://schemas.microsoft.com/office/drawing/2010/main">
                  <a:solidFill>
                    <a:srgbClr val="FFFFFF"/>
                  </a:solidFill>
                </a14:hiddenFill>
              </a:ext>
            </a:extLst>
          </p:spPr>
        </p:pic>
      </p:grpSp>
      <p:sp>
        <p:nvSpPr>
          <p:cNvPr id="1032" name="TextBox 1031">
            <a:extLst>
              <a:ext uri="{FF2B5EF4-FFF2-40B4-BE49-F238E27FC236}">
                <a16:creationId xmlns:a16="http://schemas.microsoft.com/office/drawing/2014/main" id="{0B08EC37-A445-C8DD-4BE1-643C3D6BA8EA}"/>
              </a:ext>
            </a:extLst>
          </p:cNvPr>
          <p:cNvSpPr txBox="1"/>
          <p:nvPr/>
        </p:nvSpPr>
        <p:spPr>
          <a:xfrm>
            <a:off x="3308748" y="3548984"/>
            <a:ext cx="1266684" cy="523220"/>
          </a:xfrm>
          <a:prstGeom prst="rect">
            <a:avLst/>
          </a:prstGeom>
          <a:noFill/>
        </p:spPr>
        <p:txBody>
          <a:bodyPr wrap="square" rtlCol="0">
            <a:spAutoFit/>
          </a:bodyPr>
          <a:lstStyle/>
          <a:p>
            <a:pPr algn="r"/>
            <a:r>
              <a:rPr lang="fr-FR" sz="1400" b="1">
                <a:solidFill>
                  <a:schemeClr val="accent4"/>
                </a:solidFill>
              </a:rPr>
              <a:t>Gestion déléguée</a:t>
            </a:r>
          </a:p>
        </p:txBody>
      </p:sp>
      <p:sp>
        <p:nvSpPr>
          <p:cNvPr id="1035" name="TextBox 1034">
            <a:extLst>
              <a:ext uri="{FF2B5EF4-FFF2-40B4-BE49-F238E27FC236}">
                <a16:creationId xmlns:a16="http://schemas.microsoft.com/office/drawing/2014/main" id="{72545243-8352-28AA-F4B4-74A1A7F54109}"/>
              </a:ext>
            </a:extLst>
          </p:cNvPr>
          <p:cNvSpPr txBox="1"/>
          <p:nvPr/>
        </p:nvSpPr>
        <p:spPr>
          <a:xfrm>
            <a:off x="3308748" y="4675301"/>
            <a:ext cx="1266684" cy="523220"/>
          </a:xfrm>
          <a:prstGeom prst="rect">
            <a:avLst/>
          </a:prstGeom>
          <a:noFill/>
        </p:spPr>
        <p:txBody>
          <a:bodyPr wrap="square" rtlCol="0">
            <a:spAutoFit/>
          </a:bodyPr>
          <a:lstStyle/>
          <a:p>
            <a:pPr algn="r"/>
            <a:r>
              <a:rPr lang="fr-FR" sz="1400" b="1">
                <a:solidFill>
                  <a:schemeClr val="bg2"/>
                </a:solidFill>
              </a:rPr>
              <a:t>Synthèse PDF LEA</a:t>
            </a:r>
          </a:p>
        </p:txBody>
      </p:sp>
      <p:sp>
        <p:nvSpPr>
          <p:cNvPr id="1036" name="Rectangle: Single Corner Snipped 1035">
            <a:hlinkClick r:id="rId4" action="ppaction://hlinksldjump"/>
            <a:extLst>
              <a:ext uri="{FF2B5EF4-FFF2-40B4-BE49-F238E27FC236}">
                <a16:creationId xmlns:a16="http://schemas.microsoft.com/office/drawing/2014/main" id="{8634122F-2E8D-4264-315F-FE21E3DF0521}"/>
              </a:ext>
            </a:extLst>
          </p:cNvPr>
          <p:cNvSpPr/>
          <p:nvPr/>
        </p:nvSpPr>
        <p:spPr>
          <a:xfrm>
            <a:off x="11220644" y="1239658"/>
            <a:ext cx="324000" cy="324000"/>
          </a:xfrm>
          <a:prstGeom prst="snip1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400" b="1">
                <a:solidFill>
                  <a:schemeClr val="accent1"/>
                </a:solidFill>
              </a:rPr>
              <a:t>A</a:t>
            </a:r>
          </a:p>
        </p:txBody>
      </p:sp>
      <p:sp>
        <p:nvSpPr>
          <p:cNvPr id="1037" name="Rectangle: Single Corner Snipped 1036">
            <a:hlinkClick r:id="rId6" action="ppaction://hlinksldjump"/>
            <a:extLst>
              <a:ext uri="{FF2B5EF4-FFF2-40B4-BE49-F238E27FC236}">
                <a16:creationId xmlns:a16="http://schemas.microsoft.com/office/drawing/2014/main" id="{810BD2DB-C4DD-9227-24ED-C4A0E07C7326}"/>
              </a:ext>
            </a:extLst>
          </p:cNvPr>
          <p:cNvSpPr/>
          <p:nvPr/>
        </p:nvSpPr>
        <p:spPr>
          <a:xfrm>
            <a:off x="11220644" y="3364924"/>
            <a:ext cx="324000" cy="324000"/>
          </a:xfrm>
          <a:prstGeom prst="snip1Rect">
            <a:avLst/>
          </a:prstGeom>
          <a:solidFill>
            <a:schemeClr val="bg1"/>
          </a:solidFill>
          <a:ln w="19050">
            <a:solidFill>
              <a:srgbClr val="A38DBF"/>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400" b="1">
                <a:solidFill>
                  <a:schemeClr val="accent4"/>
                </a:solidFill>
              </a:rPr>
              <a:t>B</a:t>
            </a:r>
          </a:p>
        </p:txBody>
      </p:sp>
      <p:sp>
        <p:nvSpPr>
          <p:cNvPr id="1039" name="Rectangle: Single Corner Snipped 1038">
            <a:hlinkClick r:id="rId4" action="ppaction://hlinksldjump"/>
            <a:extLst>
              <a:ext uri="{FF2B5EF4-FFF2-40B4-BE49-F238E27FC236}">
                <a16:creationId xmlns:a16="http://schemas.microsoft.com/office/drawing/2014/main" id="{8B652939-FDEA-9497-84C2-524E5A1CB785}"/>
              </a:ext>
            </a:extLst>
          </p:cNvPr>
          <p:cNvSpPr/>
          <p:nvPr/>
        </p:nvSpPr>
        <p:spPr>
          <a:xfrm>
            <a:off x="11220644" y="4514603"/>
            <a:ext cx="324000" cy="324000"/>
          </a:xfrm>
          <a:prstGeom prst="snip1Rect">
            <a:avLst/>
          </a:prstGeom>
          <a:solidFill>
            <a:schemeClr val="bg1"/>
          </a:solidFill>
          <a:ln w="190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400" b="1">
                <a:solidFill>
                  <a:schemeClr val="bg2"/>
                </a:solidFill>
              </a:rPr>
              <a:t>C</a:t>
            </a:r>
          </a:p>
        </p:txBody>
      </p:sp>
    </p:spTree>
    <p:extLst>
      <p:ext uri="{BB962C8B-B14F-4D97-AF65-F5344CB8AC3E}">
        <p14:creationId xmlns:p14="http://schemas.microsoft.com/office/powerpoint/2010/main" val="920921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343A736E-E244-71A5-A180-34468DDFC380}"/>
              </a:ext>
            </a:extLst>
          </p:cNvPr>
          <p:cNvSpPr>
            <a:spLocks noGrp="1"/>
          </p:cNvSpPr>
          <p:nvPr>
            <p:ph type="title"/>
          </p:nvPr>
        </p:nvSpPr>
        <p:spPr>
          <a:xfrm>
            <a:off x="1200513" y="260648"/>
            <a:ext cx="10272131" cy="576000"/>
          </a:xfrm>
          <a:solidFill>
            <a:schemeClr val="bg1"/>
          </a:solidFill>
        </p:spPr>
        <p:txBody>
          <a:bodyPr anchor="ctr"/>
          <a:lstStyle/>
          <a:p>
            <a:r>
              <a:rPr lang="fr-FR"/>
              <a:t>Evolutions liées aux clients de</a:t>
            </a:r>
            <a:r>
              <a:rPr lang="fr-FR">
                <a:solidFill>
                  <a:srgbClr val="FF0000"/>
                </a:solidFill>
              </a:rPr>
              <a:t> </a:t>
            </a:r>
            <a:r>
              <a:rPr lang="fr-FR"/>
              <a:t>80 ans et plus</a:t>
            </a:r>
          </a:p>
        </p:txBody>
      </p:sp>
      <p:sp>
        <p:nvSpPr>
          <p:cNvPr id="3" name="Text Placeholder 2">
            <a:extLst>
              <a:ext uri="{FF2B5EF4-FFF2-40B4-BE49-F238E27FC236}">
                <a16:creationId xmlns:a16="http://schemas.microsoft.com/office/drawing/2014/main" id="{1D0EB665-7580-C36C-2921-62C549210569}"/>
              </a:ext>
            </a:extLst>
          </p:cNvPr>
          <p:cNvSpPr>
            <a:spLocks noGrp="1"/>
          </p:cNvSpPr>
          <p:nvPr>
            <p:ph type="body" sz="quarter" idx="12"/>
          </p:nvPr>
        </p:nvSpPr>
        <p:spPr>
          <a:xfrm>
            <a:off x="1200150" y="815975"/>
            <a:ext cx="10272713" cy="384175"/>
          </a:xfrm>
        </p:spPr>
        <p:txBody>
          <a:bodyPr>
            <a:normAutofit/>
          </a:bodyPr>
          <a:lstStyle/>
          <a:p>
            <a:r>
              <a:rPr lang="fr-FR"/>
              <a:t>Présentation générale des règles de gestion spécifiques à ces clients</a:t>
            </a:r>
          </a:p>
        </p:txBody>
      </p:sp>
      <p:sp>
        <p:nvSpPr>
          <p:cNvPr id="1108" name="Rectangle 1107">
            <a:extLst>
              <a:ext uri="{FF2B5EF4-FFF2-40B4-BE49-F238E27FC236}">
                <a16:creationId xmlns:a16="http://schemas.microsoft.com/office/drawing/2014/main" id="{88AECAF4-6877-88F6-66A9-F75C45C4EDA3}"/>
              </a:ext>
            </a:extLst>
          </p:cNvPr>
          <p:cNvSpPr/>
          <p:nvPr/>
        </p:nvSpPr>
        <p:spPr>
          <a:xfrm>
            <a:off x="0" y="1220650"/>
            <a:ext cx="12192000" cy="7543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4" name="TextBox 1103">
            <a:extLst>
              <a:ext uri="{FF2B5EF4-FFF2-40B4-BE49-F238E27FC236}">
                <a16:creationId xmlns:a16="http://schemas.microsoft.com/office/drawing/2014/main" id="{B681F10F-8C22-DCC7-94E6-5B07BB15C7EA}"/>
              </a:ext>
            </a:extLst>
          </p:cNvPr>
          <p:cNvSpPr txBox="1"/>
          <p:nvPr/>
        </p:nvSpPr>
        <p:spPr>
          <a:xfrm>
            <a:off x="1200148" y="1345588"/>
            <a:ext cx="10272713" cy="492443"/>
          </a:xfrm>
          <a:prstGeom prst="rect">
            <a:avLst/>
          </a:prstGeom>
          <a:noFill/>
        </p:spPr>
        <p:txBody>
          <a:bodyPr wrap="square" lIns="0" tIns="0" rIns="0" bIns="0" rtlCol="0">
            <a:spAutoFit/>
          </a:bodyPr>
          <a:lstStyle/>
          <a:p>
            <a:r>
              <a:rPr lang="fr-FR" sz="1600" b="1">
                <a:solidFill>
                  <a:schemeClr val="accent1"/>
                </a:solidFill>
              </a:rPr>
              <a:t>Quatre nouveautés</a:t>
            </a:r>
            <a:r>
              <a:rPr lang="fr-FR" sz="1600">
                <a:solidFill>
                  <a:schemeClr val="accent1"/>
                </a:solidFill>
              </a:rPr>
              <a:t> </a:t>
            </a:r>
            <a:r>
              <a:rPr lang="fr-FR" sz="1600"/>
              <a:t>s’ajoutent aux règles précédemment mises en place dans LEA pour garantir la </a:t>
            </a:r>
            <a:r>
              <a:rPr lang="fr-FR" sz="1600" b="1">
                <a:solidFill>
                  <a:schemeClr val="accent1"/>
                </a:solidFill>
              </a:rPr>
              <a:t>protection des clients de 80 ans et plus</a:t>
            </a:r>
            <a:r>
              <a:rPr lang="fr-FR" sz="1600"/>
              <a:t>, en application des Normes Groupe BPCE</a:t>
            </a:r>
          </a:p>
        </p:txBody>
      </p:sp>
      <p:grpSp>
        <p:nvGrpSpPr>
          <p:cNvPr id="12" name="Group 11">
            <a:extLst>
              <a:ext uri="{FF2B5EF4-FFF2-40B4-BE49-F238E27FC236}">
                <a16:creationId xmlns:a16="http://schemas.microsoft.com/office/drawing/2014/main" id="{4B2FDEB9-758F-1B19-7CE9-6E4A037D3490}"/>
              </a:ext>
            </a:extLst>
          </p:cNvPr>
          <p:cNvGrpSpPr/>
          <p:nvPr/>
        </p:nvGrpSpPr>
        <p:grpSpPr>
          <a:xfrm>
            <a:off x="129313" y="1160347"/>
            <a:ext cx="900000" cy="900000"/>
            <a:chOff x="10932322" y="1139951"/>
            <a:chExt cx="900000" cy="900000"/>
          </a:xfrm>
        </p:grpSpPr>
        <p:sp>
          <p:nvSpPr>
            <p:cNvPr id="13" name="Oval 12">
              <a:extLst>
                <a:ext uri="{FF2B5EF4-FFF2-40B4-BE49-F238E27FC236}">
                  <a16:creationId xmlns:a16="http://schemas.microsoft.com/office/drawing/2014/main" id="{F57FF3B3-2C74-4E97-D18C-2211D67987DE}"/>
                </a:ext>
              </a:extLst>
            </p:cNvPr>
            <p:cNvSpPr/>
            <p:nvPr/>
          </p:nvSpPr>
          <p:spPr>
            <a:xfrm>
              <a:off x="10932322" y="1139951"/>
              <a:ext cx="900000" cy="900000"/>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extBox 19">
              <a:extLst>
                <a:ext uri="{FF2B5EF4-FFF2-40B4-BE49-F238E27FC236}">
                  <a16:creationId xmlns:a16="http://schemas.microsoft.com/office/drawing/2014/main" id="{223836A4-4CBB-907F-D9D9-FAD279D89EE5}"/>
                </a:ext>
              </a:extLst>
            </p:cNvPr>
            <p:cNvSpPr txBox="1"/>
            <p:nvPr/>
          </p:nvSpPr>
          <p:spPr>
            <a:xfrm>
              <a:off x="10965316" y="1698628"/>
              <a:ext cx="834013" cy="246221"/>
            </a:xfrm>
            <a:prstGeom prst="rect">
              <a:avLst/>
            </a:prstGeom>
            <a:noFill/>
          </p:spPr>
          <p:txBody>
            <a:bodyPr wrap="square" rtlCol="0">
              <a:spAutoFit/>
            </a:bodyPr>
            <a:lstStyle/>
            <a:p>
              <a:pPr algn="ctr"/>
              <a:r>
                <a:rPr lang="fr-FR" sz="1000" b="1">
                  <a:solidFill>
                    <a:schemeClr val="accent1"/>
                  </a:solidFill>
                </a:rPr>
                <a:t>≥ 80 ans</a:t>
              </a:r>
              <a:endParaRPr lang="fr-FR" sz="1000">
                <a:solidFill>
                  <a:schemeClr val="accent1"/>
                </a:solidFill>
              </a:endParaRPr>
            </a:p>
          </p:txBody>
        </p:sp>
      </p:grpSp>
      <p:pic>
        <p:nvPicPr>
          <p:cNvPr id="34" name="Picture 2" descr="Grandparents">
            <a:extLst>
              <a:ext uri="{FF2B5EF4-FFF2-40B4-BE49-F238E27FC236}">
                <a16:creationId xmlns:a16="http://schemas.microsoft.com/office/drawing/2014/main" id="{312FC812-4FA8-94FC-39FE-B283D0A5BB2A}"/>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2010" y="1266656"/>
            <a:ext cx="503490" cy="503490"/>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73CF79FD-68E6-09F8-8245-9C947E452DBF}"/>
              </a:ext>
            </a:extLst>
          </p:cNvPr>
          <p:cNvGrpSpPr/>
          <p:nvPr/>
        </p:nvGrpSpPr>
        <p:grpSpPr>
          <a:xfrm>
            <a:off x="11970819" y="407345"/>
            <a:ext cx="252000" cy="858606"/>
            <a:chOff x="11933542" y="397135"/>
            <a:chExt cx="252000" cy="858606"/>
          </a:xfrm>
        </p:grpSpPr>
        <p:sp>
          <p:nvSpPr>
            <p:cNvPr id="47" name="Rectangle: Single Corner Snipped 46">
              <a:hlinkClick r:id="rId4" action="ppaction://hlinksldjump"/>
              <a:extLst>
                <a:ext uri="{FF2B5EF4-FFF2-40B4-BE49-F238E27FC236}">
                  <a16:creationId xmlns:a16="http://schemas.microsoft.com/office/drawing/2014/main" id="{82C7AF1D-BEA9-4104-974D-F94D7A3B68F7}"/>
                </a:ext>
              </a:extLst>
            </p:cNvPr>
            <p:cNvSpPr/>
            <p:nvPr/>
          </p:nvSpPr>
          <p:spPr>
            <a:xfrm>
              <a:off x="11933542" y="397135"/>
              <a:ext cx="252000" cy="252000"/>
            </a:xfrm>
            <a:prstGeom prst="snip1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1"/>
                  </a:solidFill>
                </a:rPr>
                <a:t>A</a:t>
              </a:r>
            </a:p>
          </p:txBody>
        </p:sp>
        <p:sp>
          <p:nvSpPr>
            <p:cNvPr id="48" name="Rectangle: Single Corner Snipped 47">
              <a:hlinkClick r:id="rId5" action="ppaction://hlinksldjump"/>
              <a:extLst>
                <a:ext uri="{FF2B5EF4-FFF2-40B4-BE49-F238E27FC236}">
                  <a16:creationId xmlns:a16="http://schemas.microsoft.com/office/drawing/2014/main" id="{DB8F69C3-9F19-F53F-7399-E0C5A69A8F10}"/>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49" name="Rectangle: Single Corner Snipped 48">
              <a:hlinkClick r:id="rId6" action="ppaction://hlinksldjump"/>
              <a:extLst>
                <a:ext uri="{FF2B5EF4-FFF2-40B4-BE49-F238E27FC236}">
                  <a16:creationId xmlns:a16="http://schemas.microsoft.com/office/drawing/2014/main" id="{382A73DF-3841-B2BE-09C5-78CE5C8F9A83}"/>
                </a:ext>
              </a:extLst>
            </p:cNvPr>
            <p:cNvSpPr/>
            <p:nvPr/>
          </p:nvSpPr>
          <p:spPr>
            <a:xfrm>
              <a:off x="11933542" y="1003741"/>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C</a:t>
              </a:r>
            </a:p>
          </p:txBody>
        </p:sp>
      </p:grpSp>
      <p:sp>
        <p:nvSpPr>
          <p:cNvPr id="8" name="Rectangle 7">
            <a:extLst>
              <a:ext uri="{FF2B5EF4-FFF2-40B4-BE49-F238E27FC236}">
                <a16:creationId xmlns:a16="http://schemas.microsoft.com/office/drawing/2014/main" id="{CDBA418E-FC1F-34A7-AE8D-8E6CD94368FA}"/>
              </a:ext>
            </a:extLst>
          </p:cNvPr>
          <p:cNvSpPr/>
          <p:nvPr/>
        </p:nvSpPr>
        <p:spPr>
          <a:xfrm>
            <a:off x="1200148" y="2132731"/>
            <a:ext cx="3339896" cy="215444"/>
          </a:xfrm>
          <a:prstGeom prst="rect">
            <a:avLst/>
          </a:prstGeom>
          <a:solidFill>
            <a:schemeClr val="accent4">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fr-FR" sz="1400" b="1">
                <a:solidFill>
                  <a:schemeClr val="accent4"/>
                </a:solidFill>
              </a:rPr>
              <a:t>Initialisation du parcours LEA</a:t>
            </a:r>
          </a:p>
        </p:txBody>
      </p:sp>
      <p:sp>
        <p:nvSpPr>
          <p:cNvPr id="10" name="Rectangle 9">
            <a:extLst>
              <a:ext uri="{FF2B5EF4-FFF2-40B4-BE49-F238E27FC236}">
                <a16:creationId xmlns:a16="http://schemas.microsoft.com/office/drawing/2014/main" id="{ADDEB9A3-3B6D-57E5-3686-CF13D7DF24D1}"/>
              </a:ext>
            </a:extLst>
          </p:cNvPr>
          <p:cNvSpPr/>
          <p:nvPr/>
        </p:nvSpPr>
        <p:spPr>
          <a:xfrm>
            <a:off x="4666556" y="2132731"/>
            <a:ext cx="3339896" cy="215444"/>
          </a:xfrm>
          <a:prstGeom prst="rect">
            <a:avLst/>
          </a:prstGeom>
          <a:solidFill>
            <a:schemeClr val="accent4">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fr-FR" sz="1400" b="1">
                <a:solidFill>
                  <a:schemeClr val="accent4"/>
                </a:solidFill>
              </a:rPr>
              <a:t>Déclaration des projets</a:t>
            </a:r>
          </a:p>
        </p:txBody>
      </p:sp>
      <p:sp>
        <p:nvSpPr>
          <p:cNvPr id="11" name="Rectangle 10">
            <a:extLst>
              <a:ext uri="{FF2B5EF4-FFF2-40B4-BE49-F238E27FC236}">
                <a16:creationId xmlns:a16="http://schemas.microsoft.com/office/drawing/2014/main" id="{81E54357-05AF-0AD3-8BE5-4836F9182B2C}"/>
              </a:ext>
            </a:extLst>
          </p:cNvPr>
          <p:cNvSpPr/>
          <p:nvPr/>
        </p:nvSpPr>
        <p:spPr>
          <a:xfrm>
            <a:off x="8132965" y="2132731"/>
            <a:ext cx="3339896" cy="215444"/>
          </a:xfrm>
          <a:prstGeom prst="rect">
            <a:avLst/>
          </a:prstGeom>
          <a:solidFill>
            <a:schemeClr val="accent4">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fr-FR" sz="1400" b="1">
                <a:solidFill>
                  <a:schemeClr val="accent4"/>
                </a:solidFill>
              </a:rPr>
              <a:t>Proposition et personnalisation</a:t>
            </a:r>
          </a:p>
        </p:txBody>
      </p:sp>
      <p:sp>
        <p:nvSpPr>
          <p:cNvPr id="14" name="TextBox 13">
            <a:extLst>
              <a:ext uri="{FF2B5EF4-FFF2-40B4-BE49-F238E27FC236}">
                <a16:creationId xmlns:a16="http://schemas.microsoft.com/office/drawing/2014/main" id="{D444E13B-2F8C-F607-D92C-9B63479ED3DC}"/>
              </a:ext>
            </a:extLst>
          </p:cNvPr>
          <p:cNvSpPr txBox="1"/>
          <p:nvPr/>
        </p:nvSpPr>
        <p:spPr>
          <a:xfrm>
            <a:off x="1200148" y="2435150"/>
            <a:ext cx="3339896" cy="1781419"/>
          </a:xfrm>
          <a:prstGeom prst="rect">
            <a:avLst/>
          </a:prstGeom>
          <a:noFill/>
          <a:ln>
            <a:solidFill>
              <a:schemeClr val="bg1">
                <a:lumMod val="50000"/>
              </a:schemeClr>
            </a:solidFill>
            <a:prstDash val="dash"/>
          </a:ln>
        </p:spPr>
        <p:txBody>
          <a:bodyPr wrap="square" rtlCol="0">
            <a:noAutofit/>
          </a:bodyPr>
          <a:lstStyle/>
          <a:p>
            <a:pPr marL="361950"/>
            <a:r>
              <a:rPr lang="fr-FR" sz="1100" b="1"/>
              <a:t>Un message d’alerte</a:t>
            </a:r>
            <a:r>
              <a:rPr lang="fr-FR" sz="1100"/>
              <a:t> en bas  de la page d’’accueil LEA : </a:t>
            </a:r>
            <a:r>
              <a:rPr lang="fr-FR" sz="1100" b="1"/>
              <a:t>formulaire dédié obligatoire </a:t>
            </a:r>
            <a:r>
              <a:rPr lang="fr-FR" sz="1100"/>
              <a:t>pour générer une proposition.</a:t>
            </a:r>
            <a:endParaRPr lang="fr-FR" sz="1100" b="1"/>
          </a:p>
          <a:p>
            <a:pPr marL="361950"/>
            <a:endParaRPr lang="fr-FR" sz="1100" b="1"/>
          </a:p>
          <a:p>
            <a:pPr marL="361950"/>
            <a:endParaRPr lang="fr-FR" sz="1100" b="1"/>
          </a:p>
          <a:p>
            <a:pPr marL="361950"/>
            <a:endParaRPr lang="fr-FR" sz="1100" b="1"/>
          </a:p>
          <a:p>
            <a:pPr marL="361950"/>
            <a:endParaRPr lang="fr-FR" sz="1100" b="1"/>
          </a:p>
          <a:p>
            <a:pPr marL="361950"/>
            <a:endParaRPr lang="fr-FR" sz="1100" b="1"/>
          </a:p>
          <a:p>
            <a:pPr marL="361950"/>
            <a:endParaRPr lang="fr-FR" sz="1100" b="1"/>
          </a:p>
        </p:txBody>
      </p:sp>
      <p:grpSp>
        <p:nvGrpSpPr>
          <p:cNvPr id="35" name="Group 37">
            <a:extLst>
              <a:ext uri="{FF2B5EF4-FFF2-40B4-BE49-F238E27FC236}">
                <a16:creationId xmlns:a16="http://schemas.microsoft.com/office/drawing/2014/main" id="{EC65D12C-82F6-09C0-864C-3EF4BB8034B6}"/>
              </a:ext>
            </a:extLst>
          </p:cNvPr>
          <p:cNvGrpSpPr>
            <a:grpSpLocks noChangeAspect="1"/>
          </p:cNvGrpSpPr>
          <p:nvPr/>
        </p:nvGrpSpPr>
        <p:grpSpPr bwMode="auto">
          <a:xfrm>
            <a:off x="1279696" y="2551229"/>
            <a:ext cx="307442" cy="227764"/>
            <a:chOff x="3444" y="498"/>
            <a:chExt cx="409" cy="303"/>
          </a:xfrm>
          <a:solidFill>
            <a:schemeClr val="bg1">
              <a:lumMod val="50000"/>
            </a:schemeClr>
          </a:solidFill>
        </p:grpSpPr>
        <p:sp>
          <p:nvSpPr>
            <p:cNvPr id="37" name="Freeform 38">
              <a:extLst>
                <a:ext uri="{FF2B5EF4-FFF2-40B4-BE49-F238E27FC236}">
                  <a16:creationId xmlns:a16="http://schemas.microsoft.com/office/drawing/2014/main" id="{73436BBB-CABA-C480-CCE7-A2D0404ED85F}"/>
                </a:ext>
              </a:extLst>
            </p:cNvPr>
            <p:cNvSpPr>
              <a:spLocks noEditPoints="1"/>
            </p:cNvSpPr>
            <p:nvPr/>
          </p:nvSpPr>
          <p:spPr bwMode="auto">
            <a:xfrm>
              <a:off x="3496" y="499"/>
              <a:ext cx="305" cy="302"/>
            </a:xfrm>
            <a:custGeom>
              <a:avLst/>
              <a:gdLst>
                <a:gd name="T0" fmla="*/ 101 w 206"/>
                <a:gd name="T1" fmla="*/ 204 h 204"/>
                <a:gd name="T2" fmla="*/ 31 w 206"/>
                <a:gd name="T3" fmla="*/ 175 h 204"/>
                <a:gd name="T4" fmla="*/ 1 w 206"/>
                <a:gd name="T5" fmla="*/ 104 h 204"/>
                <a:gd name="T6" fmla="*/ 30 w 206"/>
                <a:gd name="T7" fmla="*/ 31 h 204"/>
                <a:gd name="T8" fmla="*/ 103 w 206"/>
                <a:gd name="T9" fmla="*/ 0 h 204"/>
                <a:gd name="T10" fmla="*/ 175 w 206"/>
                <a:gd name="T11" fmla="*/ 29 h 204"/>
                <a:gd name="T12" fmla="*/ 205 w 206"/>
                <a:gd name="T13" fmla="*/ 100 h 204"/>
                <a:gd name="T14" fmla="*/ 205 w 206"/>
                <a:gd name="T15" fmla="*/ 100 h 204"/>
                <a:gd name="T16" fmla="*/ 103 w 206"/>
                <a:gd name="T17" fmla="*/ 204 h 204"/>
                <a:gd name="T18" fmla="*/ 101 w 206"/>
                <a:gd name="T19" fmla="*/ 204 h 204"/>
                <a:gd name="T20" fmla="*/ 105 w 206"/>
                <a:gd name="T21" fmla="*/ 12 h 204"/>
                <a:gd name="T22" fmla="*/ 103 w 206"/>
                <a:gd name="T23" fmla="*/ 12 h 204"/>
                <a:gd name="T24" fmla="*/ 39 w 206"/>
                <a:gd name="T25" fmla="*/ 39 h 204"/>
                <a:gd name="T26" fmla="*/ 13 w 206"/>
                <a:gd name="T27" fmla="*/ 103 h 204"/>
                <a:gd name="T28" fmla="*/ 40 w 206"/>
                <a:gd name="T29" fmla="*/ 167 h 204"/>
                <a:gd name="T30" fmla="*/ 103 w 206"/>
                <a:gd name="T31" fmla="*/ 192 h 204"/>
                <a:gd name="T32" fmla="*/ 193 w 206"/>
                <a:gd name="T33" fmla="*/ 100 h 204"/>
                <a:gd name="T34" fmla="*/ 193 w 206"/>
                <a:gd name="T35" fmla="*/ 100 h 204"/>
                <a:gd name="T36" fmla="*/ 166 w 206"/>
                <a:gd name="T37" fmla="*/ 37 h 204"/>
                <a:gd name="T38" fmla="*/ 105 w 206"/>
                <a:gd name="T39"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 h="204">
                  <a:moveTo>
                    <a:pt x="101" y="204"/>
                  </a:moveTo>
                  <a:cubicBezTo>
                    <a:pt x="75" y="204"/>
                    <a:pt x="50" y="194"/>
                    <a:pt x="31" y="175"/>
                  </a:cubicBezTo>
                  <a:cubicBezTo>
                    <a:pt x="12" y="156"/>
                    <a:pt x="1" y="131"/>
                    <a:pt x="1" y="104"/>
                  </a:cubicBezTo>
                  <a:cubicBezTo>
                    <a:pt x="0" y="77"/>
                    <a:pt x="11" y="51"/>
                    <a:pt x="30" y="31"/>
                  </a:cubicBezTo>
                  <a:cubicBezTo>
                    <a:pt x="50" y="11"/>
                    <a:pt x="75" y="0"/>
                    <a:pt x="103" y="0"/>
                  </a:cubicBezTo>
                  <a:cubicBezTo>
                    <a:pt x="130" y="0"/>
                    <a:pt x="155" y="10"/>
                    <a:pt x="175" y="29"/>
                  </a:cubicBezTo>
                  <a:cubicBezTo>
                    <a:pt x="194" y="47"/>
                    <a:pt x="204" y="73"/>
                    <a:pt x="205" y="100"/>
                  </a:cubicBezTo>
                  <a:cubicBezTo>
                    <a:pt x="205" y="100"/>
                    <a:pt x="205" y="100"/>
                    <a:pt x="205" y="100"/>
                  </a:cubicBezTo>
                  <a:cubicBezTo>
                    <a:pt x="206" y="156"/>
                    <a:pt x="160" y="203"/>
                    <a:pt x="103" y="204"/>
                  </a:cubicBezTo>
                  <a:cubicBezTo>
                    <a:pt x="102" y="204"/>
                    <a:pt x="102" y="204"/>
                    <a:pt x="101" y="204"/>
                  </a:cubicBezTo>
                  <a:close/>
                  <a:moveTo>
                    <a:pt x="105" y="12"/>
                  </a:moveTo>
                  <a:cubicBezTo>
                    <a:pt x="104" y="12"/>
                    <a:pt x="103" y="12"/>
                    <a:pt x="103" y="12"/>
                  </a:cubicBezTo>
                  <a:cubicBezTo>
                    <a:pt x="79" y="12"/>
                    <a:pt x="56" y="22"/>
                    <a:pt x="39" y="39"/>
                  </a:cubicBezTo>
                  <a:cubicBezTo>
                    <a:pt x="22" y="57"/>
                    <a:pt x="12" y="80"/>
                    <a:pt x="13" y="103"/>
                  </a:cubicBezTo>
                  <a:cubicBezTo>
                    <a:pt x="13" y="128"/>
                    <a:pt x="23" y="150"/>
                    <a:pt x="40" y="167"/>
                  </a:cubicBezTo>
                  <a:cubicBezTo>
                    <a:pt x="56" y="183"/>
                    <a:pt x="79" y="192"/>
                    <a:pt x="103" y="192"/>
                  </a:cubicBezTo>
                  <a:cubicBezTo>
                    <a:pt x="153" y="191"/>
                    <a:pt x="194" y="150"/>
                    <a:pt x="193" y="100"/>
                  </a:cubicBezTo>
                  <a:cubicBezTo>
                    <a:pt x="193" y="100"/>
                    <a:pt x="193" y="100"/>
                    <a:pt x="193" y="100"/>
                  </a:cubicBezTo>
                  <a:cubicBezTo>
                    <a:pt x="192" y="76"/>
                    <a:pt x="183" y="54"/>
                    <a:pt x="166" y="37"/>
                  </a:cubicBezTo>
                  <a:cubicBezTo>
                    <a:pt x="150" y="21"/>
                    <a:pt x="128" y="12"/>
                    <a:pt x="10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9" name="Freeform 39">
              <a:extLst>
                <a:ext uri="{FF2B5EF4-FFF2-40B4-BE49-F238E27FC236}">
                  <a16:creationId xmlns:a16="http://schemas.microsoft.com/office/drawing/2014/main" id="{7A1AD8C3-7615-3D42-4A49-A74D89E41CF6}"/>
                </a:ext>
              </a:extLst>
            </p:cNvPr>
            <p:cNvSpPr>
              <a:spLocks/>
            </p:cNvSpPr>
            <p:nvPr/>
          </p:nvSpPr>
          <p:spPr bwMode="auto">
            <a:xfrm>
              <a:off x="3640" y="571"/>
              <a:ext cx="17" cy="108"/>
            </a:xfrm>
            <a:custGeom>
              <a:avLst/>
              <a:gdLst>
                <a:gd name="T0" fmla="*/ 6 w 12"/>
                <a:gd name="T1" fmla="*/ 73 h 73"/>
                <a:gd name="T2" fmla="*/ 0 w 12"/>
                <a:gd name="T3" fmla="*/ 67 h 73"/>
                <a:gd name="T4" fmla="*/ 0 w 12"/>
                <a:gd name="T5" fmla="*/ 6 h 73"/>
                <a:gd name="T6" fmla="*/ 6 w 12"/>
                <a:gd name="T7" fmla="*/ 0 h 73"/>
                <a:gd name="T8" fmla="*/ 12 w 12"/>
                <a:gd name="T9" fmla="*/ 6 h 73"/>
                <a:gd name="T10" fmla="*/ 12 w 12"/>
                <a:gd name="T11" fmla="*/ 67 h 73"/>
                <a:gd name="T12" fmla="*/ 6 w 12"/>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2" h="73">
                  <a:moveTo>
                    <a:pt x="6" y="73"/>
                  </a:moveTo>
                  <a:cubicBezTo>
                    <a:pt x="3" y="73"/>
                    <a:pt x="0" y="70"/>
                    <a:pt x="0" y="67"/>
                  </a:cubicBezTo>
                  <a:cubicBezTo>
                    <a:pt x="0" y="6"/>
                    <a:pt x="0" y="6"/>
                    <a:pt x="0" y="6"/>
                  </a:cubicBezTo>
                  <a:cubicBezTo>
                    <a:pt x="0" y="3"/>
                    <a:pt x="3" y="0"/>
                    <a:pt x="6" y="0"/>
                  </a:cubicBezTo>
                  <a:cubicBezTo>
                    <a:pt x="9" y="0"/>
                    <a:pt x="12" y="3"/>
                    <a:pt x="12" y="6"/>
                  </a:cubicBezTo>
                  <a:cubicBezTo>
                    <a:pt x="12" y="67"/>
                    <a:pt x="12" y="67"/>
                    <a:pt x="12" y="67"/>
                  </a:cubicBezTo>
                  <a:cubicBezTo>
                    <a:pt x="12" y="70"/>
                    <a:pt x="9"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40" name="Freeform 40">
              <a:extLst>
                <a:ext uri="{FF2B5EF4-FFF2-40B4-BE49-F238E27FC236}">
                  <a16:creationId xmlns:a16="http://schemas.microsoft.com/office/drawing/2014/main" id="{3B509E6B-3F2D-5E47-A418-28B1E007CD5A}"/>
                </a:ext>
              </a:extLst>
            </p:cNvPr>
            <p:cNvSpPr>
              <a:spLocks/>
            </p:cNvSpPr>
            <p:nvPr/>
          </p:nvSpPr>
          <p:spPr bwMode="auto">
            <a:xfrm>
              <a:off x="3635" y="702"/>
              <a:ext cx="27" cy="25"/>
            </a:xfrm>
            <a:custGeom>
              <a:avLst/>
              <a:gdLst>
                <a:gd name="T0" fmla="*/ 9 w 18"/>
                <a:gd name="T1" fmla="*/ 0 h 17"/>
                <a:gd name="T2" fmla="*/ 9 w 18"/>
                <a:gd name="T3" fmla="*/ 0 h 17"/>
                <a:gd name="T4" fmla="*/ 9 w 18"/>
                <a:gd name="T5" fmla="*/ 0 h 17"/>
                <a:gd name="T6" fmla="*/ 0 w 18"/>
                <a:gd name="T7" fmla="*/ 9 h 17"/>
                <a:gd name="T8" fmla="*/ 9 w 18"/>
                <a:gd name="T9" fmla="*/ 17 h 17"/>
                <a:gd name="T10" fmla="*/ 9 w 18"/>
                <a:gd name="T11" fmla="*/ 17 h 17"/>
                <a:gd name="T12" fmla="*/ 18 w 18"/>
                <a:gd name="T13" fmla="*/ 8 h 17"/>
                <a:gd name="T14" fmla="*/ 9 w 18"/>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7">
                  <a:moveTo>
                    <a:pt x="9" y="0"/>
                  </a:moveTo>
                  <a:cubicBezTo>
                    <a:pt x="9" y="0"/>
                    <a:pt x="9" y="0"/>
                    <a:pt x="9" y="0"/>
                  </a:cubicBezTo>
                  <a:cubicBezTo>
                    <a:pt x="9" y="0"/>
                    <a:pt x="9" y="0"/>
                    <a:pt x="9" y="0"/>
                  </a:cubicBezTo>
                  <a:cubicBezTo>
                    <a:pt x="4" y="0"/>
                    <a:pt x="0" y="4"/>
                    <a:pt x="0" y="9"/>
                  </a:cubicBezTo>
                  <a:cubicBezTo>
                    <a:pt x="0" y="13"/>
                    <a:pt x="4" y="17"/>
                    <a:pt x="9" y="17"/>
                  </a:cubicBezTo>
                  <a:cubicBezTo>
                    <a:pt x="9" y="17"/>
                    <a:pt x="9" y="17"/>
                    <a:pt x="9" y="17"/>
                  </a:cubicBezTo>
                  <a:cubicBezTo>
                    <a:pt x="14" y="17"/>
                    <a:pt x="18" y="13"/>
                    <a:pt x="18" y="8"/>
                  </a:cubicBezTo>
                  <a:cubicBezTo>
                    <a:pt x="17" y="4"/>
                    <a:pt x="14"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43" name="Freeform 41">
              <a:extLst>
                <a:ext uri="{FF2B5EF4-FFF2-40B4-BE49-F238E27FC236}">
                  <a16:creationId xmlns:a16="http://schemas.microsoft.com/office/drawing/2014/main" id="{BC068238-C8DA-B1ED-D133-82198A91F265}"/>
                </a:ext>
              </a:extLst>
            </p:cNvPr>
            <p:cNvSpPr>
              <a:spLocks/>
            </p:cNvSpPr>
            <p:nvPr/>
          </p:nvSpPr>
          <p:spPr bwMode="auto">
            <a:xfrm>
              <a:off x="3444" y="498"/>
              <a:ext cx="80" cy="303"/>
            </a:xfrm>
            <a:custGeom>
              <a:avLst/>
              <a:gdLst>
                <a:gd name="T0" fmla="*/ 48 w 54"/>
                <a:gd name="T1" fmla="*/ 205 h 205"/>
                <a:gd name="T2" fmla="*/ 44 w 54"/>
                <a:gd name="T3" fmla="*/ 204 h 205"/>
                <a:gd name="T4" fmla="*/ 0 w 54"/>
                <a:gd name="T5" fmla="*/ 103 h 205"/>
                <a:gd name="T6" fmla="*/ 43 w 54"/>
                <a:gd name="T7" fmla="*/ 2 h 205"/>
                <a:gd name="T8" fmla="*/ 52 w 54"/>
                <a:gd name="T9" fmla="*/ 3 h 205"/>
                <a:gd name="T10" fmla="*/ 51 w 54"/>
                <a:gd name="T11" fmla="*/ 11 h 205"/>
                <a:gd name="T12" fmla="*/ 12 w 54"/>
                <a:gd name="T13" fmla="*/ 103 h 205"/>
                <a:gd name="T14" fmla="*/ 52 w 54"/>
                <a:gd name="T15" fmla="*/ 195 h 205"/>
                <a:gd name="T16" fmla="*/ 52 w 54"/>
                <a:gd name="T17" fmla="*/ 204 h 205"/>
                <a:gd name="T18" fmla="*/ 48 w 54"/>
                <a:gd name="T19"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205">
                  <a:moveTo>
                    <a:pt x="48" y="205"/>
                  </a:moveTo>
                  <a:cubicBezTo>
                    <a:pt x="46" y="205"/>
                    <a:pt x="45" y="205"/>
                    <a:pt x="44" y="204"/>
                  </a:cubicBezTo>
                  <a:cubicBezTo>
                    <a:pt x="16" y="178"/>
                    <a:pt x="0" y="141"/>
                    <a:pt x="0" y="103"/>
                  </a:cubicBezTo>
                  <a:cubicBezTo>
                    <a:pt x="0" y="65"/>
                    <a:pt x="15" y="29"/>
                    <a:pt x="43" y="2"/>
                  </a:cubicBezTo>
                  <a:cubicBezTo>
                    <a:pt x="46" y="0"/>
                    <a:pt x="49" y="0"/>
                    <a:pt x="52" y="3"/>
                  </a:cubicBezTo>
                  <a:cubicBezTo>
                    <a:pt x="54" y="5"/>
                    <a:pt x="54" y="9"/>
                    <a:pt x="51" y="11"/>
                  </a:cubicBezTo>
                  <a:cubicBezTo>
                    <a:pt x="26" y="35"/>
                    <a:pt x="12" y="68"/>
                    <a:pt x="12" y="103"/>
                  </a:cubicBezTo>
                  <a:cubicBezTo>
                    <a:pt x="12" y="138"/>
                    <a:pt x="26" y="171"/>
                    <a:pt x="52" y="195"/>
                  </a:cubicBezTo>
                  <a:cubicBezTo>
                    <a:pt x="54" y="197"/>
                    <a:pt x="54" y="201"/>
                    <a:pt x="52" y="204"/>
                  </a:cubicBezTo>
                  <a:cubicBezTo>
                    <a:pt x="51" y="205"/>
                    <a:pt x="49" y="205"/>
                    <a:pt x="48"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45" name="Freeform 42">
              <a:extLst>
                <a:ext uri="{FF2B5EF4-FFF2-40B4-BE49-F238E27FC236}">
                  <a16:creationId xmlns:a16="http://schemas.microsoft.com/office/drawing/2014/main" id="{6AE001BA-9929-5625-718F-11582F500143}"/>
                </a:ext>
              </a:extLst>
            </p:cNvPr>
            <p:cNvSpPr>
              <a:spLocks/>
            </p:cNvSpPr>
            <p:nvPr/>
          </p:nvSpPr>
          <p:spPr bwMode="auto">
            <a:xfrm>
              <a:off x="3771" y="498"/>
              <a:ext cx="82" cy="303"/>
            </a:xfrm>
            <a:custGeom>
              <a:avLst/>
              <a:gdLst>
                <a:gd name="T0" fmla="*/ 7 w 55"/>
                <a:gd name="T1" fmla="*/ 205 h 205"/>
                <a:gd name="T2" fmla="*/ 2 w 55"/>
                <a:gd name="T3" fmla="*/ 204 h 205"/>
                <a:gd name="T4" fmla="*/ 3 w 55"/>
                <a:gd name="T5" fmla="*/ 195 h 205"/>
                <a:gd name="T6" fmla="*/ 43 w 55"/>
                <a:gd name="T7" fmla="*/ 103 h 205"/>
                <a:gd name="T8" fmla="*/ 3 w 55"/>
                <a:gd name="T9" fmla="*/ 11 h 205"/>
                <a:gd name="T10" fmla="*/ 3 w 55"/>
                <a:gd name="T11" fmla="*/ 3 h 205"/>
                <a:gd name="T12" fmla="*/ 11 w 55"/>
                <a:gd name="T13" fmla="*/ 2 h 205"/>
                <a:gd name="T14" fmla="*/ 55 w 55"/>
                <a:gd name="T15" fmla="*/ 103 h 205"/>
                <a:gd name="T16" fmla="*/ 11 w 55"/>
                <a:gd name="T17" fmla="*/ 204 h 205"/>
                <a:gd name="T18" fmla="*/ 7 w 55"/>
                <a:gd name="T19"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205">
                  <a:moveTo>
                    <a:pt x="7" y="205"/>
                  </a:moveTo>
                  <a:cubicBezTo>
                    <a:pt x="5" y="205"/>
                    <a:pt x="4" y="205"/>
                    <a:pt x="2" y="204"/>
                  </a:cubicBezTo>
                  <a:cubicBezTo>
                    <a:pt x="0" y="201"/>
                    <a:pt x="0" y="197"/>
                    <a:pt x="3" y="195"/>
                  </a:cubicBezTo>
                  <a:cubicBezTo>
                    <a:pt x="28" y="171"/>
                    <a:pt x="43" y="138"/>
                    <a:pt x="43" y="103"/>
                  </a:cubicBezTo>
                  <a:cubicBezTo>
                    <a:pt x="43" y="68"/>
                    <a:pt x="29" y="35"/>
                    <a:pt x="3" y="11"/>
                  </a:cubicBezTo>
                  <a:cubicBezTo>
                    <a:pt x="1" y="9"/>
                    <a:pt x="0" y="5"/>
                    <a:pt x="3" y="3"/>
                  </a:cubicBezTo>
                  <a:cubicBezTo>
                    <a:pt x="5" y="0"/>
                    <a:pt x="9" y="0"/>
                    <a:pt x="11" y="2"/>
                  </a:cubicBezTo>
                  <a:cubicBezTo>
                    <a:pt x="39" y="28"/>
                    <a:pt x="55" y="65"/>
                    <a:pt x="55" y="103"/>
                  </a:cubicBezTo>
                  <a:cubicBezTo>
                    <a:pt x="55" y="141"/>
                    <a:pt x="39" y="178"/>
                    <a:pt x="11" y="204"/>
                  </a:cubicBezTo>
                  <a:cubicBezTo>
                    <a:pt x="10" y="205"/>
                    <a:pt x="8" y="205"/>
                    <a:pt x="7"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sp>
        <p:nvSpPr>
          <p:cNvPr id="46" name="TextBox 45">
            <a:extLst>
              <a:ext uri="{FF2B5EF4-FFF2-40B4-BE49-F238E27FC236}">
                <a16:creationId xmlns:a16="http://schemas.microsoft.com/office/drawing/2014/main" id="{4FDAB983-F2EF-6775-6233-DA76A6CA45AD}"/>
              </a:ext>
            </a:extLst>
          </p:cNvPr>
          <p:cNvSpPr txBox="1"/>
          <p:nvPr/>
        </p:nvSpPr>
        <p:spPr>
          <a:xfrm>
            <a:off x="4671390" y="3049672"/>
            <a:ext cx="3339896" cy="1165643"/>
          </a:xfrm>
          <a:prstGeom prst="rect">
            <a:avLst/>
          </a:prstGeom>
          <a:noFill/>
          <a:ln>
            <a:solidFill>
              <a:schemeClr val="bg1">
                <a:lumMod val="50000"/>
              </a:schemeClr>
            </a:solidFill>
            <a:prstDash val="dash"/>
          </a:ln>
        </p:spPr>
        <p:txBody>
          <a:bodyPr wrap="square" rtlCol="0" anchor="ctr">
            <a:noAutofit/>
          </a:bodyPr>
          <a:lstStyle/>
          <a:p>
            <a:pPr marL="361950">
              <a:spcAft>
                <a:spcPts val="600"/>
              </a:spcAft>
            </a:pPr>
            <a:r>
              <a:rPr lang="fr-FR" sz="1100" b="1"/>
              <a:t>Impossibilité de choisir l’option « Valoriser uniquement mes versements » </a:t>
            </a:r>
            <a:r>
              <a:rPr lang="fr-FR" sz="1100"/>
              <a:t>lors d’un versement complémentaire pour les contrats d’Assurance Vie et de Capitalisation. </a:t>
            </a:r>
            <a:r>
              <a:rPr lang="fr-FR" sz="800"/>
              <a:t>Dans le cadre d’un projet en cohérence avec le profil de risque. </a:t>
            </a:r>
          </a:p>
        </p:txBody>
      </p:sp>
      <p:sp>
        <p:nvSpPr>
          <p:cNvPr id="52" name="TextBox 51">
            <a:extLst>
              <a:ext uri="{FF2B5EF4-FFF2-40B4-BE49-F238E27FC236}">
                <a16:creationId xmlns:a16="http://schemas.microsoft.com/office/drawing/2014/main" id="{F76FC975-B5CC-440A-3E60-907F3431FEA2}"/>
              </a:ext>
            </a:extLst>
          </p:cNvPr>
          <p:cNvSpPr txBox="1"/>
          <p:nvPr/>
        </p:nvSpPr>
        <p:spPr>
          <a:xfrm>
            <a:off x="4666556" y="2435150"/>
            <a:ext cx="3339896" cy="544033"/>
          </a:xfrm>
          <a:prstGeom prst="rect">
            <a:avLst/>
          </a:prstGeom>
          <a:noFill/>
          <a:ln>
            <a:solidFill>
              <a:schemeClr val="bg1">
                <a:lumMod val="50000"/>
              </a:schemeClr>
            </a:solidFill>
            <a:prstDash val="dash"/>
          </a:ln>
        </p:spPr>
        <p:txBody>
          <a:bodyPr wrap="square" rtlCol="0" anchor="ctr">
            <a:noAutofit/>
          </a:bodyPr>
          <a:lstStyle/>
          <a:p>
            <a:pPr marL="361950">
              <a:spcAft>
                <a:spcPts val="600"/>
              </a:spcAft>
            </a:pPr>
            <a:r>
              <a:rPr lang="fr-FR" sz="1100" b="1"/>
              <a:t>Impossibilité</a:t>
            </a:r>
            <a:r>
              <a:rPr lang="fr-FR" sz="1100"/>
              <a:t> d’effectuer des </a:t>
            </a:r>
            <a:r>
              <a:rPr lang="fr-FR" sz="1100" b="1"/>
              <a:t>projets en montant cible.</a:t>
            </a:r>
          </a:p>
        </p:txBody>
      </p:sp>
      <p:grpSp>
        <p:nvGrpSpPr>
          <p:cNvPr id="59" name="Group 11">
            <a:extLst>
              <a:ext uri="{FF2B5EF4-FFF2-40B4-BE49-F238E27FC236}">
                <a16:creationId xmlns:a16="http://schemas.microsoft.com/office/drawing/2014/main" id="{C212FA89-FC5B-F8BB-829E-1E13F10EB9CC}"/>
              </a:ext>
            </a:extLst>
          </p:cNvPr>
          <p:cNvGrpSpPr>
            <a:grpSpLocks noChangeAspect="1"/>
          </p:cNvGrpSpPr>
          <p:nvPr/>
        </p:nvGrpSpPr>
        <p:grpSpPr bwMode="auto">
          <a:xfrm>
            <a:off x="4743147" y="2553870"/>
            <a:ext cx="307442" cy="306593"/>
            <a:chOff x="1396" y="470"/>
            <a:chExt cx="362" cy="361"/>
          </a:xfrm>
          <a:solidFill>
            <a:schemeClr val="bg1">
              <a:lumMod val="50000"/>
            </a:schemeClr>
          </a:solidFill>
        </p:grpSpPr>
        <p:sp>
          <p:nvSpPr>
            <p:cNvPr id="1039" name="Freeform 12">
              <a:extLst>
                <a:ext uri="{FF2B5EF4-FFF2-40B4-BE49-F238E27FC236}">
                  <a16:creationId xmlns:a16="http://schemas.microsoft.com/office/drawing/2014/main" id="{B36B695D-2523-F99E-B05F-B24F1C40F202}"/>
                </a:ext>
              </a:extLst>
            </p:cNvPr>
            <p:cNvSpPr>
              <a:spLocks noEditPoints="1"/>
            </p:cNvSpPr>
            <p:nvPr/>
          </p:nvSpPr>
          <p:spPr bwMode="auto">
            <a:xfrm>
              <a:off x="1561" y="470"/>
              <a:ext cx="197" cy="197"/>
            </a:xfrm>
            <a:custGeom>
              <a:avLst/>
              <a:gdLst>
                <a:gd name="T0" fmla="*/ 11 w 133"/>
                <a:gd name="T1" fmla="*/ 111 h 133"/>
                <a:gd name="T2" fmla="*/ 0 w 133"/>
                <a:gd name="T3" fmla="*/ 122 h 133"/>
                <a:gd name="T4" fmla="*/ 11 w 133"/>
                <a:gd name="T5" fmla="*/ 133 h 133"/>
                <a:gd name="T6" fmla="*/ 21 w 133"/>
                <a:gd name="T7" fmla="*/ 122 h 133"/>
                <a:gd name="T8" fmla="*/ 21 w 133"/>
                <a:gd name="T9" fmla="*/ 120 h 133"/>
                <a:gd name="T10" fmla="*/ 73 w 133"/>
                <a:gd name="T11" fmla="*/ 68 h 133"/>
                <a:gd name="T12" fmla="*/ 98 w 133"/>
                <a:gd name="T13" fmla="*/ 68 h 133"/>
                <a:gd name="T14" fmla="*/ 103 w 133"/>
                <a:gd name="T15" fmla="*/ 66 h 133"/>
                <a:gd name="T16" fmla="*/ 131 w 133"/>
                <a:gd name="T17" fmla="*/ 39 h 133"/>
                <a:gd name="T18" fmla="*/ 132 w 133"/>
                <a:gd name="T19" fmla="*/ 32 h 133"/>
                <a:gd name="T20" fmla="*/ 126 w 133"/>
                <a:gd name="T21" fmla="*/ 28 h 133"/>
                <a:gd name="T22" fmla="*/ 105 w 133"/>
                <a:gd name="T23" fmla="*/ 28 h 133"/>
                <a:gd name="T24" fmla="*/ 105 w 133"/>
                <a:gd name="T25" fmla="*/ 6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8 w 133"/>
                <a:gd name="T43" fmla="*/ 40 h 133"/>
                <a:gd name="T44" fmla="*/ 111 w 133"/>
                <a:gd name="T45" fmla="*/ 40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1" y="128"/>
                    <a:pt x="21" y="122"/>
                  </a:cubicBezTo>
                  <a:cubicBezTo>
                    <a:pt x="21" y="121"/>
                    <a:pt x="21" y="121"/>
                    <a:pt x="21" y="120"/>
                  </a:cubicBezTo>
                  <a:cubicBezTo>
                    <a:pt x="73" y="68"/>
                    <a:pt x="73" y="68"/>
                    <a:pt x="73" y="68"/>
                  </a:cubicBezTo>
                  <a:cubicBezTo>
                    <a:pt x="98" y="68"/>
                    <a:pt x="98" y="68"/>
                    <a:pt x="98" y="68"/>
                  </a:cubicBezTo>
                  <a:cubicBezTo>
                    <a:pt x="100" y="68"/>
                    <a:pt x="102" y="68"/>
                    <a:pt x="103" y="66"/>
                  </a:cubicBezTo>
                  <a:cubicBezTo>
                    <a:pt x="131" y="39"/>
                    <a:pt x="131" y="39"/>
                    <a:pt x="131" y="39"/>
                  </a:cubicBezTo>
                  <a:cubicBezTo>
                    <a:pt x="132" y="37"/>
                    <a:pt x="133" y="34"/>
                    <a:pt x="132" y="32"/>
                  </a:cubicBezTo>
                  <a:cubicBezTo>
                    <a:pt x="131" y="29"/>
                    <a:pt x="129" y="28"/>
                    <a:pt x="126" y="28"/>
                  </a:cubicBezTo>
                  <a:cubicBezTo>
                    <a:pt x="105" y="28"/>
                    <a:pt x="105" y="28"/>
                    <a:pt x="105" y="28"/>
                  </a:cubicBezTo>
                  <a:cubicBezTo>
                    <a:pt x="105" y="6"/>
                    <a:pt x="105" y="6"/>
                    <a:pt x="105" y="6"/>
                  </a:cubicBezTo>
                  <a:cubicBezTo>
                    <a:pt x="105" y="4"/>
                    <a:pt x="103" y="2"/>
                    <a:pt x="101" y="1"/>
                  </a:cubicBezTo>
                  <a:cubicBezTo>
                    <a:pt x="99" y="0"/>
                    <a:pt x="96" y="0"/>
                    <a:pt x="94" y="2"/>
                  </a:cubicBezTo>
                  <a:cubicBezTo>
                    <a:pt x="66" y="30"/>
                    <a:pt x="66" y="30"/>
                    <a:pt x="66" y="30"/>
                  </a:cubicBezTo>
                  <a:cubicBezTo>
                    <a:pt x="65" y="31"/>
                    <a:pt x="64" y="32"/>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0"/>
                    <a:pt x="98" y="40"/>
                  </a:cubicBezTo>
                  <a:cubicBezTo>
                    <a:pt x="111" y="40"/>
                    <a:pt x="111" y="40"/>
                    <a:pt x="111" y="40"/>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7"/>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0" name="Freeform 13">
              <a:extLst>
                <a:ext uri="{FF2B5EF4-FFF2-40B4-BE49-F238E27FC236}">
                  <a16:creationId xmlns:a16="http://schemas.microsoft.com/office/drawing/2014/main" id="{AAF0BF09-5C10-A17B-4171-9EDC37D1B848}"/>
                </a:ext>
              </a:extLst>
            </p:cNvPr>
            <p:cNvSpPr>
              <a:spLocks/>
            </p:cNvSpPr>
            <p:nvPr/>
          </p:nvSpPr>
          <p:spPr bwMode="auto">
            <a:xfrm>
              <a:off x="1703" y="573"/>
              <a:ext cx="55" cy="194"/>
            </a:xfrm>
            <a:custGeom>
              <a:avLst/>
              <a:gdLst>
                <a:gd name="T0" fmla="*/ 24 w 37"/>
                <a:gd name="T1" fmla="*/ 52 h 131"/>
                <a:gd name="T2" fmla="*/ 0 w 37"/>
                <a:gd name="T3" fmla="*/ 121 h 131"/>
                <a:gd name="T4" fmla="*/ 7 w 37"/>
                <a:gd name="T5" fmla="*/ 131 h 131"/>
                <a:gd name="T6" fmla="*/ 37 w 37"/>
                <a:gd name="T7" fmla="*/ 52 h 131"/>
                <a:gd name="T8" fmla="*/ 26 w 37"/>
                <a:gd name="T9" fmla="*/ 4 h 131"/>
                <a:gd name="T10" fmla="*/ 23 w 37"/>
                <a:gd name="T11" fmla="*/ 0 h 131"/>
                <a:gd name="T12" fmla="*/ 18 w 37"/>
                <a:gd name="T13" fmla="*/ 0 h 131"/>
                <a:gd name="T14" fmla="*/ 15 w 37"/>
                <a:gd name="T15" fmla="*/ 9 h 131"/>
                <a:gd name="T16" fmla="*/ 24 w 37"/>
                <a:gd name="T17"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31">
                  <a:moveTo>
                    <a:pt x="24" y="52"/>
                  </a:moveTo>
                  <a:cubicBezTo>
                    <a:pt x="24" y="78"/>
                    <a:pt x="15" y="102"/>
                    <a:pt x="0" y="121"/>
                  </a:cubicBezTo>
                  <a:cubicBezTo>
                    <a:pt x="7" y="131"/>
                    <a:pt x="7" y="131"/>
                    <a:pt x="7" y="131"/>
                  </a:cubicBezTo>
                  <a:cubicBezTo>
                    <a:pt x="25" y="110"/>
                    <a:pt x="37" y="82"/>
                    <a:pt x="37" y="52"/>
                  </a:cubicBezTo>
                  <a:cubicBezTo>
                    <a:pt x="37" y="35"/>
                    <a:pt x="33" y="19"/>
                    <a:pt x="26" y="4"/>
                  </a:cubicBezTo>
                  <a:cubicBezTo>
                    <a:pt x="26" y="2"/>
                    <a:pt x="25" y="1"/>
                    <a:pt x="23" y="0"/>
                  </a:cubicBezTo>
                  <a:cubicBezTo>
                    <a:pt x="21" y="0"/>
                    <a:pt x="20" y="0"/>
                    <a:pt x="18" y="0"/>
                  </a:cubicBezTo>
                  <a:cubicBezTo>
                    <a:pt x="15" y="2"/>
                    <a:pt x="14" y="5"/>
                    <a:pt x="15" y="9"/>
                  </a:cubicBezTo>
                  <a:cubicBezTo>
                    <a:pt x="21" y="22"/>
                    <a:pt x="24" y="37"/>
                    <a:pt x="24"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1" name="Freeform 14">
              <a:extLst>
                <a:ext uri="{FF2B5EF4-FFF2-40B4-BE49-F238E27FC236}">
                  <a16:creationId xmlns:a16="http://schemas.microsoft.com/office/drawing/2014/main" id="{A45353EE-B8E7-7636-7700-F3CAA77AC369}"/>
                </a:ext>
              </a:extLst>
            </p:cNvPr>
            <p:cNvSpPr>
              <a:spLocks/>
            </p:cNvSpPr>
            <p:nvPr/>
          </p:nvSpPr>
          <p:spPr bwMode="auto">
            <a:xfrm>
              <a:off x="1401" y="526"/>
              <a:ext cx="56" cy="83"/>
            </a:xfrm>
            <a:custGeom>
              <a:avLst/>
              <a:gdLst>
                <a:gd name="T0" fmla="*/ 30 w 38"/>
                <a:gd name="T1" fmla="*/ 0 h 56"/>
                <a:gd name="T2" fmla="*/ 0 w 38"/>
                <a:gd name="T3" fmla="*/ 55 h 56"/>
                <a:gd name="T4" fmla="*/ 13 w 38"/>
                <a:gd name="T5" fmla="*/ 56 h 56"/>
                <a:gd name="T6" fmla="*/ 38 w 38"/>
                <a:gd name="T7" fmla="*/ 10 h 56"/>
                <a:gd name="T8" fmla="*/ 30 w 38"/>
                <a:gd name="T9" fmla="*/ 0 h 56"/>
              </a:gdLst>
              <a:ahLst/>
              <a:cxnLst>
                <a:cxn ang="0">
                  <a:pos x="T0" y="T1"/>
                </a:cxn>
                <a:cxn ang="0">
                  <a:pos x="T2" y="T3"/>
                </a:cxn>
                <a:cxn ang="0">
                  <a:pos x="T4" y="T5"/>
                </a:cxn>
                <a:cxn ang="0">
                  <a:pos x="T6" y="T7"/>
                </a:cxn>
                <a:cxn ang="0">
                  <a:pos x="T8" y="T9"/>
                </a:cxn>
              </a:cxnLst>
              <a:rect l="0" t="0" r="r" b="b"/>
              <a:pathLst>
                <a:path w="38" h="56">
                  <a:moveTo>
                    <a:pt x="30" y="0"/>
                  </a:moveTo>
                  <a:cubicBezTo>
                    <a:pt x="16" y="16"/>
                    <a:pt x="5" y="34"/>
                    <a:pt x="0" y="55"/>
                  </a:cubicBezTo>
                  <a:cubicBezTo>
                    <a:pt x="13" y="56"/>
                    <a:pt x="13" y="56"/>
                    <a:pt x="13" y="56"/>
                  </a:cubicBezTo>
                  <a:cubicBezTo>
                    <a:pt x="18" y="39"/>
                    <a:pt x="26" y="23"/>
                    <a:pt x="38" y="10"/>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2" name="Freeform 15">
              <a:extLst>
                <a:ext uri="{FF2B5EF4-FFF2-40B4-BE49-F238E27FC236}">
                  <a16:creationId xmlns:a16="http://schemas.microsoft.com/office/drawing/2014/main" id="{CCBD914C-5336-CE75-C46B-6169552EFD20}"/>
                </a:ext>
              </a:extLst>
            </p:cNvPr>
            <p:cNvSpPr>
              <a:spLocks/>
            </p:cNvSpPr>
            <p:nvPr/>
          </p:nvSpPr>
          <p:spPr bwMode="auto">
            <a:xfrm>
              <a:off x="1396" y="661"/>
              <a:ext cx="237" cy="170"/>
            </a:xfrm>
            <a:custGeom>
              <a:avLst/>
              <a:gdLst>
                <a:gd name="T0" fmla="*/ 122 w 160"/>
                <a:gd name="T1" fmla="*/ 102 h 115"/>
                <a:gd name="T2" fmla="*/ 12 w 160"/>
                <a:gd name="T3" fmla="*/ 0 h 115"/>
                <a:gd name="T4" fmla="*/ 0 w 160"/>
                <a:gd name="T5" fmla="*/ 0 h 115"/>
                <a:gd name="T6" fmla="*/ 122 w 160"/>
                <a:gd name="T7" fmla="*/ 115 h 115"/>
                <a:gd name="T8" fmla="*/ 160 w 160"/>
                <a:gd name="T9" fmla="*/ 109 h 115"/>
                <a:gd name="T10" fmla="*/ 153 w 160"/>
                <a:gd name="T11" fmla="*/ 98 h 115"/>
                <a:gd name="T12" fmla="*/ 122 w 160"/>
                <a:gd name="T13" fmla="*/ 102 h 115"/>
              </a:gdLst>
              <a:ahLst/>
              <a:cxnLst>
                <a:cxn ang="0">
                  <a:pos x="T0" y="T1"/>
                </a:cxn>
                <a:cxn ang="0">
                  <a:pos x="T2" y="T3"/>
                </a:cxn>
                <a:cxn ang="0">
                  <a:pos x="T4" y="T5"/>
                </a:cxn>
                <a:cxn ang="0">
                  <a:pos x="T6" y="T7"/>
                </a:cxn>
                <a:cxn ang="0">
                  <a:pos x="T8" y="T9"/>
                </a:cxn>
                <a:cxn ang="0">
                  <a:pos x="T10" y="T11"/>
                </a:cxn>
                <a:cxn ang="0">
                  <a:pos x="T12" y="T13"/>
                </a:cxn>
              </a:cxnLst>
              <a:rect l="0" t="0" r="r" b="b"/>
              <a:pathLst>
                <a:path w="160" h="115">
                  <a:moveTo>
                    <a:pt x="122" y="102"/>
                  </a:moveTo>
                  <a:cubicBezTo>
                    <a:pt x="64" y="102"/>
                    <a:pt x="16" y="57"/>
                    <a:pt x="12" y="0"/>
                  </a:cubicBezTo>
                  <a:cubicBezTo>
                    <a:pt x="0" y="0"/>
                    <a:pt x="0" y="0"/>
                    <a:pt x="0" y="0"/>
                  </a:cubicBezTo>
                  <a:cubicBezTo>
                    <a:pt x="3" y="64"/>
                    <a:pt x="56" y="115"/>
                    <a:pt x="122" y="115"/>
                  </a:cubicBezTo>
                  <a:cubicBezTo>
                    <a:pt x="135" y="115"/>
                    <a:pt x="148" y="113"/>
                    <a:pt x="160" y="109"/>
                  </a:cubicBezTo>
                  <a:cubicBezTo>
                    <a:pt x="153" y="98"/>
                    <a:pt x="153" y="98"/>
                    <a:pt x="153" y="98"/>
                  </a:cubicBezTo>
                  <a:cubicBezTo>
                    <a:pt x="143" y="101"/>
                    <a:pt x="132" y="102"/>
                    <a:pt x="122"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3" name="Freeform 16">
              <a:extLst>
                <a:ext uri="{FF2B5EF4-FFF2-40B4-BE49-F238E27FC236}">
                  <a16:creationId xmlns:a16="http://schemas.microsoft.com/office/drawing/2014/main" id="{85B920E0-74FF-F1E5-DB2E-F94F2DDB9D0A}"/>
                </a:ext>
              </a:extLst>
            </p:cNvPr>
            <p:cNvSpPr>
              <a:spLocks/>
            </p:cNvSpPr>
            <p:nvPr/>
          </p:nvSpPr>
          <p:spPr bwMode="auto">
            <a:xfrm>
              <a:off x="1497" y="470"/>
              <a:ext cx="157" cy="34"/>
            </a:xfrm>
            <a:custGeom>
              <a:avLst/>
              <a:gdLst>
                <a:gd name="T0" fmla="*/ 105 w 106"/>
                <a:gd name="T1" fmla="*/ 14 h 23"/>
                <a:gd name="T2" fmla="*/ 102 w 106"/>
                <a:gd name="T3" fmla="*/ 10 h 23"/>
                <a:gd name="T4" fmla="*/ 54 w 106"/>
                <a:gd name="T5" fmla="*/ 0 h 23"/>
                <a:gd name="T6" fmla="*/ 0 w 106"/>
                <a:gd name="T7" fmla="*/ 12 h 23"/>
                <a:gd name="T8" fmla="*/ 8 w 106"/>
                <a:gd name="T9" fmla="*/ 23 h 23"/>
                <a:gd name="T10" fmla="*/ 54 w 106"/>
                <a:gd name="T11" fmla="*/ 13 h 23"/>
                <a:gd name="T12" fmla="*/ 97 w 106"/>
                <a:gd name="T13" fmla="*/ 22 h 23"/>
                <a:gd name="T14" fmla="*/ 102 w 106"/>
                <a:gd name="T15" fmla="*/ 22 h 23"/>
                <a:gd name="T16" fmla="*/ 105 w 106"/>
                <a:gd name="T17" fmla="*/ 18 h 23"/>
                <a:gd name="T18" fmla="*/ 105 w 106"/>
                <a:gd name="T1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23">
                  <a:moveTo>
                    <a:pt x="105" y="14"/>
                  </a:moveTo>
                  <a:cubicBezTo>
                    <a:pt x="105" y="12"/>
                    <a:pt x="104" y="11"/>
                    <a:pt x="102" y="10"/>
                  </a:cubicBezTo>
                  <a:cubicBezTo>
                    <a:pt x="87" y="3"/>
                    <a:pt x="70" y="0"/>
                    <a:pt x="54" y="0"/>
                  </a:cubicBezTo>
                  <a:cubicBezTo>
                    <a:pt x="34" y="0"/>
                    <a:pt x="16" y="5"/>
                    <a:pt x="0" y="12"/>
                  </a:cubicBezTo>
                  <a:cubicBezTo>
                    <a:pt x="8" y="23"/>
                    <a:pt x="8" y="23"/>
                    <a:pt x="8" y="23"/>
                  </a:cubicBezTo>
                  <a:cubicBezTo>
                    <a:pt x="22" y="16"/>
                    <a:pt x="37" y="13"/>
                    <a:pt x="54" y="13"/>
                  </a:cubicBezTo>
                  <a:cubicBezTo>
                    <a:pt x="69" y="13"/>
                    <a:pt x="83" y="16"/>
                    <a:pt x="97" y="22"/>
                  </a:cubicBezTo>
                  <a:cubicBezTo>
                    <a:pt x="99" y="22"/>
                    <a:pt x="100" y="22"/>
                    <a:pt x="102" y="22"/>
                  </a:cubicBezTo>
                  <a:cubicBezTo>
                    <a:pt x="103" y="21"/>
                    <a:pt x="105" y="20"/>
                    <a:pt x="105" y="18"/>
                  </a:cubicBezTo>
                  <a:cubicBezTo>
                    <a:pt x="106" y="17"/>
                    <a:pt x="106" y="15"/>
                    <a:pt x="10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4" name="Freeform 17">
              <a:extLst>
                <a:ext uri="{FF2B5EF4-FFF2-40B4-BE49-F238E27FC236}">
                  <a16:creationId xmlns:a16="http://schemas.microsoft.com/office/drawing/2014/main" id="{7FC8D9F9-C8DA-989B-A9A5-2637B668719E}"/>
                </a:ext>
              </a:extLst>
            </p:cNvPr>
            <p:cNvSpPr>
              <a:spLocks/>
            </p:cNvSpPr>
            <p:nvPr/>
          </p:nvSpPr>
          <p:spPr bwMode="auto">
            <a:xfrm>
              <a:off x="1451" y="525"/>
              <a:ext cx="184" cy="191"/>
            </a:xfrm>
            <a:custGeom>
              <a:avLst/>
              <a:gdLst>
                <a:gd name="T0" fmla="*/ 21 w 124"/>
                <a:gd name="T1" fmla="*/ 120 h 129"/>
                <a:gd name="T2" fmla="*/ 12 w 124"/>
                <a:gd name="T3" fmla="*/ 85 h 129"/>
                <a:gd name="T4" fmla="*/ 85 w 124"/>
                <a:gd name="T5" fmla="*/ 13 h 129"/>
                <a:gd name="T6" fmla="*/ 114 w 124"/>
                <a:gd name="T7" fmla="*/ 19 h 129"/>
                <a:gd name="T8" fmla="*/ 123 w 124"/>
                <a:gd name="T9" fmla="*/ 16 h 129"/>
                <a:gd name="T10" fmla="*/ 120 w 124"/>
                <a:gd name="T11" fmla="*/ 8 h 129"/>
                <a:gd name="T12" fmla="*/ 119 w 124"/>
                <a:gd name="T13" fmla="*/ 8 h 129"/>
                <a:gd name="T14" fmla="*/ 85 w 124"/>
                <a:gd name="T15" fmla="*/ 0 h 129"/>
                <a:gd name="T16" fmla="*/ 0 w 124"/>
                <a:gd name="T17" fmla="*/ 85 h 129"/>
                <a:gd name="T18" fmla="*/ 12 w 124"/>
                <a:gd name="T19" fmla="*/ 129 h 129"/>
                <a:gd name="T20" fmla="*/ 21 w 124"/>
                <a:gd name="T21" fmla="*/ 1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29">
                  <a:moveTo>
                    <a:pt x="21" y="120"/>
                  </a:moveTo>
                  <a:cubicBezTo>
                    <a:pt x="16" y="110"/>
                    <a:pt x="12" y="98"/>
                    <a:pt x="12" y="85"/>
                  </a:cubicBezTo>
                  <a:cubicBezTo>
                    <a:pt x="12" y="45"/>
                    <a:pt x="45" y="13"/>
                    <a:pt x="85" y="13"/>
                  </a:cubicBezTo>
                  <a:cubicBezTo>
                    <a:pt x="95" y="13"/>
                    <a:pt x="105" y="15"/>
                    <a:pt x="114" y="19"/>
                  </a:cubicBezTo>
                  <a:cubicBezTo>
                    <a:pt x="118" y="21"/>
                    <a:pt x="121" y="19"/>
                    <a:pt x="123" y="16"/>
                  </a:cubicBezTo>
                  <a:cubicBezTo>
                    <a:pt x="124" y="13"/>
                    <a:pt x="123" y="9"/>
                    <a:pt x="120" y="8"/>
                  </a:cubicBezTo>
                  <a:cubicBezTo>
                    <a:pt x="119" y="8"/>
                    <a:pt x="119" y="8"/>
                    <a:pt x="119" y="8"/>
                  </a:cubicBezTo>
                  <a:cubicBezTo>
                    <a:pt x="108" y="3"/>
                    <a:pt x="97" y="0"/>
                    <a:pt x="85" y="0"/>
                  </a:cubicBezTo>
                  <a:cubicBezTo>
                    <a:pt x="38" y="0"/>
                    <a:pt x="0" y="38"/>
                    <a:pt x="0" y="85"/>
                  </a:cubicBezTo>
                  <a:cubicBezTo>
                    <a:pt x="0" y="101"/>
                    <a:pt x="4" y="116"/>
                    <a:pt x="12" y="129"/>
                  </a:cubicBezTo>
                  <a:lnTo>
                    <a:pt x="21"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5" name="Freeform 18">
              <a:extLst>
                <a:ext uri="{FF2B5EF4-FFF2-40B4-BE49-F238E27FC236}">
                  <a16:creationId xmlns:a16="http://schemas.microsoft.com/office/drawing/2014/main" id="{326748F8-CB86-271B-1F27-3F63887F1344}"/>
                </a:ext>
              </a:extLst>
            </p:cNvPr>
            <p:cNvSpPr>
              <a:spLocks/>
            </p:cNvSpPr>
            <p:nvPr/>
          </p:nvSpPr>
          <p:spPr bwMode="auto">
            <a:xfrm>
              <a:off x="1515" y="593"/>
              <a:ext cx="188" cy="183"/>
            </a:xfrm>
            <a:custGeom>
              <a:avLst/>
              <a:gdLst>
                <a:gd name="T0" fmla="*/ 119 w 127"/>
                <a:gd name="T1" fmla="*/ 4 h 124"/>
                <a:gd name="T2" fmla="*/ 115 w 127"/>
                <a:gd name="T3" fmla="*/ 1 h 124"/>
                <a:gd name="T4" fmla="*/ 111 w 127"/>
                <a:gd name="T5" fmla="*/ 1 h 124"/>
                <a:gd name="T6" fmla="*/ 107 w 127"/>
                <a:gd name="T7" fmla="*/ 4 h 124"/>
                <a:gd name="T8" fmla="*/ 107 w 127"/>
                <a:gd name="T9" fmla="*/ 9 h 124"/>
                <a:gd name="T10" fmla="*/ 114 w 127"/>
                <a:gd name="T11" fmla="*/ 39 h 124"/>
                <a:gd name="T12" fmla="*/ 42 w 127"/>
                <a:gd name="T13" fmla="*/ 111 h 124"/>
                <a:gd name="T14" fmla="*/ 10 w 127"/>
                <a:gd name="T15" fmla="*/ 104 h 124"/>
                <a:gd name="T16" fmla="*/ 0 w 127"/>
                <a:gd name="T17" fmla="*/ 113 h 124"/>
                <a:gd name="T18" fmla="*/ 42 w 127"/>
                <a:gd name="T19" fmla="*/ 124 h 124"/>
                <a:gd name="T20" fmla="*/ 127 w 127"/>
                <a:gd name="T21" fmla="*/ 39 h 124"/>
                <a:gd name="T22" fmla="*/ 119 w 127"/>
                <a:gd name="T23"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4">
                  <a:moveTo>
                    <a:pt x="119" y="4"/>
                  </a:moveTo>
                  <a:cubicBezTo>
                    <a:pt x="118" y="3"/>
                    <a:pt x="117" y="1"/>
                    <a:pt x="115" y="1"/>
                  </a:cubicBezTo>
                  <a:cubicBezTo>
                    <a:pt x="114" y="0"/>
                    <a:pt x="112" y="0"/>
                    <a:pt x="111" y="1"/>
                  </a:cubicBezTo>
                  <a:cubicBezTo>
                    <a:pt x="109" y="2"/>
                    <a:pt x="108" y="3"/>
                    <a:pt x="107" y="4"/>
                  </a:cubicBezTo>
                  <a:cubicBezTo>
                    <a:pt x="107" y="6"/>
                    <a:pt x="107" y="8"/>
                    <a:pt x="107" y="9"/>
                  </a:cubicBezTo>
                  <a:cubicBezTo>
                    <a:pt x="112" y="19"/>
                    <a:pt x="114" y="29"/>
                    <a:pt x="114" y="39"/>
                  </a:cubicBezTo>
                  <a:cubicBezTo>
                    <a:pt x="114" y="79"/>
                    <a:pt x="81" y="111"/>
                    <a:pt x="42" y="111"/>
                  </a:cubicBezTo>
                  <a:cubicBezTo>
                    <a:pt x="30" y="111"/>
                    <a:pt x="20" y="109"/>
                    <a:pt x="10" y="104"/>
                  </a:cubicBezTo>
                  <a:cubicBezTo>
                    <a:pt x="0" y="113"/>
                    <a:pt x="0" y="113"/>
                    <a:pt x="0" y="113"/>
                  </a:cubicBezTo>
                  <a:cubicBezTo>
                    <a:pt x="12" y="120"/>
                    <a:pt x="27" y="124"/>
                    <a:pt x="42" y="124"/>
                  </a:cubicBezTo>
                  <a:cubicBezTo>
                    <a:pt x="88" y="124"/>
                    <a:pt x="127" y="86"/>
                    <a:pt x="127" y="39"/>
                  </a:cubicBezTo>
                  <a:cubicBezTo>
                    <a:pt x="127" y="27"/>
                    <a:pt x="124" y="15"/>
                    <a:pt x="11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6" name="Freeform 19">
              <a:extLst>
                <a:ext uri="{FF2B5EF4-FFF2-40B4-BE49-F238E27FC236}">
                  <a16:creationId xmlns:a16="http://schemas.microsoft.com/office/drawing/2014/main" id="{924C7E63-01CF-7C13-EA83-9794ECECFD72}"/>
                </a:ext>
              </a:extLst>
            </p:cNvPr>
            <p:cNvSpPr>
              <a:spLocks/>
            </p:cNvSpPr>
            <p:nvPr/>
          </p:nvSpPr>
          <p:spPr bwMode="auto">
            <a:xfrm>
              <a:off x="1522" y="579"/>
              <a:ext cx="79" cy="36"/>
            </a:xfrm>
            <a:custGeom>
              <a:avLst/>
              <a:gdLst>
                <a:gd name="T0" fmla="*/ 11 w 53"/>
                <a:gd name="T1" fmla="*/ 24 h 24"/>
                <a:gd name="T2" fmla="*/ 37 w 53"/>
                <a:gd name="T3" fmla="*/ 13 h 24"/>
                <a:gd name="T4" fmla="*/ 44 w 53"/>
                <a:gd name="T5" fmla="*/ 14 h 24"/>
                <a:gd name="T6" fmla="*/ 52 w 53"/>
                <a:gd name="T7" fmla="*/ 9 h 24"/>
                <a:gd name="T8" fmla="*/ 47 w 53"/>
                <a:gd name="T9" fmla="*/ 1 h 24"/>
                <a:gd name="T10" fmla="*/ 37 w 53"/>
                <a:gd name="T11" fmla="*/ 0 h 24"/>
                <a:gd name="T12" fmla="*/ 0 w 53"/>
                <a:gd name="T13" fmla="*/ 18 h 24"/>
                <a:gd name="T14" fmla="*/ 11 w 53"/>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4">
                  <a:moveTo>
                    <a:pt x="11" y="24"/>
                  </a:moveTo>
                  <a:cubicBezTo>
                    <a:pt x="17" y="17"/>
                    <a:pt x="26" y="13"/>
                    <a:pt x="37" y="13"/>
                  </a:cubicBezTo>
                  <a:cubicBezTo>
                    <a:pt x="39" y="13"/>
                    <a:pt x="42" y="13"/>
                    <a:pt x="44" y="14"/>
                  </a:cubicBezTo>
                  <a:cubicBezTo>
                    <a:pt x="48" y="14"/>
                    <a:pt x="51" y="12"/>
                    <a:pt x="52" y="9"/>
                  </a:cubicBezTo>
                  <a:cubicBezTo>
                    <a:pt x="53" y="5"/>
                    <a:pt x="51" y="2"/>
                    <a:pt x="47" y="1"/>
                  </a:cubicBezTo>
                  <a:cubicBezTo>
                    <a:pt x="44" y="1"/>
                    <a:pt x="40" y="0"/>
                    <a:pt x="37" y="0"/>
                  </a:cubicBezTo>
                  <a:cubicBezTo>
                    <a:pt x="22" y="0"/>
                    <a:pt x="8" y="7"/>
                    <a:pt x="0" y="18"/>
                  </a:cubicBezTo>
                  <a:lnTo>
                    <a:pt x="11"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7" name="Freeform 20">
              <a:extLst>
                <a:ext uri="{FF2B5EF4-FFF2-40B4-BE49-F238E27FC236}">
                  <a16:creationId xmlns:a16="http://schemas.microsoft.com/office/drawing/2014/main" id="{46F4AF6E-2F5B-7957-28C5-53BD1D0C727E}"/>
                </a:ext>
              </a:extLst>
            </p:cNvPr>
            <p:cNvSpPr>
              <a:spLocks/>
            </p:cNvSpPr>
            <p:nvPr/>
          </p:nvSpPr>
          <p:spPr bwMode="auto">
            <a:xfrm>
              <a:off x="1506" y="627"/>
              <a:ext cx="141" cy="94"/>
            </a:xfrm>
            <a:custGeom>
              <a:avLst/>
              <a:gdLst>
                <a:gd name="T0" fmla="*/ 94 w 95"/>
                <a:gd name="T1" fmla="*/ 5 h 64"/>
                <a:gd name="T2" fmla="*/ 91 w 95"/>
                <a:gd name="T3" fmla="*/ 1 h 64"/>
                <a:gd name="T4" fmla="*/ 87 w 95"/>
                <a:gd name="T5" fmla="*/ 1 h 64"/>
                <a:gd name="T6" fmla="*/ 83 w 95"/>
                <a:gd name="T7" fmla="*/ 3 h 64"/>
                <a:gd name="T8" fmla="*/ 82 w 95"/>
                <a:gd name="T9" fmla="*/ 8 h 64"/>
                <a:gd name="T10" fmla="*/ 83 w 95"/>
                <a:gd name="T11" fmla="*/ 16 h 64"/>
                <a:gd name="T12" fmla="*/ 48 w 95"/>
                <a:gd name="T13" fmla="*/ 51 h 64"/>
                <a:gd name="T14" fmla="*/ 12 w 95"/>
                <a:gd name="T15" fmla="*/ 16 h 64"/>
                <a:gd name="T16" fmla="*/ 12 w 95"/>
                <a:gd name="T17" fmla="*/ 15 h 64"/>
                <a:gd name="T18" fmla="*/ 0 w 95"/>
                <a:gd name="T19" fmla="*/ 8 h 64"/>
                <a:gd name="T20" fmla="*/ 0 w 95"/>
                <a:gd name="T21" fmla="*/ 16 h 64"/>
                <a:gd name="T22" fmla="*/ 48 w 95"/>
                <a:gd name="T23" fmla="*/ 64 h 64"/>
                <a:gd name="T24" fmla="*/ 95 w 95"/>
                <a:gd name="T25" fmla="*/ 16 h 64"/>
                <a:gd name="T26" fmla="*/ 94 w 95"/>
                <a:gd name="T27"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64">
                  <a:moveTo>
                    <a:pt x="94" y="5"/>
                  </a:moveTo>
                  <a:cubicBezTo>
                    <a:pt x="94" y="4"/>
                    <a:pt x="93" y="2"/>
                    <a:pt x="91" y="1"/>
                  </a:cubicBezTo>
                  <a:cubicBezTo>
                    <a:pt x="90" y="1"/>
                    <a:pt x="88" y="0"/>
                    <a:pt x="87" y="1"/>
                  </a:cubicBezTo>
                  <a:cubicBezTo>
                    <a:pt x="85" y="1"/>
                    <a:pt x="84" y="2"/>
                    <a:pt x="83" y="3"/>
                  </a:cubicBezTo>
                  <a:cubicBezTo>
                    <a:pt x="82" y="5"/>
                    <a:pt x="82" y="7"/>
                    <a:pt x="82" y="8"/>
                  </a:cubicBezTo>
                  <a:cubicBezTo>
                    <a:pt x="83" y="11"/>
                    <a:pt x="83" y="13"/>
                    <a:pt x="83" y="16"/>
                  </a:cubicBezTo>
                  <a:cubicBezTo>
                    <a:pt x="83" y="35"/>
                    <a:pt x="67" y="51"/>
                    <a:pt x="48" y="51"/>
                  </a:cubicBezTo>
                  <a:cubicBezTo>
                    <a:pt x="28" y="51"/>
                    <a:pt x="12" y="35"/>
                    <a:pt x="12" y="16"/>
                  </a:cubicBezTo>
                  <a:cubicBezTo>
                    <a:pt x="12" y="16"/>
                    <a:pt x="12" y="15"/>
                    <a:pt x="12" y="15"/>
                  </a:cubicBezTo>
                  <a:cubicBezTo>
                    <a:pt x="0" y="8"/>
                    <a:pt x="0" y="8"/>
                    <a:pt x="0" y="8"/>
                  </a:cubicBezTo>
                  <a:cubicBezTo>
                    <a:pt x="0" y="11"/>
                    <a:pt x="0" y="13"/>
                    <a:pt x="0" y="16"/>
                  </a:cubicBezTo>
                  <a:cubicBezTo>
                    <a:pt x="0" y="42"/>
                    <a:pt x="21" y="64"/>
                    <a:pt x="48" y="64"/>
                  </a:cubicBezTo>
                  <a:cubicBezTo>
                    <a:pt x="74" y="64"/>
                    <a:pt x="95" y="42"/>
                    <a:pt x="95" y="16"/>
                  </a:cubicBezTo>
                  <a:cubicBezTo>
                    <a:pt x="95" y="13"/>
                    <a:pt x="95" y="9"/>
                    <a:pt x="9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pic>
        <p:nvPicPr>
          <p:cNvPr id="1048" name="Image 109">
            <a:extLst>
              <a:ext uri="{FF2B5EF4-FFF2-40B4-BE49-F238E27FC236}">
                <a16:creationId xmlns:a16="http://schemas.microsoft.com/office/drawing/2014/main" id="{D29CE32C-618A-8E00-7050-C1B600882B8F}"/>
              </a:ext>
            </a:extLst>
          </p:cNvPr>
          <p:cNvPicPr>
            <a:picLocks noChangeAspect="1"/>
          </p:cNvPicPr>
          <p:nvPr/>
        </p:nvPicPr>
        <p:blipFill rotWithShape="1">
          <a:blip r:embed="rId7" cstate="hqprint">
            <a:lum bright="70000" contrast="-70000"/>
            <a:extLst>
              <a:ext uri="{BEBA8EAE-BF5A-486C-A8C5-ECC9F3942E4B}">
                <a14:imgProps xmlns:a14="http://schemas.microsoft.com/office/drawing/2010/main">
                  <a14:imgLayer r:embed="rId8">
                    <a14:imgEffect>
                      <a14:brightnessContrast bright="70000" contrast="-30000"/>
                    </a14:imgEffect>
                  </a14:imgLayer>
                </a14:imgProps>
              </a:ext>
              <a:ext uri="{28A0092B-C50C-407E-A947-70E740481C1C}">
                <a14:useLocalDpi xmlns:a14="http://schemas.microsoft.com/office/drawing/2010/main"/>
              </a:ext>
            </a:extLst>
          </a:blip>
          <a:srcRect/>
          <a:stretch/>
        </p:blipFill>
        <p:spPr>
          <a:xfrm>
            <a:off x="4697806" y="3204988"/>
            <a:ext cx="448558" cy="373034"/>
          </a:xfrm>
          <a:prstGeom prst="rect">
            <a:avLst/>
          </a:prstGeom>
        </p:spPr>
      </p:pic>
      <p:sp>
        <p:nvSpPr>
          <p:cNvPr id="1049" name="TextBox 1048">
            <a:extLst>
              <a:ext uri="{FF2B5EF4-FFF2-40B4-BE49-F238E27FC236}">
                <a16:creationId xmlns:a16="http://schemas.microsoft.com/office/drawing/2014/main" id="{CDB24E09-EB25-61D7-6199-53C41BFD38C7}"/>
              </a:ext>
            </a:extLst>
          </p:cNvPr>
          <p:cNvSpPr txBox="1"/>
          <p:nvPr/>
        </p:nvSpPr>
        <p:spPr>
          <a:xfrm>
            <a:off x="8132967" y="2435150"/>
            <a:ext cx="3339894" cy="769441"/>
          </a:xfrm>
          <a:prstGeom prst="rect">
            <a:avLst/>
          </a:prstGeom>
          <a:noFill/>
          <a:ln>
            <a:solidFill>
              <a:schemeClr val="bg1">
                <a:lumMod val="50000"/>
              </a:schemeClr>
            </a:solidFill>
            <a:prstDash val="dash"/>
          </a:ln>
        </p:spPr>
        <p:txBody>
          <a:bodyPr wrap="square" rtlCol="0" anchor="ctr">
            <a:noAutofit/>
          </a:bodyPr>
          <a:lstStyle>
            <a:defPPr>
              <a:defRPr lang="en-US"/>
            </a:defPPr>
            <a:lvl1pPr marL="361950">
              <a:spcAft>
                <a:spcPts val="600"/>
              </a:spcAft>
              <a:defRPr sz="1100" b="1">
                <a:solidFill>
                  <a:schemeClr val="bg2"/>
                </a:solidFill>
              </a:defRPr>
            </a:lvl1pPr>
          </a:lstStyle>
          <a:p>
            <a:r>
              <a:rPr lang="fr-FR">
                <a:solidFill>
                  <a:schemeClr val="tx1"/>
                </a:solidFill>
              </a:rPr>
              <a:t>Limite à 40% d’actifs risqués au sein de l’enveloppe * </a:t>
            </a:r>
            <a:r>
              <a:rPr lang="fr-FR" b="0">
                <a:solidFill>
                  <a:schemeClr val="tx1"/>
                </a:solidFill>
              </a:rPr>
              <a:t>pour les projets Assurance Vie et Contrat de Capitalisation</a:t>
            </a:r>
            <a:endParaRPr lang="fr-FR">
              <a:solidFill>
                <a:schemeClr val="tx1"/>
              </a:solidFill>
            </a:endParaRPr>
          </a:p>
        </p:txBody>
      </p:sp>
      <p:grpSp>
        <p:nvGrpSpPr>
          <p:cNvPr id="1051" name="Group 1050">
            <a:extLst>
              <a:ext uri="{FF2B5EF4-FFF2-40B4-BE49-F238E27FC236}">
                <a16:creationId xmlns:a16="http://schemas.microsoft.com/office/drawing/2014/main" id="{69020DE1-007E-EECB-D664-836F09A900FE}"/>
              </a:ext>
            </a:extLst>
          </p:cNvPr>
          <p:cNvGrpSpPr/>
          <p:nvPr/>
        </p:nvGrpSpPr>
        <p:grpSpPr>
          <a:xfrm>
            <a:off x="8212333" y="2654031"/>
            <a:ext cx="275493" cy="275690"/>
            <a:chOff x="3944888" y="4005064"/>
            <a:chExt cx="1656184" cy="1657364"/>
          </a:xfrm>
          <a:solidFill>
            <a:schemeClr val="bg2"/>
          </a:solidFill>
        </p:grpSpPr>
        <p:sp>
          <p:nvSpPr>
            <p:cNvPr id="1052" name="Partial Circle 1051">
              <a:extLst>
                <a:ext uri="{FF2B5EF4-FFF2-40B4-BE49-F238E27FC236}">
                  <a16:creationId xmlns:a16="http://schemas.microsoft.com/office/drawing/2014/main" id="{7A65CDBC-7309-75DF-1D80-410B3CC5EC85}"/>
                </a:ext>
              </a:extLst>
            </p:cNvPr>
            <p:cNvSpPr/>
            <p:nvPr/>
          </p:nvSpPr>
          <p:spPr bwMode="auto">
            <a:xfrm>
              <a:off x="3944888" y="4005064"/>
              <a:ext cx="1656184" cy="1656184"/>
            </a:xfrm>
            <a:prstGeom prst="pie">
              <a:avLst>
                <a:gd name="adj1" fmla="val 3240000"/>
                <a:gd name="adj2" fmla="val 16200000"/>
              </a:avLst>
            </a:prstGeom>
            <a:solidFill>
              <a:schemeClr val="bg1">
                <a:lumMod val="50000"/>
              </a:schemeClr>
            </a:solidFill>
            <a:ln w="158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85000"/>
                </a:lnSpc>
                <a:spcBef>
                  <a:spcPts val="0"/>
                </a:spcBef>
              </a:pPr>
              <a:endParaRPr lang="fr-FR" sz="1400" b="1">
                <a:latin typeface="Calibri" panose="020F0502020204030204" pitchFamily="34" charset="0"/>
              </a:endParaRPr>
            </a:p>
          </p:txBody>
        </p:sp>
        <p:sp>
          <p:nvSpPr>
            <p:cNvPr id="1053" name="Partial Circle 1052">
              <a:extLst>
                <a:ext uri="{FF2B5EF4-FFF2-40B4-BE49-F238E27FC236}">
                  <a16:creationId xmlns:a16="http://schemas.microsoft.com/office/drawing/2014/main" id="{359B5D48-5282-1DD0-A3CB-68FC84F85BB5}"/>
                </a:ext>
              </a:extLst>
            </p:cNvPr>
            <p:cNvSpPr/>
            <p:nvPr/>
          </p:nvSpPr>
          <p:spPr bwMode="auto">
            <a:xfrm>
              <a:off x="3944888" y="4006244"/>
              <a:ext cx="1656184" cy="1656184"/>
            </a:xfrm>
            <a:prstGeom prst="pie">
              <a:avLst>
                <a:gd name="adj1" fmla="val 16200000"/>
                <a:gd name="adj2" fmla="val 3240000"/>
              </a:avLst>
            </a:prstGeom>
            <a:solidFill>
              <a:schemeClr val="bg1"/>
            </a:solidFill>
            <a:ln w="158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85000"/>
                </a:lnSpc>
                <a:spcBef>
                  <a:spcPts val="0"/>
                </a:spcBef>
              </a:pPr>
              <a:endParaRPr lang="fr-FR" sz="1400" b="1">
                <a:latin typeface="Calibri" panose="020F0502020204030204" pitchFamily="34" charset="0"/>
              </a:endParaRPr>
            </a:p>
          </p:txBody>
        </p:sp>
      </p:grpSp>
      <p:sp>
        <p:nvSpPr>
          <p:cNvPr id="1084" name="TextBox 1083">
            <a:extLst>
              <a:ext uri="{FF2B5EF4-FFF2-40B4-BE49-F238E27FC236}">
                <a16:creationId xmlns:a16="http://schemas.microsoft.com/office/drawing/2014/main" id="{93341DBA-FDF2-71F8-ADB2-475419A9412A}"/>
              </a:ext>
            </a:extLst>
          </p:cNvPr>
          <p:cNvSpPr txBox="1"/>
          <p:nvPr/>
        </p:nvSpPr>
        <p:spPr>
          <a:xfrm>
            <a:off x="8131813" y="3257803"/>
            <a:ext cx="3342203" cy="338554"/>
          </a:xfrm>
          <a:prstGeom prst="rect">
            <a:avLst/>
          </a:prstGeom>
          <a:noFill/>
        </p:spPr>
        <p:txBody>
          <a:bodyPr wrap="square" rtlCol="0">
            <a:spAutoFit/>
          </a:bodyPr>
          <a:lstStyle/>
          <a:p>
            <a:r>
              <a:rPr lang="fr-FR" sz="800" i="1"/>
              <a:t>* Le contrôle du profil R1 aux bornes du contrat s’ajoute au contrôle du profil R1 sur le patrimoine global du client</a:t>
            </a:r>
          </a:p>
        </p:txBody>
      </p:sp>
      <p:sp>
        <p:nvSpPr>
          <p:cNvPr id="1094" name="TextBox 1093">
            <a:extLst>
              <a:ext uri="{FF2B5EF4-FFF2-40B4-BE49-F238E27FC236}">
                <a16:creationId xmlns:a16="http://schemas.microsoft.com/office/drawing/2014/main" id="{372EFB48-69E2-E657-DC71-140625C2B244}"/>
              </a:ext>
            </a:extLst>
          </p:cNvPr>
          <p:cNvSpPr txBox="1"/>
          <p:nvPr/>
        </p:nvSpPr>
        <p:spPr>
          <a:xfrm rot="16200000">
            <a:off x="-155355" y="3205897"/>
            <a:ext cx="1946614" cy="246221"/>
          </a:xfrm>
          <a:prstGeom prst="rect">
            <a:avLst/>
          </a:prstGeom>
          <a:noFill/>
        </p:spPr>
        <p:txBody>
          <a:bodyPr wrap="none" lIns="36000" rIns="36000" rtlCol="0">
            <a:spAutoFit/>
          </a:bodyPr>
          <a:lstStyle/>
          <a:p>
            <a:pPr algn="ctr"/>
            <a:r>
              <a:rPr lang="fr-FR" sz="1000" i="1"/>
              <a:t>Règles existantes conservées</a:t>
            </a:r>
          </a:p>
        </p:txBody>
      </p:sp>
      <p:sp>
        <p:nvSpPr>
          <p:cNvPr id="1095" name="TextBox 1094">
            <a:extLst>
              <a:ext uri="{FF2B5EF4-FFF2-40B4-BE49-F238E27FC236}">
                <a16:creationId xmlns:a16="http://schemas.microsoft.com/office/drawing/2014/main" id="{F982C052-15A7-9005-01F9-E456A4FF369D}"/>
              </a:ext>
            </a:extLst>
          </p:cNvPr>
          <p:cNvSpPr txBox="1"/>
          <p:nvPr/>
        </p:nvSpPr>
        <p:spPr>
          <a:xfrm rot="16200000">
            <a:off x="-107912" y="5105068"/>
            <a:ext cx="1858520" cy="253012"/>
          </a:xfrm>
          <a:prstGeom prst="rect">
            <a:avLst/>
          </a:prstGeom>
          <a:solidFill>
            <a:schemeClr val="accent2"/>
          </a:solidFill>
          <a:effectLst/>
        </p:spPr>
        <p:txBody>
          <a:bodyPr wrap="square" lIns="36000" rIns="36000" rtlCol="0">
            <a:spAutoFit/>
          </a:bodyPr>
          <a:lstStyle/>
          <a:p>
            <a:pPr algn="ctr"/>
            <a:r>
              <a:rPr lang="fr-FR" sz="1000" b="1">
                <a:solidFill>
                  <a:schemeClr val="bg1"/>
                </a:solidFill>
              </a:rPr>
              <a:t>NOUVEAUTÉS V4.2</a:t>
            </a:r>
          </a:p>
        </p:txBody>
      </p:sp>
      <p:sp>
        <p:nvSpPr>
          <p:cNvPr id="1096" name="Left Brace 1095">
            <a:extLst>
              <a:ext uri="{FF2B5EF4-FFF2-40B4-BE49-F238E27FC236}">
                <a16:creationId xmlns:a16="http://schemas.microsoft.com/office/drawing/2014/main" id="{365AC6B9-4C24-D81B-A995-1D5065630AA3}"/>
              </a:ext>
            </a:extLst>
          </p:cNvPr>
          <p:cNvSpPr/>
          <p:nvPr/>
        </p:nvSpPr>
        <p:spPr>
          <a:xfrm>
            <a:off x="974024" y="2441019"/>
            <a:ext cx="120004" cy="1774296"/>
          </a:xfrm>
          <a:prstGeom prst="leftBrace">
            <a:avLst>
              <a:gd name="adj1" fmla="val 0"/>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97" name="Isosceles Triangle 1096">
            <a:extLst>
              <a:ext uri="{FF2B5EF4-FFF2-40B4-BE49-F238E27FC236}">
                <a16:creationId xmlns:a16="http://schemas.microsoft.com/office/drawing/2014/main" id="{F6587538-6C42-AA02-FF1C-5CD35F925D51}"/>
              </a:ext>
            </a:extLst>
          </p:cNvPr>
          <p:cNvSpPr/>
          <p:nvPr/>
        </p:nvSpPr>
        <p:spPr>
          <a:xfrm rot="5400000">
            <a:off x="728785" y="5128938"/>
            <a:ext cx="696422" cy="118356"/>
          </a:xfrm>
          <a:prstGeom prst="triangle">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8" name="Arrow: Chevron 1097">
            <a:extLst>
              <a:ext uri="{FF2B5EF4-FFF2-40B4-BE49-F238E27FC236}">
                <a16:creationId xmlns:a16="http://schemas.microsoft.com/office/drawing/2014/main" id="{50285804-7BB9-4F0E-4A22-D279C4537663}"/>
              </a:ext>
            </a:extLst>
          </p:cNvPr>
          <p:cNvSpPr/>
          <p:nvPr/>
        </p:nvSpPr>
        <p:spPr>
          <a:xfrm>
            <a:off x="4463453" y="2169826"/>
            <a:ext cx="279694" cy="141254"/>
          </a:xfrm>
          <a:prstGeom prst="chevron">
            <a:avLst/>
          </a:prstGeom>
          <a:solidFill>
            <a:schemeClr val="accent4"/>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99" name="Arrow: Chevron 1098">
            <a:extLst>
              <a:ext uri="{FF2B5EF4-FFF2-40B4-BE49-F238E27FC236}">
                <a16:creationId xmlns:a16="http://schemas.microsoft.com/office/drawing/2014/main" id="{5D09C957-2EA6-E38D-D83F-21369BAE77C1}"/>
              </a:ext>
            </a:extLst>
          </p:cNvPr>
          <p:cNvSpPr/>
          <p:nvPr/>
        </p:nvSpPr>
        <p:spPr>
          <a:xfrm>
            <a:off x="7929861" y="2169826"/>
            <a:ext cx="279694" cy="141254"/>
          </a:xfrm>
          <a:prstGeom prst="chevron">
            <a:avLst/>
          </a:prstGeom>
          <a:solidFill>
            <a:schemeClr val="accent4"/>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2" name="Picture 1">
            <a:extLst>
              <a:ext uri="{FF2B5EF4-FFF2-40B4-BE49-F238E27FC236}">
                <a16:creationId xmlns:a16="http://schemas.microsoft.com/office/drawing/2014/main" id="{E580E21D-97FC-9988-A6F9-E7E70476433A}"/>
              </a:ext>
            </a:extLst>
          </p:cNvPr>
          <p:cNvPicPr>
            <a:picLocks noChangeAspect="1"/>
          </p:cNvPicPr>
          <p:nvPr/>
        </p:nvPicPr>
        <p:blipFill>
          <a:blip r:embed="rId9"/>
          <a:stretch>
            <a:fillRect/>
          </a:stretch>
        </p:blipFill>
        <p:spPr>
          <a:xfrm>
            <a:off x="1766433" y="3198470"/>
            <a:ext cx="2219303" cy="958336"/>
          </a:xfrm>
          <a:prstGeom prst="rect">
            <a:avLst/>
          </a:prstGeom>
          <a:ln>
            <a:solidFill>
              <a:schemeClr val="bg1">
                <a:lumMod val="85000"/>
              </a:schemeClr>
            </a:solidFill>
          </a:ln>
        </p:spPr>
      </p:pic>
      <p:sp>
        <p:nvSpPr>
          <p:cNvPr id="5" name="Rectangle: Single Corner Snipped 4">
            <a:hlinkClick r:id="rId6" action="ppaction://hlinksldjump"/>
            <a:extLst>
              <a:ext uri="{FF2B5EF4-FFF2-40B4-BE49-F238E27FC236}">
                <a16:creationId xmlns:a16="http://schemas.microsoft.com/office/drawing/2014/main" id="{F037C583-1708-E51B-E064-70DE9A7A9A10}"/>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sp>
        <p:nvSpPr>
          <p:cNvPr id="15" name="TextBox 14">
            <a:extLst>
              <a:ext uri="{FF2B5EF4-FFF2-40B4-BE49-F238E27FC236}">
                <a16:creationId xmlns:a16="http://schemas.microsoft.com/office/drawing/2014/main" id="{13DD380A-8061-0132-E5D3-DB9F4D051E4C}"/>
              </a:ext>
            </a:extLst>
          </p:cNvPr>
          <p:cNvSpPr txBox="1"/>
          <p:nvPr/>
        </p:nvSpPr>
        <p:spPr>
          <a:xfrm>
            <a:off x="1206138" y="4305908"/>
            <a:ext cx="3339894" cy="1858519"/>
          </a:xfrm>
          <a:prstGeom prst="rect">
            <a:avLst/>
          </a:prstGeom>
          <a:solidFill>
            <a:srgbClr val="D9F1EF"/>
          </a:solidFill>
          <a:ln w="19050">
            <a:solidFill>
              <a:schemeClr val="accent2"/>
            </a:solidFill>
          </a:ln>
          <a:effectLst/>
        </p:spPr>
        <p:txBody>
          <a:bodyPr wrap="square" rtlCol="0" anchor="ctr">
            <a:noAutofit/>
          </a:bodyPr>
          <a:lstStyle/>
          <a:p>
            <a:pPr marL="361950"/>
            <a:r>
              <a:rPr lang="fr-FR" sz="1100" b="1">
                <a:solidFill>
                  <a:schemeClr val="accent2"/>
                </a:solidFill>
              </a:rPr>
              <a:t>Le profil Prudent - R1 est automatiquement appliqué </a:t>
            </a:r>
            <a:r>
              <a:rPr lang="fr-FR" sz="1100"/>
              <a:t>par LEA</a:t>
            </a:r>
            <a:r>
              <a:rPr lang="fr-FR" sz="1100" i="1" baseline="30000"/>
              <a:t>(a)</a:t>
            </a:r>
            <a:r>
              <a:rPr lang="fr-FR" sz="1100"/>
              <a:t>, quel que soit le profil issu du Questionnaire de Risque (QR), avec un message explicatif dans le parcours et la synthèse épargne.</a:t>
            </a:r>
          </a:p>
        </p:txBody>
      </p:sp>
      <p:grpSp>
        <p:nvGrpSpPr>
          <p:cNvPr id="21" name="Group 78">
            <a:extLst>
              <a:ext uri="{FF2B5EF4-FFF2-40B4-BE49-F238E27FC236}">
                <a16:creationId xmlns:a16="http://schemas.microsoft.com/office/drawing/2014/main" id="{21C1EABF-1BF6-4648-5839-F5EC279D5A27}"/>
              </a:ext>
            </a:extLst>
          </p:cNvPr>
          <p:cNvGrpSpPr>
            <a:grpSpLocks noChangeAspect="1"/>
          </p:cNvGrpSpPr>
          <p:nvPr/>
        </p:nvGrpSpPr>
        <p:grpSpPr bwMode="auto">
          <a:xfrm>
            <a:off x="1305930" y="5022144"/>
            <a:ext cx="254974" cy="339434"/>
            <a:chOff x="5561" y="440"/>
            <a:chExt cx="320" cy="426"/>
          </a:xfrm>
          <a:solidFill>
            <a:schemeClr val="accent2"/>
          </a:solidFill>
        </p:grpSpPr>
        <p:sp>
          <p:nvSpPr>
            <p:cNvPr id="27" name="Freeform 79">
              <a:extLst>
                <a:ext uri="{FF2B5EF4-FFF2-40B4-BE49-F238E27FC236}">
                  <a16:creationId xmlns:a16="http://schemas.microsoft.com/office/drawing/2014/main" id="{E1FABAE9-C39A-3B8A-BAD0-73F2B93EF23C}"/>
                </a:ext>
              </a:extLst>
            </p:cNvPr>
            <p:cNvSpPr>
              <a:spLocks noEditPoints="1"/>
            </p:cNvSpPr>
            <p:nvPr/>
          </p:nvSpPr>
          <p:spPr bwMode="auto">
            <a:xfrm>
              <a:off x="5561" y="440"/>
              <a:ext cx="320" cy="426"/>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2 w 216"/>
                <a:gd name="T13" fmla="*/ 2 h 288"/>
                <a:gd name="T14" fmla="*/ 214 w 216"/>
                <a:gd name="T15" fmla="*/ 74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1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6"/>
                    <a:pt x="0" y="282"/>
                  </a:cubicBezTo>
                  <a:cubicBezTo>
                    <a:pt x="0" y="6"/>
                    <a:pt x="0" y="6"/>
                    <a:pt x="0" y="6"/>
                  </a:cubicBezTo>
                  <a:cubicBezTo>
                    <a:pt x="0" y="3"/>
                    <a:pt x="3" y="0"/>
                    <a:pt x="6" y="0"/>
                  </a:cubicBezTo>
                  <a:cubicBezTo>
                    <a:pt x="138" y="0"/>
                    <a:pt x="138" y="0"/>
                    <a:pt x="138" y="0"/>
                  </a:cubicBezTo>
                  <a:cubicBezTo>
                    <a:pt x="140" y="0"/>
                    <a:pt x="141" y="1"/>
                    <a:pt x="142" y="2"/>
                  </a:cubicBezTo>
                  <a:cubicBezTo>
                    <a:pt x="214" y="74"/>
                    <a:pt x="214" y="74"/>
                    <a:pt x="214" y="74"/>
                  </a:cubicBezTo>
                  <a:cubicBezTo>
                    <a:pt x="216" y="75"/>
                    <a:pt x="216" y="77"/>
                    <a:pt x="216" y="78"/>
                  </a:cubicBezTo>
                  <a:cubicBezTo>
                    <a:pt x="216" y="282"/>
                    <a:pt x="216" y="282"/>
                    <a:pt x="216" y="282"/>
                  </a:cubicBezTo>
                  <a:cubicBezTo>
                    <a:pt x="216" y="286"/>
                    <a:pt x="214" y="288"/>
                    <a:pt x="210" y="288"/>
                  </a:cubicBezTo>
                  <a:close/>
                  <a:moveTo>
                    <a:pt x="12" y="276"/>
                  </a:moveTo>
                  <a:cubicBezTo>
                    <a:pt x="204" y="276"/>
                    <a:pt x="204" y="276"/>
                    <a:pt x="204" y="276"/>
                  </a:cubicBezTo>
                  <a:cubicBezTo>
                    <a:pt x="204" y="81"/>
                    <a:pt x="204" y="81"/>
                    <a:pt x="204" y="81"/>
                  </a:cubicBezTo>
                  <a:cubicBezTo>
                    <a:pt x="136" y="12"/>
                    <a:pt x="136" y="12"/>
                    <a:pt x="136" y="12"/>
                  </a:cubicBezTo>
                  <a:cubicBezTo>
                    <a:pt x="12" y="12"/>
                    <a:pt x="12" y="12"/>
                    <a:pt x="12" y="12"/>
                  </a:cubicBezTo>
                  <a:lnTo>
                    <a:pt x="12"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28" name="Freeform 80">
              <a:extLst>
                <a:ext uri="{FF2B5EF4-FFF2-40B4-BE49-F238E27FC236}">
                  <a16:creationId xmlns:a16="http://schemas.microsoft.com/office/drawing/2014/main" id="{BF73D7EE-B0EB-A670-E29B-665C9C29FECE}"/>
                </a:ext>
              </a:extLst>
            </p:cNvPr>
            <p:cNvSpPr>
              <a:spLocks/>
            </p:cNvSpPr>
            <p:nvPr/>
          </p:nvSpPr>
          <p:spPr bwMode="auto">
            <a:xfrm>
              <a:off x="5757" y="440"/>
              <a:ext cx="124" cy="125"/>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2"/>
                    <a:pt x="0" y="78"/>
                  </a:cubicBezTo>
                  <a:cubicBezTo>
                    <a:pt x="0" y="6"/>
                    <a:pt x="0" y="6"/>
                    <a:pt x="0" y="6"/>
                  </a:cubicBezTo>
                  <a:cubicBezTo>
                    <a:pt x="0" y="3"/>
                    <a:pt x="3" y="0"/>
                    <a:pt x="6" y="0"/>
                  </a:cubicBezTo>
                  <a:cubicBezTo>
                    <a:pt x="10" y="0"/>
                    <a:pt x="12" y="3"/>
                    <a:pt x="12" y="6"/>
                  </a:cubicBezTo>
                  <a:cubicBezTo>
                    <a:pt x="12" y="72"/>
                    <a:pt x="12" y="72"/>
                    <a:pt x="12" y="72"/>
                  </a:cubicBezTo>
                  <a:cubicBezTo>
                    <a:pt x="78" y="72"/>
                    <a:pt x="78" y="72"/>
                    <a:pt x="78" y="72"/>
                  </a:cubicBezTo>
                  <a:cubicBezTo>
                    <a:pt x="82" y="72"/>
                    <a:pt x="84" y="75"/>
                    <a:pt x="84" y="78"/>
                  </a:cubicBezTo>
                  <a:cubicBezTo>
                    <a:pt x="84" y="82"/>
                    <a:pt x="82" y="84"/>
                    <a:pt x="78"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29" name="Freeform 81">
              <a:extLst>
                <a:ext uri="{FF2B5EF4-FFF2-40B4-BE49-F238E27FC236}">
                  <a16:creationId xmlns:a16="http://schemas.microsoft.com/office/drawing/2014/main" id="{4F02B998-4C48-08F7-A199-9EDBA0C47992}"/>
                </a:ext>
              </a:extLst>
            </p:cNvPr>
            <p:cNvSpPr>
              <a:spLocks/>
            </p:cNvSpPr>
            <p:nvPr/>
          </p:nvSpPr>
          <p:spPr bwMode="auto">
            <a:xfrm>
              <a:off x="5721" y="618"/>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0" name="Freeform 82">
              <a:extLst>
                <a:ext uri="{FF2B5EF4-FFF2-40B4-BE49-F238E27FC236}">
                  <a16:creationId xmlns:a16="http://schemas.microsoft.com/office/drawing/2014/main" id="{771F2352-982F-8E06-AF5A-D1410396AE48}"/>
                </a:ext>
              </a:extLst>
            </p:cNvPr>
            <p:cNvSpPr>
              <a:spLocks/>
            </p:cNvSpPr>
            <p:nvPr/>
          </p:nvSpPr>
          <p:spPr bwMode="auto">
            <a:xfrm>
              <a:off x="5721" y="689"/>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1" name="Freeform 83">
              <a:extLst>
                <a:ext uri="{FF2B5EF4-FFF2-40B4-BE49-F238E27FC236}">
                  <a16:creationId xmlns:a16="http://schemas.microsoft.com/office/drawing/2014/main" id="{A0ED3903-1AEA-08E1-57C4-FB05655085A9}"/>
                </a:ext>
              </a:extLst>
            </p:cNvPr>
            <p:cNvSpPr>
              <a:spLocks/>
            </p:cNvSpPr>
            <p:nvPr/>
          </p:nvSpPr>
          <p:spPr bwMode="auto">
            <a:xfrm>
              <a:off x="5721" y="760"/>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2" name="Freeform 84">
              <a:extLst>
                <a:ext uri="{FF2B5EF4-FFF2-40B4-BE49-F238E27FC236}">
                  <a16:creationId xmlns:a16="http://schemas.microsoft.com/office/drawing/2014/main" id="{6B384A30-A3E4-59B6-4BA6-B5C8663250BD}"/>
                </a:ext>
              </a:extLst>
            </p:cNvPr>
            <p:cNvSpPr>
              <a:spLocks/>
            </p:cNvSpPr>
            <p:nvPr/>
          </p:nvSpPr>
          <p:spPr bwMode="auto">
            <a:xfrm>
              <a:off x="5614" y="582"/>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3" name="Freeform 85">
              <a:extLst>
                <a:ext uri="{FF2B5EF4-FFF2-40B4-BE49-F238E27FC236}">
                  <a16:creationId xmlns:a16="http://schemas.microsoft.com/office/drawing/2014/main" id="{865316B4-E03C-B0EA-856A-E4755924881B}"/>
                </a:ext>
              </a:extLst>
            </p:cNvPr>
            <p:cNvSpPr>
              <a:spLocks/>
            </p:cNvSpPr>
            <p:nvPr/>
          </p:nvSpPr>
          <p:spPr bwMode="auto">
            <a:xfrm>
              <a:off x="5614" y="653"/>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6" name="Freeform 86">
              <a:extLst>
                <a:ext uri="{FF2B5EF4-FFF2-40B4-BE49-F238E27FC236}">
                  <a16:creationId xmlns:a16="http://schemas.microsoft.com/office/drawing/2014/main" id="{D4002072-8F23-5C48-8DC2-307AD092A226}"/>
                </a:ext>
              </a:extLst>
            </p:cNvPr>
            <p:cNvSpPr>
              <a:spLocks/>
            </p:cNvSpPr>
            <p:nvPr/>
          </p:nvSpPr>
          <p:spPr bwMode="auto">
            <a:xfrm>
              <a:off x="5614" y="724"/>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sp>
        <p:nvSpPr>
          <p:cNvPr id="38" name="TextBox 37">
            <a:extLst>
              <a:ext uri="{FF2B5EF4-FFF2-40B4-BE49-F238E27FC236}">
                <a16:creationId xmlns:a16="http://schemas.microsoft.com/office/drawing/2014/main" id="{0B209C9F-7C28-C220-22F3-05EF69C6D1A2}"/>
              </a:ext>
            </a:extLst>
          </p:cNvPr>
          <p:cNvSpPr txBox="1"/>
          <p:nvPr/>
        </p:nvSpPr>
        <p:spPr>
          <a:xfrm>
            <a:off x="4671392" y="4305908"/>
            <a:ext cx="3339894" cy="1868623"/>
          </a:xfrm>
          <a:prstGeom prst="rect">
            <a:avLst/>
          </a:prstGeom>
          <a:solidFill>
            <a:srgbClr val="D9F1EF"/>
          </a:solidFill>
          <a:ln w="19050">
            <a:solidFill>
              <a:schemeClr val="accent2"/>
            </a:solidFill>
          </a:ln>
          <a:effectLst/>
        </p:spPr>
        <p:txBody>
          <a:bodyPr wrap="square" rtlCol="0" anchor="ctr">
            <a:noAutofit/>
          </a:bodyPr>
          <a:lstStyle/>
          <a:p>
            <a:pPr marL="361950"/>
            <a:br>
              <a:rPr lang="fr-FR" sz="1100"/>
            </a:br>
            <a:r>
              <a:rPr lang="fr-FR" sz="1100" b="1">
                <a:solidFill>
                  <a:schemeClr val="accent2"/>
                </a:solidFill>
              </a:rPr>
              <a:t>Limitation de l’horizon de placement</a:t>
            </a:r>
            <a:r>
              <a:rPr lang="fr-FR" sz="1100"/>
              <a:t>, par tranche d’âge du client :</a:t>
            </a:r>
          </a:p>
          <a:p>
            <a:pPr marL="623888" indent="-171450">
              <a:buFont typeface="Arial" panose="020B0604020202020204" pitchFamily="34" charset="0"/>
              <a:buChar char="•"/>
              <a:tabLst>
                <a:tab pos="1704975" algn="l"/>
                <a:tab pos="2779713" algn="r"/>
              </a:tabLst>
            </a:pPr>
            <a:r>
              <a:rPr lang="fr-FR" sz="1100"/>
              <a:t>80 à 85 ans 	</a:t>
            </a:r>
            <a:r>
              <a:rPr lang="fr-FR" sz="1100">
                <a:sym typeface="Wingdings" panose="05000000000000000000" pitchFamily="2" charset="2"/>
              </a:rPr>
              <a:t> 	10 ans max</a:t>
            </a:r>
          </a:p>
          <a:p>
            <a:pPr marL="623888" indent="-171450">
              <a:buFont typeface="Arial" panose="020B0604020202020204" pitchFamily="34" charset="0"/>
              <a:buChar char="•"/>
              <a:tabLst>
                <a:tab pos="1704975" algn="l"/>
                <a:tab pos="2779713" algn="r"/>
              </a:tabLst>
            </a:pPr>
            <a:r>
              <a:rPr lang="fr-FR" sz="1100">
                <a:sym typeface="Wingdings" panose="05000000000000000000" pitchFamily="2" charset="2"/>
              </a:rPr>
              <a:t>86 à 89 ans 	 	5 ans max</a:t>
            </a:r>
          </a:p>
          <a:p>
            <a:pPr marL="623888" indent="-171450">
              <a:buFont typeface="Arial" panose="020B0604020202020204" pitchFamily="34" charset="0"/>
              <a:buChar char="•"/>
              <a:tabLst>
                <a:tab pos="1704975" algn="l"/>
                <a:tab pos="2779713" algn="r"/>
              </a:tabLst>
            </a:pPr>
            <a:r>
              <a:rPr lang="fr-FR" sz="1100">
                <a:sym typeface="Wingdings" panose="05000000000000000000" pitchFamily="2" charset="2"/>
              </a:rPr>
              <a:t>90 ans et plus	 	3 ans max</a:t>
            </a:r>
            <a:br>
              <a:rPr lang="fr-FR" sz="1100"/>
            </a:br>
            <a:endParaRPr lang="fr-FR" sz="1100"/>
          </a:p>
        </p:txBody>
      </p:sp>
      <p:sp>
        <p:nvSpPr>
          <p:cNvPr id="41" name="TextBox 40">
            <a:extLst>
              <a:ext uri="{FF2B5EF4-FFF2-40B4-BE49-F238E27FC236}">
                <a16:creationId xmlns:a16="http://schemas.microsoft.com/office/drawing/2014/main" id="{32CE24A8-1AAE-6DA0-36BE-E71B62D95CAE}"/>
              </a:ext>
            </a:extLst>
          </p:cNvPr>
          <p:cNvSpPr txBox="1"/>
          <p:nvPr/>
        </p:nvSpPr>
        <p:spPr>
          <a:xfrm>
            <a:off x="8136646" y="4304247"/>
            <a:ext cx="3339894" cy="717897"/>
          </a:xfrm>
          <a:prstGeom prst="rect">
            <a:avLst/>
          </a:prstGeom>
          <a:solidFill>
            <a:srgbClr val="D9F1EF"/>
          </a:solidFill>
          <a:ln w="19050">
            <a:solidFill>
              <a:schemeClr val="accent2"/>
            </a:solidFill>
          </a:ln>
          <a:effectLst/>
        </p:spPr>
        <p:txBody>
          <a:bodyPr wrap="square" rtlCol="0" anchor="ctr">
            <a:noAutofit/>
          </a:bodyPr>
          <a:lstStyle>
            <a:defPPr>
              <a:defRPr lang="en-US"/>
            </a:defPPr>
            <a:lvl1pPr marL="361950">
              <a:defRPr sz="1100"/>
            </a:lvl1pPr>
          </a:lstStyle>
          <a:p>
            <a:r>
              <a:rPr lang="fr-FR" b="1">
                <a:solidFill>
                  <a:schemeClr val="accent2"/>
                </a:solidFill>
              </a:rPr>
              <a:t>Limite à 2% de volatilité au sein l’enveloppe * </a:t>
            </a:r>
            <a:r>
              <a:rPr lang="fr-FR" b="0">
                <a:solidFill>
                  <a:schemeClr val="tx1"/>
                </a:solidFill>
              </a:rPr>
              <a:t>pour</a:t>
            </a:r>
            <a:r>
              <a:rPr lang="fr-FR"/>
              <a:t> les projets Assurance Vie et Contrat de Capitalisation</a:t>
            </a:r>
            <a:endParaRPr lang="fr-FR" b="1">
              <a:solidFill>
                <a:schemeClr val="accent2"/>
              </a:solidFill>
            </a:endParaRPr>
          </a:p>
        </p:txBody>
      </p:sp>
      <p:sp>
        <p:nvSpPr>
          <p:cNvPr id="42" name="TextBox 41">
            <a:extLst>
              <a:ext uri="{FF2B5EF4-FFF2-40B4-BE49-F238E27FC236}">
                <a16:creationId xmlns:a16="http://schemas.microsoft.com/office/drawing/2014/main" id="{8713EB3E-0983-F03D-B5DE-C032E2C9DA87}"/>
              </a:ext>
            </a:extLst>
          </p:cNvPr>
          <p:cNvSpPr txBox="1"/>
          <p:nvPr/>
        </p:nvSpPr>
        <p:spPr>
          <a:xfrm>
            <a:off x="8132967" y="5065556"/>
            <a:ext cx="3339894" cy="1108975"/>
          </a:xfrm>
          <a:prstGeom prst="rect">
            <a:avLst/>
          </a:prstGeom>
          <a:solidFill>
            <a:srgbClr val="D9F1EF"/>
          </a:solidFill>
          <a:ln w="19050">
            <a:solidFill>
              <a:schemeClr val="accent2"/>
            </a:solidFill>
          </a:ln>
          <a:effectLst/>
        </p:spPr>
        <p:txBody>
          <a:bodyPr wrap="square" rtlCol="0" anchor="ctr">
            <a:noAutofit/>
          </a:bodyPr>
          <a:lstStyle>
            <a:defPPr>
              <a:defRPr lang="en-US"/>
            </a:defPPr>
            <a:lvl1pPr marL="361950">
              <a:defRPr sz="1100"/>
            </a:lvl1pPr>
          </a:lstStyle>
          <a:p>
            <a:r>
              <a:rPr lang="fr-FR" b="0">
                <a:solidFill>
                  <a:schemeClr val="tx1"/>
                </a:solidFill>
              </a:rPr>
              <a:t>Pour les clients de </a:t>
            </a:r>
            <a:r>
              <a:rPr lang="fr-FR" b="1" u="sng">
                <a:solidFill>
                  <a:schemeClr val="accent2"/>
                </a:solidFill>
              </a:rPr>
              <a:t>90 ans et plus</a:t>
            </a:r>
            <a:r>
              <a:rPr lang="fr-FR" b="0" u="sng">
                <a:solidFill>
                  <a:schemeClr val="accent2"/>
                </a:solidFill>
              </a:rPr>
              <a:t> </a:t>
            </a:r>
            <a:r>
              <a:rPr lang="fr-FR" b="0">
                <a:solidFill>
                  <a:schemeClr val="tx1"/>
                </a:solidFill>
              </a:rPr>
              <a:t>: investissement </a:t>
            </a:r>
            <a:r>
              <a:rPr lang="fr-FR" b="1">
                <a:solidFill>
                  <a:schemeClr val="accent2"/>
                </a:solidFill>
              </a:rPr>
              <a:t>uniquement sur le Fonds Général en Euros, sans possibilité de modification en phase de conseil</a:t>
            </a:r>
          </a:p>
          <a:p>
            <a:r>
              <a:rPr lang="fr-FR" sz="1050" i="1">
                <a:solidFill>
                  <a:schemeClr val="accent2"/>
                </a:solidFill>
              </a:rPr>
              <a:t>Les CTO/PEA ne peuvent pas être choisis </a:t>
            </a:r>
          </a:p>
        </p:txBody>
      </p:sp>
      <p:grpSp>
        <p:nvGrpSpPr>
          <p:cNvPr id="50" name="Group 49">
            <a:extLst>
              <a:ext uri="{FF2B5EF4-FFF2-40B4-BE49-F238E27FC236}">
                <a16:creationId xmlns:a16="http://schemas.microsoft.com/office/drawing/2014/main" id="{1C3A2E73-370B-D59E-344E-55FCBACC2C4A}"/>
              </a:ext>
            </a:extLst>
          </p:cNvPr>
          <p:cNvGrpSpPr/>
          <p:nvPr/>
        </p:nvGrpSpPr>
        <p:grpSpPr>
          <a:xfrm>
            <a:off x="8203483" y="4520184"/>
            <a:ext cx="307442" cy="307442"/>
            <a:chOff x="8203483" y="3264450"/>
            <a:chExt cx="307442" cy="307442"/>
          </a:xfrm>
          <a:solidFill>
            <a:schemeClr val="accent2"/>
          </a:solidFill>
        </p:grpSpPr>
        <p:grpSp>
          <p:nvGrpSpPr>
            <p:cNvPr id="51" name="Group 57">
              <a:extLst>
                <a:ext uri="{FF2B5EF4-FFF2-40B4-BE49-F238E27FC236}">
                  <a16:creationId xmlns:a16="http://schemas.microsoft.com/office/drawing/2014/main" id="{C37C226D-6ABB-0E54-8965-E24A6EF4C412}"/>
                </a:ext>
              </a:extLst>
            </p:cNvPr>
            <p:cNvGrpSpPr>
              <a:grpSpLocks noChangeAspect="1"/>
            </p:cNvGrpSpPr>
            <p:nvPr/>
          </p:nvGrpSpPr>
          <p:grpSpPr bwMode="auto">
            <a:xfrm>
              <a:off x="8203483" y="3264450"/>
              <a:ext cx="307442" cy="307442"/>
              <a:chOff x="6537" y="439"/>
              <a:chExt cx="426" cy="426"/>
            </a:xfrm>
            <a:grpFill/>
          </p:grpSpPr>
          <p:sp>
            <p:nvSpPr>
              <p:cNvPr id="56" name="Freeform 58">
                <a:extLst>
                  <a:ext uri="{FF2B5EF4-FFF2-40B4-BE49-F238E27FC236}">
                    <a16:creationId xmlns:a16="http://schemas.microsoft.com/office/drawing/2014/main" id="{A71D3D32-ADCA-7D57-9B0E-2776425DB51A}"/>
                  </a:ext>
                </a:extLst>
              </p:cNvPr>
              <p:cNvSpPr>
                <a:spLocks noEditPoints="1"/>
              </p:cNvSpPr>
              <p:nvPr/>
            </p:nvSpPr>
            <p:spPr bwMode="auto">
              <a:xfrm>
                <a:off x="6537" y="43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57" name="Freeform 59">
                <a:extLst>
                  <a:ext uri="{FF2B5EF4-FFF2-40B4-BE49-F238E27FC236}">
                    <a16:creationId xmlns:a16="http://schemas.microsoft.com/office/drawing/2014/main" id="{1138752D-6D47-9706-BB2B-80343EFAB1D2}"/>
                  </a:ext>
                </a:extLst>
              </p:cNvPr>
              <p:cNvSpPr>
                <a:spLocks noEditPoints="1"/>
              </p:cNvSpPr>
              <p:nvPr/>
            </p:nvSpPr>
            <p:spPr bwMode="auto">
              <a:xfrm>
                <a:off x="6715" y="616"/>
                <a:ext cx="71" cy="72"/>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2 h 48"/>
                  <a:gd name="T12" fmla="*/ 12 w 48"/>
                  <a:gd name="T13" fmla="*/ 24 h 48"/>
                  <a:gd name="T14" fmla="*/ 24 w 48"/>
                  <a:gd name="T15" fmla="*/ 36 h 48"/>
                  <a:gd name="T16" fmla="*/ 36 w 48"/>
                  <a:gd name="T17" fmla="*/ 24 h 48"/>
                  <a:gd name="T18" fmla="*/ 24 w 48"/>
                  <a:gd name="T19"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8" y="0"/>
                      <a:pt x="48" y="11"/>
                      <a:pt x="48" y="24"/>
                    </a:cubicBezTo>
                    <a:cubicBezTo>
                      <a:pt x="48" y="37"/>
                      <a:pt x="38" y="48"/>
                      <a:pt x="24" y="48"/>
                    </a:cubicBezTo>
                    <a:close/>
                    <a:moveTo>
                      <a:pt x="24" y="12"/>
                    </a:moveTo>
                    <a:cubicBezTo>
                      <a:pt x="18" y="12"/>
                      <a:pt x="12" y="18"/>
                      <a:pt x="12" y="24"/>
                    </a:cubicBezTo>
                    <a:cubicBezTo>
                      <a:pt x="12" y="31"/>
                      <a:pt x="18" y="36"/>
                      <a:pt x="24" y="36"/>
                    </a:cubicBezTo>
                    <a:cubicBezTo>
                      <a:pt x="31" y="36"/>
                      <a:pt x="36" y="31"/>
                      <a:pt x="36" y="24"/>
                    </a:cubicBezTo>
                    <a:cubicBezTo>
                      <a:pt x="36" y="18"/>
                      <a:pt x="31" y="12"/>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58" name="Freeform 60">
                <a:extLst>
                  <a:ext uri="{FF2B5EF4-FFF2-40B4-BE49-F238E27FC236}">
                    <a16:creationId xmlns:a16="http://schemas.microsoft.com/office/drawing/2014/main" id="{8287B50B-35BE-8146-99F9-E8BB0E8FC258}"/>
                  </a:ext>
                </a:extLst>
              </p:cNvPr>
              <p:cNvSpPr>
                <a:spLocks/>
              </p:cNvSpPr>
              <p:nvPr/>
            </p:nvSpPr>
            <p:spPr bwMode="auto">
              <a:xfrm>
                <a:off x="6761" y="537"/>
                <a:ext cx="106" cy="106"/>
              </a:xfrm>
              <a:custGeom>
                <a:avLst/>
                <a:gdLst>
                  <a:gd name="T0" fmla="*/ 6 w 72"/>
                  <a:gd name="T1" fmla="*/ 72 h 72"/>
                  <a:gd name="T2" fmla="*/ 2 w 72"/>
                  <a:gd name="T3" fmla="*/ 70 h 72"/>
                  <a:gd name="T4" fmla="*/ 2 w 72"/>
                  <a:gd name="T5" fmla="*/ 61 h 72"/>
                  <a:gd name="T6" fmla="*/ 61 w 72"/>
                  <a:gd name="T7" fmla="*/ 2 h 72"/>
                  <a:gd name="T8" fmla="*/ 70 w 72"/>
                  <a:gd name="T9" fmla="*/ 2 h 72"/>
                  <a:gd name="T10" fmla="*/ 70 w 72"/>
                  <a:gd name="T11" fmla="*/ 10 h 72"/>
                  <a:gd name="T12" fmla="*/ 10 w 72"/>
                  <a:gd name="T13" fmla="*/ 70 h 72"/>
                  <a:gd name="T14" fmla="*/ 6 w 7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72">
                    <a:moveTo>
                      <a:pt x="6" y="72"/>
                    </a:moveTo>
                    <a:cubicBezTo>
                      <a:pt x="5" y="72"/>
                      <a:pt x="3" y="71"/>
                      <a:pt x="2" y="70"/>
                    </a:cubicBezTo>
                    <a:cubicBezTo>
                      <a:pt x="0" y="67"/>
                      <a:pt x="0" y="64"/>
                      <a:pt x="2" y="61"/>
                    </a:cubicBezTo>
                    <a:cubicBezTo>
                      <a:pt x="61" y="2"/>
                      <a:pt x="61" y="2"/>
                      <a:pt x="61" y="2"/>
                    </a:cubicBezTo>
                    <a:cubicBezTo>
                      <a:pt x="64" y="0"/>
                      <a:pt x="67" y="0"/>
                      <a:pt x="70" y="2"/>
                    </a:cubicBezTo>
                    <a:cubicBezTo>
                      <a:pt x="72" y="4"/>
                      <a:pt x="72" y="8"/>
                      <a:pt x="70" y="10"/>
                    </a:cubicBezTo>
                    <a:cubicBezTo>
                      <a:pt x="10" y="70"/>
                      <a:pt x="10" y="70"/>
                      <a:pt x="10" y="70"/>
                    </a:cubicBezTo>
                    <a:cubicBezTo>
                      <a:pt x="9" y="71"/>
                      <a:pt x="8" y="72"/>
                      <a:pt x="6"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60" name="Freeform 61">
                <a:extLst>
                  <a:ext uri="{FF2B5EF4-FFF2-40B4-BE49-F238E27FC236}">
                    <a16:creationId xmlns:a16="http://schemas.microsoft.com/office/drawing/2014/main" id="{8640D028-F15B-65E7-5E79-2F86AD2E3EB9}"/>
                  </a:ext>
                </a:extLst>
              </p:cNvPr>
              <p:cNvSpPr>
                <a:spLocks/>
              </p:cNvSpPr>
              <p:nvPr/>
            </p:nvSpPr>
            <p:spPr bwMode="auto">
              <a:xfrm>
                <a:off x="6573" y="634"/>
                <a:ext cx="53"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2" y="12"/>
                      <a:pt x="0" y="10"/>
                      <a:pt x="0" y="6"/>
                    </a:cubicBezTo>
                    <a:cubicBezTo>
                      <a:pt x="0" y="3"/>
                      <a:pt x="2" y="0"/>
                      <a:pt x="6" y="0"/>
                    </a:cubicBezTo>
                    <a:cubicBezTo>
                      <a:pt x="30" y="0"/>
                      <a:pt x="30" y="0"/>
                      <a:pt x="30" y="0"/>
                    </a:cubicBezTo>
                    <a:cubicBezTo>
                      <a:pt x="33" y="0"/>
                      <a:pt x="36" y="3"/>
                      <a:pt x="36" y="6"/>
                    </a:cubicBezTo>
                    <a:cubicBezTo>
                      <a:pt x="36" y="10"/>
                      <a:pt x="33"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62" name="Freeform 62">
                <a:extLst>
                  <a:ext uri="{FF2B5EF4-FFF2-40B4-BE49-F238E27FC236}">
                    <a16:creationId xmlns:a16="http://schemas.microsoft.com/office/drawing/2014/main" id="{0035D87E-4ECE-E215-C95A-E0587EDEA180}"/>
                  </a:ext>
                </a:extLst>
              </p:cNvPr>
              <p:cNvSpPr>
                <a:spLocks/>
              </p:cNvSpPr>
              <p:nvPr/>
            </p:nvSpPr>
            <p:spPr bwMode="auto">
              <a:xfrm>
                <a:off x="6585" y="693"/>
                <a:ext cx="53" cy="33"/>
              </a:xfrm>
              <a:custGeom>
                <a:avLst/>
                <a:gdLst>
                  <a:gd name="T0" fmla="*/ 7 w 36"/>
                  <a:gd name="T1" fmla="*/ 22 h 22"/>
                  <a:gd name="T2" fmla="*/ 2 w 36"/>
                  <a:gd name="T3" fmla="*/ 18 h 22"/>
                  <a:gd name="T4" fmla="*/ 5 w 36"/>
                  <a:gd name="T5" fmla="*/ 10 h 22"/>
                  <a:gd name="T6" fmla="*/ 27 w 36"/>
                  <a:gd name="T7" fmla="*/ 1 h 22"/>
                  <a:gd name="T8" fmla="*/ 35 w 36"/>
                  <a:gd name="T9" fmla="*/ 4 h 22"/>
                  <a:gd name="T10" fmla="*/ 32 w 36"/>
                  <a:gd name="T11" fmla="*/ 12 h 22"/>
                  <a:gd name="T12" fmla="*/ 9 w 36"/>
                  <a:gd name="T13" fmla="*/ 21 h 22"/>
                  <a:gd name="T14" fmla="*/ 7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7" y="22"/>
                    </a:moveTo>
                    <a:cubicBezTo>
                      <a:pt x="5" y="22"/>
                      <a:pt x="3" y="20"/>
                      <a:pt x="2" y="18"/>
                    </a:cubicBezTo>
                    <a:cubicBezTo>
                      <a:pt x="0" y="15"/>
                      <a:pt x="2" y="12"/>
                      <a:pt x="5" y="10"/>
                    </a:cubicBezTo>
                    <a:cubicBezTo>
                      <a:pt x="27" y="1"/>
                      <a:pt x="27" y="1"/>
                      <a:pt x="27" y="1"/>
                    </a:cubicBezTo>
                    <a:cubicBezTo>
                      <a:pt x="30" y="0"/>
                      <a:pt x="34" y="1"/>
                      <a:pt x="35" y="4"/>
                    </a:cubicBezTo>
                    <a:cubicBezTo>
                      <a:pt x="36" y="7"/>
                      <a:pt x="35" y="11"/>
                      <a:pt x="32" y="12"/>
                    </a:cubicBezTo>
                    <a:cubicBezTo>
                      <a:pt x="9" y="21"/>
                      <a:pt x="9" y="21"/>
                      <a:pt x="9" y="21"/>
                    </a:cubicBezTo>
                    <a:cubicBezTo>
                      <a:pt x="9" y="22"/>
                      <a:pt x="8" y="22"/>
                      <a:pt x="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63" name="Freeform 63">
                <a:extLst>
                  <a:ext uri="{FF2B5EF4-FFF2-40B4-BE49-F238E27FC236}">
                    <a16:creationId xmlns:a16="http://schemas.microsoft.com/office/drawing/2014/main" id="{3DFA9DCB-6632-428F-1B70-229E7B44F92A}"/>
                  </a:ext>
                </a:extLst>
              </p:cNvPr>
              <p:cNvSpPr>
                <a:spLocks/>
              </p:cNvSpPr>
              <p:nvPr/>
            </p:nvSpPr>
            <p:spPr bwMode="auto">
              <a:xfrm>
                <a:off x="6864" y="693"/>
                <a:ext cx="53" cy="33"/>
              </a:xfrm>
              <a:custGeom>
                <a:avLst/>
                <a:gdLst>
                  <a:gd name="T0" fmla="*/ 29 w 36"/>
                  <a:gd name="T1" fmla="*/ 22 h 22"/>
                  <a:gd name="T2" fmla="*/ 26 w 36"/>
                  <a:gd name="T3" fmla="*/ 21 h 22"/>
                  <a:gd name="T4" fmla="*/ 4 w 36"/>
                  <a:gd name="T5" fmla="*/ 12 h 22"/>
                  <a:gd name="T6" fmla="*/ 1 w 36"/>
                  <a:gd name="T7" fmla="*/ 4 h 22"/>
                  <a:gd name="T8" fmla="*/ 9 w 36"/>
                  <a:gd name="T9" fmla="*/ 1 h 22"/>
                  <a:gd name="T10" fmla="*/ 31 w 36"/>
                  <a:gd name="T11" fmla="*/ 10 h 22"/>
                  <a:gd name="T12" fmla="*/ 34 w 36"/>
                  <a:gd name="T13" fmla="*/ 18 h 22"/>
                  <a:gd name="T14" fmla="*/ 29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29" y="22"/>
                    </a:moveTo>
                    <a:cubicBezTo>
                      <a:pt x="28" y="22"/>
                      <a:pt x="27" y="22"/>
                      <a:pt x="26" y="21"/>
                    </a:cubicBezTo>
                    <a:cubicBezTo>
                      <a:pt x="4" y="12"/>
                      <a:pt x="4" y="12"/>
                      <a:pt x="4" y="12"/>
                    </a:cubicBezTo>
                    <a:cubicBezTo>
                      <a:pt x="1" y="11"/>
                      <a:pt x="0" y="7"/>
                      <a:pt x="1" y="4"/>
                    </a:cubicBezTo>
                    <a:cubicBezTo>
                      <a:pt x="2" y="1"/>
                      <a:pt x="6" y="0"/>
                      <a:pt x="9" y="1"/>
                    </a:cubicBezTo>
                    <a:cubicBezTo>
                      <a:pt x="31" y="10"/>
                      <a:pt x="31" y="10"/>
                      <a:pt x="31" y="10"/>
                    </a:cubicBezTo>
                    <a:cubicBezTo>
                      <a:pt x="34" y="12"/>
                      <a:pt x="36" y="15"/>
                      <a:pt x="34" y="18"/>
                    </a:cubicBezTo>
                    <a:cubicBezTo>
                      <a:pt x="33" y="20"/>
                      <a:pt x="31" y="22"/>
                      <a:pt x="2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4" name="Freeform 64">
                <a:extLst>
                  <a:ext uri="{FF2B5EF4-FFF2-40B4-BE49-F238E27FC236}">
                    <a16:creationId xmlns:a16="http://schemas.microsoft.com/office/drawing/2014/main" id="{A893E687-FC9F-247B-9AF8-5E614D35C93B}"/>
                  </a:ext>
                </a:extLst>
              </p:cNvPr>
              <p:cNvSpPr>
                <a:spLocks/>
              </p:cNvSpPr>
              <p:nvPr/>
            </p:nvSpPr>
            <p:spPr bwMode="auto">
              <a:xfrm>
                <a:off x="6874" y="634"/>
                <a:ext cx="54" cy="18"/>
              </a:xfrm>
              <a:custGeom>
                <a:avLst/>
                <a:gdLst>
                  <a:gd name="T0" fmla="*/ 30 w 36"/>
                  <a:gd name="T1" fmla="*/ 12 h 12"/>
                  <a:gd name="T2" fmla="*/ 30 w 36"/>
                  <a:gd name="T3" fmla="*/ 12 h 12"/>
                  <a:gd name="T4" fmla="*/ 6 w 36"/>
                  <a:gd name="T5" fmla="*/ 12 h 12"/>
                  <a:gd name="T6" fmla="*/ 0 w 36"/>
                  <a:gd name="T7" fmla="*/ 6 h 12"/>
                  <a:gd name="T8" fmla="*/ 6 w 36"/>
                  <a:gd name="T9" fmla="*/ 0 h 12"/>
                  <a:gd name="T10" fmla="*/ 6 w 36"/>
                  <a:gd name="T11" fmla="*/ 0 h 12"/>
                  <a:gd name="T12" fmla="*/ 30 w 36"/>
                  <a:gd name="T13" fmla="*/ 0 h 12"/>
                  <a:gd name="T14" fmla="*/ 36 w 36"/>
                  <a:gd name="T15" fmla="*/ 6 h 12"/>
                  <a:gd name="T16" fmla="*/ 30 w 36"/>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2">
                    <a:moveTo>
                      <a:pt x="30" y="12"/>
                    </a:moveTo>
                    <a:cubicBezTo>
                      <a:pt x="30" y="12"/>
                      <a:pt x="30" y="12"/>
                      <a:pt x="30" y="12"/>
                    </a:cubicBezTo>
                    <a:cubicBezTo>
                      <a:pt x="6" y="12"/>
                      <a:pt x="6" y="12"/>
                      <a:pt x="6" y="12"/>
                    </a:cubicBezTo>
                    <a:cubicBezTo>
                      <a:pt x="3" y="12"/>
                      <a:pt x="0" y="10"/>
                      <a:pt x="0" y="6"/>
                    </a:cubicBezTo>
                    <a:cubicBezTo>
                      <a:pt x="0" y="3"/>
                      <a:pt x="3" y="0"/>
                      <a:pt x="6" y="0"/>
                    </a:cubicBezTo>
                    <a:cubicBezTo>
                      <a:pt x="6" y="0"/>
                      <a:pt x="6" y="0"/>
                      <a:pt x="6" y="0"/>
                    </a:cubicBezTo>
                    <a:cubicBezTo>
                      <a:pt x="30" y="0"/>
                      <a:pt x="30" y="0"/>
                      <a:pt x="30" y="0"/>
                    </a:cubicBezTo>
                    <a:cubicBezTo>
                      <a:pt x="34" y="0"/>
                      <a:pt x="36" y="3"/>
                      <a:pt x="36" y="6"/>
                    </a:cubicBezTo>
                    <a:cubicBezTo>
                      <a:pt x="36" y="10"/>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5" name="Freeform 65">
                <a:extLst>
                  <a:ext uri="{FF2B5EF4-FFF2-40B4-BE49-F238E27FC236}">
                    <a16:creationId xmlns:a16="http://schemas.microsoft.com/office/drawing/2014/main" id="{F00E7EA3-3025-6574-1392-B2239DD11D07}"/>
                  </a:ext>
                </a:extLst>
              </p:cNvPr>
              <p:cNvSpPr>
                <a:spLocks/>
              </p:cNvSpPr>
              <p:nvPr/>
            </p:nvSpPr>
            <p:spPr bwMode="auto">
              <a:xfrm>
                <a:off x="6864" y="578"/>
                <a:ext cx="53" cy="33"/>
              </a:xfrm>
              <a:custGeom>
                <a:avLst/>
                <a:gdLst>
                  <a:gd name="T0" fmla="*/ 7 w 36"/>
                  <a:gd name="T1" fmla="*/ 22 h 22"/>
                  <a:gd name="T2" fmla="*/ 1 w 36"/>
                  <a:gd name="T3" fmla="*/ 18 h 22"/>
                  <a:gd name="T4" fmla="*/ 4 w 36"/>
                  <a:gd name="T5" fmla="*/ 10 h 22"/>
                  <a:gd name="T6" fmla="*/ 26 w 36"/>
                  <a:gd name="T7" fmla="*/ 1 h 22"/>
                  <a:gd name="T8" fmla="*/ 34 w 36"/>
                  <a:gd name="T9" fmla="*/ 4 h 22"/>
                  <a:gd name="T10" fmla="*/ 31 w 36"/>
                  <a:gd name="T11" fmla="*/ 12 h 22"/>
                  <a:gd name="T12" fmla="*/ 9 w 36"/>
                  <a:gd name="T13" fmla="*/ 21 h 22"/>
                  <a:gd name="T14" fmla="*/ 7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7" y="22"/>
                    </a:moveTo>
                    <a:cubicBezTo>
                      <a:pt x="4" y="22"/>
                      <a:pt x="2" y="20"/>
                      <a:pt x="1" y="18"/>
                    </a:cubicBezTo>
                    <a:cubicBezTo>
                      <a:pt x="0" y="15"/>
                      <a:pt x="1" y="12"/>
                      <a:pt x="4" y="10"/>
                    </a:cubicBezTo>
                    <a:cubicBezTo>
                      <a:pt x="26" y="1"/>
                      <a:pt x="26" y="1"/>
                      <a:pt x="26" y="1"/>
                    </a:cubicBezTo>
                    <a:cubicBezTo>
                      <a:pt x="30" y="0"/>
                      <a:pt x="33" y="1"/>
                      <a:pt x="34" y="4"/>
                    </a:cubicBezTo>
                    <a:cubicBezTo>
                      <a:pt x="36" y="7"/>
                      <a:pt x="34" y="11"/>
                      <a:pt x="31" y="12"/>
                    </a:cubicBezTo>
                    <a:cubicBezTo>
                      <a:pt x="9" y="21"/>
                      <a:pt x="9" y="21"/>
                      <a:pt x="9" y="21"/>
                    </a:cubicBezTo>
                    <a:cubicBezTo>
                      <a:pt x="8" y="22"/>
                      <a:pt x="7" y="22"/>
                      <a:pt x="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6" name="Freeform 66">
                <a:extLst>
                  <a:ext uri="{FF2B5EF4-FFF2-40B4-BE49-F238E27FC236}">
                    <a16:creationId xmlns:a16="http://schemas.microsoft.com/office/drawing/2014/main" id="{A0AFD713-A7EB-4F1A-2EAE-E2B63AB248DC}"/>
                  </a:ext>
                </a:extLst>
              </p:cNvPr>
              <p:cNvSpPr>
                <a:spLocks/>
              </p:cNvSpPr>
              <p:nvPr/>
            </p:nvSpPr>
            <p:spPr bwMode="auto">
              <a:xfrm>
                <a:off x="6803" y="486"/>
                <a:ext cx="33" cy="52"/>
              </a:xfrm>
              <a:custGeom>
                <a:avLst/>
                <a:gdLst>
                  <a:gd name="T0" fmla="*/ 6 w 22"/>
                  <a:gd name="T1" fmla="*/ 35 h 35"/>
                  <a:gd name="T2" fmla="*/ 4 w 22"/>
                  <a:gd name="T3" fmla="*/ 35 h 35"/>
                  <a:gd name="T4" fmla="*/ 1 w 22"/>
                  <a:gd name="T5" fmla="*/ 27 h 35"/>
                  <a:gd name="T6" fmla="*/ 10 w 22"/>
                  <a:gd name="T7" fmla="*/ 5 h 35"/>
                  <a:gd name="T8" fmla="*/ 18 w 22"/>
                  <a:gd name="T9" fmla="*/ 1 h 35"/>
                  <a:gd name="T10" fmla="*/ 21 w 22"/>
                  <a:gd name="T11" fmla="*/ 9 h 35"/>
                  <a:gd name="T12" fmla="*/ 12 w 22"/>
                  <a:gd name="T13" fmla="*/ 31 h 35"/>
                  <a:gd name="T14" fmla="*/ 6 w 22"/>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5">
                    <a:moveTo>
                      <a:pt x="6" y="35"/>
                    </a:moveTo>
                    <a:cubicBezTo>
                      <a:pt x="6" y="35"/>
                      <a:pt x="5" y="35"/>
                      <a:pt x="4" y="35"/>
                    </a:cubicBezTo>
                    <a:cubicBezTo>
                      <a:pt x="1" y="33"/>
                      <a:pt x="0" y="30"/>
                      <a:pt x="1" y="27"/>
                    </a:cubicBezTo>
                    <a:cubicBezTo>
                      <a:pt x="10" y="5"/>
                      <a:pt x="10" y="5"/>
                      <a:pt x="10" y="5"/>
                    </a:cubicBezTo>
                    <a:cubicBezTo>
                      <a:pt x="11" y="2"/>
                      <a:pt x="15" y="0"/>
                      <a:pt x="18" y="1"/>
                    </a:cubicBezTo>
                    <a:cubicBezTo>
                      <a:pt x="21" y="3"/>
                      <a:pt x="22" y="6"/>
                      <a:pt x="21" y="9"/>
                    </a:cubicBezTo>
                    <a:cubicBezTo>
                      <a:pt x="12" y="31"/>
                      <a:pt x="12" y="31"/>
                      <a:pt x="12" y="31"/>
                    </a:cubicBezTo>
                    <a:cubicBezTo>
                      <a:pt x="11" y="34"/>
                      <a:pt x="9" y="35"/>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7" name="Freeform 67">
                <a:extLst>
                  <a:ext uri="{FF2B5EF4-FFF2-40B4-BE49-F238E27FC236}">
                    <a16:creationId xmlns:a16="http://schemas.microsoft.com/office/drawing/2014/main" id="{4F1E21DA-C409-351A-77F4-E3D5B866CCAB}"/>
                  </a:ext>
                </a:extLst>
              </p:cNvPr>
              <p:cNvSpPr>
                <a:spLocks/>
              </p:cNvSpPr>
              <p:nvPr/>
            </p:nvSpPr>
            <p:spPr bwMode="auto">
              <a:xfrm>
                <a:off x="6750" y="477"/>
                <a:ext cx="18" cy="54"/>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3" y="36"/>
                      <a:pt x="0" y="34"/>
                      <a:pt x="0" y="30"/>
                    </a:cubicBezTo>
                    <a:cubicBezTo>
                      <a:pt x="0" y="6"/>
                      <a:pt x="0" y="6"/>
                      <a:pt x="0" y="6"/>
                    </a:cubicBezTo>
                    <a:cubicBezTo>
                      <a:pt x="0" y="3"/>
                      <a:pt x="3" y="0"/>
                      <a:pt x="6" y="0"/>
                    </a:cubicBezTo>
                    <a:cubicBezTo>
                      <a:pt x="10" y="0"/>
                      <a:pt x="12" y="3"/>
                      <a:pt x="12" y="6"/>
                    </a:cubicBezTo>
                    <a:cubicBezTo>
                      <a:pt x="12" y="30"/>
                      <a:pt x="12" y="30"/>
                      <a:pt x="12" y="30"/>
                    </a:cubicBezTo>
                    <a:cubicBezTo>
                      <a:pt x="12" y="34"/>
                      <a:pt x="10" y="36"/>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8" name="Freeform 68">
                <a:extLst>
                  <a:ext uri="{FF2B5EF4-FFF2-40B4-BE49-F238E27FC236}">
                    <a16:creationId xmlns:a16="http://schemas.microsoft.com/office/drawing/2014/main" id="{25EE4022-3EF7-6296-9F66-9651668942C9}"/>
                  </a:ext>
                </a:extLst>
              </p:cNvPr>
              <p:cNvSpPr>
                <a:spLocks/>
              </p:cNvSpPr>
              <p:nvPr/>
            </p:nvSpPr>
            <p:spPr bwMode="auto">
              <a:xfrm>
                <a:off x="6676" y="486"/>
                <a:ext cx="34" cy="52"/>
              </a:xfrm>
              <a:custGeom>
                <a:avLst/>
                <a:gdLst>
                  <a:gd name="T0" fmla="*/ 16 w 23"/>
                  <a:gd name="T1" fmla="*/ 35 h 35"/>
                  <a:gd name="T2" fmla="*/ 10 w 23"/>
                  <a:gd name="T3" fmla="*/ 31 h 35"/>
                  <a:gd name="T4" fmla="*/ 1 w 23"/>
                  <a:gd name="T5" fmla="*/ 9 h 35"/>
                  <a:gd name="T6" fmla="*/ 5 w 23"/>
                  <a:gd name="T7" fmla="*/ 1 h 35"/>
                  <a:gd name="T8" fmla="*/ 12 w 23"/>
                  <a:gd name="T9" fmla="*/ 5 h 35"/>
                  <a:gd name="T10" fmla="*/ 22 w 23"/>
                  <a:gd name="T11" fmla="*/ 27 h 35"/>
                  <a:gd name="T12" fmla="*/ 18 w 23"/>
                  <a:gd name="T13" fmla="*/ 35 h 35"/>
                  <a:gd name="T14" fmla="*/ 16 w 23"/>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5">
                    <a:moveTo>
                      <a:pt x="16" y="35"/>
                    </a:moveTo>
                    <a:cubicBezTo>
                      <a:pt x="14" y="35"/>
                      <a:pt x="11" y="34"/>
                      <a:pt x="10" y="31"/>
                    </a:cubicBezTo>
                    <a:cubicBezTo>
                      <a:pt x="1" y="9"/>
                      <a:pt x="1" y="9"/>
                      <a:pt x="1" y="9"/>
                    </a:cubicBezTo>
                    <a:cubicBezTo>
                      <a:pt x="0" y="6"/>
                      <a:pt x="1" y="3"/>
                      <a:pt x="5" y="1"/>
                    </a:cubicBezTo>
                    <a:cubicBezTo>
                      <a:pt x="8" y="0"/>
                      <a:pt x="11" y="2"/>
                      <a:pt x="12" y="5"/>
                    </a:cubicBezTo>
                    <a:cubicBezTo>
                      <a:pt x="22" y="27"/>
                      <a:pt x="22" y="27"/>
                      <a:pt x="22" y="27"/>
                    </a:cubicBezTo>
                    <a:cubicBezTo>
                      <a:pt x="23" y="30"/>
                      <a:pt x="21" y="33"/>
                      <a:pt x="18" y="35"/>
                    </a:cubicBezTo>
                    <a:cubicBezTo>
                      <a:pt x="18" y="35"/>
                      <a:pt x="17" y="35"/>
                      <a:pt x="1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9" name="Freeform 69">
                <a:extLst>
                  <a:ext uri="{FF2B5EF4-FFF2-40B4-BE49-F238E27FC236}">
                    <a16:creationId xmlns:a16="http://schemas.microsoft.com/office/drawing/2014/main" id="{3644BE25-2A30-08DC-50E3-89A53633A5D8}"/>
                  </a:ext>
                </a:extLst>
              </p:cNvPr>
              <p:cNvSpPr>
                <a:spLocks/>
              </p:cNvSpPr>
              <p:nvPr/>
            </p:nvSpPr>
            <p:spPr bwMode="auto">
              <a:xfrm>
                <a:off x="6622" y="523"/>
                <a:ext cx="44" cy="45"/>
              </a:xfrm>
              <a:custGeom>
                <a:avLst/>
                <a:gdLst>
                  <a:gd name="T0" fmla="*/ 24 w 30"/>
                  <a:gd name="T1" fmla="*/ 30 h 30"/>
                  <a:gd name="T2" fmla="*/ 20 w 30"/>
                  <a:gd name="T3" fmla="*/ 28 h 30"/>
                  <a:gd name="T4" fmla="*/ 3 w 30"/>
                  <a:gd name="T5" fmla="*/ 11 h 30"/>
                  <a:gd name="T6" fmla="*/ 3 w 30"/>
                  <a:gd name="T7" fmla="*/ 2 h 30"/>
                  <a:gd name="T8" fmla="*/ 11 w 30"/>
                  <a:gd name="T9" fmla="*/ 2 h 30"/>
                  <a:gd name="T10" fmla="*/ 28 w 30"/>
                  <a:gd name="T11" fmla="*/ 19 h 30"/>
                  <a:gd name="T12" fmla="*/ 28 w 30"/>
                  <a:gd name="T13" fmla="*/ 28 h 30"/>
                  <a:gd name="T14" fmla="*/ 24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24" y="30"/>
                    </a:moveTo>
                    <a:cubicBezTo>
                      <a:pt x="22" y="30"/>
                      <a:pt x="21" y="29"/>
                      <a:pt x="20" y="28"/>
                    </a:cubicBezTo>
                    <a:cubicBezTo>
                      <a:pt x="3" y="11"/>
                      <a:pt x="3" y="11"/>
                      <a:pt x="3" y="11"/>
                    </a:cubicBezTo>
                    <a:cubicBezTo>
                      <a:pt x="0" y="9"/>
                      <a:pt x="0" y="5"/>
                      <a:pt x="3" y="2"/>
                    </a:cubicBezTo>
                    <a:cubicBezTo>
                      <a:pt x="5" y="0"/>
                      <a:pt x="9" y="0"/>
                      <a:pt x="11" y="2"/>
                    </a:cubicBezTo>
                    <a:cubicBezTo>
                      <a:pt x="28" y="19"/>
                      <a:pt x="28" y="19"/>
                      <a:pt x="28" y="19"/>
                    </a:cubicBezTo>
                    <a:cubicBezTo>
                      <a:pt x="30" y="22"/>
                      <a:pt x="30" y="25"/>
                      <a:pt x="28" y="28"/>
                    </a:cubicBezTo>
                    <a:cubicBezTo>
                      <a:pt x="27" y="29"/>
                      <a:pt x="25" y="30"/>
                      <a:pt x="24"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30" name="Freeform 70">
                <a:extLst>
                  <a:ext uri="{FF2B5EF4-FFF2-40B4-BE49-F238E27FC236}">
                    <a16:creationId xmlns:a16="http://schemas.microsoft.com/office/drawing/2014/main" id="{41D8EE5C-D1F8-CB4E-F029-7C75BBBAFB78}"/>
                  </a:ext>
                </a:extLst>
              </p:cNvPr>
              <p:cNvSpPr>
                <a:spLocks/>
              </p:cNvSpPr>
              <p:nvPr/>
            </p:nvSpPr>
            <p:spPr bwMode="auto">
              <a:xfrm>
                <a:off x="6585" y="578"/>
                <a:ext cx="53" cy="33"/>
              </a:xfrm>
              <a:custGeom>
                <a:avLst/>
                <a:gdLst>
                  <a:gd name="T0" fmla="*/ 29 w 36"/>
                  <a:gd name="T1" fmla="*/ 22 h 22"/>
                  <a:gd name="T2" fmla="*/ 27 w 36"/>
                  <a:gd name="T3" fmla="*/ 21 h 22"/>
                  <a:gd name="T4" fmla="*/ 5 w 36"/>
                  <a:gd name="T5" fmla="*/ 12 h 22"/>
                  <a:gd name="T6" fmla="*/ 2 w 36"/>
                  <a:gd name="T7" fmla="*/ 4 h 22"/>
                  <a:gd name="T8" fmla="*/ 9 w 36"/>
                  <a:gd name="T9" fmla="*/ 1 h 22"/>
                  <a:gd name="T10" fmla="*/ 32 w 36"/>
                  <a:gd name="T11" fmla="*/ 10 h 22"/>
                  <a:gd name="T12" fmla="*/ 35 w 36"/>
                  <a:gd name="T13" fmla="*/ 18 h 22"/>
                  <a:gd name="T14" fmla="*/ 29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29" y="22"/>
                    </a:moveTo>
                    <a:cubicBezTo>
                      <a:pt x="29" y="22"/>
                      <a:pt x="28" y="22"/>
                      <a:pt x="27" y="21"/>
                    </a:cubicBezTo>
                    <a:cubicBezTo>
                      <a:pt x="5" y="12"/>
                      <a:pt x="5" y="12"/>
                      <a:pt x="5" y="12"/>
                    </a:cubicBezTo>
                    <a:cubicBezTo>
                      <a:pt x="2" y="11"/>
                      <a:pt x="0" y="7"/>
                      <a:pt x="2" y="4"/>
                    </a:cubicBezTo>
                    <a:cubicBezTo>
                      <a:pt x="3" y="1"/>
                      <a:pt x="6" y="0"/>
                      <a:pt x="9" y="1"/>
                    </a:cubicBezTo>
                    <a:cubicBezTo>
                      <a:pt x="32" y="10"/>
                      <a:pt x="32" y="10"/>
                      <a:pt x="32" y="10"/>
                    </a:cubicBezTo>
                    <a:cubicBezTo>
                      <a:pt x="35" y="12"/>
                      <a:pt x="36" y="15"/>
                      <a:pt x="35" y="18"/>
                    </a:cubicBezTo>
                    <a:cubicBezTo>
                      <a:pt x="34" y="20"/>
                      <a:pt x="32" y="22"/>
                      <a:pt x="2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sp>
          <p:nvSpPr>
            <p:cNvPr id="55" name="TextBox 54">
              <a:extLst>
                <a:ext uri="{FF2B5EF4-FFF2-40B4-BE49-F238E27FC236}">
                  <a16:creationId xmlns:a16="http://schemas.microsoft.com/office/drawing/2014/main" id="{CD475CE5-F8BE-017F-9F0A-2B7A7AD293CC}"/>
                </a:ext>
              </a:extLst>
            </p:cNvPr>
            <p:cNvSpPr txBox="1"/>
            <p:nvPr/>
          </p:nvSpPr>
          <p:spPr>
            <a:xfrm>
              <a:off x="8316068" y="3457490"/>
              <a:ext cx="93247" cy="88521"/>
            </a:xfrm>
            <a:custGeom>
              <a:avLst/>
              <a:gdLst/>
              <a:ahLst/>
              <a:cxnLst/>
              <a:rect l="l" t="t" r="r" b="b"/>
              <a:pathLst>
                <a:path w="281537" h="267268">
                  <a:moveTo>
                    <a:pt x="147354" y="38142"/>
                  </a:moveTo>
                  <a:cubicBezTo>
                    <a:pt x="83327" y="38142"/>
                    <a:pt x="51313" y="73723"/>
                    <a:pt x="51313" y="144884"/>
                  </a:cubicBezTo>
                  <a:cubicBezTo>
                    <a:pt x="51313" y="176898"/>
                    <a:pt x="57259" y="201686"/>
                    <a:pt x="69150" y="219247"/>
                  </a:cubicBezTo>
                  <a:cubicBezTo>
                    <a:pt x="81040" y="236809"/>
                    <a:pt x="97504" y="245590"/>
                    <a:pt x="118542" y="245590"/>
                  </a:cubicBezTo>
                  <a:cubicBezTo>
                    <a:pt x="166288" y="245590"/>
                    <a:pt x="190161" y="212753"/>
                    <a:pt x="190161" y="147080"/>
                  </a:cubicBezTo>
                  <a:cubicBezTo>
                    <a:pt x="190161" y="102078"/>
                    <a:pt x="175892" y="65765"/>
                    <a:pt x="147354" y="38142"/>
                  </a:cubicBezTo>
                  <a:close/>
                  <a:moveTo>
                    <a:pt x="170953" y="0"/>
                  </a:moveTo>
                  <a:lnTo>
                    <a:pt x="281537" y="0"/>
                  </a:lnTo>
                  <a:lnTo>
                    <a:pt x="281537" y="37044"/>
                  </a:lnTo>
                  <a:lnTo>
                    <a:pt x="182752" y="37044"/>
                  </a:lnTo>
                  <a:lnTo>
                    <a:pt x="182752" y="39240"/>
                  </a:lnTo>
                  <a:cubicBezTo>
                    <a:pt x="221717" y="62289"/>
                    <a:pt x="241200" y="97687"/>
                    <a:pt x="241200" y="145433"/>
                  </a:cubicBezTo>
                  <a:cubicBezTo>
                    <a:pt x="241200" y="182752"/>
                    <a:pt x="229949" y="212387"/>
                    <a:pt x="207448" y="234339"/>
                  </a:cubicBezTo>
                  <a:cubicBezTo>
                    <a:pt x="184947" y="256292"/>
                    <a:pt x="155129" y="267268"/>
                    <a:pt x="117993" y="267268"/>
                  </a:cubicBezTo>
                  <a:cubicBezTo>
                    <a:pt x="82138" y="267268"/>
                    <a:pt x="53509" y="255926"/>
                    <a:pt x="32105" y="233242"/>
                  </a:cubicBezTo>
                  <a:cubicBezTo>
                    <a:pt x="10702" y="210558"/>
                    <a:pt x="0" y="180922"/>
                    <a:pt x="0" y="144336"/>
                  </a:cubicBezTo>
                  <a:cubicBezTo>
                    <a:pt x="0" y="107566"/>
                    <a:pt x="7821" y="78159"/>
                    <a:pt x="23462" y="56115"/>
                  </a:cubicBezTo>
                  <a:cubicBezTo>
                    <a:pt x="39103" y="34072"/>
                    <a:pt x="58814" y="19208"/>
                    <a:pt x="82595" y="11525"/>
                  </a:cubicBezTo>
                  <a:cubicBezTo>
                    <a:pt x="106377" y="3842"/>
                    <a:pt x="135829" y="0"/>
                    <a:pt x="170953"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4400"/>
            </a:p>
          </p:txBody>
        </p:sp>
      </p:grpSp>
      <p:grpSp>
        <p:nvGrpSpPr>
          <p:cNvPr id="1031" name="Group 4">
            <a:extLst>
              <a:ext uri="{FF2B5EF4-FFF2-40B4-BE49-F238E27FC236}">
                <a16:creationId xmlns:a16="http://schemas.microsoft.com/office/drawing/2014/main" id="{D819C505-06D3-E6EC-3F52-C1B47655A374}"/>
              </a:ext>
            </a:extLst>
          </p:cNvPr>
          <p:cNvGrpSpPr>
            <a:grpSpLocks noChangeAspect="1"/>
          </p:cNvGrpSpPr>
          <p:nvPr/>
        </p:nvGrpSpPr>
        <p:grpSpPr bwMode="auto">
          <a:xfrm>
            <a:off x="8196358" y="5434280"/>
            <a:ext cx="307442" cy="351126"/>
            <a:chOff x="376" y="440"/>
            <a:chExt cx="373" cy="426"/>
          </a:xfrm>
          <a:solidFill>
            <a:schemeClr val="accent2"/>
          </a:solidFill>
        </p:grpSpPr>
        <p:sp>
          <p:nvSpPr>
            <p:cNvPr id="1032" name="Freeform 5">
              <a:extLst>
                <a:ext uri="{FF2B5EF4-FFF2-40B4-BE49-F238E27FC236}">
                  <a16:creationId xmlns:a16="http://schemas.microsoft.com/office/drawing/2014/main" id="{97B63D97-2157-89F9-E6CD-48662A23761B}"/>
                </a:ext>
              </a:extLst>
            </p:cNvPr>
            <p:cNvSpPr>
              <a:spLocks noEditPoints="1"/>
            </p:cNvSpPr>
            <p:nvPr/>
          </p:nvSpPr>
          <p:spPr bwMode="auto">
            <a:xfrm>
              <a:off x="376" y="440"/>
              <a:ext cx="373" cy="426"/>
            </a:xfrm>
            <a:custGeom>
              <a:avLst/>
              <a:gdLst>
                <a:gd name="T0" fmla="*/ 126 w 252"/>
                <a:gd name="T1" fmla="*/ 288 h 288"/>
                <a:gd name="T2" fmla="*/ 125 w 252"/>
                <a:gd name="T3" fmla="*/ 288 h 288"/>
                <a:gd name="T4" fmla="*/ 1 w 252"/>
                <a:gd name="T5" fmla="*/ 192 h 288"/>
                <a:gd name="T6" fmla="*/ 0 w 252"/>
                <a:gd name="T7" fmla="*/ 190 h 288"/>
                <a:gd name="T8" fmla="*/ 0 w 252"/>
                <a:gd name="T9" fmla="*/ 13 h 288"/>
                <a:gd name="T10" fmla="*/ 4 w 252"/>
                <a:gd name="T11" fmla="*/ 7 h 288"/>
                <a:gd name="T12" fmla="*/ 10 w 252"/>
                <a:gd name="T13" fmla="*/ 8 h 288"/>
                <a:gd name="T14" fmla="*/ 67 w 252"/>
                <a:gd name="T15" fmla="*/ 29 h 288"/>
                <a:gd name="T16" fmla="*/ 122 w 252"/>
                <a:gd name="T17" fmla="*/ 3 h 288"/>
                <a:gd name="T18" fmla="*/ 131 w 252"/>
                <a:gd name="T19" fmla="*/ 3 h 288"/>
                <a:gd name="T20" fmla="*/ 186 w 252"/>
                <a:gd name="T21" fmla="*/ 29 h 288"/>
                <a:gd name="T22" fmla="*/ 243 w 252"/>
                <a:gd name="T23" fmla="*/ 8 h 288"/>
                <a:gd name="T24" fmla="*/ 249 w 252"/>
                <a:gd name="T25" fmla="*/ 7 h 288"/>
                <a:gd name="T26" fmla="*/ 252 w 252"/>
                <a:gd name="T27" fmla="*/ 13 h 288"/>
                <a:gd name="T28" fmla="*/ 252 w 252"/>
                <a:gd name="T29" fmla="*/ 190 h 288"/>
                <a:gd name="T30" fmla="*/ 252 w 252"/>
                <a:gd name="T31" fmla="*/ 192 h 288"/>
                <a:gd name="T32" fmla="*/ 128 w 252"/>
                <a:gd name="T33" fmla="*/ 288 h 288"/>
                <a:gd name="T34" fmla="*/ 126 w 252"/>
                <a:gd name="T35" fmla="*/ 288 h 288"/>
                <a:gd name="T36" fmla="*/ 12 w 252"/>
                <a:gd name="T37" fmla="*/ 189 h 288"/>
                <a:gd name="T38" fmla="*/ 126 w 252"/>
                <a:gd name="T39" fmla="*/ 276 h 288"/>
                <a:gd name="T40" fmla="*/ 240 w 252"/>
                <a:gd name="T41" fmla="*/ 189 h 288"/>
                <a:gd name="T42" fmla="*/ 240 w 252"/>
                <a:gd name="T43" fmla="*/ 24 h 288"/>
                <a:gd name="T44" fmla="*/ 186 w 252"/>
                <a:gd name="T45" fmla="*/ 41 h 288"/>
                <a:gd name="T46" fmla="*/ 126 w 252"/>
                <a:gd name="T47" fmla="*/ 15 h 288"/>
                <a:gd name="T48" fmla="*/ 67 w 252"/>
                <a:gd name="T49" fmla="*/ 41 h 288"/>
                <a:gd name="T50" fmla="*/ 12 w 252"/>
                <a:gd name="T51" fmla="*/ 24 h 288"/>
                <a:gd name="T52" fmla="*/ 12 w 252"/>
                <a:gd name="T53" fmla="*/ 18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2" h="288">
                  <a:moveTo>
                    <a:pt x="126" y="288"/>
                  </a:moveTo>
                  <a:cubicBezTo>
                    <a:pt x="126" y="288"/>
                    <a:pt x="125" y="288"/>
                    <a:pt x="125" y="288"/>
                  </a:cubicBezTo>
                  <a:cubicBezTo>
                    <a:pt x="20" y="259"/>
                    <a:pt x="1" y="195"/>
                    <a:pt x="1" y="192"/>
                  </a:cubicBezTo>
                  <a:cubicBezTo>
                    <a:pt x="1" y="191"/>
                    <a:pt x="0" y="191"/>
                    <a:pt x="0" y="190"/>
                  </a:cubicBezTo>
                  <a:cubicBezTo>
                    <a:pt x="0" y="13"/>
                    <a:pt x="0" y="13"/>
                    <a:pt x="0" y="13"/>
                  </a:cubicBezTo>
                  <a:cubicBezTo>
                    <a:pt x="0" y="10"/>
                    <a:pt x="2" y="8"/>
                    <a:pt x="4" y="7"/>
                  </a:cubicBezTo>
                  <a:cubicBezTo>
                    <a:pt x="6" y="6"/>
                    <a:pt x="8" y="6"/>
                    <a:pt x="10" y="8"/>
                  </a:cubicBezTo>
                  <a:cubicBezTo>
                    <a:pt x="31" y="23"/>
                    <a:pt x="49" y="29"/>
                    <a:pt x="67" y="29"/>
                  </a:cubicBezTo>
                  <a:cubicBezTo>
                    <a:pt x="88" y="29"/>
                    <a:pt x="108" y="19"/>
                    <a:pt x="122" y="3"/>
                  </a:cubicBezTo>
                  <a:cubicBezTo>
                    <a:pt x="124" y="0"/>
                    <a:pt x="129" y="0"/>
                    <a:pt x="131" y="3"/>
                  </a:cubicBezTo>
                  <a:cubicBezTo>
                    <a:pt x="145" y="19"/>
                    <a:pt x="165" y="29"/>
                    <a:pt x="186" y="29"/>
                  </a:cubicBezTo>
                  <a:cubicBezTo>
                    <a:pt x="204" y="29"/>
                    <a:pt x="222" y="23"/>
                    <a:pt x="243" y="8"/>
                  </a:cubicBezTo>
                  <a:cubicBezTo>
                    <a:pt x="245" y="6"/>
                    <a:pt x="247" y="6"/>
                    <a:pt x="249" y="7"/>
                  </a:cubicBezTo>
                  <a:cubicBezTo>
                    <a:pt x="251" y="8"/>
                    <a:pt x="252" y="10"/>
                    <a:pt x="252" y="13"/>
                  </a:cubicBezTo>
                  <a:cubicBezTo>
                    <a:pt x="252" y="190"/>
                    <a:pt x="252" y="190"/>
                    <a:pt x="252" y="190"/>
                  </a:cubicBezTo>
                  <a:cubicBezTo>
                    <a:pt x="252" y="191"/>
                    <a:pt x="252" y="191"/>
                    <a:pt x="252" y="192"/>
                  </a:cubicBezTo>
                  <a:cubicBezTo>
                    <a:pt x="251" y="195"/>
                    <a:pt x="233" y="259"/>
                    <a:pt x="128" y="288"/>
                  </a:cubicBezTo>
                  <a:cubicBezTo>
                    <a:pt x="128" y="288"/>
                    <a:pt x="127" y="288"/>
                    <a:pt x="126" y="288"/>
                  </a:cubicBezTo>
                  <a:close/>
                  <a:moveTo>
                    <a:pt x="12" y="189"/>
                  </a:moveTo>
                  <a:cubicBezTo>
                    <a:pt x="15" y="196"/>
                    <a:pt x="36" y="250"/>
                    <a:pt x="126" y="276"/>
                  </a:cubicBezTo>
                  <a:cubicBezTo>
                    <a:pt x="218" y="250"/>
                    <a:pt x="238" y="196"/>
                    <a:pt x="240" y="189"/>
                  </a:cubicBezTo>
                  <a:cubicBezTo>
                    <a:pt x="240" y="24"/>
                    <a:pt x="240" y="24"/>
                    <a:pt x="240" y="24"/>
                  </a:cubicBezTo>
                  <a:cubicBezTo>
                    <a:pt x="221" y="36"/>
                    <a:pt x="204" y="41"/>
                    <a:pt x="186" y="41"/>
                  </a:cubicBezTo>
                  <a:cubicBezTo>
                    <a:pt x="164" y="41"/>
                    <a:pt x="142" y="32"/>
                    <a:pt x="126" y="15"/>
                  </a:cubicBezTo>
                  <a:cubicBezTo>
                    <a:pt x="111" y="32"/>
                    <a:pt x="89" y="41"/>
                    <a:pt x="67" y="41"/>
                  </a:cubicBezTo>
                  <a:cubicBezTo>
                    <a:pt x="49" y="41"/>
                    <a:pt x="32" y="36"/>
                    <a:pt x="12" y="24"/>
                  </a:cubicBezTo>
                  <a:lnTo>
                    <a:pt x="12"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33" name="Freeform 6">
              <a:extLst>
                <a:ext uri="{FF2B5EF4-FFF2-40B4-BE49-F238E27FC236}">
                  <a16:creationId xmlns:a16="http://schemas.microsoft.com/office/drawing/2014/main" id="{1FB61791-679A-85D0-3830-7E30138685BF}"/>
                </a:ext>
              </a:extLst>
            </p:cNvPr>
            <p:cNvSpPr>
              <a:spLocks/>
            </p:cNvSpPr>
            <p:nvPr/>
          </p:nvSpPr>
          <p:spPr bwMode="auto">
            <a:xfrm>
              <a:off x="472" y="581"/>
              <a:ext cx="209" cy="174"/>
            </a:xfrm>
            <a:custGeom>
              <a:avLst/>
              <a:gdLst>
                <a:gd name="T0" fmla="*/ 61 w 141"/>
                <a:gd name="T1" fmla="*/ 118 h 118"/>
                <a:gd name="T2" fmla="*/ 57 w 141"/>
                <a:gd name="T3" fmla="*/ 116 h 118"/>
                <a:gd name="T4" fmla="*/ 2 w 141"/>
                <a:gd name="T5" fmla="*/ 61 h 118"/>
                <a:gd name="T6" fmla="*/ 2 w 141"/>
                <a:gd name="T7" fmla="*/ 53 h 118"/>
                <a:gd name="T8" fmla="*/ 11 w 141"/>
                <a:gd name="T9" fmla="*/ 53 h 118"/>
                <a:gd name="T10" fmla="*/ 61 w 141"/>
                <a:gd name="T11" fmla="*/ 103 h 118"/>
                <a:gd name="T12" fmla="*/ 129 w 141"/>
                <a:gd name="T13" fmla="*/ 4 h 118"/>
                <a:gd name="T14" fmla="*/ 137 w 141"/>
                <a:gd name="T15" fmla="*/ 2 h 118"/>
                <a:gd name="T16" fmla="*/ 139 w 141"/>
                <a:gd name="T17" fmla="*/ 11 h 118"/>
                <a:gd name="T18" fmla="*/ 66 w 141"/>
                <a:gd name="T19" fmla="*/ 115 h 118"/>
                <a:gd name="T20" fmla="*/ 62 w 141"/>
                <a:gd name="T21" fmla="*/ 118 h 118"/>
                <a:gd name="T22" fmla="*/ 61 w 141"/>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1" h="118">
                  <a:moveTo>
                    <a:pt x="61" y="118"/>
                  </a:moveTo>
                  <a:cubicBezTo>
                    <a:pt x="60" y="118"/>
                    <a:pt x="58" y="117"/>
                    <a:pt x="57" y="116"/>
                  </a:cubicBezTo>
                  <a:cubicBezTo>
                    <a:pt x="2" y="61"/>
                    <a:pt x="2" y="61"/>
                    <a:pt x="2" y="61"/>
                  </a:cubicBezTo>
                  <a:cubicBezTo>
                    <a:pt x="0" y="59"/>
                    <a:pt x="0" y="55"/>
                    <a:pt x="2" y="53"/>
                  </a:cubicBezTo>
                  <a:cubicBezTo>
                    <a:pt x="5" y="50"/>
                    <a:pt x="8" y="50"/>
                    <a:pt x="11" y="53"/>
                  </a:cubicBezTo>
                  <a:cubicBezTo>
                    <a:pt x="61" y="103"/>
                    <a:pt x="61" y="103"/>
                    <a:pt x="61" y="103"/>
                  </a:cubicBezTo>
                  <a:cubicBezTo>
                    <a:pt x="129" y="4"/>
                    <a:pt x="129" y="4"/>
                    <a:pt x="129" y="4"/>
                  </a:cubicBezTo>
                  <a:cubicBezTo>
                    <a:pt x="131" y="1"/>
                    <a:pt x="135" y="0"/>
                    <a:pt x="137" y="2"/>
                  </a:cubicBezTo>
                  <a:cubicBezTo>
                    <a:pt x="140" y="4"/>
                    <a:pt x="141" y="8"/>
                    <a:pt x="139" y="11"/>
                  </a:cubicBezTo>
                  <a:cubicBezTo>
                    <a:pt x="66" y="115"/>
                    <a:pt x="66" y="115"/>
                    <a:pt x="66" y="115"/>
                  </a:cubicBezTo>
                  <a:cubicBezTo>
                    <a:pt x="65" y="117"/>
                    <a:pt x="64" y="118"/>
                    <a:pt x="62" y="118"/>
                  </a:cubicBezTo>
                  <a:cubicBezTo>
                    <a:pt x="62" y="118"/>
                    <a:pt x="62" y="118"/>
                    <a:pt x="6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pic>
        <p:nvPicPr>
          <p:cNvPr id="1034" name="Picture 4" descr="Hourglass ">
            <a:extLst>
              <a:ext uri="{FF2B5EF4-FFF2-40B4-BE49-F238E27FC236}">
                <a16:creationId xmlns:a16="http://schemas.microsoft.com/office/drawing/2014/main" id="{459D76BC-A9E7-947A-78FE-81DCB38772EA}"/>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62087" y="5022786"/>
            <a:ext cx="338150" cy="338150"/>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F834852C-1C27-BEC7-53D1-9B89C9375A3D}"/>
              </a:ext>
            </a:extLst>
          </p:cNvPr>
          <p:cNvSpPr/>
          <p:nvPr/>
        </p:nvSpPr>
        <p:spPr>
          <a:xfrm>
            <a:off x="4267201" y="6517972"/>
            <a:ext cx="5974080" cy="200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182563" indent="-182563" algn="r">
              <a:buAutoNum type="alphaLcParenBoth"/>
            </a:pPr>
            <a:r>
              <a:rPr lang="fr-FR" sz="700" i="1">
                <a:solidFill>
                  <a:schemeClr val="tx1"/>
                </a:solidFill>
              </a:rPr>
              <a:t>En cas de projet sans risque au sein d’une session, les règles spécifiques sont prioritaires sur les règles 80 ans pour ce projet</a:t>
            </a:r>
          </a:p>
        </p:txBody>
      </p:sp>
    </p:spTree>
    <p:extLst>
      <p:ext uri="{BB962C8B-B14F-4D97-AF65-F5344CB8AC3E}">
        <p14:creationId xmlns:p14="http://schemas.microsoft.com/office/powerpoint/2010/main" val="2177430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45C5-9CE0-D10A-ACB7-68B896636D26}"/>
              </a:ext>
            </a:extLst>
          </p:cNvPr>
          <p:cNvSpPr>
            <a:spLocks noGrp="1"/>
          </p:cNvSpPr>
          <p:nvPr>
            <p:ph type="title"/>
          </p:nvPr>
        </p:nvSpPr>
        <p:spPr>
          <a:xfrm>
            <a:off x="1200513" y="260648"/>
            <a:ext cx="10272131" cy="576000"/>
          </a:xfrm>
          <a:solidFill>
            <a:schemeClr val="bg1"/>
          </a:solidFill>
        </p:spPr>
        <p:txBody>
          <a:bodyPr anchor="ctr"/>
          <a:lstStyle/>
          <a:p>
            <a:r>
              <a:rPr lang="fr-FR"/>
              <a:t>Application systématique du profil R1 - Prudent</a:t>
            </a:r>
          </a:p>
        </p:txBody>
      </p:sp>
      <p:sp>
        <p:nvSpPr>
          <p:cNvPr id="3" name="Text Placeholder 2">
            <a:extLst>
              <a:ext uri="{FF2B5EF4-FFF2-40B4-BE49-F238E27FC236}">
                <a16:creationId xmlns:a16="http://schemas.microsoft.com/office/drawing/2014/main" id="{1D0EB665-7580-C36C-2921-62C549210569}"/>
              </a:ext>
            </a:extLst>
          </p:cNvPr>
          <p:cNvSpPr>
            <a:spLocks noGrp="1"/>
          </p:cNvSpPr>
          <p:nvPr>
            <p:ph type="body" sz="quarter" idx="12"/>
          </p:nvPr>
        </p:nvSpPr>
        <p:spPr>
          <a:xfrm>
            <a:off x="1200513" y="816000"/>
            <a:ext cx="10272131" cy="384043"/>
          </a:xfrm>
        </p:spPr>
        <p:txBody>
          <a:bodyPr>
            <a:normAutofit/>
          </a:bodyPr>
          <a:lstStyle/>
          <a:p>
            <a:r>
              <a:rPr lang="fr-FR"/>
              <a:t>Evolutions liées aux clients de 80 ans et plus</a:t>
            </a:r>
          </a:p>
        </p:txBody>
      </p:sp>
      <p:sp>
        <p:nvSpPr>
          <p:cNvPr id="12" name="Rectangle: Rounded Corners 11">
            <a:extLst>
              <a:ext uri="{FF2B5EF4-FFF2-40B4-BE49-F238E27FC236}">
                <a16:creationId xmlns:a16="http://schemas.microsoft.com/office/drawing/2014/main" id="{6200E575-43CB-48E0-19C3-C177749ABC52}"/>
              </a:ext>
            </a:extLst>
          </p:cNvPr>
          <p:cNvSpPr/>
          <p:nvPr/>
        </p:nvSpPr>
        <p:spPr>
          <a:xfrm>
            <a:off x="1200512" y="2359031"/>
            <a:ext cx="3233587" cy="3607323"/>
          </a:xfrm>
          <a:prstGeom prst="roundRect">
            <a:avLst>
              <a:gd name="adj" fmla="val 3782"/>
            </a:avLst>
          </a:prstGeom>
          <a:solidFill>
            <a:schemeClr val="bg1"/>
          </a:solidFill>
          <a:ln w="19050">
            <a:solidFill>
              <a:schemeClr val="accent1"/>
            </a:solidFill>
            <a:prstDash val="solid"/>
          </a:ln>
          <a:effectLst>
            <a:outerShdw blurRad="190500" dist="38100" dir="5400000" algn="t" rotWithShape="0">
              <a:schemeClr val="accent1">
                <a:alpha val="1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8371F536-5A1C-43BD-649F-EEDD4D5C54B5}"/>
              </a:ext>
            </a:extLst>
          </p:cNvPr>
          <p:cNvSpPr/>
          <p:nvPr/>
        </p:nvSpPr>
        <p:spPr>
          <a:xfrm>
            <a:off x="0" y="1220650"/>
            <a:ext cx="12192000" cy="7543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extBox 18">
            <a:extLst>
              <a:ext uri="{FF2B5EF4-FFF2-40B4-BE49-F238E27FC236}">
                <a16:creationId xmlns:a16="http://schemas.microsoft.com/office/drawing/2014/main" id="{6375C39D-029E-84D2-42F5-260E7EFC4F10}"/>
              </a:ext>
            </a:extLst>
          </p:cNvPr>
          <p:cNvSpPr txBox="1"/>
          <p:nvPr/>
        </p:nvSpPr>
        <p:spPr>
          <a:xfrm>
            <a:off x="1200513" y="1318260"/>
            <a:ext cx="9856594" cy="584775"/>
          </a:xfrm>
          <a:prstGeom prst="rect">
            <a:avLst/>
          </a:prstGeom>
          <a:noFill/>
        </p:spPr>
        <p:txBody>
          <a:bodyPr wrap="square" lIns="0" rtlCol="0">
            <a:spAutoFit/>
          </a:bodyPr>
          <a:lstStyle/>
          <a:p>
            <a:r>
              <a:rPr lang="fr-FR" sz="1600"/>
              <a:t>Pour tous les clients de 80 ans et plus, </a:t>
            </a:r>
            <a:r>
              <a:rPr lang="fr-FR" sz="1600" b="1"/>
              <a:t>le profil R1 – Prudent est systématiquement appliqué </a:t>
            </a:r>
            <a:r>
              <a:rPr lang="fr-FR" sz="1600"/>
              <a:t>et </a:t>
            </a:r>
            <a:r>
              <a:rPr lang="fr-FR" sz="1600" b="1"/>
              <a:t>ce quel que soit le profil de risque de client issu de son Questionnaire de Risque</a:t>
            </a:r>
          </a:p>
        </p:txBody>
      </p:sp>
      <p:sp>
        <p:nvSpPr>
          <p:cNvPr id="20" name="TextBox 19">
            <a:extLst>
              <a:ext uri="{FF2B5EF4-FFF2-40B4-BE49-F238E27FC236}">
                <a16:creationId xmlns:a16="http://schemas.microsoft.com/office/drawing/2014/main" id="{E641E8A3-A274-B7C9-C855-EEB9238B3315}"/>
              </a:ext>
            </a:extLst>
          </p:cNvPr>
          <p:cNvSpPr txBox="1"/>
          <p:nvPr/>
        </p:nvSpPr>
        <p:spPr>
          <a:xfrm>
            <a:off x="1426976" y="3258426"/>
            <a:ext cx="2776121" cy="584775"/>
          </a:xfrm>
          <a:prstGeom prst="rect">
            <a:avLst/>
          </a:prstGeom>
          <a:noFill/>
        </p:spPr>
        <p:txBody>
          <a:bodyPr wrap="square" lIns="0" rtlCol="0">
            <a:spAutoFit/>
          </a:bodyPr>
          <a:lstStyle/>
          <a:p>
            <a:pPr algn="ctr"/>
            <a:r>
              <a:rPr lang="fr-FR" sz="1600">
                <a:solidFill>
                  <a:schemeClr val="accent1"/>
                </a:solidFill>
              </a:rPr>
              <a:t>Pour </a:t>
            </a:r>
            <a:r>
              <a:rPr lang="fr-FR" sz="1600" b="1" u="sng">
                <a:solidFill>
                  <a:schemeClr val="accent1"/>
                </a:solidFill>
              </a:rPr>
              <a:t>tous</a:t>
            </a:r>
            <a:r>
              <a:rPr lang="fr-FR" sz="1600" b="1">
                <a:solidFill>
                  <a:schemeClr val="accent1"/>
                </a:solidFill>
              </a:rPr>
              <a:t> les clients</a:t>
            </a:r>
            <a:r>
              <a:rPr lang="fr-FR" sz="1600">
                <a:solidFill>
                  <a:schemeClr val="accent1"/>
                </a:solidFill>
              </a:rPr>
              <a:t> de 80 ans et plus : </a:t>
            </a:r>
            <a:endParaRPr lang="fr-FR" sz="1600" b="1">
              <a:solidFill>
                <a:schemeClr val="accent1"/>
              </a:solidFill>
            </a:endParaRPr>
          </a:p>
        </p:txBody>
      </p:sp>
      <p:grpSp>
        <p:nvGrpSpPr>
          <p:cNvPr id="21" name="Group 20">
            <a:extLst>
              <a:ext uri="{FF2B5EF4-FFF2-40B4-BE49-F238E27FC236}">
                <a16:creationId xmlns:a16="http://schemas.microsoft.com/office/drawing/2014/main" id="{E75A7F58-EA4E-8E17-F2DE-A7295F98FA0B}"/>
              </a:ext>
            </a:extLst>
          </p:cNvPr>
          <p:cNvGrpSpPr/>
          <p:nvPr/>
        </p:nvGrpSpPr>
        <p:grpSpPr>
          <a:xfrm>
            <a:off x="1181185" y="3850740"/>
            <a:ext cx="3267703" cy="2101045"/>
            <a:chOff x="993628" y="4141244"/>
            <a:chExt cx="3267703" cy="2101045"/>
          </a:xfrm>
        </p:grpSpPr>
        <p:sp>
          <p:nvSpPr>
            <p:cNvPr id="22" name="TextBox 21">
              <a:extLst>
                <a:ext uri="{FF2B5EF4-FFF2-40B4-BE49-F238E27FC236}">
                  <a16:creationId xmlns:a16="http://schemas.microsoft.com/office/drawing/2014/main" id="{0AB479A7-FCDB-BB77-56DA-249EFE60FB6E}"/>
                </a:ext>
              </a:extLst>
            </p:cNvPr>
            <p:cNvSpPr txBox="1"/>
            <p:nvPr/>
          </p:nvSpPr>
          <p:spPr>
            <a:xfrm>
              <a:off x="1125319" y="4141244"/>
              <a:ext cx="3011948" cy="523220"/>
            </a:xfrm>
            <a:prstGeom prst="rect">
              <a:avLst/>
            </a:prstGeom>
            <a:noFill/>
          </p:spPr>
          <p:txBody>
            <a:bodyPr wrap="square" lIns="0" rtlCol="0">
              <a:spAutoFit/>
            </a:bodyPr>
            <a:lstStyle/>
            <a:p>
              <a:r>
                <a:rPr lang="fr-FR" sz="1400">
                  <a:solidFill>
                    <a:schemeClr val="accent1"/>
                  </a:solidFill>
                </a:rPr>
                <a:t>Le profil de risque </a:t>
              </a:r>
              <a:r>
                <a:rPr lang="fr-FR" sz="1400" b="1">
                  <a:solidFill>
                    <a:schemeClr val="accent1"/>
                  </a:solidFill>
                </a:rPr>
                <a:t>R1 – Prudent </a:t>
              </a:r>
              <a:r>
                <a:rPr lang="fr-FR" sz="1400">
                  <a:solidFill>
                    <a:schemeClr val="accent1"/>
                  </a:solidFill>
                </a:rPr>
                <a:t>est appliqué : </a:t>
              </a:r>
              <a:endParaRPr lang="fr-FR" sz="1400" b="1">
                <a:solidFill>
                  <a:schemeClr val="accent1"/>
                </a:solidFill>
              </a:endParaRPr>
            </a:p>
          </p:txBody>
        </p:sp>
        <p:sp>
          <p:nvSpPr>
            <p:cNvPr id="24" name="TextBox 23">
              <a:extLst>
                <a:ext uri="{FF2B5EF4-FFF2-40B4-BE49-F238E27FC236}">
                  <a16:creationId xmlns:a16="http://schemas.microsoft.com/office/drawing/2014/main" id="{06416884-1009-5426-44B3-545B23158F32}"/>
                </a:ext>
              </a:extLst>
            </p:cNvPr>
            <p:cNvSpPr txBox="1"/>
            <p:nvPr/>
          </p:nvSpPr>
          <p:spPr>
            <a:xfrm>
              <a:off x="1125319" y="5595958"/>
              <a:ext cx="3136012" cy="646331"/>
            </a:xfrm>
            <a:prstGeom prst="rect">
              <a:avLst/>
            </a:prstGeom>
            <a:noFill/>
          </p:spPr>
          <p:txBody>
            <a:bodyPr wrap="square" lIns="0" rtlCol="0">
              <a:spAutoFit/>
            </a:bodyPr>
            <a:lstStyle/>
            <a:p>
              <a:r>
                <a:rPr lang="fr-FR" sz="1200" b="1">
                  <a:solidFill>
                    <a:schemeClr val="bg1"/>
                  </a:solidFill>
                  <a:highlight>
                    <a:srgbClr val="EAB818"/>
                  </a:highlight>
                </a:rPr>
                <a:t>Attention : </a:t>
              </a:r>
              <a:r>
                <a:rPr lang="fr-FR" sz="1200">
                  <a:solidFill>
                    <a:schemeClr val="accent6"/>
                  </a:solidFill>
                </a:rPr>
                <a:t> </a:t>
              </a:r>
              <a:r>
                <a:rPr lang="fr-FR" sz="1200"/>
                <a:t>Avoir des </a:t>
              </a:r>
              <a:r>
                <a:rPr lang="fr-FR" sz="1200" b="1"/>
                <a:t>QCF, QR, QFD à jour reste obligatoire </a:t>
              </a:r>
              <a:r>
                <a:rPr lang="fr-FR" sz="1200"/>
                <a:t>pour entrer dans LEA </a:t>
              </a:r>
              <a:endParaRPr lang="fr-FR" sz="1200" b="1"/>
            </a:p>
          </p:txBody>
        </p:sp>
        <p:graphicFrame>
          <p:nvGraphicFramePr>
            <p:cNvPr id="25" name="Chart 24">
              <a:extLst>
                <a:ext uri="{FF2B5EF4-FFF2-40B4-BE49-F238E27FC236}">
                  <a16:creationId xmlns:a16="http://schemas.microsoft.com/office/drawing/2014/main" id="{0E208CA7-C7CD-8484-F285-B1A68836DC78}"/>
                </a:ext>
              </a:extLst>
            </p:cNvPr>
            <p:cNvGraphicFramePr/>
            <p:nvPr>
              <p:extLst>
                <p:ext uri="{D42A27DB-BD31-4B8C-83A1-F6EECF244321}">
                  <p14:modId xmlns:p14="http://schemas.microsoft.com/office/powerpoint/2010/main" val="3245572933"/>
                </p:ext>
              </p:extLst>
            </p:nvPr>
          </p:nvGraphicFramePr>
          <p:xfrm>
            <a:off x="993628" y="4635803"/>
            <a:ext cx="474979" cy="500983"/>
          </p:xfrm>
          <a:graphic>
            <a:graphicData uri="http://schemas.openxmlformats.org/drawingml/2006/chart">
              <c:chart xmlns:c="http://schemas.openxmlformats.org/drawingml/2006/chart" xmlns:r="http://schemas.openxmlformats.org/officeDocument/2006/relationships" r:id="rId2"/>
            </a:graphicData>
          </a:graphic>
        </p:graphicFrame>
        <p:sp>
          <p:nvSpPr>
            <p:cNvPr id="26" name="TextBox 25">
              <a:extLst>
                <a:ext uri="{FF2B5EF4-FFF2-40B4-BE49-F238E27FC236}">
                  <a16:creationId xmlns:a16="http://schemas.microsoft.com/office/drawing/2014/main" id="{92BAB898-F88A-5998-2D93-1CA10BA81CB4}"/>
                </a:ext>
              </a:extLst>
            </p:cNvPr>
            <p:cNvSpPr txBox="1"/>
            <p:nvPr/>
          </p:nvSpPr>
          <p:spPr>
            <a:xfrm>
              <a:off x="1112595" y="5078516"/>
              <a:ext cx="237043" cy="369332"/>
            </a:xfrm>
            <a:prstGeom prst="rect">
              <a:avLst/>
            </a:prstGeom>
            <a:noFill/>
          </p:spPr>
          <p:txBody>
            <a:bodyPr wrap="square" lIns="0" tIns="0" rIns="0" bIns="0" rtlCol="0">
              <a:spAutoFit/>
            </a:bodyPr>
            <a:lstStyle/>
            <a:p>
              <a:pPr algn="ctr">
                <a:buClr>
                  <a:srgbClr val="55579E"/>
                </a:buClr>
              </a:pPr>
              <a:r>
                <a:rPr lang="el-GR" sz="2400" b="1" i="0">
                  <a:solidFill>
                    <a:schemeClr val="accent3"/>
                  </a:solidFill>
                  <a:effectLst/>
                </a:rPr>
                <a:t>σ</a:t>
              </a:r>
              <a:endParaRPr lang="fr-FR" sz="2400">
                <a:solidFill>
                  <a:schemeClr val="accent3"/>
                </a:solidFill>
              </a:endParaRPr>
            </a:p>
          </p:txBody>
        </p:sp>
        <p:sp>
          <p:nvSpPr>
            <p:cNvPr id="27" name="TextBox 26">
              <a:extLst>
                <a:ext uri="{FF2B5EF4-FFF2-40B4-BE49-F238E27FC236}">
                  <a16:creationId xmlns:a16="http://schemas.microsoft.com/office/drawing/2014/main" id="{CCA891BE-D9E5-1C58-DD5D-F03BDDA302FA}"/>
                </a:ext>
              </a:extLst>
            </p:cNvPr>
            <p:cNvSpPr txBox="1"/>
            <p:nvPr/>
          </p:nvSpPr>
          <p:spPr>
            <a:xfrm>
              <a:off x="1407292" y="4728752"/>
              <a:ext cx="2583683" cy="461665"/>
            </a:xfrm>
            <a:prstGeom prst="rect">
              <a:avLst/>
            </a:prstGeom>
            <a:noFill/>
          </p:spPr>
          <p:txBody>
            <a:bodyPr wrap="square" lIns="0" rtlCol="0">
              <a:spAutoFit/>
            </a:bodyPr>
            <a:lstStyle/>
            <a:p>
              <a:pPr>
                <a:buClr>
                  <a:srgbClr val="55579E"/>
                </a:buClr>
              </a:pPr>
              <a:r>
                <a:rPr lang="fr-FR" sz="1200" b="1"/>
                <a:t>Part d’actifs risqués </a:t>
              </a:r>
              <a:r>
                <a:rPr lang="fr-FR" sz="1200"/>
                <a:t>globale limitée </a:t>
              </a:r>
              <a:r>
                <a:rPr lang="fr-FR" sz="1200" b="1"/>
                <a:t>à 40%</a:t>
              </a:r>
              <a:endParaRPr lang="fr-FR" sz="1200" b="1" baseline="30000"/>
            </a:p>
          </p:txBody>
        </p:sp>
        <p:sp>
          <p:nvSpPr>
            <p:cNvPr id="28" name="TextBox 27">
              <a:extLst>
                <a:ext uri="{FF2B5EF4-FFF2-40B4-BE49-F238E27FC236}">
                  <a16:creationId xmlns:a16="http://schemas.microsoft.com/office/drawing/2014/main" id="{D1AB72A8-DB01-0B2C-12BA-89CC374326A0}"/>
                </a:ext>
              </a:extLst>
            </p:cNvPr>
            <p:cNvSpPr txBox="1"/>
            <p:nvPr/>
          </p:nvSpPr>
          <p:spPr>
            <a:xfrm>
              <a:off x="1407292" y="5143735"/>
              <a:ext cx="2583683" cy="276999"/>
            </a:xfrm>
            <a:prstGeom prst="rect">
              <a:avLst/>
            </a:prstGeom>
            <a:noFill/>
          </p:spPr>
          <p:txBody>
            <a:bodyPr wrap="square" lIns="0" rtlCol="0">
              <a:spAutoFit/>
            </a:bodyPr>
            <a:lstStyle/>
            <a:p>
              <a:pPr>
                <a:buClr>
                  <a:srgbClr val="55579E"/>
                </a:buClr>
              </a:pPr>
              <a:r>
                <a:rPr lang="fr-FR" sz="1200" b="1"/>
                <a:t>Volatilité</a:t>
              </a:r>
              <a:r>
                <a:rPr lang="fr-FR" sz="1200"/>
                <a:t> globale limitée </a:t>
              </a:r>
              <a:r>
                <a:rPr lang="fr-FR" sz="1200" b="1"/>
                <a:t>à 2%</a:t>
              </a:r>
              <a:endParaRPr lang="fr-FR" sz="1200" baseline="30000"/>
            </a:p>
          </p:txBody>
        </p:sp>
      </p:grpSp>
      <p:sp>
        <p:nvSpPr>
          <p:cNvPr id="29" name="Rectangle: Rounded Corners 28">
            <a:extLst>
              <a:ext uri="{FF2B5EF4-FFF2-40B4-BE49-F238E27FC236}">
                <a16:creationId xmlns:a16="http://schemas.microsoft.com/office/drawing/2014/main" id="{C09948D3-E5C9-CB8C-5FD3-19EE5C9534AF}"/>
              </a:ext>
            </a:extLst>
          </p:cNvPr>
          <p:cNvSpPr/>
          <p:nvPr/>
        </p:nvSpPr>
        <p:spPr>
          <a:xfrm>
            <a:off x="4576236" y="2359032"/>
            <a:ext cx="7199501" cy="3607323"/>
          </a:xfrm>
          <a:prstGeom prst="roundRect">
            <a:avLst>
              <a:gd name="adj" fmla="val 2895"/>
            </a:avLst>
          </a:prstGeom>
          <a:solidFill>
            <a:schemeClr val="bg1"/>
          </a:solidFill>
          <a:ln w="19050">
            <a:gradFill flip="none" rotWithShape="1">
              <a:gsLst>
                <a:gs pos="0">
                  <a:schemeClr val="accent4"/>
                </a:gs>
                <a:gs pos="50000">
                  <a:schemeClr val="accent4"/>
                </a:gs>
                <a:gs pos="50000">
                  <a:schemeClr val="accent5"/>
                </a:gs>
                <a:gs pos="100000">
                  <a:schemeClr val="accent5"/>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extBox 31">
            <a:extLst>
              <a:ext uri="{FF2B5EF4-FFF2-40B4-BE49-F238E27FC236}">
                <a16:creationId xmlns:a16="http://schemas.microsoft.com/office/drawing/2014/main" id="{BF371339-9DAF-2EC1-336A-761DD54B1420}"/>
              </a:ext>
            </a:extLst>
          </p:cNvPr>
          <p:cNvSpPr txBox="1"/>
          <p:nvPr/>
        </p:nvSpPr>
        <p:spPr>
          <a:xfrm>
            <a:off x="4847930" y="2226331"/>
            <a:ext cx="3363382" cy="338554"/>
          </a:xfrm>
          <a:prstGeom prst="rect">
            <a:avLst/>
          </a:prstGeom>
          <a:solidFill>
            <a:schemeClr val="accent4"/>
          </a:solidFill>
          <a:ln>
            <a:solidFill>
              <a:schemeClr val="bg1"/>
            </a:solidFill>
          </a:ln>
        </p:spPr>
        <p:txBody>
          <a:bodyPr wrap="square" rtlCol="0">
            <a:spAutoFit/>
          </a:bodyPr>
          <a:lstStyle/>
          <a:p>
            <a:r>
              <a:rPr lang="fr-FR" sz="1600" b="1">
                <a:solidFill>
                  <a:schemeClr val="bg1"/>
                </a:solidFill>
              </a:rPr>
              <a:t>Dans le parcours LEA</a:t>
            </a:r>
          </a:p>
        </p:txBody>
      </p:sp>
      <p:sp>
        <p:nvSpPr>
          <p:cNvPr id="34" name="TextBox 33">
            <a:extLst>
              <a:ext uri="{FF2B5EF4-FFF2-40B4-BE49-F238E27FC236}">
                <a16:creationId xmlns:a16="http://schemas.microsoft.com/office/drawing/2014/main" id="{3A5D98AF-05B2-B1A2-A8B6-FEDC8B3F96F0}"/>
              </a:ext>
            </a:extLst>
          </p:cNvPr>
          <p:cNvSpPr txBox="1"/>
          <p:nvPr/>
        </p:nvSpPr>
        <p:spPr>
          <a:xfrm>
            <a:off x="8466008" y="2226331"/>
            <a:ext cx="3201553" cy="338554"/>
          </a:xfrm>
          <a:prstGeom prst="rect">
            <a:avLst/>
          </a:prstGeom>
          <a:solidFill>
            <a:schemeClr val="accent5"/>
          </a:solidFill>
          <a:ln>
            <a:solidFill>
              <a:schemeClr val="bg1"/>
            </a:solidFill>
          </a:ln>
        </p:spPr>
        <p:txBody>
          <a:bodyPr wrap="square" rtlCol="0">
            <a:spAutoFit/>
          </a:bodyPr>
          <a:lstStyle/>
          <a:p>
            <a:r>
              <a:rPr lang="fr-FR" sz="1600" b="1">
                <a:solidFill>
                  <a:schemeClr val="bg1"/>
                </a:solidFill>
              </a:rPr>
              <a:t>Dans la synthèse PDF</a:t>
            </a:r>
          </a:p>
        </p:txBody>
      </p:sp>
      <p:sp>
        <p:nvSpPr>
          <p:cNvPr id="35" name="TextBox 34">
            <a:extLst>
              <a:ext uri="{FF2B5EF4-FFF2-40B4-BE49-F238E27FC236}">
                <a16:creationId xmlns:a16="http://schemas.microsoft.com/office/drawing/2014/main" id="{305171B9-E95A-A70A-E1E7-518FEFE7EC53}"/>
              </a:ext>
            </a:extLst>
          </p:cNvPr>
          <p:cNvSpPr txBox="1"/>
          <p:nvPr/>
        </p:nvSpPr>
        <p:spPr>
          <a:xfrm>
            <a:off x="4847930" y="2622994"/>
            <a:ext cx="3555608" cy="307777"/>
          </a:xfrm>
          <a:prstGeom prst="rect">
            <a:avLst/>
          </a:prstGeom>
          <a:noFill/>
        </p:spPr>
        <p:txBody>
          <a:bodyPr wrap="square" lIns="0" rtlCol="0">
            <a:spAutoFit/>
          </a:bodyPr>
          <a:lstStyle/>
          <a:p>
            <a:pPr marL="171450" indent="-171450">
              <a:buClr>
                <a:schemeClr val="accent4"/>
              </a:buClr>
              <a:buSzPct val="130000"/>
              <a:buFont typeface="Montserrat" panose="00000500000000000000" pitchFamily="2" charset="0"/>
              <a:buChar char="›"/>
            </a:pPr>
            <a:r>
              <a:rPr lang="fr-FR" sz="1400" b="1">
                <a:solidFill>
                  <a:schemeClr val="accent4"/>
                </a:solidFill>
              </a:rPr>
              <a:t>Début du parcours LEA </a:t>
            </a:r>
          </a:p>
        </p:txBody>
      </p:sp>
      <p:sp>
        <p:nvSpPr>
          <p:cNvPr id="36" name="TextBox 35">
            <a:extLst>
              <a:ext uri="{FF2B5EF4-FFF2-40B4-BE49-F238E27FC236}">
                <a16:creationId xmlns:a16="http://schemas.microsoft.com/office/drawing/2014/main" id="{C3FA0703-1486-B7C7-EB6E-557BCC42D562}"/>
              </a:ext>
            </a:extLst>
          </p:cNvPr>
          <p:cNvSpPr txBox="1"/>
          <p:nvPr/>
        </p:nvSpPr>
        <p:spPr>
          <a:xfrm>
            <a:off x="4847930" y="4277633"/>
            <a:ext cx="3555608" cy="307777"/>
          </a:xfrm>
          <a:prstGeom prst="rect">
            <a:avLst/>
          </a:prstGeom>
          <a:noFill/>
        </p:spPr>
        <p:txBody>
          <a:bodyPr wrap="square" lIns="0" rtlCol="0">
            <a:spAutoFit/>
          </a:bodyPr>
          <a:lstStyle/>
          <a:p>
            <a:pPr marL="171450" indent="-171450">
              <a:buClr>
                <a:schemeClr val="accent4"/>
              </a:buClr>
              <a:buSzPct val="130000"/>
              <a:buFont typeface="Montserrat" panose="00000500000000000000" pitchFamily="2" charset="0"/>
              <a:buChar char="›"/>
            </a:pPr>
            <a:r>
              <a:rPr lang="fr-FR" sz="1400" b="1">
                <a:solidFill>
                  <a:schemeClr val="accent4"/>
                </a:solidFill>
              </a:rPr>
              <a:t>Proposition et personnalisation</a:t>
            </a:r>
          </a:p>
        </p:txBody>
      </p:sp>
      <p:sp>
        <p:nvSpPr>
          <p:cNvPr id="38" name="TextBox 37">
            <a:extLst>
              <a:ext uri="{FF2B5EF4-FFF2-40B4-BE49-F238E27FC236}">
                <a16:creationId xmlns:a16="http://schemas.microsoft.com/office/drawing/2014/main" id="{640C921D-AB03-7B14-2885-14BA6D81C4A4}"/>
              </a:ext>
            </a:extLst>
          </p:cNvPr>
          <p:cNvSpPr txBox="1"/>
          <p:nvPr/>
        </p:nvSpPr>
        <p:spPr>
          <a:xfrm>
            <a:off x="4847930" y="2892045"/>
            <a:ext cx="3289317" cy="600164"/>
          </a:xfrm>
          <a:prstGeom prst="rect">
            <a:avLst/>
          </a:prstGeom>
          <a:noFill/>
        </p:spPr>
        <p:txBody>
          <a:bodyPr wrap="square" lIns="0" rtlCol="0">
            <a:spAutoFit/>
          </a:bodyPr>
          <a:lstStyle/>
          <a:p>
            <a:pPr>
              <a:spcBef>
                <a:spcPts val="200"/>
              </a:spcBef>
              <a:buClr>
                <a:srgbClr val="55579E"/>
              </a:buClr>
            </a:pPr>
            <a:r>
              <a:rPr lang="fr-FR" sz="1100">
                <a:solidFill>
                  <a:schemeClr val="accent4"/>
                </a:solidFill>
              </a:rPr>
              <a:t>Le profil de risque issu du QR est grisé et le profil Prudent est affiché et appliqué, </a:t>
            </a:r>
            <a:r>
              <a:rPr lang="fr-FR" sz="1100"/>
              <a:t>un message justifie cette action de la Banque : </a:t>
            </a:r>
          </a:p>
        </p:txBody>
      </p:sp>
      <p:sp>
        <p:nvSpPr>
          <p:cNvPr id="42" name="TextBox 41">
            <a:extLst>
              <a:ext uri="{FF2B5EF4-FFF2-40B4-BE49-F238E27FC236}">
                <a16:creationId xmlns:a16="http://schemas.microsoft.com/office/drawing/2014/main" id="{F0B55CE5-6C5E-1188-E071-A380326475E4}"/>
              </a:ext>
            </a:extLst>
          </p:cNvPr>
          <p:cNvSpPr txBox="1"/>
          <p:nvPr/>
        </p:nvSpPr>
        <p:spPr>
          <a:xfrm>
            <a:off x="4847930" y="4652106"/>
            <a:ext cx="2180079" cy="938719"/>
          </a:xfrm>
          <a:prstGeom prst="rect">
            <a:avLst/>
          </a:prstGeom>
          <a:noFill/>
        </p:spPr>
        <p:txBody>
          <a:bodyPr wrap="square" lIns="0" rtlCol="0">
            <a:spAutoFit/>
          </a:bodyPr>
          <a:lstStyle/>
          <a:p>
            <a:pPr>
              <a:buClr>
                <a:srgbClr val="55579E"/>
              </a:buClr>
            </a:pPr>
            <a:r>
              <a:rPr lang="fr-FR" sz="1100"/>
              <a:t>La proposition de la banque respecte la part d’actifs risqués et la volatilité maximales associées au profil de risque R1 – Prudent </a:t>
            </a:r>
            <a:r>
              <a:rPr lang="fr-FR" sz="1100" baseline="30000"/>
              <a:t>(a)</a:t>
            </a:r>
            <a:r>
              <a:rPr lang="fr-FR" sz="1100"/>
              <a:t> </a:t>
            </a:r>
          </a:p>
        </p:txBody>
      </p:sp>
      <p:sp>
        <p:nvSpPr>
          <p:cNvPr id="43" name="TextBox 42">
            <a:extLst>
              <a:ext uri="{FF2B5EF4-FFF2-40B4-BE49-F238E27FC236}">
                <a16:creationId xmlns:a16="http://schemas.microsoft.com/office/drawing/2014/main" id="{CC7FF33C-BA6F-79F7-907E-B2B45527D7A0}"/>
              </a:ext>
            </a:extLst>
          </p:cNvPr>
          <p:cNvSpPr txBox="1"/>
          <p:nvPr/>
        </p:nvSpPr>
        <p:spPr>
          <a:xfrm>
            <a:off x="8466009" y="2622994"/>
            <a:ext cx="3075030" cy="307777"/>
          </a:xfrm>
          <a:prstGeom prst="rect">
            <a:avLst/>
          </a:prstGeom>
          <a:noFill/>
        </p:spPr>
        <p:txBody>
          <a:bodyPr wrap="square" lIns="0" rtlCol="0">
            <a:spAutoFit/>
          </a:bodyPr>
          <a:lstStyle/>
          <a:p>
            <a:pPr marL="171450" indent="-171450">
              <a:buClr>
                <a:schemeClr val="accent5"/>
              </a:buClr>
              <a:buSzPct val="130000"/>
              <a:buFont typeface="Montserrat" panose="00000500000000000000" pitchFamily="2" charset="0"/>
              <a:buChar char="›"/>
            </a:pPr>
            <a:r>
              <a:rPr lang="fr-FR" sz="1400" b="1">
                <a:solidFill>
                  <a:schemeClr val="accent5"/>
                </a:solidFill>
              </a:rPr>
              <a:t>Profil investisseur</a:t>
            </a:r>
          </a:p>
        </p:txBody>
      </p:sp>
      <p:sp>
        <p:nvSpPr>
          <p:cNvPr id="45" name="TextBox 44">
            <a:extLst>
              <a:ext uri="{FF2B5EF4-FFF2-40B4-BE49-F238E27FC236}">
                <a16:creationId xmlns:a16="http://schemas.microsoft.com/office/drawing/2014/main" id="{4759C9F2-CE9C-54D5-D675-9A47F007BCD6}"/>
              </a:ext>
            </a:extLst>
          </p:cNvPr>
          <p:cNvSpPr txBox="1"/>
          <p:nvPr/>
        </p:nvSpPr>
        <p:spPr>
          <a:xfrm>
            <a:off x="8466010" y="2892045"/>
            <a:ext cx="3201552" cy="600164"/>
          </a:xfrm>
          <a:prstGeom prst="rect">
            <a:avLst/>
          </a:prstGeom>
          <a:noFill/>
        </p:spPr>
        <p:txBody>
          <a:bodyPr wrap="square" lIns="0" rtlCol="0">
            <a:spAutoFit/>
          </a:bodyPr>
          <a:lstStyle/>
          <a:p>
            <a:pPr>
              <a:spcAft>
                <a:spcPts val="300"/>
              </a:spcAft>
              <a:buClr>
                <a:srgbClr val="55579E"/>
              </a:buClr>
            </a:pPr>
            <a:r>
              <a:rPr lang="fr-FR" sz="1100"/>
              <a:t>Le profil de risque n’est pas modifié mais une phrase complémentaire explique </a:t>
            </a:r>
            <a:r>
              <a:rPr lang="fr-FR" sz="1100">
                <a:solidFill>
                  <a:schemeClr val="accent5"/>
                </a:solidFill>
              </a:rPr>
              <a:t>que le profil de risque R1 est retenu : </a:t>
            </a:r>
            <a:endParaRPr lang="fr-FR" sz="1100"/>
          </a:p>
        </p:txBody>
      </p:sp>
      <p:sp>
        <p:nvSpPr>
          <p:cNvPr id="46" name="TextBox 45">
            <a:extLst>
              <a:ext uri="{FF2B5EF4-FFF2-40B4-BE49-F238E27FC236}">
                <a16:creationId xmlns:a16="http://schemas.microsoft.com/office/drawing/2014/main" id="{4D37292D-F60B-A6E4-0805-19DCA43C22E6}"/>
              </a:ext>
            </a:extLst>
          </p:cNvPr>
          <p:cNvSpPr txBox="1"/>
          <p:nvPr/>
        </p:nvSpPr>
        <p:spPr>
          <a:xfrm>
            <a:off x="8466009" y="5227772"/>
            <a:ext cx="3201552" cy="600164"/>
          </a:xfrm>
          <a:prstGeom prst="rect">
            <a:avLst/>
          </a:prstGeom>
          <a:noFill/>
        </p:spPr>
        <p:txBody>
          <a:bodyPr wrap="square" lIns="0" rtlCol="0">
            <a:spAutoFit/>
          </a:bodyPr>
          <a:lstStyle/>
          <a:p>
            <a:pPr>
              <a:spcAft>
                <a:spcPts val="200"/>
              </a:spcAft>
              <a:buClr>
                <a:srgbClr val="55579E"/>
              </a:buClr>
            </a:pPr>
            <a:r>
              <a:rPr lang="fr-FR" sz="1100"/>
              <a:t>La synthèse rappelle le profil de risque issu du QR et montre que le profil R1 est automatiquement appliqué</a:t>
            </a:r>
          </a:p>
        </p:txBody>
      </p:sp>
      <p:sp>
        <p:nvSpPr>
          <p:cNvPr id="87" name="TextBox 86">
            <a:extLst>
              <a:ext uri="{FF2B5EF4-FFF2-40B4-BE49-F238E27FC236}">
                <a16:creationId xmlns:a16="http://schemas.microsoft.com/office/drawing/2014/main" id="{C4DED4E6-2977-AFC8-5EE0-5816985D8622}"/>
              </a:ext>
            </a:extLst>
          </p:cNvPr>
          <p:cNvSpPr txBox="1"/>
          <p:nvPr/>
        </p:nvSpPr>
        <p:spPr>
          <a:xfrm>
            <a:off x="4847930" y="3581130"/>
            <a:ext cx="6819632" cy="640794"/>
          </a:xfrm>
          <a:prstGeom prst="roundRect">
            <a:avLst>
              <a:gd name="adj" fmla="val 11339"/>
            </a:avLst>
          </a:prstGeom>
          <a:solidFill>
            <a:schemeClr val="bg1">
              <a:lumMod val="95000"/>
            </a:schemeClr>
          </a:solidFill>
        </p:spPr>
        <p:txBody>
          <a:bodyPr wrap="square" lIns="108000" rIns="108000" rtlCol="0">
            <a:spAutoFit/>
          </a:bodyPr>
          <a:lstStyle/>
          <a:p>
            <a:pPr>
              <a:spcAft>
                <a:spcPts val="300"/>
              </a:spcAft>
              <a:buClr>
                <a:srgbClr val="55579E"/>
              </a:buClr>
            </a:pPr>
            <a:r>
              <a:rPr lang="fr-FR" sz="1050" i="1"/>
              <a:t>« Conformément à notre politique, notre établissement applique des règles de protection spécifiques pour nos clients âgés de 80 ans et plus. A ce titre, le profil de risque appliqué à notre conseil est un profil prudent. »</a:t>
            </a:r>
            <a:endParaRPr lang="fr-FR" sz="900" i="1"/>
          </a:p>
        </p:txBody>
      </p:sp>
      <p:sp>
        <p:nvSpPr>
          <p:cNvPr id="88" name="TextBox 87">
            <a:extLst>
              <a:ext uri="{FF2B5EF4-FFF2-40B4-BE49-F238E27FC236}">
                <a16:creationId xmlns:a16="http://schemas.microsoft.com/office/drawing/2014/main" id="{E1787D05-41A2-0DB8-2FAF-573166EB4FA5}"/>
              </a:ext>
            </a:extLst>
          </p:cNvPr>
          <p:cNvSpPr txBox="1"/>
          <p:nvPr/>
        </p:nvSpPr>
        <p:spPr>
          <a:xfrm>
            <a:off x="8466009" y="4277633"/>
            <a:ext cx="3075030" cy="307777"/>
          </a:xfrm>
          <a:prstGeom prst="rect">
            <a:avLst/>
          </a:prstGeom>
          <a:noFill/>
        </p:spPr>
        <p:txBody>
          <a:bodyPr wrap="square" lIns="0" rtlCol="0">
            <a:spAutoFit/>
          </a:bodyPr>
          <a:lstStyle/>
          <a:p>
            <a:pPr marL="171450" indent="-171450">
              <a:buClr>
                <a:schemeClr val="accent5"/>
              </a:buClr>
              <a:buSzPct val="130000"/>
              <a:buFont typeface="Montserrat" panose="00000500000000000000" pitchFamily="2" charset="0"/>
              <a:buChar char="›"/>
            </a:pPr>
            <a:r>
              <a:rPr lang="fr-FR" sz="1400" b="1">
                <a:solidFill>
                  <a:schemeClr val="accent5"/>
                </a:solidFill>
              </a:rPr>
              <a:t>Choix d’investissement</a:t>
            </a:r>
          </a:p>
        </p:txBody>
      </p:sp>
      <p:pic>
        <p:nvPicPr>
          <p:cNvPr id="94" name="Picture 2" descr="Grandparents">
            <a:extLst>
              <a:ext uri="{FF2B5EF4-FFF2-40B4-BE49-F238E27FC236}">
                <a16:creationId xmlns:a16="http://schemas.microsoft.com/office/drawing/2014/main" id="{F29C58A6-96B9-77F6-E452-09D00A47F52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84015" y="2496704"/>
            <a:ext cx="662042" cy="662040"/>
          </a:xfrm>
          <a:prstGeom prst="rect">
            <a:avLst/>
          </a:prstGeom>
          <a:noFill/>
          <a:extLst>
            <a:ext uri="{909E8E84-426E-40DD-AFC4-6F175D3DCCD1}">
              <a14:hiddenFill xmlns:a14="http://schemas.microsoft.com/office/drawing/2010/main">
                <a:solidFill>
                  <a:srgbClr val="FFFFFF"/>
                </a:solidFill>
              </a14:hiddenFill>
            </a:ext>
          </a:extLst>
        </p:spPr>
      </p:pic>
      <p:sp>
        <p:nvSpPr>
          <p:cNvPr id="95" name="Isosceles Triangle 94">
            <a:extLst>
              <a:ext uri="{FF2B5EF4-FFF2-40B4-BE49-F238E27FC236}">
                <a16:creationId xmlns:a16="http://schemas.microsoft.com/office/drawing/2014/main" id="{F1DD448A-7963-4EE0-C3B8-E8D20FF493EE}"/>
              </a:ext>
            </a:extLst>
          </p:cNvPr>
          <p:cNvSpPr/>
          <p:nvPr/>
        </p:nvSpPr>
        <p:spPr>
          <a:xfrm rot="5400000">
            <a:off x="4077978" y="4096694"/>
            <a:ext cx="1005840" cy="159329"/>
          </a:xfrm>
          <a:prstGeom prst="triangl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6" name="Group 199">
            <a:extLst>
              <a:ext uri="{FF2B5EF4-FFF2-40B4-BE49-F238E27FC236}">
                <a16:creationId xmlns:a16="http://schemas.microsoft.com/office/drawing/2014/main" id="{01DE1CCA-F5FB-8531-A7A2-321DF1E40522}"/>
              </a:ext>
            </a:extLst>
          </p:cNvPr>
          <p:cNvGrpSpPr>
            <a:grpSpLocks noChangeAspect="1"/>
          </p:cNvGrpSpPr>
          <p:nvPr/>
        </p:nvGrpSpPr>
        <p:grpSpPr bwMode="auto">
          <a:xfrm flipH="1">
            <a:off x="7891572" y="2266710"/>
            <a:ext cx="281526" cy="257797"/>
            <a:chOff x="3435" y="3010"/>
            <a:chExt cx="427" cy="391"/>
          </a:xfrm>
          <a:solidFill>
            <a:schemeClr val="bg1"/>
          </a:solidFill>
        </p:grpSpPr>
        <p:sp>
          <p:nvSpPr>
            <p:cNvPr id="97" name="Freeform 200">
              <a:extLst>
                <a:ext uri="{FF2B5EF4-FFF2-40B4-BE49-F238E27FC236}">
                  <a16:creationId xmlns:a16="http://schemas.microsoft.com/office/drawing/2014/main" id="{80455DD6-0DB5-F0CA-5AA3-D5446F78457E}"/>
                </a:ext>
              </a:extLst>
            </p:cNvPr>
            <p:cNvSpPr>
              <a:spLocks noEditPoints="1"/>
            </p:cNvSpPr>
            <p:nvPr/>
          </p:nvSpPr>
          <p:spPr bwMode="auto">
            <a:xfrm>
              <a:off x="3435" y="3010"/>
              <a:ext cx="427" cy="391"/>
            </a:xfrm>
            <a:custGeom>
              <a:avLst/>
              <a:gdLst>
                <a:gd name="T0" fmla="*/ 258 w 288"/>
                <a:gd name="T1" fmla="*/ 264 h 264"/>
                <a:gd name="T2" fmla="*/ 30 w 288"/>
                <a:gd name="T3" fmla="*/ 264 h 264"/>
                <a:gd name="T4" fmla="*/ 0 w 288"/>
                <a:gd name="T5" fmla="*/ 234 h 264"/>
                <a:gd name="T6" fmla="*/ 0 w 288"/>
                <a:gd name="T7" fmla="*/ 30 h 264"/>
                <a:gd name="T8" fmla="*/ 30 w 288"/>
                <a:gd name="T9" fmla="*/ 0 h 264"/>
                <a:gd name="T10" fmla="*/ 258 w 288"/>
                <a:gd name="T11" fmla="*/ 0 h 264"/>
                <a:gd name="T12" fmla="*/ 288 w 288"/>
                <a:gd name="T13" fmla="*/ 30 h 264"/>
                <a:gd name="T14" fmla="*/ 288 w 288"/>
                <a:gd name="T15" fmla="*/ 234 h 264"/>
                <a:gd name="T16" fmla="*/ 258 w 288"/>
                <a:gd name="T17" fmla="*/ 264 h 264"/>
                <a:gd name="T18" fmla="*/ 30 w 288"/>
                <a:gd name="T19" fmla="*/ 12 h 264"/>
                <a:gd name="T20" fmla="*/ 12 w 288"/>
                <a:gd name="T21" fmla="*/ 30 h 264"/>
                <a:gd name="T22" fmla="*/ 12 w 288"/>
                <a:gd name="T23" fmla="*/ 234 h 264"/>
                <a:gd name="T24" fmla="*/ 30 w 288"/>
                <a:gd name="T25" fmla="*/ 252 h 264"/>
                <a:gd name="T26" fmla="*/ 258 w 288"/>
                <a:gd name="T27" fmla="*/ 252 h 264"/>
                <a:gd name="T28" fmla="*/ 276 w 288"/>
                <a:gd name="T29" fmla="*/ 234 h 264"/>
                <a:gd name="T30" fmla="*/ 276 w 288"/>
                <a:gd name="T31" fmla="*/ 30 h 264"/>
                <a:gd name="T32" fmla="*/ 258 w 288"/>
                <a:gd name="T33" fmla="*/ 12 h 264"/>
                <a:gd name="T34" fmla="*/ 30 w 288"/>
                <a:gd name="T35" fmla="*/ 1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64">
                  <a:moveTo>
                    <a:pt x="258" y="264"/>
                  </a:moveTo>
                  <a:cubicBezTo>
                    <a:pt x="30" y="264"/>
                    <a:pt x="30" y="264"/>
                    <a:pt x="30" y="264"/>
                  </a:cubicBezTo>
                  <a:cubicBezTo>
                    <a:pt x="14" y="264"/>
                    <a:pt x="0" y="251"/>
                    <a:pt x="0" y="234"/>
                  </a:cubicBezTo>
                  <a:cubicBezTo>
                    <a:pt x="0" y="30"/>
                    <a:pt x="0" y="30"/>
                    <a:pt x="0" y="30"/>
                  </a:cubicBezTo>
                  <a:cubicBezTo>
                    <a:pt x="0" y="13"/>
                    <a:pt x="14" y="0"/>
                    <a:pt x="30" y="0"/>
                  </a:cubicBezTo>
                  <a:cubicBezTo>
                    <a:pt x="258" y="0"/>
                    <a:pt x="258" y="0"/>
                    <a:pt x="258" y="0"/>
                  </a:cubicBezTo>
                  <a:cubicBezTo>
                    <a:pt x="275" y="0"/>
                    <a:pt x="288" y="13"/>
                    <a:pt x="288" y="30"/>
                  </a:cubicBezTo>
                  <a:cubicBezTo>
                    <a:pt x="288" y="234"/>
                    <a:pt x="288" y="234"/>
                    <a:pt x="288" y="234"/>
                  </a:cubicBezTo>
                  <a:cubicBezTo>
                    <a:pt x="288" y="251"/>
                    <a:pt x="275" y="264"/>
                    <a:pt x="258" y="264"/>
                  </a:cubicBezTo>
                  <a:close/>
                  <a:moveTo>
                    <a:pt x="30" y="12"/>
                  </a:moveTo>
                  <a:cubicBezTo>
                    <a:pt x="21" y="12"/>
                    <a:pt x="12" y="20"/>
                    <a:pt x="12" y="30"/>
                  </a:cubicBezTo>
                  <a:cubicBezTo>
                    <a:pt x="12" y="234"/>
                    <a:pt x="12" y="234"/>
                    <a:pt x="12" y="234"/>
                  </a:cubicBezTo>
                  <a:cubicBezTo>
                    <a:pt x="12" y="244"/>
                    <a:pt x="21" y="252"/>
                    <a:pt x="30" y="252"/>
                  </a:cubicBezTo>
                  <a:cubicBezTo>
                    <a:pt x="258" y="252"/>
                    <a:pt x="258" y="252"/>
                    <a:pt x="258" y="252"/>
                  </a:cubicBezTo>
                  <a:cubicBezTo>
                    <a:pt x="268" y="252"/>
                    <a:pt x="276" y="244"/>
                    <a:pt x="276" y="234"/>
                  </a:cubicBezTo>
                  <a:cubicBezTo>
                    <a:pt x="276" y="30"/>
                    <a:pt x="276" y="30"/>
                    <a:pt x="276" y="30"/>
                  </a:cubicBezTo>
                  <a:cubicBezTo>
                    <a:pt x="276" y="20"/>
                    <a:pt x="268" y="12"/>
                    <a:pt x="258" y="12"/>
                  </a:cubicBezTo>
                  <a:lnTo>
                    <a:pt x="3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98" name="Freeform 201">
              <a:extLst>
                <a:ext uri="{FF2B5EF4-FFF2-40B4-BE49-F238E27FC236}">
                  <a16:creationId xmlns:a16="http://schemas.microsoft.com/office/drawing/2014/main" id="{A0F243A8-F3B8-437A-AE1A-F6DB3F3A7DF1}"/>
                </a:ext>
              </a:extLst>
            </p:cNvPr>
            <p:cNvSpPr>
              <a:spLocks/>
            </p:cNvSpPr>
            <p:nvPr/>
          </p:nvSpPr>
          <p:spPr bwMode="auto">
            <a:xfrm>
              <a:off x="3435" y="3099"/>
              <a:ext cx="427" cy="18"/>
            </a:xfrm>
            <a:custGeom>
              <a:avLst/>
              <a:gdLst>
                <a:gd name="T0" fmla="*/ 282 w 288"/>
                <a:gd name="T1" fmla="*/ 12 h 12"/>
                <a:gd name="T2" fmla="*/ 6 w 288"/>
                <a:gd name="T3" fmla="*/ 12 h 12"/>
                <a:gd name="T4" fmla="*/ 0 w 288"/>
                <a:gd name="T5" fmla="*/ 6 h 12"/>
                <a:gd name="T6" fmla="*/ 6 w 288"/>
                <a:gd name="T7" fmla="*/ 0 h 12"/>
                <a:gd name="T8" fmla="*/ 282 w 288"/>
                <a:gd name="T9" fmla="*/ 0 h 12"/>
                <a:gd name="T10" fmla="*/ 288 w 288"/>
                <a:gd name="T11" fmla="*/ 6 h 12"/>
                <a:gd name="T12" fmla="*/ 282 w 28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88" h="12">
                  <a:moveTo>
                    <a:pt x="282" y="12"/>
                  </a:moveTo>
                  <a:cubicBezTo>
                    <a:pt x="6" y="12"/>
                    <a:pt x="6" y="12"/>
                    <a:pt x="6" y="12"/>
                  </a:cubicBezTo>
                  <a:cubicBezTo>
                    <a:pt x="3" y="12"/>
                    <a:pt x="0" y="9"/>
                    <a:pt x="0" y="6"/>
                  </a:cubicBezTo>
                  <a:cubicBezTo>
                    <a:pt x="0" y="3"/>
                    <a:pt x="3" y="0"/>
                    <a:pt x="6" y="0"/>
                  </a:cubicBezTo>
                  <a:cubicBezTo>
                    <a:pt x="282" y="0"/>
                    <a:pt x="282" y="0"/>
                    <a:pt x="282" y="0"/>
                  </a:cubicBezTo>
                  <a:cubicBezTo>
                    <a:pt x="286" y="0"/>
                    <a:pt x="288" y="3"/>
                    <a:pt x="288" y="6"/>
                  </a:cubicBezTo>
                  <a:cubicBezTo>
                    <a:pt x="288" y="9"/>
                    <a:pt x="286" y="12"/>
                    <a:pt x="28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99" name="Oval 202">
              <a:extLst>
                <a:ext uri="{FF2B5EF4-FFF2-40B4-BE49-F238E27FC236}">
                  <a16:creationId xmlns:a16="http://schemas.microsoft.com/office/drawing/2014/main" id="{053A5AC7-A245-62C0-F4E0-3869C82AB373}"/>
                </a:ext>
              </a:extLst>
            </p:cNvPr>
            <p:cNvSpPr>
              <a:spLocks noChangeArrowheads="1"/>
            </p:cNvSpPr>
            <p:nvPr/>
          </p:nvSpPr>
          <p:spPr bwMode="auto">
            <a:xfrm>
              <a:off x="3489" y="3046"/>
              <a:ext cx="35" cy="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0" name="Oval 203">
              <a:extLst>
                <a:ext uri="{FF2B5EF4-FFF2-40B4-BE49-F238E27FC236}">
                  <a16:creationId xmlns:a16="http://schemas.microsoft.com/office/drawing/2014/main" id="{BF5BCA9E-88E3-C478-4FEE-1EFAB913903A}"/>
                </a:ext>
              </a:extLst>
            </p:cNvPr>
            <p:cNvSpPr>
              <a:spLocks noChangeArrowheads="1"/>
            </p:cNvSpPr>
            <p:nvPr/>
          </p:nvSpPr>
          <p:spPr bwMode="auto">
            <a:xfrm>
              <a:off x="3542" y="3046"/>
              <a:ext cx="36" cy="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1" name="Oval 204">
              <a:extLst>
                <a:ext uri="{FF2B5EF4-FFF2-40B4-BE49-F238E27FC236}">
                  <a16:creationId xmlns:a16="http://schemas.microsoft.com/office/drawing/2014/main" id="{A2863A19-2964-6E3B-F032-06A1BE223B64}"/>
                </a:ext>
              </a:extLst>
            </p:cNvPr>
            <p:cNvSpPr>
              <a:spLocks noChangeArrowheads="1"/>
            </p:cNvSpPr>
            <p:nvPr/>
          </p:nvSpPr>
          <p:spPr bwMode="auto">
            <a:xfrm>
              <a:off x="3595" y="3046"/>
              <a:ext cx="36" cy="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 name="Freeform 205">
              <a:extLst>
                <a:ext uri="{FF2B5EF4-FFF2-40B4-BE49-F238E27FC236}">
                  <a16:creationId xmlns:a16="http://schemas.microsoft.com/office/drawing/2014/main" id="{9CF86641-6265-B419-74D3-56A0C54F553B}"/>
                </a:ext>
              </a:extLst>
            </p:cNvPr>
            <p:cNvSpPr>
              <a:spLocks noEditPoints="1"/>
            </p:cNvSpPr>
            <p:nvPr/>
          </p:nvSpPr>
          <p:spPr bwMode="auto">
            <a:xfrm>
              <a:off x="3480" y="3152"/>
              <a:ext cx="195" cy="196"/>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3" y="0"/>
                    <a:pt x="132" y="30"/>
                    <a:pt x="132" y="66"/>
                  </a:cubicBezTo>
                  <a:cubicBezTo>
                    <a:pt x="132" y="102"/>
                    <a:pt x="103" y="132"/>
                    <a:pt x="66" y="132"/>
                  </a:cubicBezTo>
                  <a:close/>
                  <a:moveTo>
                    <a:pt x="66" y="12"/>
                  </a:moveTo>
                  <a:cubicBezTo>
                    <a:pt x="37" y="12"/>
                    <a:pt x="12" y="36"/>
                    <a:pt x="12" y="66"/>
                  </a:cubicBezTo>
                  <a:cubicBezTo>
                    <a:pt x="12" y="96"/>
                    <a:pt x="37" y="120"/>
                    <a:pt x="66" y="120"/>
                  </a:cubicBezTo>
                  <a:cubicBezTo>
                    <a:pt x="96" y="120"/>
                    <a:pt x="120" y="96"/>
                    <a:pt x="120" y="66"/>
                  </a:cubicBezTo>
                  <a:cubicBezTo>
                    <a:pt x="120" y="36"/>
                    <a:pt x="96" y="12"/>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3" name="Freeform 206">
              <a:extLst>
                <a:ext uri="{FF2B5EF4-FFF2-40B4-BE49-F238E27FC236}">
                  <a16:creationId xmlns:a16="http://schemas.microsoft.com/office/drawing/2014/main" id="{A1B45F8B-205C-9D01-EEA5-4173772538F3}"/>
                </a:ext>
              </a:extLst>
            </p:cNvPr>
            <p:cNvSpPr>
              <a:spLocks/>
            </p:cNvSpPr>
            <p:nvPr/>
          </p:nvSpPr>
          <p:spPr bwMode="auto">
            <a:xfrm>
              <a:off x="3569" y="3167"/>
              <a:ext cx="77" cy="160"/>
            </a:xfrm>
            <a:custGeom>
              <a:avLst/>
              <a:gdLst>
                <a:gd name="T0" fmla="*/ 45 w 52"/>
                <a:gd name="T1" fmla="*/ 108 h 108"/>
                <a:gd name="T2" fmla="*/ 40 w 52"/>
                <a:gd name="T3" fmla="*/ 106 h 108"/>
                <a:gd name="T4" fmla="*/ 2 w 52"/>
                <a:gd name="T5" fmla="*/ 60 h 108"/>
                <a:gd name="T6" fmla="*/ 1 w 52"/>
                <a:gd name="T7" fmla="*/ 53 h 108"/>
                <a:gd name="T8" fmla="*/ 35 w 52"/>
                <a:gd name="T9" fmla="*/ 3 h 108"/>
                <a:gd name="T10" fmla="*/ 44 w 52"/>
                <a:gd name="T11" fmla="*/ 2 h 108"/>
                <a:gd name="T12" fmla="*/ 45 w 52"/>
                <a:gd name="T13" fmla="*/ 10 h 108"/>
                <a:gd name="T14" fmla="*/ 14 w 52"/>
                <a:gd name="T15" fmla="*/ 56 h 108"/>
                <a:gd name="T16" fmla="*/ 50 w 52"/>
                <a:gd name="T17" fmla="*/ 98 h 108"/>
                <a:gd name="T18" fmla="*/ 49 w 52"/>
                <a:gd name="T19" fmla="*/ 107 h 108"/>
                <a:gd name="T20" fmla="*/ 45 w 52"/>
                <a:gd name="T21"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108">
                  <a:moveTo>
                    <a:pt x="45" y="108"/>
                  </a:moveTo>
                  <a:cubicBezTo>
                    <a:pt x="43" y="108"/>
                    <a:pt x="41" y="107"/>
                    <a:pt x="40" y="106"/>
                  </a:cubicBezTo>
                  <a:cubicBezTo>
                    <a:pt x="2" y="60"/>
                    <a:pt x="2" y="60"/>
                    <a:pt x="2" y="60"/>
                  </a:cubicBezTo>
                  <a:cubicBezTo>
                    <a:pt x="0" y="58"/>
                    <a:pt x="0" y="55"/>
                    <a:pt x="1" y="53"/>
                  </a:cubicBezTo>
                  <a:cubicBezTo>
                    <a:pt x="35" y="3"/>
                    <a:pt x="35" y="3"/>
                    <a:pt x="35" y="3"/>
                  </a:cubicBezTo>
                  <a:cubicBezTo>
                    <a:pt x="37" y="0"/>
                    <a:pt x="41" y="0"/>
                    <a:pt x="44" y="2"/>
                  </a:cubicBezTo>
                  <a:cubicBezTo>
                    <a:pt x="46" y="3"/>
                    <a:pt x="47" y="7"/>
                    <a:pt x="45" y="10"/>
                  </a:cubicBezTo>
                  <a:cubicBezTo>
                    <a:pt x="14" y="56"/>
                    <a:pt x="14" y="56"/>
                    <a:pt x="14" y="56"/>
                  </a:cubicBezTo>
                  <a:cubicBezTo>
                    <a:pt x="50" y="98"/>
                    <a:pt x="50" y="98"/>
                    <a:pt x="50" y="98"/>
                  </a:cubicBezTo>
                  <a:cubicBezTo>
                    <a:pt x="52" y="101"/>
                    <a:pt x="51" y="105"/>
                    <a:pt x="49" y="107"/>
                  </a:cubicBezTo>
                  <a:cubicBezTo>
                    <a:pt x="48" y="108"/>
                    <a:pt x="46" y="108"/>
                    <a:pt x="45"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4" name="Freeform 207">
              <a:extLst>
                <a:ext uri="{FF2B5EF4-FFF2-40B4-BE49-F238E27FC236}">
                  <a16:creationId xmlns:a16="http://schemas.microsoft.com/office/drawing/2014/main" id="{5B35DECA-90F5-1025-0204-8FBBE0F4B785}"/>
                </a:ext>
              </a:extLst>
            </p:cNvPr>
            <p:cNvSpPr>
              <a:spLocks/>
            </p:cNvSpPr>
            <p:nvPr/>
          </p:nvSpPr>
          <p:spPr bwMode="auto">
            <a:xfrm>
              <a:off x="3480" y="3241"/>
              <a:ext cx="106" cy="18"/>
            </a:xfrm>
            <a:custGeom>
              <a:avLst/>
              <a:gdLst>
                <a:gd name="T0" fmla="*/ 66 w 72"/>
                <a:gd name="T1" fmla="*/ 12 h 12"/>
                <a:gd name="T2" fmla="*/ 6 w 72"/>
                <a:gd name="T3" fmla="*/ 12 h 12"/>
                <a:gd name="T4" fmla="*/ 0 w 72"/>
                <a:gd name="T5" fmla="*/ 6 h 12"/>
                <a:gd name="T6" fmla="*/ 6 w 72"/>
                <a:gd name="T7" fmla="*/ 0 h 12"/>
                <a:gd name="T8" fmla="*/ 66 w 72"/>
                <a:gd name="T9" fmla="*/ 0 h 12"/>
                <a:gd name="T10" fmla="*/ 72 w 72"/>
                <a:gd name="T11" fmla="*/ 6 h 12"/>
                <a:gd name="T12" fmla="*/ 66 w 7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2" h="12">
                  <a:moveTo>
                    <a:pt x="66" y="12"/>
                  </a:moveTo>
                  <a:cubicBezTo>
                    <a:pt x="6" y="12"/>
                    <a:pt x="6" y="12"/>
                    <a:pt x="6" y="12"/>
                  </a:cubicBezTo>
                  <a:cubicBezTo>
                    <a:pt x="3" y="12"/>
                    <a:pt x="0" y="9"/>
                    <a:pt x="0" y="6"/>
                  </a:cubicBezTo>
                  <a:cubicBezTo>
                    <a:pt x="0" y="3"/>
                    <a:pt x="3" y="0"/>
                    <a:pt x="6" y="0"/>
                  </a:cubicBezTo>
                  <a:cubicBezTo>
                    <a:pt x="66" y="0"/>
                    <a:pt x="66" y="0"/>
                    <a:pt x="66" y="0"/>
                  </a:cubicBezTo>
                  <a:cubicBezTo>
                    <a:pt x="70" y="0"/>
                    <a:pt x="72" y="3"/>
                    <a:pt x="72" y="6"/>
                  </a:cubicBezTo>
                  <a:cubicBezTo>
                    <a:pt x="72" y="9"/>
                    <a:pt x="70" y="12"/>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5" name="Rectangle 208">
              <a:extLst>
                <a:ext uri="{FF2B5EF4-FFF2-40B4-BE49-F238E27FC236}">
                  <a16:creationId xmlns:a16="http://schemas.microsoft.com/office/drawing/2014/main" id="{807977DD-8F4D-A284-5868-4B5D6EDD6F35}"/>
                </a:ext>
              </a:extLst>
            </p:cNvPr>
            <p:cNvSpPr>
              <a:spLocks noChangeArrowheads="1"/>
            </p:cNvSpPr>
            <p:nvPr/>
          </p:nvSpPr>
          <p:spPr bwMode="auto">
            <a:xfrm>
              <a:off x="3702" y="3170"/>
              <a:ext cx="107"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6" name="Rectangle 209">
              <a:extLst>
                <a:ext uri="{FF2B5EF4-FFF2-40B4-BE49-F238E27FC236}">
                  <a16:creationId xmlns:a16="http://schemas.microsoft.com/office/drawing/2014/main" id="{E71B8EBB-EDD1-1CBC-C586-EF4718167206}"/>
                </a:ext>
              </a:extLst>
            </p:cNvPr>
            <p:cNvSpPr>
              <a:spLocks noChangeArrowheads="1"/>
            </p:cNvSpPr>
            <p:nvPr/>
          </p:nvSpPr>
          <p:spPr bwMode="auto">
            <a:xfrm>
              <a:off x="3702" y="3223"/>
              <a:ext cx="107"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7" name="Rectangle 210">
              <a:extLst>
                <a:ext uri="{FF2B5EF4-FFF2-40B4-BE49-F238E27FC236}">
                  <a16:creationId xmlns:a16="http://schemas.microsoft.com/office/drawing/2014/main" id="{87C67BEF-E3DA-E8E0-9DC6-2EE6C5A231FA}"/>
                </a:ext>
              </a:extLst>
            </p:cNvPr>
            <p:cNvSpPr>
              <a:spLocks noChangeArrowheads="1"/>
            </p:cNvSpPr>
            <p:nvPr/>
          </p:nvSpPr>
          <p:spPr bwMode="auto">
            <a:xfrm>
              <a:off x="3702" y="3276"/>
              <a:ext cx="107"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nvGrpSpPr>
          <p:cNvPr id="108" name="Group 40">
            <a:extLst>
              <a:ext uri="{FF2B5EF4-FFF2-40B4-BE49-F238E27FC236}">
                <a16:creationId xmlns:a16="http://schemas.microsoft.com/office/drawing/2014/main" id="{8CAAAFD1-5B9D-E220-6B20-4AD72A735CFE}"/>
              </a:ext>
            </a:extLst>
          </p:cNvPr>
          <p:cNvGrpSpPr>
            <a:grpSpLocks noChangeAspect="1"/>
          </p:cNvGrpSpPr>
          <p:nvPr/>
        </p:nvGrpSpPr>
        <p:grpSpPr bwMode="auto">
          <a:xfrm>
            <a:off x="11412973" y="2266710"/>
            <a:ext cx="193045" cy="257797"/>
            <a:chOff x="4533" y="439"/>
            <a:chExt cx="319" cy="426"/>
          </a:xfrm>
          <a:solidFill>
            <a:schemeClr val="bg1"/>
          </a:solidFill>
        </p:grpSpPr>
        <p:sp>
          <p:nvSpPr>
            <p:cNvPr id="109" name="Freeform 41">
              <a:extLst>
                <a:ext uri="{FF2B5EF4-FFF2-40B4-BE49-F238E27FC236}">
                  <a16:creationId xmlns:a16="http://schemas.microsoft.com/office/drawing/2014/main" id="{CFEA8692-F772-38D9-E6C3-BFF7BD6A50E1}"/>
                </a:ext>
              </a:extLst>
            </p:cNvPr>
            <p:cNvSpPr>
              <a:spLocks noEditPoints="1"/>
            </p:cNvSpPr>
            <p:nvPr/>
          </p:nvSpPr>
          <p:spPr bwMode="auto">
            <a:xfrm>
              <a:off x="4533" y="439"/>
              <a:ext cx="319" cy="426"/>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3 w 216"/>
                <a:gd name="T13" fmla="*/ 1 h 288"/>
                <a:gd name="T14" fmla="*/ 215 w 216"/>
                <a:gd name="T15" fmla="*/ 73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0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5"/>
                    <a:pt x="0" y="282"/>
                  </a:cubicBezTo>
                  <a:cubicBezTo>
                    <a:pt x="0" y="6"/>
                    <a:pt x="0" y="6"/>
                    <a:pt x="0" y="6"/>
                  </a:cubicBezTo>
                  <a:cubicBezTo>
                    <a:pt x="0" y="2"/>
                    <a:pt x="3" y="0"/>
                    <a:pt x="6" y="0"/>
                  </a:cubicBezTo>
                  <a:cubicBezTo>
                    <a:pt x="138" y="0"/>
                    <a:pt x="138" y="0"/>
                    <a:pt x="138" y="0"/>
                  </a:cubicBezTo>
                  <a:cubicBezTo>
                    <a:pt x="140" y="0"/>
                    <a:pt x="142" y="0"/>
                    <a:pt x="143" y="1"/>
                  </a:cubicBezTo>
                  <a:cubicBezTo>
                    <a:pt x="215" y="73"/>
                    <a:pt x="215" y="73"/>
                    <a:pt x="215" y="73"/>
                  </a:cubicBezTo>
                  <a:cubicBezTo>
                    <a:pt x="216" y="75"/>
                    <a:pt x="216" y="76"/>
                    <a:pt x="216" y="78"/>
                  </a:cubicBezTo>
                  <a:cubicBezTo>
                    <a:pt x="216" y="282"/>
                    <a:pt x="216" y="282"/>
                    <a:pt x="216" y="282"/>
                  </a:cubicBezTo>
                  <a:cubicBezTo>
                    <a:pt x="216" y="285"/>
                    <a:pt x="214" y="288"/>
                    <a:pt x="210" y="288"/>
                  </a:cubicBezTo>
                  <a:close/>
                  <a:moveTo>
                    <a:pt x="12" y="276"/>
                  </a:moveTo>
                  <a:cubicBezTo>
                    <a:pt x="204" y="276"/>
                    <a:pt x="204" y="276"/>
                    <a:pt x="204" y="276"/>
                  </a:cubicBezTo>
                  <a:cubicBezTo>
                    <a:pt x="204" y="80"/>
                    <a:pt x="204" y="80"/>
                    <a:pt x="204" y="80"/>
                  </a:cubicBezTo>
                  <a:cubicBezTo>
                    <a:pt x="136" y="12"/>
                    <a:pt x="136" y="12"/>
                    <a:pt x="136" y="12"/>
                  </a:cubicBezTo>
                  <a:cubicBezTo>
                    <a:pt x="12" y="12"/>
                    <a:pt x="12" y="12"/>
                    <a:pt x="12" y="12"/>
                  </a:cubicBezTo>
                  <a:lnTo>
                    <a:pt x="12"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10" name="Freeform 42">
              <a:extLst>
                <a:ext uri="{FF2B5EF4-FFF2-40B4-BE49-F238E27FC236}">
                  <a16:creationId xmlns:a16="http://schemas.microsoft.com/office/drawing/2014/main" id="{42E92A2D-CE74-D9CD-E6C3-85A39953C44C}"/>
                </a:ext>
              </a:extLst>
            </p:cNvPr>
            <p:cNvSpPr>
              <a:spLocks/>
            </p:cNvSpPr>
            <p:nvPr/>
          </p:nvSpPr>
          <p:spPr bwMode="auto">
            <a:xfrm>
              <a:off x="4728" y="439"/>
              <a:ext cx="124" cy="124"/>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1"/>
                    <a:pt x="0" y="78"/>
                  </a:cubicBezTo>
                  <a:cubicBezTo>
                    <a:pt x="0" y="6"/>
                    <a:pt x="0" y="6"/>
                    <a:pt x="0" y="6"/>
                  </a:cubicBezTo>
                  <a:cubicBezTo>
                    <a:pt x="0" y="2"/>
                    <a:pt x="3" y="0"/>
                    <a:pt x="6" y="0"/>
                  </a:cubicBezTo>
                  <a:cubicBezTo>
                    <a:pt x="10" y="0"/>
                    <a:pt x="12" y="2"/>
                    <a:pt x="12" y="6"/>
                  </a:cubicBezTo>
                  <a:cubicBezTo>
                    <a:pt x="12" y="72"/>
                    <a:pt x="12" y="72"/>
                    <a:pt x="12" y="72"/>
                  </a:cubicBezTo>
                  <a:cubicBezTo>
                    <a:pt x="78" y="72"/>
                    <a:pt x="78" y="72"/>
                    <a:pt x="78" y="72"/>
                  </a:cubicBezTo>
                  <a:cubicBezTo>
                    <a:pt x="82" y="72"/>
                    <a:pt x="84" y="74"/>
                    <a:pt x="84" y="78"/>
                  </a:cubicBezTo>
                  <a:cubicBezTo>
                    <a:pt x="84" y="81"/>
                    <a:pt x="82" y="84"/>
                    <a:pt x="78"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11" name="Freeform 43">
              <a:extLst>
                <a:ext uri="{FF2B5EF4-FFF2-40B4-BE49-F238E27FC236}">
                  <a16:creationId xmlns:a16="http://schemas.microsoft.com/office/drawing/2014/main" id="{0F4FC965-1CF5-0323-B8FD-2FD26F71E121}"/>
                </a:ext>
              </a:extLst>
            </p:cNvPr>
            <p:cNvSpPr>
              <a:spLocks/>
            </p:cNvSpPr>
            <p:nvPr/>
          </p:nvSpPr>
          <p:spPr bwMode="auto">
            <a:xfrm>
              <a:off x="4604" y="563"/>
              <a:ext cx="97" cy="18"/>
            </a:xfrm>
            <a:custGeom>
              <a:avLst/>
              <a:gdLst>
                <a:gd name="T0" fmla="*/ 60 w 66"/>
                <a:gd name="T1" fmla="*/ 12 h 12"/>
                <a:gd name="T2" fmla="*/ 6 w 66"/>
                <a:gd name="T3" fmla="*/ 12 h 12"/>
                <a:gd name="T4" fmla="*/ 0 w 66"/>
                <a:gd name="T5" fmla="*/ 6 h 12"/>
                <a:gd name="T6" fmla="*/ 6 w 66"/>
                <a:gd name="T7" fmla="*/ 0 h 12"/>
                <a:gd name="T8" fmla="*/ 60 w 66"/>
                <a:gd name="T9" fmla="*/ 0 h 12"/>
                <a:gd name="T10" fmla="*/ 66 w 66"/>
                <a:gd name="T11" fmla="*/ 6 h 12"/>
                <a:gd name="T12" fmla="*/ 60 w 6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60" y="12"/>
                  </a:moveTo>
                  <a:cubicBezTo>
                    <a:pt x="6" y="12"/>
                    <a:pt x="6" y="12"/>
                    <a:pt x="6" y="12"/>
                  </a:cubicBezTo>
                  <a:cubicBezTo>
                    <a:pt x="3" y="12"/>
                    <a:pt x="0" y="9"/>
                    <a:pt x="0" y="6"/>
                  </a:cubicBezTo>
                  <a:cubicBezTo>
                    <a:pt x="0" y="2"/>
                    <a:pt x="3" y="0"/>
                    <a:pt x="6" y="0"/>
                  </a:cubicBezTo>
                  <a:cubicBezTo>
                    <a:pt x="60" y="0"/>
                    <a:pt x="60" y="0"/>
                    <a:pt x="60" y="0"/>
                  </a:cubicBezTo>
                  <a:cubicBezTo>
                    <a:pt x="64" y="0"/>
                    <a:pt x="66" y="2"/>
                    <a:pt x="66" y="6"/>
                  </a:cubicBezTo>
                  <a:cubicBezTo>
                    <a:pt x="66" y="9"/>
                    <a:pt x="64" y="12"/>
                    <a:pt x="6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12" name="Freeform 44">
              <a:extLst>
                <a:ext uri="{FF2B5EF4-FFF2-40B4-BE49-F238E27FC236}">
                  <a16:creationId xmlns:a16="http://schemas.microsoft.com/office/drawing/2014/main" id="{84321B2B-2E8F-097F-5B02-82D60090DE46}"/>
                </a:ext>
              </a:extLst>
            </p:cNvPr>
            <p:cNvSpPr>
              <a:spLocks/>
            </p:cNvSpPr>
            <p:nvPr/>
          </p:nvSpPr>
          <p:spPr bwMode="auto">
            <a:xfrm>
              <a:off x="4604" y="617"/>
              <a:ext cx="177" cy="17"/>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13" name="Freeform 45">
              <a:extLst>
                <a:ext uri="{FF2B5EF4-FFF2-40B4-BE49-F238E27FC236}">
                  <a16:creationId xmlns:a16="http://schemas.microsoft.com/office/drawing/2014/main" id="{ADB467D7-69CB-6403-A46F-D60500524427}"/>
                </a:ext>
              </a:extLst>
            </p:cNvPr>
            <p:cNvSpPr>
              <a:spLocks/>
            </p:cNvSpPr>
            <p:nvPr/>
          </p:nvSpPr>
          <p:spPr bwMode="auto">
            <a:xfrm>
              <a:off x="4604" y="670"/>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14" name="Freeform 46">
              <a:extLst>
                <a:ext uri="{FF2B5EF4-FFF2-40B4-BE49-F238E27FC236}">
                  <a16:creationId xmlns:a16="http://schemas.microsoft.com/office/drawing/2014/main" id="{3C1485B0-4C56-7CC0-C65E-69BA13F6F704}"/>
                </a:ext>
              </a:extLst>
            </p:cNvPr>
            <p:cNvSpPr>
              <a:spLocks/>
            </p:cNvSpPr>
            <p:nvPr/>
          </p:nvSpPr>
          <p:spPr bwMode="auto">
            <a:xfrm>
              <a:off x="4604" y="723"/>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15" name="Freeform 47">
              <a:extLst>
                <a:ext uri="{FF2B5EF4-FFF2-40B4-BE49-F238E27FC236}">
                  <a16:creationId xmlns:a16="http://schemas.microsoft.com/office/drawing/2014/main" id="{C5D1A224-EE53-4AB0-F8D5-47089274F5A1}"/>
                </a:ext>
              </a:extLst>
            </p:cNvPr>
            <p:cNvSpPr>
              <a:spLocks/>
            </p:cNvSpPr>
            <p:nvPr/>
          </p:nvSpPr>
          <p:spPr bwMode="auto">
            <a:xfrm>
              <a:off x="4604" y="776"/>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grpSp>
        <p:nvGrpSpPr>
          <p:cNvPr id="116" name="Group 115">
            <a:extLst>
              <a:ext uri="{FF2B5EF4-FFF2-40B4-BE49-F238E27FC236}">
                <a16:creationId xmlns:a16="http://schemas.microsoft.com/office/drawing/2014/main" id="{3F78654B-B1D8-5382-7CD6-CFC62DBC7343}"/>
              </a:ext>
            </a:extLst>
          </p:cNvPr>
          <p:cNvGrpSpPr>
            <a:grpSpLocks/>
          </p:cNvGrpSpPr>
          <p:nvPr/>
        </p:nvGrpSpPr>
        <p:grpSpPr>
          <a:xfrm>
            <a:off x="142977" y="1338404"/>
            <a:ext cx="880685" cy="506302"/>
            <a:chOff x="1217100" y="2482369"/>
            <a:chExt cx="1157175" cy="549959"/>
          </a:xfrm>
        </p:grpSpPr>
        <p:sp>
          <p:nvSpPr>
            <p:cNvPr id="117" name="Arrow: Pentagon 116">
              <a:extLst>
                <a:ext uri="{FF2B5EF4-FFF2-40B4-BE49-F238E27FC236}">
                  <a16:creationId xmlns:a16="http://schemas.microsoft.com/office/drawing/2014/main" id="{AB894BFC-9F62-B824-9CC0-63C4208FE7D7}"/>
                </a:ext>
              </a:extLst>
            </p:cNvPr>
            <p:cNvSpPr/>
            <p:nvPr/>
          </p:nvSpPr>
          <p:spPr>
            <a:xfrm>
              <a:off x="1217397" y="2482369"/>
              <a:ext cx="368346" cy="59330"/>
            </a:xfrm>
            <a:prstGeom prst="homePlate">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118" name="Arrow: Chevron 117">
              <a:extLst>
                <a:ext uri="{FF2B5EF4-FFF2-40B4-BE49-F238E27FC236}">
                  <a16:creationId xmlns:a16="http://schemas.microsoft.com/office/drawing/2014/main" id="{1E75A7AE-4A11-753F-E331-B8D79850A540}"/>
                </a:ext>
              </a:extLst>
            </p:cNvPr>
            <p:cNvSpPr/>
            <p:nvPr/>
          </p:nvSpPr>
          <p:spPr>
            <a:xfrm>
              <a:off x="1611663" y="2482369"/>
              <a:ext cx="368346" cy="59330"/>
            </a:xfrm>
            <a:prstGeom prst="chevron">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119" name="Arrow: Chevron 118">
              <a:extLst>
                <a:ext uri="{FF2B5EF4-FFF2-40B4-BE49-F238E27FC236}">
                  <a16:creationId xmlns:a16="http://schemas.microsoft.com/office/drawing/2014/main" id="{38A32863-2277-7DBA-BF4C-6A0E83765728}"/>
                </a:ext>
              </a:extLst>
            </p:cNvPr>
            <p:cNvSpPr/>
            <p:nvPr/>
          </p:nvSpPr>
          <p:spPr>
            <a:xfrm>
              <a:off x="2005929" y="2482369"/>
              <a:ext cx="368346" cy="59330"/>
            </a:xfrm>
            <a:prstGeom prst="chevron">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120" name="TextBox 119">
              <a:extLst>
                <a:ext uri="{FF2B5EF4-FFF2-40B4-BE49-F238E27FC236}">
                  <a16:creationId xmlns:a16="http://schemas.microsoft.com/office/drawing/2014/main" id="{5B7914AD-F49E-190E-3053-43FA004B1B17}"/>
                </a:ext>
              </a:extLst>
            </p:cNvPr>
            <p:cNvSpPr txBox="1"/>
            <p:nvPr/>
          </p:nvSpPr>
          <p:spPr>
            <a:xfrm>
              <a:off x="1217101" y="2809042"/>
              <a:ext cx="347462" cy="223286"/>
            </a:xfrm>
            <a:prstGeom prst="rect">
              <a:avLst/>
            </a:prstGeom>
            <a:solidFill>
              <a:schemeClr val="accent2"/>
            </a:solidFill>
            <a:ln w="3175">
              <a:solidFill>
                <a:schemeClr val="accent2"/>
              </a:solidFill>
            </a:ln>
          </p:spPr>
          <p:txBody>
            <a:bodyPr wrap="square" rtlCol="0">
              <a:noAutofit/>
            </a:bodyPr>
            <a:lstStyle/>
            <a:p>
              <a:pPr marL="361950"/>
              <a:endParaRPr lang="fr-FR" sz="1100"/>
            </a:p>
          </p:txBody>
        </p:sp>
        <p:sp>
          <p:nvSpPr>
            <p:cNvPr id="121" name="TextBox 120">
              <a:extLst>
                <a:ext uri="{FF2B5EF4-FFF2-40B4-BE49-F238E27FC236}">
                  <a16:creationId xmlns:a16="http://schemas.microsoft.com/office/drawing/2014/main" id="{FF16A91B-6DC5-48C8-7F23-B1D1B20F217F}"/>
                </a:ext>
              </a:extLst>
            </p:cNvPr>
            <p:cNvSpPr txBox="1"/>
            <p:nvPr/>
          </p:nvSpPr>
          <p:spPr>
            <a:xfrm>
              <a:off x="1217100" y="2565626"/>
              <a:ext cx="347462" cy="219489"/>
            </a:xfrm>
            <a:prstGeom prst="rect">
              <a:avLst/>
            </a:prstGeom>
            <a:solidFill>
              <a:schemeClr val="bg1"/>
            </a:solidFill>
            <a:ln w="3175">
              <a:solidFill>
                <a:schemeClr val="bg1">
                  <a:lumMod val="85000"/>
                </a:schemeClr>
              </a:solidFill>
            </a:ln>
          </p:spPr>
          <p:txBody>
            <a:bodyPr wrap="square" rtlCol="0">
              <a:noAutofit/>
            </a:bodyPr>
            <a:lstStyle/>
            <a:p>
              <a:pPr marL="361950"/>
              <a:endParaRPr lang="fr-FR" sz="1100" b="1"/>
            </a:p>
          </p:txBody>
        </p:sp>
        <p:sp>
          <p:nvSpPr>
            <p:cNvPr id="122" name="TextBox 121">
              <a:extLst>
                <a:ext uri="{FF2B5EF4-FFF2-40B4-BE49-F238E27FC236}">
                  <a16:creationId xmlns:a16="http://schemas.microsoft.com/office/drawing/2014/main" id="{D5D6F415-FF06-1A41-6884-21A7D827F7D6}"/>
                </a:ext>
              </a:extLst>
            </p:cNvPr>
            <p:cNvSpPr txBox="1"/>
            <p:nvPr/>
          </p:nvSpPr>
          <p:spPr>
            <a:xfrm>
              <a:off x="1611366" y="2809042"/>
              <a:ext cx="347462" cy="223286"/>
            </a:xfrm>
            <a:prstGeom prst="rect">
              <a:avLst/>
            </a:prstGeom>
            <a:solidFill>
              <a:schemeClr val="bg1"/>
            </a:solidFill>
            <a:ln w="3175">
              <a:solidFill>
                <a:schemeClr val="accent2"/>
              </a:solidFill>
            </a:ln>
          </p:spPr>
          <p:txBody>
            <a:bodyPr wrap="square" rtlCol="0" anchor="ctr">
              <a:noAutofit/>
            </a:bodyPr>
            <a:lstStyle/>
            <a:p>
              <a:pPr marL="361950">
                <a:spcAft>
                  <a:spcPts val="600"/>
                </a:spcAft>
              </a:pPr>
              <a:endParaRPr lang="fr-FR" sz="800"/>
            </a:p>
          </p:txBody>
        </p:sp>
        <p:sp>
          <p:nvSpPr>
            <p:cNvPr id="123" name="TextBox 122">
              <a:extLst>
                <a:ext uri="{FF2B5EF4-FFF2-40B4-BE49-F238E27FC236}">
                  <a16:creationId xmlns:a16="http://schemas.microsoft.com/office/drawing/2014/main" id="{E0750C50-C57B-D9A0-7730-353A86170BB4}"/>
                </a:ext>
              </a:extLst>
            </p:cNvPr>
            <p:cNvSpPr txBox="1"/>
            <p:nvPr/>
          </p:nvSpPr>
          <p:spPr>
            <a:xfrm>
              <a:off x="1611366" y="2675829"/>
              <a:ext cx="347462" cy="109286"/>
            </a:xfrm>
            <a:prstGeom prst="rect">
              <a:avLst/>
            </a:prstGeom>
            <a:solidFill>
              <a:schemeClr val="bg1"/>
            </a:solidFill>
            <a:ln w="3175">
              <a:solidFill>
                <a:schemeClr val="bg1">
                  <a:lumMod val="85000"/>
                </a:schemeClr>
              </a:solidFill>
            </a:ln>
          </p:spPr>
          <p:txBody>
            <a:bodyPr wrap="square" rtlCol="0" anchor="ctr">
              <a:noAutofit/>
            </a:bodyPr>
            <a:lstStyle/>
            <a:p>
              <a:pPr marL="361950">
                <a:spcAft>
                  <a:spcPts val="600"/>
                </a:spcAft>
              </a:pPr>
              <a:endParaRPr lang="fr-FR" sz="1100" b="1"/>
            </a:p>
          </p:txBody>
        </p:sp>
        <p:sp>
          <p:nvSpPr>
            <p:cNvPr id="124" name="TextBox 123">
              <a:extLst>
                <a:ext uri="{FF2B5EF4-FFF2-40B4-BE49-F238E27FC236}">
                  <a16:creationId xmlns:a16="http://schemas.microsoft.com/office/drawing/2014/main" id="{DFB6FD60-1FE2-6625-0B3D-D9426C85D8D3}"/>
                </a:ext>
              </a:extLst>
            </p:cNvPr>
            <p:cNvSpPr txBox="1"/>
            <p:nvPr/>
          </p:nvSpPr>
          <p:spPr>
            <a:xfrm>
              <a:off x="2005632" y="2809042"/>
              <a:ext cx="347462" cy="96717"/>
            </a:xfrm>
            <a:prstGeom prst="rect">
              <a:avLst/>
            </a:prstGeom>
            <a:solidFill>
              <a:schemeClr val="bg1"/>
            </a:solidFill>
            <a:ln w="3175">
              <a:solidFill>
                <a:schemeClr val="accent2"/>
              </a:solidFill>
            </a:ln>
          </p:spPr>
          <p:txBody>
            <a:bodyPr wrap="square" rtlCol="0" anchor="ctr">
              <a:noAutofit/>
            </a:bodyPr>
            <a:lstStyle>
              <a:defPPr>
                <a:defRPr lang="en-US"/>
              </a:defPPr>
              <a:lvl1pPr marL="361950">
                <a:defRPr sz="1100"/>
              </a:lvl1pPr>
            </a:lstStyle>
            <a:p>
              <a:endParaRPr lang="fr-FR" b="1">
                <a:solidFill>
                  <a:schemeClr val="accent2"/>
                </a:solidFill>
              </a:endParaRPr>
            </a:p>
          </p:txBody>
        </p:sp>
        <p:sp>
          <p:nvSpPr>
            <p:cNvPr id="125" name="TextBox 124">
              <a:extLst>
                <a:ext uri="{FF2B5EF4-FFF2-40B4-BE49-F238E27FC236}">
                  <a16:creationId xmlns:a16="http://schemas.microsoft.com/office/drawing/2014/main" id="{867D0E88-CC31-19D9-7A4C-BC3E586132E2}"/>
                </a:ext>
              </a:extLst>
            </p:cNvPr>
            <p:cNvSpPr txBox="1"/>
            <p:nvPr/>
          </p:nvSpPr>
          <p:spPr>
            <a:xfrm>
              <a:off x="2005214" y="2566464"/>
              <a:ext cx="347462" cy="89235"/>
            </a:xfrm>
            <a:prstGeom prst="rect">
              <a:avLst/>
            </a:prstGeom>
            <a:solidFill>
              <a:schemeClr val="bg1"/>
            </a:solidFill>
            <a:ln w="3175">
              <a:solidFill>
                <a:schemeClr val="bg1">
                  <a:lumMod val="85000"/>
                </a:schemeClr>
              </a:solidFill>
            </a:ln>
          </p:spPr>
          <p:txBody>
            <a:bodyPr wrap="square" rtlCol="0" anchor="ctr">
              <a:noAutofit/>
            </a:bodyPr>
            <a:lstStyle>
              <a:defPPr>
                <a:defRPr lang="en-US"/>
              </a:defPPr>
              <a:lvl1pPr marL="361950">
                <a:spcAft>
                  <a:spcPts val="600"/>
                </a:spcAft>
                <a:defRPr sz="1100" b="1">
                  <a:solidFill>
                    <a:schemeClr val="bg2"/>
                  </a:solidFill>
                </a:defRPr>
              </a:lvl1pPr>
            </a:lstStyle>
            <a:p>
              <a:endParaRPr lang="fr-FR">
                <a:solidFill>
                  <a:schemeClr val="tx1"/>
                </a:solidFill>
              </a:endParaRPr>
            </a:p>
          </p:txBody>
        </p:sp>
        <p:sp>
          <p:nvSpPr>
            <p:cNvPr id="126" name="TextBox 125">
              <a:extLst>
                <a:ext uri="{FF2B5EF4-FFF2-40B4-BE49-F238E27FC236}">
                  <a16:creationId xmlns:a16="http://schemas.microsoft.com/office/drawing/2014/main" id="{76653A79-415A-9904-47F8-5247645478A0}"/>
                </a:ext>
              </a:extLst>
            </p:cNvPr>
            <p:cNvSpPr txBox="1"/>
            <p:nvPr/>
          </p:nvSpPr>
          <p:spPr>
            <a:xfrm>
              <a:off x="2005214" y="2923042"/>
              <a:ext cx="347462" cy="109286"/>
            </a:xfrm>
            <a:prstGeom prst="rect">
              <a:avLst/>
            </a:prstGeom>
            <a:solidFill>
              <a:schemeClr val="bg1"/>
            </a:solidFill>
            <a:ln w="3175">
              <a:solidFill>
                <a:schemeClr val="accent2"/>
              </a:solidFill>
            </a:ln>
          </p:spPr>
          <p:txBody>
            <a:bodyPr wrap="square" rtlCol="0" anchor="ctr">
              <a:noAutofit/>
            </a:bodyPr>
            <a:lstStyle>
              <a:defPPr>
                <a:defRPr lang="en-US"/>
              </a:defPPr>
              <a:lvl1pPr marL="361950">
                <a:defRPr sz="1100"/>
              </a:lvl1pPr>
            </a:lstStyle>
            <a:p>
              <a:endParaRPr lang="fr-FR" b="1">
                <a:solidFill>
                  <a:schemeClr val="accent2"/>
                </a:solidFill>
              </a:endParaRPr>
            </a:p>
          </p:txBody>
        </p:sp>
        <p:sp>
          <p:nvSpPr>
            <p:cNvPr id="127" name="TextBox 126">
              <a:extLst>
                <a:ext uri="{FF2B5EF4-FFF2-40B4-BE49-F238E27FC236}">
                  <a16:creationId xmlns:a16="http://schemas.microsoft.com/office/drawing/2014/main" id="{081DD533-55F0-EBC4-326C-E33E39D6B836}"/>
                </a:ext>
              </a:extLst>
            </p:cNvPr>
            <p:cNvSpPr txBox="1"/>
            <p:nvPr/>
          </p:nvSpPr>
          <p:spPr>
            <a:xfrm>
              <a:off x="1611366" y="2565626"/>
              <a:ext cx="347462" cy="90073"/>
            </a:xfrm>
            <a:prstGeom prst="rect">
              <a:avLst/>
            </a:prstGeom>
            <a:solidFill>
              <a:schemeClr val="bg1"/>
            </a:solidFill>
            <a:ln w="3175">
              <a:solidFill>
                <a:schemeClr val="bg1">
                  <a:lumMod val="85000"/>
                </a:schemeClr>
              </a:solidFill>
            </a:ln>
          </p:spPr>
          <p:txBody>
            <a:bodyPr wrap="square" rtlCol="0">
              <a:noAutofit/>
            </a:bodyPr>
            <a:lstStyle/>
            <a:p>
              <a:pPr marL="361950"/>
              <a:endParaRPr lang="fr-FR" sz="1100"/>
            </a:p>
          </p:txBody>
        </p:sp>
      </p:grpSp>
      <p:grpSp>
        <p:nvGrpSpPr>
          <p:cNvPr id="90" name="Group 89">
            <a:extLst>
              <a:ext uri="{FF2B5EF4-FFF2-40B4-BE49-F238E27FC236}">
                <a16:creationId xmlns:a16="http://schemas.microsoft.com/office/drawing/2014/main" id="{6B798B54-9183-E433-160C-BE410DE83821}"/>
              </a:ext>
            </a:extLst>
          </p:cNvPr>
          <p:cNvGrpSpPr/>
          <p:nvPr/>
        </p:nvGrpSpPr>
        <p:grpSpPr>
          <a:xfrm>
            <a:off x="11970819" y="407345"/>
            <a:ext cx="252000" cy="858606"/>
            <a:chOff x="11933542" y="397135"/>
            <a:chExt cx="252000" cy="858606"/>
          </a:xfrm>
        </p:grpSpPr>
        <p:sp>
          <p:nvSpPr>
            <p:cNvPr id="91" name="Rectangle: Single Corner Snipped 90">
              <a:hlinkClick r:id="rId4" action="ppaction://hlinksldjump"/>
              <a:extLst>
                <a:ext uri="{FF2B5EF4-FFF2-40B4-BE49-F238E27FC236}">
                  <a16:creationId xmlns:a16="http://schemas.microsoft.com/office/drawing/2014/main" id="{8C9D0D18-A484-426C-A07B-0E3C89AF2012}"/>
                </a:ext>
              </a:extLst>
            </p:cNvPr>
            <p:cNvSpPr/>
            <p:nvPr/>
          </p:nvSpPr>
          <p:spPr>
            <a:xfrm>
              <a:off x="11933542" y="397135"/>
              <a:ext cx="252000" cy="252000"/>
            </a:xfrm>
            <a:prstGeom prst="snip1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1"/>
                  </a:solidFill>
                </a:rPr>
                <a:t>A</a:t>
              </a:r>
            </a:p>
          </p:txBody>
        </p:sp>
        <p:sp>
          <p:nvSpPr>
            <p:cNvPr id="92" name="Rectangle: Single Corner Snipped 91">
              <a:hlinkClick r:id="rId5" action="ppaction://hlinksldjump"/>
              <a:extLst>
                <a:ext uri="{FF2B5EF4-FFF2-40B4-BE49-F238E27FC236}">
                  <a16:creationId xmlns:a16="http://schemas.microsoft.com/office/drawing/2014/main" id="{5ADEB8A9-2FE1-FC90-7D18-E90B9484F598}"/>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93" name="Rectangle: Single Corner Snipped 92">
              <a:hlinkClick r:id="rId6" action="ppaction://hlinksldjump"/>
              <a:extLst>
                <a:ext uri="{FF2B5EF4-FFF2-40B4-BE49-F238E27FC236}">
                  <a16:creationId xmlns:a16="http://schemas.microsoft.com/office/drawing/2014/main" id="{28A22E3A-6FAB-5C36-7488-9888F2C904BB}"/>
                </a:ext>
              </a:extLst>
            </p:cNvPr>
            <p:cNvSpPr/>
            <p:nvPr/>
          </p:nvSpPr>
          <p:spPr>
            <a:xfrm>
              <a:off x="11933542" y="1003741"/>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C</a:t>
              </a:r>
            </a:p>
          </p:txBody>
        </p:sp>
      </p:grpSp>
      <p:sp>
        <p:nvSpPr>
          <p:cNvPr id="4" name="Rectangle: Single Corner Snipped 3">
            <a:hlinkClick r:id="rId6" action="ppaction://hlinksldjump"/>
            <a:extLst>
              <a:ext uri="{FF2B5EF4-FFF2-40B4-BE49-F238E27FC236}">
                <a16:creationId xmlns:a16="http://schemas.microsoft.com/office/drawing/2014/main" id="{705760D3-D3B6-B400-B1FB-9C2809D8D332}"/>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pic>
        <p:nvPicPr>
          <p:cNvPr id="1026" name="Image 6" descr="Un dessin manuscrit">
            <a:extLst>
              <a:ext uri="{FF2B5EF4-FFF2-40B4-BE49-F238E27FC236}">
                <a16:creationId xmlns:a16="http://schemas.microsoft.com/office/drawing/2014/main" id="{8F49DDF4-FF8C-C445-523F-3A20AEF2D25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848" r="6571" b="74775"/>
          <a:stretch/>
        </p:blipFill>
        <p:spPr bwMode="auto">
          <a:xfrm>
            <a:off x="8466009" y="4656440"/>
            <a:ext cx="3054507" cy="484238"/>
          </a:xfrm>
          <a:prstGeom prst="rect">
            <a:avLst/>
          </a:prstGeom>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C5B07C0-69C8-E6F7-9874-3CB2ADC91B4D}"/>
              </a:ext>
            </a:extLst>
          </p:cNvPr>
          <p:cNvSpPr/>
          <p:nvPr/>
        </p:nvSpPr>
        <p:spPr>
          <a:xfrm>
            <a:off x="4324825" y="6517972"/>
            <a:ext cx="5916456" cy="200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182563" indent="-182563" algn="r">
              <a:buAutoNum type="alphaLcParenBoth"/>
            </a:pPr>
            <a:r>
              <a:rPr lang="fr-FR" sz="700" i="1">
                <a:solidFill>
                  <a:schemeClr val="tx1"/>
                </a:solidFill>
              </a:rPr>
              <a:t>En cas de projet sans risque au sein d’une session, les règles spécifiques sont prioritaires sur les règles 80 ans pour ce projet</a:t>
            </a:r>
          </a:p>
        </p:txBody>
      </p:sp>
      <p:pic>
        <p:nvPicPr>
          <p:cNvPr id="7" name="Picture 6">
            <a:extLst>
              <a:ext uri="{FF2B5EF4-FFF2-40B4-BE49-F238E27FC236}">
                <a16:creationId xmlns:a16="http://schemas.microsoft.com/office/drawing/2014/main" id="{FC084AE9-2C51-20B1-4E65-2B6FA558AF15}"/>
              </a:ext>
            </a:extLst>
          </p:cNvPr>
          <p:cNvPicPr>
            <a:picLocks noChangeAspect="1"/>
          </p:cNvPicPr>
          <p:nvPr/>
        </p:nvPicPr>
        <p:blipFill>
          <a:blip r:embed="rId8"/>
          <a:stretch>
            <a:fillRect/>
          </a:stretch>
        </p:blipFill>
        <p:spPr>
          <a:xfrm>
            <a:off x="7133708" y="4629828"/>
            <a:ext cx="991221" cy="938855"/>
          </a:xfrm>
          <a:prstGeom prst="rect">
            <a:avLst/>
          </a:prstGeom>
        </p:spPr>
      </p:pic>
    </p:spTree>
    <p:extLst>
      <p:ext uri="{BB962C8B-B14F-4D97-AF65-F5344CB8AC3E}">
        <p14:creationId xmlns:p14="http://schemas.microsoft.com/office/powerpoint/2010/main" val="2102198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8" name="Title 1">
            <a:extLst>
              <a:ext uri="{FF2B5EF4-FFF2-40B4-BE49-F238E27FC236}">
                <a16:creationId xmlns:a16="http://schemas.microsoft.com/office/drawing/2014/main" id="{403609C9-A42C-A10B-E94E-188DE9B925F1}"/>
              </a:ext>
            </a:extLst>
          </p:cNvPr>
          <p:cNvSpPr>
            <a:spLocks noGrp="1"/>
          </p:cNvSpPr>
          <p:nvPr>
            <p:ph type="title"/>
          </p:nvPr>
        </p:nvSpPr>
        <p:spPr>
          <a:xfrm>
            <a:off x="1248469" y="240000"/>
            <a:ext cx="10272131" cy="576000"/>
          </a:xfrm>
          <a:solidFill>
            <a:schemeClr val="bg1"/>
          </a:solidFill>
        </p:spPr>
        <p:txBody>
          <a:bodyPr anchor="ctr"/>
          <a:lstStyle/>
          <a:p>
            <a:r>
              <a:rPr lang="fr-FR" sz="2800"/>
              <a:t>Contrôles complémentaires sur les projets</a:t>
            </a:r>
          </a:p>
        </p:txBody>
      </p:sp>
      <p:sp>
        <p:nvSpPr>
          <p:cNvPr id="3" name="Text Placeholder 2">
            <a:extLst>
              <a:ext uri="{FF2B5EF4-FFF2-40B4-BE49-F238E27FC236}">
                <a16:creationId xmlns:a16="http://schemas.microsoft.com/office/drawing/2014/main" id="{1D0EB665-7580-C36C-2921-62C549210569}"/>
              </a:ext>
            </a:extLst>
          </p:cNvPr>
          <p:cNvSpPr>
            <a:spLocks noGrp="1"/>
          </p:cNvSpPr>
          <p:nvPr>
            <p:ph type="body" sz="quarter" idx="12"/>
          </p:nvPr>
        </p:nvSpPr>
        <p:spPr/>
        <p:txBody>
          <a:bodyPr>
            <a:normAutofit/>
          </a:bodyPr>
          <a:lstStyle/>
          <a:p>
            <a:r>
              <a:rPr lang="fr-FR"/>
              <a:t>Evolutions liées aux clients de 80 ans et plus</a:t>
            </a:r>
          </a:p>
        </p:txBody>
      </p:sp>
      <p:cxnSp>
        <p:nvCxnSpPr>
          <p:cNvPr id="7" name="Straight Connector 6">
            <a:extLst>
              <a:ext uri="{FF2B5EF4-FFF2-40B4-BE49-F238E27FC236}">
                <a16:creationId xmlns:a16="http://schemas.microsoft.com/office/drawing/2014/main" id="{7AB9E611-7B2B-EA86-CB06-54235F811826}"/>
              </a:ext>
            </a:extLst>
          </p:cNvPr>
          <p:cNvCxnSpPr>
            <a:cxnSpLocks/>
          </p:cNvCxnSpPr>
          <p:nvPr/>
        </p:nvCxnSpPr>
        <p:spPr>
          <a:xfrm flipH="1">
            <a:off x="6113651" y="1446179"/>
            <a:ext cx="1" cy="455048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16E546B-DD72-A29C-1B45-8C431C857084}"/>
              </a:ext>
            </a:extLst>
          </p:cNvPr>
          <p:cNvSpPr/>
          <p:nvPr/>
        </p:nvSpPr>
        <p:spPr>
          <a:xfrm>
            <a:off x="0" y="1220650"/>
            <a:ext cx="12192000" cy="7543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32316FB8-04D3-9150-C09D-CFB9928A4928}"/>
              </a:ext>
            </a:extLst>
          </p:cNvPr>
          <p:cNvSpPr/>
          <p:nvPr/>
        </p:nvSpPr>
        <p:spPr>
          <a:xfrm>
            <a:off x="1200513" y="1220650"/>
            <a:ext cx="4642255" cy="75437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36000" rtlCol="0" anchor="ctr"/>
          <a:lstStyle/>
          <a:p>
            <a:r>
              <a:rPr lang="fr-FR" sz="1600" b="1">
                <a:solidFill>
                  <a:schemeClr val="bg1"/>
                </a:solidFill>
              </a:rPr>
              <a:t>Limitation de l’horizon de placement selon l’âge du client</a:t>
            </a:r>
          </a:p>
        </p:txBody>
      </p:sp>
      <p:sp>
        <p:nvSpPr>
          <p:cNvPr id="15" name="Rectangle 14">
            <a:extLst>
              <a:ext uri="{FF2B5EF4-FFF2-40B4-BE49-F238E27FC236}">
                <a16:creationId xmlns:a16="http://schemas.microsoft.com/office/drawing/2014/main" id="{8FB3D044-A571-FFA0-60B0-EEB150697721}"/>
              </a:ext>
            </a:extLst>
          </p:cNvPr>
          <p:cNvSpPr/>
          <p:nvPr/>
        </p:nvSpPr>
        <p:spPr>
          <a:xfrm>
            <a:off x="6384535" y="1220650"/>
            <a:ext cx="5372925" cy="7543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rIns="36000" rtlCol="0" anchor="ctr"/>
          <a:lstStyle/>
          <a:p>
            <a:r>
              <a:rPr lang="fr-FR" sz="1600" b="1">
                <a:solidFill>
                  <a:schemeClr val="bg1"/>
                </a:solidFill>
              </a:rPr>
              <a:t>Contrôle global </a:t>
            </a:r>
            <a:r>
              <a:rPr lang="fr-FR" sz="1600" b="1" u="sng">
                <a:solidFill>
                  <a:schemeClr val="bg1"/>
                </a:solidFill>
              </a:rPr>
              <a:t>ET</a:t>
            </a:r>
            <a:r>
              <a:rPr lang="fr-FR" sz="1600" b="1">
                <a:solidFill>
                  <a:schemeClr val="bg1"/>
                </a:solidFill>
              </a:rPr>
              <a:t> local du risque et de la volatilité sur les contrats ASV et CAPI</a:t>
            </a:r>
          </a:p>
        </p:txBody>
      </p:sp>
      <p:grpSp>
        <p:nvGrpSpPr>
          <p:cNvPr id="16" name="Group 15">
            <a:extLst>
              <a:ext uri="{FF2B5EF4-FFF2-40B4-BE49-F238E27FC236}">
                <a16:creationId xmlns:a16="http://schemas.microsoft.com/office/drawing/2014/main" id="{1BF1C4CA-833A-90F4-DE66-7B09E1888477}"/>
              </a:ext>
            </a:extLst>
          </p:cNvPr>
          <p:cNvGrpSpPr/>
          <p:nvPr/>
        </p:nvGrpSpPr>
        <p:grpSpPr>
          <a:xfrm>
            <a:off x="5406498" y="1273839"/>
            <a:ext cx="1403162" cy="648000"/>
            <a:chOff x="5368398" y="1283604"/>
            <a:chExt cx="1403162" cy="648000"/>
          </a:xfrm>
        </p:grpSpPr>
        <p:grpSp>
          <p:nvGrpSpPr>
            <p:cNvPr id="17" name="Group 16">
              <a:extLst>
                <a:ext uri="{FF2B5EF4-FFF2-40B4-BE49-F238E27FC236}">
                  <a16:creationId xmlns:a16="http://schemas.microsoft.com/office/drawing/2014/main" id="{5CAE7F68-A59D-244E-D9F1-4185ECCCADBB}"/>
                </a:ext>
              </a:extLst>
            </p:cNvPr>
            <p:cNvGrpSpPr/>
            <p:nvPr/>
          </p:nvGrpSpPr>
          <p:grpSpPr>
            <a:xfrm>
              <a:off x="5368398" y="1283604"/>
              <a:ext cx="648000" cy="648000"/>
              <a:chOff x="1119660" y="1269242"/>
              <a:chExt cx="504000" cy="504000"/>
            </a:xfrm>
          </p:grpSpPr>
          <p:sp>
            <p:nvSpPr>
              <p:cNvPr id="51" name="Oval 50">
                <a:extLst>
                  <a:ext uri="{FF2B5EF4-FFF2-40B4-BE49-F238E27FC236}">
                    <a16:creationId xmlns:a16="http://schemas.microsoft.com/office/drawing/2014/main" id="{17C08DB7-40F3-3FB1-A285-422030DBB1DC}"/>
                  </a:ext>
                </a:extLst>
              </p:cNvPr>
              <p:cNvSpPr/>
              <p:nvPr/>
            </p:nvSpPr>
            <p:spPr>
              <a:xfrm>
                <a:off x="1119660" y="1269242"/>
                <a:ext cx="504000" cy="504000"/>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2" name="Picture 4" descr="Hourglass ">
                <a:extLst>
                  <a:ext uri="{FF2B5EF4-FFF2-40B4-BE49-F238E27FC236}">
                    <a16:creationId xmlns:a16="http://schemas.microsoft.com/office/drawing/2014/main" id="{9672FFA6-498A-2D85-B21F-3357314F1FE1}"/>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12796" y="1362378"/>
                <a:ext cx="317728" cy="3177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1754C60B-D31D-DEE5-D856-452299CA7B9B}"/>
                </a:ext>
              </a:extLst>
            </p:cNvPr>
            <p:cNvGrpSpPr/>
            <p:nvPr/>
          </p:nvGrpSpPr>
          <p:grpSpPr>
            <a:xfrm>
              <a:off x="6123560" y="1283604"/>
              <a:ext cx="648000" cy="648000"/>
              <a:chOff x="1123009" y="3261249"/>
              <a:chExt cx="504000" cy="504000"/>
            </a:xfrm>
          </p:grpSpPr>
          <p:sp>
            <p:nvSpPr>
              <p:cNvPr id="45" name="Oval 44">
                <a:extLst>
                  <a:ext uri="{FF2B5EF4-FFF2-40B4-BE49-F238E27FC236}">
                    <a16:creationId xmlns:a16="http://schemas.microsoft.com/office/drawing/2014/main" id="{945B616D-C9E6-1E22-39CB-C560D69E1F14}"/>
                  </a:ext>
                </a:extLst>
              </p:cNvPr>
              <p:cNvSpPr/>
              <p:nvPr/>
            </p:nvSpPr>
            <p:spPr>
              <a:xfrm>
                <a:off x="1123009" y="3261249"/>
                <a:ext cx="504000" cy="504000"/>
              </a:xfrm>
              <a:prstGeom prst="ellipse">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6" name="Picture 6" descr="Speedometer ">
                <a:extLst>
                  <a:ext uri="{FF2B5EF4-FFF2-40B4-BE49-F238E27FC236}">
                    <a16:creationId xmlns:a16="http://schemas.microsoft.com/office/drawing/2014/main" id="{88756555-BACB-FD73-917A-11B49D33E825}"/>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16145" y="3354385"/>
                <a:ext cx="317728" cy="31772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7" name="TextBox 56">
            <a:extLst>
              <a:ext uri="{FF2B5EF4-FFF2-40B4-BE49-F238E27FC236}">
                <a16:creationId xmlns:a16="http://schemas.microsoft.com/office/drawing/2014/main" id="{E049C1AF-BEF8-F995-FB6C-E76E062BAD3B}"/>
              </a:ext>
            </a:extLst>
          </p:cNvPr>
          <p:cNvSpPr txBox="1"/>
          <p:nvPr/>
        </p:nvSpPr>
        <p:spPr>
          <a:xfrm>
            <a:off x="3294846" y="2344040"/>
            <a:ext cx="1667740" cy="415498"/>
          </a:xfrm>
          <a:prstGeom prst="rect">
            <a:avLst/>
          </a:prstGeom>
          <a:noFill/>
        </p:spPr>
        <p:txBody>
          <a:bodyPr wrap="square" lIns="0" bIns="0" rtlCol="0">
            <a:spAutoFit/>
          </a:bodyPr>
          <a:lstStyle/>
          <a:p>
            <a:pPr algn="ctr"/>
            <a:r>
              <a:rPr lang="fr-FR" sz="1200" b="1"/>
              <a:t>Horizon </a:t>
            </a:r>
            <a:r>
              <a:rPr lang="fr-FR" sz="1200" b="1" u="sng"/>
              <a:t>maximal</a:t>
            </a:r>
            <a:r>
              <a:rPr lang="fr-FR" sz="1200" b="1"/>
              <a:t> du projet </a:t>
            </a:r>
          </a:p>
        </p:txBody>
      </p:sp>
      <p:cxnSp>
        <p:nvCxnSpPr>
          <p:cNvPr id="58" name="Straight Connector 57">
            <a:extLst>
              <a:ext uri="{FF2B5EF4-FFF2-40B4-BE49-F238E27FC236}">
                <a16:creationId xmlns:a16="http://schemas.microsoft.com/office/drawing/2014/main" id="{1844758B-B2BA-BD89-409D-576522DA54B6}"/>
              </a:ext>
            </a:extLst>
          </p:cNvPr>
          <p:cNvCxnSpPr>
            <a:cxnSpLocks/>
          </p:cNvCxnSpPr>
          <p:nvPr/>
        </p:nvCxnSpPr>
        <p:spPr>
          <a:xfrm>
            <a:off x="2306605" y="2395875"/>
            <a:ext cx="0" cy="2847537"/>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87A4C998-D0A6-0D0A-483F-94FC9CCAEA4A}"/>
              </a:ext>
            </a:extLst>
          </p:cNvPr>
          <p:cNvGrpSpPr/>
          <p:nvPr/>
        </p:nvGrpSpPr>
        <p:grpSpPr>
          <a:xfrm>
            <a:off x="1348923" y="3016420"/>
            <a:ext cx="3372217" cy="523220"/>
            <a:chOff x="1064107" y="2993157"/>
            <a:chExt cx="3372217" cy="523220"/>
          </a:xfrm>
        </p:grpSpPr>
        <p:sp>
          <p:nvSpPr>
            <p:cNvPr id="60" name="TextBox 59">
              <a:extLst>
                <a:ext uri="{FF2B5EF4-FFF2-40B4-BE49-F238E27FC236}">
                  <a16:creationId xmlns:a16="http://schemas.microsoft.com/office/drawing/2014/main" id="{C5A11D64-D459-C540-B203-427DB2F71E1F}"/>
                </a:ext>
              </a:extLst>
            </p:cNvPr>
            <p:cNvSpPr txBox="1"/>
            <p:nvPr/>
          </p:nvSpPr>
          <p:spPr>
            <a:xfrm>
              <a:off x="1064107" y="2993157"/>
              <a:ext cx="763168" cy="523220"/>
            </a:xfrm>
            <a:prstGeom prst="rect">
              <a:avLst/>
            </a:prstGeom>
            <a:noFill/>
          </p:spPr>
          <p:txBody>
            <a:bodyPr wrap="square" lIns="0" rtlCol="0">
              <a:spAutoFit/>
            </a:bodyPr>
            <a:lstStyle/>
            <a:p>
              <a:pPr algn="ctr"/>
              <a:r>
                <a:rPr lang="fr-FR" sz="1400" b="1">
                  <a:solidFill>
                    <a:schemeClr val="accent2"/>
                  </a:solidFill>
                </a:rPr>
                <a:t>80 – 85 ans</a:t>
              </a:r>
            </a:p>
          </p:txBody>
        </p:sp>
        <p:grpSp>
          <p:nvGrpSpPr>
            <p:cNvPr id="63" name="Group 62">
              <a:extLst>
                <a:ext uri="{FF2B5EF4-FFF2-40B4-BE49-F238E27FC236}">
                  <a16:creationId xmlns:a16="http://schemas.microsoft.com/office/drawing/2014/main" id="{ED262335-360D-338F-7707-93A850967BD4}"/>
                </a:ext>
              </a:extLst>
            </p:cNvPr>
            <p:cNvGrpSpPr/>
            <p:nvPr/>
          </p:nvGrpSpPr>
          <p:grpSpPr>
            <a:xfrm>
              <a:off x="3251477" y="3019432"/>
              <a:ext cx="1184847" cy="470670"/>
              <a:chOff x="1166609" y="3231770"/>
              <a:chExt cx="1184847" cy="470670"/>
            </a:xfrm>
          </p:grpSpPr>
          <p:pic>
            <p:nvPicPr>
              <p:cNvPr id="4098" name="Picture 2" descr="sablier ">
                <a:extLst>
                  <a:ext uri="{FF2B5EF4-FFF2-40B4-BE49-F238E27FC236}">
                    <a16:creationId xmlns:a16="http://schemas.microsoft.com/office/drawing/2014/main" id="{BCA1C7BD-691A-F5F0-3AC4-087DE9B2D9E1}"/>
                  </a:ext>
                </a:extLst>
              </p:cNvPr>
              <p:cNvPicPr>
                <a:picLocks noChangeAspect="1" noChangeArrowheads="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66609" y="3231770"/>
                <a:ext cx="470670" cy="470670"/>
              </a:xfrm>
              <a:prstGeom prst="rect">
                <a:avLst/>
              </a:prstGeom>
              <a:noFill/>
              <a:extLst>
                <a:ext uri="{909E8E84-426E-40DD-AFC4-6F175D3DCCD1}">
                  <a14:hiddenFill xmlns:a14="http://schemas.microsoft.com/office/drawing/2010/main">
                    <a:solidFill>
                      <a:srgbClr val="FFFFFF"/>
                    </a:solidFill>
                  </a14:hiddenFill>
                </a:ext>
              </a:extLst>
            </p:spPr>
          </p:pic>
          <p:sp>
            <p:nvSpPr>
              <p:cNvPr id="4099" name="TextBox 4098">
                <a:extLst>
                  <a:ext uri="{FF2B5EF4-FFF2-40B4-BE49-F238E27FC236}">
                    <a16:creationId xmlns:a16="http://schemas.microsoft.com/office/drawing/2014/main" id="{2C2861EA-CDCA-1F3D-1748-A62AF246CDB1}"/>
                  </a:ext>
                </a:extLst>
              </p:cNvPr>
              <p:cNvSpPr txBox="1"/>
              <p:nvPr/>
            </p:nvSpPr>
            <p:spPr>
              <a:xfrm>
                <a:off x="1413812" y="3306823"/>
                <a:ext cx="937644" cy="307777"/>
              </a:xfrm>
              <a:prstGeom prst="rect">
                <a:avLst/>
              </a:prstGeom>
              <a:noFill/>
            </p:spPr>
            <p:txBody>
              <a:bodyPr wrap="square" rtlCol="0">
                <a:spAutoFit/>
              </a:bodyPr>
              <a:lstStyle/>
              <a:p>
                <a:pPr algn="ctr"/>
                <a:r>
                  <a:rPr lang="fr-FR" sz="1400" b="1">
                    <a:solidFill>
                      <a:schemeClr val="accent2"/>
                    </a:solidFill>
                  </a:rPr>
                  <a:t>10 ans</a:t>
                </a:r>
              </a:p>
            </p:txBody>
          </p:sp>
        </p:grpSp>
      </p:grpSp>
      <p:cxnSp>
        <p:nvCxnSpPr>
          <p:cNvPr id="4100" name="Straight Connector 4099">
            <a:extLst>
              <a:ext uri="{FF2B5EF4-FFF2-40B4-BE49-F238E27FC236}">
                <a16:creationId xmlns:a16="http://schemas.microsoft.com/office/drawing/2014/main" id="{C6DF8DA3-0457-9615-2A72-6AC61D0D9101}"/>
              </a:ext>
            </a:extLst>
          </p:cNvPr>
          <p:cNvCxnSpPr>
            <a:cxnSpLocks/>
          </p:cNvCxnSpPr>
          <p:nvPr/>
        </p:nvCxnSpPr>
        <p:spPr>
          <a:xfrm flipH="1">
            <a:off x="1200513" y="2887979"/>
            <a:ext cx="464225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02" name="Straight Connector 4101">
            <a:extLst>
              <a:ext uri="{FF2B5EF4-FFF2-40B4-BE49-F238E27FC236}">
                <a16:creationId xmlns:a16="http://schemas.microsoft.com/office/drawing/2014/main" id="{37ADE4B3-5972-2759-093A-423E6BEEC5D4}"/>
              </a:ext>
            </a:extLst>
          </p:cNvPr>
          <p:cNvCxnSpPr>
            <a:cxnSpLocks/>
          </p:cNvCxnSpPr>
          <p:nvPr/>
        </p:nvCxnSpPr>
        <p:spPr>
          <a:xfrm flipH="1">
            <a:off x="1200513" y="3668081"/>
            <a:ext cx="464225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06" name="Straight Connector 4105">
            <a:extLst>
              <a:ext uri="{FF2B5EF4-FFF2-40B4-BE49-F238E27FC236}">
                <a16:creationId xmlns:a16="http://schemas.microsoft.com/office/drawing/2014/main" id="{77696988-E1AA-CA3D-D9EE-4C894CFF8E92}"/>
              </a:ext>
            </a:extLst>
          </p:cNvPr>
          <p:cNvCxnSpPr>
            <a:cxnSpLocks/>
          </p:cNvCxnSpPr>
          <p:nvPr/>
        </p:nvCxnSpPr>
        <p:spPr>
          <a:xfrm flipH="1">
            <a:off x="1200513" y="4448183"/>
            <a:ext cx="464225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107" name="TextBox 4106">
            <a:extLst>
              <a:ext uri="{FF2B5EF4-FFF2-40B4-BE49-F238E27FC236}">
                <a16:creationId xmlns:a16="http://schemas.microsoft.com/office/drawing/2014/main" id="{61F1CA75-4B59-BE16-2EBF-18D2F2AE9ABE}"/>
              </a:ext>
            </a:extLst>
          </p:cNvPr>
          <p:cNvSpPr txBox="1"/>
          <p:nvPr/>
        </p:nvSpPr>
        <p:spPr>
          <a:xfrm>
            <a:off x="6384535" y="2321805"/>
            <a:ext cx="5372924" cy="754053"/>
          </a:xfrm>
          <a:prstGeom prst="rect">
            <a:avLst/>
          </a:prstGeom>
          <a:solidFill>
            <a:schemeClr val="bg2">
              <a:alpha val="15000"/>
            </a:schemeClr>
          </a:solidFill>
        </p:spPr>
        <p:txBody>
          <a:bodyPr wrap="square" rtlCol="0">
            <a:spAutoFit/>
          </a:bodyPr>
          <a:lstStyle/>
          <a:p>
            <a:r>
              <a:rPr lang="fr-FR" sz="1600" b="1">
                <a:solidFill>
                  <a:schemeClr val="bg1"/>
                </a:solidFill>
                <a:highlight>
                  <a:srgbClr val="800080"/>
                </a:highlight>
              </a:rPr>
              <a:t>Assurance Vie et Contrat de Capitalisation</a:t>
            </a:r>
          </a:p>
          <a:p>
            <a:r>
              <a:rPr lang="fr-FR" sz="1000"/>
              <a:t>En Gestion Libre ou Gestion Déléguée</a:t>
            </a:r>
          </a:p>
          <a:p>
            <a:pPr>
              <a:spcBef>
                <a:spcPts val="600"/>
              </a:spcBef>
            </a:pPr>
            <a:r>
              <a:rPr lang="fr-FR" sz="1200">
                <a:solidFill>
                  <a:schemeClr val="bg2"/>
                </a:solidFill>
                <a:sym typeface="Wingdings" panose="05000000000000000000" pitchFamily="2" charset="2"/>
              </a:rPr>
              <a:t> </a:t>
            </a:r>
            <a:r>
              <a:rPr lang="fr-FR" sz="1200">
                <a:solidFill>
                  <a:schemeClr val="bg2"/>
                </a:solidFill>
              </a:rPr>
              <a:t>Contrôle </a:t>
            </a:r>
            <a:r>
              <a:rPr lang="fr-FR" sz="1200" b="1">
                <a:solidFill>
                  <a:schemeClr val="bg2"/>
                </a:solidFill>
              </a:rPr>
              <a:t>Global </a:t>
            </a:r>
            <a:r>
              <a:rPr lang="fr-FR" sz="1200" b="1" u="sng">
                <a:solidFill>
                  <a:schemeClr val="bg2"/>
                </a:solidFill>
              </a:rPr>
              <a:t>et</a:t>
            </a:r>
            <a:r>
              <a:rPr lang="fr-FR" sz="1200">
                <a:solidFill>
                  <a:schemeClr val="bg2"/>
                </a:solidFill>
              </a:rPr>
              <a:t> </a:t>
            </a:r>
            <a:r>
              <a:rPr lang="fr-FR" sz="1200" b="1">
                <a:solidFill>
                  <a:schemeClr val="bg2"/>
                </a:solidFill>
              </a:rPr>
              <a:t>Local</a:t>
            </a:r>
            <a:r>
              <a:rPr lang="fr-FR" sz="1200">
                <a:solidFill>
                  <a:schemeClr val="bg2"/>
                </a:solidFill>
              </a:rPr>
              <a:t> (Projet) suivant le profil </a:t>
            </a:r>
            <a:r>
              <a:rPr lang="fr-FR" sz="1200" b="1">
                <a:solidFill>
                  <a:schemeClr val="bg2"/>
                </a:solidFill>
              </a:rPr>
              <a:t>R1 - Prudent</a:t>
            </a:r>
          </a:p>
        </p:txBody>
      </p:sp>
      <p:sp>
        <p:nvSpPr>
          <p:cNvPr id="4108" name="TextBox 4107">
            <a:extLst>
              <a:ext uri="{FF2B5EF4-FFF2-40B4-BE49-F238E27FC236}">
                <a16:creationId xmlns:a16="http://schemas.microsoft.com/office/drawing/2014/main" id="{311FB4B1-D35F-9D50-38DB-12BECB70BD06}"/>
              </a:ext>
            </a:extLst>
          </p:cNvPr>
          <p:cNvSpPr txBox="1"/>
          <p:nvPr/>
        </p:nvSpPr>
        <p:spPr>
          <a:xfrm>
            <a:off x="6384535" y="3075858"/>
            <a:ext cx="5372924" cy="1092607"/>
          </a:xfrm>
          <a:prstGeom prst="rect">
            <a:avLst/>
          </a:prstGeom>
          <a:noFill/>
        </p:spPr>
        <p:txBody>
          <a:bodyPr wrap="square" lIns="0" rIns="0" rtlCol="0">
            <a:spAutoFit/>
          </a:bodyPr>
          <a:lstStyle/>
          <a:p>
            <a:pPr>
              <a:spcBef>
                <a:spcPts val="600"/>
              </a:spcBef>
            </a:pPr>
            <a:r>
              <a:rPr lang="fr-FR" sz="1000"/>
              <a:t>Quel que soit le patrimoine global du client, il n’est pas possible de dépasser </a:t>
            </a:r>
            <a:r>
              <a:rPr lang="fr-FR" sz="1000" b="1"/>
              <a:t>40% d’actifs risqués et 2% de volatilité </a:t>
            </a:r>
            <a:r>
              <a:rPr lang="fr-FR" sz="1000" b="1" u="sng"/>
              <a:t>au sein d’un contrat ASV ou CAPI</a:t>
            </a:r>
            <a:r>
              <a:rPr lang="fr-FR" sz="1000" b="1"/>
              <a:t> </a:t>
            </a:r>
            <a:r>
              <a:rPr lang="fr-FR" sz="1000"/>
              <a:t>dans la proposition de la Banque.</a:t>
            </a:r>
          </a:p>
          <a:p>
            <a:pPr>
              <a:spcBef>
                <a:spcPts val="600"/>
              </a:spcBef>
            </a:pPr>
            <a:r>
              <a:rPr lang="fr-FR" sz="1000" b="1" i="1">
                <a:solidFill>
                  <a:schemeClr val="accent3"/>
                </a:solidFill>
              </a:rPr>
              <a:t>NB : </a:t>
            </a:r>
            <a:r>
              <a:rPr lang="fr-FR" sz="1000" i="1">
                <a:solidFill>
                  <a:schemeClr val="accent3"/>
                </a:solidFill>
              </a:rPr>
              <a:t>Le client peut refuser cette proposition et augmenter la part de risque via des modifications en étape de synthèse (switch de niveau 3), engendrant un refus de la recommandation du conseiller</a:t>
            </a:r>
            <a:r>
              <a:rPr lang="fr-FR" sz="1000"/>
              <a:t>. </a:t>
            </a:r>
          </a:p>
        </p:txBody>
      </p:sp>
      <p:sp>
        <p:nvSpPr>
          <p:cNvPr id="4109" name="TextBox 4108">
            <a:extLst>
              <a:ext uri="{FF2B5EF4-FFF2-40B4-BE49-F238E27FC236}">
                <a16:creationId xmlns:a16="http://schemas.microsoft.com/office/drawing/2014/main" id="{EB014E2C-E4B5-60E3-0A6B-C3E6548BC4A4}"/>
              </a:ext>
            </a:extLst>
          </p:cNvPr>
          <p:cNvSpPr txBox="1"/>
          <p:nvPr/>
        </p:nvSpPr>
        <p:spPr>
          <a:xfrm>
            <a:off x="6384535" y="4429749"/>
            <a:ext cx="5372924" cy="677108"/>
          </a:xfrm>
          <a:prstGeom prst="rect">
            <a:avLst/>
          </a:prstGeom>
          <a:solidFill>
            <a:schemeClr val="bg2">
              <a:alpha val="15000"/>
            </a:schemeClr>
          </a:solidFill>
        </p:spPr>
        <p:txBody>
          <a:bodyPr wrap="square" rtlCol="0">
            <a:spAutoFit/>
          </a:bodyPr>
          <a:lstStyle/>
          <a:p>
            <a:r>
              <a:rPr lang="fr-FR" sz="1600" b="1">
                <a:solidFill>
                  <a:schemeClr val="bg1"/>
                </a:solidFill>
                <a:highlight>
                  <a:srgbClr val="800080"/>
                </a:highlight>
              </a:rPr>
              <a:t>Contrats Titres</a:t>
            </a:r>
          </a:p>
          <a:p>
            <a:r>
              <a:rPr lang="fr-FR" sz="1000"/>
              <a:t>CTO / PEA / PEA-PME / SCPI en direct</a:t>
            </a:r>
            <a:endParaRPr lang="fr-FR" sz="1000">
              <a:highlight>
                <a:srgbClr val="FFFF00"/>
              </a:highlight>
            </a:endParaRPr>
          </a:p>
          <a:p>
            <a:r>
              <a:rPr lang="fr-FR" sz="1200">
                <a:solidFill>
                  <a:schemeClr val="bg2"/>
                </a:solidFill>
                <a:sym typeface="Wingdings" panose="05000000000000000000" pitchFamily="2" charset="2"/>
              </a:rPr>
              <a:t> </a:t>
            </a:r>
            <a:r>
              <a:rPr lang="fr-FR" sz="1200">
                <a:solidFill>
                  <a:schemeClr val="bg2"/>
                </a:solidFill>
              </a:rPr>
              <a:t>Contrôle </a:t>
            </a:r>
            <a:r>
              <a:rPr lang="fr-FR" sz="1200" b="1">
                <a:solidFill>
                  <a:schemeClr val="bg2"/>
                </a:solidFill>
              </a:rPr>
              <a:t>Global </a:t>
            </a:r>
            <a:r>
              <a:rPr lang="fr-FR" sz="1200">
                <a:solidFill>
                  <a:schemeClr val="bg2"/>
                </a:solidFill>
              </a:rPr>
              <a:t>(Patrimoine) suivant le profil </a:t>
            </a:r>
            <a:r>
              <a:rPr lang="fr-FR" sz="1200" b="1">
                <a:solidFill>
                  <a:schemeClr val="bg2"/>
                </a:solidFill>
              </a:rPr>
              <a:t>R1 - Prudent</a:t>
            </a:r>
          </a:p>
        </p:txBody>
      </p:sp>
      <p:sp>
        <p:nvSpPr>
          <p:cNvPr id="4110" name="TextBox 4109">
            <a:extLst>
              <a:ext uri="{FF2B5EF4-FFF2-40B4-BE49-F238E27FC236}">
                <a16:creationId xmlns:a16="http://schemas.microsoft.com/office/drawing/2014/main" id="{31CC6CF5-B84B-8FCB-6E6D-9F164648C2A2}"/>
              </a:ext>
            </a:extLst>
          </p:cNvPr>
          <p:cNvSpPr txBox="1"/>
          <p:nvPr/>
        </p:nvSpPr>
        <p:spPr>
          <a:xfrm>
            <a:off x="6384535" y="5133461"/>
            <a:ext cx="5372924" cy="1169551"/>
          </a:xfrm>
          <a:prstGeom prst="rect">
            <a:avLst/>
          </a:prstGeom>
          <a:noFill/>
        </p:spPr>
        <p:txBody>
          <a:bodyPr wrap="square" lIns="0" rIns="0" rtlCol="0">
            <a:spAutoFit/>
          </a:bodyPr>
          <a:lstStyle/>
          <a:p>
            <a:pPr>
              <a:spcBef>
                <a:spcPts val="600"/>
              </a:spcBef>
            </a:pPr>
            <a:r>
              <a:rPr lang="fr-FR" sz="1000" u="sng"/>
              <a:t>Pour les clients de 80 à 89 ans </a:t>
            </a:r>
            <a:r>
              <a:rPr lang="fr-FR" sz="1000"/>
              <a:t>: Il est </a:t>
            </a:r>
            <a:r>
              <a:rPr lang="fr-FR" sz="1000" b="1"/>
              <a:t>possible de réaliser un projet 100% risqué, </a:t>
            </a:r>
            <a:r>
              <a:rPr lang="fr-FR" sz="1000"/>
              <a:t>à la condition que le patrimoine global permet de respecter le profil </a:t>
            </a:r>
            <a:r>
              <a:rPr lang="fr-FR" sz="1000" u="sng"/>
              <a:t>R1 – Prudent</a:t>
            </a:r>
          </a:p>
          <a:p>
            <a:pPr>
              <a:spcBef>
                <a:spcPts val="600"/>
              </a:spcBef>
            </a:pPr>
            <a:r>
              <a:rPr lang="fr-FR" sz="1000" b="1" i="1">
                <a:solidFill>
                  <a:schemeClr val="accent3"/>
                </a:solidFill>
              </a:rPr>
              <a:t>NB : </a:t>
            </a:r>
            <a:r>
              <a:rPr lang="fr-FR" sz="1000" i="1">
                <a:solidFill>
                  <a:schemeClr val="accent3"/>
                </a:solidFill>
              </a:rPr>
              <a:t>en étape de synthèse LEA ne permet pas de dépasser la part d’actifs risqués recommandée sur le CTO (comme pour tout client)</a:t>
            </a:r>
          </a:p>
          <a:p>
            <a:pPr>
              <a:spcBef>
                <a:spcPts val="600"/>
              </a:spcBef>
            </a:pPr>
            <a:r>
              <a:rPr lang="fr-FR" sz="1000" u="sng"/>
              <a:t>Pour les clients de 90 ans et plus </a:t>
            </a:r>
            <a:r>
              <a:rPr lang="fr-FR" sz="1000"/>
              <a:t>: il est désormais impossible de faire un projet LEA sur ces enveloppes (</a:t>
            </a:r>
            <a:r>
              <a:rPr lang="fr-FR" sz="1000" i="1"/>
              <a:t>cf</a:t>
            </a:r>
            <a:r>
              <a:rPr lang="fr-FR" sz="1000"/>
              <a:t>. page suivante)</a:t>
            </a:r>
          </a:p>
        </p:txBody>
      </p:sp>
      <p:cxnSp>
        <p:nvCxnSpPr>
          <p:cNvPr id="4111" name="Straight Connector 4110">
            <a:extLst>
              <a:ext uri="{FF2B5EF4-FFF2-40B4-BE49-F238E27FC236}">
                <a16:creationId xmlns:a16="http://schemas.microsoft.com/office/drawing/2014/main" id="{2DB61193-4DEE-99B1-4301-0FC4A6CE9109}"/>
              </a:ext>
            </a:extLst>
          </p:cNvPr>
          <p:cNvCxnSpPr>
            <a:cxnSpLocks/>
          </p:cNvCxnSpPr>
          <p:nvPr/>
        </p:nvCxnSpPr>
        <p:spPr>
          <a:xfrm>
            <a:off x="6384535" y="4291575"/>
            <a:ext cx="53729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13" name="TextBox 4112">
            <a:extLst>
              <a:ext uri="{FF2B5EF4-FFF2-40B4-BE49-F238E27FC236}">
                <a16:creationId xmlns:a16="http://schemas.microsoft.com/office/drawing/2014/main" id="{4A2F1188-1071-725E-1FC8-A3239A7EF67F}"/>
              </a:ext>
            </a:extLst>
          </p:cNvPr>
          <p:cNvSpPr txBox="1"/>
          <p:nvPr/>
        </p:nvSpPr>
        <p:spPr>
          <a:xfrm>
            <a:off x="1377924" y="2344040"/>
            <a:ext cx="762273" cy="415498"/>
          </a:xfrm>
          <a:prstGeom prst="rect">
            <a:avLst/>
          </a:prstGeom>
          <a:noFill/>
        </p:spPr>
        <p:txBody>
          <a:bodyPr wrap="square" lIns="0" bIns="0" rtlCol="0">
            <a:spAutoFit/>
          </a:bodyPr>
          <a:lstStyle/>
          <a:p>
            <a:pPr algn="ctr"/>
            <a:r>
              <a:rPr lang="fr-FR" sz="1200" b="1"/>
              <a:t>Age du client</a:t>
            </a:r>
          </a:p>
        </p:txBody>
      </p:sp>
      <p:grpSp>
        <p:nvGrpSpPr>
          <p:cNvPr id="4114" name="Group 4113">
            <a:extLst>
              <a:ext uri="{FF2B5EF4-FFF2-40B4-BE49-F238E27FC236}">
                <a16:creationId xmlns:a16="http://schemas.microsoft.com/office/drawing/2014/main" id="{AA675850-3D50-FB92-8CA7-5C4811B90EA5}"/>
              </a:ext>
            </a:extLst>
          </p:cNvPr>
          <p:cNvGrpSpPr/>
          <p:nvPr/>
        </p:nvGrpSpPr>
        <p:grpSpPr>
          <a:xfrm>
            <a:off x="1339104" y="3796522"/>
            <a:ext cx="3283002" cy="523220"/>
            <a:chOff x="1054288" y="3872257"/>
            <a:chExt cx="3283002" cy="523220"/>
          </a:xfrm>
        </p:grpSpPr>
        <p:sp>
          <p:nvSpPr>
            <p:cNvPr id="4117" name="TextBox 4116">
              <a:extLst>
                <a:ext uri="{FF2B5EF4-FFF2-40B4-BE49-F238E27FC236}">
                  <a16:creationId xmlns:a16="http://schemas.microsoft.com/office/drawing/2014/main" id="{FEE92189-EE9D-7216-6F92-D01D9D8C2572}"/>
                </a:ext>
              </a:extLst>
            </p:cNvPr>
            <p:cNvSpPr txBox="1"/>
            <p:nvPr/>
          </p:nvSpPr>
          <p:spPr>
            <a:xfrm>
              <a:off x="1054288" y="3872257"/>
              <a:ext cx="782807" cy="523220"/>
            </a:xfrm>
            <a:prstGeom prst="rect">
              <a:avLst/>
            </a:prstGeom>
            <a:noFill/>
          </p:spPr>
          <p:txBody>
            <a:bodyPr wrap="square" lIns="0" rtlCol="0">
              <a:spAutoFit/>
            </a:bodyPr>
            <a:lstStyle/>
            <a:p>
              <a:pPr algn="ctr"/>
              <a:r>
                <a:rPr lang="fr-FR" sz="1400" b="1">
                  <a:solidFill>
                    <a:schemeClr val="accent6"/>
                  </a:solidFill>
                </a:rPr>
                <a:t>86 – 89 ans</a:t>
              </a:r>
            </a:p>
          </p:txBody>
        </p:sp>
        <p:grpSp>
          <p:nvGrpSpPr>
            <p:cNvPr id="4118" name="Group 4117">
              <a:extLst>
                <a:ext uri="{FF2B5EF4-FFF2-40B4-BE49-F238E27FC236}">
                  <a16:creationId xmlns:a16="http://schemas.microsoft.com/office/drawing/2014/main" id="{318DA153-B9E2-A216-5361-3C362599FBA8}"/>
                </a:ext>
              </a:extLst>
            </p:cNvPr>
            <p:cNvGrpSpPr/>
            <p:nvPr/>
          </p:nvGrpSpPr>
          <p:grpSpPr>
            <a:xfrm>
              <a:off x="3350511" y="3927088"/>
              <a:ext cx="986779" cy="413559"/>
              <a:chOff x="1223720" y="4391042"/>
              <a:chExt cx="986779" cy="413559"/>
            </a:xfrm>
          </p:grpSpPr>
          <p:pic>
            <p:nvPicPr>
              <p:cNvPr id="4119" name="Picture 2" descr="sablier ">
                <a:extLst>
                  <a:ext uri="{FF2B5EF4-FFF2-40B4-BE49-F238E27FC236}">
                    <a16:creationId xmlns:a16="http://schemas.microsoft.com/office/drawing/2014/main" id="{6E8113CE-03DE-FB08-43BE-27EB98CD1998}"/>
                  </a:ext>
                </a:extLst>
              </p:cNvPr>
              <p:cNvPicPr>
                <a:picLocks noChangeAspect="1" noChangeArrowheads="1"/>
              </p:cNvPicPr>
              <p:nvPr/>
            </p:nvPicPr>
            <p:blipFill>
              <a:blip r:embed="rId6"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23720" y="4391042"/>
                <a:ext cx="413559" cy="413559"/>
              </a:xfrm>
              <a:prstGeom prst="rect">
                <a:avLst/>
              </a:prstGeom>
              <a:noFill/>
              <a:extLst>
                <a:ext uri="{909E8E84-426E-40DD-AFC4-6F175D3DCCD1}">
                  <a14:hiddenFill xmlns:a14="http://schemas.microsoft.com/office/drawing/2010/main">
                    <a:solidFill>
                      <a:srgbClr val="FFFFFF"/>
                    </a:solidFill>
                  </a14:hiddenFill>
                </a:ext>
              </a:extLst>
            </p:spPr>
          </p:pic>
          <p:sp>
            <p:nvSpPr>
              <p:cNvPr id="4120" name="TextBox 4119">
                <a:extLst>
                  <a:ext uri="{FF2B5EF4-FFF2-40B4-BE49-F238E27FC236}">
                    <a16:creationId xmlns:a16="http://schemas.microsoft.com/office/drawing/2014/main" id="{E63AE46C-52BC-78B9-1EE2-D222ED9273BB}"/>
                  </a:ext>
                </a:extLst>
              </p:cNvPr>
              <p:cNvSpPr txBox="1"/>
              <p:nvPr/>
            </p:nvSpPr>
            <p:spPr>
              <a:xfrm>
                <a:off x="1456604" y="4467503"/>
                <a:ext cx="753895" cy="276999"/>
              </a:xfrm>
              <a:prstGeom prst="rect">
                <a:avLst/>
              </a:prstGeom>
              <a:noFill/>
            </p:spPr>
            <p:txBody>
              <a:bodyPr wrap="square" rtlCol="0">
                <a:spAutoFit/>
              </a:bodyPr>
              <a:lstStyle/>
              <a:p>
                <a:pPr algn="ctr"/>
                <a:r>
                  <a:rPr lang="fr-FR" sz="1200" b="1">
                    <a:solidFill>
                      <a:srgbClr val="EAB818"/>
                    </a:solidFill>
                  </a:rPr>
                  <a:t>5 ans</a:t>
                </a:r>
              </a:p>
            </p:txBody>
          </p:sp>
        </p:grpSp>
      </p:grpSp>
      <p:grpSp>
        <p:nvGrpSpPr>
          <p:cNvPr id="4121" name="Group 4120">
            <a:extLst>
              <a:ext uri="{FF2B5EF4-FFF2-40B4-BE49-F238E27FC236}">
                <a16:creationId xmlns:a16="http://schemas.microsoft.com/office/drawing/2014/main" id="{0DC98802-3419-1798-B37B-BB791C1CD839}"/>
              </a:ext>
            </a:extLst>
          </p:cNvPr>
          <p:cNvGrpSpPr/>
          <p:nvPr/>
        </p:nvGrpSpPr>
        <p:grpSpPr>
          <a:xfrm>
            <a:off x="1359339" y="4576626"/>
            <a:ext cx="4483424" cy="535226"/>
            <a:chOff x="1074523" y="4745355"/>
            <a:chExt cx="4483424" cy="535226"/>
          </a:xfrm>
        </p:grpSpPr>
        <p:sp>
          <p:nvSpPr>
            <p:cNvPr id="4122" name="TextBox 4121">
              <a:extLst>
                <a:ext uri="{FF2B5EF4-FFF2-40B4-BE49-F238E27FC236}">
                  <a16:creationId xmlns:a16="http://schemas.microsoft.com/office/drawing/2014/main" id="{EE90596E-4A77-6EAD-6E47-DAC3C00B597C}"/>
                </a:ext>
              </a:extLst>
            </p:cNvPr>
            <p:cNvSpPr txBox="1"/>
            <p:nvPr/>
          </p:nvSpPr>
          <p:spPr>
            <a:xfrm>
              <a:off x="1074523" y="4751358"/>
              <a:ext cx="742337" cy="523220"/>
            </a:xfrm>
            <a:prstGeom prst="rect">
              <a:avLst/>
            </a:prstGeom>
            <a:noFill/>
          </p:spPr>
          <p:txBody>
            <a:bodyPr wrap="square" lIns="0" rtlCol="0">
              <a:spAutoFit/>
            </a:bodyPr>
            <a:lstStyle/>
            <a:p>
              <a:pPr algn="ctr"/>
              <a:r>
                <a:rPr lang="fr-FR" sz="1400" b="1">
                  <a:solidFill>
                    <a:schemeClr val="accent5"/>
                  </a:solidFill>
                </a:rPr>
                <a:t>90 ans et plus</a:t>
              </a:r>
            </a:p>
          </p:txBody>
        </p:sp>
        <p:grpSp>
          <p:nvGrpSpPr>
            <p:cNvPr id="4123" name="Group 4122">
              <a:extLst>
                <a:ext uri="{FF2B5EF4-FFF2-40B4-BE49-F238E27FC236}">
                  <a16:creationId xmlns:a16="http://schemas.microsoft.com/office/drawing/2014/main" id="{7CE07D1C-EEE0-2D3E-4752-ECAE699241DE}"/>
                </a:ext>
              </a:extLst>
            </p:cNvPr>
            <p:cNvGrpSpPr/>
            <p:nvPr/>
          </p:nvGrpSpPr>
          <p:grpSpPr>
            <a:xfrm>
              <a:off x="3373248" y="4745355"/>
              <a:ext cx="941304" cy="330368"/>
              <a:chOff x="2448509" y="4745355"/>
              <a:chExt cx="941304" cy="330368"/>
            </a:xfrm>
          </p:grpSpPr>
          <p:pic>
            <p:nvPicPr>
              <p:cNvPr id="4126" name="Picture 2" descr="sablier ">
                <a:extLst>
                  <a:ext uri="{FF2B5EF4-FFF2-40B4-BE49-F238E27FC236}">
                    <a16:creationId xmlns:a16="http://schemas.microsoft.com/office/drawing/2014/main" id="{1505E05B-0651-9CF0-7739-C12220463EA3}"/>
                  </a:ext>
                </a:extLst>
              </p:cNvPr>
              <p:cNvPicPr>
                <a:picLocks noChangeAspect="1" noChangeArrowheads="1"/>
              </p:cNvPicPr>
              <p:nvPr/>
            </p:nvPicPr>
            <p:blipFill>
              <a:blip r:embed="rId7"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448509" y="4745355"/>
                <a:ext cx="330368" cy="330368"/>
              </a:xfrm>
              <a:prstGeom prst="rect">
                <a:avLst/>
              </a:prstGeom>
              <a:noFill/>
              <a:extLst>
                <a:ext uri="{909E8E84-426E-40DD-AFC4-6F175D3DCCD1}">
                  <a14:hiddenFill xmlns:a14="http://schemas.microsoft.com/office/drawing/2010/main">
                    <a:solidFill>
                      <a:srgbClr val="FFFFFF"/>
                    </a:solidFill>
                  </a14:hiddenFill>
                </a:ext>
              </a:extLst>
            </p:spPr>
          </p:pic>
          <p:sp>
            <p:nvSpPr>
              <p:cNvPr id="4129" name="TextBox 4128">
                <a:extLst>
                  <a:ext uri="{FF2B5EF4-FFF2-40B4-BE49-F238E27FC236}">
                    <a16:creationId xmlns:a16="http://schemas.microsoft.com/office/drawing/2014/main" id="{23C0E9C6-5351-7844-9CFA-5A97B6345EB9}"/>
                  </a:ext>
                </a:extLst>
              </p:cNvPr>
              <p:cNvSpPr txBox="1"/>
              <p:nvPr/>
            </p:nvSpPr>
            <p:spPr>
              <a:xfrm>
                <a:off x="2615937" y="4783972"/>
                <a:ext cx="773876" cy="261610"/>
              </a:xfrm>
              <a:prstGeom prst="rect">
                <a:avLst/>
              </a:prstGeom>
              <a:noFill/>
            </p:spPr>
            <p:txBody>
              <a:bodyPr wrap="square" rtlCol="0">
                <a:spAutoFit/>
              </a:bodyPr>
              <a:lstStyle/>
              <a:p>
                <a:pPr algn="ctr"/>
                <a:r>
                  <a:rPr lang="fr-FR" sz="1050" b="1">
                    <a:solidFill>
                      <a:schemeClr val="accent5"/>
                    </a:solidFill>
                  </a:rPr>
                  <a:t>3 ans</a:t>
                </a:r>
              </a:p>
            </p:txBody>
          </p:sp>
        </p:grpSp>
        <p:sp>
          <p:nvSpPr>
            <p:cNvPr id="4125" name="TextBox 4124">
              <a:extLst>
                <a:ext uri="{FF2B5EF4-FFF2-40B4-BE49-F238E27FC236}">
                  <a16:creationId xmlns:a16="http://schemas.microsoft.com/office/drawing/2014/main" id="{0D871159-1265-FF65-83A7-3186D7A297B7}"/>
                </a:ext>
              </a:extLst>
            </p:cNvPr>
            <p:cNvSpPr txBox="1"/>
            <p:nvPr/>
          </p:nvSpPr>
          <p:spPr>
            <a:xfrm>
              <a:off x="2129854" y="5126693"/>
              <a:ext cx="3428093" cy="153888"/>
            </a:xfrm>
            <a:prstGeom prst="rect">
              <a:avLst/>
            </a:prstGeom>
            <a:noFill/>
          </p:spPr>
          <p:txBody>
            <a:bodyPr wrap="square" lIns="0" tIns="0" rIns="0" bIns="0" rtlCol="0">
              <a:spAutoFit/>
            </a:bodyPr>
            <a:lstStyle/>
            <a:p>
              <a:r>
                <a:rPr lang="fr-FR" sz="1000" b="1">
                  <a:solidFill>
                    <a:schemeClr val="bg1"/>
                  </a:solidFill>
                  <a:highlight>
                    <a:srgbClr val="55579E"/>
                  </a:highlight>
                </a:rPr>
                <a:t>Règle supplémentaire : seul le fonds € est proposé</a:t>
              </a:r>
            </a:p>
          </p:txBody>
        </p:sp>
      </p:grpSp>
      <p:pic>
        <p:nvPicPr>
          <p:cNvPr id="4130" name="Picture 4" descr="Market investment">
            <a:extLst>
              <a:ext uri="{FF2B5EF4-FFF2-40B4-BE49-F238E27FC236}">
                <a16:creationId xmlns:a16="http://schemas.microsoft.com/office/drawing/2014/main" id="{16056BA3-FE7B-8775-9576-4AFB535F4DF1}"/>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14753" y="4554270"/>
            <a:ext cx="375080" cy="375080"/>
          </a:xfrm>
          <a:prstGeom prst="rect">
            <a:avLst/>
          </a:prstGeom>
          <a:noFill/>
          <a:extLst>
            <a:ext uri="{909E8E84-426E-40DD-AFC4-6F175D3DCCD1}">
              <a14:hiddenFill xmlns:a14="http://schemas.microsoft.com/office/drawing/2010/main">
                <a:solidFill>
                  <a:srgbClr val="FFFFFF"/>
                </a:solidFill>
              </a14:hiddenFill>
            </a:ext>
          </a:extLst>
        </p:spPr>
      </p:pic>
      <p:pic>
        <p:nvPicPr>
          <p:cNvPr id="4132" name="Picture 2" descr="Life insurance ">
            <a:extLst>
              <a:ext uri="{FF2B5EF4-FFF2-40B4-BE49-F238E27FC236}">
                <a16:creationId xmlns:a16="http://schemas.microsoft.com/office/drawing/2014/main" id="{C53904A0-BC2C-59FB-1EB7-97F110CDAF8B}"/>
              </a:ext>
            </a:extLst>
          </p:cNvPr>
          <p:cNvPicPr>
            <a:picLocks noChangeAspect="1" noChangeArrowheads="1"/>
          </p:cNvPicPr>
          <p:nvPr/>
        </p:nvPicPr>
        <p:blipFill>
          <a:blip r:embed="rId9">
            <a:duotone>
              <a:schemeClr val="bg2">
                <a:shade val="45000"/>
                <a:satMod val="135000"/>
              </a:schemeClr>
              <a:prstClr val="white"/>
            </a:duotone>
            <a:extLst>
              <a:ext uri="{BEBA8EAE-BF5A-486C-A8C5-ECC9F3942E4B}">
                <a14:imgProps xmlns:a14="http://schemas.microsoft.com/office/drawing/2010/main">
                  <a14:imgLayer r:embed="rId10">
                    <a14:imgEffect>
                      <a14:sharpenSoften amount="5000"/>
                    </a14:imgEffect>
                  </a14:imgLayer>
                </a14:imgProps>
              </a:ext>
              <a:ext uri="{28A0092B-C50C-407E-A947-70E740481C1C}">
                <a14:useLocalDpi xmlns:a14="http://schemas.microsoft.com/office/drawing/2010/main" val="0"/>
              </a:ext>
            </a:extLst>
          </a:blip>
          <a:srcRect/>
          <a:stretch>
            <a:fillRect/>
          </a:stretch>
        </p:blipFill>
        <p:spPr bwMode="auto">
          <a:xfrm>
            <a:off x="11198500" y="2395875"/>
            <a:ext cx="375080" cy="375080"/>
          </a:xfrm>
          <a:prstGeom prst="rect">
            <a:avLst/>
          </a:prstGeom>
          <a:noFill/>
          <a:extLst>
            <a:ext uri="{909E8E84-426E-40DD-AFC4-6F175D3DCCD1}">
              <a14:hiddenFill xmlns:a14="http://schemas.microsoft.com/office/drawing/2010/main">
                <a:solidFill>
                  <a:srgbClr val="FFFFFF"/>
                </a:solidFill>
              </a14:hiddenFill>
            </a:ext>
          </a:extLst>
        </p:spPr>
      </p:pic>
      <p:sp>
        <p:nvSpPr>
          <p:cNvPr id="4133" name="TextBox 4132">
            <a:extLst>
              <a:ext uri="{FF2B5EF4-FFF2-40B4-BE49-F238E27FC236}">
                <a16:creationId xmlns:a16="http://schemas.microsoft.com/office/drawing/2014/main" id="{9499C1E3-898F-5605-327E-ACE86DADA8B6}"/>
              </a:ext>
            </a:extLst>
          </p:cNvPr>
          <p:cNvSpPr txBox="1"/>
          <p:nvPr/>
        </p:nvSpPr>
        <p:spPr>
          <a:xfrm>
            <a:off x="1200507" y="5437008"/>
            <a:ext cx="4642255" cy="646331"/>
          </a:xfrm>
          <a:prstGeom prst="rect">
            <a:avLst/>
          </a:prstGeom>
          <a:solidFill>
            <a:schemeClr val="accent4">
              <a:lumMod val="20000"/>
              <a:lumOff val="80000"/>
            </a:schemeClr>
          </a:solidFill>
        </p:spPr>
        <p:txBody>
          <a:bodyPr wrap="square">
            <a:spAutoFit/>
          </a:bodyPr>
          <a:lstStyle/>
          <a:p>
            <a:r>
              <a:rPr lang="fr-FR" sz="1200"/>
              <a:t>En étape de proposition et personnalisation, LEA ne propose que des supports financiers dont l’horizon de placement </a:t>
            </a:r>
            <a:r>
              <a:rPr lang="fr-FR" sz="1200" b="1">
                <a:solidFill>
                  <a:schemeClr val="accent1"/>
                </a:solidFill>
              </a:rPr>
              <a:t>est inférieur ou égal l’horizon du projet</a:t>
            </a:r>
          </a:p>
        </p:txBody>
      </p:sp>
      <p:grpSp>
        <p:nvGrpSpPr>
          <p:cNvPr id="4135" name="Group 4134">
            <a:extLst>
              <a:ext uri="{FF2B5EF4-FFF2-40B4-BE49-F238E27FC236}">
                <a16:creationId xmlns:a16="http://schemas.microsoft.com/office/drawing/2014/main" id="{3AC1243F-F719-0C8E-011E-1D580734FDBE}"/>
              </a:ext>
            </a:extLst>
          </p:cNvPr>
          <p:cNvGrpSpPr>
            <a:grpSpLocks/>
          </p:cNvGrpSpPr>
          <p:nvPr/>
        </p:nvGrpSpPr>
        <p:grpSpPr>
          <a:xfrm>
            <a:off x="142977" y="1338404"/>
            <a:ext cx="880685" cy="506302"/>
            <a:chOff x="1217100" y="2482369"/>
            <a:chExt cx="1157175" cy="549959"/>
          </a:xfrm>
        </p:grpSpPr>
        <p:sp>
          <p:nvSpPr>
            <p:cNvPr id="4136" name="Arrow: Pentagon 4135">
              <a:extLst>
                <a:ext uri="{FF2B5EF4-FFF2-40B4-BE49-F238E27FC236}">
                  <a16:creationId xmlns:a16="http://schemas.microsoft.com/office/drawing/2014/main" id="{0CB31A47-0B61-B81E-D17F-9E238C6438B0}"/>
                </a:ext>
              </a:extLst>
            </p:cNvPr>
            <p:cNvSpPr/>
            <p:nvPr/>
          </p:nvSpPr>
          <p:spPr>
            <a:xfrm>
              <a:off x="1217397" y="2482369"/>
              <a:ext cx="368346" cy="59330"/>
            </a:xfrm>
            <a:prstGeom prst="homePlate">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4137" name="Arrow: Chevron 4136">
              <a:extLst>
                <a:ext uri="{FF2B5EF4-FFF2-40B4-BE49-F238E27FC236}">
                  <a16:creationId xmlns:a16="http://schemas.microsoft.com/office/drawing/2014/main" id="{95721D5D-5C3B-9397-B1E4-05B73A20A777}"/>
                </a:ext>
              </a:extLst>
            </p:cNvPr>
            <p:cNvSpPr/>
            <p:nvPr/>
          </p:nvSpPr>
          <p:spPr>
            <a:xfrm>
              <a:off x="1611663" y="2482369"/>
              <a:ext cx="368346" cy="59330"/>
            </a:xfrm>
            <a:prstGeom prst="chevron">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4138" name="Arrow: Chevron 4137">
              <a:extLst>
                <a:ext uri="{FF2B5EF4-FFF2-40B4-BE49-F238E27FC236}">
                  <a16:creationId xmlns:a16="http://schemas.microsoft.com/office/drawing/2014/main" id="{E64E7BC6-BD59-6A19-B7F9-3F6BEE25976B}"/>
                </a:ext>
              </a:extLst>
            </p:cNvPr>
            <p:cNvSpPr/>
            <p:nvPr/>
          </p:nvSpPr>
          <p:spPr>
            <a:xfrm>
              <a:off x="2005929" y="2482369"/>
              <a:ext cx="368346" cy="59330"/>
            </a:xfrm>
            <a:prstGeom prst="chevron">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4139" name="TextBox 4138">
              <a:extLst>
                <a:ext uri="{FF2B5EF4-FFF2-40B4-BE49-F238E27FC236}">
                  <a16:creationId xmlns:a16="http://schemas.microsoft.com/office/drawing/2014/main" id="{D4ACD876-3101-9505-2D8C-F6A4855D0F1D}"/>
                </a:ext>
              </a:extLst>
            </p:cNvPr>
            <p:cNvSpPr txBox="1"/>
            <p:nvPr/>
          </p:nvSpPr>
          <p:spPr>
            <a:xfrm>
              <a:off x="1217101" y="2809042"/>
              <a:ext cx="347462" cy="223286"/>
            </a:xfrm>
            <a:prstGeom prst="rect">
              <a:avLst/>
            </a:prstGeom>
            <a:solidFill>
              <a:schemeClr val="bg1"/>
            </a:solidFill>
            <a:ln w="3175">
              <a:solidFill>
                <a:schemeClr val="accent2"/>
              </a:solidFill>
            </a:ln>
          </p:spPr>
          <p:txBody>
            <a:bodyPr wrap="square" rtlCol="0" anchor="ctr">
              <a:noAutofit/>
            </a:bodyPr>
            <a:lstStyle>
              <a:defPPr>
                <a:defRPr lang="en-US"/>
              </a:defPPr>
              <a:lvl1pPr marL="361950">
                <a:defRPr sz="1100" b="1">
                  <a:solidFill>
                    <a:schemeClr val="accent2"/>
                  </a:solidFill>
                </a:defRPr>
              </a:lvl1pPr>
            </a:lstStyle>
            <a:p>
              <a:endParaRPr lang="fr-FR"/>
            </a:p>
          </p:txBody>
        </p:sp>
        <p:sp>
          <p:nvSpPr>
            <p:cNvPr id="4140" name="TextBox 4139">
              <a:extLst>
                <a:ext uri="{FF2B5EF4-FFF2-40B4-BE49-F238E27FC236}">
                  <a16:creationId xmlns:a16="http://schemas.microsoft.com/office/drawing/2014/main" id="{7DBE62A6-9780-37DA-47A3-D943E486BFD5}"/>
                </a:ext>
              </a:extLst>
            </p:cNvPr>
            <p:cNvSpPr txBox="1"/>
            <p:nvPr/>
          </p:nvSpPr>
          <p:spPr>
            <a:xfrm>
              <a:off x="1217100" y="2565626"/>
              <a:ext cx="347462" cy="219489"/>
            </a:xfrm>
            <a:prstGeom prst="rect">
              <a:avLst/>
            </a:prstGeom>
            <a:solidFill>
              <a:schemeClr val="bg1"/>
            </a:solidFill>
            <a:ln w="3175">
              <a:solidFill>
                <a:schemeClr val="bg1">
                  <a:lumMod val="85000"/>
                </a:schemeClr>
              </a:solidFill>
            </a:ln>
          </p:spPr>
          <p:txBody>
            <a:bodyPr wrap="square" rtlCol="0">
              <a:noAutofit/>
            </a:bodyPr>
            <a:lstStyle/>
            <a:p>
              <a:pPr marL="361950"/>
              <a:endParaRPr lang="fr-FR" sz="1100" b="1"/>
            </a:p>
          </p:txBody>
        </p:sp>
        <p:sp>
          <p:nvSpPr>
            <p:cNvPr id="4141" name="TextBox 4140">
              <a:extLst>
                <a:ext uri="{FF2B5EF4-FFF2-40B4-BE49-F238E27FC236}">
                  <a16:creationId xmlns:a16="http://schemas.microsoft.com/office/drawing/2014/main" id="{C2D7C38D-8669-F5D4-2D48-0E9F2A0F58E3}"/>
                </a:ext>
              </a:extLst>
            </p:cNvPr>
            <p:cNvSpPr txBox="1"/>
            <p:nvPr/>
          </p:nvSpPr>
          <p:spPr>
            <a:xfrm>
              <a:off x="1611366" y="2809042"/>
              <a:ext cx="347462" cy="223286"/>
            </a:xfrm>
            <a:prstGeom prst="rect">
              <a:avLst/>
            </a:prstGeom>
            <a:solidFill>
              <a:schemeClr val="accent2"/>
            </a:solidFill>
            <a:ln w="3175">
              <a:solidFill>
                <a:schemeClr val="accent2"/>
              </a:solidFill>
            </a:ln>
          </p:spPr>
          <p:txBody>
            <a:bodyPr wrap="square" rtlCol="0">
              <a:noAutofit/>
            </a:bodyPr>
            <a:lstStyle>
              <a:defPPr>
                <a:defRPr lang="en-US"/>
              </a:defPPr>
              <a:lvl1pPr marL="361950">
                <a:defRPr sz="1100"/>
              </a:lvl1pPr>
            </a:lstStyle>
            <a:p>
              <a:endParaRPr lang="fr-FR"/>
            </a:p>
          </p:txBody>
        </p:sp>
        <p:sp>
          <p:nvSpPr>
            <p:cNvPr id="4142" name="TextBox 4141">
              <a:extLst>
                <a:ext uri="{FF2B5EF4-FFF2-40B4-BE49-F238E27FC236}">
                  <a16:creationId xmlns:a16="http://schemas.microsoft.com/office/drawing/2014/main" id="{51FB7188-E498-FD50-07AD-934F0FBB5985}"/>
                </a:ext>
              </a:extLst>
            </p:cNvPr>
            <p:cNvSpPr txBox="1"/>
            <p:nvPr/>
          </p:nvSpPr>
          <p:spPr>
            <a:xfrm>
              <a:off x="1611366" y="2675829"/>
              <a:ext cx="347462" cy="109286"/>
            </a:xfrm>
            <a:prstGeom prst="rect">
              <a:avLst/>
            </a:prstGeom>
            <a:solidFill>
              <a:schemeClr val="bg1"/>
            </a:solidFill>
            <a:ln w="3175">
              <a:solidFill>
                <a:schemeClr val="bg1">
                  <a:lumMod val="85000"/>
                </a:schemeClr>
              </a:solidFill>
            </a:ln>
          </p:spPr>
          <p:txBody>
            <a:bodyPr wrap="square" rtlCol="0" anchor="ctr">
              <a:noAutofit/>
            </a:bodyPr>
            <a:lstStyle/>
            <a:p>
              <a:pPr marL="361950">
                <a:spcAft>
                  <a:spcPts val="600"/>
                </a:spcAft>
              </a:pPr>
              <a:endParaRPr lang="fr-FR" sz="1100" b="1"/>
            </a:p>
          </p:txBody>
        </p:sp>
        <p:sp>
          <p:nvSpPr>
            <p:cNvPr id="4143" name="TextBox 4142">
              <a:extLst>
                <a:ext uri="{FF2B5EF4-FFF2-40B4-BE49-F238E27FC236}">
                  <a16:creationId xmlns:a16="http://schemas.microsoft.com/office/drawing/2014/main" id="{5882A06A-1989-B470-AF30-792F4203A20E}"/>
                </a:ext>
              </a:extLst>
            </p:cNvPr>
            <p:cNvSpPr txBox="1"/>
            <p:nvPr/>
          </p:nvSpPr>
          <p:spPr>
            <a:xfrm>
              <a:off x="2005632" y="2809042"/>
              <a:ext cx="347462" cy="96717"/>
            </a:xfrm>
            <a:prstGeom prst="rect">
              <a:avLst/>
            </a:prstGeom>
            <a:solidFill>
              <a:schemeClr val="accent2"/>
            </a:solidFill>
            <a:ln w="3175">
              <a:solidFill>
                <a:schemeClr val="accent2"/>
              </a:solidFill>
            </a:ln>
          </p:spPr>
          <p:txBody>
            <a:bodyPr wrap="square" rtlCol="0">
              <a:noAutofit/>
            </a:bodyPr>
            <a:lstStyle>
              <a:defPPr>
                <a:defRPr lang="en-US"/>
              </a:defPPr>
              <a:lvl1pPr marL="361950">
                <a:defRPr sz="1100"/>
              </a:lvl1pPr>
            </a:lstStyle>
            <a:p>
              <a:endParaRPr lang="fr-FR"/>
            </a:p>
          </p:txBody>
        </p:sp>
        <p:sp>
          <p:nvSpPr>
            <p:cNvPr id="4144" name="TextBox 4143">
              <a:extLst>
                <a:ext uri="{FF2B5EF4-FFF2-40B4-BE49-F238E27FC236}">
                  <a16:creationId xmlns:a16="http://schemas.microsoft.com/office/drawing/2014/main" id="{9A1CF2D6-D664-23F6-5495-C2CC728A523A}"/>
                </a:ext>
              </a:extLst>
            </p:cNvPr>
            <p:cNvSpPr txBox="1"/>
            <p:nvPr/>
          </p:nvSpPr>
          <p:spPr>
            <a:xfrm>
              <a:off x="2005214" y="2566464"/>
              <a:ext cx="347462" cy="89235"/>
            </a:xfrm>
            <a:prstGeom prst="rect">
              <a:avLst/>
            </a:prstGeom>
            <a:solidFill>
              <a:schemeClr val="bg1">
                <a:lumMod val="65000"/>
              </a:schemeClr>
            </a:solidFill>
            <a:ln w="3175">
              <a:solidFill>
                <a:schemeClr val="bg1">
                  <a:lumMod val="85000"/>
                </a:schemeClr>
              </a:solidFill>
            </a:ln>
          </p:spPr>
          <p:txBody>
            <a:bodyPr wrap="square" rtlCol="0" anchor="ctr">
              <a:noAutofit/>
            </a:bodyPr>
            <a:lstStyle>
              <a:defPPr>
                <a:defRPr lang="en-US"/>
              </a:defPPr>
              <a:lvl1pPr marL="361950">
                <a:spcAft>
                  <a:spcPts val="600"/>
                </a:spcAft>
                <a:defRPr sz="1100" b="1">
                  <a:solidFill>
                    <a:schemeClr val="bg2"/>
                  </a:solidFill>
                </a:defRPr>
              </a:lvl1pPr>
            </a:lstStyle>
            <a:p>
              <a:endParaRPr lang="fr-FR">
                <a:solidFill>
                  <a:schemeClr val="tx1"/>
                </a:solidFill>
              </a:endParaRPr>
            </a:p>
          </p:txBody>
        </p:sp>
        <p:sp>
          <p:nvSpPr>
            <p:cNvPr id="4145" name="TextBox 4144">
              <a:extLst>
                <a:ext uri="{FF2B5EF4-FFF2-40B4-BE49-F238E27FC236}">
                  <a16:creationId xmlns:a16="http://schemas.microsoft.com/office/drawing/2014/main" id="{4266143E-2313-AAC4-AD8A-C6A30E96B4FE}"/>
                </a:ext>
              </a:extLst>
            </p:cNvPr>
            <p:cNvSpPr txBox="1"/>
            <p:nvPr/>
          </p:nvSpPr>
          <p:spPr>
            <a:xfrm>
              <a:off x="2005214" y="2923042"/>
              <a:ext cx="347462" cy="109286"/>
            </a:xfrm>
            <a:prstGeom prst="rect">
              <a:avLst/>
            </a:prstGeom>
            <a:solidFill>
              <a:schemeClr val="bg1"/>
            </a:solidFill>
            <a:ln w="3175">
              <a:solidFill>
                <a:schemeClr val="accent2"/>
              </a:solidFill>
            </a:ln>
          </p:spPr>
          <p:txBody>
            <a:bodyPr wrap="square" rtlCol="0" anchor="ctr">
              <a:noAutofit/>
            </a:bodyPr>
            <a:lstStyle>
              <a:defPPr>
                <a:defRPr lang="en-US"/>
              </a:defPPr>
              <a:lvl1pPr marL="361950">
                <a:defRPr sz="1100"/>
              </a:lvl1pPr>
            </a:lstStyle>
            <a:p>
              <a:endParaRPr lang="fr-FR" b="1">
                <a:solidFill>
                  <a:schemeClr val="accent2"/>
                </a:solidFill>
              </a:endParaRPr>
            </a:p>
          </p:txBody>
        </p:sp>
        <p:sp>
          <p:nvSpPr>
            <p:cNvPr id="4146" name="TextBox 4145">
              <a:extLst>
                <a:ext uri="{FF2B5EF4-FFF2-40B4-BE49-F238E27FC236}">
                  <a16:creationId xmlns:a16="http://schemas.microsoft.com/office/drawing/2014/main" id="{35221850-FFE7-675A-1C74-D87A500AA1EE}"/>
                </a:ext>
              </a:extLst>
            </p:cNvPr>
            <p:cNvSpPr txBox="1"/>
            <p:nvPr/>
          </p:nvSpPr>
          <p:spPr>
            <a:xfrm>
              <a:off x="1611366" y="2565626"/>
              <a:ext cx="347462" cy="90073"/>
            </a:xfrm>
            <a:prstGeom prst="rect">
              <a:avLst/>
            </a:prstGeom>
            <a:solidFill>
              <a:schemeClr val="bg1"/>
            </a:solidFill>
            <a:ln w="3175">
              <a:solidFill>
                <a:schemeClr val="bg1">
                  <a:lumMod val="85000"/>
                </a:schemeClr>
              </a:solidFill>
            </a:ln>
          </p:spPr>
          <p:txBody>
            <a:bodyPr wrap="square" rtlCol="0">
              <a:noAutofit/>
            </a:bodyPr>
            <a:lstStyle/>
            <a:p>
              <a:pPr marL="361950"/>
              <a:endParaRPr lang="fr-FR" sz="1100"/>
            </a:p>
          </p:txBody>
        </p:sp>
      </p:grpSp>
      <p:grpSp>
        <p:nvGrpSpPr>
          <p:cNvPr id="53" name="Group 52">
            <a:extLst>
              <a:ext uri="{FF2B5EF4-FFF2-40B4-BE49-F238E27FC236}">
                <a16:creationId xmlns:a16="http://schemas.microsoft.com/office/drawing/2014/main" id="{D10D8076-3A39-2CD4-6E1C-96D0183D81DF}"/>
              </a:ext>
            </a:extLst>
          </p:cNvPr>
          <p:cNvGrpSpPr/>
          <p:nvPr/>
        </p:nvGrpSpPr>
        <p:grpSpPr>
          <a:xfrm>
            <a:off x="11970819" y="407345"/>
            <a:ext cx="252000" cy="858606"/>
            <a:chOff x="11933542" y="397135"/>
            <a:chExt cx="252000" cy="858606"/>
          </a:xfrm>
        </p:grpSpPr>
        <p:sp>
          <p:nvSpPr>
            <p:cNvPr id="54" name="Rectangle: Single Corner Snipped 53">
              <a:hlinkClick r:id="rId11" action="ppaction://hlinksldjump"/>
              <a:extLst>
                <a:ext uri="{FF2B5EF4-FFF2-40B4-BE49-F238E27FC236}">
                  <a16:creationId xmlns:a16="http://schemas.microsoft.com/office/drawing/2014/main" id="{F5EAD5B4-B959-452A-2FF9-7587E5661BD5}"/>
                </a:ext>
              </a:extLst>
            </p:cNvPr>
            <p:cNvSpPr/>
            <p:nvPr/>
          </p:nvSpPr>
          <p:spPr>
            <a:xfrm>
              <a:off x="11933542" y="397135"/>
              <a:ext cx="252000" cy="252000"/>
            </a:xfrm>
            <a:prstGeom prst="snip1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1"/>
                  </a:solidFill>
                </a:rPr>
                <a:t>A</a:t>
              </a:r>
            </a:p>
          </p:txBody>
        </p:sp>
        <p:sp>
          <p:nvSpPr>
            <p:cNvPr id="55" name="Rectangle: Single Corner Snipped 54">
              <a:hlinkClick r:id="rId12" action="ppaction://hlinksldjump"/>
              <a:extLst>
                <a:ext uri="{FF2B5EF4-FFF2-40B4-BE49-F238E27FC236}">
                  <a16:creationId xmlns:a16="http://schemas.microsoft.com/office/drawing/2014/main" id="{852755B5-14DA-B193-4B5E-6F6572CCF704}"/>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56" name="Rectangle: Single Corner Snipped 55">
              <a:hlinkClick r:id="rId13" action="ppaction://hlinksldjump"/>
              <a:extLst>
                <a:ext uri="{FF2B5EF4-FFF2-40B4-BE49-F238E27FC236}">
                  <a16:creationId xmlns:a16="http://schemas.microsoft.com/office/drawing/2014/main" id="{7FAC4EC9-2971-145B-B3CA-AE11BCD6F91B}"/>
                </a:ext>
              </a:extLst>
            </p:cNvPr>
            <p:cNvSpPr/>
            <p:nvPr/>
          </p:nvSpPr>
          <p:spPr>
            <a:xfrm>
              <a:off x="11933542" y="1003741"/>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C</a:t>
              </a:r>
            </a:p>
          </p:txBody>
        </p:sp>
      </p:grpSp>
      <p:sp>
        <p:nvSpPr>
          <p:cNvPr id="2" name="Rectangle: Single Corner Snipped 1">
            <a:hlinkClick r:id="rId13" action="ppaction://hlinksldjump"/>
            <a:extLst>
              <a:ext uri="{FF2B5EF4-FFF2-40B4-BE49-F238E27FC236}">
                <a16:creationId xmlns:a16="http://schemas.microsoft.com/office/drawing/2014/main" id="{DDC0A4A5-2598-92DA-E0FF-E09C75AFE460}"/>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spTree>
    <p:extLst>
      <p:ext uri="{BB962C8B-B14F-4D97-AF65-F5344CB8AC3E}">
        <p14:creationId xmlns:p14="http://schemas.microsoft.com/office/powerpoint/2010/main" val="1298394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D5313530-029B-F998-90EF-7D055B550865}"/>
              </a:ext>
            </a:extLst>
          </p:cNvPr>
          <p:cNvSpPr>
            <a:spLocks noGrp="1"/>
          </p:cNvSpPr>
          <p:nvPr>
            <p:ph type="title"/>
          </p:nvPr>
        </p:nvSpPr>
        <p:spPr>
          <a:solidFill>
            <a:schemeClr val="bg1"/>
          </a:solidFill>
        </p:spPr>
        <p:txBody>
          <a:bodyPr anchor="ctr"/>
          <a:lstStyle/>
          <a:p>
            <a:r>
              <a:rPr lang="fr-FR"/>
              <a:t>Règles spécifiques à partir de 90 ans</a:t>
            </a:r>
          </a:p>
        </p:txBody>
      </p:sp>
      <p:sp>
        <p:nvSpPr>
          <p:cNvPr id="3" name="Text Placeholder 2">
            <a:extLst>
              <a:ext uri="{FF2B5EF4-FFF2-40B4-BE49-F238E27FC236}">
                <a16:creationId xmlns:a16="http://schemas.microsoft.com/office/drawing/2014/main" id="{1D0EB665-7580-C36C-2921-62C549210569}"/>
              </a:ext>
            </a:extLst>
          </p:cNvPr>
          <p:cNvSpPr>
            <a:spLocks noGrp="1"/>
          </p:cNvSpPr>
          <p:nvPr>
            <p:ph type="body" sz="quarter" idx="12"/>
          </p:nvPr>
        </p:nvSpPr>
        <p:spPr/>
        <p:txBody>
          <a:bodyPr/>
          <a:lstStyle/>
          <a:p>
            <a:r>
              <a:rPr lang="fr-FR"/>
              <a:t>Evolutions liées aux clients de 90 ans et plus</a:t>
            </a:r>
          </a:p>
        </p:txBody>
      </p:sp>
      <p:sp>
        <p:nvSpPr>
          <p:cNvPr id="5" name="Rectangle 4">
            <a:extLst>
              <a:ext uri="{FF2B5EF4-FFF2-40B4-BE49-F238E27FC236}">
                <a16:creationId xmlns:a16="http://schemas.microsoft.com/office/drawing/2014/main" id="{F8B12D1F-4053-DB35-3C2F-64DA70A61D9E}"/>
              </a:ext>
            </a:extLst>
          </p:cNvPr>
          <p:cNvSpPr/>
          <p:nvPr/>
        </p:nvSpPr>
        <p:spPr>
          <a:xfrm>
            <a:off x="5326794" y="6481179"/>
            <a:ext cx="4153370"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342900" indent="-342900">
              <a:buAutoNum type="alphaLcParenBoth"/>
            </a:pPr>
            <a:r>
              <a:rPr lang="fr-FR" sz="1000" i="1">
                <a:solidFill>
                  <a:schemeClr val="tx1"/>
                </a:solidFill>
              </a:rPr>
              <a:t>Liste des établissements TOPAZE Client Final en annexe</a:t>
            </a:r>
          </a:p>
        </p:txBody>
      </p:sp>
      <p:sp>
        <p:nvSpPr>
          <p:cNvPr id="6" name="Rectangle 5">
            <a:extLst>
              <a:ext uri="{FF2B5EF4-FFF2-40B4-BE49-F238E27FC236}">
                <a16:creationId xmlns:a16="http://schemas.microsoft.com/office/drawing/2014/main" id="{CCB16D22-D8A1-ADE9-E189-3E5965B208C6}"/>
              </a:ext>
            </a:extLst>
          </p:cNvPr>
          <p:cNvSpPr/>
          <p:nvPr/>
        </p:nvSpPr>
        <p:spPr>
          <a:xfrm>
            <a:off x="0" y="1271450"/>
            <a:ext cx="12192000" cy="95884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7">
            <a:extLst>
              <a:ext uri="{FF2B5EF4-FFF2-40B4-BE49-F238E27FC236}">
                <a16:creationId xmlns:a16="http://schemas.microsoft.com/office/drawing/2014/main" id="{8025A82B-6E14-A87E-A5D7-D44E567DC317}"/>
              </a:ext>
            </a:extLst>
          </p:cNvPr>
          <p:cNvSpPr txBox="1"/>
          <p:nvPr/>
        </p:nvSpPr>
        <p:spPr>
          <a:xfrm>
            <a:off x="1200512" y="1335374"/>
            <a:ext cx="10046607" cy="830997"/>
          </a:xfrm>
          <a:prstGeom prst="rect">
            <a:avLst/>
          </a:prstGeom>
          <a:noFill/>
        </p:spPr>
        <p:txBody>
          <a:bodyPr wrap="square" lIns="0" rtlCol="0">
            <a:spAutoFit/>
          </a:bodyPr>
          <a:lstStyle/>
          <a:p>
            <a:r>
              <a:rPr lang="fr-FR" sz="1600" b="1"/>
              <a:t>Les clients de 90 ans et plus </a:t>
            </a:r>
            <a:r>
              <a:rPr lang="fr-FR" sz="1600"/>
              <a:t>font l’objet de </a:t>
            </a:r>
            <a:r>
              <a:rPr lang="fr-FR" sz="1600" b="1"/>
              <a:t>règles de gestion spécifiques</a:t>
            </a:r>
            <a:r>
              <a:rPr lang="fr-FR" sz="1600"/>
              <a:t>, en complément des règles pour les clients de 80 ans et plus. </a:t>
            </a:r>
          </a:p>
          <a:p>
            <a:r>
              <a:rPr lang="fr-FR" sz="1600"/>
              <a:t>La Banque ne peut</a:t>
            </a:r>
            <a:r>
              <a:rPr lang="fr-FR" sz="1600" b="1"/>
              <a:t> </a:t>
            </a:r>
            <a:r>
              <a:rPr lang="fr-FR" sz="1600" b="1" u="sng"/>
              <a:t>proposer</a:t>
            </a:r>
            <a:r>
              <a:rPr lang="fr-FR" sz="1600" b="1"/>
              <a:t> aucun support exposant le client à un risque </a:t>
            </a:r>
            <a:r>
              <a:rPr lang="fr-FR" sz="1600"/>
              <a:t>de perte en capital.</a:t>
            </a:r>
          </a:p>
        </p:txBody>
      </p:sp>
      <p:sp>
        <p:nvSpPr>
          <p:cNvPr id="10" name="Arrow: Pentagon 9">
            <a:extLst>
              <a:ext uri="{FF2B5EF4-FFF2-40B4-BE49-F238E27FC236}">
                <a16:creationId xmlns:a16="http://schemas.microsoft.com/office/drawing/2014/main" id="{DFA37AF4-0CA7-B9A9-EA25-A13108EFEA1A}"/>
              </a:ext>
            </a:extLst>
          </p:cNvPr>
          <p:cNvSpPr/>
          <p:nvPr/>
        </p:nvSpPr>
        <p:spPr>
          <a:xfrm>
            <a:off x="2131758" y="2298088"/>
            <a:ext cx="3041562" cy="381000"/>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432000" rIns="0" rtlCol="0" anchor="ctr"/>
          <a:lstStyle/>
          <a:p>
            <a:r>
              <a:rPr lang="fr-FR" sz="1200" b="1">
                <a:solidFill>
                  <a:schemeClr val="bg1"/>
                </a:solidFill>
              </a:rPr>
              <a:t>Proposition d’allocation</a:t>
            </a:r>
          </a:p>
        </p:txBody>
      </p:sp>
      <p:sp>
        <p:nvSpPr>
          <p:cNvPr id="11" name="Arrow: Pentagon 10">
            <a:extLst>
              <a:ext uri="{FF2B5EF4-FFF2-40B4-BE49-F238E27FC236}">
                <a16:creationId xmlns:a16="http://schemas.microsoft.com/office/drawing/2014/main" id="{348E59E3-425D-5057-B63B-D33A22659703}"/>
              </a:ext>
            </a:extLst>
          </p:cNvPr>
          <p:cNvSpPr/>
          <p:nvPr/>
        </p:nvSpPr>
        <p:spPr>
          <a:xfrm>
            <a:off x="5219630" y="2298088"/>
            <a:ext cx="3041562" cy="381000"/>
          </a:xfrm>
          <a:prstGeom prst="homePlat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rIns="0" rtlCol="0" anchor="ctr"/>
          <a:lstStyle/>
          <a:p>
            <a:r>
              <a:rPr lang="fr-FR" sz="1200" b="1">
                <a:solidFill>
                  <a:schemeClr val="bg1"/>
                </a:solidFill>
              </a:rPr>
              <a:t>Personnalisation de l’allocation</a:t>
            </a:r>
          </a:p>
        </p:txBody>
      </p:sp>
      <p:sp>
        <p:nvSpPr>
          <p:cNvPr id="26" name="Arrow: Pentagon 25">
            <a:extLst>
              <a:ext uri="{FF2B5EF4-FFF2-40B4-BE49-F238E27FC236}">
                <a16:creationId xmlns:a16="http://schemas.microsoft.com/office/drawing/2014/main" id="{B49BADFC-6422-4ADD-D46B-F28DEA796E38}"/>
              </a:ext>
            </a:extLst>
          </p:cNvPr>
          <p:cNvSpPr/>
          <p:nvPr/>
        </p:nvSpPr>
        <p:spPr>
          <a:xfrm>
            <a:off x="8307502" y="2298088"/>
            <a:ext cx="3041562" cy="381000"/>
          </a:xfrm>
          <a:prstGeom prst="homePlat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rIns="0" rtlCol="0" anchor="ctr"/>
          <a:lstStyle/>
          <a:p>
            <a:r>
              <a:rPr lang="fr-FR" sz="1200" b="1">
                <a:solidFill>
                  <a:schemeClr val="bg1"/>
                </a:solidFill>
              </a:rPr>
              <a:t>Étape de Synthèse</a:t>
            </a:r>
          </a:p>
        </p:txBody>
      </p:sp>
      <p:grpSp>
        <p:nvGrpSpPr>
          <p:cNvPr id="27" name="Group 26">
            <a:extLst>
              <a:ext uri="{FF2B5EF4-FFF2-40B4-BE49-F238E27FC236}">
                <a16:creationId xmlns:a16="http://schemas.microsoft.com/office/drawing/2014/main" id="{27196D39-D533-113B-B8A7-459A93F6661E}"/>
              </a:ext>
            </a:extLst>
          </p:cNvPr>
          <p:cNvGrpSpPr/>
          <p:nvPr/>
        </p:nvGrpSpPr>
        <p:grpSpPr>
          <a:xfrm>
            <a:off x="804836" y="2834114"/>
            <a:ext cx="1185591" cy="1372422"/>
            <a:chOff x="366984" y="2911296"/>
            <a:chExt cx="1185591" cy="1372422"/>
          </a:xfrm>
        </p:grpSpPr>
        <p:sp>
          <p:nvSpPr>
            <p:cNvPr id="28" name="TextBox 27">
              <a:extLst>
                <a:ext uri="{FF2B5EF4-FFF2-40B4-BE49-F238E27FC236}">
                  <a16:creationId xmlns:a16="http://schemas.microsoft.com/office/drawing/2014/main" id="{C45B07A0-E91D-0DB1-A5AA-2092DF8C09FA}"/>
                </a:ext>
              </a:extLst>
            </p:cNvPr>
            <p:cNvSpPr txBox="1"/>
            <p:nvPr/>
          </p:nvSpPr>
          <p:spPr>
            <a:xfrm>
              <a:off x="366984" y="3452721"/>
              <a:ext cx="1185591" cy="830997"/>
            </a:xfrm>
            <a:prstGeom prst="rect">
              <a:avLst/>
            </a:prstGeom>
            <a:noFill/>
          </p:spPr>
          <p:txBody>
            <a:bodyPr wrap="square" lIns="0" rIns="0" rtlCol="0">
              <a:spAutoFit/>
            </a:bodyPr>
            <a:lstStyle/>
            <a:p>
              <a:r>
                <a:rPr lang="fr-FR" sz="1200" b="1"/>
                <a:t>Périmètre Assurance Vie et contrat de Capitalisation</a:t>
              </a:r>
              <a:endParaRPr lang="fr-FR" sz="1200"/>
            </a:p>
          </p:txBody>
        </p:sp>
        <p:pic>
          <p:nvPicPr>
            <p:cNvPr id="29" name="Picture 2" descr="Life insurance ">
              <a:extLst>
                <a:ext uri="{FF2B5EF4-FFF2-40B4-BE49-F238E27FC236}">
                  <a16:creationId xmlns:a16="http://schemas.microsoft.com/office/drawing/2014/main" id="{8C2E0A34-3CB5-9069-4945-F4F62F2E6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984" y="2911296"/>
              <a:ext cx="476250" cy="4762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AC57F9E7-5CD9-6663-E98B-A4A9564ABBFD}"/>
              </a:ext>
            </a:extLst>
          </p:cNvPr>
          <p:cNvGrpSpPr/>
          <p:nvPr/>
        </p:nvGrpSpPr>
        <p:grpSpPr>
          <a:xfrm>
            <a:off x="842935" y="5070870"/>
            <a:ext cx="951904" cy="975773"/>
            <a:chOff x="366984" y="4845114"/>
            <a:chExt cx="951904" cy="975773"/>
          </a:xfrm>
        </p:grpSpPr>
        <p:sp>
          <p:nvSpPr>
            <p:cNvPr id="35" name="TextBox 34">
              <a:extLst>
                <a:ext uri="{FF2B5EF4-FFF2-40B4-BE49-F238E27FC236}">
                  <a16:creationId xmlns:a16="http://schemas.microsoft.com/office/drawing/2014/main" id="{FA7D7275-C6F1-BF25-8778-0914BA564441}"/>
                </a:ext>
              </a:extLst>
            </p:cNvPr>
            <p:cNvSpPr txBox="1"/>
            <p:nvPr/>
          </p:nvSpPr>
          <p:spPr>
            <a:xfrm>
              <a:off x="366984" y="5359222"/>
              <a:ext cx="951904" cy="461665"/>
            </a:xfrm>
            <a:prstGeom prst="rect">
              <a:avLst/>
            </a:prstGeom>
            <a:noFill/>
          </p:spPr>
          <p:txBody>
            <a:bodyPr wrap="square" lIns="0" rtlCol="0">
              <a:spAutoFit/>
            </a:bodyPr>
            <a:lstStyle/>
            <a:p>
              <a:r>
                <a:rPr lang="fr-FR" sz="1200" b="1"/>
                <a:t>Périmètre Titres</a:t>
              </a:r>
              <a:endParaRPr lang="fr-FR" sz="1200"/>
            </a:p>
          </p:txBody>
        </p:sp>
        <p:pic>
          <p:nvPicPr>
            <p:cNvPr id="36" name="Picture 4" descr="Market investment">
              <a:extLst>
                <a:ext uri="{FF2B5EF4-FFF2-40B4-BE49-F238E27FC236}">
                  <a16:creationId xmlns:a16="http://schemas.microsoft.com/office/drawing/2014/main" id="{40CEBA68-07C5-E3C6-C7B6-055505F7AB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84" y="4845114"/>
              <a:ext cx="476250" cy="47625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Straight Connector 36">
            <a:extLst>
              <a:ext uri="{FF2B5EF4-FFF2-40B4-BE49-F238E27FC236}">
                <a16:creationId xmlns:a16="http://schemas.microsoft.com/office/drawing/2014/main" id="{633F92BC-03C1-0200-0F76-6183D1385FD7}"/>
              </a:ext>
            </a:extLst>
          </p:cNvPr>
          <p:cNvCxnSpPr>
            <a:cxnSpLocks/>
          </p:cNvCxnSpPr>
          <p:nvPr/>
        </p:nvCxnSpPr>
        <p:spPr>
          <a:xfrm>
            <a:off x="2131758" y="4584114"/>
            <a:ext cx="9217306"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Rectangle: Rounded Corners 37">
            <a:extLst>
              <a:ext uri="{FF2B5EF4-FFF2-40B4-BE49-F238E27FC236}">
                <a16:creationId xmlns:a16="http://schemas.microsoft.com/office/drawing/2014/main" id="{AF33EAE1-67A4-0FC6-F34A-EE4082D2155C}"/>
              </a:ext>
            </a:extLst>
          </p:cNvPr>
          <p:cNvSpPr/>
          <p:nvPr/>
        </p:nvSpPr>
        <p:spPr>
          <a:xfrm>
            <a:off x="2131759" y="4686864"/>
            <a:ext cx="9217306" cy="1743785"/>
          </a:xfrm>
          <a:prstGeom prst="roundRect">
            <a:avLst>
              <a:gd name="adj" fmla="val 6982"/>
            </a:avLst>
          </a:prstGeom>
          <a:solidFill>
            <a:schemeClr val="bg1"/>
          </a:solidFill>
          <a:ln>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756000" rtlCol="0" anchor="t"/>
          <a:lstStyle/>
          <a:p>
            <a:pPr defTabSz="182563">
              <a:spcAft>
                <a:spcPts val="300"/>
              </a:spcAft>
            </a:pPr>
            <a:r>
              <a:rPr lang="fr-FR" sz="1400">
                <a:solidFill>
                  <a:schemeClr val="tx1"/>
                </a:solidFill>
              </a:rPr>
              <a:t>Pour les clients de </a:t>
            </a:r>
            <a:r>
              <a:rPr lang="fr-FR" sz="1400" b="1">
                <a:solidFill>
                  <a:schemeClr val="accent6"/>
                </a:solidFill>
              </a:rPr>
              <a:t>90 ans et plus</a:t>
            </a:r>
            <a:r>
              <a:rPr lang="fr-FR" sz="1400">
                <a:solidFill>
                  <a:schemeClr val="tx1"/>
                </a:solidFill>
              </a:rPr>
              <a:t>, il </a:t>
            </a:r>
            <a:r>
              <a:rPr lang="fr-FR" sz="1400" b="1">
                <a:solidFill>
                  <a:schemeClr val="accent6"/>
                </a:solidFill>
              </a:rPr>
              <a:t>n’est pas possible de réaliser des opérations sur CTO/PEA/PEA-PME </a:t>
            </a:r>
            <a:r>
              <a:rPr lang="fr-FR" sz="1400">
                <a:solidFill>
                  <a:schemeClr val="tx1"/>
                </a:solidFill>
              </a:rPr>
              <a:t>dans LEA (Versement initial, Versement complémentaire ou arbitrage).</a:t>
            </a:r>
          </a:p>
          <a:p>
            <a:pPr defTabSz="182563">
              <a:spcAft>
                <a:spcPts val="300"/>
              </a:spcAft>
            </a:pPr>
            <a:r>
              <a:rPr lang="fr-FR" sz="1100">
                <a:solidFill>
                  <a:schemeClr val="tx1"/>
                </a:solidFill>
              </a:rPr>
              <a:t>Ces enveloppes ne sont pas proposées à la déclaration du projet car les supports d’investissement qu’elles contiennent comportent tous un risque de perte en capital.</a:t>
            </a:r>
          </a:p>
          <a:p>
            <a:pPr defTabSz="182563">
              <a:spcAft>
                <a:spcPts val="300"/>
              </a:spcAft>
            </a:pPr>
            <a:r>
              <a:rPr lang="fr-FR" sz="1100">
                <a:solidFill>
                  <a:schemeClr val="tx1"/>
                </a:solidFill>
              </a:rPr>
              <a:t>Si un client souhaite tout de même abonder ou arbitrer un CTO/PEA existant, l’opération doit être faite </a:t>
            </a:r>
            <a:r>
              <a:rPr lang="fr-FR" sz="1100" b="1">
                <a:solidFill>
                  <a:schemeClr val="accent6"/>
                </a:solidFill>
              </a:rPr>
              <a:t>à son initiative </a:t>
            </a:r>
            <a:r>
              <a:rPr lang="fr-FR" sz="1100">
                <a:solidFill>
                  <a:schemeClr val="tx1"/>
                </a:solidFill>
              </a:rPr>
              <a:t>et la banque fournira </a:t>
            </a:r>
            <a:r>
              <a:rPr lang="fr-FR" sz="1100" b="1">
                <a:solidFill>
                  <a:schemeClr val="accent6"/>
                </a:solidFill>
              </a:rPr>
              <a:t>un service hors conseil (RTO) </a:t>
            </a:r>
            <a:r>
              <a:rPr lang="fr-FR" sz="1100">
                <a:solidFill>
                  <a:schemeClr val="tx1"/>
                </a:solidFill>
              </a:rPr>
              <a:t>: </a:t>
            </a:r>
          </a:p>
          <a:p>
            <a:pPr marL="355600" lvl="1" indent="-171450" defTabSz="182563">
              <a:spcAft>
                <a:spcPts val="300"/>
              </a:spcAft>
              <a:buFont typeface="Arial" panose="020B0604020202020204" pitchFamily="34" charset="0"/>
              <a:buChar char="•"/>
            </a:pPr>
            <a:r>
              <a:rPr lang="fr-FR" sz="1100" b="1">
                <a:solidFill>
                  <a:schemeClr val="tx1"/>
                </a:solidFill>
              </a:rPr>
              <a:t>Parcours </a:t>
            </a:r>
            <a:r>
              <a:rPr lang="fr-FR" sz="1100" b="1" err="1">
                <a:solidFill>
                  <a:schemeClr val="tx1"/>
                </a:solidFill>
              </a:rPr>
              <a:t>Selfcare</a:t>
            </a:r>
            <a:r>
              <a:rPr lang="fr-FR" sz="1100" b="1">
                <a:solidFill>
                  <a:schemeClr val="tx1"/>
                </a:solidFill>
              </a:rPr>
              <a:t> </a:t>
            </a:r>
            <a:r>
              <a:rPr lang="fr-FR" sz="1100">
                <a:solidFill>
                  <a:schemeClr val="tx1"/>
                </a:solidFill>
                <a:sym typeface="Wingdings" panose="05000000000000000000" pitchFamily="2" charset="2"/>
              </a:rPr>
              <a:t> en savoir plus sur l’</a:t>
            </a:r>
            <a:r>
              <a:rPr lang="fr-FR" sz="1100" i="1" u="sng">
                <a:solidFill>
                  <a:schemeClr val="tx1"/>
                </a:solidFill>
                <a:sym typeface="Wingdings" panose="05000000000000000000" pitchFamily="2" charset="2"/>
              </a:rPr>
              <a:t>espace bourse</a:t>
            </a:r>
            <a:r>
              <a:rPr lang="fr-FR" sz="1100" i="1">
                <a:solidFill>
                  <a:schemeClr val="tx1"/>
                </a:solidFill>
                <a:sym typeface="Wingdings" panose="05000000000000000000" pitchFamily="2" charset="2"/>
              </a:rPr>
              <a:t> </a:t>
            </a:r>
            <a:r>
              <a:rPr lang="fr-FR" sz="1100">
                <a:solidFill>
                  <a:schemeClr val="tx1"/>
                </a:solidFill>
                <a:sym typeface="Wingdings" panose="05000000000000000000" pitchFamily="2" charset="2"/>
              </a:rPr>
              <a:t>sur la page dédiée (</a:t>
            </a:r>
            <a:r>
              <a:rPr lang="fr-FR" sz="1100" i="1" u="sng">
                <a:solidFill>
                  <a:schemeClr val="tx1"/>
                </a:solidFill>
                <a:sym typeface="Wingdings" panose="05000000000000000000" pitchFamily="2" charset="2"/>
                <a:hlinkClick r:id="rId4"/>
              </a:rPr>
              <a:t>ici</a:t>
            </a:r>
            <a:r>
              <a:rPr lang="fr-FR" sz="1100">
                <a:solidFill>
                  <a:schemeClr val="tx1"/>
                </a:solidFill>
                <a:sym typeface="Wingdings" panose="05000000000000000000" pitchFamily="2" charset="2"/>
              </a:rPr>
              <a:t>)</a:t>
            </a:r>
            <a:endParaRPr lang="fr-FR" sz="1100" b="1">
              <a:solidFill>
                <a:srgbClr val="FF0000"/>
              </a:solidFill>
              <a:sym typeface="Wingdings" panose="05000000000000000000" pitchFamily="2" charset="2"/>
            </a:endParaRPr>
          </a:p>
          <a:p>
            <a:pPr marL="355600" lvl="1" indent="-171450" defTabSz="182563">
              <a:spcAft>
                <a:spcPts val="300"/>
              </a:spcAft>
              <a:buFont typeface="Arial" panose="020B0604020202020204" pitchFamily="34" charset="0"/>
              <a:buChar char="•"/>
            </a:pPr>
            <a:r>
              <a:rPr lang="fr-FR" sz="1100" b="1">
                <a:solidFill>
                  <a:schemeClr val="tx1"/>
                </a:solidFill>
                <a:sym typeface="Wingdings" panose="05000000000000000000" pitchFamily="2" charset="2"/>
              </a:rPr>
              <a:t>Prise d’ordre par téléphone</a:t>
            </a:r>
            <a:r>
              <a:rPr lang="fr-FR" sz="1100">
                <a:solidFill>
                  <a:schemeClr val="tx1"/>
                </a:solidFill>
                <a:sym typeface="Wingdings" panose="05000000000000000000" pitchFamily="2" charset="2"/>
              </a:rPr>
              <a:t> via le Service </a:t>
            </a:r>
            <a:r>
              <a:rPr lang="fr-FR" sz="1100" i="1" u="sng">
                <a:solidFill>
                  <a:schemeClr val="tx1"/>
                </a:solidFill>
                <a:sym typeface="Wingdings" panose="05000000000000000000" pitchFamily="2" charset="2"/>
              </a:rPr>
              <a:t>TOPAZE Client Final</a:t>
            </a:r>
            <a:r>
              <a:rPr lang="fr-FR" sz="1100" i="1" baseline="30000">
                <a:solidFill>
                  <a:schemeClr val="tx1"/>
                </a:solidFill>
                <a:sym typeface="Wingdings" panose="05000000000000000000" pitchFamily="2" charset="2"/>
              </a:rPr>
              <a:t>(a)</a:t>
            </a:r>
            <a:endParaRPr lang="fr-FR" sz="1100" baseline="30000">
              <a:solidFill>
                <a:schemeClr val="tx1"/>
              </a:solidFill>
            </a:endParaRPr>
          </a:p>
        </p:txBody>
      </p:sp>
      <p:pic>
        <p:nvPicPr>
          <p:cNvPr id="42" name="Picture 2" descr="Warning">
            <a:extLst>
              <a:ext uri="{FF2B5EF4-FFF2-40B4-BE49-F238E27FC236}">
                <a16:creationId xmlns:a16="http://schemas.microsoft.com/office/drawing/2014/main" id="{A8D8D427-782D-9FDC-633A-66556EEAB0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3526" y="5272018"/>
            <a:ext cx="573477" cy="573477"/>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60288CAD-3014-E067-0F1A-EE7C56BD0248}"/>
              </a:ext>
            </a:extLst>
          </p:cNvPr>
          <p:cNvSpPr txBox="1"/>
          <p:nvPr/>
        </p:nvSpPr>
        <p:spPr>
          <a:xfrm>
            <a:off x="2131758" y="2812439"/>
            <a:ext cx="2935542" cy="1277273"/>
          </a:xfrm>
          <a:prstGeom prst="rect">
            <a:avLst/>
          </a:prstGeom>
          <a:noFill/>
        </p:spPr>
        <p:txBody>
          <a:bodyPr wrap="square" lIns="0" rIns="0" rtlCol="0">
            <a:spAutoFit/>
          </a:bodyPr>
          <a:lstStyle/>
          <a:p>
            <a:pPr marL="171450" indent="-171450">
              <a:spcAft>
                <a:spcPts val="600"/>
              </a:spcAft>
              <a:buClr>
                <a:schemeClr val="accent1"/>
              </a:buClr>
              <a:buFont typeface="Arial" panose="020B0604020202020204" pitchFamily="34" charset="0"/>
              <a:buChar char="•"/>
            </a:pPr>
            <a:r>
              <a:rPr lang="fr-FR" sz="1200"/>
              <a:t>Le client est invité à choisir la modalité du projet : avec ou sans risque. </a:t>
            </a:r>
          </a:p>
          <a:p>
            <a:pPr marL="171450" indent="-171450">
              <a:spcAft>
                <a:spcPts val="600"/>
              </a:spcAft>
              <a:buClr>
                <a:schemeClr val="accent1"/>
              </a:buClr>
              <a:buFont typeface="Arial" panose="020B0604020202020204" pitchFamily="34" charset="0"/>
              <a:buChar char="•"/>
            </a:pPr>
            <a:r>
              <a:rPr lang="fr-FR" sz="1200"/>
              <a:t>Mais quel que soit son choix, </a:t>
            </a:r>
            <a:r>
              <a:rPr lang="fr-FR" sz="1200" b="1">
                <a:solidFill>
                  <a:schemeClr val="accent1"/>
                </a:solidFill>
              </a:rPr>
              <a:t>le versement sera uniquement composé du Fonds en Euros</a:t>
            </a:r>
          </a:p>
        </p:txBody>
      </p:sp>
      <p:sp>
        <p:nvSpPr>
          <p:cNvPr id="44" name="TextBox 43">
            <a:extLst>
              <a:ext uri="{FF2B5EF4-FFF2-40B4-BE49-F238E27FC236}">
                <a16:creationId xmlns:a16="http://schemas.microsoft.com/office/drawing/2014/main" id="{877F7453-182D-8B23-44C3-7A3B06F43240}"/>
              </a:ext>
            </a:extLst>
          </p:cNvPr>
          <p:cNvSpPr txBox="1"/>
          <p:nvPr/>
        </p:nvSpPr>
        <p:spPr>
          <a:xfrm>
            <a:off x="5219630" y="2812439"/>
            <a:ext cx="2855428" cy="1723549"/>
          </a:xfrm>
          <a:prstGeom prst="rect">
            <a:avLst/>
          </a:prstGeom>
          <a:noFill/>
        </p:spPr>
        <p:txBody>
          <a:bodyPr wrap="square" lIns="0" rIns="72000" rtlCol="0">
            <a:spAutoFit/>
          </a:bodyPr>
          <a:lstStyle/>
          <a:p>
            <a:pPr marL="171450" indent="-171450">
              <a:spcAft>
                <a:spcPts val="600"/>
              </a:spcAft>
              <a:buClr>
                <a:schemeClr val="accent2"/>
              </a:buClr>
              <a:buFont typeface="Arial" panose="020B0604020202020204" pitchFamily="34" charset="0"/>
              <a:buChar char="•"/>
            </a:pPr>
            <a:r>
              <a:rPr lang="fr-FR" sz="1200" b="1">
                <a:solidFill>
                  <a:schemeClr val="accent2"/>
                </a:solidFill>
              </a:rPr>
              <a:t>Impossibilité de réaliser des remplacements / ventilations </a:t>
            </a:r>
            <a:r>
              <a:rPr lang="fr-FR" sz="1200"/>
              <a:t>de niveau 2 (vers des UC)</a:t>
            </a:r>
          </a:p>
          <a:p>
            <a:pPr marL="171450" indent="-171450">
              <a:spcAft>
                <a:spcPts val="600"/>
              </a:spcAft>
              <a:buClr>
                <a:schemeClr val="accent2"/>
              </a:buClr>
              <a:buFont typeface="Arial" panose="020B0604020202020204" pitchFamily="34" charset="0"/>
              <a:buChar char="•"/>
            </a:pPr>
            <a:r>
              <a:rPr lang="fr-FR" sz="1200" b="1">
                <a:solidFill>
                  <a:schemeClr val="accent2"/>
                </a:solidFill>
              </a:rPr>
              <a:t>Impossibilité</a:t>
            </a:r>
            <a:r>
              <a:rPr lang="fr-FR" sz="1200"/>
              <a:t> de mettre en place une </a:t>
            </a:r>
            <a:r>
              <a:rPr lang="fr-FR" sz="1200" b="1">
                <a:solidFill>
                  <a:schemeClr val="accent2"/>
                </a:solidFill>
              </a:rPr>
              <a:t>délégation de gestion</a:t>
            </a:r>
          </a:p>
          <a:p>
            <a:pPr marL="171450" indent="-171450">
              <a:spcAft>
                <a:spcPts val="600"/>
              </a:spcAft>
              <a:buClr>
                <a:schemeClr val="accent2"/>
              </a:buClr>
              <a:buFont typeface="Arial" panose="020B0604020202020204" pitchFamily="34" charset="0"/>
              <a:buChar char="•"/>
            </a:pPr>
            <a:r>
              <a:rPr lang="fr-FR" sz="1200"/>
              <a:t>Seuls les arbitrages manuels </a:t>
            </a:r>
            <a:r>
              <a:rPr lang="fr-FR" sz="1200" b="1">
                <a:solidFill>
                  <a:schemeClr val="accent2"/>
                </a:solidFill>
              </a:rPr>
              <a:t>d’UC vers le fonds en Euros</a:t>
            </a:r>
            <a:r>
              <a:rPr lang="fr-FR" sz="1200"/>
              <a:t> sont possibles </a:t>
            </a:r>
          </a:p>
        </p:txBody>
      </p:sp>
      <p:sp>
        <p:nvSpPr>
          <p:cNvPr id="45" name="TextBox 44">
            <a:extLst>
              <a:ext uri="{FF2B5EF4-FFF2-40B4-BE49-F238E27FC236}">
                <a16:creationId xmlns:a16="http://schemas.microsoft.com/office/drawing/2014/main" id="{B0F60E37-F967-DD3A-E6B2-E39FA00BEDFF}"/>
              </a:ext>
            </a:extLst>
          </p:cNvPr>
          <p:cNvSpPr txBox="1"/>
          <p:nvPr/>
        </p:nvSpPr>
        <p:spPr>
          <a:xfrm>
            <a:off x="8307502" y="2812439"/>
            <a:ext cx="2855428" cy="1600438"/>
          </a:xfrm>
          <a:prstGeom prst="rect">
            <a:avLst/>
          </a:prstGeom>
          <a:noFill/>
        </p:spPr>
        <p:txBody>
          <a:bodyPr wrap="square" lIns="0" rIns="72000" rtlCol="0">
            <a:spAutoFit/>
          </a:bodyPr>
          <a:lstStyle/>
          <a:p>
            <a:pPr marL="171450" indent="-171450">
              <a:spcAft>
                <a:spcPts val="600"/>
              </a:spcAft>
              <a:buClr>
                <a:schemeClr val="bg2"/>
              </a:buClr>
              <a:buFont typeface="Arial" panose="020B0604020202020204" pitchFamily="34" charset="0"/>
              <a:buChar char="•"/>
            </a:pPr>
            <a:r>
              <a:rPr lang="fr-FR" sz="1200"/>
              <a:t>Le client peut refuser la proposition et remplacer / ventiler le </a:t>
            </a:r>
            <a:r>
              <a:rPr lang="fr-FR" sz="1200" b="1">
                <a:solidFill>
                  <a:schemeClr val="bg2"/>
                </a:solidFill>
              </a:rPr>
              <a:t>fonds en Euros vers des UC en étape de synthèse </a:t>
            </a:r>
            <a:r>
              <a:rPr lang="fr-FR" sz="1200"/>
              <a:t>(switch de niveau 3)</a:t>
            </a:r>
          </a:p>
          <a:p>
            <a:pPr>
              <a:spcAft>
                <a:spcPts val="600"/>
              </a:spcAft>
              <a:buClr>
                <a:schemeClr val="bg2"/>
              </a:buClr>
            </a:pPr>
            <a:r>
              <a:rPr lang="fr-FR" sz="1100" i="1" u="sng">
                <a:solidFill>
                  <a:schemeClr val="accent3"/>
                </a:solidFill>
              </a:rPr>
              <a:t>Rappel </a:t>
            </a:r>
            <a:r>
              <a:rPr lang="fr-FR" sz="1100" i="1">
                <a:solidFill>
                  <a:schemeClr val="accent3"/>
                </a:solidFill>
              </a:rPr>
              <a:t>: les modifications réalisées en étape de synthèse apparaitront comme non conseillées par la Banque</a:t>
            </a:r>
            <a:r>
              <a:rPr lang="fr-FR" sz="1100" i="1">
                <a:solidFill>
                  <a:schemeClr val="bg1">
                    <a:lumMod val="50000"/>
                  </a:schemeClr>
                </a:solidFill>
              </a:rPr>
              <a:t>. </a:t>
            </a:r>
          </a:p>
        </p:txBody>
      </p:sp>
      <p:pic>
        <p:nvPicPr>
          <p:cNvPr id="46" name="Picture 6" descr="Customize ">
            <a:extLst>
              <a:ext uri="{FF2B5EF4-FFF2-40B4-BE49-F238E27FC236}">
                <a16:creationId xmlns:a16="http://schemas.microsoft.com/office/drawing/2014/main" id="{0F99C184-58D5-00AA-FA32-5C0BFAF6BD3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326794" y="2350036"/>
            <a:ext cx="277102" cy="27710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7" name="Chart 46">
            <a:extLst>
              <a:ext uri="{FF2B5EF4-FFF2-40B4-BE49-F238E27FC236}">
                <a16:creationId xmlns:a16="http://schemas.microsoft.com/office/drawing/2014/main" id="{632E68EB-353E-B849-6E9D-6E9A897FA443}"/>
              </a:ext>
            </a:extLst>
          </p:cNvPr>
          <p:cNvGraphicFramePr/>
          <p:nvPr>
            <p:extLst>
              <p:ext uri="{D42A27DB-BD31-4B8C-83A1-F6EECF244321}">
                <p14:modId xmlns:p14="http://schemas.microsoft.com/office/powerpoint/2010/main" val="4074315999"/>
              </p:ext>
            </p:extLst>
          </p:nvPr>
        </p:nvGraphicFramePr>
        <p:xfrm>
          <a:off x="2064602" y="2220026"/>
          <a:ext cx="573826" cy="537122"/>
        </p:xfrm>
        <a:graphic>
          <a:graphicData uri="http://schemas.openxmlformats.org/drawingml/2006/chart">
            <c:chart xmlns:c="http://schemas.openxmlformats.org/drawingml/2006/chart" xmlns:r="http://schemas.openxmlformats.org/officeDocument/2006/relationships" r:id="rId8"/>
          </a:graphicData>
        </a:graphic>
      </p:graphicFrame>
      <p:pic>
        <p:nvPicPr>
          <p:cNvPr id="48" name="Picture 8" descr="Writing ">
            <a:extLst>
              <a:ext uri="{FF2B5EF4-FFF2-40B4-BE49-F238E27FC236}">
                <a16:creationId xmlns:a16="http://schemas.microsoft.com/office/drawing/2014/main" id="{3BC78DDF-13D6-4534-AA1E-EFB5229A044C}"/>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flipH="1">
            <a:off x="8399127" y="2350036"/>
            <a:ext cx="277102" cy="27710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hlinkClick r:id="rId4"/>
            <a:extLst>
              <a:ext uri="{FF2B5EF4-FFF2-40B4-BE49-F238E27FC236}">
                <a16:creationId xmlns:a16="http://schemas.microsoft.com/office/drawing/2014/main" id="{034BA0B6-BA5B-6F52-00F4-7AC7FA702E7F}"/>
              </a:ext>
            </a:extLst>
          </p:cNvPr>
          <p:cNvPicPr>
            <a:picLocks noChangeAspect="1"/>
          </p:cNvPicPr>
          <p:nvPr/>
        </p:nvPicPr>
        <p:blipFill rotWithShape="1">
          <a:blip r:embed="rId11"/>
          <a:srcRect r="51623"/>
          <a:stretch/>
        </p:blipFill>
        <p:spPr>
          <a:xfrm>
            <a:off x="8935416" y="5937454"/>
            <a:ext cx="734423" cy="247591"/>
          </a:xfrm>
          <a:prstGeom prst="rect">
            <a:avLst/>
          </a:prstGeom>
        </p:spPr>
      </p:pic>
      <p:grpSp>
        <p:nvGrpSpPr>
          <p:cNvPr id="51" name="Group 50">
            <a:extLst>
              <a:ext uri="{FF2B5EF4-FFF2-40B4-BE49-F238E27FC236}">
                <a16:creationId xmlns:a16="http://schemas.microsoft.com/office/drawing/2014/main" id="{21CD7145-492C-9F76-8434-A0E100CAB756}"/>
              </a:ext>
            </a:extLst>
          </p:cNvPr>
          <p:cNvGrpSpPr>
            <a:grpSpLocks/>
          </p:cNvGrpSpPr>
          <p:nvPr/>
        </p:nvGrpSpPr>
        <p:grpSpPr>
          <a:xfrm>
            <a:off x="142977" y="1338404"/>
            <a:ext cx="880685" cy="506302"/>
            <a:chOff x="1217100" y="2482369"/>
            <a:chExt cx="1157175" cy="549959"/>
          </a:xfrm>
        </p:grpSpPr>
        <p:sp>
          <p:nvSpPr>
            <p:cNvPr id="52" name="Arrow: Pentagon 51">
              <a:extLst>
                <a:ext uri="{FF2B5EF4-FFF2-40B4-BE49-F238E27FC236}">
                  <a16:creationId xmlns:a16="http://schemas.microsoft.com/office/drawing/2014/main" id="{55BD9C6E-7F78-B76D-78E9-12995DD30F66}"/>
                </a:ext>
              </a:extLst>
            </p:cNvPr>
            <p:cNvSpPr/>
            <p:nvPr/>
          </p:nvSpPr>
          <p:spPr>
            <a:xfrm>
              <a:off x="1217397" y="2482369"/>
              <a:ext cx="368346" cy="59330"/>
            </a:xfrm>
            <a:prstGeom prst="homePlate">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53" name="Arrow: Chevron 52">
              <a:extLst>
                <a:ext uri="{FF2B5EF4-FFF2-40B4-BE49-F238E27FC236}">
                  <a16:creationId xmlns:a16="http://schemas.microsoft.com/office/drawing/2014/main" id="{22D437E2-2F90-789E-97CB-A43496FA3C44}"/>
                </a:ext>
              </a:extLst>
            </p:cNvPr>
            <p:cNvSpPr/>
            <p:nvPr/>
          </p:nvSpPr>
          <p:spPr>
            <a:xfrm>
              <a:off x="1611663" y="2482369"/>
              <a:ext cx="368346" cy="59330"/>
            </a:xfrm>
            <a:prstGeom prst="chevron">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54" name="Arrow: Chevron 53">
              <a:extLst>
                <a:ext uri="{FF2B5EF4-FFF2-40B4-BE49-F238E27FC236}">
                  <a16:creationId xmlns:a16="http://schemas.microsoft.com/office/drawing/2014/main" id="{9EA19405-BFCE-9FE4-8B2F-1CA2A3AE9D15}"/>
                </a:ext>
              </a:extLst>
            </p:cNvPr>
            <p:cNvSpPr/>
            <p:nvPr/>
          </p:nvSpPr>
          <p:spPr>
            <a:xfrm>
              <a:off x="2005929" y="2482369"/>
              <a:ext cx="368346" cy="59330"/>
            </a:xfrm>
            <a:prstGeom prst="chevron">
              <a:avLst/>
            </a:prstGeom>
            <a:solidFill>
              <a:schemeClr val="accent4">
                <a:lumMod val="40000"/>
                <a:lumOff val="60000"/>
              </a:schemeClr>
            </a:solidFill>
            <a:ln w="3175">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36000" rtlCol="0" anchor="b">
              <a:noAutofit/>
            </a:bodyPr>
            <a:lstStyle/>
            <a:p>
              <a:pPr>
                <a:lnSpc>
                  <a:spcPct val="50000"/>
                </a:lnSpc>
              </a:pPr>
              <a:endParaRPr lang="fr-FR" sz="3200" b="1">
                <a:ln w="12700">
                  <a:noFill/>
                </a:ln>
                <a:solidFill>
                  <a:schemeClr val="accent4"/>
                </a:solidFill>
                <a:effectLst>
                  <a:outerShdw dist="38100" dir="2700000" algn="tl" rotWithShape="0">
                    <a:schemeClr val="bg1"/>
                  </a:outerShdw>
                </a:effectLst>
                <a:latin typeface="+mj-lt"/>
              </a:endParaRPr>
            </a:p>
          </p:txBody>
        </p:sp>
        <p:sp>
          <p:nvSpPr>
            <p:cNvPr id="55" name="TextBox 54">
              <a:extLst>
                <a:ext uri="{FF2B5EF4-FFF2-40B4-BE49-F238E27FC236}">
                  <a16:creationId xmlns:a16="http://schemas.microsoft.com/office/drawing/2014/main" id="{01469D57-D73F-AA33-E3E8-BEFE8A38B7D7}"/>
                </a:ext>
              </a:extLst>
            </p:cNvPr>
            <p:cNvSpPr txBox="1"/>
            <p:nvPr/>
          </p:nvSpPr>
          <p:spPr>
            <a:xfrm>
              <a:off x="1217101" y="2809042"/>
              <a:ext cx="347462" cy="223286"/>
            </a:xfrm>
            <a:prstGeom prst="rect">
              <a:avLst/>
            </a:prstGeom>
            <a:solidFill>
              <a:schemeClr val="bg1"/>
            </a:solidFill>
            <a:ln w="3175">
              <a:solidFill>
                <a:schemeClr val="accent2"/>
              </a:solidFill>
            </a:ln>
          </p:spPr>
          <p:txBody>
            <a:bodyPr wrap="square" rtlCol="0" anchor="ctr">
              <a:noAutofit/>
            </a:bodyPr>
            <a:lstStyle>
              <a:defPPr>
                <a:defRPr lang="en-US"/>
              </a:defPPr>
              <a:lvl1pPr marL="361950">
                <a:spcAft>
                  <a:spcPts val="600"/>
                </a:spcAft>
                <a:defRPr sz="800"/>
              </a:lvl1pPr>
            </a:lstStyle>
            <a:p>
              <a:endParaRPr lang="fr-FR"/>
            </a:p>
          </p:txBody>
        </p:sp>
        <p:sp>
          <p:nvSpPr>
            <p:cNvPr id="56" name="TextBox 55">
              <a:extLst>
                <a:ext uri="{FF2B5EF4-FFF2-40B4-BE49-F238E27FC236}">
                  <a16:creationId xmlns:a16="http://schemas.microsoft.com/office/drawing/2014/main" id="{1BBF1184-1B1F-1C78-5EBF-6A8DB2869446}"/>
                </a:ext>
              </a:extLst>
            </p:cNvPr>
            <p:cNvSpPr txBox="1"/>
            <p:nvPr/>
          </p:nvSpPr>
          <p:spPr>
            <a:xfrm>
              <a:off x="1217100" y="2565626"/>
              <a:ext cx="347462" cy="219489"/>
            </a:xfrm>
            <a:prstGeom prst="rect">
              <a:avLst/>
            </a:prstGeom>
            <a:solidFill>
              <a:schemeClr val="bg1"/>
            </a:solidFill>
            <a:ln w="3175">
              <a:solidFill>
                <a:schemeClr val="bg1">
                  <a:lumMod val="85000"/>
                </a:schemeClr>
              </a:solidFill>
            </a:ln>
          </p:spPr>
          <p:txBody>
            <a:bodyPr wrap="square" rtlCol="0">
              <a:noAutofit/>
            </a:bodyPr>
            <a:lstStyle/>
            <a:p>
              <a:pPr marL="361950"/>
              <a:endParaRPr lang="fr-FR" sz="1100" b="1"/>
            </a:p>
          </p:txBody>
        </p:sp>
        <p:sp>
          <p:nvSpPr>
            <p:cNvPr id="57" name="TextBox 56">
              <a:extLst>
                <a:ext uri="{FF2B5EF4-FFF2-40B4-BE49-F238E27FC236}">
                  <a16:creationId xmlns:a16="http://schemas.microsoft.com/office/drawing/2014/main" id="{5522E9C8-06A1-80A4-60B5-E4B2CE029149}"/>
                </a:ext>
              </a:extLst>
            </p:cNvPr>
            <p:cNvSpPr txBox="1"/>
            <p:nvPr/>
          </p:nvSpPr>
          <p:spPr>
            <a:xfrm>
              <a:off x="1611366" y="2809042"/>
              <a:ext cx="347462" cy="223286"/>
            </a:xfrm>
            <a:prstGeom prst="rect">
              <a:avLst/>
            </a:prstGeom>
            <a:solidFill>
              <a:schemeClr val="bg1"/>
            </a:solidFill>
            <a:ln w="3175">
              <a:solidFill>
                <a:schemeClr val="accent2"/>
              </a:solidFill>
            </a:ln>
          </p:spPr>
          <p:txBody>
            <a:bodyPr wrap="square" rtlCol="0" anchor="ctr">
              <a:noAutofit/>
            </a:bodyPr>
            <a:lstStyle/>
            <a:p>
              <a:pPr marL="361950">
                <a:spcAft>
                  <a:spcPts val="600"/>
                </a:spcAft>
              </a:pPr>
              <a:endParaRPr lang="fr-FR" sz="800"/>
            </a:p>
          </p:txBody>
        </p:sp>
        <p:sp>
          <p:nvSpPr>
            <p:cNvPr id="58" name="TextBox 57">
              <a:extLst>
                <a:ext uri="{FF2B5EF4-FFF2-40B4-BE49-F238E27FC236}">
                  <a16:creationId xmlns:a16="http://schemas.microsoft.com/office/drawing/2014/main" id="{C4AA2BD4-8355-BA57-9BEB-942CB0A5510F}"/>
                </a:ext>
              </a:extLst>
            </p:cNvPr>
            <p:cNvSpPr txBox="1"/>
            <p:nvPr/>
          </p:nvSpPr>
          <p:spPr>
            <a:xfrm>
              <a:off x="1611366" y="2675829"/>
              <a:ext cx="347462" cy="109286"/>
            </a:xfrm>
            <a:prstGeom prst="rect">
              <a:avLst/>
            </a:prstGeom>
            <a:solidFill>
              <a:schemeClr val="bg1"/>
            </a:solidFill>
            <a:ln w="3175">
              <a:solidFill>
                <a:schemeClr val="bg1">
                  <a:lumMod val="85000"/>
                </a:schemeClr>
              </a:solidFill>
            </a:ln>
          </p:spPr>
          <p:txBody>
            <a:bodyPr wrap="square" rtlCol="0" anchor="ctr">
              <a:noAutofit/>
            </a:bodyPr>
            <a:lstStyle/>
            <a:p>
              <a:pPr marL="361950">
                <a:spcAft>
                  <a:spcPts val="600"/>
                </a:spcAft>
              </a:pPr>
              <a:endParaRPr lang="fr-FR" sz="1100" b="1"/>
            </a:p>
          </p:txBody>
        </p:sp>
        <p:sp>
          <p:nvSpPr>
            <p:cNvPr id="59" name="TextBox 58">
              <a:extLst>
                <a:ext uri="{FF2B5EF4-FFF2-40B4-BE49-F238E27FC236}">
                  <a16:creationId xmlns:a16="http://schemas.microsoft.com/office/drawing/2014/main" id="{246DA2B3-DC1C-85DF-F736-B03E325CBD58}"/>
                </a:ext>
              </a:extLst>
            </p:cNvPr>
            <p:cNvSpPr txBox="1"/>
            <p:nvPr/>
          </p:nvSpPr>
          <p:spPr>
            <a:xfrm>
              <a:off x="2005632" y="2809042"/>
              <a:ext cx="347462" cy="96717"/>
            </a:xfrm>
            <a:prstGeom prst="rect">
              <a:avLst/>
            </a:prstGeom>
            <a:solidFill>
              <a:schemeClr val="bg1"/>
            </a:solidFill>
            <a:ln w="3175">
              <a:solidFill>
                <a:schemeClr val="accent2"/>
              </a:solidFill>
            </a:ln>
          </p:spPr>
          <p:txBody>
            <a:bodyPr wrap="square" rtlCol="0" anchor="ctr">
              <a:noAutofit/>
            </a:bodyPr>
            <a:lstStyle>
              <a:defPPr>
                <a:defRPr lang="en-US"/>
              </a:defPPr>
              <a:lvl1pPr marL="361950">
                <a:defRPr sz="1100"/>
              </a:lvl1pPr>
            </a:lstStyle>
            <a:p>
              <a:endParaRPr lang="fr-FR" b="1">
                <a:solidFill>
                  <a:schemeClr val="accent2"/>
                </a:solidFill>
              </a:endParaRPr>
            </a:p>
          </p:txBody>
        </p:sp>
        <p:sp>
          <p:nvSpPr>
            <p:cNvPr id="60" name="TextBox 59">
              <a:extLst>
                <a:ext uri="{FF2B5EF4-FFF2-40B4-BE49-F238E27FC236}">
                  <a16:creationId xmlns:a16="http://schemas.microsoft.com/office/drawing/2014/main" id="{9E3F2F8E-0915-430D-D9AC-63C10673D794}"/>
                </a:ext>
              </a:extLst>
            </p:cNvPr>
            <p:cNvSpPr txBox="1"/>
            <p:nvPr/>
          </p:nvSpPr>
          <p:spPr>
            <a:xfrm>
              <a:off x="2005214" y="2566464"/>
              <a:ext cx="347462" cy="89235"/>
            </a:xfrm>
            <a:prstGeom prst="rect">
              <a:avLst/>
            </a:prstGeom>
            <a:solidFill>
              <a:schemeClr val="bg1"/>
            </a:solidFill>
            <a:ln w="3175">
              <a:solidFill>
                <a:schemeClr val="bg1">
                  <a:lumMod val="85000"/>
                </a:schemeClr>
              </a:solidFill>
            </a:ln>
          </p:spPr>
          <p:txBody>
            <a:bodyPr wrap="square" rtlCol="0" anchor="ctr">
              <a:noAutofit/>
            </a:bodyPr>
            <a:lstStyle>
              <a:defPPr>
                <a:defRPr lang="en-US"/>
              </a:defPPr>
              <a:lvl1pPr marL="361950">
                <a:spcAft>
                  <a:spcPts val="600"/>
                </a:spcAft>
                <a:defRPr sz="1100" b="1">
                  <a:solidFill>
                    <a:schemeClr val="bg2"/>
                  </a:solidFill>
                </a:defRPr>
              </a:lvl1pPr>
            </a:lstStyle>
            <a:p>
              <a:endParaRPr lang="fr-FR">
                <a:solidFill>
                  <a:schemeClr val="tx1"/>
                </a:solidFill>
              </a:endParaRPr>
            </a:p>
          </p:txBody>
        </p:sp>
        <p:sp>
          <p:nvSpPr>
            <p:cNvPr id="61" name="TextBox 60">
              <a:extLst>
                <a:ext uri="{FF2B5EF4-FFF2-40B4-BE49-F238E27FC236}">
                  <a16:creationId xmlns:a16="http://schemas.microsoft.com/office/drawing/2014/main" id="{9E85FAEB-D17F-A380-0A1D-36E3CA1F7502}"/>
                </a:ext>
              </a:extLst>
            </p:cNvPr>
            <p:cNvSpPr txBox="1"/>
            <p:nvPr/>
          </p:nvSpPr>
          <p:spPr>
            <a:xfrm>
              <a:off x="2005214" y="2923042"/>
              <a:ext cx="347462" cy="109286"/>
            </a:xfrm>
            <a:prstGeom prst="rect">
              <a:avLst/>
            </a:prstGeom>
            <a:solidFill>
              <a:schemeClr val="accent2"/>
            </a:solidFill>
            <a:ln w="3175">
              <a:solidFill>
                <a:schemeClr val="accent2"/>
              </a:solidFill>
            </a:ln>
          </p:spPr>
          <p:txBody>
            <a:bodyPr wrap="square" rtlCol="0" anchor="ctr">
              <a:noAutofit/>
            </a:bodyPr>
            <a:lstStyle>
              <a:defPPr>
                <a:defRPr lang="en-US"/>
              </a:defPPr>
              <a:lvl1pPr marL="361950">
                <a:defRPr sz="1100"/>
              </a:lvl1pPr>
            </a:lstStyle>
            <a:p>
              <a:endParaRPr lang="fr-FR" b="1">
                <a:solidFill>
                  <a:schemeClr val="accent2"/>
                </a:solidFill>
              </a:endParaRPr>
            </a:p>
          </p:txBody>
        </p:sp>
        <p:sp>
          <p:nvSpPr>
            <p:cNvPr id="62" name="TextBox 61">
              <a:extLst>
                <a:ext uri="{FF2B5EF4-FFF2-40B4-BE49-F238E27FC236}">
                  <a16:creationId xmlns:a16="http://schemas.microsoft.com/office/drawing/2014/main" id="{06F70B29-39D1-3376-2BAF-32F5BE0FB812}"/>
                </a:ext>
              </a:extLst>
            </p:cNvPr>
            <p:cNvSpPr txBox="1"/>
            <p:nvPr/>
          </p:nvSpPr>
          <p:spPr>
            <a:xfrm>
              <a:off x="1611366" y="2565626"/>
              <a:ext cx="347462" cy="90073"/>
            </a:xfrm>
            <a:prstGeom prst="rect">
              <a:avLst/>
            </a:prstGeom>
            <a:solidFill>
              <a:schemeClr val="bg1"/>
            </a:solidFill>
            <a:ln w="3175">
              <a:solidFill>
                <a:schemeClr val="bg1">
                  <a:lumMod val="85000"/>
                </a:schemeClr>
              </a:solidFill>
            </a:ln>
          </p:spPr>
          <p:txBody>
            <a:bodyPr wrap="square" rtlCol="0">
              <a:noAutofit/>
            </a:bodyPr>
            <a:lstStyle/>
            <a:p>
              <a:pPr marL="361950"/>
              <a:endParaRPr lang="fr-FR" sz="1100"/>
            </a:p>
          </p:txBody>
        </p:sp>
      </p:grpSp>
      <p:grpSp>
        <p:nvGrpSpPr>
          <p:cNvPr id="30" name="Group 29">
            <a:extLst>
              <a:ext uri="{FF2B5EF4-FFF2-40B4-BE49-F238E27FC236}">
                <a16:creationId xmlns:a16="http://schemas.microsoft.com/office/drawing/2014/main" id="{6C7384BD-7743-8910-53F3-D40D7AAF0DBF}"/>
              </a:ext>
            </a:extLst>
          </p:cNvPr>
          <p:cNvGrpSpPr/>
          <p:nvPr/>
        </p:nvGrpSpPr>
        <p:grpSpPr>
          <a:xfrm>
            <a:off x="11970819" y="407345"/>
            <a:ext cx="252000" cy="858606"/>
            <a:chOff x="11933542" y="397135"/>
            <a:chExt cx="252000" cy="858606"/>
          </a:xfrm>
        </p:grpSpPr>
        <p:sp>
          <p:nvSpPr>
            <p:cNvPr id="31" name="Rectangle: Single Corner Snipped 30">
              <a:hlinkClick r:id="rId12" action="ppaction://hlinksldjump"/>
              <a:extLst>
                <a:ext uri="{FF2B5EF4-FFF2-40B4-BE49-F238E27FC236}">
                  <a16:creationId xmlns:a16="http://schemas.microsoft.com/office/drawing/2014/main" id="{04355035-90E8-553D-15B9-FA7532E1F61C}"/>
                </a:ext>
              </a:extLst>
            </p:cNvPr>
            <p:cNvSpPr/>
            <p:nvPr/>
          </p:nvSpPr>
          <p:spPr>
            <a:xfrm>
              <a:off x="11933542" y="397135"/>
              <a:ext cx="252000" cy="252000"/>
            </a:xfrm>
            <a:prstGeom prst="snip1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1"/>
                  </a:solidFill>
                </a:rPr>
                <a:t>A</a:t>
              </a:r>
            </a:p>
          </p:txBody>
        </p:sp>
        <p:sp>
          <p:nvSpPr>
            <p:cNvPr id="32" name="Rectangle: Single Corner Snipped 31">
              <a:hlinkClick r:id="rId13" action="ppaction://hlinksldjump"/>
              <a:extLst>
                <a:ext uri="{FF2B5EF4-FFF2-40B4-BE49-F238E27FC236}">
                  <a16:creationId xmlns:a16="http://schemas.microsoft.com/office/drawing/2014/main" id="{13FD545E-2162-1EC8-B9E4-ED02B04CAAB1}"/>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33" name="Rectangle: Single Corner Snipped 32">
              <a:hlinkClick r:id="rId14" action="ppaction://hlinksldjump"/>
              <a:extLst>
                <a:ext uri="{FF2B5EF4-FFF2-40B4-BE49-F238E27FC236}">
                  <a16:creationId xmlns:a16="http://schemas.microsoft.com/office/drawing/2014/main" id="{221FBAF1-7A9A-A873-744F-A79BEDF6DD24}"/>
                </a:ext>
              </a:extLst>
            </p:cNvPr>
            <p:cNvSpPr/>
            <p:nvPr/>
          </p:nvSpPr>
          <p:spPr>
            <a:xfrm>
              <a:off x="11933542" y="1003741"/>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C</a:t>
              </a:r>
            </a:p>
          </p:txBody>
        </p:sp>
      </p:grpSp>
      <p:sp>
        <p:nvSpPr>
          <p:cNvPr id="2" name="Rectangle: Single Corner Snipped 1">
            <a:hlinkClick r:id="rId14" action="ppaction://hlinksldjump"/>
            <a:extLst>
              <a:ext uri="{FF2B5EF4-FFF2-40B4-BE49-F238E27FC236}">
                <a16:creationId xmlns:a16="http://schemas.microsoft.com/office/drawing/2014/main" id="{AC15F4EE-E68D-1FB0-5DF5-DBE1B1BA910D}"/>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spTree>
    <p:extLst>
      <p:ext uri="{BB962C8B-B14F-4D97-AF65-F5344CB8AC3E}">
        <p14:creationId xmlns:p14="http://schemas.microsoft.com/office/powerpoint/2010/main" val="2134039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102">
            <a:extLst>
              <a:ext uri="{FF2B5EF4-FFF2-40B4-BE49-F238E27FC236}">
                <a16:creationId xmlns:a16="http://schemas.microsoft.com/office/drawing/2014/main" id="{7BA05954-A842-3FCC-FDAA-2EFF4C74612F}"/>
              </a:ext>
            </a:extLst>
          </p:cNvPr>
          <p:cNvGrpSpPr/>
          <p:nvPr/>
        </p:nvGrpSpPr>
        <p:grpSpPr>
          <a:xfrm>
            <a:off x="11970819" y="407345"/>
            <a:ext cx="252000" cy="858606"/>
            <a:chOff x="11933542" y="397135"/>
            <a:chExt cx="252000" cy="858606"/>
          </a:xfrm>
        </p:grpSpPr>
        <p:sp>
          <p:nvSpPr>
            <p:cNvPr id="104" name="Rectangle: Single Corner Snipped 103">
              <a:hlinkClick r:id="rId2" action="ppaction://hlinksldjump"/>
              <a:extLst>
                <a:ext uri="{FF2B5EF4-FFF2-40B4-BE49-F238E27FC236}">
                  <a16:creationId xmlns:a16="http://schemas.microsoft.com/office/drawing/2014/main" id="{3430E489-A247-8B00-195C-020203ABB840}"/>
                </a:ext>
              </a:extLst>
            </p:cNvPr>
            <p:cNvSpPr/>
            <p:nvPr/>
          </p:nvSpPr>
          <p:spPr>
            <a:xfrm>
              <a:off x="11933542" y="397135"/>
              <a:ext cx="252000" cy="252000"/>
            </a:xfrm>
            <a:prstGeom prst="snip1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1"/>
                  </a:solidFill>
                </a:rPr>
                <a:t>A</a:t>
              </a:r>
            </a:p>
          </p:txBody>
        </p:sp>
        <p:sp>
          <p:nvSpPr>
            <p:cNvPr id="105" name="Rectangle: Single Corner Snipped 104">
              <a:hlinkClick r:id="rId3" action="ppaction://hlinksldjump"/>
              <a:extLst>
                <a:ext uri="{FF2B5EF4-FFF2-40B4-BE49-F238E27FC236}">
                  <a16:creationId xmlns:a16="http://schemas.microsoft.com/office/drawing/2014/main" id="{82D9D088-5B48-C3ED-4E74-E106B786E661}"/>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106" name="Rectangle: Single Corner Snipped 105">
              <a:hlinkClick r:id="rId4" action="ppaction://hlinksldjump"/>
              <a:extLst>
                <a:ext uri="{FF2B5EF4-FFF2-40B4-BE49-F238E27FC236}">
                  <a16:creationId xmlns:a16="http://schemas.microsoft.com/office/drawing/2014/main" id="{3C9E3A9C-CC11-7E9A-D6FA-9F6AF85A3727}"/>
                </a:ext>
              </a:extLst>
            </p:cNvPr>
            <p:cNvSpPr/>
            <p:nvPr/>
          </p:nvSpPr>
          <p:spPr>
            <a:xfrm>
              <a:off x="11933542" y="1003741"/>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C</a:t>
              </a:r>
            </a:p>
          </p:txBody>
        </p:sp>
      </p:grpSp>
      <p:grpSp>
        <p:nvGrpSpPr>
          <p:cNvPr id="4" name="Group 3">
            <a:extLst>
              <a:ext uri="{FF2B5EF4-FFF2-40B4-BE49-F238E27FC236}">
                <a16:creationId xmlns:a16="http://schemas.microsoft.com/office/drawing/2014/main" id="{3DE260C9-BB58-07A9-F34C-83257D6910DE}"/>
              </a:ext>
            </a:extLst>
          </p:cNvPr>
          <p:cNvGrpSpPr/>
          <p:nvPr/>
        </p:nvGrpSpPr>
        <p:grpSpPr>
          <a:xfrm>
            <a:off x="538631" y="1689452"/>
            <a:ext cx="11114738" cy="4614186"/>
            <a:chOff x="358125" y="1689452"/>
            <a:chExt cx="11114738" cy="4614186"/>
          </a:xfrm>
        </p:grpSpPr>
        <p:sp>
          <p:nvSpPr>
            <p:cNvPr id="5" name="TextBox 4">
              <a:extLst>
                <a:ext uri="{FF2B5EF4-FFF2-40B4-BE49-F238E27FC236}">
                  <a16:creationId xmlns:a16="http://schemas.microsoft.com/office/drawing/2014/main" id="{154829F8-CA33-312F-F2FF-75D24C79B8D2}"/>
                </a:ext>
              </a:extLst>
            </p:cNvPr>
            <p:cNvSpPr txBox="1"/>
            <p:nvPr/>
          </p:nvSpPr>
          <p:spPr>
            <a:xfrm>
              <a:off x="1053883" y="6180527"/>
              <a:ext cx="10418762" cy="123111"/>
            </a:xfrm>
            <a:prstGeom prst="rect">
              <a:avLst/>
            </a:prstGeom>
            <a:noFill/>
          </p:spPr>
          <p:txBody>
            <a:bodyPr wrap="square" lIns="0" tIns="0" rIns="0" bIns="0" rtlCol="0">
              <a:spAutoFit/>
            </a:bodyPr>
            <a:lstStyle/>
            <a:p>
              <a:pPr marL="180975" indent="-180975">
                <a:buAutoNum type="alphaLcParenBoth"/>
              </a:pPr>
              <a:r>
                <a:rPr lang="fr-FR" sz="800"/>
                <a:t>Pour le PEA : il n’existe pas de profil GSM avec un horizon inférieur à 5  ans </a:t>
              </a:r>
              <a:r>
                <a:rPr lang="fr-FR" sz="800">
                  <a:sym typeface="Wingdings" panose="05000000000000000000" pitchFamily="2" charset="2"/>
                </a:rPr>
                <a:t> </a:t>
              </a:r>
              <a:r>
                <a:rPr lang="fr-FR" sz="800"/>
                <a:t>la mise en place d’une GSM, la modification du profil et l’abondement d’un profil ne sont pas possibles à partir de 86 ans.</a:t>
              </a:r>
            </a:p>
          </p:txBody>
        </p:sp>
        <p:sp>
          <p:nvSpPr>
            <p:cNvPr id="12" name="Rectangle 11">
              <a:extLst>
                <a:ext uri="{FF2B5EF4-FFF2-40B4-BE49-F238E27FC236}">
                  <a16:creationId xmlns:a16="http://schemas.microsoft.com/office/drawing/2014/main" id="{DB597D20-8BE4-C19A-5DE4-2D76C4AC74E9}"/>
                </a:ext>
              </a:extLst>
            </p:cNvPr>
            <p:cNvSpPr/>
            <p:nvPr/>
          </p:nvSpPr>
          <p:spPr>
            <a:xfrm>
              <a:off x="5671873" y="2008493"/>
              <a:ext cx="3331477" cy="276999"/>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solidFill>
                    <a:schemeClr val="accent1"/>
                  </a:solidFill>
                </a:rPr>
                <a:t>De 80 à 89 ans inclus</a:t>
              </a:r>
            </a:p>
          </p:txBody>
        </p:sp>
        <p:sp>
          <p:nvSpPr>
            <p:cNvPr id="13" name="Rectangle 12">
              <a:extLst>
                <a:ext uri="{FF2B5EF4-FFF2-40B4-BE49-F238E27FC236}">
                  <a16:creationId xmlns:a16="http://schemas.microsoft.com/office/drawing/2014/main" id="{AB0792EB-BBDD-AF10-B3B3-AC94E2782654}"/>
                </a:ext>
              </a:extLst>
            </p:cNvPr>
            <p:cNvSpPr/>
            <p:nvPr/>
          </p:nvSpPr>
          <p:spPr>
            <a:xfrm>
              <a:off x="9064023" y="2008493"/>
              <a:ext cx="2408621" cy="276999"/>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solidFill>
                    <a:schemeClr val="accent1"/>
                  </a:solidFill>
                </a:rPr>
                <a:t>90 ans et plus</a:t>
              </a:r>
            </a:p>
          </p:txBody>
        </p:sp>
        <p:sp>
          <p:nvSpPr>
            <p:cNvPr id="14" name="Rectangle 13">
              <a:extLst>
                <a:ext uri="{FF2B5EF4-FFF2-40B4-BE49-F238E27FC236}">
                  <a16:creationId xmlns:a16="http://schemas.microsoft.com/office/drawing/2014/main" id="{7A8BEE4B-0E78-4B98-8B57-6112663F5362}"/>
                </a:ext>
              </a:extLst>
            </p:cNvPr>
            <p:cNvSpPr/>
            <p:nvPr/>
          </p:nvSpPr>
          <p:spPr>
            <a:xfrm>
              <a:off x="358125" y="2323029"/>
              <a:ext cx="11114738"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tlCol="0" anchor="ctr">
              <a:spAutoFit/>
            </a:bodyPr>
            <a:lstStyle/>
            <a:p>
              <a:r>
                <a:rPr lang="fr-FR" sz="1400" b="1">
                  <a:solidFill>
                    <a:schemeClr val="bg2"/>
                  </a:solidFill>
                </a:rPr>
                <a:t>Assurance Vie et Contrat de Capitalisation</a:t>
              </a:r>
            </a:p>
          </p:txBody>
        </p:sp>
        <p:sp>
          <p:nvSpPr>
            <p:cNvPr id="42" name="Rectangle 41">
              <a:extLst>
                <a:ext uri="{FF2B5EF4-FFF2-40B4-BE49-F238E27FC236}">
                  <a16:creationId xmlns:a16="http://schemas.microsoft.com/office/drawing/2014/main" id="{5A5DFED4-7E32-FCCD-74AF-71AF2F08BB6F}"/>
                </a:ext>
              </a:extLst>
            </p:cNvPr>
            <p:cNvSpPr/>
            <p:nvPr/>
          </p:nvSpPr>
          <p:spPr>
            <a:xfrm>
              <a:off x="358125" y="269448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Souscription (VI)</a:t>
              </a:r>
            </a:p>
          </p:txBody>
        </p:sp>
        <p:sp>
          <p:nvSpPr>
            <p:cNvPr id="43" name="Rectangle 42">
              <a:extLst>
                <a:ext uri="{FF2B5EF4-FFF2-40B4-BE49-F238E27FC236}">
                  <a16:creationId xmlns:a16="http://schemas.microsoft.com/office/drawing/2014/main" id="{8F1CD025-C58F-A282-611A-7881A438F7B2}"/>
                </a:ext>
              </a:extLst>
            </p:cNvPr>
            <p:cNvSpPr/>
            <p:nvPr/>
          </p:nvSpPr>
          <p:spPr>
            <a:xfrm>
              <a:off x="358125" y="301091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Versement complémentaire</a:t>
              </a:r>
              <a:endParaRPr lang="fr-FR" sz="1200" i="1">
                <a:solidFill>
                  <a:schemeClr val="bg2"/>
                </a:solidFill>
              </a:endParaRPr>
            </a:p>
          </p:txBody>
        </p:sp>
        <p:sp>
          <p:nvSpPr>
            <p:cNvPr id="44" name="Rectangle 43">
              <a:extLst>
                <a:ext uri="{FF2B5EF4-FFF2-40B4-BE49-F238E27FC236}">
                  <a16:creationId xmlns:a16="http://schemas.microsoft.com/office/drawing/2014/main" id="{FE696896-E040-6E66-C384-07DAFCD4B087}"/>
                </a:ext>
              </a:extLst>
            </p:cNvPr>
            <p:cNvSpPr/>
            <p:nvPr/>
          </p:nvSpPr>
          <p:spPr>
            <a:xfrm>
              <a:off x="5671873" y="2679095"/>
              <a:ext cx="3331477" cy="1428527"/>
            </a:xfrm>
            <a:prstGeom prst="rect">
              <a:avLst/>
            </a:prstGeom>
            <a:no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a:solidFill>
                    <a:schemeClr val="accent2"/>
                  </a:solidFill>
                </a:rPr>
                <a:t>Dans la limite du profil R1 </a:t>
              </a:r>
              <a:r>
                <a:rPr lang="fr-FR" sz="1000" b="1" u="sng">
                  <a:solidFill>
                    <a:schemeClr val="accent2"/>
                  </a:solidFill>
                </a:rPr>
                <a:t>global et local </a:t>
              </a:r>
              <a:r>
                <a:rPr lang="fr-FR" sz="1000">
                  <a:solidFill>
                    <a:schemeClr val="tx1"/>
                  </a:solidFill>
                </a:rPr>
                <a:t>(contrat) et des horizons de placement max. en étape de proposition. (</a:t>
              </a:r>
              <a:r>
                <a:rPr lang="fr-FR" sz="1000" err="1">
                  <a:solidFill>
                    <a:schemeClr val="tx1"/>
                  </a:solidFill>
                </a:rPr>
                <a:t>cf</a:t>
              </a:r>
              <a:r>
                <a:rPr lang="fr-FR" sz="1000">
                  <a:solidFill>
                    <a:schemeClr val="tx1"/>
                  </a:solidFill>
                </a:rPr>
                <a:t> plus haut)</a:t>
              </a:r>
            </a:p>
            <a:p>
              <a:pPr marL="358775">
                <a:spcBef>
                  <a:spcPts val="600"/>
                </a:spcBef>
              </a:pPr>
              <a:r>
                <a:rPr lang="fr-FR" sz="800" i="1">
                  <a:solidFill>
                    <a:schemeClr val="bg2"/>
                  </a:solidFill>
                </a:rPr>
                <a:t>Modifications possibles en synthèse à la demande du client (refus de la recommandation)</a:t>
              </a:r>
            </a:p>
            <a:p>
              <a:pPr marL="358775">
                <a:spcBef>
                  <a:spcPts val="600"/>
                </a:spcBef>
              </a:pPr>
              <a:endParaRPr lang="fr-FR" sz="800" i="1">
                <a:solidFill>
                  <a:schemeClr val="bg2"/>
                </a:solidFill>
              </a:endParaRPr>
            </a:p>
            <a:p>
              <a:pPr marL="358775">
                <a:spcBef>
                  <a:spcPts val="600"/>
                </a:spcBef>
              </a:pPr>
              <a:r>
                <a:rPr lang="fr-FR" sz="800" i="1">
                  <a:solidFill>
                    <a:schemeClr val="bg2"/>
                  </a:solidFill>
                </a:rPr>
                <a:t>Rappel : les modifications relatives à la délégation de gestion sont impossibles en synthèse</a:t>
              </a:r>
            </a:p>
          </p:txBody>
        </p:sp>
        <p:sp>
          <p:nvSpPr>
            <p:cNvPr id="45" name="Rectangle 44">
              <a:extLst>
                <a:ext uri="{FF2B5EF4-FFF2-40B4-BE49-F238E27FC236}">
                  <a16:creationId xmlns:a16="http://schemas.microsoft.com/office/drawing/2014/main" id="{BB1D4AF4-EF19-2E68-29B5-A0CBC58EEFAA}"/>
                </a:ext>
              </a:extLst>
            </p:cNvPr>
            <p:cNvSpPr/>
            <p:nvPr/>
          </p:nvSpPr>
          <p:spPr>
            <a:xfrm>
              <a:off x="358125" y="332734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Arbitrage</a:t>
              </a:r>
              <a:endParaRPr lang="fr-FR" sz="1200">
                <a:solidFill>
                  <a:schemeClr val="bg2"/>
                </a:solidFill>
                <a:highlight>
                  <a:srgbClr val="FFFF00"/>
                </a:highlight>
              </a:endParaRPr>
            </a:p>
          </p:txBody>
        </p:sp>
        <p:sp>
          <p:nvSpPr>
            <p:cNvPr id="46" name="Rectangle 45">
              <a:extLst>
                <a:ext uri="{FF2B5EF4-FFF2-40B4-BE49-F238E27FC236}">
                  <a16:creationId xmlns:a16="http://schemas.microsoft.com/office/drawing/2014/main" id="{394A3428-6894-2CAC-8B6E-E02F640E0605}"/>
                </a:ext>
              </a:extLst>
            </p:cNvPr>
            <p:cNvSpPr/>
            <p:nvPr/>
          </p:nvSpPr>
          <p:spPr>
            <a:xfrm>
              <a:off x="358125" y="3643774"/>
              <a:ext cx="3331477" cy="461665"/>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Mise en place GDEL ou modification du profil de gestion</a:t>
              </a:r>
            </a:p>
          </p:txBody>
        </p:sp>
        <p:sp>
          <p:nvSpPr>
            <p:cNvPr id="47" name="Rectangle 46">
              <a:extLst>
                <a:ext uri="{FF2B5EF4-FFF2-40B4-BE49-F238E27FC236}">
                  <a16:creationId xmlns:a16="http://schemas.microsoft.com/office/drawing/2014/main" id="{2BFA0F72-19D0-15C4-51ED-7DC104B454FC}"/>
                </a:ext>
              </a:extLst>
            </p:cNvPr>
            <p:cNvSpPr/>
            <p:nvPr/>
          </p:nvSpPr>
          <p:spPr>
            <a:xfrm>
              <a:off x="9064023" y="2679097"/>
              <a:ext cx="2408621" cy="926702"/>
            </a:xfrm>
            <a:prstGeom prst="rect">
              <a:avLst/>
            </a:prstGeom>
            <a:no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a:solidFill>
                    <a:schemeClr val="tx1"/>
                  </a:solidFill>
                </a:rPr>
                <a:t>Proposition </a:t>
              </a:r>
              <a:r>
                <a:rPr lang="fr-FR" sz="1000" b="1">
                  <a:solidFill>
                    <a:schemeClr val="accent2"/>
                  </a:solidFill>
                </a:rPr>
                <a:t>100% Fonds en Euros </a:t>
              </a:r>
              <a:r>
                <a:rPr lang="fr-FR" sz="1000">
                  <a:solidFill>
                    <a:schemeClr val="tx1"/>
                  </a:solidFill>
                </a:rPr>
                <a:t>non modifiable</a:t>
              </a:r>
            </a:p>
            <a:p>
              <a:pPr marL="358775">
                <a:spcBef>
                  <a:spcPts val="600"/>
                </a:spcBef>
              </a:pPr>
              <a:r>
                <a:rPr lang="fr-FR" sz="800" i="1">
                  <a:solidFill>
                    <a:schemeClr val="bg2"/>
                  </a:solidFill>
                </a:rPr>
                <a:t>Modifications possibles en synthèse à la demande du client (refus de la recommandation)</a:t>
              </a:r>
            </a:p>
          </p:txBody>
        </p:sp>
        <p:grpSp>
          <p:nvGrpSpPr>
            <p:cNvPr id="48" name="Group 92">
              <a:extLst>
                <a:ext uri="{FF2B5EF4-FFF2-40B4-BE49-F238E27FC236}">
                  <a16:creationId xmlns:a16="http://schemas.microsoft.com/office/drawing/2014/main" id="{53EFE267-362F-22EF-DB71-6FFB8931D745}"/>
                </a:ext>
              </a:extLst>
            </p:cNvPr>
            <p:cNvGrpSpPr>
              <a:grpSpLocks noChangeAspect="1"/>
            </p:cNvGrpSpPr>
            <p:nvPr/>
          </p:nvGrpSpPr>
          <p:grpSpPr bwMode="auto">
            <a:xfrm>
              <a:off x="5772357" y="2721702"/>
              <a:ext cx="222557" cy="222555"/>
              <a:chOff x="6546" y="1719"/>
              <a:chExt cx="426" cy="426"/>
            </a:xfrm>
            <a:solidFill>
              <a:schemeClr val="accent2"/>
            </a:solidFill>
          </p:grpSpPr>
          <p:sp>
            <p:nvSpPr>
              <p:cNvPr id="174" name="Freeform 93">
                <a:extLst>
                  <a:ext uri="{FF2B5EF4-FFF2-40B4-BE49-F238E27FC236}">
                    <a16:creationId xmlns:a16="http://schemas.microsoft.com/office/drawing/2014/main" id="{9899FBAC-08CE-AEDD-0FE3-96BC09CF68D7}"/>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75" name="Freeform 94">
                <a:extLst>
                  <a:ext uri="{FF2B5EF4-FFF2-40B4-BE49-F238E27FC236}">
                    <a16:creationId xmlns:a16="http://schemas.microsoft.com/office/drawing/2014/main" id="{D7F29D71-9246-3F8B-D7D0-E9864069CA16}"/>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49" name="Group 92">
              <a:extLst>
                <a:ext uri="{FF2B5EF4-FFF2-40B4-BE49-F238E27FC236}">
                  <a16:creationId xmlns:a16="http://schemas.microsoft.com/office/drawing/2014/main" id="{D911FA21-0FDF-1C4F-626E-D0C786736C5E}"/>
                </a:ext>
              </a:extLst>
            </p:cNvPr>
            <p:cNvGrpSpPr>
              <a:grpSpLocks noChangeAspect="1"/>
            </p:cNvGrpSpPr>
            <p:nvPr/>
          </p:nvGrpSpPr>
          <p:grpSpPr bwMode="auto">
            <a:xfrm>
              <a:off x="5772357" y="3038859"/>
              <a:ext cx="222557" cy="222555"/>
              <a:chOff x="6546" y="1719"/>
              <a:chExt cx="426" cy="426"/>
            </a:xfrm>
            <a:solidFill>
              <a:schemeClr val="accent2"/>
            </a:solidFill>
          </p:grpSpPr>
          <p:sp>
            <p:nvSpPr>
              <p:cNvPr id="172" name="Freeform 93">
                <a:extLst>
                  <a:ext uri="{FF2B5EF4-FFF2-40B4-BE49-F238E27FC236}">
                    <a16:creationId xmlns:a16="http://schemas.microsoft.com/office/drawing/2014/main" id="{B88D0B68-90DC-6F7B-C299-88F79D6236EB}"/>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73" name="Freeform 94">
                <a:extLst>
                  <a:ext uri="{FF2B5EF4-FFF2-40B4-BE49-F238E27FC236}">
                    <a16:creationId xmlns:a16="http://schemas.microsoft.com/office/drawing/2014/main" id="{B140DBBD-F6E4-25B6-14D6-C6229B61305F}"/>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50" name="Group 92">
              <a:extLst>
                <a:ext uri="{FF2B5EF4-FFF2-40B4-BE49-F238E27FC236}">
                  <a16:creationId xmlns:a16="http://schemas.microsoft.com/office/drawing/2014/main" id="{8802FE39-EC03-DA82-D64D-A5DC0799AB3C}"/>
                </a:ext>
              </a:extLst>
            </p:cNvPr>
            <p:cNvGrpSpPr>
              <a:grpSpLocks noChangeAspect="1"/>
            </p:cNvGrpSpPr>
            <p:nvPr/>
          </p:nvGrpSpPr>
          <p:grpSpPr bwMode="auto">
            <a:xfrm>
              <a:off x="5772357" y="3356016"/>
              <a:ext cx="222557" cy="222555"/>
              <a:chOff x="6546" y="1719"/>
              <a:chExt cx="426" cy="426"/>
            </a:xfrm>
            <a:solidFill>
              <a:schemeClr val="accent2"/>
            </a:solidFill>
          </p:grpSpPr>
          <p:sp>
            <p:nvSpPr>
              <p:cNvPr id="170" name="Freeform 93">
                <a:extLst>
                  <a:ext uri="{FF2B5EF4-FFF2-40B4-BE49-F238E27FC236}">
                    <a16:creationId xmlns:a16="http://schemas.microsoft.com/office/drawing/2014/main" id="{DB5B38DA-0395-8AFD-D795-7ACFB0146EC1}"/>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71" name="Freeform 94">
                <a:extLst>
                  <a:ext uri="{FF2B5EF4-FFF2-40B4-BE49-F238E27FC236}">
                    <a16:creationId xmlns:a16="http://schemas.microsoft.com/office/drawing/2014/main" id="{0040BB29-D181-B9CC-6D76-C8E24982F5A9}"/>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63" name="Group 92">
              <a:extLst>
                <a:ext uri="{FF2B5EF4-FFF2-40B4-BE49-F238E27FC236}">
                  <a16:creationId xmlns:a16="http://schemas.microsoft.com/office/drawing/2014/main" id="{EEDE0904-232E-F204-C267-4EF26E08184B}"/>
                </a:ext>
              </a:extLst>
            </p:cNvPr>
            <p:cNvGrpSpPr>
              <a:grpSpLocks noChangeAspect="1"/>
            </p:cNvGrpSpPr>
            <p:nvPr/>
          </p:nvGrpSpPr>
          <p:grpSpPr bwMode="auto">
            <a:xfrm>
              <a:off x="5772357" y="3767113"/>
              <a:ext cx="222557" cy="222555"/>
              <a:chOff x="6546" y="1719"/>
              <a:chExt cx="426" cy="426"/>
            </a:xfrm>
            <a:solidFill>
              <a:schemeClr val="accent2"/>
            </a:solidFill>
          </p:grpSpPr>
          <p:sp>
            <p:nvSpPr>
              <p:cNvPr id="168" name="Freeform 93">
                <a:extLst>
                  <a:ext uri="{FF2B5EF4-FFF2-40B4-BE49-F238E27FC236}">
                    <a16:creationId xmlns:a16="http://schemas.microsoft.com/office/drawing/2014/main" id="{EA87DCDD-082E-F1A4-D9FD-08B50168660A}"/>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69" name="Freeform 94">
                <a:extLst>
                  <a:ext uri="{FF2B5EF4-FFF2-40B4-BE49-F238E27FC236}">
                    <a16:creationId xmlns:a16="http://schemas.microsoft.com/office/drawing/2014/main" id="{352AADD6-D102-463F-5AAF-6F50829CE184}"/>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64" name="Rectangle 63">
              <a:extLst>
                <a:ext uri="{FF2B5EF4-FFF2-40B4-BE49-F238E27FC236}">
                  <a16:creationId xmlns:a16="http://schemas.microsoft.com/office/drawing/2014/main" id="{5D94771F-74AC-CD16-3A75-EEB3FF1EA415}"/>
                </a:ext>
              </a:extLst>
            </p:cNvPr>
            <p:cNvSpPr/>
            <p:nvPr/>
          </p:nvSpPr>
          <p:spPr>
            <a:xfrm>
              <a:off x="9064023" y="3645957"/>
              <a:ext cx="2408621" cy="461665"/>
            </a:xfrm>
            <a:prstGeom prst="rect">
              <a:avLst/>
            </a:prstGeom>
            <a:solidFill>
              <a:schemeClr val="accent3">
                <a:lumMod val="20000"/>
                <a:lumOff val="80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i="1" u="sng">
                  <a:solidFill>
                    <a:schemeClr val="tx1"/>
                  </a:solidFill>
                </a:rPr>
                <a:t>Impossible</a:t>
              </a:r>
              <a:r>
                <a:rPr lang="fr-FR" sz="1000" b="1" i="1">
                  <a:solidFill>
                    <a:schemeClr val="tx1"/>
                  </a:solidFill>
                </a:rPr>
                <a:t> en proposition et en synthèse</a:t>
              </a:r>
              <a:endParaRPr lang="fr-FR" sz="900" b="1" i="1">
                <a:solidFill>
                  <a:schemeClr val="accent3"/>
                </a:solidFill>
              </a:endParaRPr>
            </a:p>
          </p:txBody>
        </p:sp>
        <p:grpSp>
          <p:nvGrpSpPr>
            <p:cNvPr id="65" name="Group 64">
              <a:extLst>
                <a:ext uri="{FF2B5EF4-FFF2-40B4-BE49-F238E27FC236}">
                  <a16:creationId xmlns:a16="http://schemas.microsoft.com/office/drawing/2014/main" id="{B35E0501-8478-9F78-C6A4-AEAAA2434ACD}"/>
                </a:ext>
              </a:extLst>
            </p:cNvPr>
            <p:cNvGrpSpPr/>
            <p:nvPr/>
          </p:nvGrpSpPr>
          <p:grpSpPr>
            <a:xfrm>
              <a:off x="9165920" y="3767117"/>
              <a:ext cx="222556" cy="222556"/>
              <a:chOff x="10413954" y="3391970"/>
              <a:chExt cx="497330" cy="497330"/>
            </a:xfrm>
            <a:solidFill>
              <a:schemeClr val="accent3"/>
            </a:solidFill>
          </p:grpSpPr>
          <p:sp>
            <p:nvSpPr>
              <p:cNvPr id="164" name="Freeform 94">
                <a:extLst>
                  <a:ext uri="{FF2B5EF4-FFF2-40B4-BE49-F238E27FC236}">
                    <a16:creationId xmlns:a16="http://schemas.microsoft.com/office/drawing/2014/main" id="{9D3806F6-639A-E8EC-EAE7-E8BCEA45AD1F}"/>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65" name="Group 127">
                <a:extLst>
                  <a:ext uri="{FF2B5EF4-FFF2-40B4-BE49-F238E27FC236}">
                    <a16:creationId xmlns:a16="http://schemas.microsoft.com/office/drawing/2014/main" id="{F5E46967-FDA6-6FB2-00A8-37A15B502FC7}"/>
                  </a:ext>
                </a:extLst>
              </p:cNvPr>
              <p:cNvGrpSpPr>
                <a:grpSpLocks noChangeAspect="1"/>
              </p:cNvGrpSpPr>
              <p:nvPr/>
            </p:nvGrpSpPr>
            <p:grpSpPr bwMode="auto">
              <a:xfrm>
                <a:off x="10558133" y="3537904"/>
                <a:ext cx="208972" cy="207805"/>
                <a:chOff x="5631" y="3122"/>
                <a:chExt cx="179" cy="178"/>
              </a:xfrm>
              <a:grpFill/>
            </p:grpSpPr>
            <p:sp>
              <p:nvSpPr>
                <p:cNvPr id="166" name="Freeform 129">
                  <a:extLst>
                    <a:ext uri="{FF2B5EF4-FFF2-40B4-BE49-F238E27FC236}">
                      <a16:creationId xmlns:a16="http://schemas.microsoft.com/office/drawing/2014/main" id="{B33A7011-DB0D-52CD-69F5-2877CB363CC9}"/>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67" name="Freeform 130">
                  <a:extLst>
                    <a:ext uri="{FF2B5EF4-FFF2-40B4-BE49-F238E27FC236}">
                      <a16:creationId xmlns:a16="http://schemas.microsoft.com/office/drawing/2014/main" id="{F1795B77-A578-F06E-7ED4-788A9E69B4B3}"/>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66" name="Group 92">
              <a:extLst>
                <a:ext uri="{FF2B5EF4-FFF2-40B4-BE49-F238E27FC236}">
                  <a16:creationId xmlns:a16="http://schemas.microsoft.com/office/drawing/2014/main" id="{30EA2C4C-2C5E-D470-633B-0F131CC767BD}"/>
                </a:ext>
              </a:extLst>
            </p:cNvPr>
            <p:cNvGrpSpPr>
              <a:grpSpLocks noChangeAspect="1"/>
            </p:cNvGrpSpPr>
            <p:nvPr/>
          </p:nvGrpSpPr>
          <p:grpSpPr bwMode="auto">
            <a:xfrm>
              <a:off x="9165717" y="3031166"/>
              <a:ext cx="222557" cy="222555"/>
              <a:chOff x="6546" y="1719"/>
              <a:chExt cx="426" cy="426"/>
            </a:xfrm>
            <a:solidFill>
              <a:schemeClr val="accent2"/>
            </a:solidFill>
          </p:grpSpPr>
          <p:sp>
            <p:nvSpPr>
              <p:cNvPr id="162" name="Freeform 93">
                <a:extLst>
                  <a:ext uri="{FF2B5EF4-FFF2-40B4-BE49-F238E27FC236}">
                    <a16:creationId xmlns:a16="http://schemas.microsoft.com/office/drawing/2014/main" id="{2A53C750-FAD5-F349-0B38-8298BF75CFD9}"/>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63" name="Freeform 94">
                <a:extLst>
                  <a:ext uri="{FF2B5EF4-FFF2-40B4-BE49-F238E27FC236}">
                    <a16:creationId xmlns:a16="http://schemas.microsoft.com/office/drawing/2014/main" id="{9AECF75C-8A25-2866-0A32-5C9627B1B305}"/>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67" name="Rectangle 66">
              <a:extLst>
                <a:ext uri="{FF2B5EF4-FFF2-40B4-BE49-F238E27FC236}">
                  <a16:creationId xmlns:a16="http://schemas.microsoft.com/office/drawing/2014/main" id="{18F60FB5-B890-37D6-A027-D70409A9CBE1}"/>
                </a:ext>
              </a:extLst>
            </p:cNvPr>
            <p:cNvSpPr/>
            <p:nvPr/>
          </p:nvSpPr>
          <p:spPr>
            <a:xfrm>
              <a:off x="3805881" y="2679095"/>
              <a:ext cx="1801471" cy="1428527"/>
            </a:xfrm>
            <a:prstGeom prst="rect">
              <a:avLst/>
            </a:prstGeom>
            <a:noFill/>
            <a:ln w="12700">
              <a:solidFill>
                <a:schemeClr val="bg1">
                  <a:lumMod val="8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a:solidFill>
                    <a:schemeClr val="accent2"/>
                  </a:solidFill>
                </a:rPr>
                <a:t>Dans la limite de 40% d’actifs risqués </a:t>
              </a:r>
              <a:r>
                <a:rPr lang="fr-FR" sz="1000">
                  <a:solidFill>
                    <a:schemeClr val="tx1"/>
                  </a:solidFill>
                </a:rPr>
                <a:t>au sein du contrat, et du profil QR global du client </a:t>
              </a:r>
            </a:p>
          </p:txBody>
        </p:sp>
        <p:grpSp>
          <p:nvGrpSpPr>
            <p:cNvPr id="68" name="Group 92">
              <a:extLst>
                <a:ext uri="{FF2B5EF4-FFF2-40B4-BE49-F238E27FC236}">
                  <a16:creationId xmlns:a16="http://schemas.microsoft.com/office/drawing/2014/main" id="{443554CB-F9D8-5088-D1BB-8F6581DBBE6B}"/>
                </a:ext>
              </a:extLst>
            </p:cNvPr>
            <p:cNvGrpSpPr>
              <a:grpSpLocks noChangeAspect="1"/>
            </p:cNvGrpSpPr>
            <p:nvPr/>
          </p:nvGrpSpPr>
          <p:grpSpPr bwMode="auto">
            <a:xfrm>
              <a:off x="3906365" y="2721702"/>
              <a:ext cx="222557" cy="222555"/>
              <a:chOff x="6546" y="1719"/>
              <a:chExt cx="426" cy="426"/>
            </a:xfrm>
            <a:solidFill>
              <a:srgbClr val="87D3CC"/>
            </a:solidFill>
          </p:grpSpPr>
          <p:sp>
            <p:nvSpPr>
              <p:cNvPr id="160" name="Freeform 93">
                <a:extLst>
                  <a:ext uri="{FF2B5EF4-FFF2-40B4-BE49-F238E27FC236}">
                    <a16:creationId xmlns:a16="http://schemas.microsoft.com/office/drawing/2014/main" id="{782CFDD7-DC27-ACFA-E74E-2BCC1B6E6F1C}"/>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61" name="Freeform 94">
                <a:extLst>
                  <a:ext uri="{FF2B5EF4-FFF2-40B4-BE49-F238E27FC236}">
                    <a16:creationId xmlns:a16="http://schemas.microsoft.com/office/drawing/2014/main" id="{087E3280-FF74-15B1-F2A4-DF2F1B39A2A9}"/>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69" name="Group 92">
              <a:extLst>
                <a:ext uri="{FF2B5EF4-FFF2-40B4-BE49-F238E27FC236}">
                  <a16:creationId xmlns:a16="http://schemas.microsoft.com/office/drawing/2014/main" id="{618F6970-63BA-EFD3-5BC0-FD0AC0D319C5}"/>
                </a:ext>
              </a:extLst>
            </p:cNvPr>
            <p:cNvGrpSpPr>
              <a:grpSpLocks noChangeAspect="1"/>
            </p:cNvGrpSpPr>
            <p:nvPr/>
          </p:nvGrpSpPr>
          <p:grpSpPr bwMode="auto">
            <a:xfrm>
              <a:off x="3906365" y="3038859"/>
              <a:ext cx="222557" cy="222555"/>
              <a:chOff x="6546" y="1719"/>
              <a:chExt cx="426" cy="426"/>
            </a:xfrm>
            <a:solidFill>
              <a:srgbClr val="87D3CC"/>
            </a:solidFill>
          </p:grpSpPr>
          <p:sp>
            <p:nvSpPr>
              <p:cNvPr id="158" name="Freeform 93">
                <a:extLst>
                  <a:ext uri="{FF2B5EF4-FFF2-40B4-BE49-F238E27FC236}">
                    <a16:creationId xmlns:a16="http://schemas.microsoft.com/office/drawing/2014/main" id="{A59873A5-4DD2-3640-4411-790BEF87E2B3}"/>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59" name="Freeform 94">
                <a:extLst>
                  <a:ext uri="{FF2B5EF4-FFF2-40B4-BE49-F238E27FC236}">
                    <a16:creationId xmlns:a16="http://schemas.microsoft.com/office/drawing/2014/main" id="{26516EC7-8DF3-1EFE-A090-FFB279A1EC9F}"/>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70" name="Group 92">
              <a:extLst>
                <a:ext uri="{FF2B5EF4-FFF2-40B4-BE49-F238E27FC236}">
                  <a16:creationId xmlns:a16="http://schemas.microsoft.com/office/drawing/2014/main" id="{19DE04ED-A792-13E8-75F3-700DA80C4749}"/>
                </a:ext>
              </a:extLst>
            </p:cNvPr>
            <p:cNvGrpSpPr>
              <a:grpSpLocks noChangeAspect="1"/>
            </p:cNvGrpSpPr>
            <p:nvPr/>
          </p:nvGrpSpPr>
          <p:grpSpPr bwMode="auto">
            <a:xfrm>
              <a:off x="3906365" y="3356016"/>
              <a:ext cx="222557" cy="222555"/>
              <a:chOff x="6546" y="1719"/>
              <a:chExt cx="426" cy="426"/>
            </a:xfrm>
            <a:solidFill>
              <a:srgbClr val="87D3CC"/>
            </a:solidFill>
          </p:grpSpPr>
          <p:sp>
            <p:nvSpPr>
              <p:cNvPr id="156" name="Freeform 93">
                <a:extLst>
                  <a:ext uri="{FF2B5EF4-FFF2-40B4-BE49-F238E27FC236}">
                    <a16:creationId xmlns:a16="http://schemas.microsoft.com/office/drawing/2014/main" id="{C3236D48-4249-41B4-9119-9641675E4E7D}"/>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57" name="Freeform 94">
                <a:extLst>
                  <a:ext uri="{FF2B5EF4-FFF2-40B4-BE49-F238E27FC236}">
                    <a16:creationId xmlns:a16="http://schemas.microsoft.com/office/drawing/2014/main" id="{CFA781BD-9528-AA40-5903-2F1AFF53437B}"/>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71" name="Group 92">
              <a:extLst>
                <a:ext uri="{FF2B5EF4-FFF2-40B4-BE49-F238E27FC236}">
                  <a16:creationId xmlns:a16="http://schemas.microsoft.com/office/drawing/2014/main" id="{8DE65D0E-78C7-4BF6-8292-5D260432E6BE}"/>
                </a:ext>
              </a:extLst>
            </p:cNvPr>
            <p:cNvGrpSpPr>
              <a:grpSpLocks noChangeAspect="1"/>
            </p:cNvGrpSpPr>
            <p:nvPr/>
          </p:nvGrpSpPr>
          <p:grpSpPr bwMode="auto">
            <a:xfrm>
              <a:off x="3906365" y="3769725"/>
              <a:ext cx="222557" cy="222555"/>
              <a:chOff x="6546" y="1719"/>
              <a:chExt cx="426" cy="426"/>
            </a:xfrm>
            <a:solidFill>
              <a:srgbClr val="87D3CC"/>
            </a:solidFill>
          </p:grpSpPr>
          <p:sp>
            <p:nvSpPr>
              <p:cNvPr id="154" name="Freeform 93">
                <a:extLst>
                  <a:ext uri="{FF2B5EF4-FFF2-40B4-BE49-F238E27FC236}">
                    <a16:creationId xmlns:a16="http://schemas.microsoft.com/office/drawing/2014/main" id="{F02C5E14-473C-74A0-CA3A-0ADF13835ED9}"/>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55" name="Freeform 94">
                <a:extLst>
                  <a:ext uri="{FF2B5EF4-FFF2-40B4-BE49-F238E27FC236}">
                    <a16:creationId xmlns:a16="http://schemas.microsoft.com/office/drawing/2014/main" id="{E02629BB-DDA2-B6B0-EBF6-664F1D840643}"/>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72" name="Rectangle 71">
              <a:extLst>
                <a:ext uri="{FF2B5EF4-FFF2-40B4-BE49-F238E27FC236}">
                  <a16:creationId xmlns:a16="http://schemas.microsoft.com/office/drawing/2014/main" id="{21DA3E67-2349-3206-1148-4FB4FA3063FF}"/>
                </a:ext>
              </a:extLst>
            </p:cNvPr>
            <p:cNvSpPr/>
            <p:nvPr/>
          </p:nvSpPr>
          <p:spPr>
            <a:xfrm>
              <a:off x="5671873" y="1689452"/>
              <a:ext cx="5800552" cy="276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t>LEA V4.2</a:t>
              </a:r>
            </a:p>
          </p:txBody>
        </p:sp>
        <p:sp>
          <p:nvSpPr>
            <p:cNvPr id="73" name="Rectangle 72">
              <a:extLst>
                <a:ext uri="{FF2B5EF4-FFF2-40B4-BE49-F238E27FC236}">
                  <a16:creationId xmlns:a16="http://schemas.microsoft.com/office/drawing/2014/main" id="{B667A7FB-4A89-49EC-0176-74E1DA500FF6}"/>
                </a:ext>
              </a:extLst>
            </p:cNvPr>
            <p:cNvSpPr/>
            <p:nvPr/>
          </p:nvSpPr>
          <p:spPr>
            <a:xfrm>
              <a:off x="3805881" y="2008493"/>
              <a:ext cx="1801471" cy="27699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solidFill>
                    <a:schemeClr val="bg1">
                      <a:lumMod val="50000"/>
                    </a:schemeClr>
                  </a:solidFill>
                </a:rPr>
                <a:t>80 ans et plus</a:t>
              </a:r>
            </a:p>
          </p:txBody>
        </p:sp>
        <p:sp>
          <p:nvSpPr>
            <p:cNvPr id="74" name="Rectangle 73">
              <a:extLst>
                <a:ext uri="{FF2B5EF4-FFF2-40B4-BE49-F238E27FC236}">
                  <a16:creationId xmlns:a16="http://schemas.microsoft.com/office/drawing/2014/main" id="{5EDC8EB9-140D-78D5-07BB-21CA4F9E59F5}"/>
                </a:ext>
              </a:extLst>
            </p:cNvPr>
            <p:cNvSpPr/>
            <p:nvPr/>
          </p:nvSpPr>
          <p:spPr>
            <a:xfrm>
              <a:off x="3805881" y="1689452"/>
              <a:ext cx="1801471" cy="27699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t>V4.1 et antérieures</a:t>
              </a:r>
            </a:p>
          </p:txBody>
        </p:sp>
        <p:sp>
          <p:nvSpPr>
            <p:cNvPr id="76" name="Rectangle 75">
              <a:extLst>
                <a:ext uri="{FF2B5EF4-FFF2-40B4-BE49-F238E27FC236}">
                  <a16:creationId xmlns:a16="http://schemas.microsoft.com/office/drawing/2014/main" id="{87E3932F-80AC-7E0A-2831-1C058D6359AB}"/>
                </a:ext>
              </a:extLst>
            </p:cNvPr>
            <p:cNvSpPr/>
            <p:nvPr/>
          </p:nvSpPr>
          <p:spPr>
            <a:xfrm>
              <a:off x="358125" y="4177976"/>
              <a:ext cx="11114738"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tlCol="0" anchor="ctr">
              <a:spAutoFit/>
            </a:bodyPr>
            <a:lstStyle/>
            <a:p>
              <a:r>
                <a:rPr lang="fr-FR" sz="1400" b="1">
                  <a:solidFill>
                    <a:schemeClr val="bg2"/>
                  </a:solidFill>
                </a:rPr>
                <a:t>Comptes titres (CTO, PEA, PEA-PME, SCPI)</a:t>
              </a:r>
            </a:p>
          </p:txBody>
        </p:sp>
        <p:sp>
          <p:nvSpPr>
            <p:cNvPr id="77" name="Rectangle 76">
              <a:extLst>
                <a:ext uri="{FF2B5EF4-FFF2-40B4-BE49-F238E27FC236}">
                  <a16:creationId xmlns:a16="http://schemas.microsoft.com/office/drawing/2014/main" id="{2EBED660-582D-74AD-0E9E-2C019D6FEC9C}"/>
                </a:ext>
              </a:extLst>
            </p:cNvPr>
            <p:cNvSpPr/>
            <p:nvPr/>
          </p:nvSpPr>
          <p:spPr>
            <a:xfrm>
              <a:off x="358125" y="453235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Souscription (VI)</a:t>
              </a:r>
            </a:p>
          </p:txBody>
        </p:sp>
        <p:sp>
          <p:nvSpPr>
            <p:cNvPr id="78" name="Rectangle 77">
              <a:extLst>
                <a:ext uri="{FF2B5EF4-FFF2-40B4-BE49-F238E27FC236}">
                  <a16:creationId xmlns:a16="http://schemas.microsoft.com/office/drawing/2014/main" id="{2BB0EE63-CB50-3D5F-EA9F-29C9DC79DDD7}"/>
                </a:ext>
              </a:extLst>
            </p:cNvPr>
            <p:cNvSpPr/>
            <p:nvPr/>
          </p:nvSpPr>
          <p:spPr>
            <a:xfrm>
              <a:off x="358125" y="4849511"/>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Versement complémentaire</a:t>
              </a:r>
            </a:p>
          </p:txBody>
        </p:sp>
        <p:sp>
          <p:nvSpPr>
            <p:cNvPr id="79" name="Rectangle 78">
              <a:extLst>
                <a:ext uri="{FF2B5EF4-FFF2-40B4-BE49-F238E27FC236}">
                  <a16:creationId xmlns:a16="http://schemas.microsoft.com/office/drawing/2014/main" id="{CA04243C-2811-427D-20D7-7897BD6EB2C3}"/>
                </a:ext>
              </a:extLst>
            </p:cNvPr>
            <p:cNvSpPr/>
            <p:nvPr/>
          </p:nvSpPr>
          <p:spPr>
            <a:xfrm>
              <a:off x="358125" y="5166668"/>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Arbitrage</a:t>
              </a:r>
            </a:p>
          </p:txBody>
        </p:sp>
        <p:sp>
          <p:nvSpPr>
            <p:cNvPr id="80" name="Rectangle 79">
              <a:extLst>
                <a:ext uri="{FF2B5EF4-FFF2-40B4-BE49-F238E27FC236}">
                  <a16:creationId xmlns:a16="http://schemas.microsoft.com/office/drawing/2014/main" id="{717E1945-EA8E-A34C-42D9-B825952A910F}"/>
                </a:ext>
              </a:extLst>
            </p:cNvPr>
            <p:cNvSpPr/>
            <p:nvPr/>
          </p:nvSpPr>
          <p:spPr>
            <a:xfrm>
              <a:off x="358125" y="5483827"/>
              <a:ext cx="3331477" cy="461665"/>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Mise en place GSM / modification du profil de gestion </a:t>
              </a:r>
              <a:r>
                <a:rPr lang="fr-FR" sz="1200" b="1" baseline="30000">
                  <a:solidFill>
                    <a:schemeClr val="tx1"/>
                  </a:solidFill>
                </a:rPr>
                <a:t>(a)</a:t>
              </a:r>
            </a:p>
          </p:txBody>
        </p:sp>
        <p:sp>
          <p:nvSpPr>
            <p:cNvPr id="107" name="Rectangle 106">
              <a:extLst>
                <a:ext uri="{FF2B5EF4-FFF2-40B4-BE49-F238E27FC236}">
                  <a16:creationId xmlns:a16="http://schemas.microsoft.com/office/drawing/2014/main" id="{655129AF-687F-C16A-D6D4-BB7E549F2BDC}"/>
                </a:ext>
              </a:extLst>
            </p:cNvPr>
            <p:cNvSpPr/>
            <p:nvPr/>
          </p:nvSpPr>
          <p:spPr>
            <a:xfrm>
              <a:off x="5671873" y="4531073"/>
              <a:ext cx="3331477" cy="1422999"/>
            </a:xfrm>
            <a:prstGeom prst="rect">
              <a:avLst/>
            </a:prstGeom>
            <a:no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a:solidFill>
                    <a:schemeClr val="accent2"/>
                  </a:solidFill>
                </a:rPr>
                <a:t>Dans la limite du profil R1 </a:t>
              </a:r>
              <a:r>
                <a:rPr lang="fr-FR" sz="1000" b="1" u="sng">
                  <a:solidFill>
                    <a:schemeClr val="accent2"/>
                  </a:solidFill>
                </a:rPr>
                <a:t>global</a:t>
              </a:r>
              <a:r>
                <a:rPr lang="fr-FR" sz="1000" b="1">
                  <a:solidFill>
                    <a:schemeClr val="accent2"/>
                  </a:solidFill>
                </a:rPr>
                <a:t> </a:t>
              </a:r>
              <a:r>
                <a:rPr lang="fr-FR" sz="1000">
                  <a:solidFill>
                    <a:schemeClr val="tx1"/>
                  </a:solidFill>
                </a:rPr>
                <a:t>en étape de proposition.</a:t>
              </a:r>
            </a:p>
            <a:p>
              <a:pPr marL="358775">
                <a:spcBef>
                  <a:spcPts val="600"/>
                </a:spcBef>
              </a:pPr>
              <a:r>
                <a:rPr lang="fr-FR" sz="800" i="1">
                  <a:solidFill>
                    <a:schemeClr val="bg2"/>
                  </a:solidFill>
                </a:rPr>
                <a:t>Modifications limitées en synthèse à la demande du client (refus de la recommandation) : dépassement du niveau max. d’actifs risqués impossible sur CTO</a:t>
              </a:r>
            </a:p>
            <a:p>
              <a:pPr marL="358775">
                <a:spcBef>
                  <a:spcPts val="600"/>
                </a:spcBef>
              </a:pPr>
              <a:endParaRPr lang="fr-FR" sz="800" i="1">
                <a:solidFill>
                  <a:schemeClr val="bg2"/>
                </a:solidFill>
              </a:endParaRPr>
            </a:p>
            <a:p>
              <a:pPr marL="358775">
                <a:spcBef>
                  <a:spcPts val="600"/>
                </a:spcBef>
              </a:pPr>
              <a:r>
                <a:rPr lang="fr-FR" sz="800" i="1">
                  <a:solidFill>
                    <a:schemeClr val="bg2"/>
                  </a:solidFill>
                </a:rPr>
                <a:t>Rappel : les modifications relatives à la délégation de gestion sont impossibles en synthèse</a:t>
              </a:r>
            </a:p>
          </p:txBody>
        </p:sp>
        <p:sp>
          <p:nvSpPr>
            <p:cNvPr id="108" name="Rectangle 107">
              <a:extLst>
                <a:ext uri="{FF2B5EF4-FFF2-40B4-BE49-F238E27FC236}">
                  <a16:creationId xmlns:a16="http://schemas.microsoft.com/office/drawing/2014/main" id="{56536AF9-2E46-4B87-AC2E-FFA04546020C}"/>
                </a:ext>
              </a:extLst>
            </p:cNvPr>
            <p:cNvSpPr/>
            <p:nvPr/>
          </p:nvSpPr>
          <p:spPr>
            <a:xfrm>
              <a:off x="9064023" y="4533873"/>
              <a:ext cx="2408621" cy="1420200"/>
            </a:xfrm>
            <a:prstGeom prst="rect">
              <a:avLst/>
            </a:prstGeom>
            <a:solidFill>
              <a:schemeClr val="accent3">
                <a:lumMod val="20000"/>
                <a:lumOff val="80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i="1" u="sng">
                  <a:solidFill>
                    <a:schemeClr val="tx1"/>
                  </a:solidFill>
                </a:rPr>
                <a:t>Impossible</a:t>
              </a:r>
              <a:r>
                <a:rPr lang="fr-FR" sz="1000" b="1" i="1">
                  <a:solidFill>
                    <a:schemeClr val="tx1"/>
                  </a:solidFill>
                </a:rPr>
                <a:t> en proposition ou en synthèse</a:t>
              </a:r>
            </a:p>
            <a:p>
              <a:pPr marL="358775">
                <a:spcBef>
                  <a:spcPts val="600"/>
                </a:spcBef>
              </a:pPr>
              <a:r>
                <a:rPr lang="fr-FR" sz="800">
                  <a:solidFill>
                    <a:schemeClr val="tx1"/>
                  </a:solidFill>
                </a:rPr>
                <a:t>Le client garde la possibilité de réaliser les opérations désirées, </a:t>
              </a:r>
              <a:r>
                <a:rPr lang="fr-FR" sz="800" b="1">
                  <a:solidFill>
                    <a:schemeClr val="tx1"/>
                  </a:solidFill>
                </a:rPr>
                <a:t>à son initiative,</a:t>
              </a:r>
              <a:r>
                <a:rPr lang="fr-FR" sz="800">
                  <a:solidFill>
                    <a:schemeClr val="tx1"/>
                  </a:solidFill>
                </a:rPr>
                <a:t> via d’autres solutions de la Banque</a:t>
              </a:r>
              <a:endParaRPr lang="fr-FR" sz="800">
                <a:solidFill>
                  <a:schemeClr val="accent3"/>
                </a:solidFill>
              </a:endParaRPr>
            </a:p>
          </p:txBody>
        </p:sp>
        <p:grpSp>
          <p:nvGrpSpPr>
            <p:cNvPr id="109" name="Group 108">
              <a:extLst>
                <a:ext uri="{FF2B5EF4-FFF2-40B4-BE49-F238E27FC236}">
                  <a16:creationId xmlns:a16="http://schemas.microsoft.com/office/drawing/2014/main" id="{CDA17045-D612-1BAE-3F82-C655C87F6F64}"/>
                </a:ext>
              </a:extLst>
            </p:cNvPr>
            <p:cNvGrpSpPr/>
            <p:nvPr/>
          </p:nvGrpSpPr>
          <p:grpSpPr>
            <a:xfrm>
              <a:off x="9165920" y="5615823"/>
              <a:ext cx="222556" cy="222556"/>
              <a:chOff x="10413954" y="3391970"/>
              <a:chExt cx="497330" cy="497330"/>
            </a:xfrm>
            <a:solidFill>
              <a:schemeClr val="accent3"/>
            </a:solidFill>
          </p:grpSpPr>
          <p:sp>
            <p:nvSpPr>
              <p:cNvPr id="150" name="Freeform 94">
                <a:extLst>
                  <a:ext uri="{FF2B5EF4-FFF2-40B4-BE49-F238E27FC236}">
                    <a16:creationId xmlns:a16="http://schemas.microsoft.com/office/drawing/2014/main" id="{A23D1323-B821-ED65-4CF2-4904DFD558E8}"/>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51" name="Group 127">
                <a:extLst>
                  <a:ext uri="{FF2B5EF4-FFF2-40B4-BE49-F238E27FC236}">
                    <a16:creationId xmlns:a16="http://schemas.microsoft.com/office/drawing/2014/main" id="{56C3B234-9E85-801F-C9B6-603FC942F1DD}"/>
                  </a:ext>
                </a:extLst>
              </p:cNvPr>
              <p:cNvGrpSpPr>
                <a:grpSpLocks noChangeAspect="1"/>
              </p:cNvGrpSpPr>
              <p:nvPr/>
            </p:nvGrpSpPr>
            <p:grpSpPr bwMode="auto">
              <a:xfrm>
                <a:off x="10558133" y="3537904"/>
                <a:ext cx="208972" cy="207805"/>
                <a:chOff x="5631" y="3122"/>
                <a:chExt cx="179" cy="178"/>
              </a:xfrm>
              <a:grpFill/>
            </p:grpSpPr>
            <p:sp>
              <p:nvSpPr>
                <p:cNvPr id="152" name="Freeform 129">
                  <a:extLst>
                    <a:ext uri="{FF2B5EF4-FFF2-40B4-BE49-F238E27FC236}">
                      <a16:creationId xmlns:a16="http://schemas.microsoft.com/office/drawing/2014/main" id="{7C3E3C61-7CE2-2D38-D2E7-0E0A6C6B6E80}"/>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53" name="Freeform 130">
                  <a:extLst>
                    <a:ext uri="{FF2B5EF4-FFF2-40B4-BE49-F238E27FC236}">
                      <a16:creationId xmlns:a16="http://schemas.microsoft.com/office/drawing/2014/main" id="{AAD9957F-54E8-8329-67E5-ABAAE4F52777}"/>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0" name="Group 109">
              <a:extLst>
                <a:ext uri="{FF2B5EF4-FFF2-40B4-BE49-F238E27FC236}">
                  <a16:creationId xmlns:a16="http://schemas.microsoft.com/office/drawing/2014/main" id="{7A81BC4D-EC00-FF41-4884-D8B8493FF638}"/>
                </a:ext>
              </a:extLst>
            </p:cNvPr>
            <p:cNvGrpSpPr/>
            <p:nvPr/>
          </p:nvGrpSpPr>
          <p:grpSpPr>
            <a:xfrm>
              <a:off x="9165920" y="5206332"/>
              <a:ext cx="222556" cy="222556"/>
              <a:chOff x="10413954" y="3391970"/>
              <a:chExt cx="497330" cy="497330"/>
            </a:xfrm>
            <a:solidFill>
              <a:schemeClr val="accent3"/>
            </a:solidFill>
          </p:grpSpPr>
          <p:sp>
            <p:nvSpPr>
              <p:cNvPr id="146" name="Freeform 94">
                <a:extLst>
                  <a:ext uri="{FF2B5EF4-FFF2-40B4-BE49-F238E27FC236}">
                    <a16:creationId xmlns:a16="http://schemas.microsoft.com/office/drawing/2014/main" id="{418361E8-A6D5-B37F-6FCC-18F0EB92F8B7}"/>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47" name="Group 127">
                <a:extLst>
                  <a:ext uri="{FF2B5EF4-FFF2-40B4-BE49-F238E27FC236}">
                    <a16:creationId xmlns:a16="http://schemas.microsoft.com/office/drawing/2014/main" id="{C6176DEC-3C84-C7E2-A1E7-F898518F5874}"/>
                  </a:ext>
                </a:extLst>
              </p:cNvPr>
              <p:cNvGrpSpPr>
                <a:grpSpLocks noChangeAspect="1"/>
              </p:cNvGrpSpPr>
              <p:nvPr/>
            </p:nvGrpSpPr>
            <p:grpSpPr bwMode="auto">
              <a:xfrm>
                <a:off x="10558133" y="3537904"/>
                <a:ext cx="208972" cy="207805"/>
                <a:chOff x="5631" y="3122"/>
                <a:chExt cx="179" cy="178"/>
              </a:xfrm>
              <a:grpFill/>
            </p:grpSpPr>
            <p:sp>
              <p:nvSpPr>
                <p:cNvPr id="148" name="Freeform 129">
                  <a:extLst>
                    <a:ext uri="{FF2B5EF4-FFF2-40B4-BE49-F238E27FC236}">
                      <a16:creationId xmlns:a16="http://schemas.microsoft.com/office/drawing/2014/main" id="{6BBE6497-DA53-05DF-7349-64EF517F6578}"/>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49" name="Freeform 130">
                  <a:extLst>
                    <a:ext uri="{FF2B5EF4-FFF2-40B4-BE49-F238E27FC236}">
                      <a16:creationId xmlns:a16="http://schemas.microsoft.com/office/drawing/2014/main" id="{5B25CB47-A4F8-FDF2-66C6-7F1D158A1C3F}"/>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1" name="Group 110">
              <a:extLst>
                <a:ext uri="{FF2B5EF4-FFF2-40B4-BE49-F238E27FC236}">
                  <a16:creationId xmlns:a16="http://schemas.microsoft.com/office/drawing/2014/main" id="{C829ECB8-A217-69F5-EB00-58C2C6BDC7B3}"/>
                </a:ext>
              </a:extLst>
            </p:cNvPr>
            <p:cNvGrpSpPr/>
            <p:nvPr/>
          </p:nvGrpSpPr>
          <p:grpSpPr>
            <a:xfrm>
              <a:off x="9165920" y="4889175"/>
              <a:ext cx="222556" cy="222556"/>
              <a:chOff x="10413954" y="3391970"/>
              <a:chExt cx="497330" cy="497330"/>
            </a:xfrm>
            <a:solidFill>
              <a:schemeClr val="accent3"/>
            </a:solidFill>
          </p:grpSpPr>
          <p:sp>
            <p:nvSpPr>
              <p:cNvPr id="142" name="Freeform 94">
                <a:extLst>
                  <a:ext uri="{FF2B5EF4-FFF2-40B4-BE49-F238E27FC236}">
                    <a16:creationId xmlns:a16="http://schemas.microsoft.com/office/drawing/2014/main" id="{C2119406-540A-5DB5-B7E2-4CAEC78C4859}"/>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43" name="Group 127">
                <a:extLst>
                  <a:ext uri="{FF2B5EF4-FFF2-40B4-BE49-F238E27FC236}">
                    <a16:creationId xmlns:a16="http://schemas.microsoft.com/office/drawing/2014/main" id="{C8D5D1E1-75A7-F4D0-B2BF-79719E61B9FD}"/>
                  </a:ext>
                </a:extLst>
              </p:cNvPr>
              <p:cNvGrpSpPr>
                <a:grpSpLocks noChangeAspect="1"/>
              </p:cNvGrpSpPr>
              <p:nvPr/>
            </p:nvGrpSpPr>
            <p:grpSpPr bwMode="auto">
              <a:xfrm>
                <a:off x="10558133" y="3537904"/>
                <a:ext cx="208972" cy="207805"/>
                <a:chOff x="5631" y="3122"/>
                <a:chExt cx="179" cy="178"/>
              </a:xfrm>
              <a:grpFill/>
            </p:grpSpPr>
            <p:sp>
              <p:nvSpPr>
                <p:cNvPr id="144" name="Freeform 129">
                  <a:extLst>
                    <a:ext uri="{FF2B5EF4-FFF2-40B4-BE49-F238E27FC236}">
                      <a16:creationId xmlns:a16="http://schemas.microsoft.com/office/drawing/2014/main" id="{9BB44D39-9AA2-59E9-8580-ED182776D552}"/>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45" name="Freeform 130">
                  <a:extLst>
                    <a:ext uri="{FF2B5EF4-FFF2-40B4-BE49-F238E27FC236}">
                      <a16:creationId xmlns:a16="http://schemas.microsoft.com/office/drawing/2014/main" id="{7D1EC1B1-FA16-478B-A02F-8DD7BB125B7B}"/>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2" name="Group 111">
              <a:extLst>
                <a:ext uri="{FF2B5EF4-FFF2-40B4-BE49-F238E27FC236}">
                  <a16:creationId xmlns:a16="http://schemas.microsoft.com/office/drawing/2014/main" id="{AE83926E-7067-75B2-406D-474D53971D92}"/>
                </a:ext>
              </a:extLst>
            </p:cNvPr>
            <p:cNvGrpSpPr/>
            <p:nvPr/>
          </p:nvGrpSpPr>
          <p:grpSpPr>
            <a:xfrm>
              <a:off x="9165920" y="4572018"/>
              <a:ext cx="222556" cy="222556"/>
              <a:chOff x="10413954" y="3391970"/>
              <a:chExt cx="497330" cy="497330"/>
            </a:xfrm>
            <a:solidFill>
              <a:schemeClr val="accent3"/>
            </a:solidFill>
          </p:grpSpPr>
          <p:sp>
            <p:nvSpPr>
              <p:cNvPr id="138" name="Freeform 94">
                <a:extLst>
                  <a:ext uri="{FF2B5EF4-FFF2-40B4-BE49-F238E27FC236}">
                    <a16:creationId xmlns:a16="http://schemas.microsoft.com/office/drawing/2014/main" id="{A9DF6EC5-8349-04A3-5A47-9E877660FD20}"/>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39" name="Group 127">
                <a:extLst>
                  <a:ext uri="{FF2B5EF4-FFF2-40B4-BE49-F238E27FC236}">
                    <a16:creationId xmlns:a16="http://schemas.microsoft.com/office/drawing/2014/main" id="{7BA991C2-6506-39F8-AB51-5A9F1A54EFCD}"/>
                  </a:ext>
                </a:extLst>
              </p:cNvPr>
              <p:cNvGrpSpPr>
                <a:grpSpLocks noChangeAspect="1"/>
              </p:cNvGrpSpPr>
              <p:nvPr/>
            </p:nvGrpSpPr>
            <p:grpSpPr bwMode="auto">
              <a:xfrm>
                <a:off x="10558133" y="3537904"/>
                <a:ext cx="208972" cy="207805"/>
                <a:chOff x="5631" y="3122"/>
                <a:chExt cx="179" cy="178"/>
              </a:xfrm>
              <a:grpFill/>
            </p:grpSpPr>
            <p:sp>
              <p:nvSpPr>
                <p:cNvPr id="140" name="Freeform 129">
                  <a:extLst>
                    <a:ext uri="{FF2B5EF4-FFF2-40B4-BE49-F238E27FC236}">
                      <a16:creationId xmlns:a16="http://schemas.microsoft.com/office/drawing/2014/main" id="{C718B720-C884-4816-A32C-D4A2553647AA}"/>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41" name="Freeform 130">
                  <a:extLst>
                    <a:ext uri="{FF2B5EF4-FFF2-40B4-BE49-F238E27FC236}">
                      <a16:creationId xmlns:a16="http://schemas.microsoft.com/office/drawing/2014/main" id="{9D21411E-D4D6-372C-B64A-003272587031}"/>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3" name="Group 92">
              <a:extLst>
                <a:ext uri="{FF2B5EF4-FFF2-40B4-BE49-F238E27FC236}">
                  <a16:creationId xmlns:a16="http://schemas.microsoft.com/office/drawing/2014/main" id="{A756DFB4-7BDD-1D8D-A744-13A60D44D4B3}"/>
                </a:ext>
              </a:extLst>
            </p:cNvPr>
            <p:cNvGrpSpPr>
              <a:grpSpLocks noChangeAspect="1"/>
            </p:cNvGrpSpPr>
            <p:nvPr/>
          </p:nvGrpSpPr>
          <p:grpSpPr bwMode="auto">
            <a:xfrm>
              <a:off x="5772357" y="4572014"/>
              <a:ext cx="222557" cy="222555"/>
              <a:chOff x="6546" y="1719"/>
              <a:chExt cx="426" cy="426"/>
            </a:xfrm>
            <a:solidFill>
              <a:schemeClr val="accent2"/>
            </a:solidFill>
          </p:grpSpPr>
          <p:sp>
            <p:nvSpPr>
              <p:cNvPr id="136" name="Freeform 93">
                <a:extLst>
                  <a:ext uri="{FF2B5EF4-FFF2-40B4-BE49-F238E27FC236}">
                    <a16:creationId xmlns:a16="http://schemas.microsoft.com/office/drawing/2014/main" id="{638D4845-1AE1-6C95-36FB-8F772767A83A}"/>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7" name="Freeform 94">
                <a:extLst>
                  <a:ext uri="{FF2B5EF4-FFF2-40B4-BE49-F238E27FC236}">
                    <a16:creationId xmlns:a16="http://schemas.microsoft.com/office/drawing/2014/main" id="{B48AD32C-0840-E16A-77B8-BBE9563892B3}"/>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4" name="Group 92">
              <a:extLst>
                <a:ext uri="{FF2B5EF4-FFF2-40B4-BE49-F238E27FC236}">
                  <a16:creationId xmlns:a16="http://schemas.microsoft.com/office/drawing/2014/main" id="{60D76E44-03AD-13DB-0ED4-58DB5417E4FE}"/>
                </a:ext>
              </a:extLst>
            </p:cNvPr>
            <p:cNvGrpSpPr>
              <a:grpSpLocks noChangeAspect="1"/>
            </p:cNvGrpSpPr>
            <p:nvPr/>
          </p:nvGrpSpPr>
          <p:grpSpPr bwMode="auto">
            <a:xfrm>
              <a:off x="5772357" y="4889171"/>
              <a:ext cx="222557" cy="222555"/>
              <a:chOff x="6546" y="1719"/>
              <a:chExt cx="426" cy="426"/>
            </a:xfrm>
            <a:solidFill>
              <a:schemeClr val="accent2"/>
            </a:solidFill>
          </p:grpSpPr>
          <p:sp>
            <p:nvSpPr>
              <p:cNvPr id="134" name="Freeform 93">
                <a:extLst>
                  <a:ext uri="{FF2B5EF4-FFF2-40B4-BE49-F238E27FC236}">
                    <a16:creationId xmlns:a16="http://schemas.microsoft.com/office/drawing/2014/main" id="{C520081D-F800-7999-FE97-09A53281BACD}"/>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5" name="Freeform 94">
                <a:extLst>
                  <a:ext uri="{FF2B5EF4-FFF2-40B4-BE49-F238E27FC236}">
                    <a16:creationId xmlns:a16="http://schemas.microsoft.com/office/drawing/2014/main" id="{BFB55F92-07B9-71E9-E9BE-C4155EF03FDD}"/>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5" name="Group 92">
              <a:extLst>
                <a:ext uri="{FF2B5EF4-FFF2-40B4-BE49-F238E27FC236}">
                  <a16:creationId xmlns:a16="http://schemas.microsoft.com/office/drawing/2014/main" id="{7405CF84-2E6E-DA65-5735-8516E738CA50}"/>
                </a:ext>
              </a:extLst>
            </p:cNvPr>
            <p:cNvGrpSpPr>
              <a:grpSpLocks noChangeAspect="1"/>
            </p:cNvGrpSpPr>
            <p:nvPr/>
          </p:nvGrpSpPr>
          <p:grpSpPr bwMode="auto">
            <a:xfrm>
              <a:off x="5772357" y="5206328"/>
              <a:ext cx="222557" cy="222555"/>
              <a:chOff x="6546" y="1719"/>
              <a:chExt cx="426" cy="426"/>
            </a:xfrm>
            <a:solidFill>
              <a:schemeClr val="accent2"/>
            </a:solidFill>
          </p:grpSpPr>
          <p:sp>
            <p:nvSpPr>
              <p:cNvPr id="132" name="Freeform 93">
                <a:extLst>
                  <a:ext uri="{FF2B5EF4-FFF2-40B4-BE49-F238E27FC236}">
                    <a16:creationId xmlns:a16="http://schemas.microsoft.com/office/drawing/2014/main" id="{4C8D0AFC-E97C-DFE4-5A32-18894964C4EB}"/>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3" name="Freeform 94">
                <a:extLst>
                  <a:ext uri="{FF2B5EF4-FFF2-40B4-BE49-F238E27FC236}">
                    <a16:creationId xmlns:a16="http://schemas.microsoft.com/office/drawing/2014/main" id="{8A48664C-B97D-0874-CC7A-81ED4C0CF87B}"/>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6" name="Group 92">
              <a:extLst>
                <a:ext uri="{FF2B5EF4-FFF2-40B4-BE49-F238E27FC236}">
                  <a16:creationId xmlns:a16="http://schemas.microsoft.com/office/drawing/2014/main" id="{BAAF7A41-9136-CDEB-6EDC-34CF5F543A6D}"/>
                </a:ext>
              </a:extLst>
            </p:cNvPr>
            <p:cNvGrpSpPr>
              <a:grpSpLocks noChangeAspect="1"/>
            </p:cNvGrpSpPr>
            <p:nvPr/>
          </p:nvGrpSpPr>
          <p:grpSpPr bwMode="auto">
            <a:xfrm>
              <a:off x="5772357" y="5615819"/>
              <a:ext cx="222557" cy="222555"/>
              <a:chOff x="6546" y="1719"/>
              <a:chExt cx="426" cy="426"/>
            </a:xfrm>
            <a:solidFill>
              <a:schemeClr val="accent2"/>
            </a:solidFill>
          </p:grpSpPr>
          <p:sp>
            <p:nvSpPr>
              <p:cNvPr id="130" name="Freeform 93">
                <a:extLst>
                  <a:ext uri="{FF2B5EF4-FFF2-40B4-BE49-F238E27FC236}">
                    <a16:creationId xmlns:a16="http://schemas.microsoft.com/office/drawing/2014/main" id="{748D504D-F1AC-F043-AE4A-7AC6E277E671}"/>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1" name="Freeform 94">
                <a:extLst>
                  <a:ext uri="{FF2B5EF4-FFF2-40B4-BE49-F238E27FC236}">
                    <a16:creationId xmlns:a16="http://schemas.microsoft.com/office/drawing/2014/main" id="{F3478742-32A7-A98C-73A5-71E248A7B5AC}"/>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117" name="Rectangle 116">
              <a:extLst>
                <a:ext uri="{FF2B5EF4-FFF2-40B4-BE49-F238E27FC236}">
                  <a16:creationId xmlns:a16="http://schemas.microsoft.com/office/drawing/2014/main" id="{240052DB-06F4-545D-9FB8-CCE1B4AC8865}"/>
                </a:ext>
              </a:extLst>
            </p:cNvPr>
            <p:cNvSpPr/>
            <p:nvPr/>
          </p:nvSpPr>
          <p:spPr>
            <a:xfrm>
              <a:off x="3805881" y="4531100"/>
              <a:ext cx="1801471" cy="1428527"/>
            </a:xfrm>
            <a:prstGeom prst="rect">
              <a:avLst/>
            </a:prstGeom>
            <a:solidFill>
              <a:schemeClr val="bg1">
                <a:lumMod val="95000"/>
              </a:schemeClr>
            </a:solidFill>
            <a:ln w="12700">
              <a:solidFill>
                <a:schemeClr val="bg1">
                  <a:lumMod val="8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a:solidFill>
                    <a:schemeClr val="accent2"/>
                  </a:solidFill>
                </a:rPr>
                <a:t>Pas de contrainte particulière pour les comptes titres</a:t>
              </a:r>
              <a:endParaRPr lang="fr-FR" sz="1000">
                <a:solidFill>
                  <a:schemeClr val="tx1"/>
                </a:solidFill>
              </a:endParaRPr>
            </a:p>
          </p:txBody>
        </p:sp>
        <p:grpSp>
          <p:nvGrpSpPr>
            <p:cNvPr id="118" name="Group 92">
              <a:extLst>
                <a:ext uri="{FF2B5EF4-FFF2-40B4-BE49-F238E27FC236}">
                  <a16:creationId xmlns:a16="http://schemas.microsoft.com/office/drawing/2014/main" id="{582E4735-3B22-BFB0-5952-BB8A85DBD6C4}"/>
                </a:ext>
              </a:extLst>
            </p:cNvPr>
            <p:cNvGrpSpPr>
              <a:grpSpLocks noChangeAspect="1"/>
            </p:cNvGrpSpPr>
            <p:nvPr/>
          </p:nvGrpSpPr>
          <p:grpSpPr bwMode="auto">
            <a:xfrm>
              <a:off x="3906365" y="4573707"/>
              <a:ext cx="222557" cy="222555"/>
              <a:chOff x="6546" y="1719"/>
              <a:chExt cx="426" cy="426"/>
            </a:xfrm>
            <a:solidFill>
              <a:srgbClr val="87D3CC"/>
            </a:solidFill>
          </p:grpSpPr>
          <p:sp>
            <p:nvSpPr>
              <p:cNvPr id="128" name="Freeform 93">
                <a:extLst>
                  <a:ext uri="{FF2B5EF4-FFF2-40B4-BE49-F238E27FC236}">
                    <a16:creationId xmlns:a16="http://schemas.microsoft.com/office/drawing/2014/main" id="{91009796-7BF5-FB9F-B5BC-AE5DD023AEC8}"/>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9" name="Freeform 94">
                <a:extLst>
                  <a:ext uri="{FF2B5EF4-FFF2-40B4-BE49-F238E27FC236}">
                    <a16:creationId xmlns:a16="http://schemas.microsoft.com/office/drawing/2014/main" id="{0BF416C4-A1A3-E671-98A7-5837A9DA30F3}"/>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9" name="Group 92">
              <a:extLst>
                <a:ext uri="{FF2B5EF4-FFF2-40B4-BE49-F238E27FC236}">
                  <a16:creationId xmlns:a16="http://schemas.microsoft.com/office/drawing/2014/main" id="{E519CB9C-2EAB-2418-02A1-A28532FDAD66}"/>
                </a:ext>
              </a:extLst>
            </p:cNvPr>
            <p:cNvGrpSpPr>
              <a:grpSpLocks noChangeAspect="1"/>
            </p:cNvGrpSpPr>
            <p:nvPr/>
          </p:nvGrpSpPr>
          <p:grpSpPr bwMode="auto">
            <a:xfrm>
              <a:off x="3906365" y="4890864"/>
              <a:ext cx="222557" cy="222555"/>
              <a:chOff x="6546" y="1719"/>
              <a:chExt cx="426" cy="426"/>
            </a:xfrm>
            <a:solidFill>
              <a:srgbClr val="87D3CC"/>
            </a:solidFill>
          </p:grpSpPr>
          <p:sp>
            <p:nvSpPr>
              <p:cNvPr id="126" name="Freeform 93">
                <a:extLst>
                  <a:ext uri="{FF2B5EF4-FFF2-40B4-BE49-F238E27FC236}">
                    <a16:creationId xmlns:a16="http://schemas.microsoft.com/office/drawing/2014/main" id="{66D01D89-6D1A-363C-4854-83E8D2059887}"/>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7" name="Freeform 94">
                <a:extLst>
                  <a:ext uri="{FF2B5EF4-FFF2-40B4-BE49-F238E27FC236}">
                    <a16:creationId xmlns:a16="http://schemas.microsoft.com/office/drawing/2014/main" id="{768BE95E-1E7E-DADE-A7AE-35D063D1C33D}"/>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20" name="Group 92">
              <a:extLst>
                <a:ext uri="{FF2B5EF4-FFF2-40B4-BE49-F238E27FC236}">
                  <a16:creationId xmlns:a16="http://schemas.microsoft.com/office/drawing/2014/main" id="{5C25D8E0-5154-FD9F-2052-BB292C1FAB70}"/>
                </a:ext>
              </a:extLst>
            </p:cNvPr>
            <p:cNvGrpSpPr>
              <a:grpSpLocks noChangeAspect="1"/>
            </p:cNvGrpSpPr>
            <p:nvPr/>
          </p:nvGrpSpPr>
          <p:grpSpPr bwMode="auto">
            <a:xfrm>
              <a:off x="3906365" y="5208021"/>
              <a:ext cx="222557" cy="222555"/>
              <a:chOff x="6546" y="1719"/>
              <a:chExt cx="426" cy="426"/>
            </a:xfrm>
            <a:solidFill>
              <a:srgbClr val="87D3CC"/>
            </a:solidFill>
          </p:grpSpPr>
          <p:sp>
            <p:nvSpPr>
              <p:cNvPr id="124" name="Freeform 93">
                <a:extLst>
                  <a:ext uri="{FF2B5EF4-FFF2-40B4-BE49-F238E27FC236}">
                    <a16:creationId xmlns:a16="http://schemas.microsoft.com/office/drawing/2014/main" id="{60770255-D7DA-AE27-47BC-CDCA49236921}"/>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5" name="Freeform 94">
                <a:extLst>
                  <a:ext uri="{FF2B5EF4-FFF2-40B4-BE49-F238E27FC236}">
                    <a16:creationId xmlns:a16="http://schemas.microsoft.com/office/drawing/2014/main" id="{856E2116-A710-9B12-384B-CBB448DAA721}"/>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21" name="Group 92">
              <a:extLst>
                <a:ext uri="{FF2B5EF4-FFF2-40B4-BE49-F238E27FC236}">
                  <a16:creationId xmlns:a16="http://schemas.microsoft.com/office/drawing/2014/main" id="{ED796EF0-C2BA-B6C9-287E-F77E44B74B01}"/>
                </a:ext>
              </a:extLst>
            </p:cNvPr>
            <p:cNvGrpSpPr>
              <a:grpSpLocks noChangeAspect="1"/>
            </p:cNvGrpSpPr>
            <p:nvPr/>
          </p:nvGrpSpPr>
          <p:grpSpPr bwMode="auto">
            <a:xfrm>
              <a:off x="3906365" y="5621730"/>
              <a:ext cx="222557" cy="222555"/>
              <a:chOff x="6546" y="1719"/>
              <a:chExt cx="426" cy="426"/>
            </a:xfrm>
            <a:solidFill>
              <a:srgbClr val="87D3CC"/>
            </a:solidFill>
          </p:grpSpPr>
          <p:sp>
            <p:nvSpPr>
              <p:cNvPr id="122" name="Freeform 93">
                <a:extLst>
                  <a:ext uri="{FF2B5EF4-FFF2-40B4-BE49-F238E27FC236}">
                    <a16:creationId xmlns:a16="http://schemas.microsoft.com/office/drawing/2014/main" id="{D25D5168-558D-440B-0B2D-658C6EE5BE3E}"/>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3" name="Freeform 94">
                <a:extLst>
                  <a:ext uri="{FF2B5EF4-FFF2-40B4-BE49-F238E27FC236}">
                    <a16:creationId xmlns:a16="http://schemas.microsoft.com/office/drawing/2014/main" id="{38EE2669-D4E0-E158-CB84-014631288ECF}"/>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sp>
        <p:nvSpPr>
          <p:cNvPr id="181" name="Title 180">
            <a:extLst>
              <a:ext uri="{FF2B5EF4-FFF2-40B4-BE49-F238E27FC236}">
                <a16:creationId xmlns:a16="http://schemas.microsoft.com/office/drawing/2014/main" id="{5ACDDDA9-BB13-A271-45CA-17C40DF165F4}"/>
              </a:ext>
            </a:extLst>
          </p:cNvPr>
          <p:cNvSpPr>
            <a:spLocks noGrp="1"/>
          </p:cNvSpPr>
          <p:nvPr>
            <p:ph type="title"/>
          </p:nvPr>
        </p:nvSpPr>
        <p:spPr/>
        <p:txBody>
          <a:bodyPr/>
          <a:lstStyle/>
          <a:p>
            <a:r>
              <a:rPr lang="fr-FR"/>
              <a:t>Synthèse des opérations réalisables dans LEA</a:t>
            </a:r>
          </a:p>
        </p:txBody>
      </p:sp>
      <p:sp>
        <p:nvSpPr>
          <p:cNvPr id="177" name="Text Placeholder 2">
            <a:extLst>
              <a:ext uri="{FF2B5EF4-FFF2-40B4-BE49-F238E27FC236}">
                <a16:creationId xmlns:a16="http://schemas.microsoft.com/office/drawing/2014/main" id="{66841C1F-3C32-BA9B-A6E9-B84CD99CA742}"/>
              </a:ext>
            </a:extLst>
          </p:cNvPr>
          <p:cNvSpPr>
            <a:spLocks noGrp="1"/>
          </p:cNvSpPr>
          <p:nvPr>
            <p:ph type="body" sz="quarter" idx="12"/>
          </p:nvPr>
        </p:nvSpPr>
        <p:spPr>
          <a:xfrm>
            <a:off x="1200513" y="816000"/>
            <a:ext cx="10272131" cy="384043"/>
          </a:xfrm>
        </p:spPr>
        <p:txBody>
          <a:bodyPr>
            <a:normAutofit/>
          </a:bodyPr>
          <a:lstStyle/>
          <a:p>
            <a:r>
              <a:rPr lang="fr-FR"/>
              <a:t>Evolutions liées aux clients de 80 ans et plus</a:t>
            </a:r>
          </a:p>
        </p:txBody>
      </p:sp>
      <p:sp>
        <p:nvSpPr>
          <p:cNvPr id="2" name="Rectangle: Single Corner Snipped 1">
            <a:hlinkClick r:id="rId4" action="ppaction://hlinksldjump"/>
            <a:extLst>
              <a:ext uri="{FF2B5EF4-FFF2-40B4-BE49-F238E27FC236}">
                <a16:creationId xmlns:a16="http://schemas.microsoft.com/office/drawing/2014/main" id="{91623BDF-1C3F-FFB5-7E67-13092E5C5648}"/>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spTree>
    <p:extLst>
      <p:ext uri="{BB962C8B-B14F-4D97-AF65-F5344CB8AC3E}">
        <p14:creationId xmlns:p14="http://schemas.microsoft.com/office/powerpoint/2010/main" val="2395055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3A1F550-B14F-74DC-A82C-C71D8F8BFBAB}"/>
              </a:ext>
            </a:extLst>
          </p:cNvPr>
          <p:cNvPicPr>
            <a:picLocks noChangeAspect="1"/>
          </p:cNvPicPr>
          <p:nvPr/>
        </p:nvPicPr>
        <p:blipFill>
          <a:blip r:embed="rId2"/>
          <a:stretch>
            <a:fillRect/>
          </a:stretch>
        </p:blipFill>
        <p:spPr>
          <a:xfrm>
            <a:off x="6727891" y="4960610"/>
            <a:ext cx="3657682" cy="620932"/>
          </a:xfrm>
          <a:prstGeom prst="rect">
            <a:avLst/>
          </a:prstGeom>
          <a:ln>
            <a:solidFill>
              <a:schemeClr val="bg1">
                <a:lumMod val="85000"/>
              </a:schemeClr>
            </a:solidFill>
          </a:ln>
        </p:spPr>
      </p:pic>
      <p:pic>
        <p:nvPicPr>
          <p:cNvPr id="12" name="Picture 11">
            <a:extLst>
              <a:ext uri="{FF2B5EF4-FFF2-40B4-BE49-F238E27FC236}">
                <a16:creationId xmlns:a16="http://schemas.microsoft.com/office/drawing/2014/main" id="{45ABBBDB-ECB7-0F3B-A7B6-F133B088559B}"/>
              </a:ext>
            </a:extLst>
          </p:cNvPr>
          <p:cNvPicPr>
            <a:picLocks noChangeAspect="1"/>
          </p:cNvPicPr>
          <p:nvPr/>
        </p:nvPicPr>
        <p:blipFill>
          <a:blip r:embed="rId3"/>
          <a:stretch>
            <a:fillRect/>
          </a:stretch>
        </p:blipFill>
        <p:spPr>
          <a:xfrm>
            <a:off x="6723418" y="3884186"/>
            <a:ext cx="3657917" cy="646232"/>
          </a:xfrm>
          <a:prstGeom prst="rect">
            <a:avLst/>
          </a:prstGeom>
          <a:ln>
            <a:solidFill>
              <a:schemeClr val="bg1">
                <a:lumMod val="85000"/>
              </a:schemeClr>
            </a:solidFill>
          </a:ln>
        </p:spPr>
      </p:pic>
      <p:sp>
        <p:nvSpPr>
          <p:cNvPr id="25" name="Rectangle 24">
            <a:extLst>
              <a:ext uri="{FF2B5EF4-FFF2-40B4-BE49-F238E27FC236}">
                <a16:creationId xmlns:a16="http://schemas.microsoft.com/office/drawing/2014/main" id="{3D8F1714-EF09-7272-9CDD-C830C8258387}"/>
              </a:ext>
            </a:extLst>
          </p:cNvPr>
          <p:cNvSpPr/>
          <p:nvPr/>
        </p:nvSpPr>
        <p:spPr>
          <a:xfrm>
            <a:off x="1110022" y="3468734"/>
            <a:ext cx="4312916" cy="35625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Rectangle 12">
            <a:extLst>
              <a:ext uri="{FF2B5EF4-FFF2-40B4-BE49-F238E27FC236}">
                <a16:creationId xmlns:a16="http://schemas.microsoft.com/office/drawing/2014/main" id="{A7F1873B-E0A8-E290-EA4F-1168F0A27A76}"/>
              </a:ext>
            </a:extLst>
          </p:cNvPr>
          <p:cNvSpPr/>
          <p:nvPr/>
        </p:nvSpPr>
        <p:spPr>
          <a:xfrm>
            <a:off x="5554689" y="3310421"/>
            <a:ext cx="6049706" cy="523998"/>
          </a:xfrm>
          <a:prstGeom prst="rect">
            <a:avLst/>
          </a:prstGeom>
          <a:solidFill>
            <a:schemeClr val="accent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02CA7AE9-936A-416E-7098-87C14722AAD9}"/>
              </a:ext>
            </a:extLst>
          </p:cNvPr>
          <p:cNvSpPr/>
          <p:nvPr/>
        </p:nvSpPr>
        <p:spPr>
          <a:xfrm>
            <a:off x="0" y="1554818"/>
            <a:ext cx="12185542" cy="7463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24000" rIns="900000" rtlCol="0" anchor="ctr"/>
          <a:lstStyle/>
          <a:p>
            <a:r>
              <a:rPr lang="fr-FR" sz="1400" b="1">
                <a:solidFill>
                  <a:schemeClr val="accent4"/>
                </a:solidFill>
              </a:rPr>
              <a:t>En cas de versement complémentaire </a:t>
            </a:r>
            <a:r>
              <a:rPr lang="fr-FR" sz="1400">
                <a:solidFill>
                  <a:schemeClr val="tx1"/>
                </a:solidFill>
              </a:rPr>
              <a:t>avec l’option </a:t>
            </a:r>
            <a:r>
              <a:rPr lang="fr-FR" sz="1400" b="1">
                <a:solidFill>
                  <a:schemeClr val="accent4"/>
                </a:solidFill>
              </a:rPr>
              <a:t>« valoriser uniquement mes versements » </a:t>
            </a:r>
            <a:r>
              <a:rPr lang="fr-FR" sz="1400">
                <a:solidFill>
                  <a:schemeClr val="tx1"/>
                </a:solidFill>
              </a:rPr>
              <a:t>sur un </a:t>
            </a:r>
            <a:r>
              <a:rPr lang="fr-FR" sz="1400" b="1">
                <a:solidFill>
                  <a:schemeClr val="accent4"/>
                </a:solidFill>
              </a:rPr>
              <a:t>contrat en Gestion déléguée (GDEL, GSM, OG)</a:t>
            </a:r>
            <a:r>
              <a:rPr lang="fr-FR" sz="1400">
                <a:solidFill>
                  <a:schemeClr val="tx1"/>
                </a:solidFill>
              </a:rPr>
              <a:t>, il est désormais possible </a:t>
            </a:r>
            <a:r>
              <a:rPr lang="fr-FR" sz="1400" b="1">
                <a:solidFill>
                  <a:schemeClr val="accent4"/>
                </a:solidFill>
              </a:rPr>
              <a:t>d’abonder uniquement un ou plusieurs</a:t>
            </a:r>
            <a:r>
              <a:rPr lang="fr-FR" sz="1400" b="1">
                <a:solidFill>
                  <a:srgbClr val="FF0000"/>
                </a:solidFill>
              </a:rPr>
              <a:t> </a:t>
            </a:r>
            <a:r>
              <a:rPr lang="fr-FR" sz="1400" b="1">
                <a:solidFill>
                  <a:schemeClr val="accent4"/>
                </a:solidFill>
              </a:rPr>
              <a:t>supports en cohabitation</a:t>
            </a:r>
            <a:r>
              <a:rPr lang="fr-FR" sz="1400" b="1">
                <a:solidFill>
                  <a:schemeClr val="bg2"/>
                </a:solidFill>
              </a:rPr>
              <a:t> </a:t>
            </a:r>
            <a:r>
              <a:rPr lang="fr-FR" sz="1400">
                <a:solidFill>
                  <a:schemeClr val="tx1"/>
                </a:solidFill>
              </a:rPr>
              <a:t>(Emissions temporaires, fonds €, etc.) selon les règles de chaque contrat.</a:t>
            </a:r>
          </a:p>
        </p:txBody>
      </p:sp>
      <p:sp>
        <p:nvSpPr>
          <p:cNvPr id="2" name="Title 1">
            <a:extLst>
              <a:ext uri="{FF2B5EF4-FFF2-40B4-BE49-F238E27FC236}">
                <a16:creationId xmlns:a16="http://schemas.microsoft.com/office/drawing/2014/main" id="{5CC045C5-9CE0-D10A-ACB7-68B896636D26}"/>
              </a:ext>
            </a:extLst>
          </p:cNvPr>
          <p:cNvSpPr>
            <a:spLocks noGrp="1"/>
          </p:cNvSpPr>
          <p:nvPr>
            <p:ph type="title"/>
          </p:nvPr>
        </p:nvSpPr>
        <p:spPr>
          <a:solidFill>
            <a:schemeClr val="bg1"/>
          </a:solidFill>
        </p:spPr>
        <p:txBody>
          <a:bodyPr/>
          <a:lstStyle/>
          <a:p>
            <a:r>
              <a:rPr lang="fr-FR"/>
              <a:t>Autres évolutions liées à LEA 4.2 </a:t>
            </a:r>
          </a:p>
        </p:txBody>
      </p:sp>
      <p:sp>
        <p:nvSpPr>
          <p:cNvPr id="3" name="Text Placeholder 2">
            <a:extLst>
              <a:ext uri="{FF2B5EF4-FFF2-40B4-BE49-F238E27FC236}">
                <a16:creationId xmlns:a16="http://schemas.microsoft.com/office/drawing/2014/main" id="{1D0EB665-7580-C36C-2921-62C549210569}"/>
              </a:ext>
            </a:extLst>
          </p:cNvPr>
          <p:cNvSpPr>
            <a:spLocks noGrp="1"/>
          </p:cNvSpPr>
          <p:nvPr>
            <p:ph type="body" sz="quarter" idx="12"/>
          </p:nvPr>
        </p:nvSpPr>
        <p:spPr/>
        <p:txBody>
          <a:bodyPr>
            <a:noAutofit/>
          </a:bodyPr>
          <a:lstStyle/>
          <a:p>
            <a:r>
              <a:rPr lang="fr-FR"/>
              <a:t>Faciliter l’abondement des supports en cohabitation lors d’un Versement Complémentaire sur un contrat en Gestion déléguée</a:t>
            </a:r>
          </a:p>
        </p:txBody>
      </p:sp>
      <p:sp>
        <p:nvSpPr>
          <p:cNvPr id="40" name="Rectangle: Rounded Corners 39">
            <a:extLst>
              <a:ext uri="{FF2B5EF4-FFF2-40B4-BE49-F238E27FC236}">
                <a16:creationId xmlns:a16="http://schemas.microsoft.com/office/drawing/2014/main" id="{37EBC75B-75CE-BF03-3F1E-6AC727F23A4A}"/>
              </a:ext>
            </a:extLst>
          </p:cNvPr>
          <p:cNvSpPr/>
          <p:nvPr/>
        </p:nvSpPr>
        <p:spPr>
          <a:xfrm>
            <a:off x="5554689" y="2511172"/>
            <a:ext cx="6049707" cy="3594404"/>
          </a:xfrm>
          <a:prstGeom prst="roundRect">
            <a:avLst>
              <a:gd name="adj" fmla="val 3120"/>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216000" tIns="180000" rIns="288000" rtlCol="0" anchor="t"/>
          <a:lstStyle/>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u="sng">
              <a:solidFill>
                <a:schemeClr val="accent4"/>
              </a:solidFill>
            </a:endParaRPr>
          </a:p>
          <a:p>
            <a:pPr>
              <a:buClr>
                <a:schemeClr val="accent4"/>
              </a:buClr>
              <a:buSzPct val="134000"/>
            </a:pPr>
            <a:endParaRPr lang="fr-FR" sz="1200">
              <a:solidFill>
                <a:schemeClr val="accent4"/>
              </a:solidFill>
            </a:endParaRPr>
          </a:p>
        </p:txBody>
      </p:sp>
      <p:grpSp>
        <p:nvGrpSpPr>
          <p:cNvPr id="38" name="Group 37">
            <a:extLst>
              <a:ext uri="{FF2B5EF4-FFF2-40B4-BE49-F238E27FC236}">
                <a16:creationId xmlns:a16="http://schemas.microsoft.com/office/drawing/2014/main" id="{CB847F21-46C1-FA16-E3F9-5564281057F4}"/>
              </a:ext>
            </a:extLst>
          </p:cNvPr>
          <p:cNvGrpSpPr/>
          <p:nvPr/>
        </p:nvGrpSpPr>
        <p:grpSpPr>
          <a:xfrm>
            <a:off x="5965193" y="2324749"/>
            <a:ext cx="1542075" cy="379052"/>
            <a:chOff x="4910007" y="3682576"/>
            <a:chExt cx="1542075" cy="379052"/>
          </a:xfrm>
        </p:grpSpPr>
        <p:sp>
          <p:nvSpPr>
            <p:cNvPr id="34" name="Rectangle 33">
              <a:extLst>
                <a:ext uri="{FF2B5EF4-FFF2-40B4-BE49-F238E27FC236}">
                  <a16:creationId xmlns:a16="http://schemas.microsoft.com/office/drawing/2014/main" id="{5F3B908E-2B77-06CE-7F5F-CD8A881A0788}"/>
                </a:ext>
              </a:extLst>
            </p:cNvPr>
            <p:cNvSpPr/>
            <p:nvPr/>
          </p:nvSpPr>
          <p:spPr>
            <a:xfrm>
              <a:off x="4910007" y="3682576"/>
              <a:ext cx="1542075" cy="379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a:solidFill>
                    <a:schemeClr val="accent2"/>
                  </a:solidFill>
                  <a:latin typeface="+mj-lt"/>
                </a:rPr>
                <a:t>LEA V4.2</a:t>
              </a:r>
            </a:p>
          </p:txBody>
        </p:sp>
        <p:pic>
          <p:nvPicPr>
            <p:cNvPr id="33" name="Picture 2" descr="Price sticker ">
              <a:extLst>
                <a:ext uri="{FF2B5EF4-FFF2-40B4-BE49-F238E27FC236}">
                  <a16:creationId xmlns:a16="http://schemas.microsoft.com/office/drawing/2014/main" id="{6D6AD257-9EDF-A4B7-0D21-94F143ABE0B9}"/>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70661" y="3739617"/>
              <a:ext cx="264971" cy="264971"/>
            </a:xfrm>
            <a:prstGeom prst="rect">
              <a:avLst/>
            </a:prstGeom>
            <a:solidFill>
              <a:srgbClr val="FFFFFF"/>
            </a:solidFill>
            <a:ln>
              <a:noFill/>
            </a:ln>
          </p:spPr>
        </p:pic>
        <p:cxnSp>
          <p:nvCxnSpPr>
            <p:cNvPr id="36" name="Connecteur droit 118">
              <a:extLst>
                <a:ext uri="{FF2B5EF4-FFF2-40B4-BE49-F238E27FC236}">
                  <a16:creationId xmlns:a16="http://schemas.microsoft.com/office/drawing/2014/main" id="{B9C36A12-4AFD-53BF-EFEC-D8C0436CAA55}"/>
                </a:ext>
              </a:extLst>
            </p:cNvPr>
            <p:cNvCxnSpPr>
              <a:cxnSpLocks/>
            </p:cNvCxnSpPr>
            <p:nvPr/>
          </p:nvCxnSpPr>
          <p:spPr>
            <a:xfrm>
              <a:off x="4926195" y="4020559"/>
              <a:ext cx="150970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Connecteur droit 117">
              <a:extLst>
                <a:ext uri="{FF2B5EF4-FFF2-40B4-BE49-F238E27FC236}">
                  <a16:creationId xmlns:a16="http://schemas.microsoft.com/office/drawing/2014/main" id="{3205DF75-B4C9-729E-E4B4-D4361535969F}"/>
                </a:ext>
              </a:extLst>
            </p:cNvPr>
            <p:cNvCxnSpPr>
              <a:cxnSpLocks/>
            </p:cNvCxnSpPr>
            <p:nvPr/>
          </p:nvCxnSpPr>
          <p:spPr>
            <a:xfrm>
              <a:off x="4926195" y="3723646"/>
              <a:ext cx="150970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0D77F773-4C49-C1B4-A92C-8C1C8ADB632F}"/>
              </a:ext>
            </a:extLst>
          </p:cNvPr>
          <p:cNvGrpSpPr/>
          <p:nvPr/>
        </p:nvGrpSpPr>
        <p:grpSpPr>
          <a:xfrm>
            <a:off x="129313" y="1463652"/>
            <a:ext cx="900000" cy="900000"/>
            <a:chOff x="10932322" y="1139951"/>
            <a:chExt cx="900000" cy="900000"/>
          </a:xfrm>
        </p:grpSpPr>
        <p:sp>
          <p:nvSpPr>
            <p:cNvPr id="15" name="Oval 14">
              <a:extLst>
                <a:ext uri="{FF2B5EF4-FFF2-40B4-BE49-F238E27FC236}">
                  <a16:creationId xmlns:a16="http://schemas.microsoft.com/office/drawing/2014/main" id="{5E87DEE6-E9DB-1670-9082-F1966C45F25C}"/>
                </a:ext>
              </a:extLst>
            </p:cNvPr>
            <p:cNvSpPr/>
            <p:nvPr/>
          </p:nvSpPr>
          <p:spPr>
            <a:xfrm>
              <a:off x="10932322" y="1139951"/>
              <a:ext cx="900000" cy="900000"/>
            </a:xfrm>
            <a:prstGeom prst="ellipse">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Box 15">
              <a:extLst>
                <a:ext uri="{FF2B5EF4-FFF2-40B4-BE49-F238E27FC236}">
                  <a16:creationId xmlns:a16="http://schemas.microsoft.com/office/drawing/2014/main" id="{C7D5642E-E726-3016-03D9-FB6E381FC308}"/>
                </a:ext>
              </a:extLst>
            </p:cNvPr>
            <p:cNvSpPr txBox="1"/>
            <p:nvPr/>
          </p:nvSpPr>
          <p:spPr>
            <a:xfrm>
              <a:off x="10965316" y="1572502"/>
              <a:ext cx="834013" cy="400110"/>
            </a:xfrm>
            <a:prstGeom prst="rect">
              <a:avLst/>
            </a:prstGeom>
            <a:noFill/>
          </p:spPr>
          <p:txBody>
            <a:bodyPr wrap="square" rtlCol="0">
              <a:spAutoFit/>
            </a:bodyPr>
            <a:lstStyle/>
            <a:p>
              <a:pPr algn="ctr"/>
              <a:r>
                <a:rPr lang="fr-FR" sz="1000" b="1">
                  <a:solidFill>
                    <a:schemeClr val="accent4"/>
                  </a:solidFill>
                </a:rPr>
                <a:t>Gestion déléguée</a:t>
              </a:r>
            </a:p>
          </p:txBody>
        </p:sp>
        <p:pic>
          <p:nvPicPr>
            <p:cNvPr id="1026" name="Picture 2" descr="Partners ">
              <a:extLst>
                <a:ext uri="{FF2B5EF4-FFF2-40B4-BE49-F238E27FC236}">
                  <a16:creationId xmlns:a16="http://schemas.microsoft.com/office/drawing/2014/main" id="{8F2A927B-2DA8-9B1B-5EE7-026C8B042EC5}"/>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153936" y="1172654"/>
              <a:ext cx="456773" cy="456773"/>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TextBox 41">
            <a:extLst>
              <a:ext uri="{FF2B5EF4-FFF2-40B4-BE49-F238E27FC236}">
                <a16:creationId xmlns:a16="http://schemas.microsoft.com/office/drawing/2014/main" id="{F9F02D4B-34CE-2A2B-A239-C3B9AF9B2E6C}"/>
              </a:ext>
            </a:extLst>
          </p:cNvPr>
          <p:cNvSpPr txBox="1"/>
          <p:nvPr/>
        </p:nvSpPr>
        <p:spPr>
          <a:xfrm>
            <a:off x="1200513" y="2725851"/>
            <a:ext cx="4208354" cy="1077218"/>
          </a:xfrm>
          <a:prstGeom prst="rect">
            <a:avLst/>
          </a:prstGeom>
          <a:noFill/>
        </p:spPr>
        <p:txBody>
          <a:bodyPr wrap="square" lIns="0" tIns="0" rIns="0" bIns="0" rtlCol="0">
            <a:spAutoFit/>
          </a:bodyPr>
          <a:lstStyle/>
          <a:p>
            <a:r>
              <a:rPr lang="fr-FR" sz="1000"/>
              <a:t>Lors d’un </a:t>
            </a:r>
            <a:r>
              <a:rPr lang="fr-FR" sz="1000" b="1">
                <a:solidFill>
                  <a:schemeClr val="bg1">
                    <a:lumMod val="50000"/>
                  </a:schemeClr>
                </a:solidFill>
              </a:rPr>
              <a:t>versement complémentaire </a:t>
            </a:r>
            <a:r>
              <a:rPr lang="fr-FR" sz="1000"/>
              <a:t>en </a:t>
            </a:r>
            <a:r>
              <a:rPr lang="fr-FR" sz="1000" b="1">
                <a:solidFill>
                  <a:schemeClr val="bg1">
                    <a:lumMod val="50000"/>
                  </a:schemeClr>
                </a:solidFill>
              </a:rPr>
              <a:t>« valorisant uniquement mes versements » </a:t>
            </a:r>
            <a:r>
              <a:rPr lang="fr-FR" sz="1000"/>
              <a:t>sur un contrat en gestion déléguée, LEA abonde </a:t>
            </a:r>
            <a:r>
              <a:rPr lang="fr-FR" sz="1000" b="1">
                <a:solidFill>
                  <a:schemeClr val="bg1">
                    <a:lumMod val="50000"/>
                  </a:schemeClr>
                </a:solidFill>
              </a:rPr>
              <a:t>la part en gestion déléguée ainsi que le fonds en €</a:t>
            </a:r>
            <a:r>
              <a:rPr lang="fr-FR" sz="1000">
                <a:solidFill>
                  <a:schemeClr val="bg1">
                    <a:lumMod val="50000"/>
                  </a:schemeClr>
                </a:solidFill>
              </a:rPr>
              <a:t> </a:t>
            </a:r>
            <a:r>
              <a:rPr lang="fr-FR" sz="1000"/>
              <a:t>en cohabitation selon le profil du risque du client</a:t>
            </a:r>
          </a:p>
          <a:p>
            <a:endParaRPr lang="fr-FR" sz="1000"/>
          </a:p>
          <a:p>
            <a:r>
              <a:rPr lang="fr-FR" sz="1000"/>
              <a:t>Il est </a:t>
            </a:r>
            <a:r>
              <a:rPr lang="fr-FR" sz="1000" b="1"/>
              <a:t>impossible d’investir l’intégralité du versement sur les instruments </a:t>
            </a:r>
            <a:r>
              <a:rPr lang="fr-FR" sz="1000"/>
              <a:t>en cohabitation (Fond €, Emissions temporaires, …)</a:t>
            </a:r>
          </a:p>
        </p:txBody>
      </p:sp>
      <p:grpSp>
        <p:nvGrpSpPr>
          <p:cNvPr id="58" name="Group 57">
            <a:extLst>
              <a:ext uri="{FF2B5EF4-FFF2-40B4-BE49-F238E27FC236}">
                <a16:creationId xmlns:a16="http://schemas.microsoft.com/office/drawing/2014/main" id="{7856C3EF-899D-A941-BD29-BD39958DEEA5}"/>
              </a:ext>
            </a:extLst>
          </p:cNvPr>
          <p:cNvGrpSpPr/>
          <p:nvPr/>
        </p:nvGrpSpPr>
        <p:grpSpPr>
          <a:xfrm>
            <a:off x="1505766" y="3884627"/>
            <a:ext cx="3657682" cy="647680"/>
            <a:chOff x="2030032" y="4085109"/>
            <a:chExt cx="2663950" cy="471716"/>
          </a:xfrm>
        </p:grpSpPr>
        <p:pic>
          <p:nvPicPr>
            <p:cNvPr id="44" name="Picture 43">
              <a:extLst>
                <a:ext uri="{FF2B5EF4-FFF2-40B4-BE49-F238E27FC236}">
                  <a16:creationId xmlns:a16="http://schemas.microsoft.com/office/drawing/2014/main" id="{9C0A1E82-B017-A2EF-CA51-295A8D6A05CA}"/>
                </a:ext>
              </a:extLst>
            </p:cNvPr>
            <p:cNvPicPr>
              <a:picLocks noChangeAspect="1"/>
            </p:cNvPicPr>
            <p:nvPr/>
          </p:nvPicPr>
          <p:blipFill rotWithShape="1">
            <a:blip r:embed="rId6"/>
            <a:srcRect b="76065"/>
            <a:stretch/>
          </p:blipFill>
          <p:spPr>
            <a:xfrm>
              <a:off x="2030032" y="4085109"/>
              <a:ext cx="2663950" cy="471716"/>
            </a:xfrm>
            <a:prstGeom prst="rect">
              <a:avLst/>
            </a:prstGeom>
            <a:ln>
              <a:solidFill>
                <a:schemeClr val="bg1">
                  <a:lumMod val="85000"/>
                </a:schemeClr>
              </a:solidFill>
            </a:ln>
          </p:spPr>
        </p:pic>
        <p:sp>
          <p:nvSpPr>
            <p:cNvPr id="45" name="Rectangle 44">
              <a:extLst>
                <a:ext uri="{FF2B5EF4-FFF2-40B4-BE49-F238E27FC236}">
                  <a16:creationId xmlns:a16="http://schemas.microsoft.com/office/drawing/2014/main" id="{4E15BA1F-72BC-D23F-B06F-F8B729156AB2}"/>
                </a:ext>
              </a:extLst>
            </p:cNvPr>
            <p:cNvSpPr/>
            <p:nvPr/>
          </p:nvSpPr>
          <p:spPr>
            <a:xfrm>
              <a:off x="2063420" y="4410621"/>
              <a:ext cx="2590831" cy="125675"/>
            </a:xfrm>
            <a:prstGeom prst="rect">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 name="TextBox 52">
            <a:extLst>
              <a:ext uri="{FF2B5EF4-FFF2-40B4-BE49-F238E27FC236}">
                <a16:creationId xmlns:a16="http://schemas.microsoft.com/office/drawing/2014/main" id="{1547562C-C5F4-4939-3AF5-D53014937BA3}"/>
              </a:ext>
            </a:extLst>
          </p:cNvPr>
          <p:cNvSpPr txBox="1"/>
          <p:nvPr/>
        </p:nvSpPr>
        <p:spPr>
          <a:xfrm>
            <a:off x="1200512" y="4592570"/>
            <a:ext cx="4208355" cy="307777"/>
          </a:xfrm>
          <a:prstGeom prst="rect">
            <a:avLst/>
          </a:prstGeom>
          <a:noFill/>
        </p:spPr>
        <p:txBody>
          <a:bodyPr wrap="square" lIns="0" tIns="0" rIns="0" bIns="0" rtlCol="0">
            <a:spAutoFit/>
          </a:bodyPr>
          <a:lstStyle/>
          <a:p>
            <a:pPr indent="182563"/>
            <a:r>
              <a:rPr lang="fr-FR" sz="1000"/>
              <a:t>En cliquant sur le crayon rouge à côté du profil de gestion, seule la </a:t>
            </a:r>
            <a:r>
              <a:rPr lang="fr-FR" sz="1000" b="1">
                <a:solidFill>
                  <a:schemeClr val="bg1">
                    <a:lumMod val="50000"/>
                  </a:schemeClr>
                </a:solidFill>
              </a:rPr>
              <a:t>ventilation est proposée</a:t>
            </a:r>
          </a:p>
        </p:txBody>
      </p:sp>
      <p:sp>
        <p:nvSpPr>
          <p:cNvPr id="57" name="TextBox 56">
            <a:extLst>
              <a:ext uri="{FF2B5EF4-FFF2-40B4-BE49-F238E27FC236}">
                <a16:creationId xmlns:a16="http://schemas.microsoft.com/office/drawing/2014/main" id="{FDA43BC4-2B8C-7DEA-3BB9-1095078D3F0E}"/>
              </a:ext>
            </a:extLst>
          </p:cNvPr>
          <p:cNvSpPr txBox="1"/>
          <p:nvPr/>
        </p:nvSpPr>
        <p:spPr>
          <a:xfrm>
            <a:off x="1200512" y="5691433"/>
            <a:ext cx="4208355" cy="307777"/>
          </a:xfrm>
          <a:prstGeom prst="rect">
            <a:avLst/>
          </a:prstGeom>
          <a:noFill/>
        </p:spPr>
        <p:txBody>
          <a:bodyPr wrap="square" lIns="0" tIns="0" rIns="0" bIns="0" rtlCol="0">
            <a:spAutoFit/>
          </a:bodyPr>
          <a:lstStyle/>
          <a:p>
            <a:pPr indent="182563"/>
            <a:r>
              <a:rPr lang="fr-FR" sz="1000"/>
              <a:t>Et si l’utilisateur n’abonde pas le profil de gestion (0% ou 0€), </a:t>
            </a:r>
            <a:r>
              <a:rPr lang="fr-FR" sz="1000" b="1">
                <a:solidFill>
                  <a:schemeClr val="bg1">
                    <a:lumMod val="50000"/>
                  </a:schemeClr>
                </a:solidFill>
              </a:rPr>
              <a:t>un message d’erreur d’apparaît</a:t>
            </a:r>
          </a:p>
        </p:txBody>
      </p:sp>
      <p:grpSp>
        <p:nvGrpSpPr>
          <p:cNvPr id="39" name="Group 38">
            <a:extLst>
              <a:ext uri="{FF2B5EF4-FFF2-40B4-BE49-F238E27FC236}">
                <a16:creationId xmlns:a16="http://schemas.microsoft.com/office/drawing/2014/main" id="{F6143E03-56A3-FBB6-2949-0AA7CAE345D8}"/>
              </a:ext>
            </a:extLst>
          </p:cNvPr>
          <p:cNvGrpSpPr/>
          <p:nvPr/>
        </p:nvGrpSpPr>
        <p:grpSpPr>
          <a:xfrm>
            <a:off x="1200513" y="2365819"/>
            <a:ext cx="2520001" cy="296913"/>
            <a:chOff x="1942487" y="3734291"/>
            <a:chExt cx="2520001" cy="296913"/>
          </a:xfrm>
        </p:grpSpPr>
        <p:sp>
          <p:nvSpPr>
            <p:cNvPr id="28" name="Rectangle 27">
              <a:extLst>
                <a:ext uri="{FF2B5EF4-FFF2-40B4-BE49-F238E27FC236}">
                  <a16:creationId xmlns:a16="http://schemas.microsoft.com/office/drawing/2014/main" id="{1C298C6C-11AD-A84E-AC62-3D6589D02E0F}"/>
                </a:ext>
              </a:extLst>
            </p:cNvPr>
            <p:cNvSpPr/>
            <p:nvPr/>
          </p:nvSpPr>
          <p:spPr>
            <a:xfrm>
              <a:off x="2247740" y="3755452"/>
              <a:ext cx="2214748" cy="25459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a:solidFill>
                    <a:srgbClr val="7F7F7F"/>
                  </a:solidFill>
                  <a:latin typeface="+mj-lt"/>
                </a:rPr>
                <a:t>Versions précédentes</a:t>
              </a:r>
            </a:p>
          </p:txBody>
        </p:sp>
        <p:cxnSp>
          <p:nvCxnSpPr>
            <p:cNvPr id="29" name="Connecteur droit 117">
              <a:extLst>
                <a:ext uri="{FF2B5EF4-FFF2-40B4-BE49-F238E27FC236}">
                  <a16:creationId xmlns:a16="http://schemas.microsoft.com/office/drawing/2014/main" id="{CBF0EC21-3B15-D9DE-0F40-700370D5D391}"/>
                </a:ext>
              </a:extLst>
            </p:cNvPr>
            <p:cNvCxnSpPr>
              <a:cxnSpLocks/>
            </p:cNvCxnSpPr>
            <p:nvPr/>
          </p:nvCxnSpPr>
          <p:spPr>
            <a:xfrm>
              <a:off x="1942487" y="3734291"/>
              <a:ext cx="2520000"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30" name="Connecteur droit 118">
              <a:extLst>
                <a:ext uri="{FF2B5EF4-FFF2-40B4-BE49-F238E27FC236}">
                  <a16:creationId xmlns:a16="http://schemas.microsoft.com/office/drawing/2014/main" id="{0BD2CAD5-51BF-9A7D-8D9C-47071066B7C2}"/>
                </a:ext>
              </a:extLst>
            </p:cNvPr>
            <p:cNvCxnSpPr>
              <a:cxnSpLocks/>
            </p:cNvCxnSpPr>
            <p:nvPr/>
          </p:nvCxnSpPr>
          <p:spPr>
            <a:xfrm>
              <a:off x="1942487" y="4031204"/>
              <a:ext cx="2520000"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F0A79097-64FD-5031-36D3-5AF74BD9AEC5}"/>
                </a:ext>
              </a:extLst>
            </p:cNvPr>
            <p:cNvGrpSpPr/>
            <p:nvPr/>
          </p:nvGrpSpPr>
          <p:grpSpPr>
            <a:xfrm>
              <a:off x="1980746" y="3766475"/>
              <a:ext cx="234000" cy="234000"/>
              <a:chOff x="1980746" y="3770615"/>
              <a:chExt cx="234000" cy="234000"/>
            </a:xfrm>
          </p:grpSpPr>
          <p:sp>
            <p:nvSpPr>
              <p:cNvPr id="26" name="Losange 49">
                <a:extLst>
                  <a:ext uri="{FF2B5EF4-FFF2-40B4-BE49-F238E27FC236}">
                    <a16:creationId xmlns:a16="http://schemas.microsoft.com/office/drawing/2014/main" id="{7057CBCB-D11D-B794-4A72-53F9F2AC5435}"/>
                  </a:ext>
                </a:extLst>
              </p:cNvPr>
              <p:cNvSpPr/>
              <p:nvPr/>
            </p:nvSpPr>
            <p:spPr>
              <a:xfrm>
                <a:off x="1980746" y="3770615"/>
                <a:ext cx="234000" cy="234000"/>
              </a:xfrm>
              <a:prstGeom prst="diamond">
                <a:avLst/>
              </a:prstGeom>
              <a:solidFill>
                <a:schemeClr val="bg1"/>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fr-FR" sz="560" b="1">
                  <a:solidFill>
                    <a:schemeClr val="bg1">
                      <a:lumMod val="50000"/>
                    </a:schemeClr>
                  </a:solidFill>
                </a:endParaRPr>
              </a:p>
            </p:txBody>
          </p:sp>
          <p:sp>
            <p:nvSpPr>
              <p:cNvPr id="27" name="TextBox 26">
                <a:extLst>
                  <a:ext uri="{FF2B5EF4-FFF2-40B4-BE49-F238E27FC236}">
                    <a16:creationId xmlns:a16="http://schemas.microsoft.com/office/drawing/2014/main" id="{368A168C-3F4E-0281-B0F3-A719B0AC8F40}"/>
                  </a:ext>
                </a:extLst>
              </p:cNvPr>
              <p:cNvSpPr txBox="1"/>
              <p:nvPr/>
            </p:nvSpPr>
            <p:spPr>
              <a:xfrm>
                <a:off x="1989862" y="3848415"/>
                <a:ext cx="214312" cy="76944"/>
              </a:xfrm>
              <a:prstGeom prst="rect">
                <a:avLst/>
              </a:prstGeom>
              <a:noFill/>
            </p:spPr>
            <p:txBody>
              <a:bodyPr wrap="square" lIns="0" tIns="0" rIns="0" bIns="0" rtlCol="0" anchor="ctr">
                <a:spAutoFit/>
              </a:bodyPr>
              <a:lstStyle/>
              <a:p>
                <a:pPr algn="ctr"/>
                <a:r>
                  <a:rPr lang="fr-FR" sz="500" b="1">
                    <a:solidFill>
                      <a:schemeClr val="bg1">
                        <a:lumMod val="50000"/>
                      </a:schemeClr>
                    </a:solidFill>
                  </a:rPr>
                  <a:t>OLD</a:t>
                </a:r>
              </a:p>
            </p:txBody>
          </p:sp>
        </p:grpSp>
      </p:grpSp>
      <p:sp>
        <p:nvSpPr>
          <p:cNvPr id="61" name="Oval 60">
            <a:extLst>
              <a:ext uri="{FF2B5EF4-FFF2-40B4-BE49-F238E27FC236}">
                <a16:creationId xmlns:a16="http://schemas.microsoft.com/office/drawing/2014/main" id="{E18DA901-FBDC-17C4-D08F-82F41ED55FCE}"/>
              </a:ext>
            </a:extLst>
          </p:cNvPr>
          <p:cNvSpPr/>
          <p:nvPr/>
        </p:nvSpPr>
        <p:spPr>
          <a:xfrm>
            <a:off x="1478769" y="4269247"/>
            <a:ext cx="144000" cy="144000"/>
          </a:xfrm>
          <a:prstGeom prst="ellipse">
            <a:avLst/>
          </a:prstGeom>
          <a:solidFill>
            <a:schemeClr val="bg1">
              <a:lumMod val="50000"/>
            </a:scheme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1</a:t>
            </a:r>
          </a:p>
        </p:txBody>
      </p:sp>
      <p:grpSp>
        <p:nvGrpSpPr>
          <p:cNvPr id="1027" name="Group 1026">
            <a:extLst>
              <a:ext uri="{FF2B5EF4-FFF2-40B4-BE49-F238E27FC236}">
                <a16:creationId xmlns:a16="http://schemas.microsoft.com/office/drawing/2014/main" id="{68A5A9A6-FA06-AE05-8151-0F91F7B6266C}"/>
              </a:ext>
            </a:extLst>
          </p:cNvPr>
          <p:cNvGrpSpPr/>
          <p:nvPr/>
        </p:nvGrpSpPr>
        <p:grpSpPr>
          <a:xfrm>
            <a:off x="1505766" y="4960610"/>
            <a:ext cx="3657682" cy="654829"/>
            <a:chOff x="1505766" y="5196830"/>
            <a:chExt cx="3657682" cy="654829"/>
          </a:xfrm>
        </p:grpSpPr>
        <p:pic>
          <p:nvPicPr>
            <p:cNvPr id="43" name="Picture 42">
              <a:extLst>
                <a:ext uri="{FF2B5EF4-FFF2-40B4-BE49-F238E27FC236}">
                  <a16:creationId xmlns:a16="http://schemas.microsoft.com/office/drawing/2014/main" id="{920198C2-778E-4535-96B0-AF288CD11E73}"/>
                </a:ext>
              </a:extLst>
            </p:cNvPr>
            <p:cNvPicPr>
              <a:picLocks noChangeAspect="1"/>
            </p:cNvPicPr>
            <p:nvPr/>
          </p:nvPicPr>
          <p:blipFill rotWithShape="1">
            <a:blip r:embed="rId6"/>
            <a:srcRect t="59800" b="16844"/>
            <a:stretch/>
          </p:blipFill>
          <p:spPr>
            <a:xfrm>
              <a:off x="1505766" y="5196830"/>
              <a:ext cx="3657682" cy="631988"/>
            </a:xfrm>
            <a:prstGeom prst="rect">
              <a:avLst/>
            </a:prstGeom>
            <a:ln>
              <a:solidFill>
                <a:schemeClr val="bg1">
                  <a:lumMod val="85000"/>
                </a:schemeClr>
              </a:solidFill>
            </a:ln>
          </p:spPr>
        </p:pic>
        <p:sp>
          <p:nvSpPr>
            <p:cNvPr id="62" name="Rectangle 61">
              <a:extLst>
                <a:ext uri="{FF2B5EF4-FFF2-40B4-BE49-F238E27FC236}">
                  <a16:creationId xmlns:a16="http://schemas.microsoft.com/office/drawing/2014/main" id="{19134D19-3F71-1FD8-2571-39E6EF03CECA}"/>
                </a:ext>
              </a:extLst>
            </p:cNvPr>
            <p:cNvSpPr/>
            <p:nvPr/>
          </p:nvSpPr>
          <p:spPr>
            <a:xfrm>
              <a:off x="3931920" y="5235402"/>
              <a:ext cx="1176976" cy="616257"/>
            </a:xfrm>
            <a:prstGeom prst="rect">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Oval 62">
              <a:extLst>
                <a:ext uri="{FF2B5EF4-FFF2-40B4-BE49-F238E27FC236}">
                  <a16:creationId xmlns:a16="http://schemas.microsoft.com/office/drawing/2014/main" id="{6985C97B-F6D2-275C-B821-895691818ED6}"/>
                </a:ext>
              </a:extLst>
            </p:cNvPr>
            <p:cNvSpPr/>
            <p:nvPr/>
          </p:nvSpPr>
          <p:spPr>
            <a:xfrm>
              <a:off x="3859920" y="5315890"/>
              <a:ext cx="144000" cy="144000"/>
            </a:xfrm>
            <a:prstGeom prst="ellipse">
              <a:avLst/>
            </a:prstGeom>
            <a:solidFill>
              <a:schemeClr val="bg1">
                <a:lumMod val="50000"/>
              </a:scheme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2</a:t>
              </a:r>
            </a:p>
          </p:txBody>
        </p:sp>
      </p:grpSp>
      <p:sp>
        <p:nvSpPr>
          <p:cNvPr id="1024" name="Oval 1023">
            <a:extLst>
              <a:ext uri="{FF2B5EF4-FFF2-40B4-BE49-F238E27FC236}">
                <a16:creationId xmlns:a16="http://schemas.microsoft.com/office/drawing/2014/main" id="{F4077BD5-33AA-2CB9-CB1C-71246AFF0FD5}"/>
              </a:ext>
            </a:extLst>
          </p:cNvPr>
          <p:cNvSpPr/>
          <p:nvPr/>
        </p:nvSpPr>
        <p:spPr>
          <a:xfrm>
            <a:off x="1200512" y="4587374"/>
            <a:ext cx="144000" cy="144000"/>
          </a:xfrm>
          <a:prstGeom prst="ellipse">
            <a:avLst/>
          </a:prstGeom>
          <a:solidFill>
            <a:schemeClr val="bg1">
              <a:lumMod val="50000"/>
            </a:scheme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1</a:t>
            </a:r>
          </a:p>
        </p:txBody>
      </p:sp>
      <p:sp>
        <p:nvSpPr>
          <p:cNvPr id="1025" name="Oval 1024">
            <a:extLst>
              <a:ext uri="{FF2B5EF4-FFF2-40B4-BE49-F238E27FC236}">
                <a16:creationId xmlns:a16="http://schemas.microsoft.com/office/drawing/2014/main" id="{F1CE83BE-933A-5CE6-24E8-1516BEA343D8}"/>
              </a:ext>
            </a:extLst>
          </p:cNvPr>
          <p:cNvSpPr/>
          <p:nvPr/>
        </p:nvSpPr>
        <p:spPr>
          <a:xfrm>
            <a:off x="1200512" y="5684158"/>
            <a:ext cx="144000" cy="144000"/>
          </a:xfrm>
          <a:prstGeom prst="ellipse">
            <a:avLst/>
          </a:prstGeom>
          <a:solidFill>
            <a:schemeClr val="bg1">
              <a:lumMod val="50000"/>
            </a:scheme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2</a:t>
            </a:r>
          </a:p>
        </p:txBody>
      </p:sp>
      <p:sp>
        <p:nvSpPr>
          <p:cNvPr id="5" name="TextBox 4">
            <a:extLst>
              <a:ext uri="{FF2B5EF4-FFF2-40B4-BE49-F238E27FC236}">
                <a16:creationId xmlns:a16="http://schemas.microsoft.com/office/drawing/2014/main" id="{313738BF-41F3-6B09-4BAC-DD755BFB7648}"/>
              </a:ext>
            </a:extLst>
          </p:cNvPr>
          <p:cNvSpPr txBox="1"/>
          <p:nvPr/>
        </p:nvSpPr>
        <p:spPr>
          <a:xfrm>
            <a:off x="5736807" y="2725851"/>
            <a:ext cx="5735837" cy="1077218"/>
          </a:xfrm>
          <a:prstGeom prst="rect">
            <a:avLst/>
          </a:prstGeom>
          <a:noFill/>
        </p:spPr>
        <p:txBody>
          <a:bodyPr wrap="square" lIns="0" tIns="0" rIns="0" bIns="0" rtlCol="0">
            <a:spAutoFit/>
          </a:bodyPr>
          <a:lstStyle/>
          <a:p>
            <a:r>
              <a:rPr lang="fr-FR" sz="1000"/>
              <a:t>Lors d’un </a:t>
            </a:r>
            <a:r>
              <a:rPr lang="fr-FR" sz="1000" b="1">
                <a:solidFill>
                  <a:schemeClr val="bg1">
                    <a:lumMod val="50000"/>
                  </a:schemeClr>
                </a:solidFill>
              </a:rPr>
              <a:t>versement complémentaire </a:t>
            </a:r>
            <a:r>
              <a:rPr lang="fr-FR" sz="1000"/>
              <a:t>en </a:t>
            </a:r>
            <a:r>
              <a:rPr lang="fr-FR" sz="1000" b="1">
                <a:solidFill>
                  <a:schemeClr val="bg1">
                    <a:lumMod val="50000"/>
                  </a:schemeClr>
                </a:solidFill>
              </a:rPr>
              <a:t>« valorisant uniquement mes versements » </a:t>
            </a:r>
            <a:r>
              <a:rPr lang="fr-FR" sz="1000"/>
              <a:t>sur un contrat en gestion déléguée, LEA abonde </a:t>
            </a:r>
            <a:r>
              <a:rPr lang="fr-FR" sz="1000" b="1">
                <a:solidFill>
                  <a:schemeClr val="bg1">
                    <a:lumMod val="50000"/>
                  </a:schemeClr>
                </a:solidFill>
              </a:rPr>
              <a:t>la part en gestion déléguée ainsi que le fonds en €</a:t>
            </a:r>
            <a:r>
              <a:rPr lang="fr-FR" sz="1000">
                <a:solidFill>
                  <a:schemeClr val="bg1">
                    <a:lumMod val="50000"/>
                  </a:schemeClr>
                </a:solidFill>
              </a:rPr>
              <a:t> </a:t>
            </a:r>
            <a:r>
              <a:rPr lang="fr-FR" sz="1000"/>
              <a:t>en cohabitation selon le profil du risque du client (comme précédemment)</a:t>
            </a:r>
          </a:p>
          <a:p>
            <a:endParaRPr lang="fr-FR" sz="1000"/>
          </a:p>
          <a:p>
            <a:r>
              <a:rPr lang="fr-FR" sz="1000"/>
              <a:t>Mais Il est désormais possible de </a:t>
            </a:r>
            <a:r>
              <a:rPr lang="fr-FR" sz="1000" b="1">
                <a:solidFill>
                  <a:schemeClr val="bg1"/>
                </a:solidFill>
                <a:highlight>
                  <a:srgbClr val="00A193"/>
                </a:highlight>
              </a:rPr>
              <a:t>remplacer totalement l’abondement de la part en gestion déléguée par des instruments éligibles à la cohabitation </a:t>
            </a:r>
            <a:r>
              <a:rPr lang="fr-FR" sz="1000"/>
              <a:t>déjà détenus (par ex : supports immobiliers) ou nouveaux (par ex : Fonds structuré du moment ou emprunts)</a:t>
            </a:r>
          </a:p>
        </p:txBody>
      </p:sp>
      <p:sp>
        <p:nvSpPr>
          <p:cNvPr id="18" name="TextBox 17">
            <a:extLst>
              <a:ext uri="{FF2B5EF4-FFF2-40B4-BE49-F238E27FC236}">
                <a16:creationId xmlns:a16="http://schemas.microsoft.com/office/drawing/2014/main" id="{623A8B34-C366-2733-0829-3004C002BC9F}"/>
              </a:ext>
            </a:extLst>
          </p:cNvPr>
          <p:cNvSpPr txBox="1"/>
          <p:nvPr/>
        </p:nvSpPr>
        <p:spPr>
          <a:xfrm>
            <a:off x="5736808" y="4592570"/>
            <a:ext cx="5735836" cy="153888"/>
          </a:xfrm>
          <a:prstGeom prst="rect">
            <a:avLst/>
          </a:prstGeom>
          <a:noFill/>
        </p:spPr>
        <p:txBody>
          <a:bodyPr wrap="square" lIns="0" tIns="0" rIns="0" bIns="0" rtlCol="0">
            <a:spAutoFit/>
          </a:bodyPr>
          <a:lstStyle/>
          <a:p>
            <a:pPr indent="182563"/>
            <a:r>
              <a:rPr lang="fr-FR" sz="1000"/>
              <a:t>Pour le profil de gestion, l’option « remplacer » est disponible en plus des ventilations </a:t>
            </a:r>
            <a:r>
              <a:rPr lang="fr-FR" sz="1000" baseline="30000"/>
              <a:t>(a)</a:t>
            </a:r>
            <a:endParaRPr lang="fr-FR" sz="1000" b="1">
              <a:solidFill>
                <a:schemeClr val="bg1">
                  <a:lumMod val="50000"/>
                </a:schemeClr>
              </a:solidFill>
            </a:endParaRPr>
          </a:p>
        </p:txBody>
      </p:sp>
      <p:sp>
        <p:nvSpPr>
          <p:cNvPr id="21" name="Oval 20">
            <a:extLst>
              <a:ext uri="{FF2B5EF4-FFF2-40B4-BE49-F238E27FC236}">
                <a16:creationId xmlns:a16="http://schemas.microsoft.com/office/drawing/2014/main" id="{D18A9DD2-BF73-6F1D-621C-25100949A97F}"/>
              </a:ext>
            </a:extLst>
          </p:cNvPr>
          <p:cNvSpPr/>
          <p:nvPr/>
        </p:nvSpPr>
        <p:spPr>
          <a:xfrm>
            <a:off x="5736808" y="4587374"/>
            <a:ext cx="144000" cy="144000"/>
          </a:xfrm>
          <a:prstGeom prst="ellipse">
            <a:avLst/>
          </a:prstGeom>
          <a:solidFill>
            <a:schemeClr val="accent4"/>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1</a:t>
            </a:r>
          </a:p>
        </p:txBody>
      </p:sp>
      <p:sp>
        <p:nvSpPr>
          <p:cNvPr id="23" name="TextBox 22">
            <a:extLst>
              <a:ext uri="{FF2B5EF4-FFF2-40B4-BE49-F238E27FC236}">
                <a16:creationId xmlns:a16="http://schemas.microsoft.com/office/drawing/2014/main" id="{312487BD-6C71-13CA-DF21-DA080CC4A1C1}"/>
              </a:ext>
            </a:extLst>
          </p:cNvPr>
          <p:cNvSpPr txBox="1"/>
          <p:nvPr/>
        </p:nvSpPr>
        <p:spPr>
          <a:xfrm>
            <a:off x="5736807" y="5691433"/>
            <a:ext cx="5735837" cy="307777"/>
          </a:xfrm>
          <a:prstGeom prst="rect">
            <a:avLst/>
          </a:prstGeom>
          <a:noFill/>
        </p:spPr>
        <p:txBody>
          <a:bodyPr wrap="square" lIns="0" tIns="0" rIns="0" bIns="0" rtlCol="0">
            <a:spAutoFit/>
          </a:bodyPr>
          <a:lstStyle/>
          <a:p>
            <a:pPr indent="182563"/>
            <a:r>
              <a:rPr lang="fr-FR" sz="1000"/>
              <a:t>En cas de ventilation ou de switch multiple, on peut saisir 0€ ou 0% pour le profil de gestion, sans message d’erreur</a:t>
            </a:r>
            <a:r>
              <a:rPr lang="fr-FR" sz="1000" baseline="30000"/>
              <a:t> (a)</a:t>
            </a:r>
            <a:endParaRPr lang="fr-FR" sz="1000" b="1">
              <a:solidFill>
                <a:schemeClr val="bg1">
                  <a:lumMod val="50000"/>
                </a:schemeClr>
              </a:solidFill>
            </a:endParaRPr>
          </a:p>
        </p:txBody>
      </p:sp>
      <p:sp>
        <p:nvSpPr>
          <p:cNvPr id="24" name="Oval 23">
            <a:extLst>
              <a:ext uri="{FF2B5EF4-FFF2-40B4-BE49-F238E27FC236}">
                <a16:creationId xmlns:a16="http://schemas.microsoft.com/office/drawing/2014/main" id="{041FB467-5FD9-479B-C73A-BF9CA9EDCAF9}"/>
              </a:ext>
            </a:extLst>
          </p:cNvPr>
          <p:cNvSpPr/>
          <p:nvPr/>
        </p:nvSpPr>
        <p:spPr>
          <a:xfrm>
            <a:off x="5736808" y="5684158"/>
            <a:ext cx="144000" cy="144000"/>
          </a:xfrm>
          <a:prstGeom prst="ellipse">
            <a:avLst/>
          </a:prstGeom>
          <a:solidFill>
            <a:schemeClr val="accent4"/>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2</a:t>
            </a:r>
          </a:p>
        </p:txBody>
      </p:sp>
      <p:grpSp>
        <p:nvGrpSpPr>
          <p:cNvPr id="55" name="Group 54">
            <a:extLst>
              <a:ext uri="{FF2B5EF4-FFF2-40B4-BE49-F238E27FC236}">
                <a16:creationId xmlns:a16="http://schemas.microsoft.com/office/drawing/2014/main" id="{250728FA-0BB2-EE9A-5947-EE81E8DDA1DE}"/>
              </a:ext>
            </a:extLst>
          </p:cNvPr>
          <p:cNvGrpSpPr/>
          <p:nvPr/>
        </p:nvGrpSpPr>
        <p:grpSpPr>
          <a:xfrm>
            <a:off x="11422562" y="3397480"/>
            <a:ext cx="349881" cy="349881"/>
            <a:chOff x="11422562" y="3596863"/>
            <a:chExt cx="349881" cy="349881"/>
          </a:xfrm>
        </p:grpSpPr>
        <p:sp>
          <p:nvSpPr>
            <p:cNvPr id="54" name="Oval 53">
              <a:extLst>
                <a:ext uri="{FF2B5EF4-FFF2-40B4-BE49-F238E27FC236}">
                  <a16:creationId xmlns:a16="http://schemas.microsoft.com/office/drawing/2014/main" id="{E177CE3F-1ADD-145F-E5F6-2D9A83DEE869}"/>
                </a:ext>
              </a:extLst>
            </p:cNvPr>
            <p:cNvSpPr/>
            <p:nvPr/>
          </p:nvSpPr>
          <p:spPr>
            <a:xfrm>
              <a:off x="11422562" y="3596863"/>
              <a:ext cx="349881" cy="34988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oup 92">
              <a:extLst>
                <a:ext uri="{FF2B5EF4-FFF2-40B4-BE49-F238E27FC236}">
                  <a16:creationId xmlns:a16="http://schemas.microsoft.com/office/drawing/2014/main" id="{8A1D83B4-285A-BE18-BA4E-E5D7EAC8E188}"/>
                </a:ext>
              </a:extLst>
            </p:cNvPr>
            <p:cNvGrpSpPr>
              <a:grpSpLocks noChangeAspect="1"/>
            </p:cNvGrpSpPr>
            <p:nvPr/>
          </p:nvGrpSpPr>
          <p:grpSpPr bwMode="auto">
            <a:xfrm>
              <a:off x="11486240" y="3660521"/>
              <a:ext cx="222557" cy="222555"/>
              <a:chOff x="6546" y="1719"/>
              <a:chExt cx="426" cy="426"/>
            </a:xfrm>
            <a:solidFill>
              <a:schemeClr val="accent2"/>
            </a:solidFill>
          </p:grpSpPr>
          <p:sp>
            <p:nvSpPr>
              <p:cNvPr id="32" name="Freeform 93">
                <a:extLst>
                  <a:ext uri="{FF2B5EF4-FFF2-40B4-BE49-F238E27FC236}">
                    <a16:creationId xmlns:a16="http://schemas.microsoft.com/office/drawing/2014/main" id="{AA2F152F-3DD9-C1B6-8FB0-6F52B9AB1A38}"/>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46" name="Freeform 94">
                <a:extLst>
                  <a:ext uri="{FF2B5EF4-FFF2-40B4-BE49-F238E27FC236}">
                    <a16:creationId xmlns:a16="http://schemas.microsoft.com/office/drawing/2014/main" id="{C9C28628-BD7D-EFF0-92BE-74BC0B036D10}"/>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grpSp>
        <p:nvGrpSpPr>
          <p:cNvPr id="48" name="Group 47">
            <a:extLst>
              <a:ext uri="{FF2B5EF4-FFF2-40B4-BE49-F238E27FC236}">
                <a16:creationId xmlns:a16="http://schemas.microsoft.com/office/drawing/2014/main" id="{ADDBF87F-7039-40CD-D75C-226E425689D2}"/>
              </a:ext>
            </a:extLst>
          </p:cNvPr>
          <p:cNvGrpSpPr/>
          <p:nvPr/>
        </p:nvGrpSpPr>
        <p:grpSpPr>
          <a:xfrm>
            <a:off x="821591" y="3535585"/>
            <a:ext cx="222556" cy="222556"/>
            <a:chOff x="10413954" y="3391970"/>
            <a:chExt cx="497330" cy="497330"/>
          </a:xfrm>
          <a:solidFill>
            <a:schemeClr val="accent3"/>
          </a:solidFill>
        </p:grpSpPr>
        <p:sp>
          <p:nvSpPr>
            <p:cNvPr id="49" name="Freeform 94">
              <a:extLst>
                <a:ext uri="{FF2B5EF4-FFF2-40B4-BE49-F238E27FC236}">
                  <a16:creationId xmlns:a16="http://schemas.microsoft.com/office/drawing/2014/main" id="{77B9AFC8-E9E4-FC92-5E3C-6386E257FAB9}"/>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50" name="Group 127">
              <a:extLst>
                <a:ext uri="{FF2B5EF4-FFF2-40B4-BE49-F238E27FC236}">
                  <a16:creationId xmlns:a16="http://schemas.microsoft.com/office/drawing/2014/main" id="{FB9970B8-FAC1-7C7F-4AB7-8320E7493D39}"/>
                </a:ext>
              </a:extLst>
            </p:cNvPr>
            <p:cNvGrpSpPr>
              <a:grpSpLocks noChangeAspect="1"/>
            </p:cNvGrpSpPr>
            <p:nvPr/>
          </p:nvGrpSpPr>
          <p:grpSpPr bwMode="auto">
            <a:xfrm>
              <a:off x="10558133" y="3537904"/>
              <a:ext cx="208972" cy="207805"/>
              <a:chOff x="5631" y="3122"/>
              <a:chExt cx="179" cy="178"/>
            </a:xfrm>
            <a:grpFill/>
          </p:grpSpPr>
          <p:sp>
            <p:nvSpPr>
              <p:cNvPr id="51" name="Freeform 129">
                <a:extLst>
                  <a:ext uri="{FF2B5EF4-FFF2-40B4-BE49-F238E27FC236}">
                    <a16:creationId xmlns:a16="http://schemas.microsoft.com/office/drawing/2014/main" id="{13CF9422-3044-2FD0-1BA5-E141F2BF6246}"/>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52" name="Freeform 130">
                <a:extLst>
                  <a:ext uri="{FF2B5EF4-FFF2-40B4-BE49-F238E27FC236}">
                    <a16:creationId xmlns:a16="http://schemas.microsoft.com/office/drawing/2014/main" id="{B08D40F9-D44D-DFE3-E8A8-BE7B84DB68B3}"/>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sp>
        <p:nvSpPr>
          <p:cNvPr id="1033" name="Rectangle 1032">
            <a:extLst>
              <a:ext uri="{FF2B5EF4-FFF2-40B4-BE49-F238E27FC236}">
                <a16:creationId xmlns:a16="http://schemas.microsoft.com/office/drawing/2014/main" id="{67123E77-E6C3-CE74-A1A8-4EE283BDCE9C}"/>
              </a:ext>
            </a:extLst>
          </p:cNvPr>
          <p:cNvSpPr/>
          <p:nvPr/>
        </p:nvSpPr>
        <p:spPr>
          <a:xfrm>
            <a:off x="9154045" y="4938222"/>
            <a:ext cx="1176976" cy="616257"/>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4" name="Oval 1033">
            <a:extLst>
              <a:ext uri="{FF2B5EF4-FFF2-40B4-BE49-F238E27FC236}">
                <a16:creationId xmlns:a16="http://schemas.microsoft.com/office/drawing/2014/main" id="{A7662BBA-817B-1751-ED6B-1FD73A19D837}"/>
              </a:ext>
            </a:extLst>
          </p:cNvPr>
          <p:cNvSpPr/>
          <p:nvPr/>
        </p:nvSpPr>
        <p:spPr>
          <a:xfrm>
            <a:off x="9082045" y="5079670"/>
            <a:ext cx="144000" cy="144000"/>
          </a:xfrm>
          <a:prstGeom prst="ellipse">
            <a:avLst/>
          </a:prstGeom>
          <a:solidFill>
            <a:schemeClr val="accent4"/>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2</a:t>
            </a:r>
          </a:p>
        </p:txBody>
      </p:sp>
      <p:grpSp>
        <p:nvGrpSpPr>
          <p:cNvPr id="1037" name="Group 1036">
            <a:extLst>
              <a:ext uri="{FF2B5EF4-FFF2-40B4-BE49-F238E27FC236}">
                <a16:creationId xmlns:a16="http://schemas.microsoft.com/office/drawing/2014/main" id="{432A533C-ACD6-B3D3-9775-AD72D2E8F35E}"/>
              </a:ext>
            </a:extLst>
          </p:cNvPr>
          <p:cNvGrpSpPr/>
          <p:nvPr/>
        </p:nvGrpSpPr>
        <p:grpSpPr>
          <a:xfrm>
            <a:off x="11970819" y="407345"/>
            <a:ext cx="252000" cy="858606"/>
            <a:chOff x="11933542" y="397135"/>
            <a:chExt cx="252000" cy="858606"/>
          </a:xfrm>
        </p:grpSpPr>
        <p:sp>
          <p:nvSpPr>
            <p:cNvPr id="1038" name="Rectangle: Single Corner Snipped 1037">
              <a:hlinkClick r:id="rId7" action="ppaction://hlinksldjump"/>
              <a:extLst>
                <a:ext uri="{FF2B5EF4-FFF2-40B4-BE49-F238E27FC236}">
                  <a16:creationId xmlns:a16="http://schemas.microsoft.com/office/drawing/2014/main" id="{A3CCD6BF-EDBA-BE89-CB5C-37CEB03C3A0D}"/>
                </a:ext>
              </a:extLst>
            </p:cNvPr>
            <p:cNvSpPr/>
            <p:nvPr/>
          </p:nvSpPr>
          <p:spPr>
            <a:xfrm>
              <a:off x="11933542" y="397135"/>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A</a:t>
              </a:r>
            </a:p>
          </p:txBody>
        </p:sp>
        <p:sp>
          <p:nvSpPr>
            <p:cNvPr id="1039" name="Rectangle: Single Corner Snipped 1038">
              <a:hlinkClick r:id="rId8" action="ppaction://hlinksldjump"/>
              <a:extLst>
                <a:ext uri="{FF2B5EF4-FFF2-40B4-BE49-F238E27FC236}">
                  <a16:creationId xmlns:a16="http://schemas.microsoft.com/office/drawing/2014/main" id="{6C7DBEEE-BACE-6634-2F22-DC36B9356EF5}"/>
                </a:ext>
              </a:extLst>
            </p:cNvPr>
            <p:cNvSpPr/>
            <p:nvPr/>
          </p:nvSpPr>
          <p:spPr>
            <a:xfrm>
              <a:off x="11933542" y="700438"/>
              <a:ext cx="252000" cy="252000"/>
            </a:xfrm>
            <a:prstGeom prst="snip1Rect">
              <a:avLst/>
            </a:prstGeom>
            <a:solidFill>
              <a:schemeClr val="bg1"/>
            </a:solid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4"/>
                  </a:solidFill>
                </a:rPr>
                <a:t>B</a:t>
              </a:r>
            </a:p>
          </p:txBody>
        </p:sp>
        <p:sp>
          <p:nvSpPr>
            <p:cNvPr id="1040" name="Rectangle: Single Corner Snipped 1039">
              <a:hlinkClick r:id="rId9" action="ppaction://hlinksldjump"/>
              <a:extLst>
                <a:ext uri="{FF2B5EF4-FFF2-40B4-BE49-F238E27FC236}">
                  <a16:creationId xmlns:a16="http://schemas.microsoft.com/office/drawing/2014/main" id="{CB651F5A-3470-3031-A07B-40E02C4E5E75}"/>
                </a:ext>
              </a:extLst>
            </p:cNvPr>
            <p:cNvSpPr/>
            <p:nvPr/>
          </p:nvSpPr>
          <p:spPr>
            <a:xfrm>
              <a:off x="11933542" y="1003741"/>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C</a:t>
              </a:r>
            </a:p>
          </p:txBody>
        </p:sp>
      </p:grpSp>
      <p:sp>
        <p:nvSpPr>
          <p:cNvPr id="8" name="Rectangle 7">
            <a:extLst>
              <a:ext uri="{FF2B5EF4-FFF2-40B4-BE49-F238E27FC236}">
                <a16:creationId xmlns:a16="http://schemas.microsoft.com/office/drawing/2014/main" id="{9530DDAD-8161-AF2C-03EC-AC802D1BB76B}"/>
              </a:ext>
            </a:extLst>
          </p:cNvPr>
          <p:cNvSpPr/>
          <p:nvPr/>
        </p:nvSpPr>
        <p:spPr>
          <a:xfrm>
            <a:off x="1200512" y="6231093"/>
            <a:ext cx="10403883"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342900" indent="-342900">
              <a:buAutoNum type="alphaLcParenBoth"/>
            </a:pPr>
            <a:r>
              <a:rPr lang="fr-FR" sz="1000">
                <a:solidFill>
                  <a:schemeClr val="tx1"/>
                </a:solidFill>
              </a:rPr>
              <a:t>Le retour à la gestion libre n’est pas possible dans LEA. Le remplacement n’est pas proposé pour un versement en valorisant l’ensemble du contrat.</a:t>
            </a:r>
          </a:p>
        </p:txBody>
      </p:sp>
      <p:sp>
        <p:nvSpPr>
          <p:cNvPr id="1030" name="Rectangle 1029">
            <a:extLst>
              <a:ext uri="{FF2B5EF4-FFF2-40B4-BE49-F238E27FC236}">
                <a16:creationId xmlns:a16="http://schemas.microsoft.com/office/drawing/2014/main" id="{4E82CF91-7124-CD3E-3E0D-B3F686AE34B3}"/>
              </a:ext>
            </a:extLst>
          </p:cNvPr>
          <p:cNvSpPr/>
          <p:nvPr/>
        </p:nvSpPr>
        <p:spPr>
          <a:xfrm>
            <a:off x="6723418" y="4310168"/>
            <a:ext cx="3657917" cy="206408"/>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Oval 16">
            <a:extLst>
              <a:ext uri="{FF2B5EF4-FFF2-40B4-BE49-F238E27FC236}">
                <a16:creationId xmlns:a16="http://schemas.microsoft.com/office/drawing/2014/main" id="{CD1AD6AE-9B3B-DD94-93F7-DF97508E415F}"/>
              </a:ext>
            </a:extLst>
          </p:cNvPr>
          <p:cNvSpPr/>
          <p:nvPr/>
        </p:nvSpPr>
        <p:spPr>
          <a:xfrm>
            <a:off x="6664230" y="4243639"/>
            <a:ext cx="144000" cy="144000"/>
          </a:xfrm>
          <a:prstGeom prst="ellipse">
            <a:avLst/>
          </a:prstGeom>
          <a:solidFill>
            <a:schemeClr val="accent4"/>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800" b="1">
                <a:solidFill>
                  <a:schemeClr val="bg1"/>
                </a:solidFill>
              </a:rPr>
              <a:t>1</a:t>
            </a:r>
          </a:p>
        </p:txBody>
      </p:sp>
      <p:sp>
        <p:nvSpPr>
          <p:cNvPr id="4" name="Rectangle: Single Corner Snipped 3">
            <a:hlinkClick r:id="rId9" action="ppaction://hlinksldjump"/>
            <a:extLst>
              <a:ext uri="{FF2B5EF4-FFF2-40B4-BE49-F238E27FC236}">
                <a16:creationId xmlns:a16="http://schemas.microsoft.com/office/drawing/2014/main" id="{6F381093-B238-9707-5AF8-8EAA33C0732A}"/>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spTree>
    <p:extLst>
      <p:ext uri="{BB962C8B-B14F-4D97-AF65-F5344CB8AC3E}">
        <p14:creationId xmlns:p14="http://schemas.microsoft.com/office/powerpoint/2010/main" val="4246660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1A082340-E46D-0D2F-24BF-46E5D78827A1}"/>
              </a:ext>
            </a:extLst>
          </p:cNvPr>
          <p:cNvSpPr/>
          <p:nvPr/>
        </p:nvSpPr>
        <p:spPr>
          <a:xfrm>
            <a:off x="0" y="1554818"/>
            <a:ext cx="12185542" cy="7463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24000" rIns="900000" rtlCol="0" anchor="ctr"/>
          <a:lstStyle/>
          <a:p>
            <a:endParaRPr lang="fr-FR" sz="1400">
              <a:solidFill>
                <a:schemeClr val="tx1"/>
              </a:solidFill>
            </a:endParaRPr>
          </a:p>
        </p:txBody>
      </p:sp>
      <p:sp>
        <p:nvSpPr>
          <p:cNvPr id="2" name="Title 1">
            <a:extLst>
              <a:ext uri="{FF2B5EF4-FFF2-40B4-BE49-F238E27FC236}">
                <a16:creationId xmlns:a16="http://schemas.microsoft.com/office/drawing/2014/main" id="{5CC045C5-9CE0-D10A-ACB7-68B896636D26}"/>
              </a:ext>
            </a:extLst>
          </p:cNvPr>
          <p:cNvSpPr>
            <a:spLocks noGrp="1"/>
          </p:cNvSpPr>
          <p:nvPr>
            <p:ph type="title"/>
          </p:nvPr>
        </p:nvSpPr>
        <p:spPr>
          <a:solidFill>
            <a:schemeClr val="bg1"/>
          </a:solidFill>
        </p:spPr>
        <p:txBody>
          <a:bodyPr/>
          <a:lstStyle/>
          <a:p>
            <a:r>
              <a:rPr lang="fr-FR"/>
              <a:t>Autres évolutions liées à LEA 4.2 </a:t>
            </a:r>
          </a:p>
        </p:txBody>
      </p:sp>
      <p:sp>
        <p:nvSpPr>
          <p:cNvPr id="3" name="Text Placeholder 2">
            <a:extLst>
              <a:ext uri="{FF2B5EF4-FFF2-40B4-BE49-F238E27FC236}">
                <a16:creationId xmlns:a16="http://schemas.microsoft.com/office/drawing/2014/main" id="{1D0EB665-7580-C36C-2921-62C549210569}"/>
              </a:ext>
            </a:extLst>
          </p:cNvPr>
          <p:cNvSpPr>
            <a:spLocks noGrp="1"/>
          </p:cNvSpPr>
          <p:nvPr>
            <p:ph type="body" sz="quarter" idx="12"/>
          </p:nvPr>
        </p:nvSpPr>
        <p:spPr/>
        <p:txBody>
          <a:bodyPr/>
          <a:lstStyle/>
          <a:p>
            <a:r>
              <a:rPr lang="fr-FR"/>
              <a:t>Evolutions de l’éditique « synthèse épargne »</a:t>
            </a:r>
          </a:p>
        </p:txBody>
      </p:sp>
      <p:pic>
        <p:nvPicPr>
          <p:cNvPr id="15" name="Picture 14">
            <a:extLst>
              <a:ext uri="{FF2B5EF4-FFF2-40B4-BE49-F238E27FC236}">
                <a16:creationId xmlns:a16="http://schemas.microsoft.com/office/drawing/2014/main" id="{67579B96-385F-AAE9-C61D-F7D4FA6A28F0}"/>
              </a:ext>
            </a:extLst>
          </p:cNvPr>
          <p:cNvPicPr>
            <a:picLocks noChangeAspect="1"/>
          </p:cNvPicPr>
          <p:nvPr/>
        </p:nvPicPr>
        <p:blipFill>
          <a:blip r:embed="rId3"/>
          <a:stretch>
            <a:fillRect/>
          </a:stretch>
        </p:blipFill>
        <p:spPr>
          <a:xfrm>
            <a:off x="1521464" y="1696823"/>
            <a:ext cx="1100380"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17" name="Picture 16">
            <a:extLst>
              <a:ext uri="{FF2B5EF4-FFF2-40B4-BE49-F238E27FC236}">
                <a16:creationId xmlns:a16="http://schemas.microsoft.com/office/drawing/2014/main" id="{39F471D7-1A66-2EEA-D301-E908234F78AE}"/>
              </a:ext>
            </a:extLst>
          </p:cNvPr>
          <p:cNvPicPr>
            <a:picLocks noChangeAspect="1"/>
          </p:cNvPicPr>
          <p:nvPr/>
        </p:nvPicPr>
        <p:blipFill>
          <a:blip r:embed="rId4"/>
          <a:stretch>
            <a:fillRect/>
          </a:stretch>
        </p:blipFill>
        <p:spPr>
          <a:xfrm>
            <a:off x="2332026" y="1696823"/>
            <a:ext cx="1099508" cy="1559393"/>
          </a:xfrm>
          <a:prstGeom prst="rect">
            <a:avLst/>
          </a:prstGeom>
          <a:ln w="6350">
            <a:solidFill>
              <a:schemeClr val="bg1">
                <a:lumMod val="85000"/>
              </a:schemeClr>
            </a:solidFill>
          </a:ln>
          <a:effectLst>
            <a:outerShdw blurRad="50800" dist="38100" dir="10800000" algn="r" rotWithShape="0">
              <a:prstClr val="black">
                <a:alpha val="23000"/>
              </a:prstClr>
            </a:outerShdw>
          </a:effectLst>
        </p:spPr>
      </p:pic>
      <p:pic>
        <p:nvPicPr>
          <p:cNvPr id="18" name="Picture 17">
            <a:extLst>
              <a:ext uri="{FF2B5EF4-FFF2-40B4-BE49-F238E27FC236}">
                <a16:creationId xmlns:a16="http://schemas.microsoft.com/office/drawing/2014/main" id="{4DE58727-5FB7-6934-DBCC-6D2001B18211}"/>
              </a:ext>
            </a:extLst>
          </p:cNvPr>
          <p:cNvPicPr>
            <a:picLocks noChangeAspect="1"/>
          </p:cNvPicPr>
          <p:nvPr/>
        </p:nvPicPr>
        <p:blipFill>
          <a:blip r:embed="rId5"/>
          <a:stretch>
            <a:fillRect/>
          </a:stretch>
        </p:blipFill>
        <p:spPr>
          <a:xfrm>
            <a:off x="3141717" y="1696823"/>
            <a:ext cx="1098266"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19" name="Picture 18">
            <a:extLst>
              <a:ext uri="{FF2B5EF4-FFF2-40B4-BE49-F238E27FC236}">
                <a16:creationId xmlns:a16="http://schemas.microsoft.com/office/drawing/2014/main" id="{D98ADFA5-1B41-097C-B4C3-CE521C3E8C88}"/>
              </a:ext>
            </a:extLst>
          </p:cNvPr>
          <p:cNvPicPr>
            <a:picLocks noChangeAspect="1"/>
          </p:cNvPicPr>
          <p:nvPr/>
        </p:nvPicPr>
        <p:blipFill>
          <a:blip r:embed="rId6"/>
          <a:stretch>
            <a:fillRect/>
          </a:stretch>
        </p:blipFill>
        <p:spPr>
          <a:xfrm>
            <a:off x="3950969" y="1696823"/>
            <a:ext cx="1096158"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22" name="Picture 21">
            <a:extLst>
              <a:ext uri="{FF2B5EF4-FFF2-40B4-BE49-F238E27FC236}">
                <a16:creationId xmlns:a16="http://schemas.microsoft.com/office/drawing/2014/main" id="{9119155F-6738-0FBA-C0AF-0867740A276A}"/>
              </a:ext>
            </a:extLst>
          </p:cNvPr>
          <p:cNvPicPr>
            <a:picLocks noChangeAspect="1"/>
          </p:cNvPicPr>
          <p:nvPr/>
        </p:nvPicPr>
        <p:blipFill>
          <a:blip r:embed="rId7"/>
          <a:stretch>
            <a:fillRect/>
          </a:stretch>
        </p:blipFill>
        <p:spPr>
          <a:xfrm>
            <a:off x="6583759" y="1696823"/>
            <a:ext cx="1094419"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23" name="Picture 22">
            <a:extLst>
              <a:ext uri="{FF2B5EF4-FFF2-40B4-BE49-F238E27FC236}">
                <a16:creationId xmlns:a16="http://schemas.microsoft.com/office/drawing/2014/main" id="{CA31107E-96AF-CADF-9671-4D2B255F6E38}"/>
              </a:ext>
            </a:extLst>
          </p:cNvPr>
          <p:cNvPicPr>
            <a:picLocks noChangeAspect="1"/>
          </p:cNvPicPr>
          <p:nvPr/>
        </p:nvPicPr>
        <p:blipFill>
          <a:blip r:embed="rId8"/>
          <a:stretch>
            <a:fillRect/>
          </a:stretch>
        </p:blipFill>
        <p:spPr>
          <a:xfrm>
            <a:off x="7389164" y="1696823"/>
            <a:ext cx="1098636"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24" name="Picture 23">
            <a:extLst>
              <a:ext uri="{FF2B5EF4-FFF2-40B4-BE49-F238E27FC236}">
                <a16:creationId xmlns:a16="http://schemas.microsoft.com/office/drawing/2014/main" id="{AB9B0DDD-9D44-B987-7B4D-61F7B11D1966}"/>
              </a:ext>
            </a:extLst>
          </p:cNvPr>
          <p:cNvPicPr>
            <a:picLocks noChangeAspect="1"/>
          </p:cNvPicPr>
          <p:nvPr/>
        </p:nvPicPr>
        <p:blipFill>
          <a:blip r:embed="rId9"/>
          <a:stretch>
            <a:fillRect/>
          </a:stretch>
        </p:blipFill>
        <p:spPr>
          <a:xfrm>
            <a:off x="8198786" y="1696823"/>
            <a:ext cx="1098998"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25" name="Picture 24">
            <a:extLst>
              <a:ext uri="{FF2B5EF4-FFF2-40B4-BE49-F238E27FC236}">
                <a16:creationId xmlns:a16="http://schemas.microsoft.com/office/drawing/2014/main" id="{CCA823FE-7DDA-529C-0E11-CA9A048B5204}"/>
              </a:ext>
            </a:extLst>
          </p:cNvPr>
          <p:cNvPicPr>
            <a:picLocks noChangeAspect="1"/>
          </p:cNvPicPr>
          <p:nvPr/>
        </p:nvPicPr>
        <p:blipFill>
          <a:blip r:embed="rId10"/>
          <a:stretch>
            <a:fillRect/>
          </a:stretch>
        </p:blipFill>
        <p:spPr>
          <a:xfrm>
            <a:off x="9008770" y="1696823"/>
            <a:ext cx="1098636"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26" name="Picture 25">
            <a:extLst>
              <a:ext uri="{FF2B5EF4-FFF2-40B4-BE49-F238E27FC236}">
                <a16:creationId xmlns:a16="http://schemas.microsoft.com/office/drawing/2014/main" id="{25410C2C-830E-9640-3138-4E587772B82B}"/>
              </a:ext>
            </a:extLst>
          </p:cNvPr>
          <p:cNvPicPr>
            <a:picLocks noChangeAspect="1"/>
          </p:cNvPicPr>
          <p:nvPr/>
        </p:nvPicPr>
        <p:blipFill>
          <a:blip r:embed="rId11"/>
          <a:stretch>
            <a:fillRect/>
          </a:stretch>
        </p:blipFill>
        <p:spPr>
          <a:xfrm>
            <a:off x="9818392" y="1696823"/>
            <a:ext cx="1096524"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pic>
        <p:nvPicPr>
          <p:cNvPr id="27" name="Picture 26">
            <a:extLst>
              <a:ext uri="{FF2B5EF4-FFF2-40B4-BE49-F238E27FC236}">
                <a16:creationId xmlns:a16="http://schemas.microsoft.com/office/drawing/2014/main" id="{515F038F-7CE1-4010-5958-21790AFBEE5D}"/>
              </a:ext>
            </a:extLst>
          </p:cNvPr>
          <p:cNvPicPr>
            <a:picLocks noChangeAspect="1"/>
          </p:cNvPicPr>
          <p:nvPr/>
        </p:nvPicPr>
        <p:blipFill>
          <a:blip r:embed="rId12"/>
          <a:stretch>
            <a:fillRect/>
          </a:stretch>
        </p:blipFill>
        <p:spPr>
          <a:xfrm>
            <a:off x="10625903" y="1696823"/>
            <a:ext cx="1097397" cy="1559393"/>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sp>
        <p:nvSpPr>
          <p:cNvPr id="32" name="Arrow: Chevron 31">
            <a:extLst>
              <a:ext uri="{FF2B5EF4-FFF2-40B4-BE49-F238E27FC236}">
                <a16:creationId xmlns:a16="http://schemas.microsoft.com/office/drawing/2014/main" id="{BCEB1E10-58C3-29F7-53BA-DAA31B9AEABB}"/>
              </a:ext>
            </a:extLst>
          </p:cNvPr>
          <p:cNvSpPr/>
          <p:nvPr/>
        </p:nvSpPr>
        <p:spPr>
          <a:xfrm>
            <a:off x="1494684" y="1283289"/>
            <a:ext cx="4165034" cy="344227"/>
          </a:xfrm>
          <a:prstGeom prst="chevron">
            <a:avLst>
              <a:gd name="adj" fmla="val 2931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72000" rIns="0" bIns="72000" rtlCol="0" anchor="ctr"/>
          <a:lstStyle/>
          <a:p>
            <a:r>
              <a:rPr lang="fr-FR" sz="1000" b="1">
                <a:solidFill>
                  <a:schemeClr val="bg1"/>
                </a:solidFill>
              </a:rPr>
              <a:t>Situation personnelle du client et profil investisseur  </a:t>
            </a:r>
          </a:p>
        </p:txBody>
      </p:sp>
      <p:sp>
        <p:nvSpPr>
          <p:cNvPr id="33" name="Arrow: Chevron 32">
            <a:extLst>
              <a:ext uri="{FF2B5EF4-FFF2-40B4-BE49-F238E27FC236}">
                <a16:creationId xmlns:a16="http://schemas.microsoft.com/office/drawing/2014/main" id="{A431F25E-B0A4-B5B7-A071-76FAD13375F5}"/>
              </a:ext>
            </a:extLst>
          </p:cNvPr>
          <p:cNvSpPr/>
          <p:nvPr/>
        </p:nvSpPr>
        <p:spPr>
          <a:xfrm>
            <a:off x="5659718" y="1283289"/>
            <a:ext cx="2482913" cy="344227"/>
          </a:xfrm>
          <a:prstGeom prst="chevron">
            <a:avLst>
              <a:gd name="adj" fmla="val 2931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72000" rIns="0" bIns="72000" rtlCol="0" anchor="ctr"/>
          <a:lstStyle/>
          <a:p>
            <a:r>
              <a:rPr lang="fr-FR" sz="1000" b="1">
                <a:solidFill>
                  <a:schemeClr val="bg1"/>
                </a:solidFill>
              </a:rPr>
              <a:t>Recommandation de l’établissement</a:t>
            </a:r>
          </a:p>
        </p:txBody>
      </p:sp>
      <p:sp>
        <p:nvSpPr>
          <p:cNvPr id="34" name="Arrow: Chevron 33">
            <a:extLst>
              <a:ext uri="{FF2B5EF4-FFF2-40B4-BE49-F238E27FC236}">
                <a16:creationId xmlns:a16="http://schemas.microsoft.com/office/drawing/2014/main" id="{F1E27F56-E69A-A4EB-65A8-CEEFC13279A0}"/>
              </a:ext>
            </a:extLst>
          </p:cNvPr>
          <p:cNvSpPr/>
          <p:nvPr/>
        </p:nvSpPr>
        <p:spPr>
          <a:xfrm>
            <a:off x="8142631" y="1283289"/>
            <a:ext cx="2482913" cy="344227"/>
          </a:xfrm>
          <a:prstGeom prst="chevron">
            <a:avLst>
              <a:gd name="adj" fmla="val 2931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0" bIns="72000" rtlCol="0" anchor="ctr"/>
          <a:lstStyle/>
          <a:p>
            <a:r>
              <a:rPr lang="fr-FR" sz="1000" b="1">
                <a:solidFill>
                  <a:schemeClr val="bg1"/>
                </a:solidFill>
              </a:rPr>
              <a:t>Choix d’investissement du client</a:t>
            </a:r>
          </a:p>
        </p:txBody>
      </p:sp>
      <p:sp>
        <p:nvSpPr>
          <p:cNvPr id="36" name="Arrow: Chevron 35">
            <a:extLst>
              <a:ext uri="{FF2B5EF4-FFF2-40B4-BE49-F238E27FC236}">
                <a16:creationId xmlns:a16="http://schemas.microsoft.com/office/drawing/2014/main" id="{50BD370E-3EB3-BA66-4993-AD7B0A4728A6}"/>
              </a:ext>
            </a:extLst>
          </p:cNvPr>
          <p:cNvSpPr/>
          <p:nvPr/>
        </p:nvSpPr>
        <p:spPr>
          <a:xfrm>
            <a:off x="10625545" y="1283289"/>
            <a:ext cx="1096524" cy="344227"/>
          </a:xfrm>
          <a:prstGeom prst="chevron">
            <a:avLst>
              <a:gd name="adj" fmla="val 2931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0" bIns="72000" rtlCol="0" anchor="ctr"/>
          <a:lstStyle/>
          <a:p>
            <a:r>
              <a:rPr lang="fr-FR" sz="1000" b="1">
                <a:solidFill>
                  <a:schemeClr val="bg1"/>
                </a:solidFill>
              </a:rPr>
              <a:t>Signature</a:t>
            </a:r>
          </a:p>
        </p:txBody>
      </p:sp>
      <p:sp>
        <p:nvSpPr>
          <p:cNvPr id="40" name="Rectangle 39">
            <a:extLst>
              <a:ext uri="{FF2B5EF4-FFF2-40B4-BE49-F238E27FC236}">
                <a16:creationId xmlns:a16="http://schemas.microsoft.com/office/drawing/2014/main" id="{07C51D10-DCEF-8BB1-BC75-196A8DB170F7}"/>
              </a:ext>
            </a:extLst>
          </p:cNvPr>
          <p:cNvSpPr/>
          <p:nvPr/>
        </p:nvSpPr>
        <p:spPr>
          <a:xfrm>
            <a:off x="559024" y="4084527"/>
            <a:ext cx="2582694" cy="2328206"/>
          </a:xfrm>
          <a:prstGeom prst="rect">
            <a:avLst/>
          </a:prstGeom>
          <a:solidFill>
            <a:schemeClr val="bg1"/>
          </a:solidFill>
          <a:ln w="127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2" name="Group 41">
            <a:extLst>
              <a:ext uri="{FF2B5EF4-FFF2-40B4-BE49-F238E27FC236}">
                <a16:creationId xmlns:a16="http://schemas.microsoft.com/office/drawing/2014/main" id="{10B96041-30D5-99D8-05E3-DD57D0F993F9}"/>
              </a:ext>
            </a:extLst>
          </p:cNvPr>
          <p:cNvGrpSpPr/>
          <p:nvPr/>
        </p:nvGrpSpPr>
        <p:grpSpPr>
          <a:xfrm>
            <a:off x="567722" y="3816087"/>
            <a:ext cx="2574892" cy="453384"/>
            <a:chOff x="6351641" y="4099665"/>
            <a:chExt cx="2574892" cy="453384"/>
          </a:xfrm>
        </p:grpSpPr>
        <p:sp>
          <p:nvSpPr>
            <p:cNvPr id="53" name="Rectangle 52">
              <a:extLst>
                <a:ext uri="{FF2B5EF4-FFF2-40B4-BE49-F238E27FC236}">
                  <a16:creationId xmlns:a16="http://schemas.microsoft.com/office/drawing/2014/main" id="{53EB3B60-8DA1-1CB1-7A41-5FBCE648E9CE}"/>
                </a:ext>
              </a:extLst>
            </p:cNvPr>
            <p:cNvSpPr/>
            <p:nvPr/>
          </p:nvSpPr>
          <p:spPr>
            <a:xfrm>
              <a:off x="6351641" y="4099665"/>
              <a:ext cx="2574892" cy="453384"/>
            </a:xfrm>
            <a:prstGeom prst="rect">
              <a:avLst/>
            </a:prstGeom>
            <a:solidFill>
              <a:schemeClr val="accent4"/>
            </a:solidFill>
            <a:ln w="127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TextBox 56">
              <a:extLst>
                <a:ext uri="{FF2B5EF4-FFF2-40B4-BE49-F238E27FC236}">
                  <a16:creationId xmlns:a16="http://schemas.microsoft.com/office/drawing/2014/main" id="{ED63CD9D-037D-7FA6-D325-7DD4BFA5A89E}"/>
                </a:ext>
              </a:extLst>
            </p:cNvPr>
            <p:cNvSpPr txBox="1"/>
            <p:nvPr/>
          </p:nvSpPr>
          <p:spPr>
            <a:xfrm>
              <a:off x="6801894" y="4172469"/>
              <a:ext cx="2071926" cy="307777"/>
            </a:xfrm>
            <a:prstGeom prst="rect">
              <a:avLst/>
            </a:prstGeom>
            <a:noFill/>
          </p:spPr>
          <p:txBody>
            <a:bodyPr wrap="square" rtlCol="0">
              <a:spAutoFit/>
            </a:bodyPr>
            <a:lstStyle/>
            <a:p>
              <a:r>
                <a:rPr lang="fr-FR" sz="1400" b="1">
                  <a:solidFill>
                    <a:schemeClr val="bg1"/>
                  </a:solidFill>
                </a:rPr>
                <a:t>Avoirs externes</a:t>
              </a:r>
            </a:p>
          </p:txBody>
        </p:sp>
      </p:grpSp>
      <p:sp>
        <p:nvSpPr>
          <p:cNvPr id="44" name="TextBox 43">
            <a:extLst>
              <a:ext uri="{FF2B5EF4-FFF2-40B4-BE49-F238E27FC236}">
                <a16:creationId xmlns:a16="http://schemas.microsoft.com/office/drawing/2014/main" id="{18C59A45-60CE-5014-32E2-46D94E78BEF0}"/>
              </a:ext>
            </a:extLst>
          </p:cNvPr>
          <p:cNvSpPr txBox="1"/>
          <p:nvPr/>
        </p:nvSpPr>
        <p:spPr>
          <a:xfrm>
            <a:off x="612869" y="4273553"/>
            <a:ext cx="2425606" cy="2092881"/>
          </a:xfrm>
          <a:prstGeom prst="rect">
            <a:avLst/>
          </a:prstGeom>
          <a:noFill/>
        </p:spPr>
        <p:txBody>
          <a:bodyPr wrap="square" rtlCol="0">
            <a:spAutoFit/>
          </a:bodyPr>
          <a:lstStyle/>
          <a:p>
            <a:pPr>
              <a:spcBef>
                <a:spcPts val="600"/>
              </a:spcBef>
              <a:buClr>
                <a:schemeClr val="accent4"/>
              </a:buClr>
            </a:pPr>
            <a:r>
              <a:rPr lang="fr-FR" sz="1200"/>
              <a:t>Modification de la rubrique « Vos avoirs dans d’autres établissements » sur la base de la déclaration dans LEA</a:t>
            </a:r>
            <a:endParaRPr lang="fr-FR" sz="1200" b="1">
              <a:solidFill>
                <a:schemeClr val="accent4"/>
              </a:solidFill>
            </a:endParaRPr>
          </a:p>
          <a:p>
            <a:pPr marL="171450" indent="-171450">
              <a:spcBef>
                <a:spcPts val="600"/>
              </a:spcBef>
              <a:buClr>
                <a:schemeClr val="accent4"/>
              </a:buClr>
              <a:buFont typeface="Wingdings" panose="05000000000000000000" pitchFamily="2" charset="2"/>
              <a:buChar char="à"/>
            </a:pPr>
            <a:r>
              <a:rPr lang="fr-FR" sz="1200" b="1">
                <a:solidFill>
                  <a:schemeClr val="accent4"/>
                </a:solidFill>
              </a:rPr>
              <a:t>Nature des avoirs rapatriés</a:t>
            </a:r>
            <a:r>
              <a:rPr lang="fr-FR" sz="1200"/>
              <a:t> pour le besoin du/des projets</a:t>
            </a:r>
            <a:endParaRPr lang="fr-FR" sz="1200" b="1">
              <a:solidFill>
                <a:schemeClr val="accent4"/>
              </a:solidFill>
            </a:endParaRPr>
          </a:p>
          <a:p>
            <a:pPr marL="171450" indent="-171450">
              <a:spcBef>
                <a:spcPts val="600"/>
              </a:spcBef>
              <a:buClr>
                <a:schemeClr val="accent4"/>
              </a:buClr>
              <a:buFont typeface="Wingdings" panose="05000000000000000000" pitchFamily="2" charset="2"/>
              <a:buChar char="à"/>
            </a:pPr>
            <a:r>
              <a:rPr lang="fr-FR" sz="1200" b="1">
                <a:solidFill>
                  <a:schemeClr val="accent4"/>
                </a:solidFill>
              </a:rPr>
              <a:t>Etablissement dans lequel les fonds sont détenus</a:t>
            </a:r>
          </a:p>
        </p:txBody>
      </p:sp>
      <p:pic>
        <p:nvPicPr>
          <p:cNvPr id="11" name="Picture 10">
            <a:extLst>
              <a:ext uri="{FF2B5EF4-FFF2-40B4-BE49-F238E27FC236}">
                <a16:creationId xmlns:a16="http://schemas.microsoft.com/office/drawing/2014/main" id="{88289146-6B47-7697-6F6B-2574C072D2DE}"/>
              </a:ext>
            </a:extLst>
          </p:cNvPr>
          <p:cNvPicPr>
            <a:picLocks noChangeAspect="1"/>
          </p:cNvPicPr>
          <p:nvPr/>
        </p:nvPicPr>
        <p:blipFill>
          <a:blip r:embed="rId13"/>
          <a:stretch>
            <a:fillRect/>
          </a:stretch>
        </p:blipFill>
        <p:spPr>
          <a:xfrm>
            <a:off x="4758113" y="1924569"/>
            <a:ext cx="1182175" cy="1705484"/>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sp>
        <p:nvSpPr>
          <p:cNvPr id="1031" name="Rectangle 1030">
            <a:extLst>
              <a:ext uri="{FF2B5EF4-FFF2-40B4-BE49-F238E27FC236}">
                <a16:creationId xmlns:a16="http://schemas.microsoft.com/office/drawing/2014/main" id="{B651D44E-E7A6-2E34-59EB-953B847BDDB2}"/>
              </a:ext>
            </a:extLst>
          </p:cNvPr>
          <p:cNvSpPr/>
          <p:nvPr/>
        </p:nvSpPr>
        <p:spPr>
          <a:xfrm>
            <a:off x="4802837" y="2104327"/>
            <a:ext cx="1259952" cy="623514"/>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8">
            <a:extLst>
              <a:ext uri="{FF2B5EF4-FFF2-40B4-BE49-F238E27FC236}">
                <a16:creationId xmlns:a16="http://schemas.microsoft.com/office/drawing/2014/main" id="{019AB491-9B43-74C3-2508-2F630C4D712C}"/>
              </a:ext>
            </a:extLst>
          </p:cNvPr>
          <p:cNvPicPr>
            <a:picLocks noChangeAspect="1"/>
          </p:cNvPicPr>
          <p:nvPr/>
        </p:nvPicPr>
        <p:blipFill>
          <a:blip r:embed="rId14"/>
          <a:stretch>
            <a:fillRect/>
          </a:stretch>
        </p:blipFill>
        <p:spPr>
          <a:xfrm>
            <a:off x="5668904" y="1924569"/>
            <a:ext cx="1201808" cy="1705484"/>
          </a:xfrm>
          <a:prstGeom prst="rect">
            <a:avLst/>
          </a:prstGeom>
          <a:ln w="6350">
            <a:solidFill>
              <a:schemeClr val="bg1">
                <a:lumMod val="85000"/>
              </a:schemeClr>
            </a:solidFill>
          </a:ln>
          <a:effectLst>
            <a:outerShdw blurRad="50800" dist="38100" dir="10800000" sx="101000" sy="101000" algn="r" rotWithShape="0">
              <a:prstClr val="black">
                <a:alpha val="23000"/>
              </a:prstClr>
            </a:outerShdw>
          </a:effectLst>
        </p:spPr>
      </p:pic>
      <p:sp>
        <p:nvSpPr>
          <p:cNvPr id="1036" name="Rectangle 1035">
            <a:extLst>
              <a:ext uri="{FF2B5EF4-FFF2-40B4-BE49-F238E27FC236}">
                <a16:creationId xmlns:a16="http://schemas.microsoft.com/office/drawing/2014/main" id="{5C44DCFF-8F5D-AEE8-EC68-4C3015B97232}"/>
              </a:ext>
            </a:extLst>
          </p:cNvPr>
          <p:cNvSpPr/>
          <p:nvPr/>
        </p:nvSpPr>
        <p:spPr>
          <a:xfrm>
            <a:off x="5686992" y="2647877"/>
            <a:ext cx="1136993" cy="650398"/>
          </a:xfrm>
          <a:prstGeom prst="rect">
            <a:avLst/>
          </a:prstGeom>
          <a:no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8" name="Rectangle 2103">
            <a:extLst>
              <a:ext uri="{FF2B5EF4-FFF2-40B4-BE49-F238E27FC236}">
                <a16:creationId xmlns:a16="http://schemas.microsoft.com/office/drawing/2014/main" id="{BECB3689-0F39-E6BC-016D-A43C849B2514}"/>
              </a:ext>
            </a:extLst>
          </p:cNvPr>
          <p:cNvSpPr/>
          <p:nvPr/>
        </p:nvSpPr>
        <p:spPr>
          <a:xfrm>
            <a:off x="718347" y="2727841"/>
            <a:ext cx="4931920" cy="1088199"/>
          </a:xfrm>
          <a:custGeom>
            <a:avLst/>
            <a:gdLst>
              <a:gd name="connsiteX0" fmla="*/ 0 w 2476778"/>
              <a:gd name="connsiteY0" fmla="*/ 0 h 683514"/>
              <a:gd name="connsiteX1" fmla="*/ 2476778 w 2476778"/>
              <a:gd name="connsiteY1" fmla="*/ 0 h 683514"/>
              <a:gd name="connsiteX2" fmla="*/ 2476778 w 2476778"/>
              <a:gd name="connsiteY2" fmla="*/ 683514 h 683514"/>
              <a:gd name="connsiteX3" fmla="*/ 0 w 2476778"/>
              <a:gd name="connsiteY3" fmla="*/ 683514 h 683514"/>
              <a:gd name="connsiteX4" fmla="*/ 0 w 2476778"/>
              <a:gd name="connsiteY4" fmla="*/ 0 h 683514"/>
              <a:gd name="connsiteX0" fmla="*/ 0 w 4073168"/>
              <a:gd name="connsiteY0" fmla="*/ 0 h 683514"/>
              <a:gd name="connsiteX1" fmla="*/ 4073168 w 4073168"/>
              <a:gd name="connsiteY1" fmla="*/ 201930 h 683514"/>
              <a:gd name="connsiteX2" fmla="*/ 2476778 w 4073168"/>
              <a:gd name="connsiteY2" fmla="*/ 683514 h 683514"/>
              <a:gd name="connsiteX3" fmla="*/ 0 w 4073168"/>
              <a:gd name="connsiteY3" fmla="*/ 683514 h 683514"/>
              <a:gd name="connsiteX4" fmla="*/ 0 w 4073168"/>
              <a:gd name="connsiteY4" fmla="*/ 0 h 683514"/>
              <a:gd name="connsiteX0" fmla="*/ 3227070 w 4073168"/>
              <a:gd name="connsiteY0" fmla="*/ 0 h 519684"/>
              <a:gd name="connsiteX1" fmla="*/ 4073168 w 4073168"/>
              <a:gd name="connsiteY1" fmla="*/ 38100 h 519684"/>
              <a:gd name="connsiteX2" fmla="*/ 2476778 w 4073168"/>
              <a:gd name="connsiteY2" fmla="*/ 519684 h 519684"/>
              <a:gd name="connsiteX3" fmla="*/ 0 w 4073168"/>
              <a:gd name="connsiteY3" fmla="*/ 519684 h 519684"/>
              <a:gd name="connsiteX4" fmla="*/ 3227070 w 4073168"/>
              <a:gd name="connsiteY4" fmla="*/ 0 h 519684"/>
              <a:gd name="connsiteX0" fmla="*/ 3230880 w 4073168"/>
              <a:gd name="connsiteY0" fmla="*/ 0 h 493014"/>
              <a:gd name="connsiteX1" fmla="*/ 4073168 w 4073168"/>
              <a:gd name="connsiteY1" fmla="*/ 11430 h 493014"/>
              <a:gd name="connsiteX2" fmla="*/ 2476778 w 4073168"/>
              <a:gd name="connsiteY2" fmla="*/ 493014 h 493014"/>
              <a:gd name="connsiteX3" fmla="*/ 0 w 4073168"/>
              <a:gd name="connsiteY3" fmla="*/ 493014 h 493014"/>
              <a:gd name="connsiteX4" fmla="*/ 3230880 w 4073168"/>
              <a:gd name="connsiteY4" fmla="*/ 0 h 493014"/>
              <a:gd name="connsiteX0" fmla="*/ 3265170 w 4073168"/>
              <a:gd name="connsiteY0" fmla="*/ 57150 h 481584"/>
              <a:gd name="connsiteX1" fmla="*/ 4073168 w 4073168"/>
              <a:gd name="connsiteY1" fmla="*/ 0 h 481584"/>
              <a:gd name="connsiteX2" fmla="*/ 2476778 w 4073168"/>
              <a:gd name="connsiteY2" fmla="*/ 481584 h 481584"/>
              <a:gd name="connsiteX3" fmla="*/ 0 w 4073168"/>
              <a:gd name="connsiteY3" fmla="*/ 481584 h 481584"/>
              <a:gd name="connsiteX4" fmla="*/ 3265170 w 4073168"/>
              <a:gd name="connsiteY4" fmla="*/ 57150 h 481584"/>
              <a:gd name="connsiteX0" fmla="*/ 3219450 w 4073168"/>
              <a:gd name="connsiteY0" fmla="*/ 0 h 489204"/>
              <a:gd name="connsiteX1" fmla="*/ 4073168 w 4073168"/>
              <a:gd name="connsiteY1" fmla="*/ 7620 h 489204"/>
              <a:gd name="connsiteX2" fmla="*/ 2476778 w 4073168"/>
              <a:gd name="connsiteY2" fmla="*/ 489204 h 489204"/>
              <a:gd name="connsiteX3" fmla="*/ 0 w 4073168"/>
              <a:gd name="connsiteY3" fmla="*/ 489204 h 489204"/>
              <a:gd name="connsiteX4" fmla="*/ 3219450 w 4073168"/>
              <a:gd name="connsiteY4" fmla="*/ 0 h 489204"/>
              <a:gd name="connsiteX0" fmla="*/ 3387269 w 4073168"/>
              <a:gd name="connsiteY0" fmla="*/ 0 h 492379"/>
              <a:gd name="connsiteX1" fmla="*/ 4073168 w 4073168"/>
              <a:gd name="connsiteY1" fmla="*/ 10795 h 492379"/>
              <a:gd name="connsiteX2" fmla="*/ 2476778 w 4073168"/>
              <a:gd name="connsiteY2" fmla="*/ 492379 h 492379"/>
              <a:gd name="connsiteX3" fmla="*/ 0 w 4073168"/>
              <a:gd name="connsiteY3" fmla="*/ 492379 h 492379"/>
              <a:gd name="connsiteX4" fmla="*/ 3387269 w 4073168"/>
              <a:gd name="connsiteY4" fmla="*/ 0 h 492379"/>
              <a:gd name="connsiteX0" fmla="*/ 3387269 w 4073168"/>
              <a:gd name="connsiteY0" fmla="*/ 0 h 492379"/>
              <a:gd name="connsiteX1" fmla="*/ 4073168 w 4073168"/>
              <a:gd name="connsiteY1" fmla="*/ 10795 h 492379"/>
              <a:gd name="connsiteX2" fmla="*/ 1962834 w 4073168"/>
              <a:gd name="connsiteY2" fmla="*/ 492379 h 492379"/>
              <a:gd name="connsiteX3" fmla="*/ 0 w 4073168"/>
              <a:gd name="connsiteY3" fmla="*/ 492379 h 492379"/>
              <a:gd name="connsiteX4" fmla="*/ 3387269 w 4073168"/>
              <a:gd name="connsiteY4" fmla="*/ 0 h 492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168" h="492379">
                <a:moveTo>
                  <a:pt x="3387269" y="0"/>
                </a:moveTo>
                <a:lnTo>
                  <a:pt x="4073168" y="10795"/>
                </a:lnTo>
                <a:lnTo>
                  <a:pt x="1962834" y="492379"/>
                </a:lnTo>
                <a:lnTo>
                  <a:pt x="0" y="492379"/>
                </a:lnTo>
                <a:lnTo>
                  <a:pt x="3387269" y="0"/>
                </a:lnTo>
                <a:close/>
              </a:path>
            </a:pathLst>
          </a:custGeom>
          <a:solidFill>
            <a:schemeClr val="accent4">
              <a:alpha val="20000"/>
            </a:schemeClr>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9" name="Rectangle 1038">
            <a:extLst>
              <a:ext uri="{FF2B5EF4-FFF2-40B4-BE49-F238E27FC236}">
                <a16:creationId xmlns:a16="http://schemas.microsoft.com/office/drawing/2014/main" id="{FD1CFAF3-E8D6-DF03-7C0F-2727F66FF792}"/>
              </a:ext>
            </a:extLst>
          </p:cNvPr>
          <p:cNvSpPr/>
          <p:nvPr/>
        </p:nvSpPr>
        <p:spPr>
          <a:xfrm>
            <a:off x="3514373" y="4084526"/>
            <a:ext cx="5218195" cy="2328207"/>
          </a:xfrm>
          <a:prstGeom prst="rect">
            <a:avLst/>
          </a:prstGeom>
          <a:solidFill>
            <a:schemeClr val="bg1"/>
          </a:solidFill>
          <a:ln w="12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40" name="Group 1039">
            <a:extLst>
              <a:ext uri="{FF2B5EF4-FFF2-40B4-BE49-F238E27FC236}">
                <a16:creationId xmlns:a16="http://schemas.microsoft.com/office/drawing/2014/main" id="{FDDAB7A2-BC2A-3D84-2CFD-8BD0D795001A}"/>
              </a:ext>
            </a:extLst>
          </p:cNvPr>
          <p:cNvGrpSpPr/>
          <p:nvPr/>
        </p:nvGrpSpPr>
        <p:grpSpPr>
          <a:xfrm>
            <a:off x="3514373" y="3816087"/>
            <a:ext cx="5273136" cy="453384"/>
            <a:chOff x="561601" y="3997723"/>
            <a:chExt cx="4155294" cy="453384"/>
          </a:xfrm>
        </p:grpSpPr>
        <p:sp>
          <p:nvSpPr>
            <p:cNvPr id="1041" name="Rectangle 1040">
              <a:extLst>
                <a:ext uri="{FF2B5EF4-FFF2-40B4-BE49-F238E27FC236}">
                  <a16:creationId xmlns:a16="http://schemas.microsoft.com/office/drawing/2014/main" id="{92B28F74-3CA3-D0B5-08F8-05A93C84B39A}"/>
                </a:ext>
              </a:extLst>
            </p:cNvPr>
            <p:cNvSpPr/>
            <p:nvPr/>
          </p:nvSpPr>
          <p:spPr>
            <a:xfrm>
              <a:off x="561601" y="3997723"/>
              <a:ext cx="4111999" cy="453384"/>
            </a:xfrm>
            <a:prstGeom prst="rect">
              <a:avLst/>
            </a:prstGeom>
            <a:solidFill>
              <a:schemeClr val="bg2"/>
            </a:solidFill>
            <a:ln w="12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2" name="TextBox 1041">
              <a:extLst>
                <a:ext uri="{FF2B5EF4-FFF2-40B4-BE49-F238E27FC236}">
                  <a16:creationId xmlns:a16="http://schemas.microsoft.com/office/drawing/2014/main" id="{D098F6AC-FF1C-ADAA-EAE4-5BB0C44AD79E}"/>
                </a:ext>
              </a:extLst>
            </p:cNvPr>
            <p:cNvSpPr txBox="1"/>
            <p:nvPr/>
          </p:nvSpPr>
          <p:spPr>
            <a:xfrm>
              <a:off x="866454" y="4070527"/>
              <a:ext cx="3850441" cy="307777"/>
            </a:xfrm>
            <a:prstGeom prst="rect">
              <a:avLst/>
            </a:prstGeom>
            <a:noFill/>
          </p:spPr>
          <p:txBody>
            <a:bodyPr wrap="none" rtlCol="0">
              <a:spAutoFit/>
            </a:bodyPr>
            <a:lstStyle/>
            <a:p>
              <a:r>
                <a:rPr lang="fr-FR" sz="1400" b="1">
                  <a:solidFill>
                    <a:schemeClr val="bg1"/>
                  </a:solidFill>
                </a:rPr>
                <a:t>Justification automatique du conseil personnalisé</a:t>
              </a:r>
            </a:p>
          </p:txBody>
        </p:sp>
      </p:grpSp>
      <p:sp>
        <p:nvSpPr>
          <p:cNvPr id="1043" name="TextBox 1042">
            <a:extLst>
              <a:ext uri="{FF2B5EF4-FFF2-40B4-BE49-F238E27FC236}">
                <a16:creationId xmlns:a16="http://schemas.microsoft.com/office/drawing/2014/main" id="{5F6FBDBF-0526-9BC7-DAC9-6850FD17201C}"/>
              </a:ext>
            </a:extLst>
          </p:cNvPr>
          <p:cNvSpPr txBox="1"/>
          <p:nvPr/>
        </p:nvSpPr>
        <p:spPr>
          <a:xfrm>
            <a:off x="3514376" y="4273553"/>
            <a:ext cx="5213694" cy="2092881"/>
          </a:xfrm>
          <a:prstGeom prst="rect">
            <a:avLst/>
          </a:prstGeom>
          <a:noFill/>
        </p:spPr>
        <p:txBody>
          <a:bodyPr wrap="square" rtlCol="0">
            <a:spAutoFit/>
          </a:bodyPr>
          <a:lstStyle/>
          <a:p>
            <a:pPr>
              <a:spcAft>
                <a:spcPts val="600"/>
              </a:spcAft>
            </a:pPr>
            <a:r>
              <a:rPr lang="fr-FR" sz="1200">
                <a:solidFill>
                  <a:schemeClr val="bg2"/>
                </a:solidFill>
              </a:rPr>
              <a:t>Ajout d’un paragraphe </a:t>
            </a:r>
            <a:r>
              <a:rPr lang="fr-FR" sz="1200" b="1">
                <a:solidFill>
                  <a:schemeClr val="bg2"/>
                </a:solidFill>
              </a:rPr>
              <a:t>justifiant les opérations proposées par le conseiller pour le projet, </a:t>
            </a:r>
            <a:r>
              <a:rPr lang="fr-FR" sz="1200">
                <a:solidFill>
                  <a:schemeClr val="bg2"/>
                </a:solidFill>
              </a:rPr>
              <a:t>suivant des règles dynamiques définies par le Groupe pour les différentes opérations possibles.</a:t>
            </a:r>
          </a:p>
          <a:p>
            <a:pPr>
              <a:spcAft>
                <a:spcPts val="200"/>
              </a:spcAft>
            </a:pPr>
            <a:r>
              <a:rPr lang="fr-FR" sz="1200"/>
              <a:t>Cette nouvelle section restitue les éléments qui constituent le conseil fourni en trois phrases* : </a:t>
            </a:r>
          </a:p>
          <a:p>
            <a:pPr marL="228600" indent="-228600">
              <a:spcAft>
                <a:spcPts val="200"/>
              </a:spcAft>
              <a:buClr>
                <a:schemeClr val="bg2"/>
              </a:buClr>
              <a:buFont typeface="+mj-lt"/>
              <a:buAutoNum type="arabicPeriod"/>
            </a:pPr>
            <a:r>
              <a:rPr lang="fr-FR" sz="1200"/>
              <a:t>La Liste des enveloppes possibles (ASV, CAPI, PEA/CTO…)*</a:t>
            </a:r>
            <a:endParaRPr lang="fr-FR" sz="1200" u="sng"/>
          </a:p>
          <a:p>
            <a:pPr marL="228600" indent="-228600">
              <a:spcAft>
                <a:spcPts val="200"/>
              </a:spcAft>
              <a:buClr>
                <a:schemeClr val="bg2"/>
              </a:buClr>
              <a:buFont typeface="+mj-lt"/>
              <a:buAutoNum type="arabicPeriod"/>
            </a:pPr>
            <a:r>
              <a:rPr lang="fr-FR" sz="1200"/>
              <a:t>L’explication du choix de l’enveloppe retenue par le client selon son besoin, après échange avec son conseiller*</a:t>
            </a:r>
          </a:p>
          <a:p>
            <a:pPr marL="228600" indent="-228600">
              <a:spcAft>
                <a:spcPts val="200"/>
              </a:spcAft>
              <a:buClr>
                <a:schemeClr val="bg2"/>
              </a:buClr>
              <a:buFont typeface="+mj-lt"/>
              <a:buAutoNum type="arabicPeriod"/>
            </a:pPr>
            <a:r>
              <a:rPr lang="fr-FR" sz="1200"/>
              <a:t>Justification de la préconisation du contrat et des opérations proposées</a:t>
            </a:r>
          </a:p>
        </p:txBody>
      </p:sp>
      <p:sp>
        <p:nvSpPr>
          <p:cNvPr id="1044" name="Rectangle 2108">
            <a:extLst>
              <a:ext uri="{FF2B5EF4-FFF2-40B4-BE49-F238E27FC236}">
                <a16:creationId xmlns:a16="http://schemas.microsoft.com/office/drawing/2014/main" id="{5407437E-C27D-7EFD-F5E7-D0ADBDDF50DB}"/>
              </a:ext>
            </a:extLst>
          </p:cNvPr>
          <p:cNvSpPr/>
          <p:nvPr/>
        </p:nvSpPr>
        <p:spPr>
          <a:xfrm>
            <a:off x="4375803" y="3298142"/>
            <a:ext cx="4272452" cy="523220"/>
          </a:xfrm>
          <a:custGeom>
            <a:avLst/>
            <a:gdLst>
              <a:gd name="connsiteX0" fmla="*/ 0 w 3684963"/>
              <a:gd name="connsiteY0" fmla="*/ 0 h 304173"/>
              <a:gd name="connsiteX1" fmla="*/ 3684963 w 3684963"/>
              <a:gd name="connsiteY1" fmla="*/ 0 h 304173"/>
              <a:gd name="connsiteX2" fmla="*/ 3684963 w 3684963"/>
              <a:gd name="connsiteY2" fmla="*/ 304173 h 304173"/>
              <a:gd name="connsiteX3" fmla="*/ 0 w 3684963"/>
              <a:gd name="connsiteY3" fmla="*/ 304173 h 304173"/>
              <a:gd name="connsiteX4" fmla="*/ 0 w 3684963"/>
              <a:gd name="connsiteY4" fmla="*/ 0 h 304173"/>
              <a:gd name="connsiteX0" fmla="*/ 1013460 w 3684963"/>
              <a:gd name="connsiteY0" fmla="*/ 48260 h 304173"/>
              <a:gd name="connsiteX1" fmla="*/ 3684963 w 3684963"/>
              <a:gd name="connsiteY1" fmla="*/ 0 h 304173"/>
              <a:gd name="connsiteX2" fmla="*/ 3684963 w 3684963"/>
              <a:gd name="connsiteY2" fmla="*/ 304173 h 304173"/>
              <a:gd name="connsiteX3" fmla="*/ 0 w 3684963"/>
              <a:gd name="connsiteY3" fmla="*/ 304173 h 304173"/>
              <a:gd name="connsiteX4" fmla="*/ 1013460 w 3684963"/>
              <a:gd name="connsiteY4" fmla="*/ 48260 h 304173"/>
              <a:gd name="connsiteX0" fmla="*/ 1013460 w 3684963"/>
              <a:gd name="connsiteY0" fmla="*/ 45720 h 301633"/>
              <a:gd name="connsiteX1" fmla="*/ 2033963 w 3684963"/>
              <a:gd name="connsiteY1" fmla="*/ 0 h 301633"/>
              <a:gd name="connsiteX2" fmla="*/ 3684963 w 3684963"/>
              <a:gd name="connsiteY2" fmla="*/ 301633 h 301633"/>
              <a:gd name="connsiteX3" fmla="*/ 0 w 3684963"/>
              <a:gd name="connsiteY3" fmla="*/ 301633 h 301633"/>
              <a:gd name="connsiteX4" fmla="*/ 1013460 w 3684963"/>
              <a:gd name="connsiteY4" fmla="*/ 45720 h 301633"/>
              <a:gd name="connsiteX0" fmla="*/ 1013460 w 3631623"/>
              <a:gd name="connsiteY0" fmla="*/ 45720 h 301633"/>
              <a:gd name="connsiteX1" fmla="*/ 2033963 w 3631623"/>
              <a:gd name="connsiteY1" fmla="*/ 0 h 301633"/>
              <a:gd name="connsiteX2" fmla="*/ 3631623 w 3631623"/>
              <a:gd name="connsiteY2" fmla="*/ 296553 h 301633"/>
              <a:gd name="connsiteX3" fmla="*/ 0 w 3631623"/>
              <a:gd name="connsiteY3" fmla="*/ 301633 h 301633"/>
              <a:gd name="connsiteX4" fmla="*/ 1013460 w 3631623"/>
              <a:gd name="connsiteY4" fmla="*/ 45720 h 301633"/>
              <a:gd name="connsiteX0" fmla="*/ 1013460 w 3593523"/>
              <a:gd name="connsiteY0" fmla="*/ 45720 h 306713"/>
              <a:gd name="connsiteX1" fmla="*/ 2033963 w 3593523"/>
              <a:gd name="connsiteY1" fmla="*/ 0 h 306713"/>
              <a:gd name="connsiteX2" fmla="*/ 3593523 w 3593523"/>
              <a:gd name="connsiteY2" fmla="*/ 306713 h 306713"/>
              <a:gd name="connsiteX3" fmla="*/ 0 w 3593523"/>
              <a:gd name="connsiteY3" fmla="*/ 301633 h 306713"/>
              <a:gd name="connsiteX4" fmla="*/ 1013460 w 3593523"/>
              <a:gd name="connsiteY4" fmla="*/ 45720 h 306713"/>
              <a:gd name="connsiteX0" fmla="*/ 1013460 w 3593523"/>
              <a:gd name="connsiteY0" fmla="*/ 45720 h 301633"/>
              <a:gd name="connsiteX1" fmla="*/ 2033963 w 3593523"/>
              <a:gd name="connsiteY1" fmla="*/ 0 h 301633"/>
              <a:gd name="connsiteX2" fmla="*/ 3593523 w 3593523"/>
              <a:gd name="connsiteY2" fmla="*/ 301633 h 301633"/>
              <a:gd name="connsiteX3" fmla="*/ 0 w 3593523"/>
              <a:gd name="connsiteY3" fmla="*/ 301633 h 301633"/>
              <a:gd name="connsiteX4" fmla="*/ 1013460 w 3593523"/>
              <a:gd name="connsiteY4" fmla="*/ 45720 h 301633"/>
              <a:gd name="connsiteX0" fmla="*/ 1038860 w 3618923"/>
              <a:gd name="connsiteY0" fmla="*/ 45720 h 301633"/>
              <a:gd name="connsiteX1" fmla="*/ 2059363 w 3618923"/>
              <a:gd name="connsiteY1" fmla="*/ 0 h 301633"/>
              <a:gd name="connsiteX2" fmla="*/ 3618923 w 3618923"/>
              <a:gd name="connsiteY2" fmla="*/ 301633 h 301633"/>
              <a:gd name="connsiteX3" fmla="*/ 0 w 3618923"/>
              <a:gd name="connsiteY3" fmla="*/ 288933 h 301633"/>
              <a:gd name="connsiteX4" fmla="*/ 1038860 w 3618923"/>
              <a:gd name="connsiteY4" fmla="*/ 45720 h 301633"/>
              <a:gd name="connsiteX0" fmla="*/ 939800 w 3618923"/>
              <a:gd name="connsiteY0" fmla="*/ 5080 h 301633"/>
              <a:gd name="connsiteX1" fmla="*/ 2059363 w 3618923"/>
              <a:gd name="connsiteY1" fmla="*/ 0 h 301633"/>
              <a:gd name="connsiteX2" fmla="*/ 3618923 w 3618923"/>
              <a:gd name="connsiteY2" fmla="*/ 301633 h 301633"/>
              <a:gd name="connsiteX3" fmla="*/ 0 w 3618923"/>
              <a:gd name="connsiteY3" fmla="*/ 288933 h 301633"/>
              <a:gd name="connsiteX4" fmla="*/ 939800 w 3618923"/>
              <a:gd name="connsiteY4" fmla="*/ 5080 h 301633"/>
              <a:gd name="connsiteX0" fmla="*/ 957580 w 3636703"/>
              <a:gd name="connsiteY0" fmla="*/ 5080 h 309253"/>
              <a:gd name="connsiteX1" fmla="*/ 2077143 w 3636703"/>
              <a:gd name="connsiteY1" fmla="*/ 0 h 309253"/>
              <a:gd name="connsiteX2" fmla="*/ 3636703 w 3636703"/>
              <a:gd name="connsiteY2" fmla="*/ 301633 h 309253"/>
              <a:gd name="connsiteX3" fmla="*/ 0 w 3636703"/>
              <a:gd name="connsiteY3" fmla="*/ 309253 h 309253"/>
              <a:gd name="connsiteX4" fmla="*/ 957580 w 3636703"/>
              <a:gd name="connsiteY4" fmla="*/ 5080 h 309253"/>
              <a:gd name="connsiteX0" fmla="*/ 967740 w 3646863"/>
              <a:gd name="connsiteY0" fmla="*/ 5080 h 301633"/>
              <a:gd name="connsiteX1" fmla="*/ 2087303 w 3646863"/>
              <a:gd name="connsiteY1" fmla="*/ 0 h 301633"/>
              <a:gd name="connsiteX2" fmla="*/ 3646863 w 3646863"/>
              <a:gd name="connsiteY2" fmla="*/ 301633 h 301633"/>
              <a:gd name="connsiteX3" fmla="*/ 0 w 3646863"/>
              <a:gd name="connsiteY3" fmla="*/ 301633 h 301633"/>
              <a:gd name="connsiteX4" fmla="*/ 967740 w 3646863"/>
              <a:gd name="connsiteY4" fmla="*/ 5080 h 301633"/>
              <a:gd name="connsiteX0" fmla="*/ 911529 w 3646863"/>
              <a:gd name="connsiteY0" fmla="*/ 5080 h 301633"/>
              <a:gd name="connsiteX1" fmla="*/ 2087303 w 3646863"/>
              <a:gd name="connsiteY1" fmla="*/ 0 h 301633"/>
              <a:gd name="connsiteX2" fmla="*/ 3646863 w 3646863"/>
              <a:gd name="connsiteY2" fmla="*/ 301633 h 301633"/>
              <a:gd name="connsiteX3" fmla="*/ 0 w 3646863"/>
              <a:gd name="connsiteY3" fmla="*/ 301633 h 301633"/>
              <a:gd name="connsiteX4" fmla="*/ 911529 w 3646863"/>
              <a:gd name="connsiteY4" fmla="*/ 5080 h 301633"/>
              <a:gd name="connsiteX0" fmla="*/ 911529 w 3646863"/>
              <a:gd name="connsiteY0" fmla="*/ 11876 h 308429"/>
              <a:gd name="connsiteX1" fmla="*/ 2024066 w 3646863"/>
              <a:gd name="connsiteY1" fmla="*/ 0 h 308429"/>
              <a:gd name="connsiteX2" fmla="*/ 3646863 w 3646863"/>
              <a:gd name="connsiteY2" fmla="*/ 308429 h 308429"/>
              <a:gd name="connsiteX3" fmla="*/ 0 w 3646863"/>
              <a:gd name="connsiteY3" fmla="*/ 308429 h 308429"/>
              <a:gd name="connsiteX4" fmla="*/ 911529 w 3646863"/>
              <a:gd name="connsiteY4" fmla="*/ 11876 h 308429"/>
              <a:gd name="connsiteX0" fmla="*/ 1072508 w 3646863"/>
              <a:gd name="connsiteY0" fmla="*/ 11876 h 308429"/>
              <a:gd name="connsiteX1" fmla="*/ 2024066 w 3646863"/>
              <a:gd name="connsiteY1" fmla="*/ 0 h 308429"/>
              <a:gd name="connsiteX2" fmla="*/ 3646863 w 3646863"/>
              <a:gd name="connsiteY2" fmla="*/ 308429 h 308429"/>
              <a:gd name="connsiteX3" fmla="*/ 0 w 3646863"/>
              <a:gd name="connsiteY3" fmla="*/ 308429 h 308429"/>
              <a:gd name="connsiteX4" fmla="*/ 1072508 w 3646863"/>
              <a:gd name="connsiteY4" fmla="*/ 11876 h 30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863" h="308429">
                <a:moveTo>
                  <a:pt x="1072508" y="11876"/>
                </a:moveTo>
                <a:lnTo>
                  <a:pt x="2024066" y="0"/>
                </a:lnTo>
                <a:lnTo>
                  <a:pt x="3646863" y="308429"/>
                </a:lnTo>
                <a:lnTo>
                  <a:pt x="0" y="308429"/>
                </a:lnTo>
                <a:lnTo>
                  <a:pt x="1072508" y="11876"/>
                </a:lnTo>
                <a:close/>
              </a:path>
            </a:pathLst>
          </a:custGeom>
          <a:solidFill>
            <a:schemeClr val="bg2">
              <a:alpha val="20000"/>
            </a:schemeClr>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46" name="Group 1045">
            <a:extLst>
              <a:ext uri="{FF2B5EF4-FFF2-40B4-BE49-F238E27FC236}">
                <a16:creationId xmlns:a16="http://schemas.microsoft.com/office/drawing/2014/main" id="{74F3519B-FC34-F66B-2D36-964928264FAB}"/>
              </a:ext>
            </a:extLst>
          </p:cNvPr>
          <p:cNvGrpSpPr/>
          <p:nvPr/>
        </p:nvGrpSpPr>
        <p:grpSpPr>
          <a:xfrm>
            <a:off x="3356135" y="3642089"/>
            <a:ext cx="540000" cy="540000"/>
            <a:chOff x="5390014" y="5848962"/>
            <a:chExt cx="540000" cy="540000"/>
          </a:xfrm>
        </p:grpSpPr>
        <p:sp>
          <p:nvSpPr>
            <p:cNvPr id="1047" name="Rectangle: Rounded Corners 1046">
              <a:extLst>
                <a:ext uri="{FF2B5EF4-FFF2-40B4-BE49-F238E27FC236}">
                  <a16:creationId xmlns:a16="http://schemas.microsoft.com/office/drawing/2014/main" id="{5B048C4A-7D69-7AE6-AC35-F75BA5F7C04B}"/>
                </a:ext>
              </a:extLst>
            </p:cNvPr>
            <p:cNvSpPr/>
            <p:nvPr/>
          </p:nvSpPr>
          <p:spPr>
            <a:xfrm>
              <a:off x="5390014" y="5848962"/>
              <a:ext cx="540000" cy="540000"/>
            </a:xfrm>
            <a:prstGeom prst="roundRect">
              <a:avLst>
                <a:gd name="adj" fmla="val 14552"/>
              </a:avLst>
            </a:prstGeom>
            <a:solidFill>
              <a:schemeClr val="bg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48" name="Picture 2" descr="User ">
              <a:extLst>
                <a:ext uri="{FF2B5EF4-FFF2-40B4-BE49-F238E27FC236}">
                  <a16:creationId xmlns:a16="http://schemas.microsoft.com/office/drawing/2014/main" id="{7AC4AB3D-AE83-D696-B566-7096FC0C1936}"/>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458848" y="5930355"/>
              <a:ext cx="400638" cy="400638"/>
            </a:xfrm>
            <a:prstGeom prst="rect">
              <a:avLst/>
            </a:prstGeom>
            <a:noFill/>
            <a:extLst>
              <a:ext uri="{909E8E84-426E-40DD-AFC4-6F175D3DCCD1}">
                <a14:hiddenFill xmlns:a14="http://schemas.microsoft.com/office/drawing/2010/main">
                  <a:solidFill>
                    <a:srgbClr val="FFFFFF"/>
                  </a:solidFill>
                </a14:hiddenFill>
              </a:ext>
            </a:extLst>
          </p:spPr>
        </p:pic>
      </p:grpSp>
      <p:sp>
        <p:nvSpPr>
          <p:cNvPr id="1056" name="Rectangle: Rounded Corners 1055">
            <a:extLst>
              <a:ext uri="{FF2B5EF4-FFF2-40B4-BE49-F238E27FC236}">
                <a16:creationId xmlns:a16="http://schemas.microsoft.com/office/drawing/2014/main" id="{A26386B1-FF43-47D5-65D3-0E5202BDCD8D}"/>
              </a:ext>
            </a:extLst>
          </p:cNvPr>
          <p:cNvSpPr/>
          <p:nvPr/>
        </p:nvSpPr>
        <p:spPr>
          <a:xfrm>
            <a:off x="8977519" y="3830300"/>
            <a:ext cx="3209703" cy="2592593"/>
          </a:xfrm>
          <a:prstGeom prst="roundRect">
            <a:avLst>
              <a:gd name="adj" fmla="val 4895"/>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7" name="TextBox 1056">
            <a:extLst>
              <a:ext uri="{FF2B5EF4-FFF2-40B4-BE49-F238E27FC236}">
                <a16:creationId xmlns:a16="http://schemas.microsoft.com/office/drawing/2014/main" id="{C446D991-5E7C-13B0-FE7B-708C2FCEC1F5}"/>
              </a:ext>
            </a:extLst>
          </p:cNvPr>
          <p:cNvSpPr txBox="1"/>
          <p:nvPr/>
        </p:nvSpPr>
        <p:spPr>
          <a:xfrm>
            <a:off x="9008770" y="4450657"/>
            <a:ext cx="2965157" cy="1569660"/>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lang="fr-FR" sz="1200"/>
              <a:t>Evolution de la description d</a:t>
            </a:r>
            <a:r>
              <a:rPr lang="fr-FR" sz="1200" b="1">
                <a:solidFill>
                  <a:schemeClr val="accent1"/>
                </a:solidFill>
              </a:rPr>
              <a:t>es caractéristiques de chacun des quatre profils de risque </a:t>
            </a:r>
            <a:r>
              <a:rPr lang="fr-FR" sz="1200" u="sng"/>
              <a:t>dans la synthèse PDF du QR ainsi que dans les écrans LEA</a:t>
            </a:r>
            <a:r>
              <a:rPr lang="fr-FR" sz="1200"/>
              <a:t>, afin d’informer le client des risques de perte en capital inhérent aux placements financiers</a:t>
            </a:r>
          </a:p>
        </p:txBody>
      </p:sp>
      <p:grpSp>
        <p:nvGrpSpPr>
          <p:cNvPr id="1058" name="Group 1057">
            <a:extLst>
              <a:ext uri="{FF2B5EF4-FFF2-40B4-BE49-F238E27FC236}">
                <a16:creationId xmlns:a16="http://schemas.microsoft.com/office/drawing/2014/main" id="{C6BB9DD5-97D3-BA0E-2E90-31DBFCD90119}"/>
              </a:ext>
            </a:extLst>
          </p:cNvPr>
          <p:cNvGrpSpPr/>
          <p:nvPr/>
        </p:nvGrpSpPr>
        <p:grpSpPr>
          <a:xfrm>
            <a:off x="11643993" y="3642089"/>
            <a:ext cx="540000" cy="540000"/>
            <a:chOff x="7951545" y="5587308"/>
            <a:chExt cx="540000" cy="540000"/>
          </a:xfrm>
        </p:grpSpPr>
        <p:sp>
          <p:nvSpPr>
            <p:cNvPr id="1059" name="Rectangle: Rounded Corners 1058">
              <a:extLst>
                <a:ext uri="{FF2B5EF4-FFF2-40B4-BE49-F238E27FC236}">
                  <a16:creationId xmlns:a16="http://schemas.microsoft.com/office/drawing/2014/main" id="{EB386BCF-6D00-A0F8-3FFC-CA2AE5E1171B}"/>
                </a:ext>
              </a:extLst>
            </p:cNvPr>
            <p:cNvSpPr/>
            <p:nvPr/>
          </p:nvSpPr>
          <p:spPr>
            <a:xfrm>
              <a:off x="7951545" y="5587308"/>
              <a:ext cx="540000" cy="540000"/>
            </a:xfrm>
            <a:prstGeom prst="roundRect">
              <a:avLst>
                <a:gd name="adj" fmla="val 0"/>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60" name="Picture 6" descr="Search ">
              <a:extLst>
                <a:ext uri="{FF2B5EF4-FFF2-40B4-BE49-F238E27FC236}">
                  <a16:creationId xmlns:a16="http://schemas.microsoft.com/office/drawing/2014/main" id="{3EBFFC13-44E8-A0A8-A69A-CED9D936D240}"/>
                </a:ext>
              </a:extLst>
            </p:cNvPr>
            <p:cNvPicPr>
              <a:picLocks noChangeAspect="1" noChangeArrowheads="1"/>
            </p:cNvPicPr>
            <p:nvPr/>
          </p:nvPicPr>
          <p:blipFill>
            <a:blip r:embed="rId17">
              <a:extLst>
                <a:ext uri="{BEBA8EAE-BF5A-486C-A8C5-ECC9F3942E4B}">
                  <a14:imgProps xmlns:a14="http://schemas.microsoft.com/office/drawing/2010/main">
                    <a14:imgLayer r:embed="rId1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020379" y="5668701"/>
              <a:ext cx="400638" cy="400638"/>
            </a:xfrm>
            <a:prstGeom prst="rect">
              <a:avLst/>
            </a:prstGeom>
            <a:noFill/>
            <a:extLst>
              <a:ext uri="{909E8E84-426E-40DD-AFC4-6F175D3DCCD1}">
                <a14:hiddenFill xmlns:a14="http://schemas.microsoft.com/office/drawing/2010/main">
                  <a:solidFill>
                    <a:srgbClr val="FFFFFF"/>
                  </a:solidFill>
                </a14:hiddenFill>
              </a:ext>
            </a:extLst>
          </p:spPr>
        </p:pic>
      </p:grpSp>
      <p:sp>
        <p:nvSpPr>
          <p:cNvPr id="1061" name="TextBox 1060">
            <a:extLst>
              <a:ext uri="{FF2B5EF4-FFF2-40B4-BE49-F238E27FC236}">
                <a16:creationId xmlns:a16="http://schemas.microsoft.com/office/drawing/2014/main" id="{7F1E791E-B30B-8631-D813-1C19AAB2AB7A}"/>
              </a:ext>
            </a:extLst>
          </p:cNvPr>
          <p:cNvSpPr txBox="1"/>
          <p:nvPr/>
        </p:nvSpPr>
        <p:spPr>
          <a:xfrm>
            <a:off x="9037345" y="3856902"/>
            <a:ext cx="2725121" cy="523220"/>
          </a:xfrm>
          <a:prstGeom prst="rect">
            <a:avLst/>
          </a:prstGeom>
          <a:noFill/>
        </p:spPr>
        <p:txBody>
          <a:bodyPr wrap="square" rtlCol="0">
            <a:spAutoFit/>
          </a:bodyPr>
          <a:lstStyle/>
          <a:p>
            <a:r>
              <a:rPr lang="fr-FR" sz="1400" b="1" u="sng"/>
              <a:t>NB</a:t>
            </a:r>
            <a:r>
              <a:rPr lang="fr-FR" sz="1400" b="1"/>
              <a:t> : </a:t>
            </a:r>
            <a:r>
              <a:rPr lang="fr-FR" sz="1400" b="1" i="1"/>
              <a:t>clarification du profil de risque</a:t>
            </a:r>
          </a:p>
        </p:txBody>
      </p:sp>
      <p:sp>
        <p:nvSpPr>
          <p:cNvPr id="13" name="TextBox 12">
            <a:extLst>
              <a:ext uri="{FF2B5EF4-FFF2-40B4-BE49-F238E27FC236}">
                <a16:creationId xmlns:a16="http://schemas.microsoft.com/office/drawing/2014/main" id="{FB583E28-8C21-20CA-5C25-9D6B9D75D6B2}"/>
              </a:ext>
            </a:extLst>
          </p:cNvPr>
          <p:cNvSpPr txBox="1"/>
          <p:nvPr/>
        </p:nvSpPr>
        <p:spPr>
          <a:xfrm>
            <a:off x="4375803" y="6454792"/>
            <a:ext cx="4111998" cy="338554"/>
          </a:xfrm>
          <a:prstGeom prst="rect">
            <a:avLst/>
          </a:prstGeom>
          <a:noFill/>
        </p:spPr>
        <p:txBody>
          <a:bodyPr wrap="square" rtlCol="0">
            <a:spAutoFit/>
          </a:bodyPr>
          <a:lstStyle/>
          <a:p>
            <a:r>
              <a:rPr lang="fr-FR" sz="800" i="1"/>
              <a:t>* Les phrases 1 et 2 sur le choix d’enveloppe ne sont présentes que pour les projets de souscription / Versement initial</a:t>
            </a:r>
          </a:p>
        </p:txBody>
      </p:sp>
      <p:grpSp>
        <p:nvGrpSpPr>
          <p:cNvPr id="39" name="Group 38">
            <a:extLst>
              <a:ext uri="{FF2B5EF4-FFF2-40B4-BE49-F238E27FC236}">
                <a16:creationId xmlns:a16="http://schemas.microsoft.com/office/drawing/2014/main" id="{5BC280AA-DCF8-2129-8CC8-947A2E15A929}"/>
              </a:ext>
            </a:extLst>
          </p:cNvPr>
          <p:cNvGrpSpPr/>
          <p:nvPr/>
        </p:nvGrpSpPr>
        <p:grpSpPr>
          <a:xfrm>
            <a:off x="129313" y="1463652"/>
            <a:ext cx="900000" cy="900000"/>
            <a:chOff x="10932322" y="1139951"/>
            <a:chExt cx="900000" cy="900000"/>
          </a:xfrm>
        </p:grpSpPr>
        <p:sp>
          <p:nvSpPr>
            <p:cNvPr id="41" name="Oval 40">
              <a:extLst>
                <a:ext uri="{FF2B5EF4-FFF2-40B4-BE49-F238E27FC236}">
                  <a16:creationId xmlns:a16="http://schemas.microsoft.com/office/drawing/2014/main" id="{CBEE434A-9C21-273D-C685-ACAC372418D5}"/>
                </a:ext>
              </a:extLst>
            </p:cNvPr>
            <p:cNvSpPr/>
            <p:nvPr/>
          </p:nvSpPr>
          <p:spPr>
            <a:xfrm>
              <a:off x="10932322" y="1139951"/>
              <a:ext cx="900000" cy="900000"/>
            </a:xfrm>
            <a:prstGeom prst="ellipse">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TextBox 42">
              <a:extLst>
                <a:ext uri="{FF2B5EF4-FFF2-40B4-BE49-F238E27FC236}">
                  <a16:creationId xmlns:a16="http://schemas.microsoft.com/office/drawing/2014/main" id="{67847762-7149-7FC9-9006-C3577240E495}"/>
                </a:ext>
              </a:extLst>
            </p:cNvPr>
            <p:cNvSpPr txBox="1"/>
            <p:nvPr/>
          </p:nvSpPr>
          <p:spPr>
            <a:xfrm>
              <a:off x="10965316" y="1572502"/>
              <a:ext cx="834013" cy="400110"/>
            </a:xfrm>
            <a:prstGeom prst="rect">
              <a:avLst/>
            </a:prstGeom>
            <a:noFill/>
          </p:spPr>
          <p:txBody>
            <a:bodyPr wrap="square" rtlCol="0">
              <a:spAutoFit/>
            </a:bodyPr>
            <a:lstStyle/>
            <a:p>
              <a:pPr algn="ctr"/>
              <a:r>
                <a:rPr lang="fr-FR" sz="1000" b="1">
                  <a:solidFill>
                    <a:schemeClr val="bg2"/>
                  </a:solidFill>
                </a:rPr>
                <a:t>Synthèse PDF LEA</a:t>
              </a:r>
            </a:p>
          </p:txBody>
        </p:sp>
      </p:grpSp>
      <p:pic>
        <p:nvPicPr>
          <p:cNvPr id="47" name="Picture 6" descr="Health Insurance ">
            <a:extLst>
              <a:ext uri="{FF2B5EF4-FFF2-40B4-BE49-F238E27FC236}">
                <a16:creationId xmlns:a16="http://schemas.microsoft.com/office/drawing/2014/main" id="{F2FEEE01-5F0A-D0F3-F542-283D04487A51}"/>
              </a:ext>
            </a:extLst>
          </p:cNvPr>
          <p:cNvPicPr>
            <a:picLocks noChangeAspect="1" noChangeArrowheads="1"/>
          </p:cNvPicPr>
          <p:nvPr/>
        </p:nvPicPr>
        <p:blipFill>
          <a:blip r:embed="rId1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3805" y="1560839"/>
            <a:ext cx="351015" cy="351015"/>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a:extLst>
              <a:ext uri="{FF2B5EF4-FFF2-40B4-BE49-F238E27FC236}">
                <a16:creationId xmlns:a16="http://schemas.microsoft.com/office/drawing/2014/main" id="{476D8D59-43B2-DC84-A89E-C0A27F7EB241}"/>
              </a:ext>
            </a:extLst>
          </p:cNvPr>
          <p:cNvGrpSpPr/>
          <p:nvPr/>
        </p:nvGrpSpPr>
        <p:grpSpPr>
          <a:xfrm>
            <a:off x="11970819" y="407345"/>
            <a:ext cx="252000" cy="858606"/>
            <a:chOff x="11933542" y="397135"/>
            <a:chExt cx="252000" cy="858606"/>
          </a:xfrm>
        </p:grpSpPr>
        <p:sp>
          <p:nvSpPr>
            <p:cNvPr id="55" name="Rectangle: Single Corner Snipped 54">
              <a:hlinkClick r:id="rId20" action="ppaction://hlinksldjump"/>
              <a:extLst>
                <a:ext uri="{FF2B5EF4-FFF2-40B4-BE49-F238E27FC236}">
                  <a16:creationId xmlns:a16="http://schemas.microsoft.com/office/drawing/2014/main" id="{17DC46A6-93A6-9102-0275-1561FEAC0D38}"/>
                </a:ext>
              </a:extLst>
            </p:cNvPr>
            <p:cNvSpPr/>
            <p:nvPr/>
          </p:nvSpPr>
          <p:spPr>
            <a:xfrm>
              <a:off x="11933542" y="397135"/>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A</a:t>
              </a:r>
            </a:p>
          </p:txBody>
        </p:sp>
        <p:sp>
          <p:nvSpPr>
            <p:cNvPr id="56" name="Rectangle: Single Corner Snipped 55">
              <a:hlinkClick r:id="rId21" action="ppaction://hlinksldjump"/>
              <a:extLst>
                <a:ext uri="{FF2B5EF4-FFF2-40B4-BE49-F238E27FC236}">
                  <a16:creationId xmlns:a16="http://schemas.microsoft.com/office/drawing/2014/main" id="{E70E8354-ECF8-22A5-F1E4-D12F3EE41A6C}"/>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58" name="Rectangle: Single Corner Snipped 57">
              <a:hlinkClick r:id="rId22" action="ppaction://hlinksldjump"/>
              <a:extLst>
                <a:ext uri="{FF2B5EF4-FFF2-40B4-BE49-F238E27FC236}">
                  <a16:creationId xmlns:a16="http://schemas.microsoft.com/office/drawing/2014/main" id="{0E4F12F0-7C80-E955-46A2-0D29AA59E7B5}"/>
                </a:ext>
              </a:extLst>
            </p:cNvPr>
            <p:cNvSpPr/>
            <p:nvPr/>
          </p:nvSpPr>
          <p:spPr>
            <a:xfrm>
              <a:off x="11933542" y="1003741"/>
              <a:ext cx="252000" cy="252000"/>
            </a:xfrm>
            <a:prstGeom prst="snip1Rect">
              <a:avLst/>
            </a:prstGeom>
            <a:solidFill>
              <a:schemeClr val="bg1"/>
            </a:solidFill>
            <a:ln w="190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2"/>
                  </a:solidFill>
                </a:rPr>
                <a:t>C</a:t>
              </a:r>
            </a:p>
          </p:txBody>
        </p:sp>
      </p:grpSp>
      <p:sp>
        <p:nvSpPr>
          <p:cNvPr id="4" name="Rectangle: Single Corner Snipped 3">
            <a:hlinkClick r:id="rId22" action="ppaction://hlinksldjump"/>
            <a:extLst>
              <a:ext uri="{FF2B5EF4-FFF2-40B4-BE49-F238E27FC236}">
                <a16:creationId xmlns:a16="http://schemas.microsoft.com/office/drawing/2014/main" id="{DD4E8567-6382-F478-EA1F-94DB78865306}"/>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sp>
        <p:nvSpPr>
          <p:cNvPr id="8" name="TextBox 7">
            <a:extLst>
              <a:ext uri="{FF2B5EF4-FFF2-40B4-BE49-F238E27FC236}">
                <a16:creationId xmlns:a16="http://schemas.microsoft.com/office/drawing/2014/main" id="{2A178B24-2BD2-4337-A458-C406AA914909}"/>
              </a:ext>
            </a:extLst>
          </p:cNvPr>
          <p:cNvSpPr txBox="1"/>
          <p:nvPr/>
        </p:nvSpPr>
        <p:spPr>
          <a:xfrm>
            <a:off x="6631238" y="6145359"/>
            <a:ext cx="2110187" cy="261610"/>
          </a:xfrm>
          <a:prstGeom prst="rect">
            <a:avLst/>
          </a:prstGeom>
          <a:noFill/>
        </p:spPr>
        <p:txBody>
          <a:bodyPr wrap="square" rtlCol="0">
            <a:spAutoFit/>
          </a:bodyPr>
          <a:lstStyle/>
          <a:p>
            <a:pPr>
              <a:spcAft>
                <a:spcPts val="600"/>
              </a:spcAft>
            </a:pPr>
            <a:r>
              <a:rPr lang="fr-FR" sz="1100" i="1">
                <a:solidFill>
                  <a:schemeClr val="bg2"/>
                </a:solidFill>
                <a:sym typeface="Wingdings" panose="05000000000000000000" pitchFamily="2" charset="2"/>
              </a:rPr>
              <a:t> Exemples page suivante</a:t>
            </a:r>
            <a:endParaRPr lang="fr-FR" sz="1100" i="1">
              <a:solidFill>
                <a:schemeClr val="bg2"/>
              </a:solidFill>
            </a:endParaRPr>
          </a:p>
        </p:txBody>
      </p:sp>
      <p:grpSp>
        <p:nvGrpSpPr>
          <p:cNvPr id="46" name="Group 45">
            <a:extLst>
              <a:ext uri="{FF2B5EF4-FFF2-40B4-BE49-F238E27FC236}">
                <a16:creationId xmlns:a16="http://schemas.microsoft.com/office/drawing/2014/main" id="{96FC1F74-A365-D907-A24E-83B5F474C28B}"/>
              </a:ext>
            </a:extLst>
          </p:cNvPr>
          <p:cNvGrpSpPr/>
          <p:nvPr/>
        </p:nvGrpSpPr>
        <p:grpSpPr>
          <a:xfrm>
            <a:off x="411797" y="3642089"/>
            <a:ext cx="540000" cy="540000"/>
            <a:chOff x="6096000" y="3828437"/>
            <a:chExt cx="540000" cy="540000"/>
          </a:xfrm>
        </p:grpSpPr>
        <p:sp>
          <p:nvSpPr>
            <p:cNvPr id="51" name="Rectangle: Rounded Corners 50">
              <a:extLst>
                <a:ext uri="{FF2B5EF4-FFF2-40B4-BE49-F238E27FC236}">
                  <a16:creationId xmlns:a16="http://schemas.microsoft.com/office/drawing/2014/main" id="{D5F3D4B1-10CD-77B6-09D2-D0BE0BB46392}"/>
                </a:ext>
              </a:extLst>
            </p:cNvPr>
            <p:cNvSpPr/>
            <p:nvPr/>
          </p:nvSpPr>
          <p:spPr>
            <a:xfrm>
              <a:off x="6096000" y="3828437"/>
              <a:ext cx="540000" cy="540000"/>
            </a:xfrm>
            <a:prstGeom prst="roundRect">
              <a:avLst>
                <a:gd name="adj" fmla="val 14552"/>
              </a:avLst>
            </a:prstGeom>
            <a:solidFill>
              <a:srgbClr val="9176B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2" name="Picture 2" descr="affaires">
              <a:extLst>
                <a:ext uri="{FF2B5EF4-FFF2-40B4-BE49-F238E27FC236}">
                  <a16:creationId xmlns:a16="http://schemas.microsoft.com/office/drawing/2014/main" id="{5AE7EAE4-A214-871C-4BA6-9C56DC8BEB92}"/>
                </a:ext>
              </a:extLst>
            </p:cNvPr>
            <p:cNvPicPr>
              <a:picLocks noChangeAspect="1" noChangeArrowheads="1"/>
            </p:cNvPicPr>
            <p:nvPr/>
          </p:nvPicPr>
          <p:blipFill>
            <a:blip r:embed="rId23">
              <a:extLst>
                <a:ext uri="{BEBA8EAE-BF5A-486C-A8C5-ECC9F3942E4B}">
                  <a14:imgProps xmlns:a14="http://schemas.microsoft.com/office/drawing/2010/main">
                    <a14:imgLayer r:embed="rId2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165681" y="3898118"/>
              <a:ext cx="400638" cy="4006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2776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6C1AA-7002-4C2A-B4B6-64719CD3AAE0}"/>
              </a:ext>
            </a:extLst>
          </p:cNvPr>
          <p:cNvSpPr>
            <a:spLocks noGrp="1"/>
          </p:cNvSpPr>
          <p:nvPr>
            <p:ph type="title"/>
          </p:nvPr>
        </p:nvSpPr>
        <p:spPr/>
        <p:txBody>
          <a:bodyPr/>
          <a:lstStyle/>
          <a:p>
            <a:r>
              <a:rPr lang="fr-FR"/>
              <a:t>Exemples de personnalisation du conseil </a:t>
            </a:r>
          </a:p>
        </p:txBody>
      </p:sp>
      <p:sp>
        <p:nvSpPr>
          <p:cNvPr id="4" name="Text Placeholder 3">
            <a:extLst>
              <a:ext uri="{FF2B5EF4-FFF2-40B4-BE49-F238E27FC236}">
                <a16:creationId xmlns:a16="http://schemas.microsoft.com/office/drawing/2014/main" id="{00AC2295-ECAC-B696-3FB3-A2F4509BD071}"/>
              </a:ext>
            </a:extLst>
          </p:cNvPr>
          <p:cNvSpPr>
            <a:spLocks noGrp="1"/>
          </p:cNvSpPr>
          <p:nvPr>
            <p:ph type="body" sz="quarter" idx="12"/>
          </p:nvPr>
        </p:nvSpPr>
        <p:spPr/>
        <p:txBody>
          <a:bodyPr>
            <a:normAutofit/>
          </a:bodyPr>
          <a:lstStyle/>
          <a:p>
            <a:r>
              <a:rPr lang="fr-FR"/>
              <a:t>Justification automatique du conseil personnalisé - Exemples</a:t>
            </a:r>
          </a:p>
        </p:txBody>
      </p:sp>
      <p:sp>
        <p:nvSpPr>
          <p:cNvPr id="5" name="Content Placeholder 4">
            <a:extLst>
              <a:ext uri="{FF2B5EF4-FFF2-40B4-BE49-F238E27FC236}">
                <a16:creationId xmlns:a16="http://schemas.microsoft.com/office/drawing/2014/main" id="{F137B171-730F-B8EC-734D-982FD55FCACB}"/>
              </a:ext>
            </a:extLst>
          </p:cNvPr>
          <p:cNvSpPr>
            <a:spLocks noGrp="1"/>
          </p:cNvSpPr>
          <p:nvPr>
            <p:ph sz="quarter" idx="4294967295"/>
          </p:nvPr>
        </p:nvSpPr>
        <p:spPr>
          <a:xfrm>
            <a:off x="1200151" y="1743421"/>
            <a:ext cx="2085310" cy="1723548"/>
          </a:xfrm>
        </p:spPr>
        <p:txBody>
          <a:bodyPr vert="horz" lIns="91440" tIns="45720" rIns="91440" bIns="45720" rtlCol="0">
            <a:noAutofit/>
          </a:bodyPr>
          <a:lstStyle/>
          <a:p>
            <a:pPr marL="0" indent="0">
              <a:spcBef>
                <a:spcPts val="1200"/>
              </a:spcBef>
              <a:buNone/>
            </a:pPr>
            <a:r>
              <a:rPr lang="fr-FR" sz="1100" b="1" kern="1200"/>
              <a:t>Projet de Versement initial </a:t>
            </a:r>
            <a:r>
              <a:rPr lang="fr-FR" sz="1100" b="1" kern="1200">
                <a:solidFill>
                  <a:schemeClr val="tx1"/>
                </a:solidFill>
              </a:rPr>
              <a:t>sur Millevie Essentielle 2 en gestion libre avec mise </a:t>
            </a:r>
            <a:r>
              <a:rPr lang="fr-FR" sz="1100" b="1" kern="1200"/>
              <a:t>en place de VP avec un horizon de 10 ans </a:t>
            </a:r>
          </a:p>
        </p:txBody>
      </p:sp>
      <p:sp>
        <p:nvSpPr>
          <p:cNvPr id="7" name="Content Placeholder 4">
            <a:extLst>
              <a:ext uri="{FF2B5EF4-FFF2-40B4-BE49-F238E27FC236}">
                <a16:creationId xmlns:a16="http://schemas.microsoft.com/office/drawing/2014/main" id="{578B923B-19C5-1DF9-0A7D-67EFFABDBB4E}"/>
              </a:ext>
            </a:extLst>
          </p:cNvPr>
          <p:cNvSpPr txBox="1">
            <a:spLocks/>
          </p:cNvSpPr>
          <p:nvPr/>
        </p:nvSpPr>
        <p:spPr>
          <a:xfrm>
            <a:off x="3285461" y="1743421"/>
            <a:ext cx="8187183" cy="1379865"/>
          </a:xfrm>
          <a:prstGeom prst="rect">
            <a:avLst/>
          </a:prstGeom>
        </p:spPr>
        <p:txBody>
          <a:bodyPr vert="horz" wrap="square" lIns="91440" tIns="45720" rIns="91440" bIns="45720" rtlCol="0">
            <a:sp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18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16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1467"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spcBef>
                <a:spcPts val="400"/>
              </a:spcBef>
              <a:buFont typeface="Cambria Math" panose="02040503050406030204" pitchFamily="18" charset="0"/>
              <a:buNone/>
            </a:pPr>
            <a:r>
              <a:rPr lang="fr-FR" sz="1100" i="1" kern="0">
                <a:solidFill>
                  <a:schemeClr val="tx1"/>
                </a:solidFill>
              </a:rPr>
              <a:t>Pour votre projet à horizon de 10 ans, plusieurs produits d'épargne financière sont possibles : Assurance Vie, contrat de Capitalisation,  Compte Titres Ordinaire, Plan d'Epargne en Actions ou PEA-PME.</a:t>
            </a:r>
          </a:p>
          <a:p>
            <a:pPr marL="0" indent="0">
              <a:spcBef>
                <a:spcPts val="400"/>
              </a:spcBef>
              <a:buFont typeface="Cambria Math" panose="02040503050406030204" pitchFamily="18" charset="0"/>
              <a:buNone/>
            </a:pPr>
            <a:r>
              <a:rPr lang="fr-FR" sz="1100" i="1" kern="0">
                <a:solidFill>
                  <a:schemeClr val="tx1"/>
                </a:solidFill>
              </a:rPr>
              <a:t>Après échange avec votre conseiller, la solution que nous avons retenue ensemble pour ce projet est l’Assurance Vie qui permet de bénéficier d'un large choix de supports d'investissement et d'un cadre fiscal avantageux après 8 ans de détention</a:t>
            </a:r>
          </a:p>
          <a:p>
            <a:pPr marL="0" indent="0">
              <a:spcBef>
                <a:spcPts val="400"/>
              </a:spcBef>
              <a:buFont typeface="Cambria Math" panose="02040503050406030204" pitchFamily="18" charset="0"/>
              <a:buNone/>
            </a:pPr>
            <a:r>
              <a:rPr lang="fr-FR" sz="1100" i="1" kern="0">
                <a:solidFill>
                  <a:schemeClr val="tx1"/>
                </a:solidFill>
              </a:rPr>
              <a:t>Au sein de notre gamme de contrats d'assurance vie, nous vous préconisons le contrat Millevie Essentielle 2 qui est un contrat multisupport accessible à partir de 100€, avec des versements programmés dès 30€ par mois</a:t>
            </a:r>
          </a:p>
        </p:txBody>
      </p:sp>
      <p:sp>
        <p:nvSpPr>
          <p:cNvPr id="8" name="Content Placeholder 4">
            <a:extLst>
              <a:ext uri="{FF2B5EF4-FFF2-40B4-BE49-F238E27FC236}">
                <a16:creationId xmlns:a16="http://schemas.microsoft.com/office/drawing/2014/main" id="{9C91D894-68C8-9EEA-8BDD-42A8E6CF4804}"/>
              </a:ext>
            </a:extLst>
          </p:cNvPr>
          <p:cNvSpPr txBox="1">
            <a:spLocks/>
          </p:cNvSpPr>
          <p:nvPr/>
        </p:nvSpPr>
        <p:spPr>
          <a:xfrm>
            <a:off x="3285461" y="4523688"/>
            <a:ext cx="8187183" cy="938719"/>
          </a:xfrm>
          <a:prstGeom prst="rect">
            <a:avLst/>
          </a:prstGeom>
        </p:spPr>
        <p:txBody>
          <a:bodyPr vert="horz" wrap="square" lIns="91440" tIns="45720" rIns="91440" bIns="45720" rtlCol="0">
            <a:sp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18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16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1467"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spcBef>
                <a:spcPts val="1200"/>
              </a:spcBef>
              <a:buNone/>
            </a:pPr>
            <a:r>
              <a:rPr lang="fr-FR" sz="1100" i="1"/>
              <a:t>Pour compléter votre épargne allouée à votre projet, et après échange avec votre conseiller, un versement complémentaire et la réalisation d'un arbitrage sur votre Compte Titres Ordinaire ainsi que la mise en place de versements programmés répondront à votre besoin, tout en bénéficiant d'une large gamme de supports financiers. Notre proposition correspond à votre profil investisseur et vous permettra d'épargner progressivement, en complément du montant apporté.</a:t>
            </a:r>
          </a:p>
        </p:txBody>
      </p:sp>
      <p:sp>
        <p:nvSpPr>
          <p:cNvPr id="9" name="Content Placeholder 4">
            <a:extLst>
              <a:ext uri="{FF2B5EF4-FFF2-40B4-BE49-F238E27FC236}">
                <a16:creationId xmlns:a16="http://schemas.microsoft.com/office/drawing/2014/main" id="{E7F96659-6D6F-8566-5B8D-BBEFF74CC52D}"/>
              </a:ext>
            </a:extLst>
          </p:cNvPr>
          <p:cNvSpPr txBox="1">
            <a:spLocks/>
          </p:cNvSpPr>
          <p:nvPr/>
        </p:nvSpPr>
        <p:spPr>
          <a:xfrm>
            <a:off x="1200151" y="4523688"/>
            <a:ext cx="2085310" cy="1015663"/>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18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16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1467"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spcBef>
                <a:spcPts val="1200"/>
              </a:spcBef>
              <a:buNone/>
            </a:pPr>
            <a:r>
              <a:rPr lang="fr-FR" sz="1100" b="1"/>
              <a:t>Projet Versement Libre + Arbitrage + Mise en place de VP sur un CTO</a:t>
            </a:r>
          </a:p>
        </p:txBody>
      </p:sp>
      <p:sp>
        <p:nvSpPr>
          <p:cNvPr id="10" name="Content Placeholder 4">
            <a:extLst>
              <a:ext uri="{FF2B5EF4-FFF2-40B4-BE49-F238E27FC236}">
                <a16:creationId xmlns:a16="http://schemas.microsoft.com/office/drawing/2014/main" id="{038B0748-DCF7-E9FD-E0D8-9FC9B2768856}"/>
              </a:ext>
            </a:extLst>
          </p:cNvPr>
          <p:cNvSpPr txBox="1">
            <a:spLocks/>
          </p:cNvSpPr>
          <p:nvPr/>
        </p:nvSpPr>
        <p:spPr>
          <a:xfrm>
            <a:off x="3285461" y="3354128"/>
            <a:ext cx="8187183" cy="1159292"/>
          </a:xfrm>
          <a:prstGeom prst="rect">
            <a:avLst/>
          </a:prstGeom>
        </p:spPr>
        <p:txBody>
          <a:bodyPr vert="horz" wrap="square" lIns="91440" tIns="45720" rIns="91440" bIns="45720" rtlCol="0">
            <a:sp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18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16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1467"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spcAft>
                <a:spcPts val="400"/>
              </a:spcAft>
              <a:buNone/>
            </a:pPr>
            <a:r>
              <a:rPr lang="fr-FR" sz="1100" i="1"/>
              <a:t>Pour votre projet à horizon de 10 ans, plusieurs produits d'épargne financière sont possibles : Assurance Vie, contrat de Capitalisation,  Compte Titres Ordinaire, Plan d'Epargne en Actions ou PEA-PME.</a:t>
            </a:r>
          </a:p>
          <a:p>
            <a:pPr marL="0" indent="0">
              <a:spcAft>
                <a:spcPts val="400"/>
              </a:spcAft>
              <a:buNone/>
            </a:pPr>
            <a:r>
              <a:rPr lang="fr-FR" sz="1100" i="1" u="none" strike="noStrike">
                <a:effectLst/>
              </a:rPr>
              <a:t>Après échange avec votre conseiller, la solution que nous avons retenue ensemble pour ce projet est le Plan d'Epargne en Actions qui vous permet d'y placer des actions et des titres de sociétés ayant leur siège dans l'Union européenne, mais aussi des parts de placements collectifs (fonds et Sicav, ...) investis dans ces mêmes titres, dans un cadre fiscal avantageux dès 5 ans de détention.</a:t>
            </a:r>
            <a:endParaRPr lang="fr-FR" sz="1100" i="1"/>
          </a:p>
        </p:txBody>
      </p:sp>
      <p:sp>
        <p:nvSpPr>
          <p:cNvPr id="11" name="Content Placeholder 4">
            <a:extLst>
              <a:ext uri="{FF2B5EF4-FFF2-40B4-BE49-F238E27FC236}">
                <a16:creationId xmlns:a16="http://schemas.microsoft.com/office/drawing/2014/main" id="{91D70FA3-B2AA-95A1-7E57-47F2028BB9C4}"/>
              </a:ext>
            </a:extLst>
          </p:cNvPr>
          <p:cNvSpPr txBox="1">
            <a:spLocks/>
          </p:cNvSpPr>
          <p:nvPr/>
        </p:nvSpPr>
        <p:spPr>
          <a:xfrm>
            <a:off x="1200151" y="3354128"/>
            <a:ext cx="2085310" cy="1015663"/>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18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16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1467"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0" indent="0">
              <a:spcBef>
                <a:spcPts val="1200"/>
              </a:spcBef>
              <a:buNone/>
            </a:pPr>
            <a:r>
              <a:rPr lang="fr-FR" sz="1100" b="1"/>
              <a:t>Projet de Versement initial sur PEA, avec un horizon de 10 ans</a:t>
            </a:r>
          </a:p>
        </p:txBody>
      </p:sp>
      <p:sp>
        <p:nvSpPr>
          <p:cNvPr id="3" name="Title 1">
            <a:extLst>
              <a:ext uri="{FF2B5EF4-FFF2-40B4-BE49-F238E27FC236}">
                <a16:creationId xmlns:a16="http://schemas.microsoft.com/office/drawing/2014/main" id="{963BF637-5A18-1A7B-F695-CA8222142C93}"/>
              </a:ext>
            </a:extLst>
          </p:cNvPr>
          <p:cNvSpPr txBox="1">
            <a:spLocks/>
          </p:cNvSpPr>
          <p:nvPr/>
        </p:nvSpPr>
        <p:spPr>
          <a:xfrm>
            <a:off x="1200513" y="260648"/>
            <a:ext cx="10272131" cy="576000"/>
          </a:xfrm>
          <a:prstGeom prst="rect">
            <a:avLst/>
          </a:prstGeom>
          <a:solidFill>
            <a:schemeClr val="bg1"/>
          </a:solidFill>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r>
              <a:rPr lang="fr-FR" kern="0"/>
              <a:t>Autres évolutions liées à LEA 4.2 </a:t>
            </a:r>
          </a:p>
        </p:txBody>
      </p:sp>
      <p:sp>
        <p:nvSpPr>
          <p:cNvPr id="21" name="TextBox 20">
            <a:extLst>
              <a:ext uri="{FF2B5EF4-FFF2-40B4-BE49-F238E27FC236}">
                <a16:creationId xmlns:a16="http://schemas.microsoft.com/office/drawing/2014/main" id="{34FC6519-C966-3BEB-1BAB-D7CB57F4D611}"/>
              </a:ext>
            </a:extLst>
          </p:cNvPr>
          <p:cNvSpPr txBox="1"/>
          <p:nvPr/>
        </p:nvSpPr>
        <p:spPr>
          <a:xfrm>
            <a:off x="1200151" y="1198211"/>
            <a:ext cx="10272131" cy="523220"/>
          </a:xfrm>
          <a:prstGeom prst="rect">
            <a:avLst/>
          </a:prstGeom>
          <a:solidFill>
            <a:schemeClr val="bg1">
              <a:lumMod val="95000"/>
            </a:schemeClr>
          </a:solidFill>
        </p:spPr>
        <p:txBody>
          <a:bodyPr wrap="square">
            <a:spAutoFit/>
          </a:bodyPr>
          <a:lstStyle/>
          <a:p>
            <a:r>
              <a:rPr lang="fr-FR" sz="1400" b="1" i="1"/>
              <a:t>En fonction des caractéristiques du projet défini par le client, LEA justifie automatiquement la personnalisation du conseil, sans modification possible par le conseiller</a:t>
            </a:r>
          </a:p>
        </p:txBody>
      </p:sp>
      <p:grpSp>
        <p:nvGrpSpPr>
          <p:cNvPr id="22" name="Group 21">
            <a:extLst>
              <a:ext uri="{FF2B5EF4-FFF2-40B4-BE49-F238E27FC236}">
                <a16:creationId xmlns:a16="http://schemas.microsoft.com/office/drawing/2014/main" id="{56A194E3-0C8E-472A-2DA5-1B3B6C754E27}"/>
              </a:ext>
            </a:extLst>
          </p:cNvPr>
          <p:cNvGrpSpPr/>
          <p:nvPr/>
        </p:nvGrpSpPr>
        <p:grpSpPr>
          <a:xfrm>
            <a:off x="11970819" y="407345"/>
            <a:ext cx="252000" cy="858606"/>
            <a:chOff x="11933542" y="397135"/>
            <a:chExt cx="252000" cy="858606"/>
          </a:xfrm>
        </p:grpSpPr>
        <p:sp>
          <p:nvSpPr>
            <p:cNvPr id="23" name="Rectangle: Single Corner Snipped 22">
              <a:hlinkClick r:id="rId2" action="ppaction://hlinksldjump"/>
              <a:extLst>
                <a:ext uri="{FF2B5EF4-FFF2-40B4-BE49-F238E27FC236}">
                  <a16:creationId xmlns:a16="http://schemas.microsoft.com/office/drawing/2014/main" id="{F0E6F0AC-1A54-0FFB-CD37-CB1D0DCD171A}"/>
                </a:ext>
              </a:extLst>
            </p:cNvPr>
            <p:cNvSpPr/>
            <p:nvPr/>
          </p:nvSpPr>
          <p:spPr>
            <a:xfrm>
              <a:off x="11933542" y="397135"/>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A</a:t>
              </a:r>
            </a:p>
          </p:txBody>
        </p:sp>
        <p:sp>
          <p:nvSpPr>
            <p:cNvPr id="24" name="Rectangle: Single Corner Snipped 23">
              <a:hlinkClick r:id="rId3" action="ppaction://hlinksldjump"/>
              <a:extLst>
                <a:ext uri="{FF2B5EF4-FFF2-40B4-BE49-F238E27FC236}">
                  <a16:creationId xmlns:a16="http://schemas.microsoft.com/office/drawing/2014/main" id="{417D8A4F-2A01-8915-A9B4-B0EC837AC564}"/>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25" name="Rectangle: Single Corner Snipped 24">
              <a:hlinkClick r:id="rId4" action="ppaction://hlinksldjump"/>
              <a:extLst>
                <a:ext uri="{FF2B5EF4-FFF2-40B4-BE49-F238E27FC236}">
                  <a16:creationId xmlns:a16="http://schemas.microsoft.com/office/drawing/2014/main" id="{B924A7CC-3848-600C-4A4E-E78B4785AC5F}"/>
                </a:ext>
              </a:extLst>
            </p:cNvPr>
            <p:cNvSpPr/>
            <p:nvPr/>
          </p:nvSpPr>
          <p:spPr>
            <a:xfrm>
              <a:off x="11933542" y="1003741"/>
              <a:ext cx="252000" cy="252000"/>
            </a:xfrm>
            <a:prstGeom prst="snip1Rect">
              <a:avLst/>
            </a:prstGeom>
            <a:solidFill>
              <a:schemeClr val="bg1"/>
            </a:solidFill>
            <a:ln w="190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2"/>
                  </a:solidFill>
                </a:rPr>
                <a:t>C</a:t>
              </a:r>
            </a:p>
          </p:txBody>
        </p:sp>
      </p:grpSp>
      <p:cxnSp>
        <p:nvCxnSpPr>
          <p:cNvPr id="18" name="Straight Connector 17">
            <a:extLst>
              <a:ext uri="{FF2B5EF4-FFF2-40B4-BE49-F238E27FC236}">
                <a16:creationId xmlns:a16="http://schemas.microsoft.com/office/drawing/2014/main" id="{8C180810-FA40-0025-2509-458B6B664C2C}"/>
              </a:ext>
            </a:extLst>
          </p:cNvPr>
          <p:cNvCxnSpPr>
            <a:cxnSpLocks/>
          </p:cNvCxnSpPr>
          <p:nvPr/>
        </p:nvCxnSpPr>
        <p:spPr>
          <a:xfrm flipV="1">
            <a:off x="1200151" y="4521450"/>
            <a:ext cx="1027249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3439D3F-AB7C-9C57-B677-819B224C0B45}"/>
              </a:ext>
            </a:extLst>
          </p:cNvPr>
          <p:cNvCxnSpPr>
            <a:cxnSpLocks/>
          </p:cNvCxnSpPr>
          <p:nvPr/>
        </p:nvCxnSpPr>
        <p:spPr>
          <a:xfrm flipV="1">
            <a:off x="1200151" y="3334526"/>
            <a:ext cx="10272493"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3C04F678-F904-D9C1-6526-9CEE3872CA54}"/>
              </a:ext>
            </a:extLst>
          </p:cNvPr>
          <p:cNvSpPr/>
          <p:nvPr/>
        </p:nvSpPr>
        <p:spPr>
          <a:xfrm>
            <a:off x="944880" y="6374066"/>
            <a:ext cx="11104880" cy="3287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11">
            <a:extLst>
              <a:ext uri="{FF2B5EF4-FFF2-40B4-BE49-F238E27FC236}">
                <a16:creationId xmlns:a16="http://schemas.microsoft.com/office/drawing/2014/main" id="{BD124DBC-8B63-BE2E-3BEB-ECF10FF01C59}"/>
              </a:ext>
            </a:extLst>
          </p:cNvPr>
          <p:cNvSpPr txBox="1"/>
          <p:nvPr/>
        </p:nvSpPr>
        <p:spPr>
          <a:xfrm>
            <a:off x="1200151" y="5567585"/>
            <a:ext cx="10272131" cy="1107996"/>
          </a:xfrm>
          <a:prstGeom prst="rect">
            <a:avLst/>
          </a:prstGeom>
          <a:solidFill>
            <a:schemeClr val="bg1">
              <a:lumMod val="95000"/>
            </a:schemeClr>
          </a:solidFill>
        </p:spPr>
        <p:txBody>
          <a:bodyPr wrap="square">
            <a:spAutoFit/>
          </a:bodyPr>
          <a:lstStyle/>
          <a:p>
            <a:r>
              <a:rPr lang="fr-FR" sz="1100" b="1"/>
              <a:t>En cas de mise en place d’un versement programmé, un renvoi est ajouté en bas de page :  </a:t>
            </a:r>
            <a:r>
              <a:rPr lang="fr-FR" sz="1100" i="1"/>
              <a:t>« Le versement programmé proposé est défini sur la base des informations financières que vous nous avez communiquées, et reprises dans ce document, en précisant vos revenus et vos charges. Ce versement programmé peut être revu, suspendu ou stoppé à tout moment à votre propre initiative ou avec votre conseiller. ». </a:t>
            </a:r>
          </a:p>
          <a:p>
            <a:pPr marL="171450" indent="-171450">
              <a:buFont typeface="Wingdings" panose="05000000000000000000" pitchFamily="2" charset="2"/>
              <a:buChar char="à"/>
            </a:pPr>
            <a:r>
              <a:rPr lang="fr-FR" sz="1100" i="1">
                <a:solidFill>
                  <a:srgbClr val="B24388"/>
                </a:solidFill>
              </a:rPr>
              <a:t>Avant tout conseil, il convient de recueillir la situation financière du client  (revenus, charges, avoirs, etc.)</a:t>
            </a:r>
          </a:p>
          <a:p>
            <a:pPr marL="171450" indent="-171450">
              <a:buFont typeface="Wingdings" panose="05000000000000000000" pitchFamily="2" charset="2"/>
              <a:buChar char="à"/>
            </a:pPr>
            <a:r>
              <a:rPr lang="fr-FR" sz="1100" i="1">
                <a:solidFill>
                  <a:srgbClr val="B24388"/>
                </a:solidFill>
              </a:rPr>
              <a:t>La </a:t>
            </a:r>
            <a:r>
              <a:rPr lang="fr-FR" sz="1100" i="1" u="sng">
                <a:solidFill>
                  <a:srgbClr val="B24388"/>
                </a:solidFill>
              </a:rPr>
              <a:t>suspension des VP</a:t>
            </a:r>
            <a:r>
              <a:rPr lang="fr-FR" sz="1100" i="1">
                <a:solidFill>
                  <a:srgbClr val="B24388"/>
                </a:solidFill>
              </a:rPr>
              <a:t> ou leur </a:t>
            </a:r>
            <a:r>
              <a:rPr lang="fr-FR" sz="1100" i="1" u="sng">
                <a:solidFill>
                  <a:srgbClr val="B24388"/>
                </a:solidFill>
              </a:rPr>
              <a:t>modification à la baisse </a:t>
            </a:r>
            <a:r>
              <a:rPr lang="fr-FR" sz="1100" i="1">
                <a:solidFill>
                  <a:srgbClr val="B24388"/>
                </a:solidFill>
              </a:rPr>
              <a:t>ne sont pas réalisables dans LEA. Ces modifications sont à réaliser directement dans les outils de l’assureur (ex : </a:t>
            </a:r>
            <a:r>
              <a:rPr lang="fr-FR" sz="1100" i="1">
                <a:solidFill>
                  <a:schemeClr val="bg2"/>
                </a:solidFill>
              </a:rPr>
              <a:t>MyAssur / PUMA)  </a:t>
            </a:r>
            <a:r>
              <a:rPr lang="fr-FR" sz="1100" i="1">
                <a:solidFill>
                  <a:srgbClr val="B24388"/>
                </a:solidFill>
              </a:rPr>
              <a:t>ou de BPCE </a:t>
            </a:r>
            <a:r>
              <a:rPr lang="fr-FR" sz="1100" i="1" err="1">
                <a:solidFill>
                  <a:srgbClr val="B24388"/>
                </a:solidFill>
              </a:rPr>
              <a:t>Eurotitres</a:t>
            </a:r>
            <a:r>
              <a:rPr lang="fr-FR" sz="1100" i="1">
                <a:solidFill>
                  <a:srgbClr val="B24388"/>
                </a:solidFill>
              </a:rPr>
              <a:t> (Platine)</a:t>
            </a:r>
          </a:p>
        </p:txBody>
      </p:sp>
      <p:sp>
        <p:nvSpPr>
          <p:cNvPr id="17" name="Rectangle: Single Corner Snipped 16">
            <a:hlinkClick r:id="rId4" action="ppaction://hlinksldjump"/>
            <a:extLst>
              <a:ext uri="{FF2B5EF4-FFF2-40B4-BE49-F238E27FC236}">
                <a16:creationId xmlns:a16="http://schemas.microsoft.com/office/drawing/2014/main" id="{22EE5650-45EB-96BF-7767-F1D72C711FF0}"/>
              </a:ext>
            </a:extLst>
          </p:cNvPr>
          <p:cNvSpPr/>
          <p:nvPr/>
        </p:nvSpPr>
        <p:spPr>
          <a:xfrm>
            <a:off x="11970819" y="1317254"/>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D</a:t>
            </a:r>
          </a:p>
        </p:txBody>
      </p:sp>
    </p:spTree>
    <p:extLst>
      <p:ext uri="{BB962C8B-B14F-4D97-AF65-F5344CB8AC3E}">
        <p14:creationId xmlns:p14="http://schemas.microsoft.com/office/powerpoint/2010/main" val="2570084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5289D-CB57-7B18-3489-14E2750DB0ED}"/>
              </a:ext>
            </a:extLst>
          </p:cNvPr>
          <p:cNvSpPr>
            <a:spLocks noGrp="1"/>
          </p:cNvSpPr>
          <p:nvPr>
            <p:ph type="title"/>
          </p:nvPr>
        </p:nvSpPr>
        <p:spPr>
          <a:noFill/>
        </p:spPr>
        <p:txBody>
          <a:bodyPr/>
          <a:lstStyle/>
          <a:p>
            <a:r>
              <a:rPr lang="fr-FR"/>
              <a:t>Autres évolutions liées à LEA 4.2 </a:t>
            </a:r>
          </a:p>
        </p:txBody>
      </p:sp>
      <p:sp>
        <p:nvSpPr>
          <p:cNvPr id="3" name="Text Placeholder 2">
            <a:extLst>
              <a:ext uri="{FF2B5EF4-FFF2-40B4-BE49-F238E27FC236}">
                <a16:creationId xmlns:a16="http://schemas.microsoft.com/office/drawing/2014/main" id="{7D932B9A-9889-B99F-2498-8C7A71F05722}"/>
              </a:ext>
            </a:extLst>
          </p:cNvPr>
          <p:cNvSpPr>
            <a:spLocks noGrp="1"/>
          </p:cNvSpPr>
          <p:nvPr>
            <p:ph type="body" sz="quarter" idx="12"/>
          </p:nvPr>
        </p:nvSpPr>
        <p:spPr>
          <a:noFill/>
        </p:spPr>
        <p:txBody>
          <a:bodyPr/>
          <a:lstStyle/>
          <a:p>
            <a:r>
              <a:rPr lang="fr-FR"/>
              <a:t>Gestion des Fonds en Euros NUANCES 3D et NUANCES PLUS</a:t>
            </a:r>
          </a:p>
        </p:txBody>
      </p:sp>
      <p:sp>
        <p:nvSpPr>
          <p:cNvPr id="9" name="TextBox 8">
            <a:extLst>
              <a:ext uri="{FF2B5EF4-FFF2-40B4-BE49-F238E27FC236}">
                <a16:creationId xmlns:a16="http://schemas.microsoft.com/office/drawing/2014/main" id="{CA618979-3012-7A02-E49B-623E22C1018E}"/>
              </a:ext>
            </a:extLst>
          </p:cNvPr>
          <p:cNvSpPr txBox="1"/>
          <p:nvPr/>
        </p:nvSpPr>
        <p:spPr>
          <a:xfrm>
            <a:off x="1200513" y="2505670"/>
            <a:ext cx="4890869" cy="923330"/>
          </a:xfrm>
          <a:prstGeom prst="rect">
            <a:avLst/>
          </a:prstGeom>
          <a:solidFill>
            <a:schemeClr val="accent1"/>
          </a:solidFill>
        </p:spPr>
        <p:txBody>
          <a:bodyPr wrap="square" rtlCol="0">
            <a:spAutoFit/>
          </a:bodyPr>
          <a:lstStyle/>
          <a:p>
            <a:r>
              <a:rPr lang="fr-FR" b="1">
                <a:solidFill>
                  <a:schemeClr val="bg1"/>
                </a:solidFill>
              </a:rPr>
              <a:t>Pour les contrats Nuances 3D et Nuances Plus souscrits (Versement initial ou transfert) avant le 26/09/22</a:t>
            </a:r>
          </a:p>
        </p:txBody>
      </p:sp>
      <p:sp>
        <p:nvSpPr>
          <p:cNvPr id="10" name="TextBox 9">
            <a:extLst>
              <a:ext uri="{FF2B5EF4-FFF2-40B4-BE49-F238E27FC236}">
                <a16:creationId xmlns:a16="http://schemas.microsoft.com/office/drawing/2014/main" id="{35529896-0FC9-696D-F1BB-28F400530743}"/>
              </a:ext>
            </a:extLst>
          </p:cNvPr>
          <p:cNvSpPr txBox="1"/>
          <p:nvPr/>
        </p:nvSpPr>
        <p:spPr>
          <a:xfrm>
            <a:off x="6530948" y="2505670"/>
            <a:ext cx="4890869" cy="923330"/>
          </a:xfrm>
          <a:prstGeom prst="rect">
            <a:avLst/>
          </a:prstGeom>
          <a:solidFill>
            <a:schemeClr val="accent6"/>
          </a:solidFill>
        </p:spPr>
        <p:txBody>
          <a:bodyPr wrap="square" rtlCol="0">
            <a:spAutoFit/>
          </a:bodyPr>
          <a:lstStyle/>
          <a:p>
            <a:r>
              <a:rPr lang="fr-FR" b="1">
                <a:solidFill>
                  <a:schemeClr val="bg1"/>
                </a:solidFill>
              </a:rPr>
              <a:t>Pour les contrats Nuances 3D et Nuances Plus souscrits par transfert à partir du 26/09/22</a:t>
            </a:r>
          </a:p>
        </p:txBody>
      </p:sp>
      <p:sp>
        <p:nvSpPr>
          <p:cNvPr id="11" name="TextBox 10">
            <a:extLst>
              <a:ext uri="{FF2B5EF4-FFF2-40B4-BE49-F238E27FC236}">
                <a16:creationId xmlns:a16="http://schemas.microsoft.com/office/drawing/2014/main" id="{368D5EFE-C1F0-3B30-5932-A5E316C80ADC}"/>
              </a:ext>
            </a:extLst>
          </p:cNvPr>
          <p:cNvSpPr txBox="1"/>
          <p:nvPr/>
        </p:nvSpPr>
        <p:spPr>
          <a:xfrm>
            <a:off x="1200513" y="3473277"/>
            <a:ext cx="4890869" cy="1600438"/>
          </a:xfrm>
          <a:prstGeom prst="rect">
            <a:avLst/>
          </a:prstGeom>
          <a:noFill/>
          <a:ln>
            <a:solidFill>
              <a:schemeClr val="accent1"/>
            </a:solidFill>
          </a:ln>
        </p:spPr>
        <p:txBody>
          <a:bodyPr wrap="square" rtlCol="0">
            <a:spAutoFit/>
          </a:bodyPr>
          <a:lstStyle/>
          <a:p>
            <a:r>
              <a:rPr lang="fr-FR" sz="1400" b="1"/>
              <a:t>LEA propose exclusivement et automatiquement le </a:t>
            </a:r>
            <a:r>
              <a:rPr lang="fr-FR" sz="1400" b="1">
                <a:solidFill>
                  <a:schemeClr val="bg1"/>
                </a:solidFill>
                <a:highlight>
                  <a:srgbClr val="581D74"/>
                </a:highlight>
              </a:rPr>
              <a:t>Fonds en Euros historique</a:t>
            </a:r>
            <a:r>
              <a:rPr lang="fr-FR" sz="1400" b="1"/>
              <a:t>, associé au contrat </a:t>
            </a:r>
          </a:p>
          <a:p>
            <a:pPr>
              <a:tabLst>
                <a:tab pos="1790700" algn="l"/>
                <a:tab pos="2152650" algn="l"/>
              </a:tabLst>
            </a:pPr>
            <a:r>
              <a:rPr lang="fr-FR" sz="1400"/>
              <a:t>Nuances 3D 	</a:t>
            </a:r>
            <a:r>
              <a:rPr lang="fr-FR" sz="1400">
                <a:sym typeface="Wingdings" panose="05000000000000000000" pitchFamily="2" charset="2"/>
              </a:rPr>
              <a:t> 	</a:t>
            </a:r>
            <a:r>
              <a:rPr lang="fr-FR" sz="1400">
                <a:solidFill>
                  <a:schemeClr val="accent1"/>
                </a:solidFill>
              </a:rPr>
              <a:t>Nuances Sécurité</a:t>
            </a:r>
            <a:r>
              <a:rPr lang="fr-FR" sz="1400">
                <a:solidFill>
                  <a:schemeClr val="accent4"/>
                </a:solidFill>
              </a:rPr>
              <a:t> </a:t>
            </a:r>
          </a:p>
          <a:p>
            <a:pPr>
              <a:tabLst>
                <a:tab pos="1790700" algn="l"/>
                <a:tab pos="2152650" algn="l"/>
              </a:tabLst>
            </a:pPr>
            <a:r>
              <a:rPr lang="fr-FR" sz="1400"/>
              <a:t>Nuances Plus	</a:t>
            </a:r>
            <a:r>
              <a:rPr lang="fr-FR" sz="1400">
                <a:sym typeface="Wingdings" panose="05000000000000000000" pitchFamily="2" charset="2"/>
              </a:rPr>
              <a:t> 	</a:t>
            </a:r>
            <a:r>
              <a:rPr lang="fr-FR" sz="1400">
                <a:solidFill>
                  <a:schemeClr val="accent1"/>
                </a:solidFill>
              </a:rPr>
              <a:t>Assur Euro</a:t>
            </a:r>
          </a:p>
          <a:p>
            <a:endParaRPr lang="fr-FR" sz="1400"/>
          </a:p>
          <a:p>
            <a:r>
              <a:rPr lang="fr-FR" sz="1400"/>
              <a:t>Le </a:t>
            </a:r>
            <a:r>
              <a:rPr lang="fr-FR" sz="1400" b="1">
                <a:solidFill>
                  <a:schemeClr val="accent6"/>
                </a:solidFill>
              </a:rPr>
              <a:t>nouveau Fonds en Euros </a:t>
            </a:r>
            <a:r>
              <a:rPr lang="fr-FR" sz="1400"/>
              <a:t>n’est pas proposé en switch (1, 2 ou 3)</a:t>
            </a:r>
          </a:p>
        </p:txBody>
      </p:sp>
      <p:sp>
        <p:nvSpPr>
          <p:cNvPr id="12" name="TextBox 11">
            <a:extLst>
              <a:ext uri="{FF2B5EF4-FFF2-40B4-BE49-F238E27FC236}">
                <a16:creationId xmlns:a16="http://schemas.microsoft.com/office/drawing/2014/main" id="{9CBA780A-79F4-292D-307C-62C8D188C23B}"/>
              </a:ext>
            </a:extLst>
          </p:cNvPr>
          <p:cNvSpPr txBox="1"/>
          <p:nvPr/>
        </p:nvSpPr>
        <p:spPr>
          <a:xfrm>
            <a:off x="6530948" y="3473277"/>
            <a:ext cx="4890869" cy="1600438"/>
          </a:xfrm>
          <a:prstGeom prst="rect">
            <a:avLst/>
          </a:prstGeom>
          <a:noFill/>
          <a:ln>
            <a:solidFill>
              <a:schemeClr val="accent6"/>
            </a:solidFill>
          </a:ln>
        </p:spPr>
        <p:txBody>
          <a:bodyPr wrap="square" rtlCol="0">
            <a:spAutoFit/>
          </a:bodyPr>
          <a:lstStyle/>
          <a:p>
            <a:r>
              <a:rPr lang="fr-FR" sz="1400" b="1"/>
              <a:t>LEA propose exclusivement et automatiquement le </a:t>
            </a:r>
            <a:r>
              <a:rPr lang="fr-FR" sz="1400" b="1">
                <a:solidFill>
                  <a:schemeClr val="bg1"/>
                </a:solidFill>
                <a:highlight>
                  <a:srgbClr val="EAB818"/>
                </a:highlight>
              </a:rPr>
              <a:t>nouveau Fonds en Euros</a:t>
            </a:r>
            <a:r>
              <a:rPr lang="fr-FR" sz="1400" b="1"/>
              <a:t>, associé au contrat </a:t>
            </a:r>
          </a:p>
          <a:p>
            <a:pPr>
              <a:tabLst>
                <a:tab pos="1790700" algn="l"/>
                <a:tab pos="2152650" algn="l"/>
              </a:tabLst>
            </a:pPr>
            <a:r>
              <a:rPr lang="fr-FR" sz="1400"/>
              <a:t>Nuances 3D 	</a:t>
            </a:r>
            <a:r>
              <a:rPr lang="fr-FR" sz="1400">
                <a:sym typeface="Wingdings" panose="05000000000000000000" pitchFamily="2" charset="2"/>
              </a:rPr>
              <a:t> 	</a:t>
            </a:r>
            <a:r>
              <a:rPr lang="fr-FR" sz="1400">
                <a:solidFill>
                  <a:schemeClr val="accent6"/>
                </a:solidFill>
              </a:rPr>
              <a:t>Nuances 3D EURO </a:t>
            </a:r>
          </a:p>
          <a:p>
            <a:pPr>
              <a:tabLst>
                <a:tab pos="1790700" algn="l"/>
                <a:tab pos="2152650" algn="l"/>
              </a:tabLst>
            </a:pPr>
            <a:r>
              <a:rPr lang="fr-FR" sz="1400"/>
              <a:t>Nuances Plus	</a:t>
            </a:r>
            <a:r>
              <a:rPr lang="fr-FR" sz="1400">
                <a:sym typeface="Wingdings" panose="05000000000000000000" pitchFamily="2" charset="2"/>
              </a:rPr>
              <a:t> 	</a:t>
            </a:r>
            <a:r>
              <a:rPr lang="fr-FR" sz="1400">
                <a:solidFill>
                  <a:schemeClr val="accent6"/>
                </a:solidFill>
                <a:sym typeface="Wingdings" panose="05000000000000000000" pitchFamily="2" charset="2"/>
              </a:rPr>
              <a:t>Nuances Plus EURO</a:t>
            </a:r>
            <a:endParaRPr lang="fr-FR" sz="1400">
              <a:solidFill>
                <a:schemeClr val="accent6"/>
              </a:solidFill>
            </a:endParaRPr>
          </a:p>
          <a:p>
            <a:endParaRPr lang="fr-FR" sz="1400"/>
          </a:p>
          <a:p>
            <a:r>
              <a:rPr lang="fr-FR" sz="1400"/>
              <a:t>Le </a:t>
            </a:r>
            <a:r>
              <a:rPr lang="fr-FR" sz="1400" b="1">
                <a:solidFill>
                  <a:schemeClr val="accent1"/>
                </a:solidFill>
              </a:rPr>
              <a:t>Fonds en Euros historique</a:t>
            </a:r>
            <a:r>
              <a:rPr lang="fr-FR" sz="1400">
                <a:solidFill>
                  <a:schemeClr val="accent1"/>
                </a:solidFill>
              </a:rPr>
              <a:t> </a:t>
            </a:r>
            <a:r>
              <a:rPr lang="fr-FR" sz="1400"/>
              <a:t>n’est pas proposé en switch (1, 2 ou 3)</a:t>
            </a:r>
          </a:p>
        </p:txBody>
      </p:sp>
      <p:sp>
        <p:nvSpPr>
          <p:cNvPr id="14" name="Rectangle 13">
            <a:extLst>
              <a:ext uri="{FF2B5EF4-FFF2-40B4-BE49-F238E27FC236}">
                <a16:creationId xmlns:a16="http://schemas.microsoft.com/office/drawing/2014/main" id="{3C442212-D34C-1655-7F00-F231039DD363}"/>
              </a:ext>
            </a:extLst>
          </p:cNvPr>
          <p:cNvSpPr/>
          <p:nvPr/>
        </p:nvSpPr>
        <p:spPr>
          <a:xfrm>
            <a:off x="0" y="1220650"/>
            <a:ext cx="12192000" cy="7543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extBox 14">
            <a:extLst>
              <a:ext uri="{FF2B5EF4-FFF2-40B4-BE49-F238E27FC236}">
                <a16:creationId xmlns:a16="http://schemas.microsoft.com/office/drawing/2014/main" id="{D9587B76-DBAB-F60E-FD4B-9102F820DDE5}"/>
              </a:ext>
            </a:extLst>
          </p:cNvPr>
          <p:cNvSpPr txBox="1"/>
          <p:nvPr/>
        </p:nvSpPr>
        <p:spPr>
          <a:xfrm>
            <a:off x="1200148" y="1345588"/>
            <a:ext cx="10272713" cy="492443"/>
          </a:xfrm>
          <a:prstGeom prst="rect">
            <a:avLst/>
          </a:prstGeom>
          <a:noFill/>
        </p:spPr>
        <p:txBody>
          <a:bodyPr wrap="square" lIns="0" tIns="0" rIns="0" bIns="0" rtlCol="0">
            <a:spAutoFit/>
          </a:bodyPr>
          <a:lstStyle/>
          <a:p>
            <a:r>
              <a:rPr lang="fr-FR" sz="1600"/>
              <a:t>Correction du fonctionnement de LEA pour </a:t>
            </a:r>
            <a:r>
              <a:rPr lang="fr-FR" sz="1600" b="1">
                <a:solidFill>
                  <a:schemeClr val="accent2"/>
                </a:solidFill>
              </a:rPr>
              <a:t>gérer automatiquement les deux générations de Fonds en Euros sur les contrats CNP Assurances</a:t>
            </a:r>
            <a:r>
              <a:rPr lang="fr-FR" sz="1600"/>
              <a:t>. </a:t>
            </a:r>
          </a:p>
        </p:txBody>
      </p:sp>
      <p:sp>
        <p:nvSpPr>
          <p:cNvPr id="17" name="Oval 16">
            <a:extLst>
              <a:ext uri="{FF2B5EF4-FFF2-40B4-BE49-F238E27FC236}">
                <a16:creationId xmlns:a16="http://schemas.microsoft.com/office/drawing/2014/main" id="{3D0B3757-E84A-F7AF-1653-5854A5FB2F04}"/>
              </a:ext>
            </a:extLst>
          </p:cNvPr>
          <p:cNvSpPr/>
          <p:nvPr/>
        </p:nvSpPr>
        <p:spPr>
          <a:xfrm>
            <a:off x="129313" y="1160347"/>
            <a:ext cx="900000" cy="900000"/>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reeform 93">
            <a:extLst>
              <a:ext uri="{FF2B5EF4-FFF2-40B4-BE49-F238E27FC236}">
                <a16:creationId xmlns:a16="http://schemas.microsoft.com/office/drawing/2014/main" id="{4F5F9F29-2A24-BF62-BCDA-D9B5D117AD32}"/>
              </a:ext>
            </a:extLst>
          </p:cNvPr>
          <p:cNvSpPr>
            <a:spLocks/>
          </p:cNvSpPr>
          <p:nvPr/>
        </p:nvSpPr>
        <p:spPr bwMode="auto">
          <a:xfrm>
            <a:off x="408860" y="1451073"/>
            <a:ext cx="388512" cy="28147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solidFill>
            <a:schemeClr val="accent2"/>
          </a:solid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26" name="Rectangle 25">
            <a:extLst>
              <a:ext uri="{FF2B5EF4-FFF2-40B4-BE49-F238E27FC236}">
                <a16:creationId xmlns:a16="http://schemas.microsoft.com/office/drawing/2014/main" id="{449BB9CD-3953-20F0-470B-E0166FFE02C6}"/>
              </a:ext>
            </a:extLst>
          </p:cNvPr>
          <p:cNvSpPr/>
          <p:nvPr/>
        </p:nvSpPr>
        <p:spPr>
          <a:xfrm>
            <a:off x="1200148" y="5433060"/>
            <a:ext cx="10221669" cy="6089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chemeClr val="tx1"/>
                </a:solidFill>
              </a:rPr>
              <a:t>Désormais, lors des opérations de versement libre et d’arbitrage, le conseiller n’a </a:t>
            </a:r>
            <a:r>
              <a:rPr lang="fr-FR" sz="1600" b="1">
                <a:solidFill>
                  <a:schemeClr val="tx1"/>
                </a:solidFill>
              </a:rPr>
              <a:t>pas de contrôle et de modification manuelle (switch) à faire pour avoir le bon fonds en euro</a:t>
            </a:r>
            <a:r>
              <a:rPr lang="fr-FR" sz="1600">
                <a:solidFill>
                  <a:schemeClr val="tx1"/>
                </a:solidFill>
              </a:rPr>
              <a:t>.</a:t>
            </a:r>
          </a:p>
        </p:txBody>
      </p:sp>
      <p:grpSp>
        <p:nvGrpSpPr>
          <p:cNvPr id="4" name="Group 3">
            <a:extLst>
              <a:ext uri="{FF2B5EF4-FFF2-40B4-BE49-F238E27FC236}">
                <a16:creationId xmlns:a16="http://schemas.microsoft.com/office/drawing/2014/main" id="{EF4B2D91-31F8-9E86-957F-EE582472C9B8}"/>
              </a:ext>
            </a:extLst>
          </p:cNvPr>
          <p:cNvGrpSpPr/>
          <p:nvPr/>
        </p:nvGrpSpPr>
        <p:grpSpPr>
          <a:xfrm>
            <a:off x="11970819" y="407345"/>
            <a:ext cx="252000" cy="1161909"/>
            <a:chOff x="11933542" y="397135"/>
            <a:chExt cx="252000" cy="1161909"/>
          </a:xfrm>
        </p:grpSpPr>
        <p:sp>
          <p:nvSpPr>
            <p:cNvPr id="5" name="Rectangle: Single Corner Snipped 4">
              <a:hlinkClick r:id="rId2" action="ppaction://hlinksldjump"/>
              <a:extLst>
                <a:ext uri="{FF2B5EF4-FFF2-40B4-BE49-F238E27FC236}">
                  <a16:creationId xmlns:a16="http://schemas.microsoft.com/office/drawing/2014/main" id="{D1029F66-1A0E-0DD0-0ED5-ED455A91517C}"/>
                </a:ext>
              </a:extLst>
            </p:cNvPr>
            <p:cNvSpPr/>
            <p:nvPr/>
          </p:nvSpPr>
          <p:spPr>
            <a:xfrm>
              <a:off x="11933542" y="397135"/>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A</a:t>
              </a:r>
            </a:p>
          </p:txBody>
        </p:sp>
        <p:sp>
          <p:nvSpPr>
            <p:cNvPr id="6" name="Rectangle: Single Corner Snipped 5">
              <a:hlinkClick r:id="rId3" action="ppaction://hlinksldjump"/>
              <a:extLst>
                <a:ext uri="{FF2B5EF4-FFF2-40B4-BE49-F238E27FC236}">
                  <a16:creationId xmlns:a16="http://schemas.microsoft.com/office/drawing/2014/main" id="{437797E0-14CA-31BC-74B4-1AD7CAA2AB65}"/>
                </a:ext>
              </a:extLst>
            </p:cNvPr>
            <p:cNvSpPr/>
            <p:nvPr/>
          </p:nvSpPr>
          <p:spPr>
            <a:xfrm>
              <a:off x="11933542" y="700438"/>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B</a:t>
              </a:r>
            </a:p>
          </p:txBody>
        </p:sp>
        <p:sp>
          <p:nvSpPr>
            <p:cNvPr id="7" name="Rectangle: Single Corner Snipped 6">
              <a:hlinkClick r:id="rId4" action="ppaction://hlinksldjump"/>
              <a:extLst>
                <a:ext uri="{FF2B5EF4-FFF2-40B4-BE49-F238E27FC236}">
                  <a16:creationId xmlns:a16="http://schemas.microsoft.com/office/drawing/2014/main" id="{36DE2213-0523-094F-2F02-DEE19EF478C7}"/>
                </a:ext>
              </a:extLst>
            </p:cNvPr>
            <p:cNvSpPr/>
            <p:nvPr/>
          </p:nvSpPr>
          <p:spPr>
            <a:xfrm>
              <a:off x="11933542" y="1003741"/>
              <a:ext cx="252000" cy="252000"/>
            </a:xfrm>
            <a:prstGeom prst="snip1Rect">
              <a:avLst/>
            </a:prstGeom>
            <a:solidFill>
              <a:schemeClr val="bg1"/>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bg1">
                      <a:lumMod val="75000"/>
                    </a:schemeClr>
                  </a:solidFill>
                </a:rPr>
                <a:t>C</a:t>
              </a:r>
            </a:p>
          </p:txBody>
        </p:sp>
        <p:sp>
          <p:nvSpPr>
            <p:cNvPr id="8" name="Rectangle: Single Corner Snipped 7">
              <a:hlinkClick r:id="rId4" action="ppaction://hlinksldjump"/>
              <a:extLst>
                <a:ext uri="{FF2B5EF4-FFF2-40B4-BE49-F238E27FC236}">
                  <a16:creationId xmlns:a16="http://schemas.microsoft.com/office/drawing/2014/main" id="{7CBDE1EA-9572-BC7B-B97B-43D4D3D61A5D}"/>
                </a:ext>
              </a:extLst>
            </p:cNvPr>
            <p:cNvSpPr/>
            <p:nvPr/>
          </p:nvSpPr>
          <p:spPr>
            <a:xfrm>
              <a:off x="11933542" y="1307044"/>
              <a:ext cx="252000" cy="252000"/>
            </a:xfrm>
            <a:prstGeom prst="snip1Rect">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200" b="1">
                  <a:solidFill>
                    <a:schemeClr val="accent2"/>
                  </a:solidFill>
                </a:rPr>
                <a:t>D</a:t>
              </a:r>
            </a:p>
          </p:txBody>
        </p:sp>
      </p:grpSp>
    </p:spTree>
    <p:extLst>
      <p:ext uri="{BB962C8B-B14F-4D97-AF65-F5344CB8AC3E}">
        <p14:creationId xmlns:p14="http://schemas.microsoft.com/office/powerpoint/2010/main" val="411760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3029-6192-082B-8736-DAF143D96162}"/>
              </a:ext>
            </a:extLst>
          </p:cNvPr>
          <p:cNvSpPr>
            <a:spLocks noGrp="1"/>
          </p:cNvSpPr>
          <p:nvPr>
            <p:ph type="title"/>
          </p:nvPr>
        </p:nvSpPr>
        <p:spPr/>
        <p:txBody>
          <a:bodyPr/>
          <a:lstStyle/>
          <a:p>
            <a:r>
              <a:rPr lang="fr-FR"/>
              <a:t>Annexe : TOPAZE Client Final</a:t>
            </a:r>
          </a:p>
        </p:txBody>
      </p:sp>
      <p:sp>
        <p:nvSpPr>
          <p:cNvPr id="3" name="Text Placeholder 2">
            <a:extLst>
              <a:ext uri="{FF2B5EF4-FFF2-40B4-BE49-F238E27FC236}">
                <a16:creationId xmlns:a16="http://schemas.microsoft.com/office/drawing/2014/main" id="{AB9511D0-9891-2C6E-2148-A3D6B76936D4}"/>
              </a:ext>
            </a:extLst>
          </p:cNvPr>
          <p:cNvSpPr>
            <a:spLocks noGrp="1"/>
          </p:cNvSpPr>
          <p:nvPr>
            <p:ph type="body" sz="quarter" idx="12"/>
          </p:nvPr>
        </p:nvSpPr>
        <p:spPr/>
        <p:txBody>
          <a:bodyPr/>
          <a:lstStyle/>
          <a:p>
            <a:r>
              <a:rPr lang="fr-FR"/>
              <a:t>(Source BPCE </a:t>
            </a:r>
            <a:r>
              <a:rPr lang="fr-FR" err="1"/>
              <a:t>Eurotitres</a:t>
            </a:r>
            <a:r>
              <a:rPr lang="fr-FR"/>
              <a:t>)</a:t>
            </a:r>
          </a:p>
        </p:txBody>
      </p:sp>
      <p:sp>
        <p:nvSpPr>
          <p:cNvPr id="4" name="TextBox 3">
            <a:extLst>
              <a:ext uri="{FF2B5EF4-FFF2-40B4-BE49-F238E27FC236}">
                <a16:creationId xmlns:a16="http://schemas.microsoft.com/office/drawing/2014/main" id="{552D1550-3F41-E526-2BDE-35C38E92EF21}"/>
              </a:ext>
            </a:extLst>
          </p:cNvPr>
          <p:cNvSpPr txBox="1"/>
          <p:nvPr/>
        </p:nvSpPr>
        <p:spPr>
          <a:xfrm>
            <a:off x="1200513" y="1530243"/>
            <a:ext cx="6259727" cy="4062651"/>
          </a:xfrm>
          <a:prstGeom prst="rect">
            <a:avLst/>
          </a:prstGeom>
          <a:noFill/>
        </p:spPr>
        <p:txBody>
          <a:bodyPr wrap="none" lIns="0" tIns="0" rIns="0" bIns="0" rtlCol="0">
            <a:spAutoFit/>
          </a:bodyPr>
          <a:lstStyle/>
          <a:p>
            <a:r>
              <a:rPr lang="fr-FR" sz="2400" b="1" u="sng"/>
              <a:t>Périmètre de la Prestation</a:t>
            </a:r>
          </a:p>
          <a:p>
            <a:r>
              <a:rPr lang="fr-FR" sz="1600" i="1">
                <a:solidFill>
                  <a:schemeClr val="bg2"/>
                </a:solidFill>
              </a:rPr>
              <a:t>Prise d’ordres par téléphone et collecte de réponses aux OST</a:t>
            </a:r>
          </a:p>
          <a:p>
            <a:endParaRPr lang="fr-FR" sz="1600"/>
          </a:p>
          <a:p>
            <a:r>
              <a:rPr lang="fr-FR" sz="1600" b="1">
                <a:solidFill>
                  <a:schemeClr val="bg1"/>
                </a:solidFill>
                <a:highlight>
                  <a:srgbClr val="581D74"/>
                </a:highlight>
              </a:rPr>
              <a:t>Ordres de marché</a:t>
            </a:r>
          </a:p>
          <a:p>
            <a:pPr marL="285750" indent="-285750">
              <a:buFont typeface="Arial" panose="020B0604020202020204" pitchFamily="34" charset="0"/>
              <a:buChar char="•"/>
            </a:pPr>
            <a:r>
              <a:rPr lang="fr-FR" sz="1600"/>
              <a:t>Ordres Bourse domestique</a:t>
            </a:r>
          </a:p>
          <a:p>
            <a:pPr marL="285750" indent="-285750">
              <a:buFont typeface="Arial" panose="020B0604020202020204" pitchFamily="34" charset="0"/>
              <a:buChar char="•"/>
            </a:pPr>
            <a:r>
              <a:rPr lang="fr-FR" sz="1600"/>
              <a:t>Ordres Bourse étrangère</a:t>
            </a:r>
          </a:p>
          <a:p>
            <a:pPr marL="285750" indent="-285750">
              <a:buFont typeface="Arial" panose="020B0604020202020204" pitchFamily="34" charset="0"/>
              <a:buChar char="•"/>
            </a:pPr>
            <a:r>
              <a:rPr lang="fr-FR" sz="1600"/>
              <a:t>Ordres OPCVM domestiques</a:t>
            </a:r>
          </a:p>
          <a:p>
            <a:pPr marL="285750" indent="-285750">
              <a:buFont typeface="Arial" panose="020B0604020202020204" pitchFamily="34" charset="0"/>
              <a:buChar char="•"/>
            </a:pPr>
            <a:r>
              <a:rPr lang="fr-FR" sz="1600"/>
              <a:t>Ordres OPCVM étrangers</a:t>
            </a:r>
          </a:p>
          <a:p>
            <a:endParaRPr lang="fr-FR" sz="1600"/>
          </a:p>
          <a:p>
            <a:r>
              <a:rPr lang="fr-FR" sz="1600" b="1">
                <a:solidFill>
                  <a:schemeClr val="bg1"/>
                </a:solidFill>
                <a:highlight>
                  <a:srgbClr val="A38DBF"/>
                </a:highlight>
              </a:rPr>
              <a:t>OST</a:t>
            </a:r>
          </a:p>
          <a:p>
            <a:pPr marL="285750" indent="-285750">
              <a:buFont typeface="Arial" panose="020B0604020202020204" pitchFamily="34" charset="0"/>
              <a:buChar char="•"/>
            </a:pPr>
            <a:r>
              <a:rPr lang="fr-FR" sz="1600"/>
              <a:t>Saisie des mandats réponses OST France et étranger</a:t>
            </a:r>
          </a:p>
          <a:p>
            <a:pPr marL="285750" indent="-285750">
              <a:buFont typeface="Arial" panose="020B0604020202020204" pitchFamily="34" charset="0"/>
              <a:buChar char="•"/>
            </a:pPr>
            <a:r>
              <a:rPr lang="fr-FR" sz="1600"/>
              <a:t>Assistance à la compréhension des options proposées</a:t>
            </a:r>
          </a:p>
          <a:p>
            <a:endParaRPr lang="fr-FR" sz="1600"/>
          </a:p>
          <a:p>
            <a:r>
              <a:rPr lang="fr-FR" sz="1600" b="1">
                <a:solidFill>
                  <a:schemeClr val="bg1"/>
                </a:solidFill>
                <a:highlight>
                  <a:srgbClr val="00A193"/>
                </a:highlight>
              </a:rPr>
              <a:t>Assistance</a:t>
            </a:r>
          </a:p>
          <a:p>
            <a:pPr marL="285750" indent="-285750">
              <a:buFont typeface="Arial" panose="020B0604020202020204" pitchFamily="34" charset="0"/>
              <a:buChar char="•"/>
            </a:pPr>
            <a:r>
              <a:rPr lang="fr-FR" sz="1600"/>
              <a:t>Assistance clients (limitée au périmètre de la prestation)</a:t>
            </a:r>
          </a:p>
          <a:p>
            <a:pPr marL="285750" indent="-285750">
              <a:buFont typeface="Arial" panose="020B0604020202020204" pitchFamily="34" charset="0"/>
              <a:buChar char="•"/>
            </a:pPr>
            <a:r>
              <a:rPr lang="fr-FR" sz="1600"/>
              <a:t>MAJ de couverture temps réel via le poste conseiller</a:t>
            </a:r>
          </a:p>
        </p:txBody>
      </p:sp>
      <p:sp>
        <p:nvSpPr>
          <p:cNvPr id="5" name="TextBox 4">
            <a:extLst>
              <a:ext uri="{FF2B5EF4-FFF2-40B4-BE49-F238E27FC236}">
                <a16:creationId xmlns:a16="http://schemas.microsoft.com/office/drawing/2014/main" id="{3DA7EDAA-8777-9C6D-793A-92668E8C2332}"/>
              </a:ext>
            </a:extLst>
          </p:cNvPr>
          <p:cNvSpPr txBox="1"/>
          <p:nvPr/>
        </p:nvSpPr>
        <p:spPr>
          <a:xfrm>
            <a:off x="8696243" y="1530243"/>
            <a:ext cx="2696251" cy="2092881"/>
          </a:xfrm>
          <a:prstGeom prst="rect">
            <a:avLst/>
          </a:prstGeom>
          <a:noFill/>
        </p:spPr>
        <p:txBody>
          <a:bodyPr wrap="none" lIns="0" tIns="0" rIns="0" bIns="0" rtlCol="0">
            <a:spAutoFit/>
          </a:bodyPr>
          <a:lstStyle/>
          <a:p>
            <a:r>
              <a:rPr lang="fr-FR" sz="2400" b="1" u="sng"/>
              <a:t>Établissements</a:t>
            </a:r>
          </a:p>
          <a:p>
            <a:endParaRPr lang="fr-FR" sz="1600" b="1"/>
          </a:p>
          <a:p>
            <a:endParaRPr lang="fr-FR" sz="1600" b="1"/>
          </a:p>
          <a:p>
            <a:r>
              <a:rPr lang="fr-FR" sz="1600" b="1">
                <a:solidFill>
                  <a:schemeClr val="accent3"/>
                </a:solidFill>
              </a:rPr>
              <a:t>Réseau Caisse d’Epargne</a:t>
            </a:r>
          </a:p>
          <a:p>
            <a:pPr marL="285750" indent="-285750">
              <a:buFont typeface="Arial" panose="020B0604020202020204" pitchFamily="34" charset="0"/>
              <a:buChar char="•"/>
            </a:pPr>
            <a:r>
              <a:rPr lang="fr-FR" sz="1600"/>
              <a:t>CE BFC</a:t>
            </a:r>
          </a:p>
          <a:p>
            <a:pPr marL="285750" indent="-285750">
              <a:buFont typeface="Arial" panose="020B0604020202020204" pitchFamily="34" charset="0"/>
              <a:buChar char="•"/>
            </a:pPr>
            <a:r>
              <a:rPr lang="fr-FR" sz="1600"/>
              <a:t>CE BPL</a:t>
            </a:r>
          </a:p>
          <a:p>
            <a:pPr marL="285750" indent="-285750">
              <a:buFont typeface="Arial" panose="020B0604020202020204" pitchFamily="34" charset="0"/>
              <a:buChar char="•"/>
            </a:pPr>
            <a:r>
              <a:rPr lang="fr-FR" sz="1600"/>
              <a:t>CE RA</a:t>
            </a:r>
          </a:p>
          <a:p>
            <a:endParaRPr lang="fr-FR" sz="1600" b="1"/>
          </a:p>
        </p:txBody>
      </p:sp>
      <p:cxnSp>
        <p:nvCxnSpPr>
          <p:cNvPr id="7" name="Straight Connector 6">
            <a:extLst>
              <a:ext uri="{FF2B5EF4-FFF2-40B4-BE49-F238E27FC236}">
                <a16:creationId xmlns:a16="http://schemas.microsoft.com/office/drawing/2014/main" id="{29B43113-E524-337E-6608-5600B08A579C}"/>
              </a:ext>
            </a:extLst>
          </p:cNvPr>
          <p:cNvCxnSpPr>
            <a:cxnSpLocks/>
          </p:cNvCxnSpPr>
          <p:nvPr/>
        </p:nvCxnSpPr>
        <p:spPr>
          <a:xfrm>
            <a:off x="8078241" y="1530243"/>
            <a:ext cx="0" cy="455509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357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4126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1EACEB-8A15-271A-D4BE-D8FD5D162247}"/>
              </a:ext>
            </a:extLst>
          </p:cNvPr>
          <p:cNvSpPr>
            <a:spLocks noGrp="1"/>
          </p:cNvSpPr>
          <p:nvPr>
            <p:ph type="ctrTitle"/>
          </p:nvPr>
        </p:nvSpPr>
        <p:spPr/>
        <p:txBody>
          <a:bodyPr/>
          <a:lstStyle/>
          <a:p>
            <a:r>
              <a:rPr lang="fr-FR" sz="4400"/>
              <a:t>Evolution des règles LEA pour les clients de 80 ans et plus</a:t>
            </a:r>
          </a:p>
        </p:txBody>
      </p:sp>
      <p:sp>
        <p:nvSpPr>
          <p:cNvPr id="5" name="Text Placeholder 4">
            <a:extLst>
              <a:ext uri="{FF2B5EF4-FFF2-40B4-BE49-F238E27FC236}">
                <a16:creationId xmlns:a16="http://schemas.microsoft.com/office/drawing/2014/main" id="{1D5D87C7-7E57-DFB0-86EE-987FDB30E606}"/>
              </a:ext>
            </a:extLst>
          </p:cNvPr>
          <p:cNvSpPr>
            <a:spLocks noGrp="1"/>
          </p:cNvSpPr>
          <p:nvPr>
            <p:ph type="body" sz="quarter" idx="11"/>
          </p:nvPr>
        </p:nvSpPr>
        <p:spPr/>
        <p:txBody>
          <a:bodyPr/>
          <a:lstStyle/>
          <a:p>
            <a:r>
              <a:rPr lang="fr-FR"/>
              <a:t>Version synthétique</a:t>
            </a:r>
          </a:p>
        </p:txBody>
      </p:sp>
      <p:sp>
        <p:nvSpPr>
          <p:cNvPr id="6" name="Text Placeholder 5">
            <a:extLst>
              <a:ext uri="{FF2B5EF4-FFF2-40B4-BE49-F238E27FC236}">
                <a16:creationId xmlns:a16="http://schemas.microsoft.com/office/drawing/2014/main" id="{1F1BBBB1-A083-E2AB-7D2A-1931D51FE911}"/>
              </a:ext>
            </a:extLst>
          </p:cNvPr>
          <p:cNvSpPr>
            <a:spLocks noGrp="1"/>
          </p:cNvSpPr>
          <p:nvPr>
            <p:ph type="body" sz="quarter" idx="12"/>
          </p:nvPr>
        </p:nvSpPr>
        <p:spPr/>
        <p:txBody>
          <a:bodyPr/>
          <a:lstStyle/>
          <a:p>
            <a:r>
              <a:rPr lang="fr-FR" b="1"/>
              <a:t>Direction LEA</a:t>
            </a:r>
          </a:p>
        </p:txBody>
      </p:sp>
      <p:sp>
        <p:nvSpPr>
          <p:cNvPr id="7" name="Text Placeholder 6">
            <a:extLst>
              <a:ext uri="{FF2B5EF4-FFF2-40B4-BE49-F238E27FC236}">
                <a16:creationId xmlns:a16="http://schemas.microsoft.com/office/drawing/2014/main" id="{E6228BDB-C03D-AABC-16B8-CCB47DDA89EA}"/>
              </a:ext>
            </a:extLst>
          </p:cNvPr>
          <p:cNvSpPr>
            <a:spLocks noGrp="1"/>
          </p:cNvSpPr>
          <p:nvPr>
            <p:ph type="body" sz="quarter" idx="16"/>
          </p:nvPr>
        </p:nvSpPr>
        <p:spPr/>
        <p:txBody>
          <a:bodyPr/>
          <a:lstStyle/>
          <a:p>
            <a:r>
              <a:rPr lang="fr-FR"/>
              <a:t>Octobre 2023</a:t>
            </a:r>
          </a:p>
        </p:txBody>
      </p:sp>
      <p:pic>
        <p:nvPicPr>
          <p:cNvPr id="3" name="Picture 2" descr="A picture containing text, screenshot, font, graphics&#10;&#10;Description automatically generated">
            <a:extLst>
              <a:ext uri="{FF2B5EF4-FFF2-40B4-BE49-F238E27FC236}">
                <a16:creationId xmlns:a16="http://schemas.microsoft.com/office/drawing/2014/main" id="{38E728A8-5581-D3BC-51CB-7CA37A83C3E7}"/>
              </a:ext>
            </a:extLst>
          </p:cNvPr>
          <p:cNvPicPr>
            <a:picLocks noChangeAspect="1"/>
          </p:cNvPicPr>
          <p:nvPr/>
        </p:nvPicPr>
        <p:blipFill>
          <a:blip r:embed="rId3"/>
          <a:stretch>
            <a:fillRect/>
          </a:stretch>
        </p:blipFill>
        <p:spPr>
          <a:xfrm>
            <a:off x="6096000" y="5743485"/>
            <a:ext cx="1312940" cy="965500"/>
          </a:xfrm>
          <a:prstGeom prst="rect">
            <a:avLst/>
          </a:prstGeom>
        </p:spPr>
      </p:pic>
      <p:pic>
        <p:nvPicPr>
          <p:cNvPr id="10" name="Picture 2">
            <a:extLst>
              <a:ext uri="{FF2B5EF4-FFF2-40B4-BE49-F238E27FC236}">
                <a16:creationId xmlns:a16="http://schemas.microsoft.com/office/drawing/2014/main" id="{0A877CF2-4A8F-CD3C-BED5-537C27E89C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035" y="5907519"/>
            <a:ext cx="2294675" cy="596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471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343A736E-E244-71A5-A180-34468DDFC380}"/>
              </a:ext>
            </a:extLst>
          </p:cNvPr>
          <p:cNvSpPr>
            <a:spLocks noGrp="1"/>
          </p:cNvSpPr>
          <p:nvPr>
            <p:ph type="title"/>
          </p:nvPr>
        </p:nvSpPr>
        <p:spPr>
          <a:xfrm>
            <a:off x="1200513" y="260648"/>
            <a:ext cx="10272131" cy="576000"/>
          </a:xfrm>
          <a:solidFill>
            <a:schemeClr val="bg1"/>
          </a:solidFill>
        </p:spPr>
        <p:txBody>
          <a:bodyPr anchor="ctr"/>
          <a:lstStyle/>
          <a:p>
            <a:r>
              <a:rPr lang="fr-FR"/>
              <a:t>Evolutions liées aux clients de</a:t>
            </a:r>
            <a:r>
              <a:rPr lang="fr-FR">
                <a:solidFill>
                  <a:srgbClr val="FF0000"/>
                </a:solidFill>
              </a:rPr>
              <a:t> </a:t>
            </a:r>
            <a:r>
              <a:rPr lang="fr-FR"/>
              <a:t>80 ans et plus</a:t>
            </a:r>
          </a:p>
        </p:txBody>
      </p:sp>
      <p:sp>
        <p:nvSpPr>
          <p:cNvPr id="3" name="Text Placeholder 2">
            <a:extLst>
              <a:ext uri="{FF2B5EF4-FFF2-40B4-BE49-F238E27FC236}">
                <a16:creationId xmlns:a16="http://schemas.microsoft.com/office/drawing/2014/main" id="{1D0EB665-7580-C36C-2921-62C549210569}"/>
              </a:ext>
            </a:extLst>
          </p:cNvPr>
          <p:cNvSpPr>
            <a:spLocks noGrp="1"/>
          </p:cNvSpPr>
          <p:nvPr>
            <p:ph type="body" sz="quarter" idx="12"/>
          </p:nvPr>
        </p:nvSpPr>
        <p:spPr>
          <a:xfrm>
            <a:off x="1200150" y="815975"/>
            <a:ext cx="10272713" cy="384175"/>
          </a:xfrm>
        </p:spPr>
        <p:txBody>
          <a:bodyPr>
            <a:normAutofit/>
          </a:bodyPr>
          <a:lstStyle/>
          <a:p>
            <a:r>
              <a:rPr lang="fr-FR"/>
              <a:t>Présentation générale des règles de gestion spécifiques à ces clients</a:t>
            </a:r>
          </a:p>
        </p:txBody>
      </p:sp>
      <p:sp>
        <p:nvSpPr>
          <p:cNvPr id="1108" name="Rectangle 1107">
            <a:extLst>
              <a:ext uri="{FF2B5EF4-FFF2-40B4-BE49-F238E27FC236}">
                <a16:creationId xmlns:a16="http://schemas.microsoft.com/office/drawing/2014/main" id="{88AECAF4-6877-88F6-66A9-F75C45C4EDA3}"/>
              </a:ext>
            </a:extLst>
          </p:cNvPr>
          <p:cNvSpPr/>
          <p:nvPr/>
        </p:nvSpPr>
        <p:spPr>
          <a:xfrm>
            <a:off x="0" y="1220650"/>
            <a:ext cx="12192000" cy="7543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4" name="TextBox 1103">
            <a:extLst>
              <a:ext uri="{FF2B5EF4-FFF2-40B4-BE49-F238E27FC236}">
                <a16:creationId xmlns:a16="http://schemas.microsoft.com/office/drawing/2014/main" id="{B681F10F-8C22-DCC7-94E6-5B07BB15C7EA}"/>
              </a:ext>
            </a:extLst>
          </p:cNvPr>
          <p:cNvSpPr txBox="1"/>
          <p:nvPr/>
        </p:nvSpPr>
        <p:spPr>
          <a:xfrm>
            <a:off x="1200148" y="1345588"/>
            <a:ext cx="10272713" cy="492443"/>
          </a:xfrm>
          <a:prstGeom prst="rect">
            <a:avLst/>
          </a:prstGeom>
          <a:noFill/>
        </p:spPr>
        <p:txBody>
          <a:bodyPr wrap="square" lIns="0" tIns="0" rIns="0" bIns="0" rtlCol="0">
            <a:spAutoFit/>
          </a:bodyPr>
          <a:lstStyle/>
          <a:p>
            <a:r>
              <a:rPr lang="fr-FR" sz="1600" b="1">
                <a:solidFill>
                  <a:schemeClr val="accent1"/>
                </a:solidFill>
              </a:rPr>
              <a:t>Quatre nouveautés</a:t>
            </a:r>
            <a:r>
              <a:rPr lang="fr-FR" sz="1600">
                <a:solidFill>
                  <a:schemeClr val="accent1"/>
                </a:solidFill>
              </a:rPr>
              <a:t> </a:t>
            </a:r>
            <a:r>
              <a:rPr lang="fr-FR" sz="1600"/>
              <a:t>s’ajoutent aux règles précédemment mises en place dans LEA pour garantir la </a:t>
            </a:r>
            <a:r>
              <a:rPr lang="fr-FR" sz="1600" b="1">
                <a:solidFill>
                  <a:schemeClr val="accent1"/>
                </a:solidFill>
              </a:rPr>
              <a:t>protection des clients de 80 ans et plus</a:t>
            </a:r>
            <a:r>
              <a:rPr lang="fr-FR" sz="1600"/>
              <a:t>, en application des Normes Groupe BPCE</a:t>
            </a:r>
          </a:p>
        </p:txBody>
      </p:sp>
      <p:grpSp>
        <p:nvGrpSpPr>
          <p:cNvPr id="12" name="Group 11">
            <a:extLst>
              <a:ext uri="{FF2B5EF4-FFF2-40B4-BE49-F238E27FC236}">
                <a16:creationId xmlns:a16="http://schemas.microsoft.com/office/drawing/2014/main" id="{4B2FDEB9-758F-1B19-7CE9-6E4A037D3490}"/>
              </a:ext>
            </a:extLst>
          </p:cNvPr>
          <p:cNvGrpSpPr/>
          <p:nvPr/>
        </p:nvGrpSpPr>
        <p:grpSpPr>
          <a:xfrm>
            <a:off x="129313" y="1160347"/>
            <a:ext cx="900000" cy="900000"/>
            <a:chOff x="10932322" y="1139951"/>
            <a:chExt cx="900000" cy="900000"/>
          </a:xfrm>
        </p:grpSpPr>
        <p:sp>
          <p:nvSpPr>
            <p:cNvPr id="13" name="Oval 12">
              <a:extLst>
                <a:ext uri="{FF2B5EF4-FFF2-40B4-BE49-F238E27FC236}">
                  <a16:creationId xmlns:a16="http://schemas.microsoft.com/office/drawing/2014/main" id="{F57FF3B3-2C74-4E97-D18C-2211D67987DE}"/>
                </a:ext>
              </a:extLst>
            </p:cNvPr>
            <p:cNvSpPr/>
            <p:nvPr/>
          </p:nvSpPr>
          <p:spPr>
            <a:xfrm>
              <a:off x="10932322" y="1139951"/>
              <a:ext cx="900000" cy="900000"/>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extBox 19">
              <a:extLst>
                <a:ext uri="{FF2B5EF4-FFF2-40B4-BE49-F238E27FC236}">
                  <a16:creationId xmlns:a16="http://schemas.microsoft.com/office/drawing/2014/main" id="{223836A4-4CBB-907F-D9D9-FAD279D89EE5}"/>
                </a:ext>
              </a:extLst>
            </p:cNvPr>
            <p:cNvSpPr txBox="1"/>
            <p:nvPr/>
          </p:nvSpPr>
          <p:spPr>
            <a:xfrm>
              <a:off x="10965316" y="1698628"/>
              <a:ext cx="834013" cy="246221"/>
            </a:xfrm>
            <a:prstGeom prst="rect">
              <a:avLst/>
            </a:prstGeom>
            <a:noFill/>
          </p:spPr>
          <p:txBody>
            <a:bodyPr wrap="square" rtlCol="0">
              <a:spAutoFit/>
            </a:bodyPr>
            <a:lstStyle/>
            <a:p>
              <a:pPr algn="ctr"/>
              <a:r>
                <a:rPr lang="fr-FR" sz="1000" b="1">
                  <a:solidFill>
                    <a:schemeClr val="accent1"/>
                  </a:solidFill>
                </a:rPr>
                <a:t>≥ 80 ans</a:t>
              </a:r>
              <a:endParaRPr lang="fr-FR" sz="1000">
                <a:solidFill>
                  <a:schemeClr val="accent1"/>
                </a:solidFill>
              </a:endParaRPr>
            </a:p>
          </p:txBody>
        </p:sp>
      </p:grpSp>
      <p:pic>
        <p:nvPicPr>
          <p:cNvPr id="34" name="Picture 2" descr="Grandparents">
            <a:extLst>
              <a:ext uri="{FF2B5EF4-FFF2-40B4-BE49-F238E27FC236}">
                <a16:creationId xmlns:a16="http://schemas.microsoft.com/office/drawing/2014/main" id="{312FC812-4FA8-94FC-39FE-B283D0A5BB2A}"/>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2010" y="1266656"/>
            <a:ext cx="503490" cy="50349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DBA418E-FC1F-34A7-AE8D-8E6CD94368FA}"/>
              </a:ext>
            </a:extLst>
          </p:cNvPr>
          <p:cNvSpPr/>
          <p:nvPr/>
        </p:nvSpPr>
        <p:spPr>
          <a:xfrm>
            <a:off x="1200148" y="2132731"/>
            <a:ext cx="3339896" cy="215444"/>
          </a:xfrm>
          <a:prstGeom prst="rect">
            <a:avLst/>
          </a:prstGeom>
          <a:solidFill>
            <a:schemeClr val="accent4">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fr-FR" sz="1400" b="1">
                <a:solidFill>
                  <a:schemeClr val="accent4"/>
                </a:solidFill>
              </a:rPr>
              <a:t>Initialisation du parcours LEA</a:t>
            </a:r>
          </a:p>
        </p:txBody>
      </p:sp>
      <p:sp>
        <p:nvSpPr>
          <p:cNvPr id="10" name="Rectangle 9">
            <a:extLst>
              <a:ext uri="{FF2B5EF4-FFF2-40B4-BE49-F238E27FC236}">
                <a16:creationId xmlns:a16="http://schemas.microsoft.com/office/drawing/2014/main" id="{ADDEB9A3-3B6D-57E5-3686-CF13D7DF24D1}"/>
              </a:ext>
            </a:extLst>
          </p:cNvPr>
          <p:cNvSpPr/>
          <p:nvPr/>
        </p:nvSpPr>
        <p:spPr>
          <a:xfrm>
            <a:off x="4666556" y="2132731"/>
            <a:ext cx="3339896" cy="215444"/>
          </a:xfrm>
          <a:prstGeom prst="rect">
            <a:avLst/>
          </a:prstGeom>
          <a:solidFill>
            <a:schemeClr val="accent4">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fr-FR" sz="1400" b="1">
                <a:solidFill>
                  <a:schemeClr val="accent4"/>
                </a:solidFill>
              </a:rPr>
              <a:t>Déclaration des projets</a:t>
            </a:r>
          </a:p>
        </p:txBody>
      </p:sp>
      <p:sp>
        <p:nvSpPr>
          <p:cNvPr id="11" name="Rectangle 10">
            <a:extLst>
              <a:ext uri="{FF2B5EF4-FFF2-40B4-BE49-F238E27FC236}">
                <a16:creationId xmlns:a16="http://schemas.microsoft.com/office/drawing/2014/main" id="{81E54357-05AF-0AD3-8BE5-4836F9182B2C}"/>
              </a:ext>
            </a:extLst>
          </p:cNvPr>
          <p:cNvSpPr/>
          <p:nvPr/>
        </p:nvSpPr>
        <p:spPr>
          <a:xfrm>
            <a:off x="8132965" y="2132731"/>
            <a:ext cx="3339896" cy="215444"/>
          </a:xfrm>
          <a:prstGeom prst="rect">
            <a:avLst/>
          </a:prstGeom>
          <a:solidFill>
            <a:schemeClr val="accent4">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fr-FR" sz="1400" b="1">
                <a:solidFill>
                  <a:schemeClr val="accent4"/>
                </a:solidFill>
              </a:rPr>
              <a:t>Proposition et personnalisation</a:t>
            </a:r>
          </a:p>
        </p:txBody>
      </p:sp>
      <p:sp>
        <p:nvSpPr>
          <p:cNvPr id="14" name="TextBox 13">
            <a:extLst>
              <a:ext uri="{FF2B5EF4-FFF2-40B4-BE49-F238E27FC236}">
                <a16:creationId xmlns:a16="http://schemas.microsoft.com/office/drawing/2014/main" id="{D444E13B-2F8C-F607-D92C-9B63479ED3DC}"/>
              </a:ext>
            </a:extLst>
          </p:cNvPr>
          <p:cNvSpPr txBox="1"/>
          <p:nvPr/>
        </p:nvSpPr>
        <p:spPr>
          <a:xfrm>
            <a:off x="1200148" y="2435150"/>
            <a:ext cx="3339896" cy="1781419"/>
          </a:xfrm>
          <a:prstGeom prst="rect">
            <a:avLst/>
          </a:prstGeom>
          <a:noFill/>
          <a:ln>
            <a:solidFill>
              <a:schemeClr val="bg1">
                <a:lumMod val="50000"/>
              </a:schemeClr>
            </a:solidFill>
            <a:prstDash val="dash"/>
          </a:ln>
        </p:spPr>
        <p:txBody>
          <a:bodyPr wrap="square" rtlCol="0">
            <a:noAutofit/>
          </a:bodyPr>
          <a:lstStyle/>
          <a:p>
            <a:pPr marL="361950"/>
            <a:r>
              <a:rPr lang="fr-FR" sz="1100" b="1"/>
              <a:t>Un message d’alerte</a:t>
            </a:r>
            <a:r>
              <a:rPr lang="fr-FR" sz="1100"/>
              <a:t> en bas  de la page d’’accueil LEA : </a:t>
            </a:r>
            <a:r>
              <a:rPr lang="fr-FR" sz="1100" b="1"/>
              <a:t>formulaire dédié obligatoire </a:t>
            </a:r>
            <a:r>
              <a:rPr lang="fr-FR" sz="1100"/>
              <a:t>pour générer une proposition.</a:t>
            </a:r>
            <a:endParaRPr lang="fr-FR" sz="1100" b="1"/>
          </a:p>
          <a:p>
            <a:pPr marL="361950"/>
            <a:endParaRPr lang="fr-FR" sz="1100" b="1"/>
          </a:p>
          <a:p>
            <a:pPr marL="361950"/>
            <a:endParaRPr lang="fr-FR" sz="1100" b="1"/>
          </a:p>
          <a:p>
            <a:pPr marL="361950"/>
            <a:endParaRPr lang="fr-FR" sz="1100" b="1"/>
          </a:p>
          <a:p>
            <a:pPr marL="361950"/>
            <a:endParaRPr lang="fr-FR" sz="1100" b="1"/>
          </a:p>
          <a:p>
            <a:pPr marL="361950"/>
            <a:endParaRPr lang="fr-FR" sz="1100" b="1"/>
          </a:p>
          <a:p>
            <a:pPr marL="361950"/>
            <a:endParaRPr lang="fr-FR" sz="1100" b="1"/>
          </a:p>
        </p:txBody>
      </p:sp>
      <p:grpSp>
        <p:nvGrpSpPr>
          <p:cNvPr id="35" name="Group 37">
            <a:extLst>
              <a:ext uri="{FF2B5EF4-FFF2-40B4-BE49-F238E27FC236}">
                <a16:creationId xmlns:a16="http://schemas.microsoft.com/office/drawing/2014/main" id="{EC65D12C-82F6-09C0-864C-3EF4BB8034B6}"/>
              </a:ext>
            </a:extLst>
          </p:cNvPr>
          <p:cNvGrpSpPr>
            <a:grpSpLocks noChangeAspect="1"/>
          </p:cNvGrpSpPr>
          <p:nvPr/>
        </p:nvGrpSpPr>
        <p:grpSpPr bwMode="auto">
          <a:xfrm>
            <a:off x="1279696" y="2551229"/>
            <a:ext cx="307442" cy="227764"/>
            <a:chOff x="3444" y="498"/>
            <a:chExt cx="409" cy="303"/>
          </a:xfrm>
          <a:solidFill>
            <a:schemeClr val="bg1">
              <a:lumMod val="50000"/>
            </a:schemeClr>
          </a:solidFill>
        </p:grpSpPr>
        <p:sp>
          <p:nvSpPr>
            <p:cNvPr id="37" name="Freeform 38">
              <a:extLst>
                <a:ext uri="{FF2B5EF4-FFF2-40B4-BE49-F238E27FC236}">
                  <a16:creationId xmlns:a16="http://schemas.microsoft.com/office/drawing/2014/main" id="{73436BBB-CABA-C480-CCE7-A2D0404ED85F}"/>
                </a:ext>
              </a:extLst>
            </p:cNvPr>
            <p:cNvSpPr>
              <a:spLocks noEditPoints="1"/>
            </p:cNvSpPr>
            <p:nvPr/>
          </p:nvSpPr>
          <p:spPr bwMode="auto">
            <a:xfrm>
              <a:off x="3496" y="499"/>
              <a:ext cx="305" cy="302"/>
            </a:xfrm>
            <a:custGeom>
              <a:avLst/>
              <a:gdLst>
                <a:gd name="T0" fmla="*/ 101 w 206"/>
                <a:gd name="T1" fmla="*/ 204 h 204"/>
                <a:gd name="T2" fmla="*/ 31 w 206"/>
                <a:gd name="T3" fmla="*/ 175 h 204"/>
                <a:gd name="T4" fmla="*/ 1 w 206"/>
                <a:gd name="T5" fmla="*/ 104 h 204"/>
                <a:gd name="T6" fmla="*/ 30 w 206"/>
                <a:gd name="T7" fmla="*/ 31 h 204"/>
                <a:gd name="T8" fmla="*/ 103 w 206"/>
                <a:gd name="T9" fmla="*/ 0 h 204"/>
                <a:gd name="T10" fmla="*/ 175 w 206"/>
                <a:gd name="T11" fmla="*/ 29 h 204"/>
                <a:gd name="T12" fmla="*/ 205 w 206"/>
                <a:gd name="T13" fmla="*/ 100 h 204"/>
                <a:gd name="T14" fmla="*/ 205 w 206"/>
                <a:gd name="T15" fmla="*/ 100 h 204"/>
                <a:gd name="T16" fmla="*/ 103 w 206"/>
                <a:gd name="T17" fmla="*/ 204 h 204"/>
                <a:gd name="T18" fmla="*/ 101 w 206"/>
                <a:gd name="T19" fmla="*/ 204 h 204"/>
                <a:gd name="T20" fmla="*/ 105 w 206"/>
                <a:gd name="T21" fmla="*/ 12 h 204"/>
                <a:gd name="T22" fmla="*/ 103 w 206"/>
                <a:gd name="T23" fmla="*/ 12 h 204"/>
                <a:gd name="T24" fmla="*/ 39 w 206"/>
                <a:gd name="T25" fmla="*/ 39 h 204"/>
                <a:gd name="T26" fmla="*/ 13 w 206"/>
                <a:gd name="T27" fmla="*/ 103 h 204"/>
                <a:gd name="T28" fmla="*/ 40 w 206"/>
                <a:gd name="T29" fmla="*/ 167 h 204"/>
                <a:gd name="T30" fmla="*/ 103 w 206"/>
                <a:gd name="T31" fmla="*/ 192 h 204"/>
                <a:gd name="T32" fmla="*/ 193 w 206"/>
                <a:gd name="T33" fmla="*/ 100 h 204"/>
                <a:gd name="T34" fmla="*/ 193 w 206"/>
                <a:gd name="T35" fmla="*/ 100 h 204"/>
                <a:gd name="T36" fmla="*/ 166 w 206"/>
                <a:gd name="T37" fmla="*/ 37 h 204"/>
                <a:gd name="T38" fmla="*/ 105 w 206"/>
                <a:gd name="T39"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 h="204">
                  <a:moveTo>
                    <a:pt x="101" y="204"/>
                  </a:moveTo>
                  <a:cubicBezTo>
                    <a:pt x="75" y="204"/>
                    <a:pt x="50" y="194"/>
                    <a:pt x="31" y="175"/>
                  </a:cubicBezTo>
                  <a:cubicBezTo>
                    <a:pt x="12" y="156"/>
                    <a:pt x="1" y="131"/>
                    <a:pt x="1" y="104"/>
                  </a:cubicBezTo>
                  <a:cubicBezTo>
                    <a:pt x="0" y="77"/>
                    <a:pt x="11" y="51"/>
                    <a:pt x="30" y="31"/>
                  </a:cubicBezTo>
                  <a:cubicBezTo>
                    <a:pt x="50" y="11"/>
                    <a:pt x="75" y="0"/>
                    <a:pt x="103" y="0"/>
                  </a:cubicBezTo>
                  <a:cubicBezTo>
                    <a:pt x="130" y="0"/>
                    <a:pt x="155" y="10"/>
                    <a:pt x="175" y="29"/>
                  </a:cubicBezTo>
                  <a:cubicBezTo>
                    <a:pt x="194" y="47"/>
                    <a:pt x="204" y="73"/>
                    <a:pt x="205" y="100"/>
                  </a:cubicBezTo>
                  <a:cubicBezTo>
                    <a:pt x="205" y="100"/>
                    <a:pt x="205" y="100"/>
                    <a:pt x="205" y="100"/>
                  </a:cubicBezTo>
                  <a:cubicBezTo>
                    <a:pt x="206" y="156"/>
                    <a:pt x="160" y="203"/>
                    <a:pt x="103" y="204"/>
                  </a:cubicBezTo>
                  <a:cubicBezTo>
                    <a:pt x="102" y="204"/>
                    <a:pt x="102" y="204"/>
                    <a:pt x="101" y="204"/>
                  </a:cubicBezTo>
                  <a:close/>
                  <a:moveTo>
                    <a:pt x="105" y="12"/>
                  </a:moveTo>
                  <a:cubicBezTo>
                    <a:pt x="104" y="12"/>
                    <a:pt x="103" y="12"/>
                    <a:pt x="103" y="12"/>
                  </a:cubicBezTo>
                  <a:cubicBezTo>
                    <a:pt x="79" y="12"/>
                    <a:pt x="56" y="22"/>
                    <a:pt x="39" y="39"/>
                  </a:cubicBezTo>
                  <a:cubicBezTo>
                    <a:pt x="22" y="57"/>
                    <a:pt x="12" y="80"/>
                    <a:pt x="13" y="103"/>
                  </a:cubicBezTo>
                  <a:cubicBezTo>
                    <a:pt x="13" y="128"/>
                    <a:pt x="23" y="150"/>
                    <a:pt x="40" y="167"/>
                  </a:cubicBezTo>
                  <a:cubicBezTo>
                    <a:pt x="56" y="183"/>
                    <a:pt x="79" y="192"/>
                    <a:pt x="103" y="192"/>
                  </a:cubicBezTo>
                  <a:cubicBezTo>
                    <a:pt x="153" y="191"/>
                    <a:pt x="194" y="150"/>
                    <a:pt x="193" y="100"/>
                  </a:cubicBezTo>
                  <a:cubicBezTo>
                    <a:pt x="193" y="100"/>
                    <a:pt x="193" y="100"/>
                    <a:pt x="193" y="100"/>
                  </a:cubicBezTo>
                  <a:cubicBezTo>
                    <a:pt x="192" y="76"/>
                    <a:pt x="183" y="54"/>
                    <a:pt x="166" y="37"/>
                  </a:cubicBezTo>
                  <a:cubicBezTo>
                    <a:pt x="150" y="21"/>
                    <a:pt x="128" y="12"/>
                    <a:pt x="10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9" name="Freeform 39">
              <a:extLst>
                <a:ext uri="{FF2B5EF4-FFF2-40B4-BE49-F238E27FC236}">
                  <a16:creationId xmlns:a16="http://schemas.microsoft.com/office/drawing/2014/main" id="{7A1AD8C3-7615-3D42-4A49-A74D89E41CF6}"/>
                </a:ext>
              </a:extLst>
            </p:cNvPr>
            <p:cNvSpPr>
              <a:spLocks/>
            </p:cNvSpPr>
            <p:nvPr/>
          </p:nvSpPr>
          <p:spPr bwMode="auto">
            <a:xfrm>
              <a:off x="3640" y="571"/>
              <a:ext cx="17" cy="108"/>
            </a:xfrm>
            <a:custGeom>
              <a:avLst/>
              <a:gdLst>
                <a:gd name="T0" fmla="*/ 6 w 12"/>
                <a:gd name="T1" fmla="*/ 73 h 73"/>
                <a:gd name="T2" fmla="*/ 0 w 12"/>
                <a:gd name="T3" fmla="*/ 67 h 73"/>
                <a:gd name="T4" fmla="*/ 0 w 12"/>
                <a:gd name="T5" fmla="*/ 6 h 73"/>
                <a:gd name="T6" fmla="*/ 6 w 12"/>
                <a:gd name="T7" fmla="*/ 0 h 73"/>
                <a:gd name="T8" fmla="*/ 12 w 12"/>
                <a:gd name="T9" fmla="*/ 6 h 73"/>
                <a:gd name="T10" fmla="*/ 12 w 12"/>
                <a:gd name="T11" fmla="*/ 67 h 73"/>
                <a:gd name="T12" fmla="*/ 6 w 12"/>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2" h="73">
                  <a:moveTo>
                    <a:pt x="6" y="73"/>
                  </a:moveTo>
                  <a:cubicBezTo>
                    <a:pt x="3" y="73"/>
                    <a:pt x="0" y="70"/>
                    <a:pt x="0" y="67"/>
                  </a:cubicBezTo>
                  <a:cubicBezTo>
                    <a:pt x="0" y="6"/>
                    <a:pt x="0" y="6"/>
                    <a:pt x="0" y="6"/>
                  </a:cubicBezTo>
                  <a:cubicBezTo>
                    <a:pt x="0" y="3"/>
                    <a:pt x="3" y="0"/>
                    <a:pt x="6" y="0"/>
                  </a:cubicBezTo>
                  <a:cubicBezTo>
                    <a:pt x="9" y="0"/>
                    <a:pt x="12" y="3"/>
                    <a:pt x="12" y="6"/>
                  </a:cubicBezTo>
                  <a:cubicBezTo>
                    <a:pt x="12" y="67"/>
                    <a:pt x="12" y="67"/>
                    <a:pt x="12" y="67"/>
                  </a:cubicBezTo>
                  <a:cubicBezTo>
                    <a:pt x="12" y="70"/>
                    <a:pt x="9"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40" name="Freeform 40">
              <a:extLst>
                <a:ext uri="{FF2B5EF4-FFF2-40B4-BE49-F238E27FC236}">
                  <a16:creationId xmlns:a16="http://schemas.microsoft.com/office/drawing/2014/main" id="{3B509E6B-3F2D-5E47-A418-28B1E007CD5A}"/>
                </a:ext>
              </a:extLst>
            </p:cNvPr>
            <p:cNvSpPr>
              <a:spLocks/>
            </p:cNvSpPr>
            <p:nvPr/>
          </p:nvSpPr>
          <p:spPr bwMode="auto">
            <a:xfrm>
              <a:off x="3635" y="702"/>
              <a:ext cx="27" cy="25"/>
            </a:xfrm>
            <a:custGeom>
              <a:avLst/>
              <a:gdLst>
                <a:gd name="T0" fmla="*/ 9 w 18"/>
                <a:gd name="T1" fmla="*/ 0 h 17"/>
                <a:gd name="T2" fmla="*/ 9 w 18"/>
                <a:gd name="T3" fmla="*/ 0 h 17"/>
                <a:gd name="T4" fmla="*/ 9 w 18"/>
                <a:gd name="T5" fmla="*/ 0 h 17"/>
                <a:gd name="T6" fmla="*/ 0 w 18"/>
                <a:gd name="T7" fmla="*/ 9 h 17"/>
                <a:gd name="T8" fmla="*/ 9 w 18"/>
                <a:gd name="T9" fmla="*/ 17 h 17"/>
                <a:gd name="T10" fmla="*/ 9 w 18"/>
                <a:gd name="T11" fmla="*/ 17 h 17"/>
                <a:gd name="T12" fmla="*/ 18 w 18"/>
                <a:gd name="T13" fmla="*/ 8 h 17"/>
                <a:gd name="T14" fmla="*/ 9 w 18"/>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7">
                  <a:moveTo>
                    <a:pt x="9" y="0"/>
                  </a:moveTo>
                  <a:cubicBezTo>
                    <a:pt x="9" y="0"/>
                    <a:pt x="9" y="0"/>
                    <a:pt x="9" y="0"/>
                  </a:cubicBezTo>
                  <a:cubicBezTo>
                    <a:pt x="9" y="0"/>
                    <a:pt x="9" y="0"/>
                    <a:pt x="9" y="0"/>
                  </a:cubicBezTo>
                  <a:cubicBezTo>
                    <a:pt x="4" y="0"/>
                    <a:pt x="0" y="4"/>
                    <a:pt x="0" y="9"/>
                  </a:cubicBezTo>
                  <a:cubicBezTo>
                    <a:pt x="0" y="13"/>
                    <a:pt x="4" y="17"/>
                    <a:pt x="9" y="17"/>
                  </a:cubicBezTo>
                  <a:cubicBezTo>
                    <a:pt x="9" y="17"/>
                    <a:pt x="9" y="17"/>
                    <a:pt x="9" y="17"/>
                  </a:cubicBezTo>
                  <a:cubicBezTo>
                    <a:pt x="14" y="17"/>
                    <a:pt x="18" y="13"/>
                    <a:pt x="18" y="8"/>
                  </a:cubicBezTo>
                  <a:cubicBezTo>
                    <a:pt x="17" y="4"/>
                    <a:pt x="14"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43" name="Freeform 41">
              <a:extLst>
                <a:ext uri="{FF2B5EF4-FFF2-40B4-BE49-F238E27FC236}">
                  <a16:creationId xmlns:a16="http://schemas.microsoft.com/office/drawing/2014/main" id="{BC068238-C8DA-B1ED-D133-82198A91F265}"/>
                </a:ext>
              </a:extLst>
            </p:cNvPr>
            <p:cNvSpPr>
              <a:spLocks/>
            </p:cNvSpPr>
            <p:nvPr/>
          </p:nvSpPr>
          <p:spPr bwMode="auto">
            <a:xfrm>
              <a:off x="3444" y="498"/>
              <a:ext cx="80" cy="303"/>
            </a:xfrm>
            <a:custGeom>
              <a:avLst/>
              <a:gdLst>
                <a:gd name="T0" fmla="*/ 48 w 54"/>
                <a:gd name="T1" fmla="*/ 205 h 205"/>
                <a:gd name="T2" fmla="*/ 44 w 54"/>
                <a:gd name="T3" fmla="*/ 204 h 205"/>
                <a:gd name="T4" fmla="*/ 0 w 54"/>
                <a:gd name="T5" fmla="*/ 103 h 205"/>
                <a:gd name="T6" fmla="*/ 43 w 54"/>
                <a:gd name="T7" fmla="*/ 2 h 205"/>
                <a:gd name="T8" fmla="*/ 52 w 54"/>
                <a:gd name="T9" fmla="*/ 3 h 205"/>
                <a:gd name="T10" fmla="*/ 51 w 54"/>
                <a:gd name="T11" fmla="*/ 11 h 205"/>
                <a:gd name="T12" fmla="*/ 12 w 54"/>
                <a:gd name="T13" fmla="*/ 103 h 205"/>
                <a:gd name="T14" fmla="*/ 52 w 54"/>
                <a:gd name="T15" fmla="*/ 195 h 205"/>
                <a:gd name="T16" fmla="*/ 52 w 54"/>
                <a:gd name="T17" fmla="*/ 204 h 205"/>
                <a:gd name="T18" fmla="*/ 48 w 54"/>
                <a:gd name="T19"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205">
                  <a:moveTo>
                    <a:pt x="48" y="205"/>
                  </a:moveTo>
                  <a:cubicBezTo>
                    <a:pt x="46" y="205"/>
                    <a:pt x="45" y="205"/>
                    <a:pt x="44" y="204"/>
                  </a:cubicBezTo>
                  <a:cubicBezTo>
                    <a:pt x="16" y="178"/>
                    <a:pt x="0" y="141"/>
                    <a:pt x="0" y="103"/>
                  </a:cubicBezTo>
                  <a:cubicBezTo>
                    <a:pt x="0" y="65"/>
                    <a:pt x="15" y="29"/>
                    <a:pt x="43" y="2"/>
                  </a:cubicBezTo>
                  <a:cubicBezTo>
                    <a:pt x="46" y="0"/>
                    <a:pt x="49" y="0"/>
                    <a:pt x="52" y="3"/>
                  </a:cubicBezTo>
                  <a:cubicBezTo>
                    <a:pt x="54" y="5"/>
                    <a:pt x="54" y="9"/>
                    <a:pt x="51" y="11"/>
                  </a:cubicBezTo>
                  <a:cubicBezTo>
                    <a:pt x="26" y="35"/>
                    <a:pt x="12" y="68"/>
                    <a:pt x="12" y="103"/>
                  </a:cubicBezTo>
                  <a:cubicBezTo>
                    <a:pt x="12" y="138"/>
                    <a:pt x="26" y="171"/>
                    <a:pt x="52" y="195"/>
                  </a:cubicBezTo>
                  <a:cubicBezTo>
                    <a:pt x="54" y="197"/>
                    <a:pt x="54" y="201"/>
                    <a:pt x="52" y="204"/>
                  </a:cubicBezTo>
                  <a:cubicBezTo>
                    <a:pt x="51" y="205"/>
                    <a:pt x="49" y="205"/>
                    <a:pt x="48"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45" name="Freeform 42">
              <a:extLst>
                <a:ext uri="{FF2B5EF4-FFF2-40B4-BE49-F238E27FC236}">
                  <a16:creationId xmlns:a16="http://schemas.microsoft.com/office/drawing/2014/main" id="{6AE001BA-9929-5625-718F-11582F500143}"/>
                </a:ext>
              </a:extLst>
            </p:cNvPr>
            <p:cNvSpPr>
              <a:spLocks/>
            </p:cNvSpPr>
            <p:nvPr/>
          </p:nvSpPr>
          <p:spPr bwMode="auto">
            <a:xfrm>
              <a:off x="3771" y="498"/>
              <a:ext cx="82" cy="303"/>
            </a:xfrm>
            <a:custGeom>
              <a:avLst/>
              <a:gdLst>
                <a:gd name="T0" fmla="*/ 7 w 55"/>
                <a:gd name="T1" fmla="*/ 205 h 205"/>
                <a:gd name="T2" fmla="*/ 2 w 55"/>
                <a:gd name="T3" fmla="*/ 204 h 205"/>
                <a:gd name="T4" fmla="*/ 3 w 55"/>
                <a:gd name="T5" fmla="*/ 195 h 205"/>
                <a:gd name="T6" fmla="*/ 43 w 55"/>
                <a:gd name="T7" fmla="*/ 103 h 205"/>
                <a:gd name="T8" fmla="*/ 3 w 55"/>
                <a:gd name="T9" fmla="*/ 11 h 205"/>
                <a:gd name="T10" fmla="*/ 3 w 55"/>
                <a:gd name="T11" fmla="*/ 3 h 205"/>
                <a:gd name="T12" fmla="*/ 11 w 55"/>
                <a:gd name="T13" fmla="*/ 2 h 205"/>
                <a:gd name="T14" fmla="*/ 55 w 55"/>
                <a:gd name="T15" fmla="*/ 103 h 205"/>
                <a:gd name="T16" fmla="*/ 11 w 55"/>
                <a:gd name="T17" fmla="*/ 204 h 205"/>
                <a:gd name="T18" fmla="*/ 7 w 55"/>
                <a:gd name="T19"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205">
                  <a:moveTo>
                    <a:pt x="7" y="205"/>
                  </a:moveTo>
                  <a:cubicBezTo>
                    <a:pt x="5" y="205"/>
                    <a:pt x="4" y="205"/>
                    <a:pt x="2" y="204"/>
                  </a:cubicBezTo>
                  <a:cubicBezTo>
                    <a:pt x="0" y="201"/>
                    <a:pt x="0" y="197"/>
                    <a:pt x="3" y="195"/>
                  </a:cubicBezTo>
                  <a:cubicBezTo>
                    <a:pt x="28" y="171"/>
                    <a:pt x="43" y="138"/>
                    <a:pt x="43" y="103"/>
                  </a:cubicBezTo>
                  <a:cubicBezTo>
                    <a:pt x="43" y="68"/>
                    <a:pt x="29" y="35"/>
                    <a:pt x="3" y="11"/>
                  </a:cubicBezTo>
                  <a:cubicBezTo>
                    <a:pt x="1" y="9"/>
                    <a:pt x="0" y="5"/>
                    <a:pt x="3" y="3"/>
                  </a:cubicBezTo>
                  <a:cubicBezTo>
                    <a:pt x="5" y="0"/>
                    <a:pt x="9" y="0"/>
                    <a:pt x="11" y="2"/>
                  </a:cubicBezTo>
                  <a:cubicBezTo>
                    <a:pt x="39" y="28"/>
                    <a:pt x="55" y="65"/>
                    <a:pt x="55" y="103"/>
                  </a:cubicBezTo>
                  <a:cubicBezTo>
                    <a:pt x="55" y="141"/>
                    <a:pt x="39" y="178"/>
                    <a:pt x="11" y="204"/>
                  </a:cubicBezTo>
                  <a:cubicBezTo>
                    <a:pt x="10" y="205"/>
                    <a:pt x="8" y="205"/>
                    <a:pt x="7"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sp>
        <p:nvSpPr>
          <p:cNvPr id="46" name="TextBox 45">
            <a:extLst>
              <a:ext uri="{FF2B5EF4-FFF2-40B4-BE49-F238E27FC236}">
                <a16:creationId xmlns:a16="http://schemas.microsoft.com/office/drawing/2014/main" id="{4FDAB983-F2EF-6775-6233-DA76A6CA45AD}"/>
              </a:ext>
            </a:extLst>
          </p:cNvPr>
          <p:cNvSpPr txBox="1"/>
          <p:nvPr/>
        </p:nvSpPr>
        <p:spPr>
          <a:xfrm>
            <a:off x="4671390" y="3049672"/>
            <a:ext cx="3339896" cy="1165643"/>
          </a:xfrm>
          <a:prstGeom prst="rect">
            <a:avLst/>
          </a:prstGeom>
          <a:noFill/>
          <a:ln>
            <a:solidFill>
              <a:schemeClr val="bg1">
                <a:lumMod val="50000"/>
              </a:schemeClr>
            </a:solidFill>
            <a:prstDash val="dash"/>
          </a:ln>
        </p:spPr>
        <p:txBody>
          <a:bodyPr wrap="square" rtlCol="0" anchor="ctr">
            <a:noAutofit/>
          </a:bodyPr>
          <a:lstStyle/>
          <a:p>
            <a:pPr marL="361950">
              <a:spcAft>
                <a:spcPts val="600"/>
              </a:spcAft>
            </a:pPr>
            <a:r>
              <a:rPr lang="fr-FR" sz="1100" b="1"/>
              <a:t>Impossibilité de choisir l’option « Valoriser uniquement mes versements » </a:t>
            </a:r>
            <a:r>
              <a:rPr lang="fr-FR" sz="1100"/>
              <a:t>lors d’un versement complémentaire pour les contrats d’Assurance Vie et de Capitalisation. </a:t>
            </a:r>
            <a:r>
              <a:rPr lang="fr-FR" sz="800"/>
              <a:t>Dans le cadre d’un projet en cohérence avec le profil de risque. </a:t>
            </a:r>
          </a:p>
        </p:txBody>
      </p:sp>
      <p:sp>
        <p:nvSpPr>
          <p:cNvPr id="52" name="TextBox 51">
            <a:extLst>
              <a:ext uri="{FF2B5EF4-FFF2-40B4-BE49-F238E27FC236}">
                <a16:creationId xmlns:a16="http://schemas.microsoft.com/office/drawing/2014/main" id="{F76FC975-B5CC-440A-3E60-907F3431FEA2}"/>
              </a:ext>
            </a:extLst>
          </p:cNvPr>
          <p:cNvSpPr txBox="1"/>
          <p:nvPr/>
        </p:nvSpPr>
        <p:spPr>
          <a:xfrm>
            <a:off x="4666556" y="2435150"/>
            <a:ext cx="3339896" cy="544033"/>
          </a:xfrm>
          <a:prstGeom prst="rect">
            <a:avLst/>
          </a:prstGeom>
          <a:noFill/>
          <a:ln>
            <a:solidFill>
              <a:schemeClr val="bg1">
                <a:lumMod val="50000"/>
              </a:schemeClr>
            </a:solidFill>
            <a:prstDash val="dash"/>
          </a:ln>
        </p:spPr>
        <p:txBody>
          <a:bodyPr wrap="square" rtlCol="0" anchor="ctr">
            <a:noAutofit/>
          </a:bodyPr>
          <a:lstStyle/>
          <a:p>
            <a:pPr marL="361950">
              <a:spcAft>
                <a:spcPts val="600"/>
              </a:spcAft>
            </a:pPr>
            <a:r>
              <a:rPr lang="fr-FR" sz="1100" b="1"/>
              <a:t>Impossibilité</a:t>
            </a:r>
            <a:r>
              <a:rPr lang="fr-FR" sz="1100"/>
              <a:t> d’effectuer des </a:t>
            </a:r>
            <a:r>
              <a:rPr lang="fr-FR" sz="1100" b="1"/>
              <a:t>projets en montant cible.</a:t>
            </a:r>
          </a:p>
        </p:txBody>
      </p:sp>
      <p:grpSp>
        <p:nvGrpSpPr>
          <p:cNvPr id="59" name="Group 11">
            <a:extLst>
              <a:ext uri="{FF2B5EF4-FFF2-40B4-BE49-F238E27FC236}">
                <a16:creationId xmlns:a16="http://schemas.microsoft.com/office/drawing/2014/main" id="{C212FA89-FC5B-F8BB-829E-1E13F10EB9CC}"/>
              </a:ext>
            </a:extLst>
          </p:cNvPr>
          <p:cNvGrpSpPr>
            <a:grpSpLocks noChangeAspect="1"/>
          </p:cNvGrpSpPr>
          <p:nvPr/>
        </p:nvGrpSpPr>
        <p:grpSpPr bwMode="auto">
          <a:xfrm>
            <a:off x="4743147" y="2553870"/>
            <a:ext cx="307442" cy="306593"/>
            <a:chOff x="1396" y="470"/>
            <a:chExt cx="362" cy="361"/>
          </a:xfrm>
          <a:solidFill>
            <a:schemeClr val="bg1">
              <a:lumMod val="50000"/>
            </a:schemeClr>
          </a:solidFill>
        </p:grpSpPr>
        <p:sp>
          <p:nvSpPr>
            <p:cNvPr id="1039" name="Freeform 12">
              <a:extLst>
                <a:ext uri="{FF2B5EF4-FFF2-40B4-BE49-F238E27FC236}">
                  <a16:creationId xmlns:a16="http://schemas.microsoft.com/office/drawing/2014/main" id="{B36B695D-2523-F99E-B05F-B24F1C40F202}"/>
                </a:ext>
              </a:extLst>
            </p:cNvPr>
            <p:cNvSpPr>
              <a:spLocks noEditPoints="1"/>
            </p:cNvSpPr>
            <p:nvPr/>
          </p:nvSpPr>
          <p:spPr bwMode="auto">
            <a:xfrm>
              <a:off x="1561" y="470"/>
              <a:ext cx="197" cy="197"/>
            </a:xfrm>
            <a:custGeom>
              <a:avLst/>
              <a:gdLst>
                <a:gd name="T0" fmla="*/ 11 w 133"/>
                <a:gd name="T1" fmla="*/ 111 h 133"/>
                <a:gd name="T2" fmla="*/ 0 w 133"/>
                <a:gd name="T3" fmla="*/ 122 h 133"/>
                <a:gd name="T4" fmla="*/ 11 w 133"/>
                <a:gd name="T5" fmla="*/ 133 h 133"/>
                <a:gd name="T6" fmla="*/ 21 w 133"/>
                <a:gd name="T7" fmla="*/ 122 h 133"/>
                <a:gd name="T8" fmla="*/ 21 w 133"/>
                <a:gd name="T9" fmla="*/ 120 h 133"/>
                <a:gd name="T10" fmla="*/ 73 w 133"/>
                <a:gd name="T11" fmla="*/ 68 h 133"/>
                <a:gd name="T12" fmla="*/ 98 w 133"/>
                <a:gd name="T13" fmla="*/ 68 h 133"/>
                <a:gd name="T14" fmla="*/ 103 w 133"/>
                <a:gd name="T15" fmla="*/ 66 h 133"/>
                <a:gd name="T16" fmla="*/ 131 w 133"/>
                <a:gd name="T17" fmla="*/ 39 h 133"/>
                <a:gd name="T18" fmla="*/ 132 w 133"/>
                <a:gd name="T19" fmla="*/ 32 h 133"/>
                <a:gd name="T20" fmla="*/ 126 w 133"/>
                <a:gd name="T21" fmla="*/ 28 h 133"/>
                <a:gd name="T22" fmla="*/ 105 w 133"/>
                <a:gd name="T23" fmla="*/ 28 h 133"/>
                <a:gd name="T24" fmla="*/ 105 w 133"/>
                <a:gd name="T25" fmla="*/ 6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8 w 133"/>
                <a:gd name="T43" fmla="*/ 40 h 133"/>
                <a:gd name="T44" fmla="*/ 111 w 133"/>
                <a:gd name="T45" fmla="*/ 40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1" y="128"/>
                    <a:pt x="21" y="122"/>
                  </a:cubicBezTo>
                  <a:cubicBezTo>
                    <a:pt x="21" y="121"/>
                    <a:pt x="21" y="121"/>
                    <a:pt x="21" y="120"/>
                  </a:cubicBezTo>
                  <a:cubicBezTo>
                    <a:pt x="73" y="68"/>
                    <a:pt x="73" y="68"/>
                    <a:pt x="73" y="68"/>
                  </a:cubicBezTo>
                  <a:cubicBezTo>
                    <a:pt x="98" y="68"/>
                    <a:pt x="98" y="68"/>
                    <a:pt x="98" y="68"/>
                  </a:cubicBezTo>
                  <a:cubicBezTo>
                    <a:pt x="100" y="68"/>
                    <a:pt x="102" y="68"/>
                    <a:pt x="103" y="66"/>
                  </a:cubicBezTo>
                  <a:cubicBezTo>
                    <a:pt x="131" y="39"/>
                    <a:pt x="131" y="39"/>
                    <a:pt x="131" y="39"/>
                  </a:cubicBezTo>
                  <a:cubicBezTo>
                    <a:pt x="132" y="37"/>
                    <a:pt x="133" y="34"/>
                    <a:pt x="132" y="32"/>
                  </a:cubicBezTo>
                  <a:cubicBezTo>
                    <a:pt x="131" y="29"/>
                    <a:pt x="129" y="28"/>
                    <a:pt x="126" y="28"/>
                  </a:cubicBezTo>
                  <a:cubicBezTo>
                    <a:pt x="105" y="28"/>
                    <a:pt x="105" y="28"/>
                    <a:pt x="105" y="28"/>
                  </a:cubicBezTo>
                  <a:cubicBezTo>
                    <a:pt x="105" y="6"/>
                    <a:pt x="105" y="6"/>
                    <a:pt x="105" y="6"/>
                  </a:cubicBezTo>
                  <a:cubicBezTo>
                    <a:pt x="105" y="4"/>
                    <a:pt x="103" y="2"/>
                    <a:pt x="101" y="1"/>
                  </a:cubicBezTo>
                  <a:cubicBezTo>
                    <a:pt x="99" y="0"/>
                    <a:pt x="96" y="0"/>
                    <a:pt x="94" y="2"/>
                  </a:cubicBezTo>
                  <a:cubicBezTo>
                    <a:pt x="66" y="30"/>
                    <a:pt x="66" y="30"/>
                    <a:pt x="66" y="30"/>
                  </a:cubicBezTo>
                  <a:cubicBezTo>
                    <a:pt x="65" y="31"/>
                    <a:pt x="64" y="32"/>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0"/>
                    <a:pt x="98" y="40"/>
                  </a:cubicBezTo>
                  <a:cubicBezTo>
                    <a:pt x="111" y="40"/>
                    <a:pt x="111" y="40"/>
                    <a:pt x="111" y="40"/>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7"/>
                    <a:pt x="9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0" name="Freeform 13">
              <a:extLst>
                <a:ext uri="{FF2B5EF4-FFF2-40B4-BE49-F238E27FC236}">
                  <a16:creationId xmlns:a16="http://schemas.microsoft.com/office/drawing/2014/main" id="{AAF0BF09-5C10-A17B-4171-9EDC37D1B848}"/>
                </a:ext>
              </a:extLst>
            </p:cNvPr>
            <p:cNvSpPr>
              <a:spLocks/>
            </p:cNvSpPr>
            <p:nvPr/>
          </p:nvSpPr>
          <p:spPr bwMode="auto">
            <a:xfrm>
              <a:off x="1703" y="573"/>
              <a:ext cx="55" cy="194"/>
            </a:xfrm>
            <a:custGeom>
              <a:avLst/>
              <a:gdLst>
                <a:gd name="T0" fmla="*/ 24 w 37"/>
                <a:gd name="T1" fmla="*/ 52 h 131"/>
                <a:gd name="T2" fmla="*/ 0 w 37"/>
                <a:gd name="T3" fmla="*/ 121 h 131"/>
                <a:gd name="T4" fmla="*/ 7 w 37"/>
                <a:gd name="T5" fmla="*/ 131 h 131"/>
                <a:gd name="T6" fmla="*/ 37 w 37"/>
                <a:gd name="T7" fmla="*/ 52 h 131"/>
                <a:gd name="T8" fmla="*/ 26 w 37"/>
                <a:gd name="T9" fmla="*/ 4 h 131"/>
                <a:gd name="T10" fmla="*/ 23 w 37"/>
                <a:gd name="T11" fmla="*/ 0 h 131"/>
                <a:gd name="T12" fmla="*/ 18 w 37"/>
                <a:gd name="T13" fmla="*/ 0 h 131"/>
                <a:gd name="T14" fmla="*/ 15 w 37"/>
                <a:gd name="T15" fmla="*/ 9 h 131"/>
                <a:gd name="T16" fmla="*/ 24 w 37"/>
                <a:gd name="T17"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31">
                  <a:moveTo>
                    <a:pt x="24" y="52"/>
                  </a:moveTo>
                  <a:cubicBezTo>
                    <a:pt x="24" y="78"/>
                    <a:pt x="15" y="102"/>
                    <a:pt x="0" y="121"/>
                  </a:cubicBezTo>
                  <a:cubicBezTo>
                    <a:pt x="7" y="131"/>
                    <a:pt x="7" y="131"/>
                    <a:pt x="7" y="131"/>
                  </a:cubicBezTo>
                  <a:cubicBezTo>
                    <a:pt x="25" y="110"/>
                    <a:pt x="37" y="82"/>
                    <a:pt x="37" y="52"/>
                  </a:cubicBezTo>
                  <a:cubicBezTo>
                    <a:pt x="37" y="35"/>
                    <a:pt x="33" y="19"/>
                    <a:pt x="26" y="4"/>
                  </a:cubicBezTo>
                  <a:cubicBezTo>
                    <a:pt x="26" y="2"/>
                    <a:pt x="25" y="1"/>
                    <a:pt x="23" y="0"/>
                  </a:cubicBezTo>
                  <a:cubicBezTo>
                    <a:pt x="21" y="0"/>
                    <a:pt x="20" y="0"/>
                    <a:pt x="18" y="0"/>
                  </a:cubicBezTo>
                  <a:cubicBezTo>
                    <a:pt x="15" y="2"/>
                    <a:pt x="14" y="5"/>
                    <a:pt x="15" y="9"/>
                  </a:cubicBezTo>
                  <a:cubicBezTo>
                    <a:pt x="21" y="22"/>
                    <a:pt x="24" y="37"/>
                    <a:pt x="24"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1" name="Freeform 14">
              <a:extLst>
                <a:ext uri="{FF2B5EF4-FFF2-40B4-BE49-F238E27FC236}">
                  <a16:creationId xmlns:a16="http://schemas.microsoft.com/office/drawing/2014/main" id="{A45353EE-B8E7-7636-7700-F3CAA77AC369}"/>
                </a:ext>
              </a:extLst>
            </p:cNvPr>
            <p:cNvSpPr>
              <a:spLocks/>
            </p:cNvSpPr>
            <p:nvPr/>
          </p:nvSpPr>
          <p:spPr bwMode="auto">
            <a:xfrm>
              <a:off x="1401" y="526"/>
              <a:ext cx="56" cy="83"/>
            </a:xfrm>
            <a:custGeom>
              <a:avLst/>
              <a:gdLst>
                <a:gd name="T0" fmla="*/ 30 w 38"/>
                <a:gd name="T1" fmla="*/ 0 h 56"/>
                <a:gd name="T2" fmla="*/ 0 w 38"/>
                <a:gd name="T3" fmla="*/ 55 h 56"/>
                <a:gd name="T4" fmla="*/ 13 w 38"/>
                <a:gd name="T5" fmla="*/ 56 h 56"/>
                <a:gd name="T6" fmla="*/ 38 w 38"/>
                <a:gd name="T7" fmla="*/ 10 h 56"/>
                <a:gd name="T8" fmla="*/ 30 w 38"/>
                <a:gd name="T9" fmla="*/ 0 h 56"/>
              </a:gdLst>
              <a:ahLst/>
              <a:cxnLst>
                <a:cxn ang="0">
                  <a:pos x="T0" y="T1"/>
                </a:cxn>
                <a:cxn ang="0">
                  <a:pos x="T2" y="T3"/>
                </a:cxn>
                <a:cxn ang="0">
                  <a:pos x="T4" y="T5"/>
                </a:cxn>
                <a:cxn ang="0">
                  <a:pos x="T6" y="T7"/>
                </a:cxn>
                <a:cxn ang="0">
                  <a:pos x="T8" y="T9"/>
                </a:cxn>
              </a:cxnLst>
              <a:rect l="0" t="0" r="r" b="b"/>
              <a:pathLst>
                <a:path w="38" h="56">
                  <a:moveTo>
                    <a:pt x="30" y="0"/>
                  </a:moveTo>
                  <a:cubicBezTo>
                    <a:pt x="16" y="16"/>
                    <a:pt x="5" y="34"/>
                    <a:pt x="0" y="55"/>
                  </a:cubicBezTo>
                  <a:cubicBezTo>
                    <a:pt x="13" y="56"/>
                    <a:pt x="13" y="56"/>
                    <a:pt x="13" y="56"/>
                  </a:cubicBezTo>
                  <a:cubicBezTo>
                    <a:pt x="18" y="39"/>
                    <a:pt x="26" y="23"/>
                    <a:pt x="38" y="10"/>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2" name="Freeform 15">
              <a:extLst>
                <a:ext uri="{FF2B5EF4-FFF2-40B4-BE49-F238E27FC236}">
                  <a16:creationId xmlns:a16="http://schemas.microsoft.com/office/drawing/2014/main" id="{CCBD914C-5336-CE75-C46B-6169552EFD20}"/>
                </a:ext>
              </a:extLst>
            </p:cNvPr>
            <p:cNvSpPr>
              <a:spLocks/>
            </p:cNvSpPr>
            <p:nvPr/>
          </p:nvSpPr>
          <p:spPr bwMode="auto">
            <a:xfrm>
              <a:off x="1396" y="661"/>
              <a:ext cx="237" cy="170"/>
            </a:xfrm>
            <a:custGeom>
              <a:avLst/>
              <a:gdLst>
                <a:gd name="T0" fmla="*/ 122 w 160"/>
                <a:gd name="T1" fmla="*/ 102 h 115"/>
                <a:gd name="T2" fmla="*/ 12 w 160"/>
                <a:gd name="T3" fmla="*/ 0 h 115"/>
                <a:gd name="T4" fmla="*/ 0 w 160"/>
                <a:gd name="T5" fmla="*/ 0 h 115"/>
                <a:gd name="T6" fmla="*/ 122 w 160"/>
                <a:gd name="T7" fmla="*/ 115 h 115"/>
                <a:gd name="T8" fmla="*/ 160 w 160"/>
                <a:gd name="T9" fmla="*/ 109 h 115"/>
                <a:gd name="T10" fmla="*/ 153 w 160"/>
                <a:gd name="T11" fmla="*/ 98 h 115"/>
                <a:gd name="T12" fmla="*/ 122 w 160"/>
                <a:gd name="T13" fmla="*/ 102 h 115"/>
              </a:gdLst>
              <a:ahLst/>
              <a:cxnLst>
                <a:cxn ang="0">
                  <a:pos x="T0" y="T1"/>
                </a:cxn>
                <a:cxn ang="0">
                  <a:pos x="T2" y="T3"/>
                </a:cxn>
                <a:cxn ang="0">
                  <a:pos x="T4" y="T5"/>
                </a:cxn>
                <a:cxn ang="0">
                  <a:pos x="T6" y="T7"/>
                </a:cxn>
                <a:cxn ang="0">
                  <a:pos x="T8" y="T9"/>
                </a:cxn>
                <a:cxn ang="0">
                  <a:pos x="T10" y="T11"/>
                </a:cxn>
                <a:cxn ang="0">
                  <a:pos x="T12" y="T13"/>
                </a:cxn>
              </a:cxnLst>
              <a:rect l="0" t="0" r="r" b="b"/>
              <a:pathLst>
                <a:path w="160" h="115">
                  <a:moveTo>
                    <a:pt x="122" y="102"/>
                  </a:moveTo>
                  <a:cubicBezTo>
                    <a:pt x="64" y="102"/>
                    <a:pt x="16" y="57"/>
                    <a:pt x="12" y="0"/>
                  </a:cubicBezTo>
                  <a:cubicBezTo>
                    <a:pt x="0" y="0"/>
                    <a:pt x="0" y="0"/>
                    <a:pt x="0" y="0"/>
                  </a:cubicBezTo>
                  <a:cubicBezTo>
                    <a:pt x="3" y="64"/>
                    <a:pt x="56" y="115"/>
                    <a:pt x="122" y="115"/>
                  </a:cubicBezTo>
                  <a:cubicBezTo>
                    <a:pt x="135" y="115"/>
                    <a:pt x="148" y="113"/>
                    <a:pt x="160" y="109"/>
                  </a:cubicBezTo>
                  <a:cubicBezTo>
                    <a:pt x="153" y="98"/>
                    <a:pt x="153" y="98"/>
                    <a:pt x="153" y="98"/>
                  </a:cubicBezTo>
                  <a:cubicBezTo>
                    <a:pt x="143" y="101"/>
                    <a:pt x="132" y="102"/>
                    <a:pt x="122"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3" name="Freeform 16">
              <a:extLst>
                <a:ext uri="{FF2B5EF4-FFF2-40B4-BE49-F238E27FC236}">
                  <a16:creationId xmlns:a16="http://schemas.microsoft.com/office/drawing/2014/main" id="{85B920E0-74FF-F1E5-DB2E-F94F2DDB9D0A}"/>
                </a:ext>
              </a:extLst>
            </p:cNvPr>
            <p:cNvSpPr>
              <a:spLocks/>
            </p:cNvSpPr>
            <p:nvPr/>
          </p:nvSpPr>
          <p:spPr bwMode="auto">
            <a:xfrm>
              <a:off x="1497" y="470"/>
              <a:ext cx="157" cy="34"/>
            </a:xfrm>
            <a:custGeom>
              <a:avLst/>
              <a:gdLst>
                <a:gd name="T0" fmla="*/ 105 w 106"/>
                <a:gd name="T1" fmla="*/ 14 h 23"/>
                <a:gd name="T2" fmla="*/ 102 w 106"/>
                <a:gd name="T3" fmla="*/ 10 h 23"/>
                <a:gd name="T4" fmla="*/ 54 w 106"/>
                <a:gd name="T5" fmla="*/ 0 h 23"/>
                <a:gd name="T6" fmla="*/ 0 w 106"/>
                <a:gd name="T7" fmla="*/ 12 h 23"/>
                <a:gd name="T8" fmla="*/ 8 w 106"/>
                <a:gd name="T9" fmla="*/ 23 h 23"/>
                <a:gd name="T10" fmla="*/ 54 w 106"/>
                <a:gd name="T11" fmla="*/ 13 h 23"/>
                <a:gd name="T12" fmla="*/ 97 w 106"/>
                <a:gd name="T13" fmla="*/ 22 h 23"/>
                <a:gd name="T14" fmla="*/ 102 w 106"/>
                <a:gd name="T15" fmla="*/ 22 h 23"/>
                <a:gd name="T16" fmla="*/ 105 w 106"/>
                <a:gd name="T17" fmla="*/ 18 h 23"/>
                <a:gd name="T18" fmla="*/ 105 w 106"/>
                <a:gd name="T1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23">
                  <a:moveTo>
                    <a:pt x="105" y="14"/>
                  </a:moveTo>
                  <a:cubicBezTo>
                    <a:pt x="105" y="12"/>
                    <a:pt x="104" y="11"/>
                    <a:pt x="102" y="10"/>
                  </a:cubicBezTo>
                  <a:cubicBezTo>
                    <a:pt x="87" y="3"/>
                    <a:pt x="70" y="0"/>
                    <a:pt x="54" y="0"/>
                  </a:cubicBezTo>
                  <a:cubicBezTo>
                    <a:pt x="34" y="0"/>
                    <a:pt x="16" y="5"/>
                    <a:pt x="0" y="12"/>
                  </a:cubicBezTo>
                  <a:cubicBezTo>
                    <a:pt x="8" y="23"/>
                    <a:pt x="8" y="23"/>
                    <a:pt x="8" y="23"/>
                  </a:cubicBezTo>
                  <a:cubicBezTo>
                    <a:pt x="22" y="16"/>
                    <a:pt x="37" y="13"/>
                    <a:pt x="54" y="13"/>
                  </a:cubicBezTo>
                  <a:cubicBezTo>
                    <a:pt x="69" y="13"/>
                    <a:pt x="83" y="16"/>
                    <a:pt x="97" y="22"/>
                  </a:cubicBezTo>
                  <a:cubicBezTo>
                    <a:pt x="99" y="22"/>
                    <a:pt x="100" y="22"/>
                    <a:pt x="102" y="22"/>
                  </a:cubicBezTo>
                  <a:cubicBezTo>
                    <a:pt x="103" y="21"/>
                    <a:pt x="105" y="20"/>
                    <a:pt x="105" y="18"/>
                  </a:cubicBezTo>
                  <a:cubicBezTo>
                    <a:pt x="106" y="17"/>
                    <a:pt x="106" y="15"/>
                    <a:pt x="10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4" name="Freeform 17">
              <a:extLst>
                <a:ext uri="{FF2B5EF4-FFF2-40B4-BE49-F238E27FC236}">
                  <a16:creationId xmlns:a16="http://schemas.microsoft.com/office/drawing/2014/main" id="{7FC8D9F9-C8DA-989B-A9A5-2637B668719E}"/>
                </a:ext>
              </a:extLst>
            </p:cNvPr>
            <p:cNvSpPr>
              <a:spLocks/>
            </p:cNvSpPr>
            <p:nvPr/>
          </p:nvSpPr>
          <p:spPr bwMode="auto">
            <a:xfrm>
              <a:off x="1451" y="525"/>
              <a:ext cx="184" cy="191"/>
            </a:xfrm>
            <a:custGeom>
              <a:avLst/>
              <a:gdLst>
                <a:gd name="T0" fmla="*/ 21 w 124"/>
                <a:gd name="T1" fmla="*/ 120 h 129"/>
                <a:gd name="T2" fmla="*/ 12 w 124"/>
                <a:gd name="T3" fmla="*/ 85 h 129"/>
                <a:gd name="T4" fmla="*/ 85 w 124"/>
                <a:gd name="T5" fmla="*/ 13 h 129"/>
                <a:gd name="T6" fmla="*/ 114 w 124"/>
                <a:gd name="T7" fmla="*/ 19 h 129"/>
                <a:gd name="T8" fmla="*/ 123 w 124"/>
                <a:gd name="T9" fmla="*/ 16 h 129"/>
                <a:gd name="T10" fmla="*/ 120 w 124"/>
                <a:gd name="T11" fmla="*/ 8 h 129"/>
                <a:gd name="T12" fmla="*/ 119 w 124"/>
                <a:gd name="T13" fmla="*/ 8 h 129"/>
                <a:gd name="T14" fmla="*/ 85 w 124"/>
                <a:gd name="T15" fmla="*/ 0 h 129"/>
                <a:gd name="T16" fmla="*/ 0 w 124"/>
                <a:gd name="T17" fmla="*/ 85 h 129"/>
                <a:gd name="T18" fmla="*/ 12 w 124"/>
                <a:gd name="T19" fmla="*/ 129 h 129"/>
                <a:gd name="T20" fmla="*/ 21 w 124"/>
                <a:gd name="T21" fmla="*/ 1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29">
                  <a:moveTo>
                    <a:pt x="21" y="120"/>
                  </a:moveTo>
                  <a:cubicBezTo>
                    <a:pt x="16" y="110"/>
                    <a:pt x="12" y="98"/>
                    <a:pt x="12" y="85"/>
                  </a:cubicBezTo>
                  <a:cubicBezTo>
                    <a:pt x="12" y="45"/>
                    <a:pt x="45" y="13"/>
                    <a:pt x="85" y="13"/>
                  </a:cubicBezTo>
                  <a:cubicBezTo>
                    <a:pt x="95" y="13"/>
                    <a:pt x="105" y="15"/>
                    <a:pt x="114" y="19"/>
                  </a:cubicBezTo>
                  <a:cubicBezTo>
                    <a:pt x="118" y="21"/>
                    <a:pt x="121" y="19"/>
                    <a:pt x="123" y="16"/>
                  </a:cubicBezTo>
                  <a:cubicBezTo>
                    <a:pt x="124" y="13"/>
                    <a:pt x="123" y="9"/>
                    <a:pt x="120" y="8"/>
                  </a:cubicBezTo>
                  <a:cubicBezTo>
                    <a:pt x="119" y="8"/>
                    <a:pt x="119" y="8"/>
                    <a:pt x="119" y="8"/>
                  </a:cubicBezTo>
                  <a:cubicBezTo>
                    <a:pt x="108" y="3"/>
                    <a:pt x="97" y="0"/>
                    <a:pt x="85" y="0"/>
                  </a:cubicBezTo>
                  <a:cubicBezTo>
                    <a:pt x="38" y="0"/>
                    <a:pt x="0" y="38"/>
                    <a:pt x="0" y="85"/>
                  </a:cubicBezTo>
                  <a:cubicBezTo>
                    <a:pt x="0" y="101"/>
                    <a:pt x="4" y="116"/>
                    <a:pt x="12" y="129"/>
                  </a:cubicBezTo>
                  <a:lnTo>
                    <a:pt x="21"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5" name="Freeform 18">
              <a:extLst>
                <a:ext uri="{FF2B5EF4-FFF2-40B4-BE49-F238E27FC236}">
                  <a16:creationId xmlns:a16="http://schemas.microsoft.com/office/drawing/2014/main" id="{326748F8-CB86-271B-1F27-3F63887F1344}"/>
                </a:ext>
              </a:extLst>
            </p:cNvPr>
            <p:cNvSpPr>
              <a:spLocks/>
            </p:cNvSpPr>
            <p:nvPr/>
          </p:nvSpPr>
          <p:spPr bwMode="auto">
            <a:xfrm>
              <a:off x="1515" y="593"/>
              <a:ext cx="188" cy="183"/>
            </a:xfrm>
            <a:custGeom>
              <a:avLst/>
              <a:gdLst>
                <a:gd name="T0" fmla="*/ 119 w 127"/>
                <a:gd name="T1" fmla="*/ 4 h 124"/>
                <a:gd name="T2" fmla="*/ 115 w 127"/>
                <a:gd name="T3" fmla="*/ 1 h 124"/>
                <a:gd name="T4" fmla="*/ 111 w 127"/>
                <a:gd name="T5" fmla="*/ 1 h 124"/>
                <a:gd name="T6" fmla="*/ 107 w 127"/>
                <a:gd name="T7" fmla="*/ 4 h 124"/>
                <a:gd name="T8" fmla="*/ 107 w 127"/>
                <a:gd name="T9" fmla="*/ 9 h 124"/>
                <a:gd name="T10" fmla="*/ 114 w 127"/>
                <a:gd name="T11" fmla="*/ 39 h 124"/>
                <a:gd name="T12" fmla="*/ 42 w 127"/>
                <a:gd name="T13" fmla="*/ 111 h 124"/>
                <a:gd name="T14" fmla="*/ 10 w 127"/>
                <a:gd name="T15" fmla="*/ 104 h 124"/>
                <a:gd name="T16" fmla="*/ 0 w 127"/>
                <a:gd name="T17" fmla="*/ 113 h 124"/>
                <a:gd name="T18" fmla="*/ 42 w 127"/>
                <a:gd name="T19" fmla="*/ 124 h 124"/>
                <a:gd name="T20" fmla="*/ 127 w 127"/>
                <a:gd name="T21" fmla="*/ 39 h 124"/>
                <a:gd name="T22" fmla="*/ 119 w 127"/>
                <a:gd name="T23"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4">
                  <a:moveTo>
                    <a:pt x="119" y="4"/>
                  </a:moveTo>
                  <a:cubicBezTo>
                    <a:pt x="118" y="3"/>
                    <a:pt x="117" y="1"/>
                    <a:pt x="115" y="1"/>
                  </a:cubicBezTo>
                  <a:cubicBezTo>
                    <a:pt x="114" y="0"/>
                    <a:pt x="112" y="0"/>
                    <a:pt x="111" y="1"/>
                  </a:cubicBezTo>
                  <a:cubicBezTo>
                    <a:pt x="109" y="2"/>
                    <a:pt x="108" y="3"/>
                    <a:pt x="107" y="4"/>
                  </a:cubicBezTo>
                  <a:cubicBezTo>
                    <a:pt x="107" y="6"/>
                    <a:pt x="107" y="8"/>
                    <a:pt x="107" y="9"/>
                  </a:cubicBezTo>
                  <a:cubicBezTo>
                    <a:pt x="112" y="19"/>
                    <a:pt x="114" y="29"/>
                    <a:pt x="114" y="39"/>
                  </a:cubicBezTo>
                  <a:cubicBezTo>
                    <a:pt x="114" y="79"/>
                    <a:pt x="81" y="111"/>
                    <a:pt x="42" y="111"/>
                  </a:cubicBezTo>
                  <a:cubicBezTo>
                    <a:pt x="30" y="111"/>
                    <a:pt x="20" y="109"/>
                    <a:pt x="10" y="104"/>
                  </a:cubicBezTo>
                  <a:cubicBezTo>
                    <a:pt x="0" y="113"/>
                    <a:pt x="0" y="113"/>
                    <a:pt x="0" y="113"/>
                  </a:cubicBezTo>
                  <a:cubicBezTo>
                    <a:pt x="12" y="120"/>
                    <a:pt x="27" y="124"/>
                    <a:pt x="42" y="124"/>
                  </a:cubicBezTo>
                  <a:cubicBezTo>
                    <a:pt x="88" y="124"/>
                    <a:pt x="127" y="86"/>
                    <a:pt x="127" y="39"/>
                  </a:cubicBezTo>
                  <a:cubicBezTo>
                    <a:pt x="127" y="27"/>
                    <a:pt x="124" y="15"/>
                    <a:pt x="11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6" name="Freeform 19">
              <a:extLst>
                <a:ext uri="{FF2B5EF4-FFF2-40B4-BE49-F238E27FC236}">
                  <a16:creationId xmlns:a16="http://schemas.microsoft.com/office/drawing/2014/main" id="{924C7E63-01CF-7C13-EA83-9794ECECFD72}"/>
                </a:ext>
              </a:extLst>
            </p:cNvPr>
            <p:cNvSpPr>
              <a:spLocks/>
            </p:cNvSpPr>
            <p:nvPr/>
          </p:nvSpPr>
          <p:spPr bwMode="auto">
            <a:xfrm>
              <a:off x="1522" y="579"/>
              <a:ext cx="79" cy="36"/>
            </a:xfrm>
            <a:custGeom>
              <a:avLst/>
              <a:gdLst>
                <a:gd name="T0" fmla="*/ 11 w 53"/>
                <a:gd name="T1" fmla="*/ 24 h 24"/>
                <a:gd name="T2" fmla="*/ 37 w 53"/>
                <a:gd name="T3" fmla="*/ 13 h 24"/>
                <a:gd name="T4" fmla="*/ 44 w 53"/>
                <a:gd name="T5" fmla="*/ 14 h 24"/>
                <a:gd name="T6" fmla="*/ 52 w 53"/>
                <a:gd name="T7" fmla="*/ 9 h 24"/>
                <a:gd name="T8" fmla="*/ 47 w 53"/>
                <a:gd name="T9" fmla="*/ 1 h 24"/>
                <a:gd name="T10" fmla="*/ 37 w 53"/>
                <a:gd name="T11" fmla="*/ 0 h 24"/>
                <a:gd name="T12" fmla="*/ 0 w 53"/>
                <a:gd name="T13" fmla="*/ 18 h 24"/>
                <a:gd name="T14" fmla="*/ 11 w 53"/>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4">
                  <a:moveTo>
                    <a:pt x="11" y="24"/>
                  </a:moveTo>
                  <a:cubicBezTo>
                    <a:pt x="17" y="17"/>
                    <a:pt x="26" y="13"/>
                    <a:pt x="37" y="13"/>
                  </a:cubicBezTo>
                  <a:cubicBezTo>
                    <a:pt x="39" y="13"/>
                    <a:pt x="42" y="13"/>
                    <a:pt x="44" y="14"/>
                  </a:cubicBezTo>
                  <a:cubicBezTo>
                    <a:pt x="48" y="14"/>
                    <a:pt x="51" y="12"/>
                    <a:pt x="52" y="9"/>
                  </a:cubicBezTo>
                  <a:cubicBezTo>
                    <a:pt x="53" y="5"/>
                    <a:pt x="51" y="2"/>
                    <a:pt x="47" y="1"/>
                  </a:cubicBezTo>
                  <a:cubicBezTo>
                    <a:pt x="44" y="1"/>
                    <a:pt x="40" y="0"/>
                    <a:pt x="37" y="0"/>
                  </a:cubicBezTo>
                  <a:cubicBezTo>
                    <a:pt x="22" y="0"/>
                    <a:pt x="8" y="7"/>
                    <a:pt x="0" y="18"/>
                  </a:cubicBezTo>
                  <a:lnTo>
                    <a:pt x="11"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47" name="Freeform 20">
              <a:extLst>
                <a:ext uri="{FF2B5EF4-FFF2-40B4-BE49-F238E27FC236}">
                  <a16:creationId xmlns:a16="http://schemas.microsoft.com/office/drawing/2014/main" id="{46F4AF6E-2F5B-7957-28C5-53BD1D0C727E}"/>
                </a:ext>
              </a:extLst>
            </p:cNvPr>
            <p:cNvSpPr>
              <a:spLocks/>
            </p:cNvSpPr>
            <p:nvPr/>
          </p:nvSpPr>
          <p:spPr bwMode="auto">
            <a:xfrm>
              <a:off x="1506" y="627"/>
              <a:ext cx="141" cy="94"/>
            </a:xfrm>
            <a:custGeom>
              <a:avLst/>
              <a:gdLst>
                <a:gd name="T0" fmla="*/ 94 w 95"/>
                <a:gd name="T1" fmla="*/ 5 h 64"/>
                <a:gd name="T2" fmla="*/ 91 w 95"/>
                <a:gd name="T3" fmla="*/ 1 h 64"/>
                <a:gd name="T4" fmla="*/ 87 w 95"/>
                <a:gd name="T5" fmla="*/ 1 h 64"/>
                <a:gd name="T6" fmla="*/ 83 w 95"/>
                <a:gd name="T7" fmla="*/ 3 h 64"/>
                <a:gd name="T8" fmla="*/ 82 w 95"/>
                <a:gd name="T9" fmla="*/ 8 h 64"/>
                <a:gd name="T10" fmla="*/ 83 w 95"/>
                <a:gd name="T11" fmla="*/ 16 h 64"/>
                <a:gd name="T12" fmla="*/ 48 w 95"/>
                <a:gd name="T13" fmla="*/ 51 h 64"/>
                <a:gd name="T14" fmla="*/ 12 w 95"/>
                <a:gd name="T15" fmla="*/ 16 h 64"/>
                <a:gd name="T16" fmla="*/ 12 w 95"/>
                <a:gd name="T17" fmla="*/ 15 h 64"/>
                <a:gd name="T18" fmla="*/ 0 w 95"/>
                <a:gd name="T19" fmla="*/ 8 h 64"/>
                <a:gd name="T20" fmla="*/ 0 w 95"/>
                <a:gd name="T21" fmla="*/ 16 h 64"/>
                <a:gd name="T22" fmla="*/ 48 w 95"/>
                <a:gd name="T23" fmla="*/ 64 h 64"/>
                <a:gd name="T24" fmla="*/ 95 w 95"/>
                <a:gd name="T25" fmla="*/ 16 h 64"/>
                <a:gd name="T26" fmla="*/ 94 w 95"/>
                <a:gd name="T27"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64">
                  <a:moveTo>
                    <a:pt x="94" y="5"/>
                  </a:moveTo>
                  <a:cubicBezTo>
                    <a:pt x="94" y="4"/>
                    <a:pt x="93" y="2"/>
                    <a:pt x="91" y="1"/>
                  </a:cubicBezTo>
                  <a:cubicBezTo>
                    <a:pt x="90" y="1"/>
                    <a:pt x="88" y="0"/>
                    <a:pt x="87" y="1"/>
                  </a:cubicBezTo>
                  <a:cubicBezTo>
                    <a:pt x="85" y="1"/>
                    <a:pt x="84" y="2"/>
                    <a:pt x="83" y="3"/>
                  </a:cubicBezTo>
                  <a:cubicBezTo>
                    <a:pt x="82" y="5"/>
                    <a:pt x="82" y="7"/>
                    <a:pt x="82" y="8"/>
                  </a:cubicBezTo>
                  <a:cubicBezTo>
                    <a:pt x="83" y="11"/>
                    <a:pt x="83" y="13"/>
                    <a:pt x="83" y="16"/>
                  </a:cubicBezTo>
                  <a:cubicBezTo>
                    <a:pt x="83" y="35"/>
                    <a:pt x="67" y="51"/>
                    <a:pt x="48" y="51"/>
                  </a:cubicBezTo>
                  <a:cubicBezTo>
                    <a:pt x="28" y="51"/>
                    <a:pt x="12" y="35"/>
                    <a:pt x="12" y="16"/>
                  </a:cubicBezTo>
                  <a:cubicBezTo>
                    <a:pt x="12" y="16"/>
                    <a:pt x="12" y="15"/>
                    <a:pt x="12" y="15"/>
                  </a:cubicBezTo>
                  <a:cubicBezTo>
                    <a:pt x="0" y="8"/>
                    <a:pt x="0" y="8"/>
                    <a:pt x="0" y="8"/>
                  </a:cubicBezTo>
                  <a:cubicBezTo>
                    <a:pt x="0" y="11"/>
                    <a:pt x="0" y="13"/>
                    <a:pt x="0" y="16"/>
                  </a:cubicBezTo>
                  <a:cubicBezTo>
                    <a:pt x="0" y="42"/>
                    <a:pt x="21" y="64"/>
                    <a:pt x="48" y="64"/>
                  </a:cubicBezTo>
                  <a:cubicBezTo>
                    <a:pt x="74" y="64"/>
                    <a:pt x="95" y="42"/>
                    <a:pt x="95" y="16"/>
                  </a:cubicBezTo>
                  <a:cubicBezTo>
                    <a:pt x="95" y="13"/>
                    <a:pt x="95" y="9"/>
                    <a:pt x="9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pic>
        <p:nvPicPr>
          <p:cNvPr id="1048" name="Image 109">
            <a:extLst>
              <a:ext uri="{FF2B5EF4-FFF2-40B4-BE49-F238E27FC236}">
                <a16:creationId xmlns:a16="http://schemas.microsoft.com/office/drawing/2014/main" id="{D29CE32C-618A-8E00-7050-C1B600882B8F}"/>
              </a:ext>
            </a:extLst>
          </p:cNvPr>
          <p:cNvPicPr>
            <a:picLocks noChangeAspect="1"/>
          </p:cNvPicPr>
          <p:nvPr/>
        </p:nvPicPr>
        <p:blipFill rotWithShape="1">
          <a:blip r:embed="rId4" cstate="hqprint">
            <a:lum bright="70000" contrast="-70000"/>
            <a:extLst>
              <a:ext uri="{BEBA8EAE-BF5A-486C-A8C5-ECC9F3942E4B}">
                <a14:imgProps xmlns:a14="http://schemas.microsoft.com/office/drawing/2010/main">
                  <a14:imgLayer r:embed="rId5">
                    <a14:imgEffect>
                      <a14:brightnessContrast bright="70000" contrast="-30000"/>
                    </a14:imgEffect>
                  </a14:imgLayer>
                </a14:imgProps>
              </a:ext>
              <a:ext uri="{28A0092B-C50C-407E-A947-70E740481C1C}">
                <a14:useLocalDpi xmlns:a14="http://schemas.microsoft.com/office/drawing/2010/main"/>
              </a:ext>
            </a:extLst>
          </a:blip>
          <a:srcRect/>
          <a:stretch/>
        </p:blipFill>
        <p:spPr>
          <a:xfrm>
            <a:off x="4697806" y="3204988"/>
            <a:ext cx="448558" cy="373034"/>
          </a:xfrm>
          <a:prstGeom prst="rect">
            <a:avLst/>
          </a:prstGeom>
        </p:spPr>
      </p:pic>
      <p:sp>
        <p:nvSpPr>
          <p:cNvPr id="1049" name="TextBox 1048">
            <a:extLst>
              <a:ext uri="{FF2B5EF4-FFF2-40B4-BE49-F238E27FC236}">
                <a16:creationId xmlns:a16="http://schemas.microsoft.com/office/drawing/2014/main" id="{CDB24E09-EB25-61D7-6199-53C41BFD38C7}"/>
              </a:ext>
            </a:extLst>
          </p:cNvPr>
          <p:cNvSpPr txBox="1"/>
          <p:nvPr/>
        </p:nvSpPr>
        <p:spPr>
          <a:xfrm>
            <a:off x="8132967" y="2435150"/>
            <a:ext cx="3339894" cy="769441"/>
          </a:xfrm>
          <a:prstGeom prst="rect">
            <a:avLst/>
          </a:prstGeom>
          <a:noFill/>
          <a:ln>
            <a:solidFill>
              <a:schemeClr val="bg1">
                <a:lumMod val="50000"/>
              </a:schemeClr>
            </a:solidFill>
            <a:prstDash val="dash"/>
          </a:ln>
        </p:spPr>
        <p:txBody>
          <a:bodyPr wrap="square" rtlCol="0" anchor="ctr">
            <a:noAutofit/>
          </a:bodyPr>
          <a:lstStyle>
            <a:defPPr>
              <a:defRPr lang="en-US"/>
            </a:defPPr>
            <a:lvl1pPr marL="361950">
              <a:spcAft>
                <a:spcPts val="600"/>
              </a:spcAft>
              <a:defRPr sz="1100" b="1">
                <a:solidFill>
                  <a:schemeClr val="bg2"/>
                </a:solidFill>
              </a:defRPr>
            </a:lvl1pPr>
          </a:lstStyle>
          <a:p>
            <a:r>
              <a:rPr lang="fr-FR">
                <a:solidFill>
                  <a:schemeClr val="tx1"/>
                </a:solidFill>
              </a:rPr>
              <a:t>Limite à 40% d’actifs risqués au sein de l’enveloppe * </a:t>
            </a:r>
            <a:r>
              <a:rPr lang="fr-FR" b="0">
                <a:solidFill>
                  <a:schemeClr val="tx1"/>
                </a:solidFill>
              </a:rPr>
              <a:t>pour les projets Assurance Vie et Contrat de Capitalisation</a:t>
            </a:r>
            <a:endParaRPr lang="fr-FR">
              <a:solidFill>
                <a:schemeClr val="tx1"/>
              </a:solidFill>
            </a:endParaRPr>
          </a:p>
        </p:txBody>
      </p:sp>
      <p:grpSp>
        <p:nvGrpSpPr>
          <p:cNvPr id="1051" name="Group 1050">
            <a:extLst>
              <a:ext uri="{FF2B5EF4-FFF2-40B4-BE49-F238E27FC236}">
                <a16:creationId xmlns:a16="http://schemas.microsoft.com/office/drawing/2014/main" id="{69020DE1-007E-EECB-D664-836F09A900FE}"/>
              </a:ext>
            </a:extLst>
          </p:cNvPr>
          <p:cNvGrpSpPr/>
          <p:nvPr/>
        </p:nvGrpSpPr>
        <p:grpSpPr>
          <a:xfrm>
            <a:off x="8212333" y="2654031"/>
            <a:ext cx="275493" cy="275690"/>
            <a:chOff x="3944888" y="4005064"/>
            <a:chExt cx="1656184" cy="1657364"/>
          </a:xfrm>
          <a:solidFill>
            <a:schemeClr val="bg2"/>
          </a:solidFill>
        </p:grpSpPr>
        <p:sp>
          <p:nvSpPr>
            <p:cNvPr id="1052" name="Partial Circle 1051">
              <a:extLst>
                <a:ext uri="{FF2B5EF4-FFF2-40B4-BE49-F238E27FC236}">
                  <a16:creationId xmlns:a16="http://schemas.microsoft.com/office/drawing/2014/main" id="{7A65CDBC-7309-75DF-1D80-410B3CC5EC85}"/>
                </a:ext>
              </a:extLst>
            </p:cNvPr>
            <p:cNvSpPr/>
            <p:nvPr/>
          </p:nvSpPr>
          <p:spPr bwMode="auto">
            <a:xfrm>
              <a:off x="3944888" y="4005064"/>
              <a:ext cx="1656184" cy="1656184"/>
            </a:xfrm>
            <a:prstGeom prst="pie">
              <a:avLst>
                <a:gd name="adj1" fmla="val 3240000"/>
                <a:gd name="adj2" fmla="val 16200000"/>
              </a:avLst>
            </a:prstGeom>
            <a:solidFill>
              <a:schemeClr val="bg1">
                <a:lumMod val="50000"/>
              </a:schemeClr>
            </a:solidFill>
            <a:ln w="158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85000"/>
                </a:lnSpc>
                <a:spcBef>
                  <a:spcPts val="0"/>
                </a:spcBef>
              </a:pPr>
              <a:endParaRPr lang="fr-FR" sz="1400" b="1">
                <a:latin typeface="Calibri" panose="020F0502020204030204" pitchFamily="34" charset="0"/>
              </a:endParaRPr>
            </a:p>
          </p:txBody>
        </p:sp>
        <p:sp>
          <p:nvSpPr>
            <p:cNvPr id="1053" name="Partial Circle 1052">
              <a:extLst>
                <a:ext uri="{FF2B5EF4-FFF2-40B4-BE49-F238E27FC236}">
                  <a16:creationId xmlns:a16="http://schemas.microsoft.com/office/drawing/2014/main" id="{359B5D48-5282-1DD0-A3CB-68FC84F85BB5}"/>
                </a:ext>
              </a:extLst>
            </p:cNvPr>
            <p:cNvSpPr/>
            <p:nvPr/>
          </p:nvSpPr>
          <p:spPr bwMode="auto">
            <a:xfrm>
              <a:off x="3944888" y="4006244"/>
              <a:ext cx="1656184" cy="1656184"/>
            </a:xfrm>
            <a:prstGeom prst="pie">
              <a:avLst>
                <a:gd name="adj1" fmla="val 16200000"/>
                <a:gd name="adj2" fmla="val 3240000"/>
              </a:avLst>
            </a:prstGeom>
            <a:solidFill>
              <a:schemeClr val="bg1"/>
            </a:solidFill>
            <a:ln w="15875" cap="rnd"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85000"/>
                </a:lnSpc>
                <a:spcBef>
                  <a:spcPts val="0"/>
                </a:spcBef>
              </a:pPr>
              <a:endParaRPr lang="fr-FR" sz="1400" b="1">
                <a:latin typeface="Calibri" panose="020F0502020204030204" pitchFamily="34" charset="0"/>
              </a:endParaRPr>
            </a:p>
          </p:txBody>
        </p:sp>
      </p:grpSp>
      <p:sp>
        <p:nvSpPr>
          <p:cNvPr id="1084" name="TextBox 1083">
            <a:extLst>
              <a:ext uri="{FF2B5EF4-FFF2-40B4-BE49-F238E27FC236}">
                <a16:creationId xmlns:a16="http://schemas.microsoft.com/office/drawing/2014/main" id="{93341DBA-FDF2-71F8-ADB2-475419A9412A}"/>
              </a:ext>
            </a:extLst>
          </p:cNvPr>
          <p:cNvSpPr txBox="1"/>
          <p:nvPr/>
        </p:nvSpPr>
        <p:spPr>
          <a:xfrm>
            <a:off x="8131813" y="3257803"/>
            <a:ext cx="3342203" cy="338554"/>
          </a:xfrm>
          <a:prstGeom prst="rect">
            <a:avLst/>
          </a:prstGeom>
          <a:noFill/>
        </p:spPr>
        <p:txBody>
          <a:bodyPr wrap="square" rtlCol="0">
            <a:spAutoFit/>
          </a:bodyPr>
          <a:lstStyle/>
          <a:p>
            <a:r>
              <a:rPr lang="fr-FR" sz="800" i="1"/>
              <a:t>* Le contrôle du profil R1 aux bornes du contrat s’ajoute au contrôle du profil R1 sur le patrimoine global du client</a:t>
            </a:r>
          </a:p>
        </p:txBody>
      </p:sp>
      <p:sp>
        <p:nvSpPr>
          <p:cNvPr id="1094" name="TextBox 1093">
            <a:extLst>
              <a:ext uri="{FF2B5EF4-FFF2-40B4-BE49-F238E27FC236}">
                <a16:creationId xmlns:a16="http://schemas.microsoft.com/office/drawing/2014/main" id="{372EFB48-69E2-E657-DC71-140625C2B244}"/>
              </a:ext>
            </a:extLst>
          </p:cNvPr>
          <p:cNvSpPr txBox="1"/>
          <p:nvPr/>
        </p:nvSpPr>
        <p:spPr>
          <a:xfrm rot="16200000">
            <a:off x="-155355" y="3205897"/>
            <a:ext cx="1946614" cy="246221"/>
          </a:xfrm>
          <a:prstGeom prst="rect">
            <a:avLst/>
          </a:prstGeom>
          <a:noFill/>
        </p:spPr>
        <p:txBody>
          <a:bodyPr wrap="none" lIns="36000" rIns="36000" rtlCol="0">
            <a:spAutoFit/>
          </a:bodyPr>
          <a:lstStyle/>
          <a:p>
            <a:pPr algn="ctr"/>
            <a:r>
              <a:rPr lang="fr-FR" sz="1000" i="1"/>
              <a:t>Règles existantes conservées</a:t>
            </a:r>
          </a:p>
        </p:txBody>
      </p:sp>
      <p:sp>
        <p:nvSpPr>
          <p:cNvPr id="1095" name="TextBox 1094">
            <a:extLst>
              <a:ext uri="{FF2B5EF4-FFF2-40B4-BE49-F238E27FC236}">
                <a16:creationId xmlns:a16="http://schemas.microsoft.com/office/drawing/2014/main" id="{F982C052-15A7-9005-01F9-E456A4FF369D}"/>
              </a:ext>
            </a:extLst>
          </p:cNvPr>
          <p:cNvSpPr txBox="1"/>
          <p:nvPr/>
        </p:nvSpPr>
        <p:spPr>
          <a:xfrm rot="16200000">
            <a:off x="-107912" y="5105068"/>
            <a:ext cx="1858520" cy="253012"/>
          </a:xfrm>
          <a:prstGeom prst="rect">
            <a:avLst/>
          </a:prstGeom>
          <a:solidFill>
            <a:schemeClr val="accent2"/>
          </a:solidFill>
          <a:effectLst/>
        </p:spPr>
        <p:txBody>
          <a:bodyPr wrap="square" lIns="36000" rIns="36000" rtlCol="0">
            <a:spAutoFit/>
          </a:bodyPr>
          <a:lstStyle/>
          <a:p>
            <a:pPr algn="ctr"/>
            <a:r>
              <a:rPr lang="fr-FR" sz="1000" b="1">
                <a:solidFill>
                  <a:schemeClr val="bg1"/>
                </a:solidFill>
              </a:rPr>
              <a:t>NOUVEAUTÉS V4.2</a:t>
            </a:r>
          </a:p>
        </p:txBody>
      </p:sp>
      <p:sp>
        <p:nvSpPr>
          <p:cNvPr id="1096" name="Left Brace 1095">
            <a:extLst>
              <a:ext uri="{FF2B5EF4-FFF2-40B4-BE49-F238E27FC236}">
                <a16:creationId xmlns:a16="http://schemas.microsoft.com/office/drawing/2014/main" id="{365AC6B9-4C24-D81B-A995-1D5065630AA3}"/>
              </a:ext>
            </a:extLst>
          </p:cNvPr>
          <p:cNvSpPr/>
          <p:nvPr/>
        </p:nvSpPr>
        <p:spPr>
          <a:xfrm>
            <a:off x="974024" y="2441019"/>
            <a:ext cx="120004" cy="1774296"/>
          </a:xfrm>
          <a:prstGeom prst="leftBrace">
            <a:avLst>
              <a:gd name="adj1" fmla="val 0"/>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97" name="Isosceles Triangle 1096">
            <a:extLst>
              <a:ext uri="{FF2B5EF4-FFF2-40B4-BE49-F238E27FC236}">
                <a16:creationId xmlns:a16="http://schemas.microsoft.com/office/drawing/2014/main" id="{F6587538-6C42-AA02-FF1C-5CD35F925D51}"/>
              </a:ext>
            </a:extLst>
          </p:cNvPr>
          <p:cNvSpPr/>
          <p:nvPr/>
        </p:nvSpPr>
        <p:spPr>
          <a:xfrm rot="5400000">
            <a:off x="728785" y="5128938"/>
            <a:ext cx="696422" cy="118356"/>
          </a:xfrm>
          <a:prstGeom prst="triangle">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8" name="Arrow: Chevron 1097">
            <a:extLst>
              <a:ext uri="{FF2B5EF4-FFF2-40B4-BE49-F238E27FC236}">
                <a16:creationId xmlns:a16="http://schemas.microsoft.com/office/drawing/2014/main" id="{50285804-7BB9-4F0E-4A22-D279C4537663}"/>
              </a:ext>
            </a:extLst>
          </p:cNvPr>
          <p:cNvSpPr/>
          <p:nvPr/>
        </p:nvSpPr>
        <p:spPr>
          <a:xfrm>
            <a:off x="4463453" y="2169826"/>
            <a:ext cx="279694" cy="141254"/>
          </a:xfrm>
          <a:prstGeom prst="chevron">
            <a:avLst/>
          </a:prstGeom>
          <a:solidFill>
            <a:schemeClr val="accent4"/>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99" name="Arrow: Chevron 1098">
            <a:extLst>
              <a:ext uri="{FF2B5EF4-FFF2-40B4-BE49-F238E27FC236}">
                <a16:creationId xmlns:a16="http://schemas.microsoft.com/office/drawing/2014/main" id="{5D09C957-2EA6-E38D-D83F-21369BAE77C1}"/>
              </a:ext>
            </a:extLst>
          </p:cNvPr>
          <p:cNvSpPr/>
          <p:nvPr/>
        </p:nvSpPr>
        <p:spPr>
          <a:xfrm>
            <a:off x="7929861" y="2169826"/>
            <a:ext cx="279694" cy="141254"/>
          </a:xfrm>
          <a:prstGeom prst="chevron">
            <a:avLst/>
          </a:prstGeom>
          <a:solidFill>
            <a:schemeClr val="accent4"/>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2" name="Picture 1">
            <a:extLst>
              <a:ext uri="{FF2B5EF4-FFF2-40B4-BE49-F238E27FC236}">
                <a16:creationId xmlns:a16="http://schemas.microsoft.com/office/drawing/2014/main" id="{E580E21D-97FC-9988-A6F9-E7E70476433A}"/>
              </a:ext>
            </a:extLst>
          </p:cNvPr>
          <p:cNvPicPr>
            <a:picLocks noChangeAspect="1"/>
          </p:cNvPicPr>
          <p:nvPr/>
        </p:nvPicPr>
        <p:blipFill>
          <a:blip r:embed="rId6"/>
          <a:stretch>
            <a:fillRect/>
          </a:stretch>
        </p:blipFill>
        <p:spPr>
          <a:xfrm>
            <a:off x="1766433" y="3198470"/>
            <a:ext cx="2219303" cy="958336"/>
          </a:xfrm>
          <a:prstGeom prst="rect">
            <a:avLst/>
          </a:prstGeom>
          <a:ln>
            <a:solidFill>
              <a:schemeClr val="bg1">
                <a:lumMod val="85000"/>
              </a:schemeClr>
            </a:solidFill>
          </a:ln>
        </p:spPr>
      </p:pic>
      <p:sp>
        <p:nvSpPr>
          <p:cNvPr id="15" name="TextBox 14">
            <a:extLst>
              <a:ext uri="{FF2B5EF4-FFF2-40B4-BE49-F238E27FC236}">
                <a16:creationId xmlns:a16="http://schemas.microsoft.com/office/drawing/2014/main" id="{13DD380A-8061-0132-E5D3-DB9F4D051E4C}"/>
              </a:ext>
            </a:extLst>
          </p:cNvPr>
          <p:cNvSpPr txBox="1"/>
          <p:nvPr/>
        </p:nvSpPr>
        <p:spPr>
          <a:xfrm>
            <a:off x="1206138" y="4305908"/>
            <a:ext cx="3339894" cy="1858519"/>
          </a:xfrm>
          <a:prstGeom prst="rect">
            <a:avLst/>
          </a:prstGeom>
          <a:solidFill>
            <a:srgbClr val="D9F1EF"/>
          </a:solidFill>
          <a:ln w="19050">
            <a:solidFill>
              <a:schemeClr val="accent2"/>
            </a:solidFill>
          </a:ln>
          <a:effectLst/>
        </p:spPr>
        <p:txBody>
          <a:bodyPr wrap="square" rtlCol="0" anchor="ctr">
            <a:noAutofit/>
          </a:bodyPr>
          <a:lstStyle/>
          <a:p>
            <a:pPr marL="361950"/>
            <a:r>
              <a:rPr lang="fr-FR" sz="1100" b="1">
                <a:solidFill>
                  <a:schemeClr val="accent2"/>
                </a:solidFill>
              </a:rPr>
              <a:t>Le profil Prudent - R1 est automatiquement appliqué </a:t>
            </a:r>
            <a:r>
              <a:rPr lang="fr-FR" sz="1100"/>
              <a:t>par LEA</a:t>
            </a:r>
            <a:r>
              <a:rPr lang="fr-FR" sz="1100" i="1" baseline="30000"/>
              <a:t>(a)</a:t>
            </a:r>
            <a:r>
              <a:rPr lang="fr-FR" sz="1100"/>
              <a:t>, quel que soit le profil issu du Questionnaire de Risque (QR), avec un message explicatif dans le parcours et la synthèse épargne.</a:t>
            </a:r>
          </a:p>
        </p:txBody>
      </p:sp>
      <p:grpSp>
        <p:nvGrpSpPr>
          <p:cNvPr id="21" name="Group 78">
            <a:extLst>
              <a:ext uri="{FF2B5EF4-FFF2-40B4-BE49-F238E27FC236}">
                <a16:creationId xmlns:a16="http://schemas.microsoft.com/office/drawing/2014/main" id="{21C1EABF-1BF6-4648-5839-F5EC279D5A27}"/>
              </a:ext>
            </a:extLst>
          </p:cNvPr>
          <p:cNvGrpSpPr>
            <a:grpSpLocks noChangeAspect="1"/>
          </p:cNvGrpSpPr>
          <p:nvPr/>
        </p:nvGrpSpPr>
        <p:grpSpPr bwMode="auto">
          <a:xfrm>
            <a:off x="1305930" y="5022144"/>
            <a:ext cx="254974" cy="339434"/>
            <a:chOff x="5561" y="440"/>
            <a:chExt cx="320" cy="426"/>
          </a:xfrm>
          <a:solidFill>
            <a:schemeClr val="accent2"/>
          </a:solidFill>
        </p:grpSpPr>
        <p:sp>
          <p:nvSpPr>
            <p:cNvPr id="27" name="Freeform 79">
              <a:extLst>
                <a:ext uri="{FF2B5EF4-FFF2-40B4-BE49-F238E27FC236}">
                  <a16:creationId xmlns:a16="http://schemas.microsoft.com/office/drawing/2014/main" id="{E1FABAE9-C39A-3B8A-BAD0-73F2B93EF23C}"/>
                </a:ext>
              </a:extLst>
            </p:cNvPr>
            <p:cNvSpPr>
              <a:spLocks noEditPoints="1"/>
            </p:cNvSpPr>
            <p:nvPr/>
          </p:nvSpPr>
          <p:spPr bwMode="auto">
            <a:xfrm>
              <a:off x="5561" y="440"/>
              <a:ext cx="320" cy="426"/>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2 w 216"/>
                <a:gd name="T13" fmla="*/ 2 h 288"/>
                <a:gd name="T14" fmla="*/ 214 w 216"/>
                <a:gd name="T15" fmla="*/ 74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1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6"/>
                    <a:pt x="0" y="282"/>
                  </a:cubicBezTo>
                  <a:cubicBezTo>
                    <a:pt x="0" y="6"/>
                    <a:pt x="0" y="6"/>
                    <a:pt x="0" y="6"/>
                  </a:cubicBezTo>
                  <a:cubicBezTo>
                    <a:pt x="0" y="3"/>
                    <a:pt x="3" y="0"/>
                    <a:pt x="6" y="0"/>
                  </a:cubicBezTo>
                  <a:cubicBezTo>
                    <a:pt x="138" y="0"/>
                    <a:pt x="138" y="0"/>
                    <a:pt x="138" y="0"/>
                  </a:cubicBezTo>
                  <a:cubicBezTo>
                    <a:pt x="140" y="0"/>
                    <a:pt x="141" y="1"/>
                    <a:pt x="142" y="2"/>
                  </a:cubicBezTo>
                  <a:cubicBezTo>
                    <a:pt x="214" y="74"/>
                    <a:pt x="214" y="74"/>
                    <a:pt x="214" y="74"/>
                  </a:cubicBezTo>
                  <a:cubicBezTo>
                    <a:pt x="216" y="75"/>
                    <a:pt x="216" y="77"/>
                    <a:pt x="216" y="78"/>
                  </a:cubicBezTo>
                  <a:cubicBezTo>
                    <a:pt x="216" y="282"/>
                    <a:pt x="216" y="282"/>
                    <a:pt x="216" y="282"/>
                  </a:cubicBezTo>
                  <a:cubicBezTo>
                    <a:pt x="216" y="286"/>
                    <a:pt x="214" y="288"/>
                    <a:pt x="210" y="288"/>
                  </a:cubicBezTo>
                  <a:close/>
                  <a:moveTo>
                    <a:pt x="12" y="276"/>
                  </a:moveTo>
                  <a:cubicBezTo>
                    <a:pt x="204" y="276"/>
                    <a:pt x="204" y="276"/>
                    <a:pt x="204" y="276"/>
                  </a:cubicBezTo>
                  <a:cubicBezTo>
                    <a:pt x="204" y="81"/>
                    <a:pt x="204" y="81"/>
                    <a:pt x="204" y="81"/>
                  </a:cubicBezTo>
                  <a:cubicBezTo>
                    <a:pt x="136" y="12"/>
                    <a:pt x="136" y="12"/>
                    <a:pt x="136" y="12"/>
                  </a:cubicBezTo>
                  <a:cubicBezTo>
                    <a:pt x="12" y="12"/>
                    <a:pt x="12" y="12"/>
                    <a:pt x="12" y="12"/>
                  </a:cubicBezTo>
                  <a:lnTo>
                    <a:pt x="12"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28" name="Freeform 80">
              <a:extLst>
                <a:ext uri="{FF2B5EF4-FFF2-40B4-BE49-F238E27FC236}">
                  <a16:creationId xmlns:a16="http://schemas.microsoft.com/office/drawing/2014/main" id="{BF73D7EE-B0EB-A670-E29B-665C9C29FECE}"/>
                </a:ext>
              </a:extLst>
            </p:cNvPr>
            <p:cNvSpPr>
              <a:spLocks/>
            </p:cNvSpPr>
            <p:nvPr/>
          </p:nvSpPr>
          <p:spPr bwMode="auto">
            <a:xfrm>
              <a:off x="5757" y="440"/>
              <a:ext cx="124" cy="125"/>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2"/>
                    <a:pt x="0" y="78"/>
                  </a:cubicBezTo>
                  <a:cubicBezTo>
                    <a:pt x="0" y="6"/>
                    <a:pt x="0" y="6"/>
                    <a:pt x="0" y="6"/>
                  </a:cubicBezTo>
                  <a:cubicBezTo>
                    <a:pt x="0" y="3"/>
                    <a:pt x="3" y="0"/>
                    <a:pt x="6" y="0"/>
                  </a:cubicBezTo>
                  <a:cubicBezTo>
                    <a:pt x="10" y="0"/>
                    <a:pt x="12" y="3"/>
                    <a:pt x="12" y="6"/>
                  </a:cubicBezTo>
                  <a:cubicBezTo>
                    <a:pt x="12" y="72"/>
                    <a:pt x="12" y="72"/>
                    <a:pt x="12" y="72"/>
                  </a:cubicBezTo>
                  <a:cubicBezTo>
                    <a:pt x="78" y="72"/>
                    <a:pt x="78" y="72"/>
                    <a:pt x="78" y="72"/>
                  </a:cubicBezTo>
                  <a:cubicBezTo>
                    <a:pt x="82" y="72"/>
                    <a:pt x="84" y="75"/>
                    <a:pt x="84" y="78"/>
                  </a:cubicBezTo>
                  <a:cubicBezTo>
                    <a:pt x="84" y="82"/>
                    <a:pt x="82" y="84"/>
                    <a:pt x="78"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29" name="Freeform 81">
              <a:extLst>
                <a:ext uri="{FF2B5EF4-FFF2-40B4-BE49-F238E27FC236}">
                  <a16:creationId xmlns:a16="http://schemas.microsoft.com/office/drawing/2014/main" id="{4F02B998-4C48-08F7-A199-9EDBA0C47992}"/>
                </a:ext>
              </a:extLst>
            </p:cNvPr>
            <p:cNvSpPr>
              <a:spLocks/>
            </p:cNvSpPr>
            <p:nvPr/>
          </p:nvSpPr>
          <p:spPr bwMode="auto">
            <a:xfrm>
              <a:off x="5721" y="618"/>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0" name="Freeform 82">
              <a:extLst>
                <a:ext uri="{FF2B5EF4-FFF2-40B4-BE49-F238E27FC236}">
                  <a16:creationId xmlns:a16="http://schemas.microsoft.com/office/drawing/2014/main" id="{771F2352-982F-8E06-AF5A-D1410396AE48}"/>
                </a:ext>
              </a:extLst>
            </p:cNvPr>
            <p:cNvSpPr>
              <a:spLocks/>
            </p:cNvSpPr>
            <p:nvPr/>
          </p:nvSpPr>
          <p:spPr bwMode="auto">
            <a:xfrm>
              <a:off x="5721" y="689"/>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1" name="Freeform 83">
              <a:extLst>
                <a:ext uri="{FF2B5EF4-FFF2-40B4-BE49-F238E27FC236}">
                  <a16:creationId xmlns:a16="http://schemas.microsoft.com/office/drawing/2014/main" id="{A0ED3903-1AEA-08E1-57C4-FB05655085A9}"/>
                </a:ext>
              </a:extLst>
            </p:cNvPr>
            <p:cNvSpPr>
              <a:spLocks/>
            </p:cNvSpPr>
            <p:nvPr/>
          </p:nvSpPr>
          <p:spPr bwMode="auto">
            <a:xfrm>
              <a:off x="5721" y="760"/>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2" name="Freeform 84">
              <a:extLst>
                <a:ext uri="{FF2B5EF4-FFF2-40B4-BE49-F238E27FC236}">
                  <a16:creationId xmlns:a16="http://schemas.microsoft.com/office/drawing/2014/main" id="{6B384A30-A3E4-59B6-4BA6-B5C8663250BD}"/>
                </a:ext>
              </a:extLst>
            </p:cNvPr>
            <p:cNvSpPr>
              <a:spLocks/>
            </p:cNvSpPr>
            <p:nvPr/>
          </p:nvSpPr>
          <p:spPr bwMode="auto">
            <a:xfrm>
              <a:off x="5614" y="582"/>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3" name="Freeform 85">
              <a:extLst>
                <a:ext uri="{FF2B5EF4-FFF2-40B4-BE49-F238E27FC236}">
                  <a16:creationId xmlns:a16="http://schemas.microsoft.com/office/drawing/2014/main" id="{865316B4-E03C-B0EA-856A-E4755924881B}"/>
                </a:ext>
              </a:extLst>
            </p:cNvPr>
            <p:cNvSpPr>
              <a:spLocks/>
            </p:cNvSpPr>
            <p:nvPr/>
          </p:nvSpPr>
          <p:spPr bwMode="auto">
            <a:xfrm>
              <a:off x="5614" y="653"/>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36" name="Freeform 86">
              <a:extLst>
                <a:ext uri="{FF2B5EF4-FFF2-40B4-BE49-F238E27FC236}">
                  <a16:creationId xmlns:a16="http://schemas.microsoft.com/office/drawing/2014/main" id="{D4002072-8F23-5C48-8DC2-307AD092A226}"/>
                </a:ext>
              </a:extLst>
            </p:cNvPr>
            <p:cNvSpPr>
              <a:spLocks/>
            </p:cNvSpPr>
            <p:nvPr/>
          </p:nvSpPr>
          <p:spPr bwMode="auto">
            <a:xfrm>
              <a:off x="5614" y="724"/>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sp>
        <p:nvSpPr>
          <p:cNvPr id="38" name="TextBox 37">
            <a:extLst>
              <a:ext uri="{FF2B5EF4-FFF2-40B4-BE49-F238E27FC236}">
                <a16:creationId xmlns:a16="http://schemas.microsoft.com/office/drawing/2014/main" id="{0B209C9F-7C28-C220-22F3-05EF69C6D1A2}"/>
              </a:ext>
            </a:extLst>
          </p:cNvPr>
          <p:cNvSpPr txBox="1"/>
          <p:nvPr/>
        </p:nvSpPr>
        <p:spPr>
          <a:xfrm>
            <a:off x="4671392" y="4305908"/>
            <a:ext cx="3339894" cy="1868623"/>
          </a:xfrm>
          <a:prstGeom prst="rect">
            <a:avLst/>
          </a:prstGeom>
          <a:solidFill>
            <a:srgbClr val="D9F1EF"/>
          </a:solidFill>
          <a:ln w="19050">
            <a:solidFill>
              <a:schemeClr val="accent2"/>
            </a:solidFill>
          </a:ln>
          <a:effectLst/>
        </p:spPr>
        <p:txBody>
          <a:bodyPr wrap="square" rtlCol="0" anchor="ctr">
            <a:noAutofit/>
          </a:bodyPr>
          <a:lstStyle/>
          <a:p>
            <a:pPr marL="361950"/>
            <a:br>
              <a:rPr lang="fr-FR" sz="1100"/>
            </a:br>
            <a:r>
              <a:rPr lang="fr-FR" sz="1100" b="1">
                <a:solidFill>
                  <a:schemeClr val="accent2"/>
                </a:solidFill>
              </a:rPr>
              <a:t>Limitation de l’horizon de placement</a:t>
            </a:r>
            <a:r>
              <a:rPr lang="fr-FR" sz="1100"/>
              <a:t>, par tranche d’âge du client :</a:t>
            </a:r>
          </a:p>
          <a:p>
            <a:pPr marL="623888" indent="-171450">
              <a:buFont typeface="Arial" panose="020B0604020202020204" pitchFamily="34" charset="0"/>
              <a:buChar char="•"/>
              <a:tabLst>
                <a:tab pos="1704975" algn="l"/>
                <a:tab pos="2779713" algn="r"/>
              </a:tabLst>
            </a:pPr>
            <a:r>
              <a:rPr lang="fr-FR" sz="1100"/>
              <a:t>80 à 85 ans 	</a:t>
            </a:r>
            <a:r>
              <a:rPr lang="fr-FR" sz="1100">
                <a:sym typeface="Wingdings" panose="05000000000000000000" pitchFamily="2" charset="2"/>
              </a:rPr>
              <a:t> 	10 ans max</a:t>
            </a:r>
          </a:p>
          <a:p>
            <a:pPr marL="623888" indent="-171450">
              <a:buFont typeface="Arial" panose="020B0604020202020204" pitchFamily="34" charset="0"/>
              <a:buChar char="•"/>
              <a:tabLst>
                <a:tab pos="1704975" algn="l"/>
                <a:tab pos="2779713" algn="r"/>
              </a:tabLst>
            </a:pPr>
            <a:r>
              <a:rPr lang="fr-FR" sz="1100">
                <a:sym typeface="Wingdings" panose="05000000000000000000" pitchFamily="2" charset="2"/>
              </a:rPr>
              <a:t>86 à 89 ans 	 	5 ans max</a:t>
            </a:r>
          </a:p>
          <a:p>
            <a:pPr marL="623888" indent="-171450">
              <a:buFont typeface="Arial" panose="020B0604020202020204" pitchFamily="34" charset="0"/>
              <a:buChar char="•"/>
              <a:tabLst>
                <a:tab pos="1704975" algn="l"/>
                <a:tab pos="2779713" algn="r"/>
              </a:tabLst>
            </a:pPr>
            <a:r>
              <a:rPr lang="fr-FR" sz="1100">
                <a:sym typeface="Wingdings" panose="05000000000000000000" pitchFamily="2" charset="2"/>
              </a:rPr>
              <a:t>90 ans et plus	 	3 ans max</a:t>
            </a:r>
            <a:br>
              <a:rPr lang="fr-FR" sz="1100"/>
            </a:br>
            <a:endParaRPr lang="fr-FR" sz="1100"/>
          </a:p>
        </p:txBody>
      </p:sp>
      <p:sp>
        <p:nvSpPr>
          <p:cNvPr id="41" name="TextBox 40">
            <a:extLst>
              <a:ext uri="{FF2B5EF4-FFF2-40B4-BE49-F238E27FC236}">
                <a16:creationId xmlns:a16="http://schemas.microsoft.com/office/drawing/2014/main" id="{32CE24A8-1AAE-6DA0-36BE-E71B62D95CAE}"/>
              </a:ext>
            </a:extLst>
          </p:cNvPr>
          <p:cNvSpPr txBox="1"/>
          <p:nvPr/>
        </p:nvSpPr>
        <p:spPr>
          <a:xfrm>
            <a:off x="8136646" y="4304247"/>
            <a:ext cx="3339894" cy="717897"/>
          </a:xfrm>
          <a:prstGeom prst="rect">
            <a:avLst/>
          </a:prstGeom>
          <a:solidFill>
            <a:srgbClr val="D9F1EF"/>
          </a:solidFill>
          <a:ln w="19050">
            <a:solidFill>
              <a:schemeClr val="accent2"/>
            </a:solidFill>
          </a:ln>
          <a:effectLst/>
        </p:spPr>
        <p:txBody>
          <a:bodyPr wrap="square" rtlCol="0" anchor="ctr">
            <a:noAutofit/>
          </a:bodyPr>
          <a:lstStyle>
            <a:defPPr>
              <a:defRPr lang="en-US"/>
            </a:defPPr>
            <a:lvl1pPr marL="361950">
              <a:defRPr sz="1100"/>
            </a:lvl1pPr>
          </a:lstStyle>
          <a:p>
            <a:r>
              <a:rPr lang="fr-FR" b="1">
                <a:solidFill>
                  <a:schemeClr val="accent2"/>
                </a:solidFill>
              </a:rPr>
              <a:t>Limite à 2% de volatilité au sein l’enveloppe * </a:t>
            </a:r>
            <a:r>
              <a:rPr lang="fr-FR" b="0">
                <a:solidFill>
                  <a:schemeClr val="tx1"/>
                </a:solidFill>
              </a:rPr>
              <a:t>pour</a:t>
            </a:r>
            <a:r>
              <a:rPr lang="fr-FR"/>
              <a:t> les projets Assurance Vie et Contrat de Capitalisation</a:t>
            </a:r>
            <a:endParaRPr lang="fr-FR" b="1">
              <a:solidFill>
                <a:schemeClr val="accent2"/>
              </a:solidFill>
            </a:endParaRPr>
          </a:p>
        </p:txBody>
      </p:sp>
      <p:sp>
        <p:nvSpPr>
          <p:cNvPr id="42" name="TextBox 41">
            <a:extLst>
              <a:ext uri="{FF2B5EF4-FFF2-40B4-BE49-F238E27FC236}">
                <a16:creationId xmlns:a16="http://schemas.microsoft.com/office/drawing/2014/main" id="{8713EB3E-0983-F03D-B5DE-C032E2C9DA87}"/>
              </a:ext>
            </a:extLst>
          </p:cNvPr>
          <p:cNvSpPr txBox="1"/>
          <p:nvPr/>
        </p:nvSpPr>
        <p:spPr>
          <a:xfrm>
            <a:off x="8132967" y="5065556"/>
            <a:ext cx="3339894" cy="1108975"/>
          </a:xfrm>
          <a:prstGeom prst="rect">
            <a:avLst/>
          </a:prstGeom>
          <a:solidFill>
            <a:srgbClr val="D9F1EF"/>
          </a:solidFill>
          <a:ln w="19050">
            <a:solidFill>
              <a:schemeClr val="accent2"/>
            </a:solidFill>
          </a:ln>
          <a:effectLst/>
        </p:spPr>
        <p:txBody>
          <a:bodyPr wrap="square" rtlCol="0" anchor="ctr">
            <a:noAutofit/>
          </a:bodyPr>
          <a:lstStyle>
            <a:defPPr>
              <a:defRPr lang="en-US"/>
            </a:defPPr>
            <a:lvl1pPr marL="361950">
              <a:defRPr sz="1100"/>
            </a:lvl1pPr>
          </a:lstStyle>
          <a:p>
            <a:r>
              <a:rPr lang="fr-FR" b="0">
                <a:solidFill>
                  <a:schemeClr val="tx1"/>
                </a:solidFill>
              </a:rPr>
              <a:t>Pour les clients de </a:t>
            </a:r>
            <a:r>
              <a:rPr lang="fr-FR" b="1" u="sng">
                <a:solidFill>
                  <a:schemeClr val="accent2"/>
                </a:solidFill>
              </a:rPr>
              <a:t>90 ans et plus</a:t>
            </a:r>
            <a:r>
              <a:rPr lang="fr-FR" b="0" u="sng">
                <a:solidFill>
                  <a:schemeClr val="accent2"/>
                </a:solidFill>
              </a:rPr>
              <a:t> </a:t>
            </a:r>
            <a:r>
              <a:rPr lang="fr-FR" b="0">
                <a:solidFill>
                  <a:schemeClr val="tx1"/>
                </a:solidFill>
              </a:rPr>
              <a:t>: investissement </a:t>
            </a:r>
            <a:r>
              <a:rPr lang="fr-FR" b="1">
                <a:solidFill>
                  <a:schemeClr val="accent2"/>
                </a:solidFill>
              </a:rPr>
              <a:t>uniquement sur le Fonds Général en Euros, sans possibilité de modification en phase de conseil</a:t>
            </a:r>
          </a:p>
          <a:p>
            <a:r>
              <a:rPr lang="fr-FR" sz="1050" i="1">
                <a:solidFill>
                  <a:schemeClr val="accent2"/>
                </a:solidFill>
              </a:rPr>
              <a:t>Les CTO/PEA ne peuvent pas être choisis </a:t>
            </a:r>
          </a:p>
        </p:txBody>
      </p:sp>
      <p:grpSp>
        <p:nvGrpSpPr>
          <p:cNvPr id="50" name="Group 49">
            <a:extLst>
              <a:ext uri="{FF2B5EF4-FFF2-40B4-BE49-F238E27FC236}">
                <a16:creationId xmlns:a16="http://schemas.microsoft.com/office/drawing/2014/main" id="{1C3A2E73-370B-D59E-344E-55FCBACC2C4A}"/>
              </a:ext>
            </a:extLst>
          </p:cNvPr>
          <p:cNvGrpSpPr/>
          <p:nvPr/>
        </p:nvGrpSpPr>
        <p:grpSpPr>
          <a:xfrm>
            <a:off x="8203483" y="4520184"/>
            <a:ext cx="307442" cy="307442"/>
            <a:chOff x="8203483" y="3264450"/>
            <a:chExt cx="307442" cy="307442"/>
          </a:xfrm>
          <a:solidFill>
            <a:schemeClr val="accent2"/>
          </a:solidFill>
        </p:grpSpPr>
        <p:grpSp>
          <p:nvGrpSpPr>
            <p:cNvPr id="51" name="Group 57">
              <a:extLst>
                <a:ext uri="{FF2B5EF4-FFF2-40B4-BE49-F238E27FC236}">
                  <a16:creationId xmlns:a16="http://schemas.microsoft.com/office/drawing/2014/main" id="{C37C226D-6ABB-0E54-8965-E24A6EF4C412}"/>
                </a:ext>
              </a:extLst>
            </p:cNvPr>
            <p:cNvGrpSpPr>
              <a:grpSpLocks noChangeAspect="1"/>
            </p:cNvGrpSpPr>
            <p:nvPr/>
          </p:nvGrpSpPr>
          <p:grpSpPr bwMode="auto">
            <a:xfrm>
              <a:off x="8203483" y="3264450"/>
              <a:ext cx="307442" cy="307442"/>
              <a:chOff x="6537" y="439"/>
              <a:chExt cx="426" cy="426"/>
            </a:xfrm>
            <a:grpFill/>
          </p:grpSpPr>
          <p:sp>
            <p:nvSpPr>
              <p:cNvPr id="56" name="Freeform 58">
                <a:extLst>
                  <a:ext uri="{FF2B5EF4-FFF2-40B4-BE49-F238E27FC236}">
                    <a16:creationId xmlns:a16="http://schemas.microsoft.com/office/drawing/2014/main" id="{A71D3D32-ADCA-7D57-9B0E-2776425DB51A}"/>
                  </a:ext>
                </a:extLst>
              </p:cNvPr>
              <p:cNvSpPr>
                <a:spLocks noEditPoints="1"/>
              </p:cNvSpPr>
              <p:nvPr/>
            </p:nvSpPr>
            <p:spPr bwMode="auto">
              <a:xfrm>
                <a:off x="6537" y="43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57" name="Freeform 59">
                <a:extLst>
                  <a:ext uri="{FF2B5EF4-FFF2-40B4-BE49-F238E27FC236}">
                    <a16:creationId xmlns:a16="http://schemas.microsoft.com/office/drawing/2014/main" id="{1138752D-6D47-9706-BB2B-80343EFAB1D2}"/>
                  </a:ext>
                </a:extLst>
              </p:cNvPr>
              <p:cNvSpPr>
                <a:spLocks noEditPoints="1"/>
              </p:cNvSpPr>
              <p:nvPr/>
            </p:nvSpPr>
            <p:spPr bwMode="auto">
              <a:xfrm>
                <a:off x="6715" y="616"/>
                <a:ext cx="71" cy="72"/>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2 h 48"/>
                  <a:gd name="T12" fmla="*/ 12 w 48"/>
                  <a:gd name="T13" fmla="*/ 24 h 48"/>
                  <a:gd name="T14" fmla="*/ 24 w 48"/>
                  <a:gd name="T15" fmla="*/ 36 h 48"/>
                  <a:gd name="T16" fmla="*/ 36 w 48"/>
                  <a:gd name="T17" fmla="*/ 24 h 48"/>
                  <a:gd name="T18" fmla="*/ 24 w 48"/>
                  <a:gd name="T19"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8" y="0"/>
                      <a:pt x="48" y="11"/>
                      <a:pt x="48" y="24"/>
                    </a:cubicBezTo>
                    <a:cubicBezTo>
                      <a:pt x="48" y="37"/>
                      <a:pt x="38" y="48"/>
                      <a:pt x="24" y="48"/>
                    </a:cubicBezTo>
                    <a:close/>
                    <a:moveTo>
                      <a:pt x="24" y="12"/>
                    </a:moveTo>
                    <a:cubicBezTo>
                      <a:pt x="18" y="12"/>
                      <a:pt x="12" y="18"/>
                      <a:pt x="12" y="24"/>
                    </a:cubicBezTo>
                    <a:cubicBezTo>
                      <a:pt x="12" y="31"/>
                      <a:pt x="18" y="36"/>
                      <a:pt x="24" y="36"/>
                    </a:cubicBezTo>
                    <a:cubicBezTo>
                      <a:pt x="31" y="36"/>
                      <a:pt x="36" y="31"/>
                      <a:pt x="36" y="24"/>
                    </a:cubicBezTo>
                    <a:cubicBezTo>
                      <a:pt x="36" y="18"/>
                      <a:pt x="31" y="12"/>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58" name="Freeform 60">
                <a:extLst>
                  <a:ext uri="{FF2B5EF4-FFF2-40B4-BE49-F238E27FC236}">
                    <a16:creationId xmlns:a16="http://schemas.microsoft.com/office/drawing/2014/main" id="{8287B50B-35BE-8146-99F9-E8BB0E8FC258}"/>
                  </a:ext>
                </a:extLst>
              </p:cNvPr>
              <p:cNvSpPr>
                <a:spLocks/>
              </p:cNvSpPr>
              <p:nvPr/>
            </p:nvSpPr>
            <p:spPr bwMode="auto">
              <a:xfrm>
                <a:off x="6761" y="537"/>
                <a:ext cx="106" cy="106"/>
              </a:xfrm>
              <a:custGeom>
                <a:avLst/>
                <a:gdLst>
                  <a:gd name="T0" fmla="*/ 6 w 72"/>
                  <a:gd name="T1" fmla="*/ 72 h 72"/>
                  <a:gd name="T2" fmla="*/ 2 w 72"/>
                  <a:gd name="T3" fmla="*/ 70 h 72"/>
                  <a:gd name="T4" fmla="*/ 2 w 72"/>
                  <a:gd name="T5" fmla="*/ 61 h 72"/>
                  <a:gd name="T6" fmla="*/ 61 w 72"/>
                  <a:gd name="T7" fmla="*/ 2 h 72"/>
                  <a:gd name="T8" fmla="*/ 70 w 72"/>
                  <a:gd name="T9" fmla="*/ 2 h 72"/>
                  <a:gd name="T10" fmla="*/ 70 w 72"/>
                  <a:gd name="T11" fmla="*/ 10 h 72"/>
                  <a:gd name="T12" fmla="*/ 10 w 72"/>
                  <a:gd name="T13" fmla="*/ 70 h 72"/>
                  <a:gd name="T14" fmla="*/ 6 w 7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72">
                    <a:moveTo>
                      <a:pt x="6" y="72"/>
                    </a:moveTo>
                    <a:cubicBezTo>
                      <a:pt x="5" y="72"/>
                      <a:pt x="3" y="71"/>
                      <a:pt x="2" y="70"/>
                    </a:cubicBezTo>
                    <a:cubicBezTo>
                      <a:pt x="0" y="67"/>
                      <a:pt x="0" y="64"/>
                      <a:pt x="2" y="61"/>
                    </a:cubicBezTo>
                    <a:cubicBezTo>
                      <a:pt x="61" y="2"/>
                      <a:pt x="61" y="2"/>
                      <a:pt x="61" y="2"/>
                    </a:cubicBezTo>
                    <a:cubicBezTo>
                      <a:pt x="64" y="0"/>
                      <a:pt x="67" y="0"/>
                      <a:pt x="70" y="2"/>
                    </a:cubicBezTo>
                    <a:cubicBezTo>
                      <a:pt x="72" y="4"/>
                      <a:pt x="72" y="8"/>
                      <a:pt x="70" y="10"/>
                    </a:cubicBezTo>
                    <a:cubicBezTo>
                      <a:pt x="10" y="70"/>
                      <a:pt x="10" y="70"/>
                      <a:pt x="10" y="70"/>
                    </a:cubicBezTo>
                    <a:cubicBezTo>
                      <a:pt x="9" y="71"/>
                      <a:pt x="8" y="72"/>
                      <a:pt x="6"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60" name="Freeform 61">
                <a:extLst>
                  <a:ext uri="{FF2B5EF4-FFF2-40B4-BE49-F238E27FC236}">
                    <a16:creationId xmlns:a16="http://schemas.microsoft.com/office/drawing/2014/main" id="{8640D028-F15B-65E7-5E79-2F86AD2E3EB9}"/>
                  </a:ext>
                </a:extLst>
              </p:cNvPr>
              <p:cNvSpPr>
                <a:spLocks/>
              </p:cNvSpPr>
              <p:nvPr/>
            </p:nvSpPr>
            <p:spPr bwMode="auto">
              <a:xfrm>
                <a:off x="6573" y="634"/>
                <a:ext cx="53"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2" y="12"/>
                      <a:pt x="0" y="10"/>
                      <a:pt x="0" y="6"/>
                    </a:cubicBezTo>
                    <a:cubicBezTo>
                      <a:pt x="0" y="3"/>
                      <a:pt x="2" y="0"/>
                      <a:pt x="6" y="0"/>
                    </a:cubicBezTo>
                    <a:cubicBezTo>
                      <a:pt x="30" y="0"/>
                      <a:pt x="30" y="0"/>
                      <a:pt x="30" y="0"/>
                    </a:cubicBezTo>
                    <a:cubicBezTo>
                      <a:pt x="33" y="0"/>
                      <a:pt x="36" y="3"/>
                      <a:pt x="36" y="6"/>
                    </a:cubicBezTo>
                    <a:cubicBezTo>
                      <a:pt x="36" y="10"/>
                      <a:pt x="33"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62" name="Freeform 62">
                <a:extLst>
                  <a:ext uri="{FF2B5EF4-FFF2-40B4-BE49-F238E27FC236}">
                    <a16:creationId xmlns:a16="http://schemas.microsoft.com/office/drawing/2014/main" id="{0035D87E-4ECE-E215-C95A-E0587EDEA180}"/>
                  </a:ext>
                </a:extLst>
              </p:cNvPr>
              <p:cNvSpPr>
                <a:spLocks/>
              </p:cNvSpPr>
              <p:nvPr/>
            </p:nvSpPr>
            <p:spPr bwMode="auto">
              <a:xfrm>
                <a:off x="6585" y="693"/>
                <a:ext cx="53" cy="33"/>
              </a:xfrm>
              <a:custGeom>
                <a:avLst/>
                <a:gdLst>
                  <a:gd name="T0" fmla="*/ 7 w 36"/>
                  <a:gd name="T1" fmla="*/ 22 h 22"/>
                  <a:gd name="T2" fmla="*/ 2 w 36"/>
                  <a:gd name="T3" fmla="*/ 18 h 22"/>
                  <a:gd name="T4" fmla="*/ 5 w 36"/>
                  <a:gd name="T5" fmla="*/ 10 h 22"/>
                  <a:gd name="T6" fmla="*/ 27 w 36"/>
                  <a:gd name="T7" fmla="*/ 1 h 22"/>
                  <a:gd name="T8" fmla="*/ 35 w 36"/>
                  <a:gd name="T9" fmla="*/ 4 h 22"/>
                  <a:gd name="T10" fmla="*/ 32 w 36"/>
                  <a:gd name="T11" fmla="*/ 12 h 22"/>
                  <a:gd name="T12" fmla="*/ 9 w 36"/>
                  <a:gd name="T13" fmla="*/ 21 h 22"/>
                  <a:gd name="T14" fmla="*/ 7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7" y="22"/>
                    </a:moveTo>
                    <a:cubicBezTo>
                      <a:pt x="5" y="22"/>
                      <a:pt x="3" y="20"/>
                      <a:pt x="2" y="18"/>
                    </a:cubicBezTo>
                    <a:cubicBezTo>
                      <a:pt x="0" y="15"/>
                      <a:pt x="2" y="12"/>
                      <a:pt x="5" y="10"/>
                    </a:cubicBezTo>
                    <a:cubicBezTo>
                      <a:pt x="27" y="1"/>
                      <a:pt x="27" y="1"/>
                      <a:pt x="27" y="1"/>
                    </a:cubicBezTo>
                    <a:cubicBezTo>
                      <a:pt x="30" y="0"/>
                      <a:pt x="34" y="1"/>
                      <a:pt x="35" y="4"/>
                    </a:cubicBezTo>
                    <a:cubicBezTo>
                      <a:pt x="36" y="7"/>
                      <a:pt x="35" y="11"/>
                      <a:pt x="32" y="12"/>
                    </a:cubicBezTo>
                    <a:cubicBezTo>
                      <a:pt x="9" y="21"/>
                      <a:pt x="9" y="21"/>
                      <a:pt x="9" y="21"/>
                    </a:cubicBezTo>
                    <a:cubicBezTo>
                      <a:pt x="9" y="22"/>
                      <a:pt x="8" y="22"/>
                      <a:pt x="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63" name="Freeform 63">
                <a:extLst>
                  <a:ext uri="{FF2B5EF4-FFF2-40B4-BE49-F238E27FC236}">
                    <a16:creationId xmlns:a16="http://schemas.microsoft.com/office/drawing/2014/main" id="{3DFA9DCB-6632-428F-1B70-229E7B44F92A}"/>
                  </a:ext>
                </a:extLst>
              </p:cNvPr>
              <p:cNvSpPr>
                <a:spLocks/>
              </p:cNvSpPr>
              <p:nvPr/>
            </p:nvSpPr>
            <p:spPr bwMode="auto">
              <a:xfrm>
                <a:off x="6864" y="693"/>
                <a:ext cx="53" cy="33"/>
              </a:xfrm>
              <a:custGeom>
                <a:avLst/>
                <a:gdLst>
                  <a:gd name="T0" fmla="*/ 29 w 36"/>
                  <a:gd name="T1" fmla="*/ 22 h 22"/>
                  <a:gd name="T2" fmla="*/ 26 w 36"/>
                  <a:gd name="T3" fmla="*/ 21 h 22"/>
                  <a:gd name="T4" fmla="*/ 4 w 36"/>
                  <a:gd name="T5" fmla="*/ 12 h 22"/>
                  <a:gd name="T6" fmla="*/ 1 w 36"/>
                  <a:gd name="T7" fmla="*/ 4 h 22"/>
                  <a:gd name="T8" fmla="*/ 9 w 36"/>
                  <a:gd name="T9" fmla="*/ 1 h 22"/>
                  <a:gd name="T10" fmla="*/ 31 w 36"/>
                  <a:gd name="T11" fmla="*/ 10 h 22"/>
                  <a:gd name="T12" fmla="*/ 34 w 36"/>
                  <a:gd name="T13" fmla="*/ 18 h 22"/>
                  <a:gd name="T14" fmla="*/ 29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29" y="22"/>
                    </a:moveTo>
                    <a:cubicBezTo>
                      <a:pt x="28" y="22"/>
                      <a:pt x="27" y="22"/>
                      <a:pt x="26" y="21"/>
                    </a:cubicBezTo>
                    <a:cubicBezTo>
                      <a:pt x="4" y="12"/>
                      <a:pt x="4" y="12"/>
                      <a:pt x="4" y="12"/>
                    </a:cubicBezTo>
                    <a:cubicBezTo>
                      <a:pt x="1" y="11"/>
                      <a:pt x="0" y="7"/>
                      <a:pt x="1" y="4"/>
                    </a:cubicBezTo>
                    <a:cubicBezTo>
                      <a:pt x="2" y="1"/>
                      <a:pt x="6" y="0"/>
                      <a:pt x="9" y="1"/>
                    </a:cubicBezTo>
                    <a:cubicBezTo>
                      <a:pt x="31" y="10"/>
                      <a:pt x="31" y="10"/>
                      <a:pt x="31" y="10"/>
                    </a:cubicBezTo>
                    <a:cubicBezTo>
                      <a:pt x="34" y="12"/>
                      <a:pt x="36" y="15"/>
                      <a:pt x="34" y="18"/>
                    </a:cubicBezTo>
                    <a:cubicBezTo>
                      <a:pt x="33" y="20"/>
                      <a:pt x="31" y="22"/>
                      <a:pt x="2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4" name="Freeform 64">
                <a:extLst>
                  <a:ext uri="{FF2B5EF4-FFF2-40B4-BE49-F238E27FC236}">
                    <a16:creationId xmlns:a16="http://schemas.microsoft.com/office/drawing/2014/main" id="{A893E687-FC9F-247B-9AF8-5E614D35C93B}"/>
                  </a:ext>
                </a:extLst>
              </p:cNvPr>
              <p:cNvSpPr>
                <a:spLocks/>
              </p:cNvSpPr>
              <p:nvPr/>
            </p:nvSpPr>
            <p:spPr bwMode="auto">
              <a:xfrm>
                <a:off x="6874" y="634"/>
                <a:ext cx="54" cy="18"/>
              </a:xfrm>
              <a:custGeom>
                <a:avLst/>
                <a:gdLst>
                  <a:gd name="T0" fmla="*/ 30 w 36"/>
                  <a:gd name="T1" fmla="*/ 12 h 12"/>
                  <a:gd name="T2" fmla="*/ 30 w 36"/>
                  <a:gd name="T3" fmla="*/ 12 h 12"/>
                  <a:gd name="T4" fmla="*/ 6 w 36"/>
                  <a:gd name="T5" fmla="*/ 12 h 12"/>
                  <a:gd name="T6" fmla="*/ 0 w 36"/>
                  <a:gd name="T7" fmla="*/ 6 h 12"/>
                  <a:gd name="T8" fmla="*/ 6 w 36"/>
                  <a:gd name="T9" fmla="*/ 0 h 12"/>
                  <a:gd name="T10" fmla="*/ 6 w 36"/>
                  <a:gd name="T11" fmla="*/ 0 h 12"/>
                  <a:gd name="T12" fmla="*/ 30 w 36"/>
                  <a:gd name="T13" fmla="*/ 0 h 12"/>
                  <a:gd name="T14" fmla="*/ 36 w 36"/>
                  <a:gd name="T15" fmla="*/ 6 h 12"/>
                  <a:gd name="T16" fmla="*/ 30 w 36"/>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2">
                    <a:moveTo>
                      <a:pt x="30" y="12"/>
                    </a:moveTo>
                    <a:cubicBezTo>
                      <a:pt x="30" y="12"/>
                      <a:pt x="30" y="12"/>
                      <a:pt x="30" y="12"/>
                    </a:cubicBezTo>
                    <a:cubicBezTo>
                      <a:pt x="6" y="12"/>
                      <a:pt x="6" y="12"/>
                      <a:pt x="6" y="12"/>
                    </a:cubicBezTo>
                    <a:cubicBezTo>
                      <a:pt x="3" y="12"/>
                      <a:pt x="0" y="10"/>
                      <a:pt x="0" y="6"/>
                    </a:cubicBezTo>
                    <a:cubicBezTo>
                      <a:pt x="0" y="3"/>
                      <a:pt x="3" y="0"/>
                      <a:pt x="6" y="0"/>
                    </a:cubicBezTo>
                    <a:cubicBezTo>
                      <a:pt x="6" y="0"/>
                      <a:pt x="6" y="0"/>
                      <a:pt x="6" y="0"/>
                    </a:cubicBezTo>
                    <a:cubicBezTo>
                      <a:pt x="30" y="0"/>
                      <a:pt x="30" y="0"/>
                      <a:pt x="30" y="0"/>
                    </a:cubicBezTo>
                    <a:cubicBezTo>
                      <a:pt x="34" y="0"/>
                      <a:pt x="36" y="3"/>
                      <a:pt x="36" y="6"/>
                    </a:cubicBezTo>
                    <a:cubicBezTo>
                      <a:pt x="36" y="10"/>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5" name="Freeform 65">
                <a:extLst>
                  <a:ext uri="{FF2B5EF4-FFF2-40B4-BE49-F238E27FC236}">
                    <a16:creationId xmlns:a16="http://schemas.microsoft.com/office/drawing/2014/main" id="{F00E7EA3-3025-6574-1392-B2239DD11D07}"/>
                  </a:ext>
                </a:extLst>
              </p:cNvPr>
              <p:cNvSpPr>
                <a:spLocks/>
              </p:cNvSpPr>
              <p:nvPr/>
            </p:nvSpPr>
            <p:spPr bwMode="auto">
              <a:xfrm>
                <a:off x="6864" y="578"/>
                <a:ext cx="53" cy="33"/>
              </a:xfrm>
              <a:custGeom>
                <a:avLst/>
                <a:gdLst>
                  <a:gd name="T0" fmla="*/ 7 w 36"/>
                  <a:gd name="T1" fmla="*/ 22 h 22"/>
                  <a:gd name="T2" fmla="*/ 1 w 36"/>
                  <a:gd name="T3" fmla="*/ 18 h 22"/>
                  <a:gd name="T4" fmla="*/ 4 w 36"/>
                  <a:gd name="T5" fmla="*/ 10 h 22"/>
                  <a:gd name="T6" fmla="*/ 26 w 36"/>
                  <a:gd name="T7" fmla="*/ 1 h 22"/>
                  <a:gd name="T8" fmla="*/ 34 w 36"/>
                  <a:gd name="T9" fmla="*/ 4 h 22"/>
                  <a:gd name="T10" fmla="*/ 31 w 36"/>
                  <a:gd name="T11" fmla="*/ 12 h 22"/>
                  <a:gd name="T12" fmla="*/ 9 w 36"/>
                  <a:gd name="T13" fmla="*/ 21 h 22"/>
                  <a:gd name="T14" fmla="*/ 7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7" y="22"/>
                    </a:moveTo>
                    <a:cubicBezTo>
                      <a:pt x="4" y="22"/>
                      <a:pt x="2" y="20"/>
                      <a:pt x="1" y="18"/>
                    </a:cubicBezTo>
                    <a:cubicBezTo>
                      <a:pt x="0" y="15"/>
                      <a:pt x="1" y="12"/>
                      <a:pt x="4" y="10"/>
                    </a:cubicBezTo>
                    <a:cubicBezTo>
                      <a:pt x="26" y="1"/>
                      <a:pt x="26" y="1"/>
                      <a:pt x="26" y="1"/>
                    </a:cubicBezTo>
                    <a:cubicBezTo>
                      <a:pt x="30" y="0"/>
                      <a:pt x="33" y="1"/>
                      <a:pt x="34" y="4"/>
                    </a:cubicBezTo>
                    <a:cubicBezTo>
                      <a:pt x="36" y="7"/>
                      <a:pt x="34" y="11"/>
                      <a:pt x="31" y="12"/>
                    </a:cubicBezTo>
                    <a:cubicBezTo>
                      <a:pt x="9" y="21"/>
                      <a:pt x="9" y="21"/>
                      <a:pt x="9" y="21"/>
                    </a:cubicBezTo>
                    <a:cubicBezTo>
                      <a:pt x="8" y="22"/>
                      <a:pt x="7" y="22"/>
                      <a:pt x="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6" name="Freeform 66">
                <a:extLst>
                  <a:ext uri="{FF2B5EF4-FFF2-40B4-BE49-F238E27FC236}">
                    <a16:creationId xmlns:a16="http://schemas.microsoft.com/office/drawing/2014/main" id="{A0AFD713-A7EB-4F1A-2EAE-E2B63AB248DC}"/>
                  </a:ext>
                </a:extLst>
              </p:cNvPr>
              <p:cNvSpPr>
                <a:spLocks/>
              </p:cNvSpPr>
              <p:nvPr/>
            </p:nvSpPr>
            <p:spPr bwMode="auto">
              <a:xfrm>
                <a:off x="6803" y="486"/>
                <a:ext cx="33" cy="52"/>
              </a:xfrm>
              <a:custGeom>
                <a:avLst/>
                <a:gdLst>
                  <a:gd name="T0" fmla="*/ 6 w 22"/>
                  <a:gd name="T1" fmla="*/ 35 h 35"/>
                  <a:gd name="T2" fmla="*/ 4 w 22"/>
                  <a:gd name="T3" fmla="*/ 35 h 35"/>
                  <a:gd name="T4" fmla="*/ 1 w 22"/>
                  <a:gd name="T5" fmla="*/ 27 h 35"/>
                  <a:gd name="T6" fmla="*/ 10 w 22"/>
                  <a:gd name="T7" fmla="*/ 5 h 35"/>
                  <a:gd name="T8" fmla="*/ 18 w 22"/>
                  <a:gd name="T9" fmla="*/ 1 h 35"/>
                  <a:gd name="T10" fmla="*/ 21 w 22"/>
                  <a:gd name="T11" fmla="*/ 9 h 35"/>
                  <a:gd name="T12" fmla="*/ 12 w 22"/>
                  <a:gd name="T13" fmla="*/ 31 h 35"/>
                  <a:gd name="T14" fmla="*/ 6 w 22"/>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5">
                    <a:moveTo>
                      <a:pt x="6" y="35"/>
                    </a:moveTo>
                    <a:cubicBezTo>
                      <a:pt x="6" y="35"/>
                      <a:pt x="5" y="35"/>
                      <a:pt x="4" y="35"/>
                    </a:cubicBezTo>
                    <a:cubicBezTo>
                      <a:pt x="1" y="33"/>
                      <a:pt x="0" y="30"/>
                      <a:pt x="1" y="27"/>
                    </a:cubicBezTo>
                    <a:cubicBezTo>
                      <a:pt x="10" y="5"/>
                      <a:pt x="10" y="5"/>
                      <a:pt x="10" y="5"/>
                    </a:cubicBezTo>
                    <a:cubicBezTo>
                      <a:pt x="11" y="2"/>
                      <a:pt x="15" y="0"/>
                      <a:pt x="18" y="1"/>
                    </a:cubicBezTo>
                    <a:cubicBezTo>
                      <a:pt x="21" y="3"/>
                      <a:pt x="22" y="6"/>
                      <a:pt x="21" y="9"/>
                    </a:cubicBezTo>
                    <a:cubicBezTo>
                      <a:pt x="12" y="31"/>
                      <a:pt x="12" y="31"/>
                      <a:pt x="12" y="31"/>
                    </a:cubicBezTo>
                    <a:cubicBezTo>
                      <a:pt x="11" y="34"/>
                      <a:pt x="9" y="35"/>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7" name="Freeform 67">
                <a:extLst>
                  <a:ext uri="{FF2B5EF4-FFF2-40B4-BE49-F238E27FC236}">
                    <a16:creationId xmlns:a16="http://schemas.microsoft.com/office/drawing/2014/main" id="{4F1E21DA-C409-351A-77F4-E3D5B866CCAB}"/>
                  </a:ext>
                </a:extLst>
              </p:cNvPr>
              <p:cNvSpPr>
                <a:spLocks/>
              </p:cNvSpPr>
              <p:nvPr/>
            </p:nvSpPr>
            <p:spPr bwMode="auto">
              <a:xfrm>
                <a:off x="6750" y="477"/>
                <a:ext cx="18" cy="54"/>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3" y="36"/>
                      <a:pt x="0" y="34"/>
                      <a:pt x="0" y="30"/>
                    </a:cubicBezTo>
                    <a:cubicBezTo>
                      <a:pt x="0" y="6"/>
                      <a:pt x="0" y="6"/>
                      <a:pt x="0" y="6"/>
                    </a:cubicBezTo>
                    <a:cubicBezTo>
                      <a:pt x="0" y="3"/>
                      <a:pt x="3" y="0"/>
                      <a:pt x="6" y="0"/>
                    </a:cubicBezTo>
                    <a:cubicBezTo>
                      <a:pt x="10" y="0"/>
                      <a:pt x="12" y="3"/>
                      <a:pt x="12" y="6"/>
                    </a:cubicBezTo>
                    <a:cubicBezTo>
                      <a:pt x="12" y="30"/>
                      <a:pt x="12" y="30"/>
                      <a:pt x="12" y="30"/>
                    </a:cubicBezTo>
                    <a:cubicBezTo>
                      <a:pt x="12" y="34"/>
                      <a:pt x="10" y="36"/>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8" name="Freeform 68">
                <a:extLst>
                  <a:ext uri="{FF2B5EF4-FFF2-40B4-BE49-F238E27FC236}">
                    <a16:creationId xmlns:a16="http://schemas.microsoft.com/office/drawing/2014/main" id="{25EE4022-3EF7-6296-9F66-9651668942C9}"/>
                  </a:ext>
                </a:extLst>
              </p:cNvPr>
              <p:cNvSpPr>
                <a:spLocks/>
              </p:cNvSpPr>
              <p:nvPr/>
            </p:nvSpPr>
            <p:spPr bwMode="auto">
              <a:xfrm>
                <a:off x="6676" y="486"/>
                <a:ext cx="34" cy="52"/>
              </a:xfrm>
              <a:custGeom>
                <a:avLst/>
                <a:gdLst>
                  <a:gd name="T0" fmla="*/ 16 w 23"/>
                  <a:gd name="T1" fmla="*/ 35 h 35"/>
                  <a:gd name="T2" fmla="*/ 10 w 23"/>
                  <a:gd name="T3" fmla="*/ 31 h 35"/>
                  <a:gd name="T4" fmla="*/ 1 w 23"/>
                  <a:gd name="T5" fmla="*/ 9 h 35"/>
                  <a:gd name="T6" fmla="*/ 5 w 23"/>
                  <a:gd name="T7" fmla="*/ 1 h 35"/>
                  <a:gd name="T8" fmla="*/ 12 w 23"/>
                  <a:gd name="T9" fmla="*/ 5 h 35"/>
                  <a:gd name="T10" fmla="*/ 22 w 23"/>
                  <a:gd name="T11" fmla="*/ 27 h 35"/>
                  <a:gd name="T12" fmla="*/ 18 w 23"/>
                  <a:gd name="T13" fmla="*/ 35 h 35"/>
                  <a:gd name="T14" fmla="*/ 16 w 23"/>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5">
                    <a:moveTo>
                      <a:pt x="16" y="35"/>
                    </a:moveTo>
                    <a:cubicBezTo>
                      <a:pt x="14" y="35"/>
                      <a:pt x="11" y="34"/>
                      <a:pt x="10" y="31"/>
                    </a:cubicBezTo>
                    <a:cubicBezTo>
                      <a:pt x="1" y="9"/>
                      <a:pt x="1" y="9"/>
                      <a:pt x="1" y="9"/>
                    </a:cubicBezTo>
                    <a:cubicBezTo>
                      <a:pt x="0" y="6"/>
                      <a:pt x="1" y="3"/>
                      <a:pt x="5" y="1"/>
                    </a:cubicBezTo>
                    <a:cubicBezTo>
                      <a:pt x="8" y="0"/>
                      <a:pt x="11" y="2"/>
                      <a:pt x="12" y="5"/>
                    </a:cubicBezTo>
                    <a:cubicBezTo>
                      <a:pt x="22" y="27"/>
                      <a:pt x="22" y="27"/>
                      <a:pt x="22" y="27"/>
                    </a:cubicBezTo>
                    <a:cubicBezTo>
                      <a:pt x="23" y="30"/>
                      <a:pt x="21" y="33"/>
                      <a:pt x="18" y="35"/>
                    </a:cubicBezTo>
                    <a:cubicBezTo>
                      <a:pt x="18" y="35"/>
                      <a:pt x="17" y="35"/>
                      <a:pt x="1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29" name="Freeform 69">
                <a:extLst>
                  <a:ext uri="{FF2B5EF4-FFF2-40B4-BE49-F238E27FC236}">
                    <a16:creationId xmlns:a16="http://schemas.microsoft.com/office/drawing/2014/main" id="{3644BE25-2A30-08DC-50E3-89A53633A5D8}"/>
                  </a:ext>
                </a:extLst>
              </p:cNvPr>
              <p:cNvSpPr>
                <a:spLocks/>
              </p:cNvSpPr>
              <p:nvPr/>
            </p:nvSpPr>
            <p:spPr bwMode="auto">
              <a:xfrm>
                <a:off x="6622" y="523"/>
                <a:ext cx="44" cy="45"/>
              </a:xfrm>
              <a:custGeom>
                <a:avLst/>
                <a:gdLst>
                  <a:gd name="T0" fmla="*/ 24 w 30"/>
                  <a:gd name="T1" fmla="*/ 30 h 30"/>
                  <a:gd name="T2" fmla="*/ 20 w 30"/>
                  <a:gd name="T3" fmla="*/ 28 h 30"/>
                  <a:gd name="T4" fmla="*/ 3 w 30"/>
                  <a:gd name="T5" fmla="*/ 11 h 30"/>
                  <a:gd name="T6" fmla="*/ 3 w 30"/>
                  <a:gd name="T7" fmla="*/ 2 h 30"/>
                  <a:gd name="T8" fmla="*/ 11 w 30"/>
                  <a:gd name="T9" fmla="*/ 2 h 30"/>
                  <a:gd name="T10" fmla="*/ 28 w 30"/>
                  <a:gd name="T11" fmla="*/ 19 h 30"/>
                  <a:gd name="T12" fmla="*/ 28 w 30"/>
                  <a:gd name="T13" fmla="*/ 28 h 30"/>
                  <a:gd name="T14" fmla="*/ 24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24" y="30"/>
                    </a:moveTo>
                    <a:cubicBezTo>
                      <a:pt x="22" y="30"/>
                      <a:pt x="21" y="29"/>
                      <a:pt x="20" y="28"/>
                    </a:cubicBezTo>
                    <a:cubicBezTo>
                      <a:pt x="3" y="11"/>
                      <a:pt x="3" y="11"/>
                      <a:pt x="3" y="11"/>
                    </a:cubicBezTo>
                    <a:cubicBezTo>
                      <a:pt x="0" y="9"/>
                      <a:pt x="0" y="5"/>
                      <a:pt x="3" y="2"/>
                    </a:cubicBezTo>
                    <a:cubicBezTo>
                      <a:pt x="5" y="0"/>
                      <a:pt x="9" y="0"/>
                      <a:pt x="11" y="2"/>
                    </a:cubicBezTo>
                    <a:cubicBezTo>
                      <a:pt x="28" y="19"/>
                      <a:pt x="28" y="19"/>
                      <a:pt x="28" y="19"/>
                    </a:cubicBezTo>
                    <a:cubicBezTo>
                      <a:pt x="30" y="22"/>
                      <a:pt x="30" y="25"/>
                      <a:pt x="28" y="28"/>
                    </a:cubicBezTo>
                    <a:cubicBezTo>
                      <a:pt x="27" y="29"/>
                      <a:pt x="25" y="30"/>
                      <a:pt x="24"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030" name="Freeform 70">
                <a:extLst>
                  <a:ext uri="{FF2B5EF4-FFF2-40B4-BE49-F238E27FC236}">
                    <a16:creationId xmlns:a16="http://schemas.microsoft.com/office/drawing/2014/main" id="{41D8EE5C-D1F8-CB4E-F029-7C75BBBAFB78}"/>
                  </a:ext>
                </a:extLst>
              </p:cNvPr>
              <p:cNvSpPr>
                <a:spLocks/>
              </p:cNvSpPr>
              <p:nvPr/>
            </p:nvSpPr>
            <p:spPr bwMode="auto">
              <a:xfrm>
                <a:off x="6585" y="578"/>
                <a:ext cx="53" cy="33"/>
              </a:xfrm>
              <a:custGeom>
                <a:avLst/>
                <a:gdLst>
                  <a:gd name="T0" fmla="*/ 29 w 36"/>
                  <a:gd name="T1" fmla="*/ 22 h 22"/>
                  <a:gd name="T2" fmla="*/ 27 w 36"/>
                  <a:gd name="T3" fmla="*/ 21 h 22"/>
                  <a:gd name="T4" fmla="*/ 5 w 36"/>
                  <a:gd name="T5" fmla="*/ 12 h 22"/>
                  <a:gd name="T6" fmla="*/ 2 w 36"/>
                  <a:gd name="T7" fmla="*/ 4 h 22"/>
                  <a:gd name="T8" fmla="*/ 9 w 36"/>
                  <a:gd name="T9" fmla="*/ 1 h 22"/>
                  <a:gd name="T10" fmla="*/ 32 w 36"/>
                  <a:gd name="T11" fmla="*/ 10 h 22"/>
                  <a:gd name="T12" fmla="*/ 35 w 36"/>
                  <a:gd name="T13" fmla="*/ 18 h 22"/>
                  <a:gd name="T14" fmla="*/ 29 w 3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2">
                    <a:moveTo>
                      <a:pt x="29" y="22"/>
                    </a:moveTo>
                    <a:cubicBezTo>
                      <a:pt x="29" y="22"/>
                      <a:pt x="28" y="22"/>
                      <a:pt x="27" y="21"/>
                    </a:cubicBezTo>
                    <a:cubicBezTo>
                      <a:pt x="5" y="12"/>
                      <a:pt x="5" y="12"/>
                      <a:pt x="5" y="12"/>
                    </a:cubicBezTo>
                    <a:cubicBezTo>
                      <a:pt x="2" y="11"/>
                      <a:pt x="0" y="7"/>
                      <a:pt x="2" y="4"/>
                    </a:cubicBezTo>
                    <a:cubicBezTo>
                      <a:pt x="3" y="1"/>
                      <a:pt x="6" y="0"/>
                      <a:pt x="9" y="1"/>
                    </a:cubicBezTo>
                    <a:cubicBezTo>
                      <a:pt x="32" y="10"/>
                      <a:pt x="32" y="10"/>
                      <a:pt x="32" y="10"/>
                    </a:cubicBezTo>
                    <a:cubicBezTo>
                      <a:pt x="35" y="12"/>
                      <a:pt x="36" y="15"/>
                      <a:pt x="35" y="18"/>
                    </a:cubicBezTo>
                    <a:cubicBezTo>
                      <a:pt x="34" y="20"/>
                      <a:pt x="32" y="22"/>
                      <a:pt x="2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sp>
          <p:nvSpPr>
            <p:cNvPr id="55" name="TextBox 54">
              <a:extLst>
                <a:ext uri="{FF2B5EF4-FFF2-40B4-BE49-F238E27FC236}">
                  <a16:creationId xmlns:a16="http://schemas.microsoft.com/office/drawing/2014/main" id="{CD475CE5-F8BE-017F-9F0A-2B7A7AD293CC}"/>
                </a:ext>
              </a:extLst>
            </p:cNvPr>
            <p:cNvSpPr txBox="1"/>
            <p:nvPr/>
          </p:nvSpPr>
          <p:spPr>
            <a:xfrm>
              <a:off x="8316068" y="3457490"/>
              <a:ext cx="93247" cy="88521"/>
            </a:xfrm>
            <a:custGeom>
              <a:avLst/>
              <a:gdLst/>
              <a:ahLst/>
              <a:cxnLst/>
              <a:rect l="l" t="t" r="r" b="b"/>
              <a:pathLst>
                <a:path w="281537" h="267268">
                  <a:moveTo>
                    <a:pt x="147354" y="38142"/>
                  </a:moveTo>
                  <a:cubicBezTo>
                    <a:pt x="83327" y="38142"/>
                    <a:pt x="51313" y="73723"/>
                    <a:pt x="51313" y="144884"/>
                  </a:cubicBezTo>
                  <a:cubicBezTo>
                    <a:pt x="51313" y="176898"/>
                    <a:pt x="57259" y="201686"/>
                    <a:pt x="69150" y="219247"/>
                  </a:cubicBezTo>
                  <a:cubicBezTo>
                    <a:pt x="81040" y="236809"/>
                    <a:pt x="97504" y="245590"/>
                    <a:pt x="118542" y="245590"/>
                  </a:cubicBezTo>
                  <a:cubicBezTo>
                    <a:pt x="166288" y="245590"/>
                    <a:pt x="190161" y="212753"/>
                    <a:pt x="190161" y="147080"/>
                  </a:cubicBezTo>
                  <a:cubicBezTo>
                    <a:pt x="190161" y="102078"/>
                    <a:pt x="175892" y="65765"/>
                    <a:pt x="147354" y="38142"/>
                  </a:cubicBezTo>
                  <a:close/>
                  <a:moveTo>
                    <a:pt x="170953" y="0"/>
                  </a:moveTo>
                  <a:lnTo>
                    <a:pt x="281537" y="0"/>
                  </a:lnTo>
                  <a:lnTo>
                    <a:pt x="281537" y="37044"/>
                  </a:lnTo>
                  <a:lnTo>
                    <a:pt x="182752" y="37044"/>
                  </a:lnTo>
                  <a:lnTo>
                    <a:pt x="182752" y="39240"/>
                  </a:lnTo>
                  <a:cubicBezTo>
                    <a:pt x="221717" y="62289"/>
                    <a:pt x="241200" y="97687"/>
                    <a:pt x="241200" y="145433"/>
                  </a:cubicBezTo>
                  <a:cubicBezTo>
                    <a:pt x="241200" y="182752"/>
                    <a:pt x="229949" y="212387"/>
                    <a:pt x="207448" y="234339"/>
                  </a:cubicBezTo>
                  <a:cubicBezTo>
                    <a:pt x="184947" y="256292"/>
                    <a:pt x="155129" y="267268"/>
                    <a:pt x="117993" y="267268"/>
                  </a:cubicBezTo>
                  <a:cubicBezTo>
                    <a:pt x="82138" y="267268"/>
                    <a:pt x="53509" y="255926"/>
                    <a:pt x="32105" y="233242"/>
                  </a:cubicBezTo>
                  <a:cubicBezTo>
                    <a:pt x="10702" y="210558"/>
                    <a:pt x="0" y="180922"/>
                    <a:pt x="0" y="144336"/>
                  </a:cubicBezTo>
                  <a:cubicBezTo>
                    <a:pt x="0" y="107566"/>
                    <a:pt x="7821" y="78159"/>
                    <a:pt x="23462" y="56115"/>
                  </a:cubicBezTo>
                  <a:cubicBezTo>
                    <a:pt x="39103" y="34072"/>
                    <a:pt x="58814" y="19208"/>
                    <a:pt x="82595" y="11525"/>
                  </a:cubicBezTo>
                  <a:cubicBezTo>
                    <a:pt x="106377" y="3842"/>
                    <a:pt x="135829" y="0"/>
                    <a:pt x="170953"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4400"/>
            </a:p>
          </p:txBody>
        </p:sp>
      </p:grpSp>
      <p:grpSp>
        <p:nvGrpSpPr>
          <p:cNvPr id="1031" name="Group 4">
            <a:extLst>
              <a:ext uri="{FF2B5EF4-FFF2-40B4-BE49-F238E27FC236}">
                <a16:creationId xmlns:a16="http://schemas.microsoft.com/office/drawing/2014/main" id="{D819C505-06D3-E6EC-3F52-C1B47655A374}"/>
              </a:ext>
            </a:extLst>
          </p:cNvPr>
          <p:cNvGrpSpPr>
            <a:grpSpLocks noChangeAspect="1"/>
          </p:cNvGrpSpPr>
          <p:nvPr/>
        </p:nvGrpSpPr>
        <p:grpSpPr bwMode="auto">
          <a:xfrm>
            <a:off x="8196358" y="5434280"/>
            <a:ext cx="307442" cy="351126"/>
            <a:chOff x="376" y="440"/>
            <a:chExt cx="373" cy="426"/>
          </a:xfrm>
          <a:solidFill>
            <a:schemeClr val="accent2"/>
          </a:solidFill>
        </p:grpSpPr>
        <p:sp>
          <p:nvSpPr>
            <p:cNvPr id="1032" name="Freeform 5">
              <a:extLst>
                <a:ext uri="{FF2B5EF4-FFF2-40B4-BE49-F238E27FC236}">
                  <a16:creationId xmlns:a16="http://schemas.microsoft.com/office/drawing/2014/main" id="{97B63D97-2157-89F9-E6CD-48662A23761B}"/>
                </a:ext>
              </a:extLst>
            </p:cNvPr>
            <p:cNvSpPr>
              <a:spLocks noEditPoints="1"/>
            </p:cNvSpPr>
            <p:nvPr/>
          </p:nvSpPr>
          <p:spPr bwMode="auto">
            <a:xfrm>
              <a:off x="376" y="440"/>
              <a:ext cx="373" cy="426"/>
            </a:xfrm>
            <a:custGeom>
              <a:avLst/>
              <a:gdLst>
                <a:gd name="T0" fmla="*/ 126 w 252"/>
                <a:gd name="T1" fmla="*/ 288 h 288"/>
                <a:gd name="T2" fmla="*/ 125 w 252"/>
                <a:gd name="T3" fmla="*/ 288 h 288"/>
                <a:gd name="T4" fmla="*/ 1 w 252"/>
                <a:gd name="T5" fmla="*/ 192 h 288"/>
                <a:gd name="T6" fmla="*/ 0 w 252"/>
                <a:gd name="T7" fmla="*/ 190 h 288"/>
                <a:gd name="T8" fmla="*/ 0 w 252"/>
                <a:gd name="T9" fmla="*/ 13 h 288"/>
                <a:gd name="T10" fmla="*/ 4 w 252"/>
                <a:gd name="T11" fmla="*/ 7 h 288"/>
                <a:gd name="T12" fmla="*/ 10 w 252"/>
                <a:gd name="T13" fmla="*/ 8 h 288"/>
                <a:gd name="T14" fmla="*/ 67 w 252"/>
                <a:gd name="T15" fmla="*/ 29 h 288"/>
                <a:gd name="T16" fmla="*/ 122 w 252"/>
                <a:gd name="T17" fmla="*/ 3 h 288"/>
                <a:gd name="T18" fmla="*/ 131 w 252"/>
                <a:gd name="T19" fmla="*/ 3 h 288"/>
                <a:gd name="T20" fmla="*/ 186 w 252"/>
                <a:gd name="T21" fmla="*/ 29 h 288"/>
                <a:gd name="T22" fmla="*/ 243 w 252"/>
                <a:gd name="T23" fmla="*/ 8 h 288"/>
                <a:gd name="T24" fmla="*/ 249 w 252"/>
                <a:gd name="T25" fmla="*/ 7 h 288"/>
                <a:gd name="T26" fmla="*/ 252 w 252"/>
                <a:gd name="T27" fmla="*/ 13 h 288"/>
                <a:gd name="T28" fmla="*/ 252 w 252"/>
                <a:gd name="T29" fmla="*/ 190 h 288"/>
                <a:gd name="T30" fmla="*/ 252 w 252"/>
                <a:gd name="T31" fmla="*/ 192 h 288"/>
                <a:gd name="T32" fmla="*/ 128 w 252"/>
                <a:gd name="T33" fmla="*/ 288 h 288"/>
                <a:gd name="T34" fmla="*/ 126 w 252"/>
                <a:gd name="T35" fmla="*/ 288 h 288"/>
                <a:gd name="T36" fmla="*/ 12 w 252"/>
                <a:gd name="T37" fmla="*/ 189 h 288"/>
                <a:gd name="T38" fmla="*/ 126 w 252"/>
                <a:gd name="T39" fmla="*/ 276 h 288"/>
                <a:gd name="T40" fmla="*/ 240 w 252"/>
                <a:gd name="T41" fmla="*/ 189 h 288"/>
                <a:gd name="T42" fmla="*/ 240 w 252"/>
                <a:gd name="T43" fmla="*/ 24 h 288"/>
                <a:gd name="T44" fmla="*/ 186 w 252"/>
                <a:gd name="T45" fmla="*/ 41 h 288"/>
                <a:gd name="T46" fmla="*/ 126 w 252"/>
                <a:gd name="T47" fmla="*/ 15 h 288"/>
                <a:gd name="T48" fmla="*/ 67 w 252"/>
                <a:gd name="T49" fmla="*/ 41 h 288"/>
                <a:gd name="T50" fmla="*/ 12 w 252"/>
                <a:gd name="T51" fmla="*/ 24 h 288"/>
                <a:gd name="T52" fmla="*/ 12 w 252"/>
                <a:gd name="T53" fmla="*/ 18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2" h="288">
                  <a:moveTo>
                    <a:pt x="126" y="288"/>
                  </a:moveTo>
                  <a:cubicBezTo>
                    <a:pt x="126" y="288"/>
                    <a:pt x="125" y="288"/>
                    <a:pt x="125" y="288"/>
                  </a:cubicBezTo>
                  <a:cubicBezTo>
                    <a:pt x="20" y="259"/>
                    <a:pt x="1" y="195"/>
                    <a:pt x="1" y="192"/>
                  </a:cubicBezTo>
                  <a:cubicBezTo>
                    <a:pt x="1" y="191"/>
                    <a:pt x="0" y="191"/>
                    <a:pt x="0" y="190"/>
                  </a:cubicBezTo>
                  <a:cubicBezTo>
                    <a:pt x="0" y="13"/>
                    <a:pt x="0" y="13"/>
                    <a:pt x="0" y="13"/>
                  </a:cubicBezTo>
                  <a:cubicBezTo>
                    <a:pt x="0" y="10"/>
                    <a:pt x="2" y="8"/>
                    <a:pt x="4" y="7"/>
                  </a:cubicBezTo>
                  <a:cubicBezTo>
                    <a:pt x="6" y="6"/>
                    <a:pt x="8" y="6"/>
                    <a:pt x="10" y="8"/>
                  </a:cubicBezTo>
                  <a:cubicBezTo>
                    <a:pt x="31" y="23"/>
                    <a:pt x="49" y="29"/>
                    <a:pt x="67" y="29"/>
                  </a:cubicBezTo>
                  <a:cubicBezTo>
                    <a:pt x="88" y="29"/>
                    <a:pt x="108" y="19"/>
                    <a:pt x="122" y="3"/>
                  </a:cubicBezTo>
                  <a:cubicBezTo>
                    <a:pt x="124" y="0"/>
                    <a:pt x="129" y="0"/>
                    <a:pt x="131" y="3"/>
                  </a:cubicBezTo>
                  <a:cubicBezTo>
                    <a:pt x="145" y="19"/>
                    <a:pt x="165" y="29"/>
                    <a:pt x="186" y="29"/>
                  </a:cubicBezTo>
                  <a:cubicBezTo>
                    <a:pt x="204" y="29"/>
                    <a:pt x="222" y="23"/>
                    <a:pt x="243" y="8"/>
                  </a:cubicBezTo>
                  <a:cubicBezTo>
                    <a:pt x="245" y="6"/>
                    <a:pt x="247" y="6"/>
                    <a:pt x="249" y="7"/>
                  </a:cubicBezTo>
                  <a:cubicBezTo>
                    <a:pt x="251" y="8"/>
                    <a:pt x="252" y="10"/>
                    <a:pt x="252" y="13"/>
                  </a:cubicBezTo>
                  <a:cubicBezTo>
                    <a:pt x="252" y="190"/>
                    <a:pt x="252" y="190"/>
                    <a:pt x="252" y="190"/>
                  </a:cubicBezTo>
                  <a:cubicBezTo>
                    <a:pt x="252" y="191"/>
                    <a:pt x="252" y="191"/>
                    <a:pt x="252" y="192"/>
                  </a:cubicBezTo>
                  <a:cubicBezTo>
                    <a:pt x="251" y="195"/>
                    <a:pt x="233" y="259"/>
                    <a:pt x="128" y="288"/>
                  </a:cubicBezTo>
                  <a:cubicBezTo>
                    <a:pt x="128" y="288"/>
                    <a:pt x="127" y="288"/>
                    <a:pt x="126" y="288"/>
                  </a:cubicBezTo>
                  <a:close/>
                  <a:moveTo>
                    <a:pt x="12" y="189"/>
                  </a:moveTo>
                  <a:cubicBezTo>
                    <a:pt x="15" y="196"/>
                    <a:pt x="36" y="250"/>
                    <a:pt x="126" y="276"/>
                  </a:cubicBezTo>
                  <a:cubicBezTo>
                    <a:pt x="218" y="250"/>
                    <a:pt x="238" y="196"/>
                    <a:pt x="240" y="189"/>
                  </a:cubicBezTo>
                  <a:cubicBezTo>
                    <a:pt x="240" y="24"/>
                    <a:pt x="240" y="24"/>
                    <a:pt x="240" y="24"/>
                  </a:cubicBezTo>
                  <a:cubicBezTo>
                    <a:pt x="221" y="36"/>
                    <a:pt x="204" y="41"/>
                    <a:pt x="186" y="41"/>
                  </a:cubicBezTo>
                  <a:cubicBezTo>
                    <a:pt x="164" y="41"/>
                    <a:pt x="142" y="32"/>
                    <a:pt x="126" y="15"/>
                  </a:cubicBezTo>
                  <a:cubicBezTo>
                    <a:pt x="111" y="32"/>
                    <a:pt x="89" y="41"/>
                    <a:pt x="67" y="41"/>
                  </a:cubicBezTo>
                  <a:cubicBezTo>
                    <a:pt x="49" y="41"/>
                    <a:pt x="32" y="36"/>
                    <a:pt x="12" y="24"/>
                  </a:cubicBezTo>
                  <a:lnTo>
                    <a:pt x="12"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sp>
          <p:nvSpPr>
            <p:cNvPr id="1033" name="Freeform 6">
              <a:extLst>
                <a:ext uri="{FF2B5EF4-FFF2-40B4-BE49-F238E27FC236}">
                  <a16:creationId xmlns:a16="http://schemas.microsoft.com/office/drawing/2014/main" id="{1FB61791-679A-85D0-3830-7E30138685BF}"/>
                </a:ext>
              </a:extLst>
            </p:cNvPr>
            <p:cNvSpPr>
              <a:spLocks/>
            </p:cNvSpPr>
            <p:nvPr/>
          </p:nvSpPr>
          <p:spPr bwMode="auto">
            <a:xfrm>
              <a:off x="472" y="581"/>
              <a:ext cx="209" cy="174"/>
            </a:xfrm>
            <a:custGeom>
              <a:avLst/>
              <a:gdLst>
                <a:gd name="T0" fmla="*/ 61 w 141"/>
                <a:gd name="T1" fmla="*/ 118 h 118"/>
                <a:gd name="T2" fmla="*/ 57 w 141"/>
                <a:gd name="T3" fmla="*/ 116 h 118"/>
                <a:gd name="T4" fmla="*/ 2 w 141"/>
                <a:gd name="T5" fmla="*/ 61 h 118"/>
                <a:gd name="T6" fmla="*/ 2 w 141"/>
                <a:gd name="T7" fmla="*/ 53 h 118"/>
                <a:gd name="T8" fmla="*/ 11 w 141"/>
                <a:gd name="T9" fmla="*/ 53 h 118"/>
                <a:gd name="T10" fmla="*/ 61 w 141"/>
                <a:gd name="T11" fmla="*/ 103 h 118"/>
                <a:gd name="T12" fmla="*/ 129 w 141"/>
                <a:gd name="T13" fmla="*/ 4 h 118"/>
                <a:gd name="T14" fmla="*/ 137 w 141"/>
                <a:gd name="T15" fmla="*/ 2 h 118"/>
                <a:gd name="T16" fmla="*/ 139 w 141"/>
                <a:gd name="T17" fmla="*/ 11 h 118"/>
                <a:gd name="T18" fmla="*/ 66 w 141"/>
                <a:gd name="T19" fmla="*/ 115 h 118"/>
                <a:gd name="T20" fmla="*/ 62 w 141"/>
                <a:gd name="T21" fmla="*/ 118 h 118"/>
                <a:gd name="T22" fmla="*/ 61 w 141"/>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1" h="118">
                  <a:moveTo>
                    <a:pt x="61" y="118"/>
                  </a:moveTo>
                  <a:cubicBezTo>
                    <a:pt x="60" y="118"/>
                    <a:pt x="58" y="117"/>
                    <a:pt x="57" y="116"/>
                  </a:cubicBezTo>
                  <a:cubicBezTo>
                    <a:pt x="2" y="61"/>
                    <a:pt x="2" y="61"/>
                    <a:pt x="2" y="61"/>
                  </a:cubicBezTo>
                  <a:cubicBezTo>
                    <a:pt x="0" y="59"/>
                    <a:pt x="0" y="55"/>
                    <a:pt x="2" y="53"/>
                  </a:cubicBezTo>
                  <a:cubicBezTo>
                    <a:pt x="5" y="50"/>
                    <a:pt x="8" y="50"/>
                    <a:pt x="11" y="53"/>
                  </a:cubicBezTo>
                  <a:cubicBezTo>
                    <a:pt x="61" y="103"/>
                    <a:pt x="61" y="103"/>
                    <a:pt x="61" y="103"/>
                  </a:cubicBezTo>
                  <a:cubicBezTo>
                    <a:pt x="129" y="4"/>
                    <a:pt x="129" y="4"/>
                    <a:pt x="129" y="4"/>
                  </a:cubicBezTo>
                  <a:cubicBezTo>
                    <a:pt x="131" y="1"/>
                    <a:pt x="135" y="0"/>
                    <a:pt x="137" y="2"/>
                  </a:cubicBezTo>
                  <a:cubicBezTo>
                    <a:pt x="140" y="4"/>
                    <a:pt x="141" y="8"/>
                    <a:pt x="139" y="11"/>
                  </a:cubicBezTo>
                  <a:cubicBezTo>
                    <a:pt x="66" y="115"/>
                    <a:pt x="66" y="115"/>
                    <a:pt x="66" y="115"/>
                  </a:cubicBezTo>
                  <a:cubicBezTo>
                    <a:pt x="65" y="117"/>
                    <a:pt x="64" y="118"/>
                    <a:pt x="62" y="118"/>
                  </a:cubicBezTo>
                  <a:cubicBezTo>
                    <a:pt x="62" y="118"/>
                    <a:pt x="62" y="118"/>
                    <a:pt x="6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latin typeface="Arial" charset="0"/>
                <a:cs typeface="Arial" charset="0"/>
              </a:endParaRPr>
            </a:p>
          </p:txBody>
        </p:sp>
      </p:grpSp>
      <p:pic>
        <p:nvPicPr>
          <p:cNvPr id="1034" name="Picture 4" descr="Hourglass ">
            <a:extLst>
              <a:ext uri="{FF2B5EF4-FFF2-40B4-BE49-F238E27FC236}">
                <a16:creationId xmlns:a16="http://schemas.microsoft.com/office/drawing/2014/main" id="{459D76BC-A9E7-947A-78FE-81DCB38772EA}"/>
              </a:ext>
            </a:extLst>
          </p:cNvPr>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62087" y="5022786"/>
            <a:ext cx="338150" cy="338150"/>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F834852C-1C27-BEC7-53D1-9B89C9375A3D}"/>
              </a:ext>
            </a:extLst>
          </p:cNvPr>
          <p:cNvSpPr/>
          <p:nvPr/>
        </p:nvSpPr>
        <p:spPr>
          <a:xfrm>
            <a:off x="4267201" y="6517972"/>
            <a:ext cx="5974080" cy="200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182563" indent="-182563" algn="r">
              <a:buAutoNum type="alphaLcParenBoth"/>
            </a:pPr>
            <a:r>
              <a:rPr lang="fr-FR" sz="700" i="1">
                <a:solidFill>
                  <a:schemeClr val="tx1"/>
                </a:solidFill>
              </a:rPr>
              <a:t>En cas de projet sans risque au sein d’une session, les règles spécifiques sont prioritaires sur les règles 80 ans pour ce projet</a:t>
            </a:r>
          </a:p>
        </p:txBody>
      </p:sp>
    </p:spTree>
    <p:extLst>
      <p:ext uri="{BB962C8B-B14F-4D97-AF65-F5344CB8AC3E}">
        <p14:creationId xmlns:p14="http://schemas.microsoft.com/office/powerpoint/2010/main" val="3801892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DE260C9-BB58-07A9-F34C-83257D6910DE}"/>
              </a:ext>
            </a:extLst>
          </p:cNvPr>
          <p:cNvGrpSpPr/>
          <p:nvPr/>
        </p:nvGrpSpPr>
        <p:grpSpPr>
          <a:xfrm>
            <a:off x="538631" y="1689452"/>
            <a:ext cx="11114738" cy="4614186"/>
            <a:chOff x="358125" y="1689452"/>
            <a:chExt cx="11114738" cy="4614186"/>
          </a:xfrm>
        </p:grpSpPr>
        <p:sp>
          <p:nvSpPr>
            <p:cNvPr id="5" name="TextBox 4">
              <a:extLst>
                <a:ext uri="{FF2B5EF4-FFF2-40B4-BE49-F238E27FC236}">
                  <a16:creationId xmlns:a16="http://schemas.microsoft.com/office/drawing/2014/main" id="{154829F8-CA33-312F-F2FF-75D24C79B8D2}"/>
                </a:ext>
              </a:extLst>
            </p:cNvPr>
            <p:cNvSpPr txBox="1"/>
            <p:nvPr/>
          </p:nvSpPr>
          <p:spPr>
            <a:xfrm>
              <a:off x="1053883" y="6180527"/>
              <a:ext cx="10418762" cy="123111"/>
            </a:xfrm>
            <a:prstGeom prst="rect">
              <a:avLst/>
            </a:prstGeom>
            <a:noFill/>
          </p:spPr>
          <p:txBody>
            <a:bodyPr wrap="square" lIns="0" tIns="0" rIns="0" bIns="0" rtlCol="0">
              <a:spAutoFit/>
            </a:bodyPr>
            <a:lstStyle/>
            <a:p>
              <a:pPr marL="180975" indent="-180975">
                <a:buAutoNum type="alphaLcParenBoth"/>
              </a:pPr>
              <a:r>
                <a:rPr lang="fr-FR" sz="800"/>
                <a:t>Pour le PEA : il n’existe pas de profil GSM avec un horizon inférieur à 5  ans </a:t>
              </a:r>
              <a:r>
                <a:rPr lang="fr-FR" sz="800">
                  <a:sym typeface="Wingdings" panose="05000000000000000000" pitchFamily="2" charset="2"/>
                </a:rPr>
                <a:t> </a:t>
              </a:r>
              <a:r>
                <a:rPr lang="fr-FR" sz="800"/>
                <a:t>la mise en place d’une GSM, la modification du profil et l’abondement d’un profil ne sont pas possibles à partir de 86 ans.</a:t>
              </a:r>
            </a:p>
          </p:txBody>
        </p:sp>
        <p:sp>
          <p:nvSpPr>
            <p:cNvPr id="12" name="Rectangle 11">
              <a:extLst>
                <a:ext uri="{FF2B5EF4-FFF2-40B4-BE49-F238E27FC236}">
                  <a16:creationId xmlns:a16="http://schemas.microsoft.com/office/drawing/2014/main" id="{DB597D20-8BE4-C19A-5DE4-2D76C4AC74E9}"/>
                </a:ext>
              </a:extLst>
            </p:cNvPr>
            <p:cNvSpPr/>
            <p:nvPr/>
          </p:nvSpPr>
          <p:spPr>
            <a:xfrm>
              <a:off x="5671873" y="2008493"/>
              <a:ext cx="3331477" cy="276999"/>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solidFill>
                    <a:schemeClr val="accent1"/>
                  </a:solidFill>
                </a:rPr>
                <a:t>De 80 à 89 ans inclus</a:t>
              </a:r>
            </a:p>
          </p:txBody>
        </p:sp>
        <p:sp>
          <p:nvSpPr>
            <p:cNvPr id="13" name="Rectangle 12">
              <a:extLst>
                <a:ext uri="{FF2B5EF4-FFF2-40B4-BE49-F238E27FC236}">
                  <a16:creationId xmlns:a16="http://schemas.microsoft.com/office/drawing/2014/main" id="{AB0792EB-BBDD-AF10-B3B3-AC94E2782654}"/>
                </a:ext>
              </a:extLst>
            </p:cNvPr>
            <p:cNvSpPr/>
            <p:nvPr/>
          </p:nvSpPr>
          <p:spPr>
            <a:xfrm>
              <a:off x="9064023" y="2008493"/>
              <a:ext cx="2408621" cy="276999"/>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solidFill>
                    <a:schemeClr val="accent1"/>
                  </a:solidFill>
                </a:rPr>
                <a:t>90 ans et plus</a:t>
              </a:r>
            </a:p>
          </p:txBody>
        </p:sp>
        <p:sp>
          <p:nvSpPr>
            <p:cNvPr id="14" name="Rectangle 13">
              <a:extLst>
                <a:ext uri="{FF2B5EF4-FFF2-40B4-BE49-F238E27FC236}">
                  <a16:creationId xmlns:a16="http://schemas.microsoft.com/office/drawing/2014/main" id="{7A8BEE4B-0E78-4B98-8B57-6112663F5362}"/>
                </a:ext>
              </a:extLst>
            </p:cNvPr>
            <p:cNvSpPr/>
            <p:nvPr/>
          </p:nvSpPr>
          <p:spPr>
            <a:xfrm>
              <a:off x="358125" y="2323029"/>
              <a:ext cx="11114738"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tlCol="0" anchor="ctr">
              <a:spAutoFit/>
            </a:bodyPr>
            <a:lstStyle/>
            <a:p>
              <a:r>
                <a:rPr lang="fr-FR" sz="1400" b="1">
                  <a:solidFill>
                    <a:schemeClr val="bg2"/>
                  </a:solidFill>
                </a:rPr>
                <a:t>Assurance Vie et Contrat de Capitalisation</a:t>
              </a:r>
            </a:p>
          </p:txBody>
        </p:sp>
        <p:sp>
          <p:nvSpPr>
            <p:cNvPr id="42" name="Rectangle 41">
              <a:extLst>
                <a:ext uri="{FF2B5EF4-FFF2-40B4-BE49-F238E27FC236}">
                  <a16:creationId xmlns:a16="http://schemas.microsoft.com/office/drawing/2014/main" id="{5A5DFED4-7E32-FCCD-74AF-71AF2F08BB6F}"/>
                </a:ext>
              </a:extLst>
            </p:cNvPr>
            <p:cNvSpPr/>
            <p:nvPr/>
          </p:nvSpPr>
          <p:spPr>
            <a:xfrm>
              <a:off x="358125" y="269448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Souscription (VI)</a:t>
              </a:r>
            </a:p>
          </p:txBody>
        </p:sp>
        <p:sp>
          <p:nvSpPr>
            <p:cNvPr id="43" name="Rectangle 42">
              <a:extLst>
                <a:ext uri="{FF2B5EF4-FFF2-40B4-BE49-F238E27FC236}">
                  <a16:creationId xmlns:a16="http://schemas.microsoft.com/office/drawing/2014/main" id="{8F1CD025-C58F-A282-611A-7881A438F7B2}"/>
                </a:ext>
              </a:extLst>
            </p:cNvPr>
            <p:cNvSpPr/>
            <p:nvPr/>
          </p:nvSpPr>
          <p:spPr>
            <a:xfrm>
              <a:off x="358125" y="301091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Versement complémentaire</a:t>
              </a:r>
              <a:endParaRPr lang="fr-FR" sz="1200" i="1">
                <a:solidFill>
                  <a:schemeClr val="bg2"/>
                </a:solidFill>
              </a:endParaRPr>
            </a:p>
          </p:txBody>
        </p:sp>
        <p:sp>
          <p:nvSpPr>
            <p:cNvPr id="44" name="Rectangle 43">
              <a:extLst>
                <a:ext uri="{FF2B5EF4-FFF2-40B4-BE49-F238E27FC236}">
                  <a16:creationId xmlns:a16="http://schemas.microsoft.com/office/drawing/2014/main" id="{FE696896-E040-6E66-C384-07DAFCD4B087}"/>
                </a:ext>
              </a:extLst>
            </p:cNvPr>
            <p:cNvSpPr/>
            <p:nvPr/>
          </p:nvSpPr>
          <p:spPr>
            <a:xfrm>
              <a:off x="5671873" y="2679095"/>
              <a:ext cx="3331477" cy="1428527"/>
            </a:xfrm>
            <a:prstGeom prst="rect">
              <a:avLst/>
            </a:prstGeom>
            <a:no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a:solidFill>
                    <a:schemeClr val="accent2"/>
                  </a:solidFill>
                </a:rPr>
                <a:t>Dans la limite du profil R1 </a:t>
              </a:r>
              <a:r>
                <a:rPr lang="fr-FR" sz="1000" b="1" u="sng">
                  <a:solidFill>
                    <a:schemeClr val="accent2"/>
                  </a:solidFill>
                </a:rPr>
                <a:t>global et local </a:t>
              </a:r>
              <a:r>
                <a:rPr lang="fr-FR" sz="1000">
                  <a:solidFill>
                    <a:schemeClr val="tx1"/>
                  </a:solidFill>
                </a:rPr>
                <a:t>(contrat) et des horizons de placement max. en étape de proposition. (</a:t>
              </a:r>
              <a:r>
                <a:rPr lang="fr-FR" sz="1000" err="1">
                  <a:solidFill>
                    <a:schemeClr val="tx1"/>
                  </a:solidFill>
                </a:rPr>
                <a:t>cf</a:t>
              </a:r>
              <a:r>
                <a:rPr lang="fr-FR" sz="1000">
                  <a:solidFill>
                    <a:schemeClr val="tx1"/>
                  </a:solidFill>
                </a:rPr>
                <a:t> plus haut)</a:t>
              </a:r>
            </a:p>
            <a:p>
              <a:pPr marL="358775">
                <a:spcBef>
                  <a:spcPts val="600"/>
                </a:spcBef>
              </a:pPr>
              <a:r>
                <a:rPr lang="fr-FR" sz="800" i="1">
                  <a:solidFill>
                    <a:schemeClr val="bg2"/>
                  </a:solidFill>
                </a:rPr>
                <a:t>Modifications possibles en synthèse à la demande du client (refus de la recommandation)</a:t>
              </a:r>
            </a:p>
            <a:p>
              <a:pPr marL="358775">
                <a:spcBef>
                  <a:spcPts val="600"/>
                </a:spcBef>
              </a:pPr>
              <a:endParaRPr lang="fr-FR" sz="800" i="1">
                <a:solidFill>
                  <a:schemeClr val="bg2"/>
                </a:solidFill>
              </a:endParaRPr>
            </a:p>
            <a:p>
              <a:pPr marL="358775">
                <a:spcBef>
                  <a:spcPts val="600"/>
                </a:spcBef>
              </a:pPr>
              <a:r>
                <a:rPr lang="fr-FR" sz="800" i="1">
                  <a:solidFill>
                    <a:schemeClr val="bg2"/>
                  </a:solidFill>
                </a:rPr>
                <a:t>Rappel : les modifications relatives à la délégation de gestion sont impossibles en synthèse</a:t>
              </a:r>
            </a:p>
          </p:txBody>
        </p:sp>
        <p:sp>
          <p:nvSpPr>
            <p:cNvPr id="45" name="Rectangle 44">
              <a:extLst>
                <a:ext uri="{FF2B5EF4-FFF2-40B4-BE49-F238E27FC236}">
                  <a16:creationId xmlns:a16="http://schemas.microsoft.com/office/drawing/2014/main" id="{BB1D4AF4-EF19-2E68-29B5-A0CBC58EEFAA}"/>
                </a:ext>
              </a:extLst>
            </p:cNvPr>
            <p:cNvSpPr/>
            <p:nvPr/>
          </p:nvSpPr>
          <p:spPr>
            <a:xfrm>
              <a:off x="358125" y="332734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Arbitrage</a:t>
              </a:r>
              <a:endParaRPr lang="fr-FR" sz="1200">
                <a:solidFill>
                  <a:schemeClr val="bg2"/>
                </a:solidFill>
                <a:highlight>
                  <a:srgbClr val="FFFF00"/>
                </a:highlight>
              </a:endParaRPr>
            </a:p>
          </p:txBody>
        </p:sp>
        <p:sp>
          <p:nvSpPr>
            <p:cNvPr id="46" name="Rectangle 45">
              <a:extLst>
                <a:ext uri="{FF2B5EF4-FFF2-40B4-BE49-F238E27FC236}">
                  <a16:creationId xmlns:a16="http://schemas.microsoft.com/office/drawing/2014/main" id="{394A3428-6894-2CAC-8B6E-E02F640E0605}"/>
                </a:ext>
              </a:extLst>
            </p:cNvPr>
            <p:cNvSpPr/>
            <p:nvPr/>
          </p:nvSpPr>
          <p:spPr>
            <a:xfrm>
              <a:off x="358125" y="3643774"/>
              <a:ext cx="3331477" cy="461665"/>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Mise en place GDEL ou modification du profil de gestion</a:t>
              </a:r>
            </a:p>
          </p:txBody>
        </p:sp>
        <p:sp>
          <p:nvSpPr>
            <p:cNvPr id="47" name="Rectangle 46">
              <a:extLst>
                <a:ext uri="{FF2B5EF4-FFF2-40B4-BE49-F238E27FC236}">
                  <a16:creationId xmlns:a16="http://schemas.microsoft.com/office/drawing/2014/main" id="{2BFA0F72-19D0-15C4-51ED-7DC104B454FC}"/>
                </a:ext>
              </a:extLst>
            </p:cNvPr>
            <p:cNvSpPr/>
            <p:nvPr/>
          </p:nvSpPr>
          <p:spPr>
            <a:xfrm>
              <a:off x="9064023" y="2679097"/>
              <a:ext cx="2408621" cy="926702"/>
            </a:xfrm>
            <a:prstGeom prst="rect">
              <a:avLst/>
            </a:prstGeom>
            <a:no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a:solidFill>
                    <a:schemeClr val="tx1"/>
                  </a:solidFill>
                </a:rPr>
                <a:t>Proposition </a:t>
              </a:r>
              <a:r>
                <a:rPr lang="fr-FR" sz="1000" b="1">
                  <a:solidFill>
                    <a:schemeClr val="accent2"/>
                  </a:solidFill>
                </a:rPr>
                <a:t>100% Fonds en Euros </a:t>
              </a:r>
              <a:r>
                <a:rPr lang="fr-FR" sz="1000">
                  <a:solidFill>
                    <a:schemeClr val="tx1"/>
                  </a:solidFill>
                </a:rPr>
                <a:t>non modifiable</a:t>
              </a:r>
            </a:p>
            <a:p>
              <a:pPr marL="358775">
                <a:spcBef>
                  <a:spcPts val="600"/>
                </a:spcBef>
              </a:pPr>
              <a:r>
                <a:rPr lang="fr-FR" sz="800" i="1">
                  <a:solidFill>
                    <a:schemeClr val="bg2"/>
                  </a:solidFill>
                </a:rPr>
                <a:t>Modifications possibles en synthèse à la demande du client (refus de la recommandation)</a:t>
              </a:r>
            </a:p>
          </p:txBody>
        </p:sp>
        <p:grpSp>
          <p:nvGrpSpPr>
            <p:cNvPr id="48" name="Group 92">
              <a:extLst>
                <a:ext uri="{FF2B5EF4-FFF2-40B4-BE49-F238E27FC236}">
                  <a16:creationId xmlns:a16="http://schemas.microsoft.com/office/drawing/2014/main" id="{53EFE267-362F-22EF-DB71-6FFB8931D745}"/>
                </a:ext>
              </a:extLst>
            </p:cNvPr>
            <p:cNvGrpSpPr>
              <a:grpSpLocks noChangeAspect="1"/>
            </p:cNvGrpSpPr>
            <p:nvPr/>
          </p:nvGrpSpPr>
          <p:grpSpPr bwMode="auto">
            <a:xfrm>
              <a:off x="5772357" y="2721702"/>
              <a:ext cx="222557" cy="222555"/>
              <a:chOff x="6546" y="1719"/>
              <a:chExt cx="426" cy="426"/>
            </a:xfrm>
            <a:solidFill>
              <a:schemeClr val="accent2"/>
            </a:solidFill>
          </p:grpSpPr>
          <p:sp>
            <p:nvSpPr>
              <p:cNvPr id="174" name="Freeform 93">
                <a:extLst>
                  <a:ext uri="{FF2B5EF4-FFF2-40B4-BE49-F238E27FC236}">
                    <a16:creationId xmlns:a16="http://schemas.microsoft.com/office/drawing/2014/main" id="{9899FBAC-08CE-AEDD-0FE3-96BC09CF68D7}"/>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75" name="Freeform 94">
                <a:extLst>
                  <a:ext uri="{FF2B5EF4-FFF2-40B4-BE49-F238E27FC236}">
                    <a16:creationId xmlns:a16="http://schemas.microsoft.com/office/drawing/2014/main" id="{D7F29D71-9246-3F8B-D7D0-E9864069CA16}"/>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49" name="Group 92">
              <a:extLst>
                <a:ext uri="{FF2B5EF4-FFF2-40B4-BE49-F238E27FC236}">
                  <a16:creationId xmlns:a16="http://schemas.microsoft.com/office/drawing/2014/main" id="{D911FA21-0FDF-1C4F-626E-D0C786736C5E}"/>
                </a:ext>
              </a:extLst>
            </p:cNvPr>
            <p:cNvGrpSpPr>
              <a:grpSpLocks noChangeAspect="1"/>
            </p:cNvGrpSpPr>
            <p:nvPr/>
          </p:nvGrpSpPr>
          <p:grpSpPr bwMode="auto">
            <a:xfrm>
              <a:off x="5772357" y="3038859"/>
              <a:ext cx="222557" cy="222555"/>
              <a:chOff x="6546" y="1719"/>
              <a:chExt cx="426" cy="426"/>
            </a:xfrm>
            <a:solidFill>
              <a:schemeClr val="accent2"/>
            </a:solidFill>
          </p:grpSpPr>
          <p:sp>
            <p:nvSpPr>
              <p:cNvPr id="172" name="Freeform 93">
                <a:extLst>
                  <a:ext uri="{FF2B5EF4-FFF2-40B4-BE49-F238E27FC236}">
                    <a16:creationId xmlns:a16="http://schemas.microsoft.com/office/drawing/2014/main" id="{B88D0B68-90DC-6F7B-C299-88F79D6236EB}"/>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73" name="Freeform 94">
                <a:extLst>
                  <a:ext uri="{FF2B5EF4-FFF2-40B4-BE49-F238E27FC236}">
                    <a16:creationId xmlns:a16="http://schemas.microsoft.com/office/drawing/2014/main" id="{B140DBBD-F6E4-25B6-14D6-C6229B61305F}"/>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50" name="Group 92">
              <a:extLst>
                <a:ext uri="{FF2B5EF4-FFF2-40B4-BE49-F238E27FC236}">
                  <a16:creationId xmlns:a16="http://schemas.microsoft.com/office/drawing/2014/main" id="{8802FE39-EC03-DA82-D64D-A5DC0799AB3C}"/>
                </a:ext>
              </a:extLst>
            </p:cNvPr>
            <p:cNvGrpSpPr>
              <a:grpSpLocks noChangeAspect="1"/>
            </p:cNvGrpSpPr>
            <p:nvPr/>
          </p:nvGrpSpPr>
          <p:grpSpPr bwMode="auto">
            <a:xfrm>
              <a:off x="5772357" y="3356016"/>
              <a:ext cx="222557" cy="222555"/>
              <a:chOff x="6546" y="1719"/>
              <a:chExt cx="426" cy="426"/>
            </a:xfrm>
            <a:solidFill>
              <a:schemeClr val="accent2"/>
            </a:solidFill>
          </p:grpSpPr>
          <p:sp>
            <p:nvSpPr>
              <p:cNvPr id="170" name="Freeform 93">
                <a:extLst>
                  <a:ext uri="{FF2B5EF4-FFF2-40B4-BE49-F238E27FC236}">
                    <a16:creationId xmlns:a16="http://schemas.microsoft.com/office/drawing/2014/main" id="{DB5B38DA-0395-8AFD-D795-7ACFB0146EC1}"/>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71" name="Freeform 94">
                <a:extLst>
                  <a:ext uri="{FF2B5EF4-FFF2-40B4-BE49-F238E27FC236}">
                    <a16:creationId xmlns:a16="http://schemas.microsoft.com/office/drawing/2014/main" id="{0040BB29-D181-B9CC-6D76-C8E24982F5A9}"/>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63" name="Group 92">
              <a:extLst>
                <a:ext uri="{FF2B5EF4-FFF2-40B4-BE49-F238E27FC236}">
                  <a16:creationId xmlns:a16="http://schemas.microsoft.com/office/drawing/2014/main" id="{EEDE0904-232E-F204-C267-4EF26E08184B}"/>
                </a:ext>
              </a:extLst>
            </p:cNvPr>
            <p:cNvGrpSpPr>
              <a:grpSpLocks noChangeAspect="1"/>
            </p:cNvGrpSpPr>
            <p:nvPr/>
          </p:nvGrpSpPr>
          <p:grpSpPr bwMode="auto">
            <a:xfrm>
              <a:off x="5772357" y="3767113"/>
              <a:ext cx="222557" cy="222555"/>
              <a:chOff x="6546" y="1719"/>
              <a:chExt cx="426" cy="426"/>
            </a:xfrm>
            <a:solidFill>
              <a:schemeClr val="accent2"/>
            </a:solidFill>
          </p:grpSpPr>
          <p:sp>
            <p:nvSpPr>
              <p:cNvPr id="168" name="Freeform 93">
                <a:extLst>
                  <a:ext uri="{FF2B5EF4-FFF2-40B4-BE49-F238E27FC236}">
                    <a16:creationId xmlns:a16="http://schemas.microsoft.com/office/drawing/2014/main" id="{EA87DCDD-082E-F1A4-D9FD-08B50168660A}"/>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69" name="Freeform 94">
                <a:extLst>
                  <a:ext uri="{FF2B5EF4-FFF2-40B4-BE49-F238E27FC236}">
                    <a16:creationId xmlns:a16="http://schemas.microsoft.com/office/drawing/2014/main" id="{352AADD6-D102-463F-5AAF-6F50829CE184}"/>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64" name="Rectangle 63">
              <a:extLst>
                <a:ext uri="{FF2B5EF4-FFF2-40B4-BE49-F238E27FC236}">
                  <a16:creationId xmlns:a16="http://schemas.microsoft.com/office/drawing/2014/main" id="{5D94771F-74AC-CD16-3A75-EEB3FF1EA415}"/>
                </a:ext>
              </a:extLst>
            </p:cNvPr>
            <p:cNvSpPr/>
            <p:nvPr/>
          </p:nvSpPr>
          <p:spPr>
            <a:xfrm>
              <a:off x="9064023" y="3645957"/>
              <a:ext cx="2408621" cy="461665"/>
            </a:xfrm>
            <a:prstGeom prst="rect">
              <a:avLst/>
            </a:prstGeom>
            <a:solidFill>
              <a:schemeClr val="accent3">
                <a:lumMod val="20000"/>
                <a:lumOff val="80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i="1" u="sng">
                  <a:solidFill>
                    <a:schemeClr val="tx1"/>
                  </a:solidFill>
                </a:rPr>
                <a:t>Impossible</a:t>
              </a:r>
              <a:r>
                <a:rPr lang="fr-FR" sz="1000" b="1" i="1">
                  <a:solidFill>
                    <a:schemeClr val="tx1"/>
                  </a:solidFill>
                </a:rPr>
                <a:t> en proposition et en synthèse</a:t>
              </a:r>
              <a:endParaRPr lang="fr-FR" sz="900" b="1" i="1">
                <a:solidFill>
                  <a:schemeClr val="accent3"/>
                </a:solidFill>
              </a:endParaRPr>
            </a:p>
          </p:txBody>
        </p:sp>
        <p:grpSp>
          <p:nvGrpSpPr>
            <p:cNvPr id="65" name="Group 64">
              <a:extLst>
                <a:ext uri="{FF2B5EF4-FFF2-40B4-BE49-F238E27FC236}">
                  <a16:creationId xmlns:a16="http://schemas.microsoft.com/office/drawing/2014/main" id="{B35E0501-8478-9F78-C6A4-AEAAA2434ACD}"/>
                </a:ext>
              </a:extLst>
            </p:cNvPr>
            <p:cNvGrpSpPr/>
            <p:nvPr/>
          </p:nvGrpSpPr>
          <p:grpSpPr>
            <a:xfrm>
              <a:off x="9165920" y="3767117"/>
              <a:ext cx="222556" cy="222556"/>
              <a:chOff x="10413954" y="3391970"/>
              <a:chExt cx="497330" cy="497330"/>
            </a:xfrm>
            <a:solidFill>
              <a:schemeClr val="accent3"/>
            </a:solidFill>
          </p:grpSpPr>
          <p:sp>
            <p:nvSpPr>
              <p:cNvPr id="164" name="Freeform 94">
                <a:extLst>
                  <a:ext uri="{FF2B5EF4-FFF2-40B4-BE49-F238E27FC236}">
                    <a16:creationId xmlns:a16="http://schemas.microsoft.com/office/drawing/2014/main" id="{9D3806F6-639A-E8EC-EAE7-E8BCEA45AD1F}"/>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65" name="Group 127">
                <a:extLst>
                  <a:ext uri="{FF2B5EF4-FFF2-40B4-BE49-F238E27FC236}">
                    <a16:creationId xmlns:a16="http://schemas.microsoft.com/office/drawing/2014/main" id="{F5E46967-FDA6-6FB2-00A8-37A15B502FC7}"/>
                  </a:ext>
                </a:extLst>
              </p:cNvPr>
              <p:cNvGrpSpPr>
                <a:grpSpLocks noChangeAspect="1"/>
              </p:cNvGrpSpPr>
              <p:nvPr/>
            </p:nvGrpSpPr>
            <p:grpSpPr bwMode="auto">
              <a:xfrm>
                <a:off x="10558133" y="3537904"/>
                <a:ext cx="208972" cy="207805"/>
                <a:chOff x="5631" y="3122"/>
                <a:chExt cx="179" cy="178"/>
              </a:xfrm>
              <a:grpFill/>
            </p:grpSpPr>
            <p:sp>
              <p:nvSpPr>
                <p:cNvPr id="166" name="Freeform 129">
                  <a:extLst>
                    <a:ext uri="{FF2B5EF4-FFF2-40B4-BE49-F238E27FC236}">
                      <a16:creationId xmlns:a16="http://schemas.microsoft.com/office/drawing/2014/main" id="{B33A7011-DB0D-52CD-69F5-2877CB363CC9}"/>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67" name="Freeform 130">
                  <a:extLst>
                    <a:ext uri="{FF2B5EF4-FFF2-40B4-BE49-F238E27FC236}">
                      <a16:creationId xmlns:a16="http://schemas.microsoft.com/office/drawing/2014/main" id="{F1795B77-A578-F06E-7ED4-788A9E69B4B3}"/>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66" name="Group 92">
              <a:extLst>
                <a:ext uri="{FF2B5EF4-FFF2-40B4-BE49-F238E27FC236}">
                  <a16:creationId xmlns:a16="http://schemas.microsoft.com/office/drawing/2014/main" id="{30EA2C4C-2C5E-D470-633B-0F131CC767BD}"/>
                </a:ext>
              </a:extLst>
            </p:cNvPr>
            <p:cNvGrpSpPr>
              <a:grpSpLocks noChangeAspect="1"/>
            </p:cNvGrpSpPr>
            <p:nvPr/>
          </p:nvGrpSpPr>
          <p:grpSpPr bwMode="auto">
            <a:xfrm>
              <a:off x="9165717" y="3031166"/>
              <a:ext cx="222557" cy="222555"/>
              <a:chOff x="6546" y="1719"/>
              <a:chExt cx="426" cy="426"/>
            </a:xfrm>
            <a:solidFill>
              <a:schemeClr val="accent2"/>
            </a:solidFill>
          </p:grpSpPr>
          <p:sp>
            <p:nvSpPr>
              <p:cNvPr id="162" name="Freeform 93">
                <a:extLst>
                  <a:ext uri="{FF2B5EF4-FFF2-40B4-BE49-F238E27FC236}">
                    <a16:creationId xmlns:a16="http://schemas.microsoft.com/office/drawing/2014/main" id="{2A53C750-FAD5-F349-0B38-8298BF75CFD9}"/>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63" name="Freeform 94">
                <a:extLst>
                  <a:ext uri="{FF2B5EF4-FFF2-40B4-BE49-F238E27FC236}">
                    <a16:creationId xmlns:a16="http://schemas.microsoft.com/office/drawing/2014/main" id="{9AECF75C-8A25-2866-0A32-5C9627B1B305}"/>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67" name="Rectangle 66">
              <a:extLst>
                <a:ext uri="{FF2B5EF4-FFF2-40B4-BE49-F238E27FC236}">
                  <a16:creationId xmlns:a16="http://schemas.microsoft.com/office/drawing/2014/main" id="{18F60FB5-B890-37D6-A027-D70409A9CBE1}"/>
                </a:ext>
              </a:extLst>
            </p:cNvPr>
            <p:cNvSpPr/>
            <p:nvPr/>
          </p:nvSpPr>
          <p:spPr>
            <a:xfrm>
              <a:off x="3805881" y="2679095"/>
              <a:ext cx="1801471" cy="1428527"/>
            </a:xfrm>
            <a:prstGeom prst="rect">
              <a:avLst/>
            </a:prstGeom>
            <a:noFill/>
            <a:ln w="12700">
              <a:solidFill>
                <a:schemeClr val="bg1">
                  <a:lumMod val="8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a:solidFill>
                    <a:schemeClr val="accent2"/>
                  </a:solidFill>
                </a:rPr>
                <a:t>Dans la limite de 40% d’actifs risqués </a:t>
              </a:r>
              <a:r>
                <a:rPr lang="fr-FR" sz="1000">
                  <a:solidFill>
                    <a:schemeClr val="tx1"/>
                  </a:solidFill>
                </a:rPr>
                <a:t>au sein du contrat, et du profil QR global du client </a:t>
              </a:r>
            </a:p>
          </p:txBody>
        </p:sp>
        <p:grpSp>
          <p:nvGrpSpPr>
            <p:cNvPr id="68" name="Group 92">
              <a:extLst>
                <a:ext uri="{FF2B5EF4-FFF2-40B4-BE49-F238E27FC236}">
                  <a16:creationId xmlns:a16="http://schemas.microsoft.com/office/drawing/2014/main" id="{443554CB-F9D8-5088-D1BB-8F6581DBBE6B}"/>
                </a:ext>
              </a:extLst>
            </p:cNvPr>
            <p:cNvGrpSpPr>
              <a:grpSpLocks noChangeAspect="1"/>
            </p:cNvGrpSpPr>
            <p:nvPr/>
          </p:nvGrpSpPr>
          <p:grpSpPr bwMode="auto">
            <a:xfrm>
              <a:off x="3906365" y="2721702"/>
              <a:ext cx="222557" cy="222555"/>
              <a:chOff x="6546" y="1719"/>
              <a:chExt cx="426" cy="426"/>
            </a:xfrm>
            <a:solidFill>
              <a:srgbClr val="87D3CC"/>
            </a:solidFill>
          </p:grpSpPr>
          <p:sp>
            <p:nvSpPr>
              <p:cNvPr id="160" name="Freeform 93">
                <a:extLst>
                  <a:ext uri="{FF2B5EF4-FFF2-40B4-BE49-F238E27FC236}">
                    <a16:creationId xmlns:a16="http://schemas.microsoft.com/office/drawing/2014/main" id="{782CFDD7-DC27-ACFA-E74E-2BCC1B6E6F1C}"/>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61" name="Freeform 94">
                <a:extLst>
                  <a:ext uri="{FF2B5EF4-FFF2-40B4-BE49-F238E27FC236}">
                    <a16:creationId xmlns:a16="http://schemas.microsoft.com/office/drawing/2014/main" id="{087E3280-FF74-15B1-F2A4-DF2F1B39A2A9}"/>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69" name="Group 92">
              <a:extLst>
                <a:ext uri="{FF2B5EF4-FFF2-40B4-BE49-F238E27FC236}">
                  <a16:creationId xmlns:a16="http://schemas.microsoft.com/office/drawing/2014/main" id="{618F6970-63BA-EFD3-5BC0-FD0AC0D319C5}"/>
                </a:ext>
              </a:extLst>
            </p:cNvPr>
            <p:cNvGrpSpPr>
              <a:grpSpLocks noChangeAspect="1"/>
            </p:cNvGrpSpPr>
            <p:nvPr/>
          </p:nvGrpSpPr>
          <p:grpSpPr bwMode="auto">
            <a:xfrm>
              <a:off x="3906365" y="3038859"/>
              <a:ext cx="222557" cy="222555"/>
              <a:chOff x="6546" y="1719"/>
              <a:chExt cx="426" cy="426"/>
            </a:xfrm>
            <a:solidFill>
              <a:srgbClr val="87D3CC"/>
            </a:solidFill>
          </p:grpSpPr>
          <p:sp>
            <p:nvSpPr>
              <p:cNvPr id="158" name="Freeform 93">
                <a:extLst>
                  <a:ext uri="{FF2B5EF4-FFF2-40B4-BE49-F238E27FC236}">
                    <a16:creationId xmlns:a16="http://schemas.microsoft.com/office/drawing/2014/main" id="{A59873A5-4DD2-3640-4411-790BEF87E2B3}"/>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59" name="Freeform 94">
                <a:extLst>
                  <a:ext uri="{FF2B5EF4-FFF2-40B4-BE49-F238E27FC236}">
                    <a16:creationId xmlns:a16="http://schemas.microsoft.com/office/drawing/2014/main" id="{26516EC7-8DF3-1EFE-A090-FFB279A1EC9F}"/>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70" name="Group 92">
              <a:extLst>
                <a:ext uri="{FF2B5EF4-FFF2-40B4-BE49-F238E27FC236}">
                  <a16:creationId xmlns:a16="http://schemas.microsoft.com/office/drawing/2014/main" id="{19DE04ED-A792-13E8-75F3-700DA80C4749}"/>
                </a:ext>
              </a:extLst>
            </p:cNvPr>
            <p:cNvGrpSpPr>
              <a:grpSpLocks noChangeAspect="1"/>
            </p:cNvGrpSpPr>
            <p:nvPr/>
          </p:nvGrpSpPr>
          <p:grpSpPr bwMode="auto">
            <a:xfrm>
              <a:off x="3906365" y="3356016"/>
              <a:ext cx="222557" cy="222555"/>
              <a:chOff x="6546" y="1719"/>
              <a:chExt cx="426" cy="426"/>
            </a:xfrm>
            <a:solidFill>
              <a:srgbClr val="87D3CC"/>
            </a:solidFill>
          </p:grpSpPr>
          <p:sp>
            <p:nvSpPr>
              <p:cNvPr id="156" name="Freeform 93">
                <a:extLst>
                  <a:ext uri="{FF2B5EF4-FFF2-40B4-BE49-F238E27FC236}">
                    <a16:creationId xmlns:a16="http://schemas.microsoft.com/office/drawing/2014/main" id="{C3236D48-4249-41B4-9119-9641675E4E7D}"/>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57" name="Freeform 94">
                <a:extLst>
                  <a:ext uri="{FF2B5EF4-FFF2-40B4-BE49-F238E27FC236}">
                    <a16:creationId xmlns:a16="http://schemas.microsoft.com/office/drawing/2014/main" id="{CFA781BD-9528-AA40-5903-2F1AFF53437B}"/>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71" name="Group 92">
              <a:extLst>
                <a:ext uri="{FF2B5EF4-FFF2-40B4-BE49-F238E27FC236}">
                  <a16:creationId xmlns:a16="http://schemas.microsoft.com/office/drawing/2014/main" id="{8DE65D0E-78C7-4BF6-8292-5D260432E6BE}"/>
                </a:ext>
              </a:extLst>
            </p:cNvPr>
            <p:cNvGrpSpPr>
              <a:grpSpLocks noChangeAspect="1"/>
            </p:cNvGrpSpPr>
            <p:nvPr/>
          </p:nvGrpSpPr>
          <p:grpSpPr bwMode="auto">
            <a:xfrm>
              <a:off x="3906365" y="3769725"/>
              <a:ext cx="222557" cy="222555"/>
              <a:chOff x="6546" y="1719"/>
              <a:chExt cx="426" cy="426"/>
            </a:xfrm>
            <a:solidFill>
              <a:srgbClr val="87D3CC"/>
            </a:solidFill>
          </p:grpSpPr>
          <p:sp>
            <p:nvSpPr>
              <p:cNvPr id="154" name="Freeform 93">
                <a:extLst>
                  <a:ext uri="{FF2B5EF4-FFF2-40B4-BE49-F238E27FC236}">
                    <a16:creationId xmlns:a16="http://schemas.microsoft.com/office/drawing/2014/main" id="{F02C5E14-473C-74A0-CA3A-0ADF13835ED9}"/>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55" name="Freeform 94">
                <a:extLst>
                  <a:ext uri="{FF2B5EF4-FFF2-40B4-BE49-F238E27FC236}">
                    <a16:creationId xmlns:a16="http://schemas.microsoft.com/office/drawing/2014/main" id="{E02629BB-DDA2-B6B0-EBF6-664F1D840643}"/>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72" name="Rectangle 71">
              <a:extLst>
                <a:ext uri="{FF2B5EF4-FFF2-40B4-BE49-F238E27FC236}">
                  <a16:creationId xmlns:a16="http://schemas.microsoft.com/office/drawing/2014/main" id="{21DA3E67-2349-3206-1148-4FB4FA3063FF}"/>
                </a:ext>
              </a:extLst>
            </p:cNvPr>
            <p:cNvSpPr/>
            <p:nvPr/>
          </p:nvSpPr>
          <p:spPr>
            <a:xfrm>
              <a:off x="5671873" y="1689452"/>
              <a:ext cx="5800552" cy="276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t>LEA V4.2</a:t>
              </a:r>
            </a:p>
          </p:txBody>
        </p:sp>
        <p:sp>
          <p:nvSpPr>
            <p:cNvPr id="73" name="Rectangle 72">
              <a:extLst>
                <a:ext uri="{FF2B5EF4-FFF2-40B4-BE49-F238E27FC236}">
                  <a16:creationId xmlns:a16="http://schemas.microsoft.com/office/drawing/2014/main" id="{B667A7FB-4A89-49EC-0176-74E1DA500FF6}"/>
                </a:ext>
              </a:extLst>
            </p:cNvPr>
            <p:cNvSpPr/>
            <p:nvPr/>
          </p:nvSpPr>
          <p:spPr>
            <a:xfrm>
              <a:off x="3805881" y="2008493"/>
              <a:ext cx="1801471" cy="27699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solidFill>
                    <a:schemeClr val="bg1">
                      <a:lumMod val="50000"/>
                    </a:schemeClr>
                  </a:solidFill>
                </a:rPr>
                <a:t>80 ans et plus</a:t>
              </a:r>
            </a:p>
          </p:txBody>
        </p:sp>
        <p:sp>
          <p:nvSpPr>
            <p:cNvPr id="74" name="Rectangle 73">
              <a:extLst>
                <a:ext uri="{FF2B5EF4-FFF2-40B4-BE49-F238E27FC236}">
                  <a16:creationId xmlns:a16="http://schemas.microsoft.com/office/drawing/2014/main" id="{5EDC8EB9-140D-78D5-07BB-21CA4F9E59F5}"/>
                </a:ext>
              </a:extLst>
            </p:cNvPr>
            <p:cNvSpPr/>
            <p:nvPr/>
          </p:nvSpPr>
          <p:spPr>
            <a:xfrm>
              <a:off x="3805881" y="1689452"/>
              <a:ext cx="1801471" cy="27699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b="1"/>
                <a:t>V4.1 et antérieures</a:t>
              </a:r>
            </a:p>
          </p:txBody>
        </p:sp>
        <p:sp>
          <p:nvSpPr>
            <p:cNvPr id="76" name="Rectangle 75">
              <a:extLst>
                <a:ext uri="{FF2B5EF4-FFF2-40B4-BE49-F238E27FC236}">
                  <a16:creationId xmlns:a16="http://schemas.microsoft.com/office/drawing/2014/main" id="{87E3932F-80AC-7E0A-2831-1C058D6359AB}"/>
                </a:ext>
              </a:extLst>
            </p:cNvPr>
            <p:cNvSpPr/>
            <p:nvPr/>
          </p:nvSpPr>
          <p:spPr>
            <a:xfrm>
              <a:off x="358125" y="4177976"/>
              <a:ext cx="11114738"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tlCol="0" anchor="ctr">
              <a:spAutoFit/>
            </a:bodyPr>
            <a:lstStyle/>
            <a:p>
              <a:r>
                <a:rPr lang="fr-FR" sz="1400" b="1">
                  <a:solidFill>
                    <a:schemeClr val="bg2"/>
                  </a:solidFill>
                </a:rPr>
                <a:t>Comptes titres (CTO, PEA, PEA-PME, SCPI)</a:t>
              </a:r>
            </a:p>
          </p:txBody>
        </p:sp>
        <p:sp>
          <p:nvSpPr>
            <p:cNvPr id="77" name="Rectangle 76">
              <a:extLst>
                <a:ext uri="{FF2B5EF4-FFF2-40B4-BE49-F238E27FC236}">
                  <a16:creationId xmlns:a16="http://schemas.microsoft.com/office/drawing/2014/main" id="{2EBED660-582D-74AD-0E9E-2C019D6FEC9C}"/>
                </a:ext>
              </a:extLst>
            </p:cNvPr>
            <p:cNvSpPr/>
            <p:nvPr/>
          </p:nvSpPr>
          <p:spPr>
            <a:xfrm>
              <a:off x="358125" y="4532354"/>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Souscription (VI)</a:t>
              </a:r>
            </a:p>
          </p:txBody>
        </p:sp>
        <p:sp>
          <p:nvSpPr>
            <p:cNvPr id="78" name="Rectangle 77">
              <a:extLst>
                <a:ext uri="{FF2B5EF4-FFF2-40B4-BE49-F238E27FC236}">
                  <a16:creationId xmlns:a16="http://schemas.microsoft.com/office/drawing/2014/main" id="{2BB0EE63-CB50-3D5F-EA9F-29C9DC79DDD7}"/>
                </a:ext>
              </a:extLst>
            </p:cNvPr>
            <p:cNvSpPr/>
            <p:nvPr/>
          </p:nvSpPr>
          <p:spPr>
            <a:xfrm>
              <a:off x="358125" y="4849511"/>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Versement complémentaire</a:t>
              </a:r>
            </a:p>
          </p:txBody>
        </p:sp>
        <p:sp>
          <p:nvSpPr>
            <p:cNvPr id="79" name="Rectangle 78">
              <a:extLst>
                <a:ext uri="{FF2B5EF4-FFF2-40B4-BE49-F238E27FC236}">
                  <a16:creationId xmlns:a16="http://schemas.microsoft.com/office/drawing/2014/main" id="{CA04243C-2811-427D-20D7-7897BD6EB2C3}"/>
                </a:ext>
              </a:extLst>
            </p:cNvPr>
            <p:cNvSpPr/>
            <p:nvPr/>
          </p:nvSpPr>
          <p:spPr>
            <a:xfrm>
              <a:off x="358125" y="5166668"/>
              <a:ext cx="3331477" cy="276999"/>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Arbitrage</a:t>
              </a:r>
            </a:p>
          </p:txBody>
        </p:sp>
        <p:sp>
          <p:nvSpPr>
            <p:cNvPr id="80" name="Rectangle 79">
              <a:extLst>
                <a:ext uri="{FF2B5EF4-FFF2-40B4-BE49-F238E27FC236}">
                  <a16:creationId xmlns:a16="http://schemas.microsoft.com/office/drawing/2014/main" id="{717E1945-EA8E-A34C-42D9-B825952A910F}"/>
                </a:ext>
              </a:extLst>
            </p:cNvPr>
            <p:cNvSpPr/>
            <p:nvPr/>
          </p:nvSpPr>
          <p:spPr>
            <a:xfrm>
              <a:off x="358125" y="5483827"/>
              <a:ext cx="3331477" cy="461665"/>
            </a:xfrm>
            <a:prstGeom prst="rect">
              <a:avLst/>
            </a:prstGeom>
            <a:solidFill>
              <a:schemeClr val="bg1">
                <a:lumMod val="8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r>
                <a:rPr lang="fr-FR" sz="1200">
                  <a:solidFill>
                    <a:schemeClr val="tx1"/>
                  </a:solidFill>
                </a:rPr>
                <a:t>Mise en place GSM / modification du profil de gestion </a:t>
              </a:r>
              <a:r>
                <a:rPr lang="fr-FR" sz="1200" b="1" baseline="30000">
                  <a:solidFill>
                    <a:schemeClr val="tx1"/>
                  </a:solidFill>
                </a:rPr>
                <a:t>(a)</a:t>
              </a:r>
            </a:p>
          </p:txBody>
        </p:sp>
        <p:sp>
          <p:nvSpPr>
            <p:cNvPr id="107" name="Rectangle 106">
              <a:extLst>
                <a:ext uri="{FF2B5EF4-FFF2-40B4-BE49-F238E27FC236}">
                  <a16:creationId xmlns:a16="http://schemas.microsoft.com/office/drawing/2014/main" id="{655129AF-687F-C16A-D6D4-BB7E549F2BDC}"/>
                </a:ext>
              </a:extLst>
            </p:cNvPr>
            <p:cNvSpPr/>
            <p:nvPr/>
          </p:nvSpPr>
          <p:spPr>
            <a:xfrm>
              <a:off x="5671873" y="4531073"/>
              <a:ext cx="3331477" cy="1422999"/>
            </a:xfrm>
            <a:prstGeom prst="rect">
              <a:avLst/>
            </a:prstGeom>
            <a:no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a:solidFill>
                    <a:schemeClr val="accent2"/>
                  </a:solidFill>
                </a:rPr>
                <a:t>Dans la limite du profil R1 </a:t>
              </a:r>
              <a:r>
                <a:rPr lang="fr-FR" sz="1000" b="1" u="sng">
                  <a:solidFill>
                    <a:schemeClr val="accent2"/>
                  </a:solidFill>
                </a:rPr>
                <a:t>global</a:t>
              </a:r>
              <a:r>
                <a:rPr lang="fr-FR" sz="1000" b="1">
                  <a:solidFill>
                    <a:schemeClr val="accent2"/>
                  </a:solidFill>
                </a:rPr>
                <a:t> </a:t>
              </a:r>
              <a:r>
                <a:rPr lang="fr-FR" sz="1000">
                  <a:solidFill>
                    <a:schemeClr val="tx1"/>
                  </a:solidFill>
                </a:rPr>
                <a:t>en étape de proposition.</a:t>
              </a:r>
            </a:p>
            <a:p>
              <a:pPr marL="358775">
                <a:spcBef>
                  <a:spcPts val="600"/>
                </a:spcBef>
              </a:pPr>
              <a:r>
                <a:rPr lang="fr-FR" sz="800" i="1">
                  <a:solidFill>
                    <a:schemeClr val="bg2"/>
                  </a:solidFill>
                </a:rPr>
                <a:t>Modifications limitées en synthèse à la demande du client (refus de la recommandation) : dépassement du niveau max. d’actifs risqués impossible sur CTO</a:t>
              </a:r>
            </a:p>
            <a:p>
              <a:pPr marL="358775">
                <a:spcBef>
                  <a:spcPts val="600"/>
                </a:spcBef>
              </a:pPr>
              <a:endParaRPr lang="fr-FR" sz="800" i="1">
                <a:solidFill>
                  <a:schemeClr val="bg2"/>
                </a:solidFill>
              </a:endParaRPr>
            </a:p>
            <a:p>
              <a:pPr marL="358775">
                <a:spcBef>
                  <a:spcPts val="600"/>
                </a:spcBef>
              </a:pPr>
              <a:r>
                <a:rPr lang="fr-FR" sz="800" i="1">
                  <a:solidFill>
                    <a:schemeClr val="bg2"/>
                  </a:solidFill>
                </a:rPr>
                <a:t>Rappel : les modifications relatives à la délégation de gestion sont impossibles en synthèse</a:t>
              </a:r>
            </a:p>
          </p:txBody>
        </p:sp>
        <p:sp>
          <p:nvSpPr>
            <p:cNvPr id="108" name="Rectangle 107">
              <a:extLst>
                <a:ext uri="{FF2B5EF4-FFF2-40B4-BE49-F238E27FC236}">
                  <a16:creationId xmlns:a16="http://schemas.microsoft.com/office/drawing/2014/main" id="{56536AF9-2E46-4B87-AC2E-FFA04546020C}"/>
                </a:ext>
              </a:extLst>
            </p:cNvPr>
            <p:cNvSpPr/>
            <p:nvPr/>
          </p:nvSpPr>
          <p:spPr>
            <a:xfrm>
              <a:off x="9064023" y="4533873"/>
              <a:ext cx="2408621" cy="1420200"/>
            </a:xfrm>
            <a:prstGeom prst="rect">
              <a:avLst/>
            </a:prstGeom>
            <a:solidFill>
              <a:schemeClr val="accent3">
                <a:lumMod val="20000"/>
                <a:lumOff val="80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b="1" i="1" u="sng">
                  <a:solidFill>
                    <a:schemeClr val="tx1"/>
                  </a:solidFill>
                </a:rPr>
                <a:t>Impossible</a:t>
              </a:r>
              <a:r>
                <a:rPr lang="fr-FR" sz="1000" b="1" i="1">
                  <a:solidFill>
                    <a:schemeClr val="tx1"/>
                  </a:solidFill>
                </a:rPr>
                <a:t> en proposition ou en synthèse</a:t>
              </a:r>
            </a:p>
            <a:p>
              <a:pPr marL="358775">
                <a:spcBef>
                  <a:spcPts val="600"/>
                </a:spcBef>
              </a:pPr>
              <a:r>
                <a:rPr lang="fr-FR" sz="800">
                  <a:solidFill>
                    <a:schemeClr val="tx1"/>
                  </a:solidFill>
                </a:rPr>
                <a:t>Le client garde la possibilité de réaliser les opérations désirées, </a:t>
              </a:r>
              <a:r>
                <a:rPr lang="fr-FR" sz="800" b="1">
                  <a:solidFill>
                    <a:schemeClr val="tx1"/>
                  </a:solidFill>
                </a:rPr>
                <a:t>à son initiative,</a:t>
              </a:r>
              <a:r>
                <a:rPr lang="fr-FR" sz="800">
                  <a:solidFill>
                    <a:schemeClr val="tx1"/>
                  </a:solidFill>
                </a:rPr>
                <a:t> via d’autres solutions de la Banque</a:t>
              </a:r>
              <a:endParaRPr lang="fr-FR" sz="800">
                <a:solidFill>
                  <a:schemeClr val="accent3"/>
                </a:solidFill>
              </a:endParaRPr>
            </a:p>
          </p:txBody>
        </p:sp>
        <p:grpSp>
          <p:nvGrpSpPr>
            <p:cNvPr id="109" name="Group 108">
              <a:extLst>
                <a:ext uri="{FF2B5EF4-FFF2-40B4-BE49-F238E27FC236}">
                  <a16:creationId xmlns:a16="http://schemas.microsoft.com/office/drawing/2014/main" id="{CDA17045-D612-1BAE-3F82-C655C87F6F64}"/>
                </a:ext>
              </a:extLst>
            </p:cNvPr>
            <p:cNvGrpSpPr/>
            <p:nvPr/>
          </p:nvGrpSpPr>
          <p:grpSpPr>
            <a:xfrm>
              <a:off x="9165920" y="5615823"/>
              <a:ext cx="222556" cy="222556"/>
              <a:chOff x="10413954" y="3391970"/>
              <a:chExt cx="497330" cy="497330"/>
            </a:xfrm>
            <a:solidFill>
              <a:schemeClr val="accent3"/>
            </a:solidFill>
          </p:grpSpPr>
          <p:sp>
            <p:nvSpPr>
              <p:cNvPr id="150" name="Freeform 94">
                <a:extLst>
                  <a:ext uri="{FF2B5EF4-FFF2-40B4-BE49-F238E27FC236}">
                    <a16:creationId xmlns:a16="http://schemas.microsoft.com/office/drawing/2014/main" id="{A23D1323-B821-ED65-4CF2-4904DFD558E8}"/>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51" name="Group 127">
                <a:extLst>
                  <a:ext uri="{FF2B5EF4-FFF2-40B4-BE49-F238E27FC236}">
                    <a16:creationId xmlns:a16="http://schemas.microsoft.com/office/drawing/2014/main" id="{56C3B234-9E85-801F-C9B6-603FC942F1DD}"/>
                  </a:ext>
                </a:extLst>
              </p:cNvPr>
              <p:cNvGrpSpPr>
                <a:grpSpLocks noChangeAspect="1"/>
              </p:cNvGrpSpPr>
              <p:nvPr/>
            </p:nvGrpSpPr>
            <p:grpSpPr bwMode="auto">
              <a:xfrm>
                <a:off x="10558133" y="3537904"/>
                <a:ext cx="208972" cy="207805"/>
                <a:chOff x="5631" y="3122"/>
                <a:chExt cx="179" cy="178"/>
              </a:xfrm>
              <a:grpFill/>
            </p:grpSpPr>
            <p:sp>
              <p:nvSpPr>
                <p:cNvPr id="152" name="Freeform 129">
                  <a:extLst>
                    <a:ext uri="{FF2B5EF4-FFF2-40B4-BE49-F238E27FC236}">
                      <a16:creationId xmlns:a16="http://schemas.microsoft.com/office/drawing/2014/main" id="{7C3E3C61-7CE2-2D38-D2E7-0E0A6C6B6E80}"/>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53" name="Freeform 130">
                  <a:extLst>
                    <a:ext uri="{FF2B5EF4-FFF2-40B4-BE49-F238E27FC236}">
                      <a16:creationId xmlns:a16="http://schemas.microsoft.com/office/drawing/2014/main" id="{AAD9957F-54E8-8329-67E5-ABAAE4F52777}"/>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0" name="Group 109">
              <a:extLst>
                <a:ext uri="{FF2B5EF4-FFF2-40B4-BE49-F238E27FC236}">
                  <a16:creationId xmlns:a16="http://schemas.microsoft.com/office/drawing/2014/main" id="{7A81BC4D-EC00-FF41-4884-D8B8493FF638}"/>
                </a:ext>
              </a:extLst>
            </p:cNvPr>
            <p:cNvGrpSpPr/>
            <p:nvPr/>
          </p:nvGrpSpPr>
          <p:grpSpPr>
            <a:xfrm>
              <a:off x="9165920" y="5206332"/>
              <a:ext cx="222556" cy="222556"/>
              <a:chOff x="10413954" y="3391970"/>
              <a:chExt cx="497330" cy="497330"/>
            </a:xfrm>
            <a:solidFill>
              <a:schemeClr val="accent3"/>
            </a:solidFill>
          </p:grpSpPr>
          <p:sp>
            <p:nvSpPr>
              <p:cNvPr id="146" name="Freeform 94">
                <a:extLst>
                  <a:ext uri="{FF2B5EF4-FFF2-40B4-BE49-F238E27FC236}">
                    <a16:creationId xmlns:a16="http://schemas.microsoft.com/office/drawing/2014/main" id="{418361E8-A6D5-B37F-6FCC-18F0EB92F8B7}"/>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47" name="Group 127">
                <a:extLst>
                  <a:ext uri="{FF2B5EF4-FFF2-40B4-BE49-F238E27FC236}">
                    <a16:creationId xmlns:a16="http://schemas.microsoft.com/office/drawing/2014/main" id="{C6176DEC-3C84-C7E2-A1E7-F898518F5874}"/>
                  </a:ext>
                </a:extLst>
              </p:cNvPr>
              <p:cNvGrpSpPr>
                <a:grpSpLocks noChangeAspect="1"/>
              </p:cNvGrpSpPr>
              <p:nvPr/>
            </p:nvGrpSpPr>
            <p:grpSpPr bwMode="auto">
              <a:xfrm>
                <a:off x="10558133" y="3537904"/>
                <a:ext cx="208972" cy="207805"/>
                <a:chOff x="5631" y="3122"/>
                <a:chExt cx="179" cy="178"/>
              </a:xfrm>
              <a:grpFill/>
            </p:grpSpPr>
            <p:sp>
              <p:nvSpPr>
                <p:cNvPr id="148" name="Freeform 129">
                  <a:extLst>
                    <a:ext uri="{FF2B5EF4-FFF2-40B4-BE49-F238E27FC236}">
                      <a16:creationId xmlns:a16="http://schemas.microsoft.com/office/drawing/2014/main" id="{6BBE6497-DA53-05DF-7349-64EF517F6578}"/>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49" name="Freeform 130">
                  <a:extLst>
                    <a:ext uri="{FF2B5EF4-FFF2-40B4-BE49-F238E27FC236}">
                      <a16:creationId xmlns:a16="http://schemas.microsoft.com/office/drawing/2014/main" id="{5B25CB47-A4F8-FDF2-66C6-7F1D158A1C3F}"/>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1" name="Group 110">
              <a:extLst>
                <a:ext uri="{FF2B5EF4-FFF2-40B4-BE49-F238E27FC236}">
                  <a16:creationId xmlns:a16="http://schemas.microsoft.com/office/drawing/2014/main" id="{C829ECB8-A217-69F5-EB00-58C2C6BDC7B3}"/>
                </a:ext>
              </a:extLst>
            </p:cNvPr>
            <p:cNvGrpSpPr/>
            <p:nvPr/>
          </p:nvGrpSpPr>
          <p:grpSpPr>
            <a:xfrm>
              <a:off x="9165920" y="4889175"/>
              <a:ext cx="222556" cy="222556"/>
              <a:chOff x="10413954" y="3391970"/>
              <a:chExt cx="497330" cy="497330"/>
            </a:xfrm>
            <a:solidFill>
              <a:schemeClr val="accent3"/>
            </a:solidFill>
          </p:grpSpPr>
          <p:sp>
            <p:nvSpPr>
              <p:cNvPr id="142" name="Freeform 94">
                <a:extLst>
                  <a:ext uri="{FF2B5EF4-FFF2-40B4-BE49-F238E27FC236}">
                    <a16:creationId xmlns:a16="http://schemas.microsoft.com/office/drawing/2014/main" id="{C2119406-540A-5DB5-B7E2-4CAEC78C4859}"/>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43" name="Group 127">
                <a:extLst>
                  <a:ext uri="{FF2B5EF4-FFF2-40B4-BE49-F238E27FC236}">
                    <a16:creationId xmlns:a16="http://schemas.microsoft.com/office/drawing/2014/main" id="{C8D5D1E1-75A7-F4D0-B2BF-79719E61B9FD}"/>
                  </a:ext>
                </a:extLst>
              </p:cNvPr>
              <p:cNvGrpSpPr>
                <a:grpSpLocks noChangeAspect="1"/>
              </p:cNvGrpSpPr>
              <p:nvPr/>
            </p:nvGrpSpPr>
            <p:grpSpPr bwMode="auto">
              <a:xfrm>
                <a:off x="10558133" y="3537904"/>
                <a:ext cx="208972" cy="207805"/>
                <a:chOff x="5631" y="3122"/>
                <a:chExt cx="179" cy="178"/>
              </a:xfrm>
              <a:grpFill/>
            </p:grpSpPr>
            <p:sp>
              <p:nvSpPr>
                <p:cNvPr id="144" name="Freeform 129">
                  <a:extLst>
                    <a:ext uri="{FF2B5EF4-FFF2-40B4-BE49-F238E27FC236}">
                      <a16:creationId xmlns:a16="http://schemas.microsoft.com/office/drawing/2014/main" id="{9BB44D39-9AA2-59E9-8580-ED182776D552}"/>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45" name="Freeform 130">
                  <a:extLst>
                    <a:ext uri="{FF2B5EF4-FFF2-40B4-BE49-F238E27FC236}">
                      <a16:creationId xmlns:a16="http://schemas.microsoft.com/office/drawing/2014/main" id="{7D1EC1B1-FA16-478B-A02F-8DD7BB125B7B}"/>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2" name="Group 111">
              <a:extLst>
                <a:ext uri="{FF2B5EF4-FFF2-40B4-BE49-F238E27FC236}">
                  <a16:creationId xmlns:a16="http://schemas.microsoft.com/office/drawing/2014/main" id="{AE83926E-7067-75B2-406D-474D53971D92}"/>
                </a:ext>
              </a:extLst>
            </p:cNvPr>
            <p:cNvGrpSpPr/>
            <p:nvPr/>
          </p:nvGrpSpPr>
          <p:grpSpPr>
            <a:xfrm>
              <a:off x="9165920" y="4572018"/>
              <a:ext cx="222556" cy="222556"/>
              <a:chOff x="10413954" y="3391970"/>
              <a:chExt cx="497330" cy="497330"/>
            </a:xfrm>
            <a:solidFill>
              <a:schemeClr val="accent3"/>
            </a:solidFill>
          </p:grpSpPr>
          <p:sp>
            <p:nvSpPr>
              <p:cNvPr id="138" name="Freeform 94">
                <a:extLst>
                  <a:ext uri="{FF2B5EF4-FFF2-40B4-BE49-F238E27FC236}">
                    <a16:creationId xmlns:a16="http://schemas.microsoft.com/office/drawing/2014/main" id="{A9DF6EC5-8349-04A3-5A47-9E877660FD20}"/>
                  </a:ext>
                </a:extLst>
              </p:cNvPr>
              <p:cNvSpPr>
                <a:spLocks noEditPoints="1"/>
              </p:cNvSpPr>
              <p:nvPr/>
            </p:nvSpPr>
            <p:spPr bwMode="auto">
              <a:xfrm>
                <a:off x="10413954" y="3391970"/>
                <a:ext cx="497330" cy="497330"/>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nvGrpSpPr>
              <p:cNvPr id="139" name="Group 127">
                <a:extLst>
                  <a:ext uri="{FF2B5EF4-FFF2-40B4-BE49-F238E27FC236}">
                    <a16:creationId xmlns:a16="http://schemas.microsoft.com/office/drawing/2014/main" id="{7BA991C2-6506-39F8-AB51-5A9F1A54EFCD}"/>
                  </a:ext>
                </a:extLst>
              </p:cNvPr>
              <p:cNvGrpSpPr>
                <a:grpSpLocks noChangeAspect="1"/>
              </p:cNvGrpSpPr>
              <p:nvPr/>
            </p:nvGrpSpPr>
            <p:grpSpPr bwMode="auto">
              <a:xfrm>
                <a:off x="10558133" y="3537904"/>
                <a:ext cx="208972" cy="207805"/>
                <a:chOff x="5631" y="3122"/>
                <a:chExt cx="179" cy="178"/>
              </a:xfrm>
              <a:grpFill/>
            </p:grpSpPr>
            <p:sp>
              <p:nvSpPr>
                <p:cNvPr id="140" name="Freeform 129">
                  <a:extLst>
                    <a:ext uri="{FF2B5EF4-FFF2-40B4-BE49-F238E27FC236}">
                      <a16:creationId xmlns:a16="http://schemas.microsoft.com/office/drawing/2014/main" id="{C718B720-C884-4816-A32C-D4A2553647AA}"/>
                    </a:ext>
                  </a:extLst>
                </p:cNvPr>
                <p:cNvSpPr>
                  <a:spLocks/>
                </p:cNvSpPr>
                <p:nvPr/>
              </p:nvSpPr>
              <p:spPr bwMode="auto">
                <a:xfrm>
                  <a:off x="5631" y="3122"/>
                  <a:ext cx="179" cy="178"/>
                </a:xfrm>
                <a:custGeom>
                  <a:avLst/>
                  <a:gdLst>
                    <a:gd name="T0" fmla="*/ 114 w 121"/>
                    <a:gd name="T1" fmla="*/ 120 h 120"/>
                    <a:gd name="T2" fmla="*/ 110 w 121"/>
                    <a:gd name="T3" fmla="*/ 119 h 120"/>
                    <a:gd name="T4" fmla="*/ 2 w 121"/>
                    <a:gd name="T5" fmla="*/ 11 h 120"/>
                    <a:gd name="T6" fmla="*/ 2 w 121"/>
                    <a:gd name="T7" fmla="*/ 2 h 120"/>
                    <a:gd name="T8" fmla="*/ 11 w 121"/>
                    <a:gd name="T9" fmla="*/ 2 h 120"/>
                    <a:gd name="T10" fmla="*/ 119 w 121"/>
                    <a:gd name="T11" fmla="*/ 110 h 120"/>
                    <a:gd name="T12" fmla="*/ 119 w 121"/>
                    <a:gd name="T13" fmla="*/ 119 h 120"/>
                    <a:gd name="T14" fmla="*/ 114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114" y="120"/>
                      </a:moveTo>
                      <a:cubicBezTo>
                        <a:pt x="113" y="120"/>
                        <a:pt x="111" y="120"/>
                        <a:pt x="110" y="119"/>
                      </a:cubicBezTo>
                      <a:cubicBezTo>
                        <a:pt x="2" y="11"/>
                        <a:pt x="2" y="11"/>
                        <a:pt x="2" y="11"/>
                      </a:cubicBezTo>
                      <a:cubicBezTo>
                        <a:pt x="0" y="8"/>
                        <a:pt x="0" y="5"/>
                        <a:pt x="2" y="2"/>
                      </a:cubicBezTo>
                      <a:cubicBezTo>
                        <a:pt x="4" y="0"/>
                        <a:pt x="8" y="0"/>
                        <a:pt x="11" y="2"/>
                      </a:cubicBezTo>
                      <a:cubicBezTo>
                        <a:pt x="119" y="110"/>
                        <a:pt x="119" y="110"/>
                        <a:pt x="119" y="110"/>
                      </a:cubicBezTo>
                      <a:cubicBezTo>
                        <a:pt x="121" y="113"/>
                        <a:pt x="121" y="116"/>
                        <a:pt x="119" y="119"/>
                      </a:cubicBezTo>
                      <a:cubicBezTo>
                        <a:pt x="117" y="120"/>
                        <a:pt x="116" y="120"/>
                        <a:pt x="114"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sp>
              <p:nvSpPr>
                <p:cNvPr id="141" name="Freeform 130">
                  <a:extLst>
                    <a:ext uri="{FF2B5EF4-FFF2-40B4-BE49-F238E27FC236}">
                      <a16:creationId xmlns:a16="http://schemas.microsoft.com/office/drawing/2014/main" id="{9D21411E-D4D6-372C-B64A-003272587031}"/>
                    </a:ext>
                  </a:extLst>
                </p:cNvPr>
                <p:cNvSpPr>
                  <a:spLocks/>
                </p:cNvSpPr>
                <p:nvPr/>
              </p:nvSpPr>
              <p:spPr bwMode="auto">
                <a:xfrm>
                  <a:off x="5631" y="3122"/>
                  <a:ext cx="179" cy="178"/>
                </a:xfrm>
                <a:custGeom>
                  <a:avLst/>
                  <a:gdLst>
                    <a:gd name="T0" fmla="*/ 6 w 121"/>
                    <a:gd name="T1" fmla="*/ 120 h 120"/>
                    <a:gd name="T2" fmla="*/ 2 w 121"/>
                    <a:gd name="T3" fmla="*/ 119 h 120"/>
                    <a:gd name="T4" fmla="*/ 2 w 121"/>
                    <a:gd name="T5" fmla="*/ 110 h 120"/>
                    <a:gd name="T6" fmla="*/ 110 w 121"/>
                    <a:gd name="T7" fmla="*/ 2 h 120"/>
                    <a:gd name="T8" fmla="*/ 119 w 121"/>
                    <a:gd name="T9" fmla="*/ 2 h 120"/>
                    <a:gd name="T10" fmla="*/ 119 w 121"/>
                    <a:gd name="T11" fmla="*/ 11 h 120"/>
                    <a:gd name="T12" fmla="*/ 11 w 121"/>
                    <a:gd name="T13" fmla="*/ 119 h 120"/>
                    <a:gd name="T14" fmla="*/ 6 w 121"/>
                    <a:gd name="T15" fmla="*/ 120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6" y="120"/>
                      </a:moveTo>
                      <a:cubicBezTo>
                        <a:pt x="5" y="120"/>
                        <a:pt x="3" y="120"/>
                        <a:pt x="2" y="119"/>
                      </a:cubicBezTo>
                      <a:cubicBezTo>
                        <a:pt x="0" y="116"/>
                        <a:pt x="0" y="113"/>
                        <a:pt x="2" y="110"/>
                      </a:cubicBezTo>
                      <a:cubicBezTo>
                        <a:pt x="110" y="2"/>
                        <a:pt x="110" y="2"/>
                        <a:pt x="110" y="2"/>
                      </a:cubicBezTo>
                      <a:cubicBezTo>
                        <a:pt x="112" y="0"/>
                        <a:pt x="116" y="0"/>
                        <a:pt x="119" y="2"/>
                      </a:cubicBezTo>
                      <a:cubicBezTo>
                        <a:pt x="121" y="5"/>
                        <a:pt x="121" y="8"/>
                        <a:pt x="119" y="11"/>
                      </a:cubicBezTo>
                      <a:cubicBezTo>
                        <a:pt x="11" y="119"/>
                        <a:pt x="11" y="119"/>
                        <a:pt x="11" y="119"/>
                      </a:cubicBezTo>
                      <a:cubicBezTo>
                        <a:pt x="9" y="120"/>
                        <a:pt x="8" y="120"/>
                        <a:pt x="6" y="120"/>
                      </a:cubicBezTo>
                      <a:close/>
                    </a:path>
                  </a:pathLst>
                </a:custGeom>
                <a:grpFill/>
                <a:ln w="952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tx2"/>
                    </a:solidFill>
                    <a:effectLst/>
                    <a:uLnTx/>
                    <a:uFillTx/>
                    <a:cs typeface="Arial" charset="0"/>
                  </a:endParaRPr>
                </a:p>
              </p:txBody>
            </p:sp>
          </p:grpSp>
        </p:grpSp>
        <p:grpSp>
          <p:nvGrpSpPr>
            <p:cNvPr id="113" name="Group 92">
              <a:extLst>
                <a:ext uri="{FF2B5EF4-FFF2-40B4-BE49-F238E27FC236}">
                  <a16:creationId xmlns:a16="http://schemas.microsoft.com/office/drawing/2014/main" id="{A756DFB4-7BDD-1D8D-A744-13A60D44D4B3}"/>
                </a:ext>
              </a:extLst>
            </p:cNvPr>
            <p:cNvGrpSpPr>
              <a:grpSpLocks noChangeAspect="1"/>
            </p:cNvGrpSpPr>
            <p:nvPr/>
          </p:nvGrpSpPr>
          <p:grpSpPr bwMode="auto">
            <a:xfrm>
              <a:off x="5772357" y="4572014"/>
              <a:ext cx="222557" cy="222555"/>
              <a:chOff x="6546" y="1719"/>
              <a:chExt cx="426" cy="426"/>
            </a:xfrm>
            <a:solidFill>
              <a:schemeClr val="accent2"/>
            </a:solidFill>
          </p:grpSpPr>
          <p:sp>
            <p:nvSpPr>
              <p:cNvPr id="136" name="Freeform 93">
                <a:extLst>
                  <a:ext uri="{FF2B5EF4-FFF2-40B4-BE49-F238E27FC236}">
                    <a16:creationId xmlns:a16="http://schemas.microsoft.com/office/drawing/2014/main" id="{638D4845-1AE1-6C95-36FB-8F772767A83A}"/>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7" name="Freeform 94">
                <a:extLst>
                  <a:ext uri="{FF2B5EF4-FFF2-40B4-BE49-F238E27FC236}">
                    <a16:creationId xmlns:a16="http://schemas.microsoft.com/office/drawing/2014/main" id="{B48AD32C-0840-E16A-77B8-BBE9563892B3}"/>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4" name="Group 92">
              <a:extLst>
                <a:ext uri="{FF2B5EF4-FFF2-40B4-BE49-F238E27FC236}">
                  <a16:creationId xmlns:a16="http://schemas.microsoft.com/office/drawing/2014/main" id="{60D76E44-03AD-13DB-0ED4-58DB5417E4FE}"/>
                </a:ext>
              </a:extLst>
            </p:cNvPr>
            <p:cNvGrpSpPr>
              <a:grpSpLocks noChangeAspect="1"/>
            </p:cNvGrpSpPr>
            <p:nvPr/>
          </p:nvGrpSpPr>
          <p:grpSpPr bwMode="auto">
            <a:xfrm>
              <a:off x="5772357" y="4889171"/>
              <a:ext cx="222557" cy="222555"/>
              <a:chOff x="6546" y="1719"/>
              <a:chExt cx="426" cy="426"/>
            </a:xfrm>
            <a:solidFill>
              <a:schemeClr val="accent2"/>
            </a:solidFill>
          </p:grpSpPr>
          <p:sp>
            <p:nvSpPr>
              <p:cNvPr id="134" name="Freeform 93">
                <a:extLst>
                  <a:ext uri="{FF2B5EF4-FFF2-40B4-BE49-F238E27FC236}">
                    <a16:creationId xmlns:a16="http://schemas.microsoft.com/office/drawing/2014/main" id="{C520081D-F800-7999-FE97-09A53281BACD}"/>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5" name="Freeform 94">
                <a:extLst>
                  <a:ext uri="{FF2B5EF4-FFF2-40B4-BE49-F238E27FC236}">
                    <a16:creationId xmlns:a16="http://schemas.microsoft.com/office/drawing/2014/main" id="{BFB55F92-07B9-71E9-E9BE-C4155EF03FDD}"/>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5" name="Group 92">
              <a:extLst>
                <a:ext uri="{FF2B5EF4-FFF2-40B4-BE49-F238E27FC236}">
                  <a16:creationId xmlns:a16="http://schemas.microsoft.com/office/drawing/2014/main" id="{7405CF84-2E6E-DA65-5735-8516E738CA50}"/>
                </a:ext>
              </a:extLst>
            </p:cNvPr>
            <p:cNvGrpSpPr>
              <a:grpSpLocks noChangeAspect="1"/>
            </p:cNvGrpSpPr>
            <p:nvPr/>
          </p:nvGrpSpPr>
          <p:grpSpPr bwMode="auto">
            <a:xfrm>
              <a:off x="5772357" y="5206328"/>
              <a:ext cx="222557" cy="222555"/>
              <a:chOff x="6546" y="1719"/>
              <a:chExt cx="426" cy="426"/>
            </a:xfrm>
            <a:solidFill>
              <a:schemeClr val="accent2"/>
            </a:solidFill>
          </p:grpSpPr>
          <p:sp>
            <p:nvSpPr>
              <p:cNvPr id="132" name="Freeform 93">
                <a:extLst>
                  <a:ext uri="{FF2B5EF4-FFF2-40B4-BE49-F238E27FC236}">
                    <a16:creationId xmlns:a16="http://schemas.microsoft.com/office/drawing/2014/main" id="{4C8D0AFC-E97C-DFE4-5A32-18894964C4EB}"/>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3" name="Freeform 94">
                <a:extLst>
                  <a:ext uri="{FF2B5EF4-FFF2-40B4-BE49-F238E27FC236}">
                    <a16:creationId xmlns:a16="http://schemas.microsoft.com/office/drawing/2014/main" id="{8A48664C-B97D-0874-CC7A-81ED4C0CF87B}"/>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6" name="Group 92">
              <a:extLst>
                <a:ext uri="{FF2B5EF4-FFF2-40B4-BE49-F238E27FC236}">
                  <a16:creationId xmlns:a16="http://schemas.microsoft.com/office/drawing/2014/main" id="{BAAF7A41-9136-CDEB-6EDC-34CF5F543A6D}"/>
                </a:ext>
              </a:extLst>
            </p:cNvPr>
            <p:cNvGrpSpPr>
              <a:grpSpLocks noChangeAspect="1"/>
            </p:cNvGrpSpPr>
            <p:nvPr/>
          </p:nvGrpSpPr>
          <p:grpSpPr bwMode="auto">
            <a:xfrm>
              <a:off x="5772357" y="5615819"/>
              <a:ext cx="222557" cy="222555"/>
              <a:chOff x="6546" y="1719"/>
              <a:chExt cx="426" cy="426"/>
            </a:xfrm>
            <a:solidFill>
              <a:schemeClr val="accent2"/>
            </a:solidFill>
          </p:grpSpPr>
          <p:sp>
            <p:nvSpPr>
              <p:cNvPr id="130" name="Freeform 93">
                <a:extLst>
                  <a:ext uri="{FF2B5EF4-FFF2-40B4-BE49-F238E27FC236}">
                    <a16:creationId xmlns:a16="http://schemas.microsoft.com/office/drawing/2014/main" id="{748D504D-F1AC-F043-AE4A-7AC6E277E671}"/>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31" name="Freeform 94">
                <a:extLst>
                  <a:ext uri="{FF2B5EF4-FFF2-40B4-BE49-F238E27FC236}">
                    <a16:creationId xmlns:a16="http://schemas.microsoft.com/office/drawing/2014/main" id="{F3478742-32A7-A98C-73A5-71E248A7B5AC}"/>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952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sp>
          <p:nvSpPr>
            <p:cNvPr id="117" name="Rectangle 116">
              <a:extLst>
                <a:ext uri="{FF2B5EF4-FFF2-40B4-BE49-F238E27FC236}">
                  <a16:creationId xmlns:a16="http://schemas.microsoft.com/office/drawing/2014/main" id="{240052DB-06F4-545D-9FB8-CCE1B4AC8865}"/>
                </a:ext>
              </a:extLst>
            </p:cNvPr>
            <p:cNvSpPr/>
            <p:nvPr/>
          </p:nvSpPr>
          <p:spPr>
            <a:xfrm>
              <a:off x="3805881" y="4531100"/>
              <a:ext cx="1801471" cy="1428527"/>
            </a:xfrm>
            <a:prstGeom prst="rect">
              <a:avLst/>
            </a:prstGeom>
            <a:solidFill>
              <a:schemeClr val="bg1">
                <a:lumMod val="95000"/>
              </a:schemeClr>
            </a:solidFill>
            <a:ln w="12700">
              <a:solidFill>
                <a:schemeClr val="bg1">
                  <a:lumMod val="8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358775">
                <a:spcBef>
                  <a:spcPts val="600"/>
                </a:spcBef>
              </a:pPr>
              <a:r>
                <a:rPr lang="fr-FR" sz="1000">
                  <a:solidFill>
                    <a:schemeClr val="accent2"/>
                  </a:solidFill>
                </a:rPr>
                <a:t>Pas de contrainte particulière pour les comptes titres</a:t>
              </a:r>
              <a:endParaRPr lang="fr-FR" sz="1000">
                <a:solidFill>
                  <a:schemeClr val="tx1"/>
                </a:solidFill>
              </a:endParaRPr>
            </a:p>
          </p:txBody>
        </p:sp>
        <p:grpSp>
          <p:nvGrpSpPr>
            <p:cNvPr id="118" name="Group 92">
              <a:extLst>
                <a:ext uri="{FF2B5EF4-FFF2-40B4-BE49-F238E27FC236}">
                  <a16:creationId xmlns:a16="http://schemas.microsoft.com/office/drawing/2014/main" id="{582E4735-3B22-BFB0-5952-BB8A85DBD6C4}"/>
                </a:ext>
              </a:extLst>
            </p:cNvPr>
            <p:cNvGrpSpPr>
              <a:grpSpLocks noChangeAspect="1"/>
            </p:cNvGrpSpPr>
            <p:nvPr/>
          </p:nvGrpSpPr>
          <p:grpSpPr bwMode="auto">
            <a:xfrm>
              <a:off x="3906365" y="4573707"/>
              <a:ext cx="222557" cy="222555"/>
              <a:chOff x="6546" y="1719"/>
              <a:chExt cx="426" cy="426"/>
            </a:xfrm>
            <a:solidFill>
              <a:srgbClr val="87D3CC"/>
            </a:solidFill>
          </p:grpSpPr>
          <p:sp>
            <p:nvSpPr>
              <p:cNvPr id="128" name="Freeform 93">
                <a:extLst>
                  <a:ext uri="{FF2B5EF4-FFF2-40B4-BE49-F238E27FC236}">
                    <a16:creationId xmlns:a16="http://schemas.microsoft.com/office/drawing/2014/main" id="{91009796-7BF5-FB9F-B5BC-AE5DD023AEC8}"/>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9" name="Freeform 94">
                <a:extLst>
                  <a:ext uri="{FF2B5EF4-FFF2-40B4-BE49-F238E27FC236}">
                    <a16:creationId xmlns:a16="http://schemas.microsoft.com/office/drawing/2014/main" id="{0BF416C4-A1A3-E671-98A7-5837A9DA30F3}"/>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19" name="Group 92">
              <a:extLst>
                <a:ext uri="{FF2B5EF4-FFF2-40B4-BE49-F238E27FC236}">
                  <a16:creationId xmlns:a16="http://schemas.microsoft.com/office/drawing/2014/main" id="{E519CB9C-2EAB-2418-02A1-A28532FDAD66}"/>
                </a:ext>
              </a:extLst>
            </p:cNvPr>
            <p:cNvGrpSpPr>
              <a:grpSpLocks noChangeAspect="1"/>
            </p:cNvGrpSpPr>
            <p:nvPr/>
          </p:nvGrpSpPr>
          <p:grpSpPr bwMode="auto">
            <a:xfrm>
              <a:off x="3906365" y="4890864"/>
              <a:ext cx="222557" cy="222555"/>
              <a:chOff x="6546" y="1719"/>
              <a:chExt cx="426" cy="426"/>
            </a:xfrm>
            <a:solidFill>
              <a:srgbClr val="87D3CC"/>
            </a:solidFill>
          </p:grpSpPr>
          <p:sp>
            <p:nvSpPr>
              <p:cNvPr id="126" name="Freeform 93">
                <a:extLst>
                  <a:ext uri="{FF2B5EF4-FFF2-40B4-BE49-F238E27FC236}">
                    <a16:creationId xmlns:a16="http://schemas.microsoft.com/office/drawing/2014/main" id="{66D01D89-6D1A-363C-4854-83E8D2059887}"/>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7" name="Freeform 94">
                <a:extLst>
                  <a:ext uri="{FF2B5EF4-FFF2-40B4-BE49-F238E27FC236}">
                    <a16:creationId xmlns:a16="http://schemas.microsoft.com/office/drawing/2014/main" id="{768BE95E-1E7E-DADE-A7AE-35D063D1C33D}"/>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20" name="Group 92">
              <a:extLst>
                <a:ext uri="{FF2B5EF4-FFF2-40B4-BE49-F238E27FC236}">
                  <a16:creationId xmlns:a16="http://schemas.microsoft.com/office/drawing/2014/main" id="{5C25D8E0-5154-FD9F-2052-BB292C1FAB70}"/>
                </a:ext>
              </a:extLst>
            </p:cNvPr>
            <p:cNvGrpSpPr>
              <a:grpSpLocks noChangeAspect="1"/>
            </p:cNvGrpSpPr>
            <p:nvPr/>
          </p:nvGrpSpPr>
          <p:grpSpPr bwMode="auto">
            <a:xfrm>
              <a:off x="3906365" y="5208021"/>
              <a:ext cx="222557" cy="222555"/>
              <a:chOff x="6546" y="1719"/>
              <a:chExt cx="426" cy="426"/>
            </a:xfrm>
            <a:solidFill>
              <a:srgbClr val="87D3CC"/>
            </a:solidFill>
          </p:grpSpPr>
          <p:sp>
            <p:nvSpPr>
              <p:cNvPr id="124" name="Freeform 93">
                <a:extLst>
                  <a:ext uri="{FF2B5EF4-FFF2-40B4-BE49-F238E27FC236}">
                    <a16:creationId xmlns:a16="http://schemas.microsoft.com/office/drawing/2014/main" id="{60770255-D7DA-AE27-47BC-CDCA49236921}"/>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5" name="Freeform 94">
                <a:extLst>
                  <a:ext uri="{FF2B5EF4-FFF2-40B4-BE49-F238E27FC236}">
                    <a16:creationId xmlns:a16="http://schemas.microsoft.com/office/drawing/2014/main" id="{856E2116-A710-9B12-384B-CBB448DAA721}"/>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nvGrpSpPr>
            <p:cNvPr id="121" name="Group 92">
              <a:extLst>
                <a:ext uri="{FF2B5EF4-FFF2-40B4-BE49-F238E27FC236}">
                  <a16:creationId xmlns:a16="http://schemas.microsoft.com/office/drawing/2014/main" id="{ED796EF0-C2BA-B6C9-287E-F77E44B74B01}"/>
                </a:ext>
              </a:extLst>
            </p:cNvPr>
            <p:cNvGrpSpPr>
              <a:grpSpLocks noChangeAspect="1"/>
            </p:cNvGrpSpPr>
            <p:nvPr/>
          </p:nvGrpSpPr>
          <p:grpSpPr bwMode="auto">
            <a:xfrm>
              <a:off x="3906365" y="5621730"/>
              <a:ext cx="222557" cy="222555"/>
              <a:chOff x="6546" y="1719"/>
              <a:chExt cx="426" cy="426"/>
            </a:xfrm>
            <a:solidFill>
              <a:srgbClr val="87D3CC"/>
            </a:solidFill>
          </p:grpSpPr>
          <p:sp>
            <p:nvSpPr>
              <p:cNvPr id="122" name="Freeform 93">
                <a:extLst>
                  <a:ext uri="{FF2B5EF4-FFF2-40B4-BE49-F238E27FC236}">
                    <a16:creationId xmlns:a16="http://schemas.microsoft.com/office/drawing/2014/main" id="{D25D5168-558D-440B-0B2D-658C6EE5BE3E}"/>
                  </a:ext>
                </a:extLst>
              </p:cNvPr>
              <p:cNvSpPr>
                <a:spLocks/>
              </p:cNvSpPr>
              <p:nvPr/>
            </p:nvSpPr>
            <p:spPr bwMode="auto">
              <a:xfrm>
                <a:off x="6662" y="1861"/>
                <a:ext cx="196" cy="142"/>
              </a:xfrm>
              <a:custGeom>
                <a:avLst/>
                <a:gdLst>
                  <a:gd name="T0" fmla="*/ 36 w 133"/>
                  <a:gd name="T1" fmla="*/ 96 h 96"/>
                  <a:gd name="T2" fmla="*/ 32 w 133"/>
                  <a:gd name="T3" fmla="*/ 94 h 96"/>
                  <a:gd name="T4" fmla="*/ 2 w 133"/>
                  <a:gd name="T5" fmla="*/ 64 h 96"/>
                  <a:gd name="T6" fmla="*/ 2 w 133"/>
                  <a:gd name="T7" fmla="*/ 56 h 96"/>
                  <a:gd name="T8" fmla="*/ 11 w 133"/>
                  <a:gd name="T9" fmla="*/ 56 h 96"/>
                  <a:gd name="T10" fmla="*/ 36 w 133"/>
                  <a:gd name="T11" fmla="*/ 82 h 96"/>
                  <a:gd name="T12" fmla="*/ 122 w 133"/>
                  <a:gd name="T13" fmla="*/ 2 h 96"/>
                  <a:gd name="T14" fmla="*/ 131 w 133"/>
                  <a:gd name="T15" fmla="*/ 2 h 96"/>
                  <a:gd name="T16" fmla="*/ 130 w 133"/>
                  <a:gd name="T17" fmla="*/ 11 h 96"/>
                  <a:gd name="T18" fmla="*/ 40 w 133"/>
                  <a:gd name="T19" fmla="*/ 95 h 96"/>
                  <a:gd name="T20" fmla="*/ 36 w 133"/>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96">
                    <a:moveTo>
                      <a:pt x="36" y="96"/>
                    </a:moveTo>
                    <a:cubicBezTo>
                      <a:pt x="35" y="96"/>
                      <a:pt x="33" y="96"/>
                      <a:pt x="32" y="94"/>
                    </a:cubicBezTo>
                    <a:cubicBezTo>
                      <a:pt x="2" y="64"/>
                      <a:pt x="2" y="64"/>
                      <a:pt x="2" y="64"/>
                    </a:cubicBezTo>
                    <a:cubicBezTo>
                      <a:pt x="0" y="62"/>
                      <a:pt x="0" y="58"/>
                      <a:pt x="2" y="56"/>
                    </a:cubicBezTo>
                    <a:cubicBezTo>
                      <a:pt x="4" y="54"/>
                      <a:pt x="8" y="54"/>
                      <a:pt x="11" y="56"/>
                    </a:cubicBezTo>
                    <a:cubicBezTo>
                      <a:pt x="36" y="82"/>
                      <a:pt x="36" y="82"/>
                      <a:pt x="36" y="82"/>
                    </a:cubicBezTo>
                    <a:cubicBezTo>
                      <a:pt x="122" y="2"/>
                      <a:pt x="122" y="2"/>
                      <a:pt x="122" y="2"/>
                    </a:cubicBezTo>
                    <a:cubicBezTo>
                      <a:pt x="125" y="0"/>
                      <a:pt x="128" y="0"/>
                      <a:pt x="131" y="2"/>
                    </a:cubicBezTo>
                    <a:cubicBezTo>
                      <a:pt x="133" y="5"/>
                      <a:pt x="133" y="8"/>
                      <a:pt x="130" y="11"/>
                    </a:cubicBezTo>
                    <a:cubicBezTo>
                      <a:pt x="40" y="95"/>
                      <a:pt x="40" y="95"/>
                      <a:pt x="40" y="95"/>
                    </a:cubicBezTo>
                    <a:cubicBezTo>
                      <a:pt x="39" y="96"/>
                      <a:pt x="38" y="96"/>
                      <a:pt x="36" y="96"/>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sp>
            <p:nvSpPr>
              <p:cNvPr id="123" name="Freeform 94">
                <a:extLst>
                  <a:ext uri="{FF2B5EF4-FFF2-40B4-BE49-F238E27FC236}">
                    <a16:creationId xmlns:a16="http://schemas.microsoft.com/office/drawing/2014/main" id="{38EE2669-D4E0-E158-CB84-014631288ECF}"/>
                  </a:ext>
                </a:extLst>
              </p:cNvPr>
              <p:cNvSpPr>
                <a:spLocks noEditPoints="1"/>
              </p:cNvSpPr>
              <p:nvPr/>
            </p:nvSpPr>
            <p:spPr bwMode="auto">
              <a:xfrm>
                <a:off x="6546" y="1719"/>
                <a:ext cx="426"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5" y="288"/>
                      <a:pt x="0" y="224"/>
                      <a:pt x="0" y="144"/>
                    </a:cubicBezTo>
                    <a:cubicBezTo>
                      <a:pt x="0" y="65"/>
                      <a:pt x="65" y="0"/>
                      <a:pt x="144" y="0"/>
                    </a:cubicBezTo>
                    <a:cubicBezTo>
                      <a:pt x="224" y="0"/>
                      <a:pt x="288" y="65"/>
                      <a:pt x="288" y="144"/>
                    </a:cubicBezTo>
                    <a:cubicBezTo>
                      <a:pt x="288" y="224"/>
                      <a:pt x="224" y="288"/>
                      <a:pt x="144" y="288"/>
                    </a:cubicBezTo>
                    <a:close/>
                    <a:moveTo>
                      <a:pt x="144" y="12"/>
                    </a:moveTo>
                    <a:cubicBezTo>
                      <a:pt x="72" y="12"/>
                      <a:pt x="12" y="71"/>
                      <a:pt x="12" y="144"/>
                    </a:cubicBezTo>
                    <a:cubicBezTo>
                      <a:pt x="12" y="217"/>
                      <a:pt x="72" y="276"/>
                      <a:pt x="144" y="276"/>
                    </a:cubicBezTo>
                    <a:cubicBezTo>
                      <a:pt x="217" y="276"/>
                      <a:pt x="276" y="217"/>
                      <a:pt x="276" y="144"/>
                    </a:cubicBezTo>
                    <a:cubicBezTo>
                      <a:pt x="276" y="71"/>
                      <a:pt x="217" y="12"/>
                      <a:pt x="144" y="12"/>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chemeClr val="accent2"/>
                  </a:solidFill>
                  <a:effectLst/>
                  <a:uLnTx/>
                  <a:uFillTx/>
                  <a:cs typeface="Arial" charset="0"/>
                </a:endParaRPr>
              </a:p>
            </p:txBody>
          </p:sp>
        </p:grpSp>
      </p:grpSp>
      <p:sp>
        <p:nvSpPr>
          <p:cNvPr id="181" name="Title 180">
            <a:extLst>
              <a:ext uri="{FF2B5EF4-FFF2-40B4-BE49-F238E27FC236}">
                <a16:creationId xmlns:a16="http://schemas.microsoft.com/office/drawing/2014/main" id="{5ACDDDA9-BB13-A271-45CA-17C40DF165F4}"/>
              </a:ext>
            </a:extLst>
          </p:cNvPr>
          <p:cNvSpPr>
            <a:spLocks noGrp="1"/>
          </p:cNvSpPr>
          <p:nvPr>
            <p:ph type="title"/>
          </p:nvPr>
        </p:nvSpPr>
        <p:spPr/>
        <p:txBody>
          <a:bodyPr/>
          <a:lstStyle/>
          <a:p>
            <a:r>
              <a:rPr lang="fr-FR"/>
              <a:t>Synthèse des opérations réalisables dans LEA</a:t>
            </a:r>
          </a:p>
        </p:txBody>
      </p:sp>
      <p:sp>
        <p:nvSpPr>
          <p:cNvPr id="177" name="Text Placeholder 2">
            <a:extLst>
              <a:ext uri="{FF2B5EF4-FFF2-40B4-BE49-F238E27FC236}">
                <a16:creationId xmlns:a16="http://schemas.microsoft.com/office/drawing/2014/main" id="{66841C1F-3C32-BA9B-A6E9-B84CD99CA742}"/>
              </a:ext>
            </a:extLst>
          </p:cNvPr>
          <p:cNvSpPr>
            <a:spLocks noGrp="1"/>
          </p:cNvSpPr>
          <p:nvPr>
            <p:ph type="body" sz="quarter" idx="12"/>
          </p:nvPr>
        </p:nvSpPr>
        <p:spPr>
          <a:xfrm>
            <a:off x="1200513" y="816000"/>
            <a:ext cx="10272131" cy="384043"/>
          </a:xfrm>
        </p:spPr>
        <p:txBody>
          <a:bodyPr>
            <a:normAutofit/>
          </a:bodyPr>
          <a:lstStyle/>
          <a:p>
            <a:r>
              <a:rPr lang="fr-FR"/>
              <a:t>Evolutions liées aux clients de 80 ans et plus</a:t>
            </a:r>
          </a:p>
        </p:txBody>
      </p:sp>
    </p:spTree>
    <p:extLst>
      <p:ext uri="{BB962C8B-B14F-4D97-AF65-F5344CB8AC3E}">
        <p14:creationId xmlns:p14="http://schemas.microsoft.com/office/powerpoint/2010/main" val="2304387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6875"/>
      </p:ext>
    </p:extLst>
  </p:cSld>
  <p:clrMapOvr>
    <a:masterClrMapping/>
  </p:clrMapOvr>
</p:sld>
</file>

<file path=ppt/theme/theme1.xml><?xml version="1.0" encoding="utf-8"?>
<a:theme xmlns:a="http://schemas.openxmlformats.org/drawingml/2006/main" name="Communauté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Custom 1">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munauté BPCE" id="{20EF33CF-83C6-4830-9C7A-BD034EFF2C07}" vid="{1EEB06DC-3E3D-4492-B6D6-4600D08E35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505AEF91747E44D8A9E18AD272991B8" ma:contentTypeVersion="0" ma:contentTypeDescription="Crée un document." ma:contentTypeScope="" ma:versionID="20e311dd9b58c76a210846d25c05416b">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78302F-E4F7-446D-985F-6346A998F6AD}">
  <ds:schemaRefs>
    <ds:schemaRef ds:uri="http://schemas.microsoft.com/sharepoint/v3/contenttype/forms"/>
  </ds:schemaRefs>
</ds:datastoreItem>
</file>

<file path=customXml/itemProps2.xml><?xml version="1.0" encoding="utf-8"?>
<ds:datastoreItem xmlns:ds="http://schemas.openxmlformats.org/officeDocument/2006/customXml" ds:itemID="{D02CE626-C426-4AD2-B6FF-6802F274C9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B9A7F92-3015-4072-B045-40D7811C1142}">
  <ds:schemaRefs>
    <ds:schemaRef ds:uri="018d6051-302d-4f57-a55b-ffe63db04224"/>
    <ds:schemaRef ds:uri="8834d0e7-a6ea-4e57-82d2-806cf37c6442"/>
    <ds:schemaRef ds:uri="b4d425db-ed53-4623-8022-f321203f01bf"/>
    <ds:schemaRef ds:uri="e5541974-b890-4475-8def-9ccd964e05b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97e4f81-4b1c-4a3a-b237-8636707719dc}" enabled="1" method="Privileged" siteId="{d5bb6d35-8a82-4329-b49a-5030bd6497ab}" contentBits="2" removed="0"/>
</clbl:labelList>
</file>

<file path=docProps/app.xml><?xml version="1.0" encoding="utf-8"?>
<Properties xmlns="http://schemas.openxmlformats.org/officeDocument/2006/extended-properties" xmlns:vt="http://schemas.openxmlformats.org/officeDocument/2006/docPropsVTypes">
  <Template>Default Theme</Template>
  <TotalTime>0</TotalTime>
  <Words>3961</Words>
  <Application>Microsoft Office PowerPoint</Application>
  <PresentationFormat>Grand écran</PresentationFormat>
  <Paragraphs>430</Paragraphs>
  <Slides>19</Slides>
  <Notes>7</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19</vt:i4>
      </vt:variant>
    </vt:vector>
  </HeadingPairs>
  <TitlesOfParts>
    <vt:vector size="32" baseType="lpstr">
      <vt:lpstr>Arial</vt:lpstr>
      <vt:lpstr>Arial Narrow</vt:lpstr>
      <vt:lpstr>Cabin Condensed</vt:lpstr>
      <vt:lpstr>Calibri</vt:lpstr>
      <vt:lpstr>Cambria Math</vt:lpstr>
      <vt:lpstr>Courier New</vt:lpstr>
      <vt:lpstr>Montserrat</vt:lpstr>
      <vt:lpstr>Montserrat ExtraBold</vt:lpstr>
      <vt:lpstr>Montserrat SemiBold</vt:lpstr>
      <vt:lpstr>Symbol</vt:lpstr>
      <vt:lpstr>Wingdings</vt:lpstr>
      <vt:lpstr>Wingdings 3</vt:lpstr>
      <vt:lpstr>Communauté BPCE</vt:lpstr>
      <vt:lpstr>LEA V4.2 stratégie CDC</vt:lpstr>
      <vt:lpstr>Dispositif de Conduite du changement</vt:lpstr>
      <vt:lpstr>LEA V4.2 Kit de conduite du changement</vt:lpstr>
      <vt:lpstr>Evolutions de la version 4.2</vt:lpstr>
      <vt:lpstr>Evolutions liées aux clients de 80 ans et plus</vt:lpstr>
      <vt:lpstr>Application systématique du profil R1 - Prudent</vt:lpstr>
      <vt:lpstr>Contrôles complémentaires sur les projets</vt:lpstr>
      <vt:lpstr>Règles spécifiques à partir de 90 ans</vt:lpstr>
      <vt:lpstr>Synthèse des opérations réalisables dans LEA</vt:lpstr>
      <vt:lpstr>Autres évolutions liées à LEA 4.2 </vt:lpstr>
      <vt:lpstr>Autres évolutions liées à LEA 4.2 </vt:lpstr>
      <vt:lpstr>Exemples de personnalisation du conseil </vt:lpstr>
      <vt:lpstr>Autres évolutions liées à LEA 4.2 </vt:lpstr>
      <vt:lpstr>Annexe : TOPAZE Client Final</vt:lpstr>
      <vt:lpstr>Présentation PowerPoint</vt:lpstr>
      <vt:lpstr>Evolution des règles LEA pour les clients de 80 ans et plus</vt:lpstr>
      <vt:lpstr>Evolutions liées aux clients de 80 ans et plus</vt:lpstr>
      <vt:lpstr>Synthèse des opérations réalisables dans LEA</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 - V4.1</dc:title>
  <dc:creator>Zimmermann, Thomas</dc:creator>
  <cp:lastModifiedBy>LOSSER Fabien [CEGEE]</cp:lastModifiedBy>
  <cp:revision>2</cp:revision>
  <dcterms:created xsi:type="dcterms:W3CDTF">2023-04-24T10:20:16Z</dcterms:created>
  <dcterms:modified xsi:type="dcterms:W3CDTF">2024-01-26T14:08:46Z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0x0101007505AEF91747E44D8A9E18AD272991B8</vt:lpwstr>
  </property>
  <property fmtid="{D5CDD505-2E9C-101B-9397-08002B2CF9AE}" pid="3" name="MediaServiceImageTags">
    <vt:lpwstr/>
  </property>
  <property fmtid="{D5CDD505-2E9C-101B-9397-08002B2CF9AE}" pid="4" name="MSIP_Label_797e4f81-4b1c-4a3a-b237-8636707719dc_Enabled">
    <vt:lpwstr>true</vt:lpwstr>
  </property>
  <property fmtid="{D5CDD505-2E9C-101B-9397-08002B2CF9AE}" pid="5" name="MSIP_Label_797e4f81-4b1c-4a3a-b237-8636707719dc_SetDate">
    <vt:lpwstr>2023-06-07T12:59:53Z</vt:lpwstr>
  </property>
  <property fmtid="{D5CDD505-2E9C-101B-9397-08002B2CF9AE}" pid="6" name="MSIP_Label_797e4f81-4b1c-4a3a-b237-8636707719dc_Method">
    <vt:lpwstr>Privileged</vt:lpwstr>
  </property>
  <property fmtid="{D5CDD505-2E9C-101B-9397-08002B2CF9AE}" pid="7" name="MSIP_Label_797e4f81-4b1c-4a3a-b237-8636707719dc_Name">
    <vt:lpwstr>797e4f81-4b1c-4a3a-b237-8636707719dc</vt:lpwstr>
  </property>
  <property fmtid="{D5CDD505-2E9C-101B-9397-08002B2CF9AE}" pid="8" name="MSIP_Label_797e4f81-4b1c-4a3a-b237-8636707719dc_SiteId">
    <vt:lpwstr>d5bb6d35-8a82-4329-b49a-5030bd6497ab</vt:lpwstr>
  </property>
  <property fmtid="{D5CDD505-2E9C-101B-9397-08002B2CF9AE}" pid="9" name="MSIP_Label_797e4f81-4b1c-4a3a-b237-8636707719dc_ActionId">
    <vt:lpwstr>446878e9-0175-4e00-98c6-ed824fa83712</vt:lpwstr>
  </property>
  <property fmtid="{D5CDD505-2E9C-101B-9397-08002B2CF9AE}" pid="10" name="MSIP_Label_797e4f81-4b1c-4a3a-b237-8636707719dc_ContentBits">
    <vt:lpwstr>2</vt:lpwstr>
  </property>
</Properties>
</file>