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sldIdLst>
    <p:sldId id="351" r:id="rId2"/>
    <p:sldId id="389" r:id="rId3"/>
    <p:sldId id="390" r:id="rId4"/>
    <p:sldId id="391" r:id="rId5"/>
    <p:sldId id="392" r:id="rId6"/>
    <p:sldId id="393" r:id="rId7"/>
    <p:sldId id="394" r:id="rId8"/>
    <p:sldId id="395" r:id="rId9"/>
    <p:sldId id="396" r:id="rId10"/>
    <p:sldId id="397" r:id="rId11"/>
    <p:sldId id="398" r:id="rId12"/>
    <p:sldId id="399" r:id="rId13"/>
    <p:sldId id="400" r:id="rId14"/>
    <p:sldId id="258" r:id="rId15"/>
  </p:sldIdLst>
  <p:sldSz cx="9144000" cy="5143500" type="screen16x9"/>
  <p:notesSz cx="6797675" cy="9926638"/>
  <p:embeddedFontLst>
    <p:embeddedFont>
      <p:font typeface="Verdana" panose="020B0604030504040204" pitchFamily="34" charset="0"/>
      <p:regular r:id="rId16"/>
      <p:bold r:id="rId17"/>
      <p:italic r:id="rId18"/>
      <p:boldItalic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Cabin" panose="020B0604020202020204" charset="0"/>
      <p:regular r:id="rId24"/>
      <p:bold r:id="rId25"/>
      <p:italic r:id="rId26"/>
      <p:boldItalic r:id="rId27"/>
    </p:embeddedFont>
    <p:embeddedFont>
      <p:font typeface="Cabin Condensed" panose="020B0604020202020204" charset="0"/>
      <p:regular r:id="rId28"/>
      <p:bold r:id="rId29"/>
    </p:embeddedFont>
    <p:embeddedFont>
      <p:font typeface="Cambria Math" panose="02040503050406030204" pitchFamily="18" charset="0"/>
      <p:regular r:id="rId30"/>
    </p:embeddedFont>
  </p:embeddedFont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52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192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is Cecile" initials="DC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739E"/>
    <a:srgbClr val="835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D934C3-49CA-4D08-B35C-A78F78FB874D}" v="773" dt="2018-07-06T07:56:33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2" autoAdjust="0"/>
    <p:restoredTop sz="94660"/>
  </p:normalViewPr>
  <p:slideViewPr>
    <p:cSldViewPr snapToGrid="0" showGuides="1">
      <p:cViewPr>
        <p:scale>
          <a:sx n="108" d="100"/>
          <a:sy n="108" d="100"/>
        </p:scale>
        <p:origin x="-72" y="210"/>
      </p:cViewPr>
      <p:guideLst>
        <p:guide orient="horz" pos="1552"/>
        <p:guide orient="horz" pos="169"/>
        <p:guide pos="1383"/>
        <p:guide pos="192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3125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6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GroupeBPCE" TargetMode="External"/><Relationship Id="rId3" Type="http://schemas.openxmlformats.org/officeDocument/2006/relationships/hyperlink" Target="https://twitter.com/GroupeBPCE" TargetMode="External"/><Relationship Id="rId7" Type="http://schemas.openxmlformats.org/officeDocument/2006/relationships/hyperlink" Target="http://www.groupebpce.fr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instagram.com/groupebpce" TargetMode="External"/><Relationship Id="rId5" Type="http://schemas.openxmlformats.org/officeDocument/2006/relationships/hyperlink" Target="https://www.instagram.com/groupebpce/" TargetMode="External"/><Relationship Id="rId4" Type="http://schemas.openxmlformats.org/officeDocument/2006/relationships/hyperlink" Target="https://fr.linkedin.com/company/bpce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>
            <a:extLst>
              <a:ext uri="{FF2B5EF4-FFF2-40B4-BE49-F238E27FC236}">
                <a16:creationId xmlns="" xmlns:a16="http://schemas.microsoft.com/office/drawing/2014/main" id="{0189E43E-0207-4360-A191-F569F9BE295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9" name="Image 13">
            <a:extLst>
              <a:ext uri="{FF2B5EF4-FFF2-40B4-BE49-F238E27FC236}">
                <a16:creationId xmlns="" xmlns:a16="http://schemas.microsoft.com/office/drawing/2014/main" id="{0C879019-3027-49B3-B5F4-B225C872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479925"/>
            <a:ext cx="2944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pour une image 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r-FR" noProof="0" dirty="0">
                <a:sym typeface="Arial"/>
              </a:rPr>
              <a:t> 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90256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310251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07242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>
            <a:extLst>
              <a:ext uri="{FF2B5EF4-FFF2-40B4-BE49-F238E27FC236}">
                <a16:creationId xmlns="" xmlns:a16="http://schemas.microsoft.com/office/drawing/2014/main" id="{67F7A760-54C0-482E-A5CB-0484D70D48B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11" name="Image 13">
            <a:extLst>
              <a:ext uri="{FF2B5EF4-FFF2-40B4-BE49-F238E27FC236}">
                <a16:creationId xmlns="" xmlns:a16="http://schemas.microsoft.com/office/drawing/2014/main" id="{05FFC65D-1B3F-45CE-8CD8-CE945C7F4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479925"/>
            <a:ext cx="2944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 dirty="0">
                <a:sym typeface="Arial"/>
              </a:rPr>
              <a:t>Cliquez sur l'icône pour ajouter une image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6402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>
            <a:extLst>
              <a:ext uri="{FF2B5EF4-FFF2-40B4-BE49-F238E27FC236}">
                <a16:creationId xmlns="" xmlns:a16="http://schemas.microsoft.com/office/drawing/2014/main" id="{3EE81983-0AA9-489D-8346-8FE9F9BE729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2100" y="0"/>
            <a:ext cx="662463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11" name="Image 13">
            <a:extLst>
              <a:ext uri="{FF2B5EF4-FFF2-40B4-BE49-F238E27FC236}">
                <a16:creationId xmlns="" xmlns:a16="http://schemas.microsoft.com/office/drawing/2014/main" id="{F25E13CE-B65F-4AE2-AA5C-6D0FC045A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479925"/>
            <a:ext cx="2944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fr-FR" noProof="0" dirty="0">
                <a:sym typeface="Arial"/>
              </a:rPr>
              <a:t>Cliquez sur l'icône pour ajouter une image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tIns="0" bIns="0" anchor="ctr"/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28850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24">
            <a:extLst>
              <a:ext uri="{FF2B5EF4-FFF2-40B4-BE49-F238E27FC236}">
                <a16:creationId xmlns="" xmlns:a16="http://schemas.microsoft.com/office/drawing/2014/main" id="{6CC0CE31-0E20-4F44-B825-8622C02BD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765175"/>
            <a:ext cx="188913" cy="1905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sp>
        <p:nvSpPr>
          <p:cNvPr id="15" name="Espace réservé du texte 52">
            <a:extLst>
              <a:ext uri="{FF2B5EF4-FFF2-40B4-BE49-F238E27FC236}">
                <a16:creationId xmlns="" xmlns:a16="http://schemas.microsoft.com/office/drawing/2014/main" id="{5706E976-9403-4790-B2F7-86EF0CC6FF9B}"/>
              </a:ext>
            </a:extLst>
          </p:cNvPr>
          <p:cNvSpPr txBox="1">
            <a:spLocks/>
          </p:cNvSpPr>
          <p:nvPr/>
        </p:nvSpPr>
        <p:spPr>
          <a:xfrm>
            <a:off x="250825" y="252413"/>
            <a:ext cx="909638" cy="2603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lIns="72000" tIns="0" rIns="72000" bIns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sz="1200" b="0" i="0" u="none" strike="noStrike" cap="all" baseline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>
              <a:defRPr/>
            </a:pPr>
            <a:r>
              <a:rPr lang="fr-FR" kern="0" dirty="0">
                <a:solidFill>
                  <a:schemeClr val="accent1"/>
                </a:solidFill>
              </a:rPr>
              <a:t>sommaire</a:t>
            </a:r>
          </a:p>
        </p:txBody>
      </p:sp>
      <p:cxnSp>
        <p:nvCxnSpPr>
          <p:cNvPr id="16" name="Shape 23">
            <a:extLst>
              <a:ext uri="{FF2B5EF4-FFF2-40B4-BE49-F238E27FC236}">
                <a16:creationId xmlns="" xmlns:a16="http://schemas.microsoft.com/office/drawing/2014/main" id="{11D107B8-9F51-48EB-A09E-242DFE56A7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19350" y="-7938"/>
            <a:ext cx="0" cy="4883151"/>
          </a:xfrm>
          <a:prstGeom prst="straightConnector1">
            <a:avLst/>
          </a:prstGeom>
          <a:noFill/>
          <a:ln w="6350">
            <a:solidFill>
              <a:srgbClr val="999FA9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837382" y="411645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837382" y="1138913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2837382" y="1866181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837382" y="2593449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2837382" y="3320717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2837382" y="4047985"/>
            <a:ext cx="5947085" cy="611933"/>
          </a:xfrm>
        </p:spPr>
        <p:txBody>
          <a:bodyPr lIns="0" tIns="0" rIns="0" bIns="0" anchor="ctr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/>
          </p:nvPr>
        </p:nvSpPr>
        <p:spPr>
          <a:xfrm>
            <a:off x="2127164" y="411574"/>
            <a:ext cx="576000" cy="57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127164" y="1138842"/>
            <a:ext cx="576000" cy="576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/>
          </p:nvPr>
        </p:nvSpPr>
        <p:spPr>
          <a:xfrm>
            <a:off x="2127164" y="1866110"/>
            <a:ext cx="576000" cy="576000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/>
          </p:nvPr>
        </p:nvSpPr>
        <p:spPr>
          <a:xfrm>
            <a:off x="2127164" y="2593378"/>
            <a:ext cx="576000" cy="576000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/>
          </p:nvPr>
        </p:nvSpPr>
        <p:spPr>
          <a:xfrm>
            <a:off x="2127164" y="3320646"/>
            <a:ext cx="576000" cy="576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/>
          </p:nvPr>
        </p:nvSpPr>
        <p:spPr>
          <a:xfrm>
            <a:off x="2127164" y="4047914"/>
            <a:ext cx="576000" cy="57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txBody>
          <a:bodyPr wrap="none" lIns="72000" tIns="0" rIns="72000" bIns="0" anchor="ctr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97275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11510"/>
            <a:ext cx="6336704" cy="421230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7208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83518"/>
            <a:ext cx="3060000" cy="428447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483518"/>
            <a:ext cx="3060000" cy="428447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7778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88040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0649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on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771550"/>
            <a:ext cx="3060000" cy="388843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771550"/>
            <a:ext cx="3060000" cy="3888432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910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8936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30234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4770022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idx="16"/>
          </p:nvPr>
        </p:nvSpPr>
        <p:spPr>
          <a:xfrm>
            <a:off x="6912260" y="526958"/>
            <a:ext cx="2052000" cy="4241036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51520" y="44767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93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9038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Entree de part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3">
            <a:extLst>
              <a:ext uri="{FF2B5EF4-FFF2-40B4-BE49-F238E27FC236}">
                <a16:creationId xmlns="" xmlns:a16="http://schemas.microsoft.com/office/drawing/2014/main" id="{D20AE076-5989-4AF4-AB79-9891098C90C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1438" y="4946650"/>
            <a:ext cx="206375" cy="138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fld id="{4C1E5F06-2E62-4C74-8FFE-DE2650351876}" type="slidenum">
              <a:rPr lang="fr-FR" altLang="fr-FR" sz="900" b="1">
                <a:solidFill>
                  <a:schemeClr val="accent1"/>
                </a:solidFill>
              </a:rPr>
              <a:pPr algn="r"/>
              <a:t>‹N°›</a:t>
            </a:fld>
            <a:endParaRPr lang="fr-FR" altLang="fr-FR" sz="900" b="1" dirty="0">
              <a:solidFill>
                <a:schemeClr val="accent1"/>
              </a:solidFill>
            </a:endParaRPr>
          </a:p>
        </p:txBody>
      </p:sp>
      <p:pic>
        <p:nvPicPr>
          <p:cNvPr id="6" name="Image 13">
            <a:extLst>
              <a:ext uri="{FF2B5EF4-FFF2-40B4-BE49-F238E27FC236}">
                <a16:creationId xmlns="" xmlns:a16="http://schemas.microsoft.com/office/drawing/2014/main" id="{EC66C634-3C3E-4337-A5CB-BECB95A59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4938713"/>
            <a:ext cx="12795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179512" y="-576080"/>
            <a:ext cx="6364041" cy="630016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txBody>
          <a:bodyPr wrap="none" lIns="0" tIns="0" rIns="0" bIns="0" anchor="ctr">
            <a:noAutofit/>
          </a:bodyPr>
          <a:lstStyle>
            <a:lvl1pPr marL="0" indent="0" algn="r">
              <a:buNone/>
              <a:defRPr sz="11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352812" y="1890501"/>
            <a:ext cx="6019388" cy="1159799"/>
          </a:xfrm>
          <a:prstGeom prst="rect">
            <a:avLst/>
          </a:prstGeom>
        </p:spPr>
        <p:txBody>
          <a:bodyPr lIns="91425" tIns="91425" rIns="91425" bIns="91425" anchor="b"/>
          <a:lstStyle>
            <a:lvl1pPr lvl="0" algn="ctr" rtl="0">
              <a:spcBef>
                <a:spcPts val="0"/>
              </a:spcBef>
              <a:buClr>
                <a:srgbClr val="000000"/>
              </a:buClr>
              <a:buSzPct val="100000"/>
              <a:defRPr sz="36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lvl="1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000000"/>
              </a:buClr>
              <a:buSzPct val="100000"/>
              <a:defRPr sz="4800">
                <a:solidFill>
                  <a:srgbClr val="000000"/>
                </a:solidFill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17" name="Shape 14"/>
          <p:cNvSpPr txBox="1">
            <a:spLocks noGrp="1"/>
          </p:cNvSpPr>
          <p:nvPr>
            <p:ph type="subTitle" idx="1"/>
          </p:nvPr>
        </p:nvSpPr>
        <p:spPr>
          <a:xfrm>
            <a:off x="647564" y="3183818"/>
            <a:ext cx="5472608" cy="784799"/>
          </a:xfrm>
          <a:prstGeom prst="rect">
            <a:avLst/>
          </a:prstGeom>
          <a:noFill/>
        </p:spPr>
        <p:txBody>
          <a:bodyPr lIns="91425" tIns="91425" rIns="91425" bIns="91425"/>
          <a:lstStyle>
            <a:lvl1pPr marL="0" lvl="0" indent="0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None/>
              <a:defRPr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r>
              <a:rPr lang="fr-FR"/>
              <a:t>Modifiez le style des sous-titres du masque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446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35930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 v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="" xmlns:a16="http://schemas.microsoft.com/office/drawing/2014/main" id="{BA0285F6-DBA2-47FB-AA36-16464682EA27}"/>
              </a:ext>
            </a:extLst>
          </p:cNvPr>
          <p:cNvSpPr>
            <a:spLocks/>
          </p:cNvSpPr>
          <p:nvPr/>
        </p:nvSpPr>
        <p:spPr bwMode="auto">
          <a:xfrm>
            <a:off x="-36513" y="-11113"/>
            <a:ext cx="6159501" cy="5173663"/>
          </a:xfrm>
          <a:custGeom>
            <a:avLst/>
            <a:gdLst>
              <a:gd name="T0" fmla="*/ 0 w 1930"/>
              <a:gd name="T1" fmla="*/ 6383 h 1621"/>
              <a:gd name="T2" fmla="*/ 5029726 w 1930"/>
              <a:gd name="T3" fmla="*/ 0 h 1621"/>
              <a:gd name="T4" fmla="*/ 6153117 w 1930"/>
              <a:gd name="T5" fmla="*/ 2575661 h 1621"/>
              <a:gd name="T6" fmla="*/ 5068024 w 1930"/>
              <a:gd name="T7" fmla="*/ 5173663 h 1621"/>
              <a:gd name="T8" fmla="*/ 0 w 1930"/>
              <a:gd name="T9" fmla="*/ 5173663 h 1621"/>
              <a:gd name="T10" fmla="*/ 0 w 1930"/>
              <a:gd name="T11" fmla="*/ 6383 h 16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3902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="" xmlns:a16="http://schemas.microsoft.com/office/drawing/2014/main" id="{6567E73D-4AA7-42FF-B3ED-F14108E369B1}"/>
              </a:ext>
            </a:extLst>
          </p:cNvPr>
          <p:cNvSpPr>
            <a:spLocks/>
          </p:cNvSpPr>
          <p:nvPr/>
        </p:nvSpPr>
        <p:spPr bwMode="auto">
          <a:xfrm>
            <a:off x="-36513" y="-11113"/>
            <a:ext cx="6159501" cy="5173663"/>
          </a:xfrm>
          <a:custGeom>
            <a:avLst/>
            <a:gdLst>
              <a:gd name="T0" fmla="*/ 0 w 1930"/>
              <a:gd name="T1" fmla="*/ 6383 h 1621"/>
              <a:gd name="T2" fmla="*/ 5029726 w 1930"/>
              <a:gd name="T3" fmla="*/ 0 h 1621"/>
              <a:gd name="T4" fmla="*/ 6153117 w 1930"/>
              <a:gd name="T5" fmla="*/ 2575661 h 1621"/>
              <a:gd name="T6" fmla="*/ 5068024 w 1930"/>
              <a:gd name="T7" fmla="*/ 5173663 h 1621"/>
              <a:gd name="T8" fmla="*/ 0 w 1930"/>
              <a:gd name="T9" fmla="*/ 5173663 h 1621"/>
              <a:gd name="T10" fmla="*/ 0 w 1930"/>
              <a:gd name="T11" fmla="*/ 6383 h 16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3" name="Image 13">
            <a:extLst>
              <a:ext uri="{FF2B5EF4-FFF2-40B4-BE49-F238E27FC236}">
                <a16:creationId xmlns="" xmlns:a16="http://schemas.microsoft.com/office/drawing/2014/main" id="{F430BEB0-EC72-4ABA-AB6B-D72150F2A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014538"/>
            <a:ext cx="57531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6">
            <a:hlinkClick r:id="rId3"/>
            <a:extLst>
              <a:ext uri="{FF2B5EF4-FFF2-40B4-BE49-F238E27FC236}">
                <a16:creationId xmlns="" xmlns:a16="http://schemas.microsoft.com/office/drawing/2014/main" id="{3AA8976C-70AF-4369-9C09-422997CA4D8A}"/>
              </a:ext>
            </a:extLst>
          </p:cNvPr>
          <p:cNvSpPr>
            <a:spLocks noEditPoints="1"/>
          </p:cNvSpPr>
          <p:nvPr/>
        </p:nvSpPr>
        <p:spPr bwMode="auto">
          <a:xfrm>
            <a:off x="6624638" y="4484688"/>
            <a:ext cx="393700" cy="390525"/>
          </a:xfrm>
          <a:custGeom>
            <a:avLst/>
            <a:gdLst>
              <a:gd name="T0" fmla="*/ 393700 w 105"/>
              <a:gd name="T1" fmla="*/ 195263 h 104"/>
              <a:gd name="T2" fmla="*/ 198725 w 105"/>
              <a:gd name="T3" fmla="*/ 390525 h 104"/>
              <a:gd name="T4" fmla="*/ 0 w 105"/>
              <a:gd name="T5" fmla="*/ 195263 h 104"/>
              <a:gd name="T6" fmla="*/ 198725 w 105"/>
              <a:gd name="T7" fmla="*/ 0 h 104"/>
              <a:gd name="T8" fmla="*/ 393700 w 105"/>
              <a:gd name="T9" fmla="*/ 195263 h 104"/>
              <a:gd name="T10" fmla="*/ 239970 w 105"/>
              <a:gd name="T11" fmla="*/ 101386 h 104"/>
              <a:gd name="T12" fmla="*/ 194975 w 105"/>
              <a:gd name="T13" fmla="*/ 150202 h 104"/>
              <a:gd name="T14" fmla="*/ 194975 w 105"/>
              <a:gd name="T15" fmla="*/ 161467 h 104"/>
              <a:gd name="T16" fmla="*/ 97488 w 105"/>
              <a:gd name="T17" fmla="*/ 112651 h 104"/>
              <a:gd name="T18" fmla="*/ 93738 w 105"/>
              <a:gd name="T19" fmla="*/ 135182 h 104"/>
              <a:gd name="T20" fmla="*/ 112486 w 105"/>
              <a:gd name="T21" fmla="*/ 172732 h 104"/>
              <a:gd name="T22" fmla="*/ 93738 w 105"/>
              <a:gd name="T23" fmla="*/ 168977 h 104"/>
              <a:gd name="T24" fmla="*/ 93738 w 105"/>
              <a:gd name="T25" fmla="*/ 168977 h 104"/>
              <a:gd name="T26" fmla="*/ 131233 w 105"/>
              <a:gd name="T27" fmla="*/ 214038 h 104"/>
              <a:gd name="T28" fmla="*/ 116235 w 105"/>
              <a:gd name="T29" fmla="*/ 217793 h 104"/>
              <a:gd name="T30" fmla="*/ 108736 w 105"/>
              <a:gd name="T31" fmla="*/ 214038 h 104"/>
              <a:gd name="T32" fmla="*/ 153730 w 105"/>
              <a:gd name="T33" fmla="*/ 247833 h 104"/>
              <a:gd name="T34" fmla="*/ 93738 w 105"/>
              <a:gd name="T35" fmla="*/ 266608 h 104"/>
              <a:gd name="T36" fmla="*/ 82490 w 105"/>
              <a:gd name="T37" fmla="*/ 266608 h 104"/>
              <a:gd name="T38" fmla="*/ 153730 w 105"/>
              <a:gd name="T39" fmla="*/ 289139 h 104"/>
              <a:gd name="T40" fmla="*/ 288713 w 105"/>
              <a:gd name="T41" fmla="*/ 153957 h 104"/>
              <a:gd name="T42" fmla="*/ 288713 w 105"/>
              <a:gd name="T43" fmla="*/ 150202 h 104"/>
              <a:gd name="T44" fmla="*/ 311210 w 105"/>
              <a:gd name="T45" fmla="*/ 123917 h 104"/>
              <a:gd name="T46" fmla="*/ 284964 w 105"/>
              <a:gd name="T47" fmla="*/ 131427 h 104"/>
              <a:gd name="T48" fmla="*/ 303711 w 105"/>
              <a:gd name="T49" fmla="*/ 105141 h 104"/>
              <a:gd name="T50" fmla="*/ 273715 w 105"/>
              <a:gd name="T51" fmla="*/ 116406 h 104"/>
              <a:gd name="T52" fmla="*/ 239970 w 105"/>
              <a:gd name="T53" fmla="*/ 101386 h 10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5" h="104">
                <a:moveTo>
                  <a:pt x="105" y="52"/>
                </a:moveTo>
                <a:cubicBezTo>
                  <a:pt x="105" y="81"/>
                  <a:pt x="82" y="104"/>
                  <a:pt x="53" y="104"/>
                </a:cubicBezTo>
                <a:cubicBezTo>
                  <a:pt x="24" y="104"/>
                  <a:pt x="0" y="81"/>
                  <a:pt x="0" y="52"/>
                </a:cubicBezTo>
                <a:cubicBezTo>
                  <a:pt x="0" y="23"/>
                  <a:pt x="24" y="0"/>
                  <a:pt x="53" y="0"/>
                </a:cubicBezTo>
                <a:cubicBezTo>
                  <a:pt x="82" y="0"/>
                  <a:pt x="105" y="23"/>
                  <a:pt x="105" y="52"/>
                </a:cubicBezTo>
                <a:moveTo>
                  <a:pt x="64" y="27"/>
                </a:moveTo>
                <a:cubicBezTo>
                  <a:pt x="57" y="27"/>
                  <a:pt x="52" y="33"/>
                  <a:pt x="52" y="40"/>
                </a:cubicBezTo>
                <a:cubicBezTo>
                  <a:pt x="52" y="41"/>
                  <a:pt x="52" y="42"/>
                  <a:pt x="52" y="43"/>
                </a:cubicBezTo>
                <a:cubicBezTo>
                  <a:pt x="42" y="42"/>
                  <a:pt x="33" y="37"/>
                  <a:pt x="26" y="30"/>
                </a:cubicBezTo>
                <a:cubicBezTo>
                  <a:pt x="25" y="31"/>
                  <a:pt x="25" y="34"/>
                  <a:pt x="25" y="36"/>
                </a:cubicBezTo>
                <a:cubicBezTo>
                  <a:pt x="25" y="40"/>
                  <a:pt x="27" y="44"/>
                  <a:pt x="30" y="46"/>
                </a:cubicBezTo>
                <a:cubicBezTo>
                  <a:pt x="28" y="46"/>
                  <a:pt x="26" y="46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51"/>
                  <a:pt x="29" y="56"/>
                  <a:pt x="35" y="57"/>
                </a:cubicBezTo>
                <a:cubicBezTo>
                  <a:pt x="34" y="57"/>
                  <a:pt x="33" y="58"/>
                  <a:pt x="31" y="58"/>
                </a:cubicBezTo>
                <a:cubicBezTo>
                  <a:pt x="31" y="58"/>
                  <a:pt x="30" y="57"/>
                  <a:pt x="29" y="57"/>
                </a:cubicBezTo>
                <a:cubicBezTo>
                  <a:pt x="31" y="62"/>
                  <a:pt x="35" y="66"/>
                  <a:pt x="41" y="66"/>
                </a:cubicBezTo>
                <a:cubicBezTo>
                  <a:pt x="36" y="69"/>
                  <a:pt x="31" y="71"/>
                  <a:pt x="25" y="71"/>
                </a:cubicBezTo>
                <a:cubicBezTo>
                  <a:pt x="24" y="71"/>
                  <a:pt x="23" y="71"/>
                  <a:pt x="22" y="71"/>
                </a:cubicBezTo>
                <a:cubicBezTo>
                  <a:pt x="28" y="75"/>
                  <a:pt x="34" y="77"/>
                  <a:pt x="41" y="77"/>
                </a:cubicBezTo>
                <a:cubicBezTo>
                  <a:pt x="64" y="77"/>
                  <a:pt x="77" y="58"/>
                  <a:pt x="77" y="41"/>
                </a:cubicBezTo>
                <a:cubicBezTo>
                  <a:pt x="77" y="41"/>
                  <a:pt x="77" y="40"/>
                  <a:pt x="77" y="40"/>
                </a:cubicBezTo>
                <a:cubicBezTo>
                  <a:pt x="79" y="38"/>
                  <a:pt x="81" y="36"/>
                  <a:pt x="83" y="33"/>
                </a:cubicBezTo>
                <a:cubicBezTo>
                  <a:pt x="81" y="34"/>
                  <a:pt x="78" y="35"/>
                  <a:pt x="76" y="35"/>
                </a:cubicBezTo>
                <a:cubicBezTo>
                  <a:pt x="78" y="34"/>
                  <a:pt x="80" y="31"/>
                  <a:pt x="81" y="28"/>
                </a:cubicBezTo>
                <a:cubicBezTo>
                  <a:pt x="79" y="30"/>
                  <a:pt x="76" y="31"/>
                  <a:pt x="73" y="31"/>
                </a:cubicBezTo>
                <a:cubicBezTo>
                  <a:pt x="71" y="29"/>
                  <a:pt x="68" y="27"/>
                  <a:pt x="64" y="2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" name="Freeform 14">
            <a:hlinkClick r:id="rId4"/>
            <a:extLst>
              <a:ext uri="{FF2B5EF4-FFF2-40B4-BE49-F238E27FC236}">
                <a16:creationId xmlns="" xmlns:a16="http://schemas.microsoft.com/office/drawing/2014/main" id="{37CBBB0D-50E9-4E3A-AAD2-AB5D94FD4BF9}"/>
              </a:ext>
            </a:extLst>
          </p:cNvPr>
          <p:cNvSpPr>
            <a:spLocks noEditPoints="1"/>
          </p:cNvSpPr>
          <p:nvPr/>
        </p:nvSpPr>
        <p:spPr bwMode="auto">
          <a:xfrm>
            <a:off x="7077075" y="4484688"/>
            <a:ext cx="390525" cy="390525"/>
          </a:xfrm>
          <a:custGeom>
            <a:avLst/>
            <a:gdLst>
              <a:gd name="T0" fmla="*/ 390525 w 104"/>
              <a:gd name="T1" fmla="*/ 195263 h 104"/>
              <a:gd name="T2" fmla="*/ 195263 w 104"/>
              <a:gd name="T3" fmla="*/ 390525 h 104"/>
              <a:gd name="T4" fmla="*/ 0 w 104"/>
              <a:gd name="T5" fmla="*/ 195263 h 104"/>
              <a:gd name="T6" fmla="*/ 195263 w 104"/>
              <a:gd name="T7" fmla="*/ 0 h 104"/>
              <a:gd name="T8" fmla="*/ 390525 w 104"/>
              <a:gd name="T9" fmla="*/ 195263 h 104"/>
              <a:gd name="T10" fmla="*/ 138937 w 104"/>
              <a:gd name="T11" fmla="*/ 161467 h 104"/>
              <a:gd name="T12" fmla="*/ 97631 w 104"/>
              <a:gd name="T13" fmla="*/ 161467 h 104"/>
              <a:gd name="T14" fmla="*/ 97631 w 104"/>
              <a:gd name="T15" fmla="*/ 292894 h 104"/>
              <a:gd name="T16" fmla="*/ 138937 w 104"/>
              <a:gd name="T17" fmla="*/ 292894 h 104"/>
              <a:gd name="T18" fmla="*/ 138937 w 104"/>
              <a:gd name="T19" fmla="*/ 161467 h 104"/>
              <a:gd name="T20" fmla="*/ 142692 w 104"/>
              <a:gd name="T21" fmla="*/ 120162 h 104"/>
              <a:gd name="T22" fmla="*/ 120162 w 104"/>
              <a:gd name="T23" fmla="*/ 101386 h 104"/>
              <a:gd name="T24" fmla="*/ 93876 w 104"/>
              <a:gd name="T25" fmla="*/ 120162 h 104"/>
              <a:gd name="T26" fmla="*/ 120162 w 104"/>
              <a:gd name="T27" fmla="*/ 142692 h 104"/>
              <a:gd name="T28" fmla="*/ 120162 w 104"/>
              <a:gd name="T29" fmla="*/ 142692 h 104"/>
              <a:gd name="T30" fmla="*/ 142692 w 104"/>
              <a:gd name="T31" fmla="*/ 120162 h 104"/>
              <a:gd name="T32" fmla="*/ 296649 w 104"/>
              <a:gd name="T33" fmla="*/ 217793 h 104"/>
              <a:gd name="T34" fmla="*/ 244078 w 104"/>
              <a:gd name="T35" fmla="*/ 157712 h 104"/>
              <a:gd name="T36" fmla="*/ 206528 w 104"/>
              <a:gd name="T37" fmla="*/ 180242 h 104"/>
              <a:gd name="T38" fmla="*/ 206528 w 104"/>
              <a:gd name="T39" fmla="*/ 161467 h 104"/>
              <a:gd name="T40" fmla="*/ 165222 w 104"/>
              <a:gd name="T41" fmla="*/ 161467 h 104"/>
              <a:gd name="T42" fmla="*/ 165222 w 104"/>
              <a:gd name="T43" fmla="*/ 292894 h 104"/>
              <a:gd name="T44" fmla="*/ 206528 w 104"/>
              <a:gd name="T45" fmla="*/ 292894 h 104"/>
              <a:gd name="T46" fmla="*/ 206528 w 104"/>
              <a:gd name="T47" fmla="*/ 217793 h 104"/>
              <a:gd name="T48" fmla="*/ 210283 w 104"/>
              <a:gd name="T49" fmla="*/ 210283 h 104"/>
              <a:gd name="T50" fmla="*/ 229058 w 104"/>
              <a:gd name="T51" fmla="*/ 191507 h 104"/>
              <a:gd name="T52" fmla="*/ 251588 w 104"/>
              <a:gd name="T53" fmla="*/ 221548 h 104"/>
              <a:gd name="T54" fmla="*/ 251588 w 104"/>
              <a:gd name="T55" fmla="*/ 292894 h 104"/>
              <a:gd name="T56" fmla="*/ 296649 w 104"/>
              <a:gd name="T57" fmla="*/ 292894 h 104"/>
              <a:gd name="T58" fmla="*/ 296649 w 104"/>
              <a:gd name="T59" fmla="*/ 217793 h 10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04" h="104">
                <a:moveTo>
                  <a:pt x="104" y="52"/>
                </a:moveTo>
                <a:cubicBezTo>
                  <a:pt x="104" y="81"/>
                  <a:pt x="81" y="104"/>
                  <a:pt x="52" y="104"/>
                </a:cubicBezTo>
                <a:cubicBezTo>
                  <a:pt x="23" y="104"/>
                  <a:pt x="0" y="81"/>
                  <a:pt x="0" y="52"/>
                </a:cubicBezTo>
                <a:cubicBezTo>
                  <a:pt x="0" y="23"/>
                  <a:pt x="23" y="0"/>
                  <a:pt x="52" y="0"/>
                </a:cubicBezTo>
                <a:cubicBezTo>
                  <a:pt x="81" y="0"/>
                  <a:pt x="104" y="23"/>
                  <a:pt x="104" y="52"/>
                </a:cubicBezTo>
                <a:moveTo>
                  <a:pt x="37" y="43"/>
                </a:moveTo>
                <a:cubicBezTo>
                  <a:pt x="26" y="43"/>
                  <a:pt x="26" y="43"/>
                  <a:pt x="26" y="43"/>
                </a:cubicBez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lnTo>
                  <a:pt x="37" y="43"/>
                </a:lnTo>
                <a:close/>
                <a:moveTo>
                  <a:pt x="38" y="32"/>
                </a:moveTo>
                <a:cubicBezTo>
                  <a:pt x="38" y="29"/>
                  <a:pt x="36" y="27"/>
                  <a:pt x="32" y="27"/>
                </a:cubicBezTo>
                <a:cubicBezTo>
                  <a:pt x="28" y="27"/>
                  <a:pt x="25" y="29"/>
                  <a:pt x="25" y="32"/>
                </a:cubicBezTo>
                <a:cubicBezTo>
                  <a:pt x="25" y="36"/>
                  <a:pt x="28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6" y="38"/>
                  <a:pt x="38" y="36"/>
                  <a:pt x="38" y="32"/>
                </a:cubicBezTo>
                <a:moveTo>
                  <a:pt x="79" y="58"/>
                </a:moveTo>
                <a:cubicBezTo>
                  <a:pt x="79" y="47"/>
                  <a:pt x="73" y="42"/>
                  <a:pt x="65" y="42"/>
                </a:cubicBezTo>
                <a:cubicBezTo>
                  <a:pt x="59" y="42"/>
                  <a:pt x="57" y="46"/>
                  <a:pt x="55" y="48"/>
                </a:cubicBezTo>
                <a:cubicBezTo>
                  <a:pt x="55" y="43"/>
                  <a:pt x="55" y="43"/>
                  <a:pt x="55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6"/>
                  <a:pt x="44" y="78"/>
                  <a:pt x="44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6"/>
                  <a:pt x="56" y="56"/>
                </a:cubicBezTo>
                <a:cubicBezTo>
                  <a:pt x="56" y="53"/>
                  <a:pt x="58" y="51"/>
                  <a:pt x="61" y="51"/>
                </a:cubicBezTo>
                <a:cubicBezTo>
                  <a:pt x="66" y="51"/>
                  <a:pt x="67" y="54"/>
                  <a:pt x="67" y="59"/>
                </a:cubicBezTo>
                <a:cubicBezTo>
                  <a:pt x="67" y="78"/>
                  <a:pt x="67" y="78"/>
                  <a:pt x="67" y="78"/>
                </a:cubicBezTo>
                <a:cubicBezTo>
                  <a:pt x="79" y="78"/>
                  <a:pt x="79" y="78"/>
                  <a:pt x="79" y="78"/>
                </a:cubicBezTo>
                <a:lnTo>
                  <a:pt x="79" y="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/>
          </a:p>
        </p:txBody>
      </p:sp>
      <p:grpSp>
        <p:nvGrpSpPr>
          <p:cNvPr id="6" name="Groupe 20">
            <a:extLst>
              <a:ext uri="{FF2B5EF4-FFF2-40B4-BE49-F238E27FC236}">
                <a16:creationId xmlns="" xmlns:a16="http://schemas.microsoft.com/office/drawing/2014/main" id="{4BE45373-ED7C-4E7F-AE7F-91065676DB99}"/>
              </a:ext>
            </a:extLst>
          </p:cNvPr>
          <p:cNvGrpSpPr>
            <a:grpSpLocks/>
          </p:cNvGrpSpPr>
          <p:nvPr/>
        </p:nvGrpSpPr>
        <p:grpSpPr bwMode="auto">
          <a:xfrm>
            <a:off x="7527925" y="4484688"/>
            <a:ext cx="374650" cy="390525"/>
            <a:chOff x="7656513" y="4516438"/>
            <a:chExt cx="374650" cy="390525"/>
          </a:xfrm>
        </p:grpSpPr>
        <p:sp>
          <p:nvSpPr>
            <p:cNvPr id="7" name="Oval 15">
              <a:hlinkClick r:id="rId5"/>
              <a:extLst>
                <a:ext uri="{FF2B5EF4-FFF2-40B4-BE49-F238E27FC236}">
                  <a16:creationId xmlns="" xmlns:a16="http://schemas.microsoft.com/office/drawing/2014/main" id="{D04C3FCB-C0D3-4EDE-BF48-0278FDB8D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7800" y="4667251"/>
              <a:ext cx="90487" cy="93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 dirty="0"/>
            </a:p>
          </p:txBody>
        </p:sp>
        <p:sp>
          <p:nvSpPr>
            <p:cNvPr id="8" name="Freeform 16">
              <a:hlinkClick r:id="rId5"/>
              <a:extLst>
                <a:ext uri="{FF2B5EF4-FFF2-40B4-BE49-F238E27FC236}">
                  <a16:creationId xmlns="" xmlns:a16="http://schemas.microsoft.com/office/drawing/2014/main" id="{7276C90F-1647-4467-A344-B7270B7FE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4300" y="4595813"/>
              <a:ext cx="222250" cy="231775"/>
            </a:xfrm>
            <a:custGeom>
              <a:avLst/>
              <a:gdLst>
                <a:gd name="T0" fmla="*/ 218483 w 59"/>
                <a:gd name="T1" fmla="*/ 33645 h 62"/>
                <a:gd name="T2" fmla="*/ 207182 w 59"/>
                <a:gd name="T3" fmla="*/ 18692 h 62"/>
                <a:gd name="T4" fmla="*/ 192114 w 59"/>
                <a:gd name="T5" fmla="*/ 7477 h 62"/>
                <a:gd name="T6" fmla="*/ 165746 w 59"/>
                <a:gd name="T7" fmla="*/ 0 h 62"/>
                <a:gd name="T8" fmla="*/ 109242 w 59"/>
                <a:gd name="T9" fmla="*/ 0 h 62"/>
                <a:gd name="T10" fmla="*/ 56504 w 59"/>
                <a:gd name="T11" fmla="*/ 0 h 62"/>
                <a:gd name="T12" fmla="*/ 30136 w 59"/>
                <a:gd name="T13" fmla="*/ 7477 h 62"/>
                <a:gd name="T14" fmla="*/ 15068 w 59"/>
                <a:gd name="T15" fmla="*/ 18692 h 62"/>
                <a:gd name="T16" fmla="*/ 3767 w 59"/>
                <a:gd name="T17" fmla="*/ 33645 h 62"/>
                <a:gd name="T18" fmla="*/ 0 w 59"/>
                <a:gd name="T19" fmla="*/ 59813 h 62"/>
                <a:gd name="T20" fmla="*/ 0 w 59"/>
                <a:gd name="T21" fmla="*/ 115888 h 62"/>
                <a:gd name="T22" fmla="*/ 0 w 59"/>
                <a:gd name="T23" fmla="*/ 171962 h 62"/>
                <a:gd name="T24" fmla="*/ 3767 w 59"/>
                <a:gd name="T25" fmla="*/ 198130 h 62"/>
                <a:gd name="T26" fmla="*/ 15068 w 59"/>
                <a:gd name="T27" fmla="*/ 216822 h 62"/>
                <a:gd name="T28" fmla="*/ 30136 w 59"/>
                <a:gd name="T29" fmla="*/ 228037 h 62"/>
                <a:gd name="T30" fmla="*/ 56504 w 59"/>
                <a:gd name="T31" fmla="*/ 231775 h 62"/>
                <a:gd name="T32" fmla="*/ 109242 w 59"/>
                <a:gd name="T33" fmla="*/ 231775 h 62"/>
                <a:gd name="T34" fmla="*/ 165746 w 59"/>
                <a:gd name="T35" fmla="*/ 231775 h 62"/>
                <a:gd name="T36" fmla="*/ 192114 w 59"/>
                <a:gd name="T37" fmla="*/ 228037 h 62"/>
                <a:gd name="T38" fmla="*/ 207182 w 59"/>
                <a:gd name="T39" fmla="*/ 216822 h 62"/>
                <a:gd name="T40" fmla="*/ 218483 w 59"/>
                <a:gd name="T41" fmla="*/ 198130 h 62"/>
                <a:gd name="T42" fmla="*/ 222250 w 59"/>
                <a:gd name="T43" fmla="*/ 171962 h 62"/>
                <a:gd name="T44" fmla="*/ 222250 w 59"/>
                <a:gd name="T45" fmla="*/ 115888 h 62"/>
                <a:gd name="T46" fmla="*/ 222250 w 59"/>
                <a:gd name="T47" fmla="*/ 59813 h 62"/>
                <a:gd name="T48" fmla="*/ 218483 w 59"/>
                <a:gd name="T49" fmla="*/ 33645 h 62"/>
                <a:gd name="T50" fmla="*/ 109242 w 59"/>
                <a:gd name="T51" fmla="*/ 186915 h 62"/>
                <a:gd name="T52" fmla="*/ 41436 w 59"/>
                <a:gd name="T53" fmla="*/ 115888 h 62"/>
                <a:gd name="T54" fmla="*/ 109242 w 59"/>
                <a:gd name="T55" fmla="*/ 44860 h 62"/>
                <a:gd name="T56" fmla="*/ 180814 w 59"/>
                <a:gd name="T57" fmla="*/ 115888 h 62"/>
                <a:gd name="T58" fmla="*/ 109242 w 59"/>
                <a:gd name="T59" fmla="*/ 186915 h 62"/>
                <a:gd name="T60" fmla="*/ 184581 w 59"/>
                <a:gd name="T61" fmla="*/ 56075 h 62"/>
                <a:gd name="T62" fmla="*/ 165746 w 59"/>
                <a:gd name="T63" fmla="*/ 41121 h 62"/>
                <a:gd name="T64" fmla="*/ 184581 w 59"/>
                <a:gd name="T65" fmla="*/ 22430 h 62"/>
                <a:gd name="T66" fmla="*/ 199648 w 59"/>
                <a:gd name="T67" fmla="*/ 41121 h 62"/>
                <a:gd name="T68" fmla="*/ 184581 w 59"/>
                <a:gd name="T69" fmla="*/ 56075 h 6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" h="62">
                  <a:moveTo>
                    <a:pt x="58" y="9"/>
                  </a:moveTo>
                  <a:cubicBezTo>
                    <a:pt x="57" y="7"/>
                    <a:pt x="56" y="6"/>
                    <a:pt x="55" y="5"/>
                  </a:cubicBezTo>
                  <a:cubicBezTo>
                    <a:pt x="54" y="3"/>
                    <a:pt x="52" y="2"/>
                    <a:pt x="51" y="2"/>
                  </a:cubicBezTo>
                  <a:cubicBezTo>
                    <a:pt x="49" y="1"/>
                    <a:pt x="47" y="1"/>
                    <a:pt x="44" y="0"/>
                  </a:cubicBezTo>
                  <a:cubicBezTo>
                    <a:pt x="40" y="0"/>
                    <a:pt x="39" y="0"/>
                    <a:pt x="29" y="0"/>
                  </a:cubicBezTo>
                  <a:cubicBezTo>
                    <a:pt x="20" y="0"/>
                    <a:pt x="18" y="0"/>
                    <a:pt x="15" y="0"/>
                  </a:cubicBezTo>
                  <a:cubicBezTo>
                    <a:pt x="11" y="1"/>
                    <a:pt x="9" y="1"/>
                    <a:pt x="8" y="2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6"/>
                    <a:pt x="2" y="7"/>
                    <a:pt x="1" y="9"/>
                  </a:cubicBezTo>
                  <a:cubicBezTo>
                    <a:pt x="0" y="10"/>
                    <a:pt x="0" y="12"/>
                    <a:pt x="0" y="16"/>
                  </a:cubicBezTo>
                  <a:cubicBezTo>
                    <a:pt x="0" y="20"/>
                    <a:pt x="0" y="21"/>
                    <a:pt x="0" y="31"/>
                  </a:cubicBezTo>
                  <a:cubicBezTo>
                    <a:pt x="0" y="41"/>
                    <a:pt x="0" y="42"/>
                    <a:pt x="0" y="46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2" y="55"/>
                    <a:pt x="2" y="56"/>
                    <a:pt x="4" y="58"/>
                  </a:cubicBezTo>
                  <a:cubicBezTo>
                    <a:pt x="5" y="59"/>
                    <a:pt x="6" y="60"/>
                    <a:pt x="8" y="61"/>
                  </a:cubicBezTo>
                  <a:cubicBezTo>
                    <a:pt x="9" y="61"/>
                    <a:pt x="11" y="62"/>
                    <a:pt x="15" y="62"/>
                  </a:cubicBezTo>
                  <a:cubicBezTo>
                    <a:pt x="18" y="62"/>
                    <a:pt x="20" y="62"/>
                    <a:pt x="29" y="62"/>
                  </a:cubicBezTo>
                  <a:cubicBezTo>
                    <a:pt x="39" y="62"/>
                    <a:pt x="40" y="62"/>
                    <a:pt x="44" y="62"/>
                  </a:cubicBezTo>
                  <a:cubicBezTo>
                    <a:pt x="47" y="62"/>
                    <a:pt x="49" y="61"/>
                    <a:pt x="51" y="61"/>
                  </a:cubicBezTo>
                  <a:cubicBezTo>
                    <a:pt x="52" y="60"/>
                    <a:pt x="54" y="59"/>
                    <a:pt x="55" y="58"/>
                  </a:cubicBezTo>
                  <a:cubicBezTo>
                    <a:pt x="56" y="56"/>
                    <a:pt x="57" y="55"/>
                    <a:pt x="58" y="53"/>
                  </a:cubicBezTo>
                  <a:cubicBezTo>
                    <a:pt x="58" y="52"/>
                    <a:pt x="59" y="50"/>
                    <a:pt x="59" y="46"/>
                  </a:cubicBezTo>
                  <a:cubicBezTo>
                    <a:pt x="59" y="42"/>
                    <a:pt x="59" y="41"/>
                    <a:pt x="59" y="31"/>
                  </a:cubicBezTo>
                  <a:cubicBezTo>
                    <a:pt x="59" y="21"/>
                    <a:pt x="59" y="20"/>
                    <a:pt x="59" y="16"/>
                  </a:cubicBezTo>
                  <a:cubicBezTo>
                    <a:pt x="59" y="12"/>
                    <a:pt x="58" y="10"/>
                    <a:pt x="58" y="9"/>
                  </a:cubicBezTo>
                  <a:close/>
                  <a:moveTo>
                    <a:pt x="29" y="50"/>
                  </a:moveTo>
                  <a:cubicBezTo>
                    <a:pt x="19" y="50"/>
                    <a:pt x="11" y="42"/>
                    <a:pt x="11" y="31"/>
                  </a:cubicBezTo>
                  <a:cubicBezTo>
                    <a:pt x="11" y="20"/>
                    <a:pt x="19" y="12"/>
                    <a:pt x="29" y="12"/>
                  </a:cubicBezTo>
                  <a:cubicBezTo>
                    <a:pt x="40" y="12"/>
                    <a:pt x="48" y="20"/>
                    <a:pt x="48" y="31"/>
                  </a:cubicBezTo>
                  <a:cubicBezTo>
                    <a:pt x="48" y="42"/>
                    <a:pt x="40" y="50"/>
                    <a:pt x="29" y="50"/>
                  </a:cubicBezTo>
                  <a:close/>
                  <a:moveTo>
                    <a:pt x="49" y="15"/>
                  </a:moveTo>
                  <a:cubicBezTo>
                    <a:pt x="46" y="15"/>
                    <a:pt x="44" y="13"/>
                    <a:pt x="44" y="11"/>
                  </a:cubicBezTo>
                  <a:cubicBezTo>
                    <a:pt x="44" y="8"/>
                    <a:pt x="46" y="6"/>
                    <a:pt x="49" y="6"/>
                  </a:cubicBezTo>
                  <a:cubicBezTo>
                    <a:pt x="51" y="6"/>
                    <a:pt x="53" y="8"/>
                    <a:pt x="53" y="11"/>
                  </a:cubicBezTo>
                  <a:cubicBezTo>
                    <a:pt x="53" y="13"/>
                    <a:pt x="51" y="15"/>
                    <a:pt x="4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" name="Freeform 17">
              <a:hlinkClick r:id="rId6"/>
              <a:extLst>
                <a:ext uri="{FF2B5EF4-FFF2-40B4-BE49-F238E27FC236}">
                  <a16:creationId xmlns="" xmlns:a16="http://schemas.microsoft.com/office/drawing/2014/main" id="{A969A87F-6ACF-427E-AD4E-3DC78EAE8E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56513" y="4516438"/>
              <a:ext cx="374650" cy="390525"/>
            </a:xfrm>
            <a:custGeom>
              <a:avLst/>
              <a:gdLst>
                <a:gd name="T0" fmla="*/ 187325 w 100"/>
                <a:gd name="T1" fmla="*/ 0 h 104"/>
                <a:gd name="T2" fmla="*/ 0 w 100"/>
                <a:gd name="T3" fmla="*/ 195263 h 104"/>
                <a:gd name="T4" fmla="*/ 187325 w 100"/>
                <a:gd name="T5" fmla="*/ 390525 h 104"/>
                <a:gd name="T6" fmla="*/ 374650 w 100"/>
                <a:gd name="T7" fmla="*/ 195263 h 104"/>
                <a:gd name="T8" fmla="*/ 187325 w 100"/>
                <a:gd name="T9" fmla="*/ 0 h 104"/>
                <a:gd name="T10" fmla="*/ 318453 w 100"/>
                <a:gd name="T11" fmla="*/ 289139 h 104"/>
                <a:gd name="T12" fmla="*/ 299720 w 100"/>
                <a:gd name="T13" fmla="*/ 315424 h 104"/>
                <a:gd name="T14" fmla="*/ 277241 w 100"/>
                <a:gd name="T15" fmla="*/ 330444 h 104"/>
                <a:gd name="T16" fmla="*/ 243523 w 100"/>
                <a:gd name="T17" fmla="*/ 337954 h 104"/>
                <a:gd name="T18" fmla="*/ 187325 w 100"/>
                <a:gd name="T19" fmla="*/ 337954 h 104"/>
                <a:gd name="T20" fmla="*/ 131128 w 100"/>
                <a:gd name="T21" fmla="*/ 337954 h 104"/>
                <a:gd name="T22" fmla="*/ 97409 w 100"/>
                <a:gd name="T23" fmla="*/ 330444 h 104"/>
                <a:gd name="T24" fmla="*/ 74930 w 100"/>
                <a:gd name="T25" fmla="*/ 315424 h 104"/>
                <a:gd name="T26" fmla="*/ 59944 w 100"/>
                <a:gd name="T27" fmla="*/ 289139 h 104"/>
                <a:gd name="T28" fmla="*/ 52451 w 100"/>
                <a:gd name="T29" fmla="*/ 255343 h 104"/>
                <a:gd name="T30" fmla="*/ 52451 w 100"/>
                <a:gd name="T31" fmla="*/ 195263 h 104"/>
                <a:gd name="T32" fmla="*/ 52451 w 100"/>
                <a:gd name="T33" fmla="*/ 138937 h 104"/>
                <a:gd name="T34" fmla="*/ 59944 w 100"/>
                <a:gd name="T35" fmla="*/ 101386 h 104"/>
                <a:gd name="T36" fmla="*/ 74930 w 100"/>
                <a:gd name="T37" fmla="*/ 78856 h 104"/>
                <a:gd name="T38" fmla="*/ 97409 w 100"/>
                <a:gd name="T39" fmla="*/ 60081 h 104"/>
                <a:gd name="T40" fmla="*/ 131128 w 100"/>
                <a:gd name="T41" fmla="*/ 56326 h 104"/>
                <a:gd name="T42" fmla="*/ 187325 w 100"/>
                <a:gd name="T43" fmla="*/ 52571 h 104"/>
                <a:gd name="T44" fmla="*/ 243523 w 100"/>
                <a:gd name="T45" fmla="*/ 56326 h 104"/>
                <a:gd name="T46" fmla="*/ 277241 w 100"/>
                <a:gd name="T47" fmla="*/ 60081 h 104"/>
                <a:gd name="T48" fmla="*/ 299720 w 100"/>
                <a:gd name="T49" fmla="*/ 78856 h 104"/>
                <a:gd name="T50" fmla="*/ 318453 w 100"/>
                <a:gd name="T51" fmla="*/ 101386 h 104"/>
                <a:gd name="T52" fmla="*/ 322199 w 100"/>
                <a:gd name="T53" fmla="*/ 138937 h 104"/>
                <a:gd name="T54" fmla="*/ 325946 w 100"/>
                <a:gd name="T55" fmla="*/ 195263 h 104"/>
                <a:gd name="T56" fmla="*/ 322199 w 100"/>
                <a:gd name="T57" fmla="*/ 255343 h 104"/>
                <a:gd name="T58" fmla="*/ 318453 w 100"/>
                <a:gd name="T59" fmla="*/ 289139 h 10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00" h="104">
                  <a:moveTo>
                    <a:pt x="50" y="0"/>
                  </a:moveTo>
                  <a:cubicBezTo>
                    <a:pt x="22" y="0"/>
                    <a:pt x="0" y="23"/>
                    <a:pt x="0" y="52"/>
                  </a:cubicBezTo>
                  <a:cubicBezTo>
                    <a:pt x="0" y="81"/>
                    <a:pt x="22" y="104"/>
                    <a:pt x="50" y="104"/>
                  </a:cubicBezTo>
                  <a:cubicBezTo>
                    <a:pt x="78" y="104"/>
                    <a:pt x="100" y="81"/>
                    <a:pt x="100" y="52"/>
                  </a:cubicBezTo>
                  <a:cubicBezTo>
                    <a:pt x="100" y="23"/>
                    <a:pt x="78" y="0"/>
                    <a:pt x="50" y="0"/>
                  </a:cubicBezTo>
                  <a:close/>
                  <a:moveTo>
                    <a:pt x="85" y="77"/>
                  </a:moveTo>
                  <a:cubicBezTo>
                    <a:pt x="84" y="79"/>
                    <a:pt x="82" y="81"/>
                    <a:pt x="80" y="84"/>
                  </a:cubicBezTo>
                  <a:cubicBezTo>
                    <a:pt x="78" y="86"/>
                    <a:pt x="76" y="87"/>
                    <a:pt x="74" y="88"/>
                  </a:cubicBezTo>
                  <a:cubicBezTo>
                    <a:pt x="72" y="89"/>
                    <a:pt x="69" y="89"/>
                    <a:pt x="65" y="90"/>
                  </a:cubicBezTo>
                  <a:cubicBezTo>
                    <a:pt x="61" y="90"/>
                    <a:pt x="60" y="90"/>
                    <a:pt x="50" y="90"/>
                  </a:cubicBezTo>
                  <a:cubicBezTo>
                    <a:pt x="40" y="90"/>
                    <a:pt x="39" y="90"/>
                    <a:pt x="35" y="90"/>
                  </a:cubicBezTo>
                  <a:cubicBezTo>
                    <a:pt x="31" y="89"/>
                    <a:pt x="29" y="89"/>
                    <a:pt x="26" y="88"/>
                  </a:cubicBezTo>
                  <a:cubicBezTo>
                    <a:pt x="24" y="87"/>
                    <a:pt x="22" y="86"/>
                    <a:pt x="20" y="84"/>
                  </a:cubicBezTo>
                  <a:cubicBezTo>
                    <a:pt x="18" y="81"/>
                    <a:pt x="17" y="79"/>
                    <a:pt x="16" y="77"/>
                  </a:cubicBezTo>
                  <a:cubicBezTo>
                    <a:pt x="15" y="74"/>
                    <a:pt x="14" y="72"/>
                    <a:pt x="14" y="68"/>
                  </a:cubicBezTo>
                  <a:cubicBezTo>
                    <a:pt x="14" y="64"/>
                    <a:pt x="14" y="62"/>
                    <a:pt x="14" y="52"/>
                  </a:cubicBezTo>
                  <a:cubicBezTo>
                    <a:pt x="14" y="42"/>
                    <a:pt x="14" y="41"/>
                    <a:pt x="14" y="37"/>
                  </a:cubicBezTo>
                  <a:cubicBezTo>
                    <a:pt x="14" y="33"/>
                    <a:pt x="15" y="30"/>
                    <a:pt x="16" y="27"/>
                  </a:cubicBezTo>
                  <a:cubicBezTo>
                    <a:pt x="17" y="25"/>
                    <a:pt x="18" y="23"/>
                    <a:pt x="20" y="21"/>
                  </a:cubicBezTo>
                  <a:cubicBezTo>
                    <a:pt x="22" y="19"/>
                    <a:pt x="24" y="17"/>
                    <a:pt x="26" y="16"/>
                  </a:cubicBezTo>
                  <a:cubicBezTo>
                    <a:pt x="29" y="15"/>
                    <a:pt x="31" y="15"/>
                    <a:pt x="35" y="15"/>
                  </a:cubicBezTo>
                  <a:cubicBezTo>
                    <a:pt x="39" y="14"/>
                    <a:pt x="40" y="14"/>
                    <a:pt x="50" y="14"/>
                  </a:cubicBezTo>
                  <a:cubicBezTo>
                    <a:pt x="60" y="14"/>
                    <a:pt x="61" y="14"/>
                    <a:pt x="65" y="15"/>
                  </a:cubicBezTo>
                  <a:cubicBezTo>
                    <a:pt x="69" y="15"/>
                    <a:pt x="72" y="15"/>
                    <a:pt x="74" y="16"/>
                  </a:cubicBezTo>
                  <a:cubicBezTo>
                    <a:pt x="76" y="17"/>
                    <a:pt x="78" y="19"/>
                    <a:pt x="80" y="21"/>
                  </a:cubicBezTo>
                  <a:cubicBezTo>
                    <a:pt x="82" y="23"/>
                    <a:pt x="84" y="25"/>
                    <a:pt x="85" y="27"/>
                  </a:cubicBezTo>
                  <a:cubicBezTo>
                    <a:pt x="86" y="30"/>
                    <a:pt x="86" y="33"/>
                    <a:pt x="86" y="37"/>
                  </a:cubicBezTo>
                  <a:cubicBezTo>
                    <a:pt x="86" y="41"/>
                    <a:pt x="87" y="42"/>
                    <a:pt x="87" y="52"/>
                  </a:cubicBezTo>
                  <a:cubicBezTo>
                    <a:pt x="87" y="62"/>
                    <a:pt x="86" y="64"/>
                    <a:pt x="86" y="68"/>
                  </a:cubicBezTo>
                  <a:cubicBezTo>
                    <a:pt x="86" y="72"/>
                    <a:pt x="86" y="74"/>
                    <a:pt x="85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10" name="Shape 190">
            <a:hlinkClick r:id="rId7"/>
            <a:extLst>
              <a:ext uri="{FF2B5EF4-FFF2-40B4-BE49-F238E27FC236}">
                <a16:creationId xmlns="" xmlns:a16="http://schemas.microsoft.com/office/drawing/2014/main" id="{83828B71-85DA-406D-978C-49C047C354AA}"/>
              </a:ext>
            </a:extLst>
          </p:cNvPr>
          <p:cNvSpPr txBox="1">
            <a:spLocks/>
          </p:cNvSpPr>
          <p:nvPr/>
        </p:nvSpPr>
        <p:spPr bwMode="auto">
          <a:xfrm>
            <a:off x="6659563" y="4198938"/>
            <a:ext cx="12033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fr-FR" altLang="fr-FR" b="1" dirty="0">
                <a:solidFill>
                  <a:schemeClr val="bg1"/>
                </a:solidFill>
                <a:cs typeface="Cabin" charset="0"/>
                <a:sym typeface="Cabin" charset="0"/>
              </a:rPr>
              <a:t>groupebpce.fr</a:t>
            </a:r>
          </a:p>
        </p:txBody>
      </p:sp>
      <p:grpSp>
        <p:nvGrpSpPr>
          <p:cNvPr id="11" name="Groupe 26">
            <a:extLst>
              <a:ext uri="{FF2B5EF4-FFF2-40B4-BE49-F238E27FC236}">
                <a16:creationId xmlns="" xmlns:a16="http://schemas.microsoft.com/office/drawing/2014/main" id="{B2FB4E0E-3EAD-451E-B5E7-A685255A1F0A}"/>
              </a:ext>
            </a:extLst>
          </p:cNvPr>
          <p:cNvGrpSpPr>
            <a:grpSpLocks/>
          </p:cNvGrpSpPr>
          <p:nvPr/>
        </p:nvGrpSpPr>
        <p:grpSpPr bwMode="auto">
          <a:xfrm>
            <a:off x="7961313" y="4487863"/>
            <a:ext cx="390525" cy="390525"/>
            <a:chOff x="7173964" y="1442837"/>
            <a:chExt cx="390525" cy="390525"/>
          </a:xfrm>
        </p:grpSpPr>
        <p:sp>
          <p:nvSpPr>
            <p:cNvPr id="12" name="Ellipse 11">
              <a:hlinkClick r:id="rId8"/>
              <a:extLst>
                <a:ext uri="{FF2B5EF4-FFF2-40B4-BE49-F238E27FC236}">
                  <a16:creationId xmlns="" xmlns:a16="http://schemas.microsoft.com/office/drawing/2014/main" id="{B51C2853-9373-4B19-92DA-CB308FEE849B}"/>
                </a:ext>
              </a:extLst>
            </p:cNvPr>
            <p:cNvSpPr/>
            <p:nvPr/>
          </p:nvSpPr>
          <p:spPr>
            <a:xfrm>
              <a:off x="7173964" y="1442837"/>
              <a:ext cx="390525" cy="390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kern="0" dirty="0">
                <a:sym typeface="Arial"/>
              </a:endParaRPr>
            </a:p>
          </p:txBody>
        </p:sp>
        <p:grpSp>
          <p:nvGrpSpPr>
            <p:cNvPr id="13" name="Groupe 28">
              <a:extLst>
                <a:ext uri="{FF2B5EF4-FFF2-40B4-BE49-F238E27FC236}">
                  <a16:creationId xmlns="" xmlns:a16="http://schemas.microsoft.com/office/drawing/2014/main" id="{D4CCB5FC-3700-4AAD-B090-581F97ED4E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41802" y="1548089"/>
              <a:ext cx="254848" cy="180020"/>
              <a:chOff x="7539038" y="5757863"/>
              <a:chExt cx="373063" cy="263525"/>
            </a:xfrm>
          </p:grpSpPr>
          <p:sp>
            <p:nvSpPr>
              <p:cNvPr id="14" name="Freeform 12">
                <a:extLst>
                  <a:ext uri="{FF2B5EF4-FFF2-40B4-BE49-F238E27FC236}">
                    <a16:creationId xmlns="" xmlns:a16="http://schemas.microsoft.com/office/drawing/2014/main" id="{538CF307-649F-41AE-A3AA-A0EE89E4E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104775 h 66"/>
                  <a:gd name="T2" fmla="*/ 100013 w 63"/>
                  <a:gd name="T3" fmla="*/ 52388 h 66"/>
                  <a:gd name="T4" fmla="*/ 0 w 63"/>
                  <a:gd name="T5" fmla="*/ 0 h 66"/>
                  <a:gd name="T6" fmla="*/ 0 w 63"/>
                  <a:gd name="T7" fmla="*/ 104775 h 6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="" xmlns:a16="http://schemas.microsoft.com/office/drawing/2014/main" id="{2A7FA15A-C259-4F2C-AAE8-A4F6A05DE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104775 h 66"/>
                  <a:gd name="T2" fmla="*/ 100013 w 63"/>
                  <a:gd name="T3" fmla="*/ 52388 h 66"/>
                  <a:gd name="T4" fmla="*/ 0 w 63"/>
                  <a:gd name="T5" fmla="*/ 0 h 66"/>
                  <a:gd name="T6" fmla="*/ 0 w 63"/>
                  <a:gd name="T7" fmla="*/ 104775 h 6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="" xmlns:a16="http://schemas.microsoft.com/office/drawing/2014/main" id="{20A221F3-1A20-4C5F-95C4-2C601F06B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11113 w 7"/>
                  <a:gd name="T1" fmla="*/ 0 h 4"/>
                  <a:gd name="T2" fmla="*/ 0 w 7"/>
                  <a:gd name="T3" fmla="*/ 6350 h 4"/>
                  <a:gd name="T4" fmla="*/ 0 w 7"/>
                  <a:gd name="T5" fmla="*/ 6350 h 4"/>
                  <a:gd name="T6" fmla="*/ 11113 w 7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2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="" xmlns:a16="http://schemas.microsoft.com/office/drawing/2014/main" id="{784E8863-AD2A-4BA0-9EB3-16BF27F1F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11113 w 7"/>
                  <a:gd name="T1" fmla="*/ 0 h 4"/>
                  <a:gd name="T2" fmla="*/ 0 w 7"/>
                  <a:gd name="T3" fmla="*/ 6350 h 4"/>
                  <a:gd name="T4" fmla="*/ 0 w 7"/>
                  <a:gd name="T5" fmla="*/ 6350 h 4"/>
                  <a:gd name="T6" fmla="*/ 11113 w 7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="" xmlns:a16="http://schemas.microsoft.com/office/drawing/2014/main" id="{282AA72F-C4B5-45D5-89F1-A15FEFD17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88900 w 63"/>
                  <a:gd name="T3" fmla="*/ 58738 h 37"/>
                  <a:gd name="T4" fmla="*/ 100013 w 63"/>
                  <a:gd name="T5" fmla="*/ 52388 h 37"/>
                  <a:gd name="T6" fmla="*/ 0 w 63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="" xmlns:a16="http://schemas.microsoft.com/office/drawing/2014/main" id="{38C39CB9-C775-49DA-9F6F-19727847A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88900 w 63"/>
                  <a:gd name="T3" fmla="*/ 58738 h 37"/>
                  <a:gd name="T4" fmla="*/ 100013 w 63"/>
                  <a:gd name="T5" fmla="*/ 52388 h 37"/>
                  <a:gd name="T6" fmla="*/ 0 w 63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="" xmlns:a16="http://schemas.microsoft.com/office/drawing/2014/main" id="{8C690C96-481A-4FCB-9120-8A221335EC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39038" y="5757863"/>
                <a:ext cx="373063" cy="263525"/>
              </a:xfrm>
              <a:custGeom>
                <a:avLst/>
                <a:gdLst>
                  <a:gd name="T0" fmla="*/ 368280 w 156"/>
                  <a:gd name="T1" fmla="*/ 57496 h 110"/>
                  <a:gd name="T2" fmla="*/ 353932 w 156"/>
                  <a:gd name="T3" fmla="*/ 19165 h 110"/>
                  <a:gd name="T4" fmla="*/ 315669 w 156"/>
                  <a:gd name="T5" fmla="*/ 4791 h 110"/>
                  <a:gd name="T6" fmla="*/ 186532 w 156"/>
                  <a:gd name="T7" fmla="*/ 0 h 110"/>
                  <a:gd name="T8" fmla="*/ 186532 w 156"/>
                  <a:gd name="T9" fmla="*/ 0 h 110"/>
                  <a:gd name="T10" fmla="*/ 55003 w 156"/>
                  <a:gd name="T11" fmla="*/ 4791 h 110"/>
                  <a:gd name="T12" fmla="*/ 19131 w 156"/>
                  <a:gd name="T13" fmla="*/ 19165 h 110"/>
                  <a:gd name="T14" fmla="*/ 4783 w 156"/>
                  <a:gd name="T15" fmla="*/ 57496 h 110"/>
                  <a:gd name="T16" fmla="*/ 0 w 156"/>
                  <a:gd name="T17" fmla="*/ 117388 h 110"/>
                  <a:gd name="T18" fmla="*/ 0 w 156"/>
                  <a:gd name="T19" fmla="*/ 146137 h 110"/>
                  <a:gd name="T20" fmla="*/ 4783 w 156"/>
                  <a:gd name="T21" fmla="*/ 206029 h 110"/>
                  <a:gd name="T22" fmla="*/ 19131 w 156"/>
                  <a:gd name="T23" fmla="*/ 241964 h 110"/>
                  <a:gd name="T24" fmla="*/ 59786 w 156"/>
                  <a:gd name="T25" fmla="*/ 258734 h 110"/>
                  <a:gd name="T26" fmla="*/ 186532 w 156"/>
                  <a:gd name="T27" fmla="*/ 263525 h 110"/>
                  <a:gd name="T28" fmla="*/ 315669 w 156"/>
                  <a:gd name="T29" fmla="*/ 258734 h 110"/>
                  <a:gd name="T30" fmla="*/ 353932 w 156"/>
                  <a:gd name="T31" fmla="*/ 241964 h 110"/>
                  <a:gd name="T32" fmla="*/ 368280 w 156"/>
                  <a:gd name="T33" fmla="*/ 206029 h 110"/>
                  <a:gd name="T34" fmla="*/ 373063 w 156"/>
                  <a:gd name="T35" fmla="*/ 146137 h 110"/>
                  <a:gd name="T36" fmla="*/ 373063 w 156"/>
                  <a:gd name="T37" fmla="*/ 117388 h 110"/>
                  <a:gd name="T38" fmla="*/ 368280 w 156"/>
                  <a:gd name="T39" fmla="*/ 57496 h 110"/>
                  <a:gd name="T40" fmla="*/ 148269 w 156"/>
                  <a:gd name="T41" fmla="*/ 179676 h 110"/>
                  <a:gd name="T42" fmla="*/ 148269 w 156"/>
                  <a:gd name="T43" fmla="*/ 74266 h 110"/>
                  <a:gd name="T44" fmla="*/ 248709 w 156"/>
                  <a:gd name="T45" fmla="*/ 126971 h 110"/>
                  <a:gd name="T46" fmla="*/ 148269 w 156"/>
                  <a:gd name="T47" fmla="*/ 179676 h 1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56" h="110">
                    <a:moveTo>
                      <a:pt x="154" y="24"/>
                    </a:moveTo>
                    <a:cubicBezTo>
                      <a:pt x="154" y="24"/>
                      <a:pt x="153" y="13"/>
                      <a:pt x="148" y="8"/>
                    </a:cubicBezTo>
                    <a:cubicBezTo>
                      <a:pt x="142" y="2"/>
                      <a:pt x="135" y="2"/>
                      <a:pt x="132" y="2"/>
                    </a:cubicBezTo>
                    <a:cubicBezTo>
                      <a:pt x="111" y="0"/>
                      <a:pt x="78" y="0"/>
                      <a:pt x="78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45" y="0"/>
                      <a:pt x="23" y="2"/>
                    </a:cubicBezTo>
                    <a:cubicBezTo>
                      <a:pt x="20" y="2"/>
                      <a:pt x="14" y="2"/>
                      <a:pt x="8" y="8"/>
                    </a:cubicBezTo>
                    <a:cubicBezTo>
                      <a:pt x="3" y="13"/>
                      <a:pt x="2" y="24"/>
                      <a:pt x="2" y="24"/>
                    </a:cubicBezTo>
                    <a:cubicBezTo>
                      <a:pt x="2" y="24"/>
                      <a:pt x="0" y="36"/>
                      <a:pt x="0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73"/>
                      <a:pt x="2" y="86"/>
                      <a:pt x="2" y="86"/>
                    </a:cubicBezTo>
                    <a:cubicBezTo>
                      <a:pt x="2" y="86"/>
                      <a:pt x="3" y="97"/>
                      <a:pt x="8" y="101"/>
                    </a:cubicBezTo>
                    <a:cubicBezTo>
                      <a:pt x="14" y="108"/>
                      <a:pt x="22" y="107"/>
                      <a:pt x="25" y="108"/>
                    </a:cubicBezTo>
                    <a:cubicBezTo>
                      <a:pt x="37" y="109"/>
                      <a:pt x="78" y="110"/>
                      <a:pt x="78" y="110"/>
                    </a:cubicBezTo>
                    <a:cubicBezTo>
                      <a:pt x="78" y="110"/>
                      <a:pt x="111" y="110"/>
                      <a:pt x="132" y="108"/>
                    </a:cubicBezTo>
                    <a:cubicBezTo>
                      <a:pt x="135" y="108"/>
                      <a:pt x="142" y="108"/>
                      <a:pt x="148" y="101"/>
                    </a:cubicBezTo>
                    <a:cubicBezTo>
                      <a:pt x="153" y="97"/>
                      <a:pt x="154" y="86"/>
                      <a:pt x="154" y="86"/>
                    </a:cubicBezTo>
                    <a:cubicBezTo>
                      <a:pt x="154" y="86"/>
                      <a:pt x="156" y="73"/>
                      <a:pt x="156" y="61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36"/>
                      <a:pt x="154" y="24"/>
                      <a:pt x="154" y="24"/>
                    </a:cubicBezTo>
                    <a:close/>
                    <a:moveTo>
                      <a:pt x="62" y="75"/>
                    </a:moveTo>
                    <a:cubicBezTo>
                      <a:pt x="62" y="31"/>
                      <a:pt x="62" y="31"/>
                      <a:pt x="62" y="31"/>
                    </a:cubicBezTo>
                    <a:cubicBezTo>
                      <a:pt x="104" y="53"/>
                      <a:pt x="104" y="53"/>
                      <a:pt x="104" y="53"/>
                    </a:cubicBezTo>
                    <a:lnTo>
                      <a:pt x="62" y="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0408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562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6" name="Shape 23">
            <a:extLst>
              <a:ext uri="{FF2B5EF4-FFF2-40B4-BE49-F238E27FC236}">
                <a16:creationId xmlns="" xmlns:a16="http://schemas.microsoft.com/office/drawing/2014/main" id="{110DE006-16AE-41CF-9CB7-4681263CBC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19350" y="-7938"/>
            <a:ext cx="0" cy="4883151"/>
          </a:xfrm>
          <a:prstGeom prst="straightConnector1">
            <a:avLst/>
          </a:prstGeom>
          <a:noFill/>
          <a:ln w="6350">
            <a:solidFill>
              <a:srgbClr val="999FA9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Espace réservé du titre 9">
            <a:extLst>
              <a:ext uri="{FF2B5EF4-FFF2-40B4-BE49-F238E27FC236}">
                <a16:creationId xmlns="" xmlns:a16="http://schemas.microsoft.com/office/drawing/2014/main" id="{EEC2F309-E2A8-4AFE-82CB-FA240FF4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447675"/>
            <a:ext cx="2052638" cy="1887538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028" name="Shape 24">
            <a:extLst>
              <a:ext uri="{FF2B5EF4-FFF2-40B4-BE49-F238E27FC236}">
                <a16:creationId xmlns="" xmlns:a16="http://schemas.microsoft.com/office/drawing/2014/main" id="{F423C7D8-0C85-40D4-AAB9-1C8240D6F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509588"/>
            <a:ext cx="188913" cy="1905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lIns="91425" tIns="91425" rIns="91425" bIns="91425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/>
          </a:p>
        </p:txBody>
      </p:sp>
      <p:sp>
        <p:nvSpPr>
          <p:cNvPr id="1029" name="Espace réservé du texte 12">
            <a:extLst>
              <a:ext uri="{FF2B5EF4-FFF2-40B4-BE49-F238E27FC236}">
                <a16:creationId xmlns="" xmlns:a16="http://schemas.microsoft.com/office/drawing/2014/main" id="{9B3624C0-77CF-4593-BE87-682BDB581B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627313" y="447675"/>
            <a:ext cx="6337300" cy="379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Modifiez les styles du texte du masque</a:t>
            </a:r>
          </a:p>
          <a:p>
            <a:pPr lvl="1"/>
            <a:r>
              <a:rPr lang="fr-FR" altLang="fr-FR">
                <a:sym typeface="Arial" panose="020B0604020202020204" pitchFamily="34" charset="0"/>
              </a:rPr>
              <a:t>Deuxième niveau</a:t>
            </a:r>
          </a:p>
          <a:p>
            <a:pPr lvl="2"/>
            <a:r>
              <a:rPr lang="fr-FR" altLang="fr-FR">
                <a:sym typeface="Arial" panose="020B0604020202020204" pitchFamily="34" charset="0"/>
              </a:rPr>
              <a:t>Troisième niveau</a:t>
            </a:r>
          </a:p>
          <a:p>
            <a:pPr lvl="3"/>
            <a:r>
              <a:rPr lang="fr-FR" altLang="fr-FR">
                <a:sym typeface="Arial" panose="020B0604020202020204" pitchFamily="34" charset="0"/>
              </a:rPr>
              <a:t>Quatrième niveau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="" xmlns:a16="http://schemas.microsoft.com/office/drawing/2014/main" id="{5091BCA3-FCD8-4B04-A4E8-A263633E0F3D}"/>
              </a:ext>
            </a:extLst>
          </p:cNvPr>
          <p:cNvSpPr txBox="1">
            <a:spLocks noGrp="1"/>
          </p:cNvSpPr>
          <p:nvPr/>
        </p:nvSpPr>
        <p:spPr bwMode="auto">
          <a:xfrm>
            <a:off x="361950" y="4946650"/>
            <a:ext cx="6961842" cy="138499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kern="0" cap="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Léa – </a:t>
            </a:r>
            <a:r>
              <a:rPr lang="fr-FR" sz="900" kern="0" cap="all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nouvelles fonctionnalités de la v2 – </a:t>
            </a:r>
            <a:r>
              <a:rPr lang="fr-FR" sz="900" kern="0" cap="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ventiler un support en % ou en montant à l’étape de la proposition et de la synthèse</a:t>
            </a:r>
            <a:endParaRPr lang="fr-FR" sz="900" kern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</p:txBody>
      </p:sp>
      <p:sp>
        <p:nvSpPr>
          <p:cNvPr id="18" name="Oval 13">
            <a:extLst>
              <a:ext uri="{FF2B5EF4-FFF2-40B4-BE49-F238E27FC236}">
                <a16:creationId xmlns="" xmlns:a16="http://schemas.microsoft.com/office/drawing/2014/main" id="{4B2B0F61-576C-44FE-8223-8470926FD13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1438" y="4946650"/>
            <a:ext cx="206375" cy="138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fld id="{6AA5C88D-179D-4040-A458-3A4241266167}" type="slidenum">
              <a:rPr lang="fr-FR" altLang="fr-FR" sz="900" b="1">
                <a:solidFill>
                  <a:schemeClr val="accent1"/>
                </a:solidFill>
              </a:rPr>
              <a:pPr algn="r"/>
              <a:t>‹N°›</a:t>
            </a:fld>
            <a:endParaRPr lang="fr-FR" altLang="fr-FR" sz="900" b="1" dirty="0">
              <a:solidFill>
                <a:schemeClr val="accent1"/>
              </a:solidFill>
            </a:endParaRPr>
          </a:p>
        </p:txBody>
      </p:sp>
      <p:pic>
        <p:nvPicPr>
          <p:cNvPr id="1032" name="Image 18">
            <a:extLst>
              <a:ext uri="{FF2B5EF4-FFF2-40B4-BE49-F238E27FC236}">
                <a16:creationId xmlns="" xmlns:a16="http://schemas.microsoft.com/office/drawing/2014/main" id="{881C61C3-EA1D-474A-95EA-C38C4CB5FB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4938713"/>
            <a:ext cx="12795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Connecteur droit 21">
            <a:extLst>
              <a:ext uri="{FF2B5EF4-FFF2-40B4-BE49-F238E27FC236}">
                <a16:creationId xmlns="" xmlns:a16="http://schemas.microsoft.com/office/drawing/2014/main" id="{094C1A7E-C670-408D-94C4-2431F68C0C9B}"/>
              </a:ext>
            </a:extLst>
          </p:cNvPr>
          <p:cNvCxnSpPr/>
          <p:nvPr/>
        </p:nvCxnSpPr>
        <p:spPr>
          <a:xfrm>
            <a:off x="0" y="4875213"/>
            <a:ext cx="9144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07" r:id="rId5"/>
    <p:sldLayoutId id="2147483708" r:id="rId6"/>
    <p:sldLayoutId id="2147483709" r:id="rId7"/>
    <p:sldLayoutId id="2147483710" r:id="rId8"/>
    <p:sldLayoutId id="2147483716" r:id="rId9"/>
    <p:sldLayoutId id="2147483711" r:id="rId10"/>
    <p:sldLayoutId id="2147483717" r:id="rId11"/>
    <p:sldLayoutId id="2147483718" r:id="rId12"/>
    <p:sldLayoutId id="214748371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 cap="all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indent="-266700" algn="l" rtl="0" eaLnBrk="1" fontAlgn="base" hangingPunct="1">
        <a:spcBef>
          <a:spcPct val="0"/>
        </a:spcBef>
        <a:spcAft>
          <a:spcPct val="0"/>
        </a:spcAft>
        <a:buClr>
          <a:srgbClr val="00B2CB"/>
        </a:buClr>
        <a:buFont typeface="Cambria Math" panose="02040503050406030204" pitchFamily="18" charset="0"/>
        <a:buChar char="ʘ"/>
        <a:defRPr sz="20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1pPr>
      <a:lvl2pPr marL="541338" lvl="1" indent="-2047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Font typeface="Symbol" panose="05050102010706020507" pitchFamily="18" charset="2"/>
        <a:buChar char="·"/>
        <a:defRPr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2pPr>
      <a:lvl3pPr marL="808038" lvl="2" indent="-198438" algn="l" rtl="0" eaLnBrk="1" fontAlgn="base" hangingPunct="1">
        <a:spcBef>
          <a:spcPct val="0"/>
        </a:spcBef>
        <a:spcAft>
          <a:spcPct val="0"/>
        </a:spcAft>
        <a:buClr>
          <a:srgbClr val="B0006C"/>
        </a:buClr>
        <a:buFont typeface="Courier New" panose="02070309020205020404" pitchFamily="49" charset="0"/>
        <a:buChar char="o"/>
        <a:defRPr sz="16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3pPr>
      <a:lvl4pPr marL="1165225" lvl="3" indent="-196850" algn="l" rtl="0" eaLnBrk="1" fontAlgn="base" hangingPunct="1">
        <a:spcBef>
          <a:spcPct val="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+mn-lt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="" xmlns:a16="http://schemas.microsoft.com/office/drawing/2014/main" id="{D9B603DB-E993-442A-A54E-E5FC110859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7" b="127"/>
          <a:stretch>
            <a:fillRect/>
          </a:stretch>
        </p:blipFill>
        <p:spPr/>
      </p:pic>
      <p:sp>
        <p:nvSpPr>
          <p:cNvPr id="14" name="Titre 13">
            <a:extLst>
              <a:ext uri="{FF2B5EF4-FFF2-40B4-BE49-F238E27FC236}">
                <a16:creationId xmlns="" xmlns:a16="http://schemas.microsoft.com/office/drawing/2014/main" id="{668AA8FC-1982-4EEF-997F-BE463633A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00" y="1901825"/>
            <a:ext cx="5826125" cy="11604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Nouvelles fonctionnalités de la v2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="" xmlns:a16="http://schemas.microsoft.com/office/drawing/2014/main" id="{3DB3CCD8-4919-49CA-A837-610A1933C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100" y="4086354"/>
            <a:ext cx="1291702" cy="302955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>
                <a:sym typeface="Arial"/>
              </a:rPr>
              <a:t>6 juillet 2018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="" xmlns:a16="http://schemas.microsoft.com/office/drawing/2014/main" id="{13E92CB5-F1A1-4F52-B019-65B53FF257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2100" y="3101975"/>
            <a:ext cx="5826125" cy="369332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defRPr/>
            </a:pPr>
            <a:r>
              <a:rPr lang="fr-FR" dirty="0"/>
              <a:t>Support de CDC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BBAFCF54-F1A3-462A-8A63-A1D502F33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969" y="193964"/>
            <a:ext cx="1488372" cy="109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685877ED-D25E-4976-B43E-1963B65E68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ln>
            <a:solidFill>
              <a:schemeClr val="accent5"/>
            </a:solidFill>
          </a:ln>
        </p:spPr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="" xmlns:a16="http://schemas.microsoft.com/office/drawing/2014/main" id="{376BC291-6F41-487C-82C6-9D02C5B24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5300" dirty="0">
                <a:solidFill>
                  <a:schemeClr val="accent5"/>
                </a:solidFill>
              </a:rPr>
              <a:t>3</a:t>
            </a:r>
            <a:r>
              <a:rPr lang="fr-FR" dirty="0">
                <a:solidFill>
                  <a:schemeClr val="accent5"/>
                </a:solidFill>
              </a:rPr>
              <a:t/>
            </a:r>
            <a:br>
              <a:rPr lang="fr-FR" dirty="0">
                <a:solidFill>
                  <a:schemeClr val="accent5"/>
                </a:solidFill>
              </a:rPr>
            </a:br>
            <a:r>
              <a:rPr lang="fr-FR" dirty="0">
                <a:solidFill>
                  <a:schemeClr val="accent5"/>
                </a:solidFill>
              </a:rPr>
              <a:t>valoriser un versement et/ ou un abonnement</a:t>
            </a:r>
          </a:p>
        </p:txBody>
      </p:sp>
    </p:spTree>
    <p:extLst>
      <p:ext uri="{BB962C8B-B14F-4D97-AF65-F5344CB8AC3E}">
        <p14:creationId xmlns:p14="http://schemas.microsoft.com/office/powerpoint/2010/main" val="214053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5C70659-7816-4E2D-88FA-9799ACB42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Définition des projets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6A6AB176-BCAE-4A3C-86F6-CA3772A6D5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9102" y="411163"/>
            <a:ext cx="6293722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3F43EE67-32DD-4DDE-AD5A-73B73E7843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742" y="1603365"/>
            <a:ext cx="1943994" cy="2875942"/>
          </a:xfrm>
        </p:spPr>
        <p:txBody>
          <a:bodyPr>
            <a:normAutofit/>
          </a:bodyPr>
          <a:lstStyle/>
          <a:p>
            <a:r>
              <a:rPr lang="fr-FR" dirty="0"/>
              <a:t>A la place de l’ancien projet « Valoriser mon capital », apparaît à présent un nouveau projet « Valoriser un versement et/ ou un abonnement 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5642433-24BA-4574-85AC-0F930BD79428}"/>
              </a:ext>
            </a:extLst>
          </p:cNvPr>
          <p:cNvSpPr/>
          <p:nvPr/>
        </p:nvSpPr>
        <p:spPr>
          <a:xfrm>
            <a:off x="6636327" y="2729345"/>
            <a:ext cx="1943994" cy="5195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B59B9CAB-B4A8-4A1C-B9EF-94C01E039776}"/>
              </a:ext>
            </a:extLst>
          </p:cNvPr>
          <p:cNvSpPr txBox="1"/>
          <p:nvPr/>
        </p:nvSpPr>
        <p:spPr>
          <a:xfrm>
            <a:off x="6986525" y="2835229"/>
            <a:ext cx="151323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700" dirty="0"/>
              <a:t>Valoriser un versement et/ ou un abonnement</a:t>
            </a:r>
          </a:p>
        </p:txBody>
      </p:sp>
    </p:spTree>
    <p:extLst>
      <p:ext uri="{BB962C8B-B14F-4D97-AF65-F5344CB8AC3E}">
        <p14:creationId xmlns:p14="http://schemas.microsoft.com/office/powerpoint/2010/main" val="372204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2B4363F-E7F9-4308-B8D1-ACECADC2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7514"/>
            <a:ext cx="2195736" cy="1155851"/>
          </a:xfrm>
        </p:spPr>
        <p:txBody>
          <a:bodyPr>
            <a:normAutofit fontScale="90000"/>
          </a:bodyPr>
          <a:lstStyle/>
          <a:p>
            <a:r>
              <a:rPr lang="fr-FR" dirty="0"/>
              <a:t>Définition d’un projet « valoriser un versement et/ ou un abonnement »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88C241CE-531E-4CF4-B43C-4C8969CEA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9198" y="411163"/>
            <a:ext cx="6213530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247D5703-F1CF-4E67-8857-92E9058500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223" y="1603365"/>
            <a:ext cx="2195736" cy="3332018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Comme vous pouvez le voir, il ne s’agit plus ici de définir un montant cible mais de définir un </a:t>
            </a:r>
            <a:r>
              <a:rPr lang="fr-FR" dirty="0">
                <a:solidFill>
                  <a:schemeClr val="accent4"/>
                </a:solidFill>
              </a:rPr>
              <a:t>montant apporté </a:t>
            </a:r>
            <a:r>
              <a:rPr lang="fr-FR" dirty="0"/>
              <a:t>et/ou une </a:t>
            </a:r>
            <a:r>
              <a:rPr lang="fr-FR" dirty="0">
                <a:solidFill>
                  <a:schemeClr val="accent4"/>
                </a:solidFill>
              </a:rPr>
              <a:t>mensualité apportée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b="1" dirty="0"/>
              <a:t>Ce nouveau projet permet donc à présent à un client de faire un versement complémentaire et /ou programmé d’un montant précis sur l’enveloppe de son choix.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B49FECC-B2FD-4FB3-9454-CB58EC2B8A47}"/>
              </a:ext>
            </a:extLst>
          </p:cNvPr>
          <p:cNvSpPr/>
          <p:nvPr/>
        </p:nvSpPr>
        <p:spPr>
          <a:xfrm>
            <a:off x="4724400" y="2286000"/>
            <a:ext cx="2597728" cy="12122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92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418BF5E-ADA0-464C-A4CC-1782638EE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7514"/>
            <a:ext cx="2195736" cy="1155851"/>
          </a:xfrm>
        </p:spPr>
        <p:txBody>
          <a:bodyPr/>
          <a:lstStyle/>
          <a:p>
            <a:r>
              <a:rPr lang="fr-FR" dirty="0"/>
              <a:t>Définition des caractéristiques du projet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CEFD927F-0D9B-46D2-82A7-635195AAD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485" t="10629" r="6559" b="14726"/>
          <a:stretch/>
        </p:blipFill>
        <p:spPr>
          <a:xfrm>
            <a:off x="4091276" y="268288"/>
            <a:ext cx="3531213" cy="2812580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AE31CB5-F2CB-4A04-AAC4-36D8C602C8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004" y="1668654"/>
            <a:ext cx="2106732" cy="2188424"/>
          </a:xfrm>
        </p:spPr>
        <p:txBody>
          <a:bodyPr>
            <a:normAutofit/>
          </a:bodyPr>
          <a:lstStyle/>
          <a:p>
            <a:r>
              <a:rPr lang="fr-FR" dirty="0"/>
              <a:t>Dans cet exemple, le client souhaite apporter 40 k€ et faire des versements programmés mensuels de 100 € sur son contrat Nuances 3D.</a:t>
            </a:r>
          </a:p>
        </p:txBody>
      </p:sp>
      <p:pic>
        <p:nvPicPr>
          <p:cNvPr id="7" name="Espace réservé du contenu 5">
            <a:extLst>
              <a:ext uri="{FF2B5EF4-FFF2-40B4-BE49-F238E27FC236}">
                <a16:creationId xmlns="" xmlns:a16="http://schemas.microsoft.com/office/drawing/2014/main" id="{9DAA857D-2250-4A82-9E42-A311A19D86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93" t="45328" r="6037" b="8512"/>
          <a:stretch/>
        </p:blipFill>
        <p:spPr bwMode="auto">
          <a:xfrm>
            <a:off x="4091276" y="3016561"/>
            <a:ext cx="3531213" cy="17392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BBC879B-5134-4AD9-A45B-DC6EE4316F35}"/>
              </a:ext>
            </a:extLst>
          </p:cNvPr>
          <p:cNvSpPr/>
          <p:nvPr/>
        </p:nvSpPr>
        <p:spPr>
          <a:xfrm>
            <a:off x="4091054" y="2993238"/>
            <a:ext cx="3531212" cy="87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53FC2FF-7405-4BFB-9484-BD430028A233}"/>
              </a:ext>
            </a:extLst>
          </p:cNvPr>
          <p:cNvSpPr/>
          <p:nvPr/>
        </p:nvSpPr>
        <p:spPr>
          <a:xfrm>
            <a:off x="4641273" y="1821873"/>
            <a:ext cx="1752600" cy="3283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8678E47-94E1-4DA8-8921-4C8913B2EB36}"/>
              </a:ext>
            </a:extLst>
          </p:cNvPr>
          <p:cNvSpPr/>
          <p:nvPr/>
        </p:nvSpPr>
        <p:spPr>
          <a:xfrm>
            <a:off x="4641273" y="2256232"/>
            <a:ext cx="1752600" cy="3283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C209B2A-C295-4AA4-8FDB-4E8FAAE2E935}"/>
              </a:ext>
            </a:extLst>
          </p:cNvPr>
          <p:cNvSpPr/>
          <p:nvPr/>
        </p:nvSpPr>
        <p:spPr>
          <a:xfrm>
            <a:off x="4091053" y="3713664"/>
            <a:ext cx="3531211" cy="3283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549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19AF704-6E57-4ED9-9AA6-2C949B8A8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7514"/>
            <a:ext cx="2195736" cy="1155851"/>
          </a:xfrm>
        </p:spPr>
        <p:txBody>
          <a:bodyPr/>
          <a:lstStyle/>
          <a:p>
            <a:r>
              <a:rPr lang="fr-FR" dirty="0"/>
              <a:t>Définition des caractéristiques du projet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62861814-4521-461C-A66E-5824EDE8EB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9129" y="411163"/>
            <a:ext cx="6293668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8836EEFA-2076-4A2F-9980-F4CE258249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520" y="1697775"/>
            <a:ext cx="1943994" cy="2139933"/>
          </a:xfrm>
        </p:spPr>
        <p:txBody>
          <a:bodyPr>
            <a:normAutofit/>
          </a:bodyPr>
          <a:lstStyle/>
          <a:p>
            <a:r>
              <a:rPr lang="fr-FR" dirty="0"/>
              <a:t>Le projet a bien été crée avec la mention « </a:t>
            </a:r>
            <a:r>
              <a:rPr lang="fr-FR" dirty="0">
                <a:solidFill>
                  <a:schemeClr val="accent4"/>
                </a:solidFill>
              </a:rPr>
              <a:t>versement désiré 40 000 € et 100 €/ mois sur 8 ans </a:t>
            </a:r>
            <a:r>
              <a:rPr lang="fr-FR" dirty="0"/>
              <a:t>», qui s’affiche sous le nom du projet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C8C0624-54A5-4790-A645-0C9E1129AE75}"/>
              </a:ext>
            </a:extLst>
          </p:cNvPr>
          <p:cNvSpPr/>
          <p:nvPr/>
        </p:nvSpPr>
        <p:spPr>
          <a:xfrm>
            <a:off x="4572000" y="1171355"/>
            <a:ext cx="4066309" cy="432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ABE9755-348E-4BCB-B982-31D4786A35C0}"/>
              </a:ext>
            </a:extLst>
          </p:cNvPr>
          <p:cNvSpPr/>
          <p:nvPr/>
        </p:nvSpPr>
        <p:spPr>
          <a:xfrm>
            <a:off x="4980707" y="1373506"/>
            <a:ext cx="1455653" cy="11585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="" xmlns:a16="http://schemas.microsoft.com/office/drawing/2014/main" id="{9BD2EAB0-5262-4455-AA41-8B62AC8BE296}"/>
              </a:ext>
            </a:extLst>
          </p:cNvPr>
          <p:cNvSpPr/>
          <p:nvPr/>
        </p:nvSpPr>
        <p:spPr>
          <a:xfrm>
            <a:off x="201203" y="3837708"/>
            <a:ext cx="1994311" cy="85641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>
                <a:solidFill>
                  <a:srgbClr val="C3739E"/>
                </a:solidFill>
              </a:rPr>
              <a:t>On raisonne </a:t>
            </a:r>
            <a:br>
              <a:rPr lang="fr-FR" sz="1300" dirty="0">
                <a:solidFill>
                  <a:srgbClr val="C3739E"/>
                </a:solidFill>
              </a:rPr>
            </a:br>
            <a:r>
              <a:rPr lang="fr-FR" sz="1300" dirty="0">
                <a:solidFill>
                  <a:srgbClr val="C3739E"/>
                </a:solidFill>
              </a:rPr>
              <a:t>dans ce projet en montant apporté et non plus en montant cible.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="" xmlns:a16="http://schemas.microsoft.com/office/drawing/2014/main" id="{9C5424E4-83A6-4D94-848C-9CE9DA97E995}"/>
              </a:ext>
            </a:extLst>
          </p:cNvPr>
          <p:cNvGrpSpPr/>
          <p:nvPr/>
        </p:nvGrpSpPr>
        <p:grpSpPr>
          <a:xfrm>
            <a:off x="215652" y="3726870"/>
            <a:ext cx="382814" cy="382814"/>
            <a:chOff x="229506" y="3685308"/>
            <a:chExt cx="382814" cy="382814"/>
          </a:xfrm>
        </p:grpSpPr>
        <p:sp>
          <p:nvSpPr>
            <p:cNvPr id="11" name="Ellipse 10">
              <a:extLst>
                <a:ext uri="{FF2B5EF4-FFF2-40B4-BE49-F238E27FC236}">
                  <a16:creationId xmlns="" xmlns:a16="http://schemas.microsoft.com/office/drawing/2014/main" id="{9F18DD60-6BB8-4C4F-950D-6C0FAF4CD7CC}"/>
                </a:ext>
              </a:extLst>
            </p:cNvPr>
            <p:cNvSpPr/>
            <p:nvPr/>
          </p:nvSpPr>
          <p:spPr>
            <a:xfrm>
              <a:off x="258913" y="3714715"/>
              <a:ext cx="324000" cy="3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" name="Image 11">
              <a:extLst>
                <a:ext uri="{FF2B5EF4-FFF2-40B4-BE49-F238E27FC236}">
                  <a16:creationId xmlns="" xmlns:a16="http://schemas.microsoft.com/office/drawing/2014/main" id="{83FB79D2-E8E9-4D6E-8FC6-B9BBC4F33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29506" y="3685308"/>
              <a:ext cx="382814" cy="382814"/>
            </a:xfrm>
            <a:prstGeom prst="rect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ACB4A8F5-F437-4A96-97A1-07FE1E0CDB62}"/>
              </a:ext>
            </a:extLst>
          </p:cNvPr>
          <p:cNvSpPr txBox="1"/>
          <p:nvPr/>
        </p:nvSpPr>
        <p:spPr>
          <a:xfrm>
            <a:off x="7054258" y="3427560"/>
            <a:ext cx="151323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700" dirty="0"/>
              <a:t>Valoriser un versement et/ ou un abonnement</a:t>
            </a:r>
          </a:p>
        </p:txBody>
      </p:sp>
    </p:spTree>
    <p:extLst>
      <p:ext uri="{BB962C8B-B14F-4D97-AF65-F5344CB8AC3E}">
        <p14:creationId xmlns:p14="http://schemas.microsoft.com/office/powerpoint/2010/main" val="4086048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AB52E99-2C3A-4E55-A7B5-1B1E5442A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Apport de 40 k€ d’avoirs externes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6ECDF512-C247-4924-9C46-651539F25F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6044" y="411163"/>
            <a:ext cx="6319837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ACDD889-BA0C-41A6-AFCA-4BAE8EC3D2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55" y="1464733"/>
            <a:ext cx="2105459" cy="3322012"/>
          </a:xfrm>
        </p:spPr>
        <p:txBody>
          <a:bodyPr>
            <a:normAutofit fontScale="85000" lnSpcReduction="10000"/>
          </a:bodyPr>
          <a:lstStyle/>
          <a:p>
            <a:r>
              <a:rPr lang="fr-FR" dirty="0"/>
              <a:t>Le client a indiqué souhaité apporter 40 k€ sur son contrat d’assurance-vie Nuances 3D. </a:t>
            </a:r>
          </a:p>
          <a:p>
            <a:r>
              <a:rPr lang="fr-FR" dirty="0"/>
              <a:t>Il doit donc avoir 40 k€ de liquidités disponibles à investir sur son contrat. </a:t>
            </a:r>
          </a:p>
          <a:p>
            <a:endParaRPr lang="fr-FR" dirty="0"/>
          </a:p>
          <a:p>
            <a:r>
              <a:rPr lang="fr-FR" dirty="0"/>
              <a:t>Ces liquidités peuvent provenir de son épargne bancaire détenue au sein de la Caisse et/ou d’apports externes.</a:t>
            </a:r>
          </a:p>
          <a:p>
            <a:endParaRPr lang="fr-FR" dirty="0"/>
          </a:p>
          <a:p>
            <a:r>
              <a:rPr lang="fr-FR" dirty="0"/>
              <a:t>Ici, les 40 k€ proviennent d’un apport externe.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436BA1F-5734-4698-88B4-E17FD2321587}"/>
              </a:ext>
            </a:extLst>
          </p:cNvPr>
          <p:cNvSpPr/>
          <p:nvPr/>
        </p:nvSpPr>
        <p:spPr>
          <a:xfrm>
            <a:off x="4502727" y="1073727"/>
            <a:ext cx="4066309" cy="1498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41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CD9421-2B41-4C12-A95A-EE283C9C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Capacité d’épargne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CAF77EE4-FF5C-4C8D-85A9-4E296AC1F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141" t="17045" r="14205" b="11427"/>
          <a:stretch/>
        </p:blipFill>
        <p:spPr>
          <a:xfrm>
            <a:off x="4209040" y="203561"/>
            <a:ext cx="2599805" cy="2416680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22F8028-27DC-41DA-9624-070711C7D3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400" y="1343891"/>
            <a:ext cx="2043114" cy="3505200"/>
          </a:xfrm>
        </p:spPr>
        <p:txBody>
          <a:bodyPr>
            <a:normAutofit fontScale="92500"/>
          </a:bodyPr>
          <a:lstStyle/>
          <a:p>
            <a:r>
              <a:rPr lang="fr-FR" dirty="0"/>
              <a:t>Le client a indiqué souhaité apporter 100 € par mois sur son contrat d’assurance-vie Nuances 3D. </a:t>
            </a:r>
          </a:p>
          <a:p>
            <a:r>
              <a:rPr lang="fr-FR" dirty="0"/>
              <a:t>Il doit donc déclarer un nouvel investissement dans ses projets </a:t>
            </a:r>
            <a:br>
              <a:rPr lang="fr-FR" dirty="0"/>
            </a:br>
            <a:r>
              <a:rPr lang="fr-FR" dirty="0"/>
              <a:t>de 100 €/ mois</a:t>
            </a:r>
          </a:p>
          <a:p>
            <a:endParaRPr lang="fr-FR" dirty="0"/>
          </a:p>
          <a:p>
            <a:r>
              <a:rPr lang="fr-FR" dirty="0"/>
              <a:t>Bien sûr la capacité d’épargne mensuelle du client doit lui permettre d’investir 100 € par mois dans ses projets. </a:t>
            </a:r>
          </a:p>
        </p:txBody>
      </p:sp>
      <p:pic>
        <p:nvPicPr>
          <p:cNvPr id="7" name="Espace réservé du contenu 5">
            <a:extLst>
              <a:ext uri="{FF2B5EF4-FFF2-40B4-BE49-F238E27FC236}">
                <a16:creationId xmlns="" xmlns:a16="http://schemas.microsoft.com/office/drawing/2014/main" id="{59D364B4-59DC-4B1A-8E59-E2B3E791D5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53" t="14869" r="14547" b="17727"/>
          <a:stretch/>
        </p:blipFill>
        <p:spPr bwMode="auto">
          <a:xfrm>
            <a:off x="4209040" y="2571750"/>
            <a:ext cx="2599805" cy="227734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C24D0F6-A8F3-444B-B1CF-F82FD7C29109}"/>
              </a:ext>
            </a:extLst>
          </p:cNvPr>
          <p:cNvSpPr/>
          <p:nvPr/>
        </p:nvSpPr>
        <p:spPr>
          <a:xfrm>
            <a:off x="4209040" y="2561590"/>
            <a:ext cx="2599581" cy="48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BF08F4F-1DB0-4B28-A420-829B2BA8C58F}"/>
              </a:ext>
            </a:extLst>
          </p:cNvPr>
          <p:cNvSpPr/>
          <p:nvPr/>
        </p:nvSpPr>
        <p:spPr>
          <a:xfrm>
            <a:off x="4509655" y="4191000"/>
            <a:ext cx="2298966" cy="6682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163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1A48B05-9CB3-444F-99ED-73099FF62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proposition a été générée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548F4603-0394-416D-95FF-64C2419C9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3454" y="411163"/>
            <a:ext cx="6285017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FB912682-1D8A-48F3-B5E1-08236CE0AD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40" y="1302920"/>
            <a:ext cx="2104296" cy="3506824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Vous pouvez constatez qu’un nouveau symbole vient remplacer le symbole météo habituel. </a:t>
            </a:r>
          </a:p>
          <a:p>
            <a:r>
              <a:rPr lang="fr-FR" dirty="0"/>
              <a:t>En effet, comme il n’y a pas de montant cible pour ce projet, un symbole météo n’a pas lieu d’être.</a:t>
            </a:r>
          </a:p>
          <a:p>
            <a:endParaRPr lang="fr-FR" dirty="0"/>
          </a:p>
          <a:p>
            <a:r>
              <a:rPr lang="fr-FR" dirty="0"/>
              <a:t>A la place le symbole </a:t>
            </a:r>
            <a:r>
              <a:rPr lang="fr-FR" dirty="0">
                <a:solidFill>
                  <a:schemeClr val="bg1"/>
                </a:solidFill>
              </a:rPr>
              <a:t>cc</a:t>
            </a:r>
          </a:p>
          <a:p>
            <a:r>
              <a:rPr lang="fr-FR" dirty="0"/>
              <a:t>s’affiche en face du projet. Ce symbole indique que les versements sont bien réalisés. </a:t>
            </a:r>
          </a:p>
        </p:txBody>
      </p:sp>
      <p:pic>
        <p:nvPicPr>
          <p:cNvPr id="8" name="Espace réservé du contenu 5">
            <a:extLst>
              <a:ext uri="{FF2B5EF4-FFF2-40B4-BE49-F238E27FC236}">
                <a16:creationId xmlns="" xmlns:a16="http://schemas.microsoft.com/office/drawing/2014/main" id="{CE82BB2B-FD4A-4469-9BDD-956AD92A01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595" t="37447" r="29182" b="59238"/>
          <a:stretch/>
        </p:blipFill>
        <p:spPr bwMode="auto">
          <a:xfrm>
            <a:off x="1992232" y="3400436"/>
            <a:ext cx="13970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A96A94C-B2D1-422D-A058-2B50C1B930D7}"/>
              </a:ext>
            </a:extLst>
          </p:cNvPr>
          <p:cNvSpPr/>
          <p:nvPr/>
        </p:nvSpPr>
        <p:spPr>
          <a:xfrm>
            <a:off x="6918128" y="1926335"/>
            <a:ext cx="218845" cy="2438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688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7326FDC-85B8-4769-AF2E-CCCD75EE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Consultation du projet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8382C440-A59D-4F81-B9D9-EAC8151370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4959" y="411163"/>
            <a:ext cx="6222007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B77ED165-7AB2-4FBC-95C8-684EDF0872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545" y="1202267"/>
            <a:ext cx="2056969" cy="3683000"/>
          </a:xfrm>
        </p:spPr>
        <p:txBody>
          <a:bodyPr>
            <a:normAutofit fontScale="85000" lnSpcReduction="10000"/>
          </a:bodyPr>
          <a:lstStyle/>
          <a:p>
            <a:r>
              <a:rPr lang="fr-FR" dirty="0"/>
              <a:t>Comme d’habitude vous devez consulter avec le client la proposition faite pour le projet du client. </a:t>
            </a:r>
          </a:p>
          <a:p>
            <a:endParaRPr lang="fr-FR" dirty="0"/>
          </a:p>
          <a:p>
            <a:r>
              <a:rPr lang="fr-FR" dirty="0"/>
              <a:t>Vous pouvez constater que l’écran de gauche a subi des modifications : il est possible ici non pas de modifié le montant cible, mais de </a:t>
            </a:r>
            <a:r>
              <a:rPr lang="fr-FR" dirty="0">
                <a:solidFill>
                  <a:schemeClr val="accent4"/>
                </a:solidFill>
              </a:rPr>
              <a:t>modifier le montant apporté et/ ou la mensualité apportée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Il reste toujours possible, comme auparavant, de modifier l’horizon de placement et la part de produits risqués.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C1F0326-876F-4A24-B96C-F14024708A27}"/>
              </a:ext>
            </a:extLst>
          </p:cNvPr>
          <p:cNvSpPr/>
          <p:nvPr/>
        </p:nvSpPr>
        <p:spPr>
          <a:xfrm>
            <a:off x="2754837" y="1731819"/>
            <a:ext cx="1727108" cy="10044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66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8DD7E1C-A984-4771-B4B4-4E72DC8E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Consultation du projet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AD09B749-F657-4FBA-B5B5-B170459B8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9659" y="411163"/>
            <a:ext cx="6232607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A40C118B-9A70-427E-9488-B3D6252838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4690" y="1697776"/>
            <a:ext cx="2070823" cy="2998210"/>
          </a:xfrm>
        </p:spPr>
        <p:txBody>
          <a:bodyPr>
            <a:normAutofit/>
          </a:bodyPr>
          <a:lstStyle/>
          <a:p>
            <a:r>
              <a:rPr lang="fr-FR" dirty="0"/>
              <a:t>Lors de la consultation du détail du projet, vous voyez que les </a:t>
            </a:r>
            <a:br>
              <a:rPr lang="fr-FR" dirty="0"/>
            </a:br>
            <a:r>
              <a:rPr lang="fr-FR" dirty="0"/>
              <a:t>40 k€ de liquidités ont bien été investies sur le contrat Nuances 3D, comme souhaité par le client.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510E08F-EBB2-40ED-B6E8-259BCBE9BAE4}"/>
              </a:ext>
            </a:extLst>
          </p:cNvPr>
          <p:cNvSpPr/>
          <p:nvPr/>
        </p:nvSpPr>
        <p:spPr>
          <a:xfrm>
            <a:off x="2976509" y="2069523"/>
            <a:ext cx="2690000" cy="756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120D62F-D130-4FF0-AE02-F5158A8DE157}"/>
              </a:ext>
            </a:extLst>
          </p:cNvPr>
          <p:cNvSpPr/>
          <p:nvPr/>
        </p:nvSpPr>
        <p:spPr>
          <a:xfrm>
            <a:off x="5982946" y="1224963"/>
            <a:ext cx="2690000" cy="3784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178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86F6F52-A680-4ADE-9687-945253326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Consultation du projet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916AD7F1-31AE-4DE6-A3C4-A98F59292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6575" y="411163"/>
            <a:ext cx="6258776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F55BA25-A892-42BA-9D2E-B3F887DD9E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9327" y="1697776"/>
            <a:ext cx="2036187" cy="3047406"/>
          </a:xfrm>
        </p:spPr>
        <p:txBody>
          <a:bodyPr>
            <a:normAutofit/>
          </a:bodyPr>
          <a:lstStyle/>
          <a:p>
            <a:r>
              <a:rPr lang="fr-FR" dirty="0"/>
              <a:t>De même, lors de la consultation du détail du projet, vous voyez que les </a:t>
            </a:r>
            <a:br>
              <a:rPr lang="fr-FR" dirty="0"/>
            </a:br>
            <a:r>
              <a:rPr lang="fr-FR" dirty="0"/>
              <a:t>versements programmés mensuels de 100 € ont bien été investies sur le contrat Nuances 3D, comme souhaité par le client. </a:t>
            </a:r>
          </a:p>
          <a:p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566BF79-9B4D-4238-B177-B8F6E74CD74A}"/>
              </a:ext>
            </a:extLst>
          </p:cNvPr>
          <p:cNvSpPr/>
          <p:nvPr/>
        </p:nvSpPr>
        <p:spPr>
          <a:xfrm>
            <a:off x="2990363" y="1603364"/>
            <a:ext cx="5606381" cy="13892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336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EB422F2-CCE4-4B1E-840E-B4B17E28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Validation du projet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="" xmlns:a16="http://schemas.microsoft.com/office/drawing/2014/main" id="{146E4D81-44D8-49B5-BA16-902957997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3418" y="411163"/>
            <a:ext cx="6285089" cy="4213225"/>
          </a:xfrm>
          <a:ln>
            <a:solidFill>
              <a:schemeClr val="accent1"/>
            </a:solidFill>
          </a:ln>
        </p:spPr>
      </p:pic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B6AF2D54-4932-4927-B11E-AA52BB72FF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Le projet est à présent validé. </a:t>
            </a:r>
          </a:p>
          <a:p>
            <a:endParaRPr lang="fr-FR" dirty="0"/>
          </a:p>
          <a:p>
            <a:r>
              <a:rPr lang="fr-FR" dirty="0"/>
              <a:t>Vous pouvez poursuivre le parcours.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4945C28-2401-4285-8ABA-58D87140E84F}"/>
              </a:ext>
            </a:extLst>
          </p:cNvPr>
          <p:cNvSpPr/>
          <p:nvPr/>
        </p:nvSpPr>
        <p:spPr>
          <a:xfrm>
            <a:off x="8271164" y="1897923"/>
            <a:ext cx="540325" cy="3049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996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040622"/>
      </p:ext>
    </p:extLst>
  </p:cSld>
  <p:clrMapOvr>
    <a:masterClrMapping/>
  </p:clrMapOvr>
</p:sld>
</file>

<file path=ppt/theme/theme1.xml><?xml version="1.0" encoding="utf-8"?>
<a:theme xmlns:a="http://schemas.openxmlformats.org/drawingml/2006/main" name="New_BP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New_BP" id="{3A2E729A-3694-48B3-8037-A561A23E0733}" vid="{3D14CCEA-F5DC-4B9B-AED7-4B55051E684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New_BP</Template>
  <TotalTime>882</TotalTime>
  <Words>441</Words>
  <Application>Microsoft Office PowerPoint</Application>
  <PresentationFormat>Affichage à l'écran (16:9)</PresentationFormat>
  <Paragraphs>49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Arial</vt:lpstr>
      <vt:lpstr>Verdana</vt:lpstr>
      <vt:lpstr>Symbol</vt:lpstr>
      <vt:lpstr>Arial Narrow</vt:lpstr>
      <vt:lpstr>Cabin</vt:lpstr>
      <vt:lpstr>Courier New</vt:lpstr>
      <vt:lpstr>Cabin Condensed</vt:lpstr>
      <vt:lpstr>Cambria Math</vt:lpstr>
      <vt:lpstr>New_BP</vt:lpstr>
      <vt:lpstr>Nouvelles fonctionnalités de la v2</vt:lpstr>
      <vt:lpstr>3 valoriser un versement et/ ou un abonnement</vt:lpstr>
      <vt:lpstr>Définition des projets</vt:lpstr>
      <vt:lpstr>Définition d’un projet « valoriser un versement et/ ou un abonnement »</vt:lpstr>
      <vt:lpstr>Définition des caractéristiques du projet</vt:lpstr>
      <vt:lpstr>Définition des caractéristiques du projet</vt:lpstr>
      <vt:lpstr>Apport de 40 k€ d’avoirs externes</vt:lpstr>
      <vt:lpstr>Capacité d’épargne</vt:lpstr>
      <vt:lpstr>La proposition a été générée</vt:lpstr>
      <vt:lpstr>Consultation du projet</vt:lpstr>
      <vt:lpstr>Consultation du projet</vt:lpstr>
      <vt:lpstr>Consultation du projet</vt:lpstr>
      <vt:lpstr>Validation du projet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Claire Roche</dc:creator>
  <cp:lastModifiedBy>A6700783</cp:lastModifiedBy>
  <cp:revision>9</cp:revision>
  <cp:lastPrinted>2018-07-06T09:38:22Z</cp:lastPrinted>
  <dcterms:created xsi:type="dcterms:W3CDTF">2018-06-29T08:38:59Z</dcterms:created>
  <dcterms:modified xsi:type="dcterms:W3CDTF">2018-07-06T09:51:38Z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Ref">
    <vt:lpwstr>https://api.informationprotection.azure.com/api/d5bb6d35-8a82-4329-b49a-5030bd6497ab</vt:lpwstr>
  </property>
  <property fmtid="{D5CDD505-2E9C-101B-9397-08002B2CF9AE}" pid="5" name="MSIP_Label_797e4f81-4b1c-4a3a-b237-8636707719dc_Owner">
    <vt:lpwstr>cdenis@cib.net</vt:lpwstr>
  </property>
  <property fmtid="{D5CDD505-2E9C-101B-9397-08002B2CF9AE}" pid="6" name="MSIP_Label_797e4f81-4b1c-4a3a-b237-8636707719dc_SetDate">
    <vt:lpwstr>2018-07-05T23:42:02.6394864+02:00</vt:lpwstr>
  </property>
  <property fmtid="{D5CDD505-2E9C-101B-9397-08002B2CF9AE}" pid="7" name="MSIP_Label_797e4f81-4b1c-4a3a-b237-8636707719dc_Name">
    <vt:lpwstr>C2 - Internal Natixis</vt:lpwstr>
  </property>
  <property fmtid="{D5CDD505-2E9C-101B-9397-08002B2CF9AE}" pid="8" name="MSIP_Label_797e4f81-4b1c-4a3a-b237-8636707719dc_Application">
    <vt:lpwstr>Microsoft Azure Information Protection</vt:lpwstr>
  </property>
  <property fmtid="{D5CDD505-2E9C-101B-9397-08002B2CF9AE}" pid="9" name="MSIP_Label_797e4f81-4b1c-4a3a-b237-8636707719dc_Extended_MSFT_Method">
    <vt:lpwstr>Automatic</vt:lpwstr>
  </property>
  <property fmtid="{D5CDD505-2E9C-101B-9397-08002B2CF9AE}" pid="10" name="Sensitivity">
    <vt:lpwstr>C2 - Internal Natixis</vt:lpwstr>
  </property>
</Properties>
</file>