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sldIdLst>
    <p:sldId id="351" r:id="rId2"/>
    <p:sldId id="388" r:id="rId3"/>
    <p:sldId id="257" r:id="rId4"/>
    <p:sldId id="401" r:id="rId5"/>
    <p:sldId id="402" r:id="rId6"/>
    <p:sldId id="403" r:id="rId7"/>
    <p:sldId id="404" r:id="rId8"/>
    <p:sldId id="405" r:id="rId9"/>
    <p:sldId id="406" r:id="rId10"/>
    <p:sldId id="407" r:id="rId11"/>
    <p:sldId id="408" r:id="rId12"/>
    <p:sldId id="409" r:id="rId13"/>
    <p:sldId id="410" r:id="rId14"/>
    <p:sldId id="411" r:id="rId15"/>
    <p:sldId id="412" r:id="rId16"/>
    <p:sldId id="413" r:id="rId17"/>
    <p:sldId id="414" r:id="rId18"/>
    <p:sldId id="258" r:id="rId19"/>
  </p:sldIdLst>
  <p:sldSz cx="9144000" cy="5143500" type="screen16x9"/>
  <p:notesSz cx="6797675" cy="9926638"/>
  <p:embeddedFontLst>
    <p:embeddedFont>
      <p:font typeface="Verdana" panose="020B0604030504040204" pitchFamily="34" charset="0"/>
      <p:regular r:id="rId20"/>
      <p:bold r:id="rId21"/>
      <p:italic r:id="rId22"/>
      <p:boldItalic r:id="rId23"/>
    </p:embeddedFont>
    <p:embeddedFont>
      <p:font typeface="Arial Narrow" panose="020B0606020202030204" pitchFamily="34" charset="0"/>
      <p:regular r:id="rId24"/>
      <p:bold r:id="rId25"/>
      <p:italic r:id="rId26"/>
      <p:boldItalic r:id="rId27"/>
    </p:embeddedFont>
    <p:embeddedFont>
      <p:font typeface="Cabin" panose="020B0604020202020204" charset="0"/>
      <p:regular r:id="rId28"/>
      <p:bold r:id="rId29"/>
      <p:italic r:id="rId30"/>
      <p:boldItalic r:id="rId31"/>
    </p:embeddedFont>
    <p:embeddedFont>
      <p:font typeface="Cabin Condensed" panose="020B0604020202020204" charset="0"/>
      <p:regular r:id="rId32"/>
      <p:bold r:id="rId33"/>
    </p:embeddedFont>
    <p:embeddedFont>
      <p:font typeface="Cambria Math" panose="02040503050406030204" pitchFamily="18" charset="0"/>
      <p:regular r:id="rId34"/>
    </p:embeddedFont>
  </p:embeddedFont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52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192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nis Cecile" initials="DC" lastIdx="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739E"/>
    <a:srgbClr val="8353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D934C3-49CA-4D08-B35C-A78F78FB874D}" v="773" dt="2018-07-06T07:56:33.6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72" autoAdjust="0"/>
    <p:restoredTop sz="94660"/>
  </p:normalViewPr>
  <p:slideViewPr>
    <p:cSldViewPr snapToGrid="0" showGuides="1">
      <p:cViewPr>
        <p:scale>
          <a:sx n="108" d="100"/>
          <a:sy n="108" d="100"/>
        </p:scale>
        <p:origin x="-72" y="210"/>
      </p:cViewPr>
      <p:guideLst>
        <p:guide orient="horz" pos="1552"/>
        <p:guide orient="horz" pos="169"/>
        <p:guide pos="1383"/>
        <p:guide pos="192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3125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heme" Target="theme/theme1.xml"/><Relationship Id="rId6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user/GroupeBPCE" TargetMode="External"/><Relationship Id="rId3" Type="http://schemas.openxmlformats.org/officeDocument/2006/relationships/hyperlink" Target="https://twitter.com/GroupeBPCE" TargetMode="External"/><Relationship Id="rId7" Type="http://schemas.openxmlformats.org/officeDocument/2006/relationships/hyperlink" Target="http://www.groupebpce.fr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instagram.com/groupebpce" TargetMode="External"/><Relationship Id="rId5" Type="http://schemas.openxmlformats.org/officeDocument/2006/relationships/hyperlink" Target="https://www.instagram.com/groupebpce/" TargetMode="External"/><Relationship Id="rId4" Type="http://schemas.openxmlformats.org/officeDocument/2006/relationships/hyperlink" Target="https://fr.linkedin.com/company/bpce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1">
            <a:extLst>
              <a:ext uri="{FF2B5EF4-FFF2-40B4-BE49-F238E27FC236}">
                <a16:creationId xmlns="" xmlns:a16="http://schemas.microsoft.com/office/drawing/2014/main" id="{0189E43E-0207-4360-A191-F569F9BE295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92100" y="0"/>
            <a:ext cx="6624638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9" name="Image 13">
            <a:extLst>
              <a:ext uri="{FF2B5EF4-FFF2-40B4-BE49-F238E27FC236}">
                <a16:creationId xmlns="" xmlns:a16="http://schemas.microsoft.com/office/drawing/2014/main" id="{0C879019-3027-49B3-B5F4-B225C8727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479925"/>
            <a:ext cx="29448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pour une image 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fr-FR" noProof="0" dirty="0">
                <a:sym typeface="Arial"/>
              </a:rPr>
              <a:t> 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291318" y="1902564"/>
            <a:ext cx="5827253" cy="1159799"/>
          </a:xfrm>
          <a:prstGeom prst="rect">
            <a:avLst/>
          </a:prstGeom>
        </p:spPr>
        <p:txBody>
          <a:bodyPr tIns="0" bIns="0" anchor="ctr"/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291318" y="310251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07242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 B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1">
            <a:extLst>
              <a:ext uri="{FF2B5EF4-FFF2-40B4-BE49-F238E27FC236}">
                <a16:creationId xmlns="" xmlns:a16="http://schemas.microsoft.com/office/drawing/2014/main" id="{67F7A760-54C0-482E-A5CB-0484D70D48B0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92100" y="0"/>
            <a:ext cx="6624638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11" name="Image 13">
            <a:extLst>
              <a:ext uri="{FF2B5EF4-FFF2-40B4-BE49-F238E27FC236}">
                <a16:creationId xmlns="" xmlns:a16="http://schemas.microsoft.com/office/drawing/2014/main" id="{05FFC65D-1B3F-45CE-8CD8-CE945C7F4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479925"/>
            <a:ext cx="29448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 dirty="0">
                <a:sym typeface="Arial"/>
              </a:rPr>
              <a:t>Cliquez sur l'icône pour ajouter une image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291318" y="1347614"/>
            <a:ext cx="5827253" cy="1159799"/>
          </a:xfrm>
          <a:prstGeom prst="rect">
            <a:avLst/>
          </a:prstGeom>
        </p:spPr>
        <p:txBody>
          <a:bodyPr tIns="0" bIns="0" anchor="ctr"/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none" lIns="72000" tIns="0" rIns="72000" bIns="0" anchor="ctr">
            <a:spAutoFit/>
          </a:bodyPr>
          <a:lstStyle>
            <a:lvl1pPr marL="0" indent="0">
              <a:buNone/>
              <a:defRPr sz="1400" b="0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291318" y="254756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64022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 C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1">
            <a:extLst>
              <a:ext uri="{FF2B5EF4-FFF2-40B4-BE49-F238E27FC236}">
                <a16:creationId xmlns="" xmlns:a16="http://schemas.microsoft.com/office/drawing/2014/main" id="{3EE81983-0AA9-489D-8346-8FE9F9BE729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92100" y="0"/>
            <a:ext cx="6624638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11" name="Image 13">
            <a:extLst>
              <a:ext uri="{FF2B5EF4-FFF2-40B4-BE49-F238E27FC236}">
                <a16:creationId xmlns="" xmlns:a16="http://schemas.microsoft.com/office/drawing/2014/main" id="{F25E13CE-B65F-4AE2-AA5C-6D0FC045A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479925"/>
            <a:ext cx="29448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 dirty="0">
                <a:sym typeface="Arial"/>
              </a:rPr>
              <a:t>Cliquez sur l'icône pour ajouter une image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291318" y="1347614"/>
            <a:ext cx="5827253" cy="1159799"/>
          </a:xfrm>
          <a:prstGeom prst="rect">
            <a:avLst/>
          </a:prstGeom>
        </p:spPr>
        <p:txBody>
          <a:bodyPr tIns="0" bIns="0" anchor="ctr"/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291318" y="254756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28850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24">
            <a:extLst>
              <a:ext uri="{FF2B5EF4-FFF2-40B4-BE49-F238E27FC236}">
                <a16:creationId xmlns="" xmlns:a16="http://schemas.microsoft.com/office/drawing/2014/main" id="{6CC0CE31-0E20-4F44-B825-8622C02BD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4100" y="765175"/>
            <a:ext cx="188913" cy="1905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/>
          </a:p>
        </p:txBody>
      </p:sp>
      <p:sp>
        <p:nvSpPr>
          <p:cNvPr id="15" name="Espace réservé du texte 52">
            <a:extLst>
              <a:ext uri="{FF2B5EF4-FFF2-40B4-BE49-F238E27FC236}">
                <a16:creationId xmlns="" xmlns:a16="http://schemas.microsoft.com/office/drawing/2014/main" id="{5706E976-9403-4790-B2F7-86EF0CC6FF9B}"/>
              </a:ext>
            </a:extLst>
          </p:cNvPr>
          <p:cNvSpPr txBox="1">
            <a:spLocks/>
          </p:cNvSpPr>
          <p:nvPr/>
        </p:nvSpPr>
        <p:spPr>
          <a:xfrm>
            <a:off x="250825" y="252413"/>
            <a:ext cx="909638" cy="2603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lIns="72000" tIns="0" rIns="72000" bIns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sz="1200" b="0" i="0" u="none" strike="noStrike" cap="all" baseline="0">
                <a:solidFill>
                  <a:schemeClr val="bg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auto">
              <a:defRPr/>
            </a:pPr>
            <a:r>
              <a:rPr lang="fr-FR" kern="0" dirty="0">
                <a:solidFill>
                  <a:schemeClr val="accent1"/>
                </a:solidFill>
              </a:rPr>
              <a:t>sommaire</a:t>
            </a:r>
          </a:p>
        </p:txBody>
      </p:sp>
      <p:cxnSp>
        <p:nvCxnSpPr>
          <p:cNvPr id="16" name="Shape 23">
            <a:extLst>
              <a:ext uri="{FF2B5EF4-FFF2-40B4-BE49-F238E27FC236}">
                <a16:creationId xmlns="" xmlns:a16="http://schemas.microsoft.com/office/drawing/2014/main" id="{11D107B8-9F51-48EB-A09E-242DFE56A7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19350" y="-7938"/>
            <a:ext cx="0" cy="4883151"/>
          </a:xfrm>
          <a:prstGeom prst="straightConnector1">
            <a:avLst/>
          </a:prstGeom>
          <a:noFill/>
          <a:ln w="6350">
            <a:solidFill>
              <a:srgbClr val="999FA9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837382" y="411645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837382" y="1138913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2837382" y="1866181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837382" y="2593449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2837382" y="3320717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2837382" y="4047985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2127164" y="411574"/>
            <a:ext cx="576000" cy="576000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127164" y="1138842"/>
            <a:ext cx="576000" cy="576000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/>
          </p:nvPr>
        </p:nvSpPr>
        <p:spPr>
          <a:xfrm>
            <a:off x="2127164" y="1866110"/>
            <a:ext cx="576000" cy="576000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/>
          </p:nvPr>
        </p:nvSpPr>
        <p:spPr>
          <a:xfrm>
            <a:off x="2127164" y="2593378"/>
            <a:ext cx="576000" cy="576000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/>
          </p:nvPr>
        </p:nvSpPr>
        <p:spPr>
          <a:xfrm>
            <a:off x="2127164" y="3320646"/>
            <a:ext cx="576000" cy="576000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/>
          </p:nvPr>
        </p:nvSpPr>
        <p:spPr>
          <a:xfrm>
            <a:off x="2127164" y="4047914"/>
            <a:ext cx="576000" cy="576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97275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4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411510"/>
            <a:ext cx="6336704" cy="42123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72082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483518"/>
            <a:ext cx="3060000" cy="4284476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179388" indent="-179388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5868484" y="483518"/>
            <a:ext cx="3060000" cy="4284476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179388" indent="-179388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1520" y="437778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51520" y="1688040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0649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onnes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771550"/>
            <a:ext cx="3060000" cy="3888432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5868484" y="771550"/>
            <a:ext cx="3060000" cy="3888432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1520" y="43910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51520" y="1689367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30234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526958"/>
            <a:ext cx="2052000" cy="4241036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4770022" y="526958"/>
            <a:ext cx="2052000" cy="4241036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idx="16"/>
          </p:nvPr>
        </p:nvSpPr>
        <p:spPr>
          <a:xfrm>
            <a:off x="6912260" y="526958"/>
            <a:ext cx="2052000" cy="4241036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51520" y="44767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51520" y="1697937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90389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Entree de parti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13">
            <a:extLst>
              <a:ext uri="{FF2B5EF4-FFF2-40B4-BE49-F238E27FC236}">
                <a16:creationId xmlns="" xmlns:a16="http://schemas.microsoft.com/office/drawing/2014/main" id="{D20AE076-5989-4AF4-AB79-9891098C90CC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71438" y="4946650"/>
            <a:ext cx="206375" cy="138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/>
            <a:fld id="{4C1E5F06-2E62-4C74-8FFE-DE2650351876}" type="slidenum">
              <a:rPr lang="fr-FR" altLang="fr-FR" sz="900" b="1">
                <a:solidFill>
                  <a:schemeClr val="accent1"/>
                </a:solidFill>
              </a:rPr>
              <a:pPr algn="r"/>
              <a:t>‹N°›</a:t>
            </a:fld>
            <a:endParaRPr lang="fr-FR" altLang="fr-FR" sz="900" b="1" dirty="0">
              <a:solidFill>
                <a:schemeClr val="accent1"/>
              </a:solidFill>
            </a:endParaRPr>
          </a:p>
        </p:txBody>
      </p:sp>
      <p:pic>
        <p:nvPicPr>
          <p:cNvPr id="6" name="Image 13">
            <a:extLst>
              <a:ext uri="{FF2B5EF4-FFF2-40B4-BE49-F238E27FC236}">
                <a16:creationId xmlns="" xmlns:a16="http://schemas.microsoft.com/office/drawing/2014/main" id="{EC66C634-3C3E-4337-A5CB-BECB95A59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4938713"/>
            <a:ext cx="127952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179512" y="-576080"/>
            <a:ext cx="6364041" cy="630016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txBody>
          <a:bodyPr wrap="none" lIns="0" tIns="0" rIns="0" bIns="0" anchor="ctr">
            <a:noAutofit/>
          </a:bodyPr>
          <a:lstStyle>
            <a:lvl1pPr marL="0" indent="0" algn="r">
              <a:buNone/>
              <a:defRPr sz="1100" b="0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352812" y="1890501"/>
            <a:ext cx="6019388" cy="1159799"/>
          </a:xfrm>
          <a:prstGeom prst="rect">
            <a:avLst/>
          </a:prstGeom>
        </p:spPr>
        <p:txBody>
          <a:bodyPr lIns="91425" tIns="91425" rIns="91425" bIns="91425" anchor="b"/>
          <a:lstStyle>
            <a:lvl1pPr lvl="0" algn="ctr" rtl="0">
              <a:spcBef>
                <a:spcPts val="0"/>
              </a:spcBef>
              <a:buClr>
                <a:srgbClr val="000000"/>
              </a:buClr>
              <a:buSzPct val="100000"/>
              <a:defRPr sz="360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lvl="1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17" name="Shape 14"/>
          <p:cNvSpPr txBox="1">
            <a:spLocks noGrp="1"/>
          </p:cNvSpPr>
          <p:nvPr>
            <p:ph type="subTitle" idx="1"/>
          </p:nvPr>
        </p:nvSpPr>
        <p:spPr>
          <a:xfrm>
            <a:off x="647564" y="3183818"/>
            <a:ext cx="5472608" cy="784799"/>
          </a:xfrm>
          <a:prstGeom prst="rect">
            <a:avLst/>
          </a:prstGeom>
          <a:noFill/>
        </p:spPr>
        <p:txBody>
          <a:bodyPr lIns="91425" tIns="91425" rIns="91425" bIns="91425"/>
          <a:lstStyle>
            <a:lvl1pPr marL="0" lvl="0" indent="0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None/>
              <a:defRPr>
                <a:solidFill>
                  <a:srgbClr val="FFFFFF"/>
                </a:solidFill>
                <a:highlight>
                  <a:srgbClr val="000000"/>
                </a:highlight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None/>
              <a:defRPr>
                <a:solidFill>
                  <a:srgbClr val="FFFFFF"/>
                </a:solidFill>
                <a:highlight>
                  <a:srgbClr val="000000"/>
                </a:highlight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9pPr>
          </a:lstStyle>
          <a:p>
            <a:r>
              <a:rPr lang="fr-FR"/>
              <a:t>Modifiez le style des sous-titres du masque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4462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4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35930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 v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="" xmlns:a16="http://schemas.microsoft.com/office/drawing/2014/main" id="{BA0285F6-DBA2-47FB-AA36-16464682EA27}"/>
              </a:ext>
            </a:extLst>
          </p:cNvPr>
          <p:cNvSpPr>
            <a:spLocks/>
          </p:cNvSpPr>
          <p:nvPr/>
        </p:nvSpPr>
        <p:spPr bwMode="auto">
          <a:xfrm>
            <a:off x="-36513" y="-11113"/>
            <a:ext cx="6159501" cy="5173663"/>
          </a:xfrm>
          <a:custGeom>
            <a:avLst/>
            <a:gdLst>
              <a:gd name="T0" fmla="*/ 0 w 1930"/>
              <a:gd name="T1" fmla="*/ 6383 h 1621"/>
              <a:gd name="T2" fmla="*/ 5029726 w 1930"/>
              <a:gd name="T3" fmla="*/ 0 h 1621"/>
              <a:gd name="T4" fmla="*/ 6153117 w 1930"/>
              <a:gd name="T5" fmla="*/ 2575661 h 1621"/>
              <a:gd name="T6" fmla="*/ 5068024 w 1930"/>
              <a:gd name="T7" fmla="*/ 5173663 h 1621"/>
              <a:gd name="T8" fmla="*/ 0 w 1930"/>
              <a:gd name="T9" fmla="*/ 5173663 h 1621"/>
              <a:gd name="T10" fmla="*/ 0 w 1930"/>
              <a:gd name="T11" fmla="*/ 6383 h 16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30" h="1621">
                <a:moveTo>
                  <a:pt x="0" y="2"/>
                </a:moveTo>
                <a:cubicBezTo>
                  <a:pt x="1576" y="0"/>
                  <a:pt x="1576" y="0"/>
                  <a:pt x="1576" y="0"/>
                </a:cubicBezTo>
                <a:cubicBezTo>
                  <a:pt x="1786" y="210"/>
                  <a:pt x="1926" y="537"/>
                  <a:pt x="1928" y="807"/>
                </a:cubicBezTo>
                <a:cubicBezTo>
                  <a:pt x="1930" y="1078"/>
                  <a:pt x="1829" y="1354"/>
                  <a:pt x="1588" y="1621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3902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="" xmlns:a16="http://schemas.microsoft.com/office/drawing/2014/main" id="{6567E73D-4AA7-42FF-B3ED-F14108E369B1}"/>
              </a:ext>
            </a:extLst>
          </p:cNvPr>
          <p:cNvSpPr>
            <a:spLocks/>
          </p:cNvSpPr>
          <p:nvPr/>
        </p:nvSpPr>
        <p:spPr bwMode="auto">
          <a:xfrm>
            <a:off x="-36513" y="-11113"/>
            <a:ext cx="6159501" cy="5173663"/>
          </a:xfrm>
          <a:custGeom>
            <a:avLst/>
            <a:gdLst>
              <a:gd name="T0" fmla="*/ 0 w 1930"/>
              <a:gd name="T1" fmla="*/ 6383 h 1621"/>
              <a:gd name="T2" fmla="*/ 5029726 w 1930"/>
              <a:gd name="T3" fmla="*/ 0 h 1621"/>
              <a:gd name="T4" fmla="*/ 6153117 w 1930"/>
              <a:gd name="T5" fmla="*/ 2575661 h 1621"/>
              <a:gd name="T6" fmla="*/ 5068024 w 1930"/>
              <a:gd name="T7" fmla="*/ 5173663 h 1621"/>
              <a:gd name="T8" fmla="*/ 0 w 1930"/>
              <a:gd name="T9" fmla="*/ 5173663 h 1621"/>
              <a:gd name="T10" fmla="*/ 0 w 1930"/>
              <a:gd name="T11" fmla="*/ 6383 h 16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30" h="1621">
                <a:moveTo>
                  <a:pt x="0" y="2"/>
                </a:moveTo>
                <a:cubicBezTo>
                  <a:pt x="1576" y="0"/>
                  <a:pt x="1576" y="0"/>
                  <a:pt x="1576" y="0"/>
                </a:cubicBezTo>
                <a:cubicBezTo>
                  <a:pt x="1786" y="210"/>
                  <a:pt x="1926" y="537"/>
                  <a:pt x="1928" y="807"/>
                </a:cubicBezTo>
                <a:cubicBezTo>
                  <a:pt x="1930" y="1078"/>
                  <a:pt x="1829" y="1354"/>
                  <a:pt x="1588" y="1621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3" name="Image 13">
            <a:extLst>
              <a:ext uri="{FF2B5EF4-FFF2-40B4-BE49-F238E27FC236}">
                <a16:creationId xmlns="" xmlns:a16="http://schemas.microsoft.com/office/drawing/2014/main" id="{F430BEB0-EC72-4ABA-AB6B-D72150F2A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014538"/>
            <a:ext cx="57531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6">
            <a:hlinkClick r:id="rId3"/>
            <a:extLst>
              <a:ext uri="{FF2B5EF4-FFF2-40B4-BE49-F238E27FC236}">
                <a16:creationId xmlns="" xmlns:a16="http://schemas.microsoft.com/office/drawing/2014/main" id="{3AA8976C-70AF-4369-9C09-422997CA4D8A}"/>
              </a:ext>
            </a:extLst>
          </p:cNvPr>
          <p:cNvSpPr>
            <a:spLocks noEditPoints="1"/>
          </p:cNvSpPr>
          <p:nvPr/>
        </p:nvSpPr>
        <p:spPr bwMode="auto">
          <a:xfrm>
            <a:off x="6624638" y="4484688"/>
            <a:ext cx="393700" cy="390525"/>
          </a:xfrm>
          <a:custGeom>
            <a:avLst/>
            <a:gdLst>
              <a:gd name="T0" fmla="*/ 393700 w 105"/>
              <a:gd name="T1" fmla="*/ 195263 h 104"/>
              <a:gd name="T2" fmla="*/ 198725 w 105"/>
              <a:gd name="T3" fmla="*/ 390525 h 104"/>
              <a:gd name="T4" fmla="*/ 0 w 105"/>
              <a:gd name="T5" fmla="*/ 195263 h 104"/>
              <a:gd name="T6" fmla="*/ 198725 w 105"/>
              <a:gd name="T7" fmla="*/ 0 h 104"/>
              <a:gd name="T8" fmla="*/ 393700 w 105"/>
              <a:gd name="T9" fmla="*/ 195263 h 104"/>
              <a:gd name="T10" fmla="*/ 239970 w 105"/>
              <a:gd name="T11" fmla="*/ 101386 h 104"/>
              <a:gd name="T12" fmla="*/ 194975 w 105"/>
              <a:gd name="T13" fmla="*/ 150202 h 104"/>
              <a:gd name="T14" fmla="*/ 194975 w 105"/>
              <a:gd name="T15" fmla="*/ 161467 h 104"/>
              <a:gd name="T16" fmla="*/ 97488 w 105"/>
              <a:gd name="T17" fmla="*/ 112651 h 104"/>
              <a:gd name="T18" fmla="*/ 93738 w 105"/>
              <a:gd name="T19" fmla="*/ 135182 h 104"/>
              <a:gd name="T20" fmla="*/ 112486 w 105"/>
              <a:gd name="T21" fmla="*/ 172732 h 104"/>
              <a:gd name="T22" fmla="*/ 93738 w 105"/>
              <a:gd name="T23" fmla="*/ 168977 h 104"/>
              <a:gd name="T24" fmla="*/ 93738 w 105"/>
              <a:gd name="T25" fmla="*/ 168977 h 104"/>
              <a:gd name="T26" fmla="*/ 131233 w 105"/>
              <a:gd name="T27" fmla="*/ 214038 h 104"/>
              <a:gd name="T28" fmla="*/ 116235 w 105"/>
              <a:gd name="T29" fmla="*/ 217793 h 104"/>
              <a:gd name="T30" fmla="*/ 108736 w 105"/>
              <a:gd name="T31" fmla="*/ 214038 h 104"/>
              <a:gd name="T32" fmla="*/ 153730 w 105"/>
              <a:gd name="T33" fmla="*/ 247833 h 104"/>
              <a:gd name="T34" fmla="*/ 93738 w 105"/>
              <a:gd name="T35" fmla="*/ 266608 h 104"/>
              <a:gd name="T36" fmla="*/ 82490 w 105"/>
              <a:gd name="T37" fmla="*/ 266608 h 104"/>
              <a:gd name="T38" fmla="*/ 153730 w 105"/>
              <a:gd name="T39" fmla="*/ 289139 h 104"/>
              <a:gd name="T40" fmla="*/ 288713 w 105"/>
              <a:gd name="T41" fmla="*/ 153957 h 104"/>
              <a:gd name="T42" fmla="*/ 288713 w 105"/>
              <a:gd name="T43" fmla="*/ 150202 h 104"/>
              <a:gd name="T44" fmla="*/ 311210 w 105"/>
              <a:gd name="T45" fmla="*/ 123917 h 104"/>
              <a:gd name="T46" fmla="*/ 284964 w 105"/>
              <a:gd name="T47" fmla="*/ 131427 h 104"/>
              <a:gd name="T48" fmla="*/ 303711 w 105"/>
              <a:gd name="T49" fmla="*/ 105141 h 104"/>
              <a:gd name="T50" fmla="*/ 273715 w 105"/>
              <a:gd name="T51" fmla="*/ 116406 h 104"/>
              <a:gd name="T52" fmla="*/ 239970 w 105"/>
              <a:gd name="T53" fmla="*/ 101386 h 104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5" h="104">
                <a:moveTo>
                  <a:pt x="105" y="52"/>
                </a:moveTo>
                <a:cubicBezTo>
                  <a:pt x="105" y="81"/>
                  <a:pt x="82" y="104"/>
                  <a:pt x="53" y="104"/>
                </a:cubicBezTo>
                <a:cubicBezTo>
                  <a:pt x="24" y="104"/>
                  <a:pt x="0" y="81"/>
                  <a:pt x="0" y="52"/>
                </a:cubicBezTo>
                <a:cubicBezTo>
                  <a:pt x="0" y="23"/>
                  <a:pt x="24" y="0"/>
                  <a:pt x="53" y="0"/>
                </a:cubicBezTo>
                <a:cubicBezTo>
                  <a:pt x="82" y="0"/>
                  <a:pt x="105" y="23"/>
                  <a:pt x="105" y="52"/>
                </a:cubicBezTo>
                <a:moveTo>
                  <a:pt x="64" y="27"/>
                </a:moveTo>
                <a:cubicBezTo>
                  <a:pt x="57" y="27"/>
                  <a:pt x="52" y="33"/>
                  <a:pt x="52" y="40"/>
                </a:cubicBezTo>
                <a:cubicBezTo>
                  <a:pt x="52" y="41"/>
                  <a:pt x="52" y="42"/>
                  <a:pt x="52" y="43"/>
                </a:cubicBezTo>
                <a:cubicBezTo>
                  <a:pt x="42" y="42"/>
                  <a:pt x="33" y="37"/>
                  <a:pt x="26" y="30"/>
                </a:cubicBezTo>
                <a:cubicBezTo>
                  <a:pt x="25" y="31"/>
                  <a:pt x="25" y="34"/>
                  <a:pt x="25" y="36"/>
                </a:cubicBezTo>
                <a:cubicBezTo>
                  <a:pt x="25" y="40"/>
                  <a:pt x="27" y="44"/>
                  <a:pt x="30" y="46"/>
                </a:cubicBezTo>
                <a:cubicBezTo>
                  <a:pt x="28" y="46"/>
                  <a:pt x="26" y="46"/>
                  <a:pt x="25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51"/>
                  <a:pt x="29" y="56"/>
                  <a:pt x="35" y="57"/>
                </a:cubicBezTo>
                <a:cubicBezTo>
                  <a:pt x="34" y="57"/>
                  <a:pt x="33" y="58"/>
                  <a:pt x="31" y="58"/>
                </a:cubicBezTo>
                <a:cubicBezTo>
                  <a:pt x="31" y="58"/>
                  <a:pt x="30" y="57"/>
                  <a:pt x="29" y="57"/>
                </a:cubicBezTo>
                <a:cubicBezTo>
                  <a:pt x="31" y="62"/>
                  <a:pt x="35" y="66"/>
                  <a:pt x="41" y="66"/>
                </a:cubicBezTo>
                <a:cubicBezTo>
                  <a:pt x="36" y="69"/>
                  <a:pt x="31" y="71"/>
                  <a:pt x="25" y="71"/>
                </a:cubicBezTo>
                <a:cubicBezTo>
                  <a:pt x="24" y="71"/>
                  <a:pt x="23" y="71"/>
                  <a:pt x="22" y="71"/>
                </a:cubicBezTo>
                <a:cubicBezTo>
                  <a:pt x="28" y="75"/>
                  <a:pt x="34" y="77"/>
                  <a:pt x="41" y="77"/>
                </a:cubicBezTo>
                <a:cubicBezTo>
                  <a:pt x="64" y="77"/>
                  <a:pt x="77" y="58"/>
                  <a:pt x="77" y="41"/>
                </a:cubicBezTo>
                <a:cubicBezTo>
                  <a:pt x="77" y="41"/>
                  <a:pt x="77" y="40"/>
                  <a:pt x="77" y="40"/>
                </a:cubicBezTo>
                <a:cubicBezTo>
                  <a:pt x="79" y="38"/>
                  <a:pt x="81" y="36"/>
                  <a:pt x="83" y="33"/>
                </a:cubicBezTo>
                <a:cubicBezTo>
                  <a:pt x="81" y="34"/>
                  <a:pt x="78" y="35"/>
                  <a:pt x="76" y="35"/>
                </a:cubicBezTo>
                <a:cubicBezTo>
                  <a:pt x="78" y="34"/>
                  <a:pt x="80" y="31"/>
                  <a:pt x="81" y="28"/>
                </a:cubicBezTo>
                <a:cubicBezTo>
                  <a:pt x="79" y="30"/>
                  <a:pt x="76" y="31"/>
                  <a:pt x="73" y="31"/>
                </a:cubicBezTo>
                <a:cubicBezTo>
                  <a:pt x="71" y="29"/>
                  <a:pt x="68" y="27"/>
                  <a:pt x="64" y="2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" name="Freeform 14">
            <a:hlinkClick r:id="rId4"/>
            <a:extLst>
              <a:ext uri="{FF2B5EF4-FFF2-40B4-BE49-F238E27FC236}">
                <a16:creationId xmlns="" xmlns:a16="http://schemas.microsoft.com/office/drawing/2014/main" id="{37CBBB0D-50E9-4E3A-AAD2-AB5D94FD4BF9}"/>
              </a:ext>
            </a:extLst>
          </p:cNvPr>
          <p:cNvSpPr>
            <a:spLocks noEditPoints="1"/>
          </p:cNvSpPr>
          <p:nvPr/>
        </p:nvSpPr>
        <p:spPr bwMode="auto">
          <a:xfrm>
            <a:off x="7077075" y="4484688"/>
            <a:ext cx="390525" cy="390525"/>
          </a:xfrm>
          <a:custGeom>
            <a:avLst/>
            <a:gdLst>
              <a:gd name="T0" fmla="*/ 390525 w 104"/>
              <a:gd name="T1" fmla="*/ 195263 h 104"/>
              <a:gd name="T2" fmla="*/ 195263 w 104"/>
              <a:gd name="T3" fmla="*/ 390525 h 104"/>
              <a:gd name="T4" fmla="*/ 0 w 104"/>
              <a:gd name="T5" fmla="*/ 195263 h 104"/>
              <a:gd name="T6" fmla="*/ 195263 w 104"/>
              <a:gd name="T7" fmla="*/ 0 h 104"/>
              <a:gd name="T8" fmla="*/ 390525 w 104"/>
              <a:gd name="T9" fmla="*/ 195263 h 104"/>
              <a:gd name="T10" fmla="*/ 138937 w 104"/>
              <a:gd name="T11" fmla="*/ 161467 h 104"/>
              <a:gd name="T12" fmla="*/ 97631 w 104"/>
              <a:gd name="T13" fmla="*/ 161467 h 104"/>
              <a:gd name="T14" fmla="*/ 97631 w 104"/>
              <a:gd name="T15" fmla="*/ 292894 h 104"/>
              <a:gd name="T16" fmla="*/ 138937 w 104"/>
              <a:gd name="T17" fmla="*/ 292894 h 104"/>
              <a:gd name="T18" fmla="*/ 138937 w 104"/>
              <a:gd name="T19" fmla="*/ 161467 h 104"/>
              <a:gd name="T20" fmla="*/ 142692 w 104"/>
              <a:gd name="T21" fmla="*/ 120162 h 104"/>
              <a:gd name="T22" fmla="*/ 120162 w 104"/>
              <a:gd name="T23" fmla="*/ 101386 h 104"/>
              <a:gd name="T24" fmla="*/ 93876 w 104"/>
              <a:gd name="T25" fmla="*/ 120162 h 104"/>
              <a:gd name="T26" fmla="*/ 120162 w 104"/>
              <a:gd name="T27" fmla="*/ 142692 h 104"/>
              <a:gd name="T28" fmla="*/ 120162 w 104"/>
              <a:gd name="T29" fmla="*/ 142692 h 104"/>
              <a:gd name="T30" fmla="*/ 142692 w 104"/>
              <a:gd name="T31" fmla="*/ 120162 h 104"/>
              <a:gd name="T32" fmla="*/ 296649 w 104"/>
              <a:gd name="T33" fmla="*/ 217793 h 104"/>
              <a:gd name="T34" fmla="*/ 244078 w 104"/>
              <a:gd name="T35" fmla="*/ 157712 h 104"/>
              <a:gd name="T36" fmla="*/ 206528 w 104"/>
              <a:gd name="T37" fmla="*/ 180242 h 104"/>
              <a:gd name="T38" fmla="*/ 206528 w 104"/>
              <a:gd name="T39" fmla="*/ 161467 h 104"/>
              <a:gd name="T40" fmla="*/ 165222 w 104"/>
              <a:gd name="T41" fmla="*/ 161467 h 104"/>
              <a:gd name="T42" fmla="*/ 165222 w 104"/>
              <a:gd name="T43" fmla="*/ 292894 h 104"/>
              <a:gd name="T44" fmla="*/ 206528 w 104"/>
              <a:gd name="T45" fmla="*/ 292894 h 104"/>
              <a:gd name="T46" fmla="*/ 206528 w 104"/>
              <a:gd name="T47" fmla="*/ 217793 h 104"/>
              <a:gd name="T48" fmla="*/ 210283 w 104"/>
              <a:gd name="T49" fmla="*/ 210283 h 104"/>
              <a:gd name="T50" fmla="*/ 229058 w 104"/>
              <a:gd name="T51" fmla="*/ 191507 h 104"/>
              <a:gd name="T52" fmla="*/ 251588 w 104"/>
              <a:gd name="T53" fmla="*/ 221548 h 104"/>
              <a:gd name="T54" fmla="*/ 251588 w 104"/>
              <a:gd name="T55" fmla="*/ 292894 h 104"/>
              <a:gd name="T56" fmla="*/ 296649 w 104"/>
              <a:gd name="T57" fmla="*/ 292894 h 104"/>
              <a:gd name="T58" fmla="*/ 296649 w 104"/>
              <a:gd name="T59" fmla="*/ 217793 h 10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04" h="104">
                <a:moveTo>
                  <a:pt x="104" y="52"/>
                </a:moveTo>
                <a:cubicBezTo>
                  <a:pt x="104" y="81"/>
                  <a:pt x="81" y="104"/>
                  <a:pt x="52" y="104"/>
                </a:cubicBezTo>
                <a:cubicBezTo>
                  <a:pt x="23" y="104"/>
                  <a:pt x="0" y="81"/>
                  <a:pt x="0" y="52"/>
                </a:cubicBezTo>
                <a:cubicBezTo>
                  <a:pt x="0" y="23"/>
                  <a:pt x="23" y="0"/>
                  <a:pt x="52" y="0"/>
                </a:cubicBezTo>
                <a:cubicBezTo>
                  <a:pt x="81" y="0"/>
                  <a:pt x="104" y="23"/>
                  <a:pt x="104" y="52"/>
                </a:cubicBezTo>
                <a:moveTo>
                  <a:pt x="37" y="43"/>
                </a:moveTo>
                <a:cubicBezTo>
                  <a:pt x="26" y="43"/>
                  <a:pt x="26" y="43"/>
                  <a:pt x="26" y="43"/>
                </a:cubicBezTo>
                <a:cubicBezTo>
                  <a:pt x="26" y="78"/>
                  <a:pt x="26" y="78"/>
                  <a:pt x="26" y="78"/>
                </a:cubicBezTo>
                <a:cubicBezTo>
                  <a:pt x="37" y="78"/>
                  <a:pt x="37" y="78"/>
                  <a:pt x="37" y="78"/>
                </a:cubicBezTo>
                <a:lnTo>
                  <a:pt x="37" y="43"/>
                </a:lnTo>
                <a:close/>
                <a:moveTo>
                  <a:pt x="38" y="32"/>
                </a:moveTo>
                <a:cubicBezTo>
                  <a:pt x="38" y="29"/>
                  <a:pt x="36" y="27"/>
                  <a:pt x="32" y="27"/>
                </a:cubicBezTo>
                <a:cubicBezTo>
                  <a:pt x="28" y="27"/>
                  <a:pt x="25" y="29"/>
                  <a:pt x="25" y="32"/>
                </a:cubicBezTo>
                <a:cubicBezTo>
                  <a:pt x="25" y="36"/>
                  <a:pt x="28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6" y="38"/>
                  <a:pt x="38" y="36"/>
                  <a:pt x="38" y="32"/>
                </a:cubicBezTo>
                <a:moveTo>
                  <a:pt x="79" y="58"/>
                </a:moveTo>
                <a:cubicBezTo>
                  <a:pt x="79" y="47"/>
                  <a:pt x="73" y="42"/>
                  <a:pt x="65" y="42"/>
                </a:cubicBezTo>
                <a:cubicBezTo>
                  <a:pt x="59" y="42"/>
                  <a:pt x="57" y="46"/>
                  <a:pt x="55" y="48"/>
                </a:cubicBezTo>
                <a:cubicBezTo>
                  <a:pt x="55" y="43"/>
                  <a:pt x="55" y="43"/>
                  <a:pt x="55" y="43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6"/>
                  <a:pt x="44" y="78"/>
                  <a:pt x="44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7"/>
                  <a:pt x="55" y="56"/>
                  <a:pt x="56" y="56"/>
                </a:cubicBezTo>
                <a:cubicBezTo>
                  <a:pt x="56" y="53"/>
                  <a:pt x="58" y="51"/>
                  <a:pt x="61" y="51"/>
                </a:cubicBezTo>
                <a:cubicBezTo>
                  <a:pt x="66" y="51"/>
                  <a:pt x="67" y="54"/>
                  <a:pt x="67" y="59"/>
                </a:cubicBezTo>
                <a:cubicBezTo>
                  <a:pt x="67" y="78"/>
                  <a:pt x="67" y="78"/>
                  <a:pt x="67" y="78"/>
                </a:cubicBezTo>
                <a:cubicBezTo>
                  <a:pt x="79" y="78"/>
                  <a:pt x="79" y="78"/>
                  <a:pt x="79" y="78"/>
                </a:cubicBezTo>
                <a:lnTo>
                  <a:pt x="79" y="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  <p:grpSp>
        <p:nvGrpSpPr>
          <p:cNvPr id="6" name="Groupe 20">
            <a:extLst>
              <a:ext uri="{FF2B5EF4-FFF2-40B4-BE49-F238E27FC236}">
                <a16:creationId xmlns="" xmlns:a16="http://schemas.microsoft.com/office/drawing/2014/main" id="{4BE45373-ED7C-4E7F-AE7F-91065676DB99}"/>
              </a:ext>
            </a:extLst>
          </p:cNvPr>
          <p:cNvGrpSpPr>
            <a:grpSpLocks/>
          </p:cNvGrpSpPr>
          <p:nvPr/>
        </p:nvGrpSpPr>
        <p:grpSpPr bwMode="auto">
          <a:xfrm>
            <a:off x="7527925" y="4484688"/>
            <a:ext cx="374650" cy="390525"/>
            <a:chOff x="7656513" y="4516438"/>
            <a:chExt cx="374650" cy="390525"/>
          </a:xfrm>
        </p:grpSpPr>
        <p:sp>
          <p:nvSpPr>
            <p:cNvPr id="7" name="Oval 15">
              <a:hlinkClick r:id="rId5"/>
              <a:extLst>
                <a:ext uri="{FF2B5EF4-FFF2-40B4-BE49-F238E27FC236}">
                  <a16:creationId xmlns="" xmlns:a16="http://schemas.microsoft.com/office/drawing/2014/main" id="{D04C3FCB-C0D3-4EDE-BF48-0278FDB8D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7800" y="4667251"/>
              <a:ext cx="90487" cy="936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 dirty="0"/>
            </a:p>
          </p:txBody>
        </p:sp>
        <p:sp>
          <p:nvSpPr>
            <p:cNvPr id="8" name="Freeform 16">
              <a:hlinkClick r:id="rId5"/>
              <a:extLst>
                <a:ext uri="{FF2B5EF4-FFF2-40B4-BE49-F238E27FC236}">
                  <a16:creationId xmlns="" xmlns:a16="http://schemas.microsoft.com/office/drawing/2014/main" id="{7276C90F-1647-4467-A344-B7270B7FE8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4300" y="4595813"/>
              <a:ext cx="222250" cy="231775"/>
            </a:xfrm>
            <a:custGeom>
              <a:avLst/>
              <a:gdLst>
                <a:gd name="T0" fmla="*/ 218483 w 59"/>
                <a:gd name="T1" fmla="*/ 33645 h 62"/>
                <a:gd name="T2" fmla="*/ 207182 w 59"/>
                <a:gd name="T3" fmla="*/ 18692 h 62"/>
                <a:gd name="T4" fmla="*/ 192114 w 59"/>
                <a:gd name="T5" fmla="*/ 7477 h 62"/>
                <a:gd name="T6" fmla="*/ 165746 w 59"/>
                <a:gd name="T7" fmla="*/ 0 h 62"/>
                <a:gd name="T8" fmla="*/ 109242 w 59"/>
                <a:gd name="T9" fmla="*/ 0 h 62"/>
                <a:gd name="T10" fmla="*/ 56504 w 59"/>
                <a:gd name="T11" fmla="*/ 0 h 62"/>
                <a:gd name="T12" fmla="*/ 30136 w 59"/>
                <a:gd name="T13" fmla="*/ 7477 h 62"/>
                <a:gd name="T14" fmla="*/ 15068 w 59"/>
                <a:gd name="T15" fmla="*/ 18692 h 62"/>
                <a:gd name="T16" fmla="*/ 3767 w 59"/>
                <a:gd name="T17" fmla="*/ 33645 h 62"/>
                <a:gd name="T18" fmla="*/ 0 w 59"/>
                <a:gd name="T19" fmla="*/ 59813 h 62"/>
                <a:gd name="T20" fmla="*/ 0 w 59"/>
                <a:gd name="T21" fmla="*/ 115888 h 62"/>
                <a:gd name="T22" fmla="*/ 0 w 59"/>
                <a:gd name="T23" fmla="*/ 171962 h 62"/>
                <a:gd name="T24" fmla="*/ 3767 w 59"/>
                <a:gd name="T25" fmla="*/ 198130 h 62"/>
                <a:gd name="T26" fmla="*/ 15068 w 59"/>
                <a:gd name="T27" fmla="*/ 216822 h 62"/>
                <a:gd name="T28" fmla="*/ 30136 w 59"/>
                <a:gd name="T29" fmla="*/ 228037 h 62"/>
                <a:gd name="T30" fmla="*/ 56504 w 59"/>
                <a:gd name="T31" fmla="*/ 231775 h 62"/>
                <a:gd name="T32" fmla="*/ 109242 w 59"/>
                <a:gd name="T33" fmla="*/ 231775 h 62"/>
                <a:gd name="T34" fmla="*/ 165746 w 59"/>
                <a:gd name="T35" fmla="*/ 231775 h 62"/>
                <a:gd name="T36" fmla="*/ 192114 w 59"/>
                <a:gd name="T37" fmla="*/ 228037 h 62"/>
                <a:gd name="T38" fmla="*/ 207182 w 59"/>
                <a:gd name="T39" fmla="*/ 216822 h 62"/>
                <a:gd name="T40" fmla="*/ 218483 w 59"/>
                <a:gd name="T41" fmla="*/ 198130 h 62"/>
                <a:gd name="T42" fmla="*/ 222250 w 59"/>
                <a:gd name="T43" fmla="*/ 171962 h 62"/>
                <a:gd name="T44" fmla="*/ 222250 w 59"/>
                <a:gd name="T45" fmla="*/ 115888 h 62"/>
                <a:gd name="T46" fmla="*/ 222250 w 59"/>
                <a:gd name="T47" fmla="*/ 59813 h 62"/>
                <a:gd name="T48" fmla="*/ 218483 w 59"/>
                <a:gd name="T49" fmla="*/ 33645 h 62"/>
                <a:gd name="T50" fmla="*/ 109242 w 59"/>
                <a:gd name="T51" fmla="*/ 186915 h 62"/>
                <a:gd name="T52" fmla="*/ 41436 w 59"/>
                <a:gd name="T53" fmla="*/ 115888 h 62"/>
                <a:gd name="T54" fmla="*/ 109242 w 59"/>
                <a:gd name="T55" fmla="*/ 44860 h 62"/>
                <a:gd name="T56" fmla="*/ 180814 w 59"/>
                <a:gd name="T57" fmla="*/ 115888 h 62"/>
                <a:gd name="T58" fmla="*/ 109242 w 59"/>
                <a:gd name="T59" fmla="*/ 186915 h 62"/>
                <a:gd name="T60" fmla="*/ 184581 w 59"/>
                <a:gd name="T61" fmla="*/ 56075 h 62"/>
                <a:gd name="T62" fmla="*/ 165746 w 59"/>
                <a:gd name="T63" fmla="*/ 41121 h 62"/>
                <a:gd name="T64" fmla="*/ 184581 w 59"/>
                <a:gd name="T65" fmla="*/ 22430 h 62"/>
                <a:gd name="T66" fmla="*/ 199648 w 59"/>
                <a:gd name="T67" fmla="*/ 41121 h 62"/>
                <a:gd name="T68" fmla="*/ 184581 w 59"/>
                <a:gd name="T69" fmla="*/ 56075 h 6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9" h="62">
                  <a:moveTo>
                    <a:pt x="58" y="9"/>
                  </a:moveTo>
                  <a:cubicBezTo>
                    <a:pt x="57" y="7"/>
                    <a:pt x="56" y="6"/>
                    <a:pt x="55" y="5"/>
                  </a:cubicBezTo>
                  <a:cubicBezTo>
                    <a:pt x="54" y="3"/>
                    <a:pt x="52" y="2"/>
                    <a:pt x="51" y="2"/>
                  </a:cubicBezTo>
                  <a:cubicBezTo>
                    <a:pt x="49" y="1"/>
                    <a:pt x="47" y="1"/>
                    <a:pt x="44" y="0"/>
                  </a:cubicBezTo>
                  <a:cubicBezTo>
                    <a:pt x="40" y="0"/>
                    <a:pt x="39" y="0"/>
                    <a:pt x="29" y="0"/>
                  </a:cubicBezTo>
                  <a:cubicBezTo>
                    <a:pt x="20" y="0"/>
                    <a:pt x="18" y="0"/>
                    <a:pt x="15" y="0"/>
                  </a:cubicBezTo>
                  <a:cubicBezTo>
                    <a:pt x="11" y="1"/>
                    <a:pt x="9" y="1"/>
                    <a:pt x="8" y="2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6"/>
                    <a:pt x="2" y="7"/>
                    <a:pt x="1" y="9"/>
                  </a:cubicBezTo>
                  <a:cubicBezTo>
                    <a:pt x="0" y="10"/>
                    <a:pt x="0" y="12"/>
                    <a:pt x="0" y="16"/>
                  </a:cubicBezTo>
                  <a:cubicBezTo>
                    <a:pt x="0" y="20"/>
                    <a:pt x="0" y="21"/>
                    <a:pt x="0" y="31"/>
                  </a:cubicBezTo>
                  <a:cubicBezTo>
                    <a:pt x="0" y="41"/>
                    <a:pt x="0" y="42"/>
                    <a:pt x="0" y="46"/>
                  </a:cubicBezTo>
                  <a:cubicBezTo>
                    <a:pt x="0" y="50"/>
                    <a:pt x="0" y="52"/>
                    <a:pt x="1" y="53"/>
                  </a:cubicBezTo>
                  <a:cubicBezTo>
                    <a:pt x="2" y="55"/>
                    <a:pt x="2" y="56"/>
                    <a:pt x="4" y="58"/>
                  </a:cubicBezTo>
                  <a:cubicBezTo>
                    <a:pt x="5" y="59"/>
                    <a:pt x="6" y="60"/>
                    <a:pt x="8" y="61"/>
                  </a:cubicBezTo>
                  <a:cubicBezTo>
                    <a:pt x="9" y="61"/>
                    <a:pt x="11" y="62"/>
                    <a:pt x="15" y="62"/>
                  </a:cubicBezTo>
                  <a:cubicBezTo>
                    <a:pt x="18" y="62"/>
                    <a:pt x="20" y="62"/>
                    <a:pt x="29" y="62"/>
                  </a:cubicBezTo>
                  <a:cubicBezTo>
                    <a:pt x="39" y="62"/>
                    <a:pt x="40" y="62"/>
                    <a:pt x="44" y="62"/>
                  </a:cubicBezTo>
                  <a:cubicBezTo>
                    <a:pt x="47" y="62"/>
                    <a:pt x="49" y="61"/>
                    <a:pt x="51" y="61"/>
                  </a:cubicBezTo>
                  <a:cubicBezTo>
                    <a:pt x="52" y="60"/>
                    <a:pt x="54" y="59"/>
                    <a:pt x="55" y="58"/>
                  </a:cubicBezTo>
                  <a:cubicBezTo>
                    <a:pt x="56" y="56"/>
                    <a:pt x="57" y="55"/>
                    <a:pt x="58" y="53"/>
                  </a:cubicBezTo>
                  <a:cubicBezTo>
                    <a:pt x="58" y="52"/>
                    <a:pt x="59" y="50"/>
                    <a:pt x="59" y="46"/>
                  </a:cubicBezTo>
                  <a:cubicBezTo>
                    <a:pt x="59" y="42"/>
                    <a:pt x="59" y="41"/>
                    <a:pt x="59" y="31"/>
                  </a:cubicBezTo>
                  <a:cubicBezTo>
                    <a:pt x="59" y="21"/>
                    <a:pt x="59" y="20"/>
                    <a:pt x="59" y="16"/>
                  </a:cubicBezTo>
                  <a:cubicBezTo>
                    <a:pt x="59" y="12"/>
                    <a:pt x="58" y="10"/>
                    <a:pt x="58" y="9"/>
                  </a:cubicBezTo>
                  <a:close/>
                  <a:moveTo>
                    <a:pt x="29" y="50"/>
                  </a:moveTo>
                  <a:cubicBezTo>
                    <a:pt x="19" y="50"/>
                    <a:pt x="11" y="42"/>
                    <a:pt x="11" y="31"/>
                  </a:cubicBezTo>
                  <a:cubicBezTo>
                    <a:pt x="11" y="20"/>
                    <a:pt x="19" y="12"/>
                    <a:pt x="29" y="12"/>
                  </a:cubicBezTo>
                  <a:cubicBezTo>
                    <a:pt x="40" y="12"/>
                    <a:pt x="48" y="20"/>
                    <a:pt x="48" y="31"/>
                  </a:cubicBezTo>
                  <a:cubicBezTo>
                    <a:pt x="48" y="42"/>
                    <a:pt x="40" y="50"/>
                    <a:pt x="29" y="50"/>
                  </a:cubicBezTo>
                  <a:close/>
                  <a:moveTo>
                    <a:pt x="49" y="15"/>
                  </a:moveTo>
                  <a:cubicBezTo>
                    <a:pt x="46" y="15"/>
                    <a:pt x="44" y="13"/>
                    <a:pt x="44" y="11"/>
                  </a:cubicBezTo>
                  <a:cubicBezTo>
                    <a:pt x="44" y="8"/>
                    <a:pt x="46" y="6"/>
                    <a:pt x="49" y="6"/>
                  </a:cubicBezTo>
                  <a:cubicBezTo>
                    <a:pt x="51" y="6"/>
                    <a:pt x="53" y="8"/>
                    <a:pt x="53" y="11"/>
                  </a:cubicBezTo>
                  <a:cubicBezTo>
                    <a:pt x="53" y="13"/>
                    <a:pt x="51" y="15"/>
                    <a:pt x="4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" name="Freeform 17">
              <a:hlinkClick r:id="rId6"/>
              <a:extLst>
                <a:ext uri="{FF2B5EF4-FFF2-40B4-BE49-F238E27FC236}">
                  <a16:creationId xmlns="" xmlns:a16="http://schemas.microsoft.com/office/drawing/2014/main" id="{A969A87F-6ACF-427E-AD4E-3DC78EAE8E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56513" y="4516438"/>
              <a:ext cx="374650" cy="390525"/>
            </a:xfrm>
            <a:custGeom>
              <a:avLst/>
              <a:gdLst>
                <a:gd name="T0" fmla="*/ 187325 w 100"/>
                <a:gd name="T1" fmla="*/ 0 h 104"/>
                <a:gd name="T2" fmla="*/ 0 w 100"/>
                <a:gd name="T3" fmla="*/ 195263 h 104"/>
                <a:gd name="T4" fmla="*/ 187325 w 100"/>
                <a:gd name="T5" fmla="*/ 390525 h 104"/>
                <a:gd name="T6" fmla="*/ 374650 w 100"/>
                <a:gd name="T7" fmla="*/ 195263 h 104"/>
                <a:gd name="T8" fmla="*/ 187325 w 100"/>
                <a:gd name="T9" fmla="*/ 0 h 104"/>
                <a:gd name="T10" fmla="*/ 318453 w 100"/>
                <a:gd name="T11" fmla="*/ 289139 h 104"/>
                <a:gd name="T12" fmla="*/ 299720 w 100"/>
                <a:gd name="T13" fmla="*/ 315424 h 104"/>
                <a:gd name="T14" fmla="*/ 277241 w 100"/>
                <a:gd name="T15" fmla="*/ 330444 h 104"/>
                <a:gd name="T16" fmla="*/ 243523 w 100"/>
                <a:gd name="T17" fmla="*/ 337954 h 104"/>
                <a:gd name="T18" fmla="*/ 187325 w 100"/>
                <a:gd name="T19" fmla="*/ 337954 h 104"/>
                <a:gd name="T20" fmla="*/ 131128 w 100"/>
                <a:gd name="T21" fmla="*/ 337954 h 104"/>
                <a:gd name="T22" fmla="*/ 97409 w 100"/>
                <a:gd name="T23" fmla="*/ 330444 h 104"/>
                <a:gd name="T24" fmla="*/ 74930 w 100"/>
                <a:gd name="T25" fmla="*/ 315424 h 104"/>
                <a:gd name="T26" fmla="*/ 59944 w 100"/>
                <a:gd name="T27" fmla="*/ 289139 h 104"/>
                <a:gd name="T28" fmla="*/ 52451 w 100"/>
                <a:gd name="T29" fmla="*/ 255343 h 104"/>
                <a:gd name="T30" fmla="*/ 52451 w 100"/>
                <a:gd name="T31" fmla="*/ 195263 h 104"/>
                <a:gd name="T32" fmla="*/ 52451 w 100"/>
                <a:gd name="T33" fmla="*/ 138937 h 104"/>
                <a:gd name="T34" fmla="*/ 59944 w 100"/>
                <a:gd name="T35" fmla="*/ 101386 h 104"/>
                <a:gd name="T36" fmla="*/ 74930 w 100"/>
                <a:gd name="T37" fmla="*/ 78856 h 104"/>
                <a:gd name="T38" fmla="*/ 97409 w 100"/>
                <a:gd name="T39" fmla="*/ 60081 h 104"/>
                <a:gd name="T40" fmla="*/ 131128 w 100"/>
                <a:gd name="T41" fmla="*/ 56326 h 104"/>
                <a:gd name="T42" fmla="*/ 187325 w 100"/>
                <a:gd name="T43" fmla="*/ 52571 h 104"/>
                <a:gd name="T44" fmla="*/ 243523 w 100"/>
                <a:gd name="T45" fmla="*/ 56326 h 104"/>
                <a:gd name="T46" fmla="*/ 277241 w 100"/>
                <a:gd name="T47" fmla="*/ 60081 h 104"/>
                <a:gd name="T48" fmla="*/ 299720 w 100"/>
                <a:gd name="T49" fmla="*/ 78856 h 104"/>
                <a:gd name="T50" fmla="*/ 318453 w 100"/>
                <a:gd name="T51" fmla="*/ 101386 h 104"/>
                <a:gd name="T52" fmla="*/ 322199 w 100"/>
                <a:gd name="T53" fmla="*/ 138937 h 104"/>
                <a:gd name="T54" fmla="*/ 325946 w 100"/>
                <a:gd name="T55" fmla="*/ 195263 h 104"/>
                <a:gd name="T56" fmla="*/ 322199 w 100"/>
                <a:gd name="T57" fmla="*/ 255343 h 104"/>
                <a:gd name="T58" fmla="*/ 318453 w 100"/>
                <a:gd name="T59" fmla="*/ 289139 h 10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00" h="104">
                  <a:moveTo>
                    <a:pt x="50" y="0"/>
                  </a:moveTo>
                  <a:cubicBezTo>
                    <a:pt x="22" y="0"/>
                    <a:pt x="0" y="23"/>
                    <a:pt x="0" y="52"/>
                  </a:cubicBezTo>
                  <a:cubicBezTo>
                    <a:pt x="0" y="81"/>
                    <a:pt x="22" y="104"/>
                    <a:pt x="50" y="104"/>
                  </a:cubicBezTo>
                  <a:cubicBezTo>
                    <a:pt x="78" y="104"/>
                    <a:pt x="100" y="81"/>
                    <a:pt x="100" y="52"/>
                  </a:cubicBezTo>
                  <a:cubicBezTo>
                    <a:pt x="100" y="23"/>
                    <a:pt x="78" y="0"/>
                    <a:pt x="50" y="0"/>
                  </a:cubicBezTo>
                  <a:close/>
                  <a:moveTo>
                    <a:pt x="85" y="77"/>
                  </a:moveTo>
                  <a:cubicBezTo>
                    <a:pt x="84" y="79"/>
                    <a:pt x="82" y="81"/>
                    <a:pt x="80" y="84"/>
                  </a:cubicBezTo>
                  <a:cubicBezTo>
                    <a:pt x="78" y="86"/>
                    <a:pt x="76" y="87"/>
                    <a:pt x="74" y="88"/>
                  </a:cubicBezTo>
                  <a:cubicBezTo>
                    <a:pt x="72" y="89"/>
                    <a:pt x="69" y="89"/>
                    <a:pt x="65" y="90"/>
                  </a:cubicBezTo>
                  <a:cubicBezTo>
                    <a:pt x="61" y="90"/>
                    <a:pt x="60" y="90"/>
                    <a:pt x="50" y="90"/>
                  </a:cubicBezTo>
                  <a:cubicBezTo>
                    <a:pt x="40" y="90"/>
                    <a:pt x="39" y="90"/>
                    <a:pt x="35" y="90"/>
                  </a:cubicBezTo>
                  <a:cubicBezTo>
                    <a:pt x="31" y="89"/>
                    <a:pt x="29" y="89"/>
                    <a:pt x="26" y="88"/>
                  </a:cubicBezTo>
                  <a:cubicBezTo>
                    <a:pt x="24" y="87"/>
                    <a:pt x="22" y="86"/>
                    <a:pt x="20" y="84"/>
                  </a:cubicBezTo>
                  <a:cubicBezTo>
                    <a:pt x="18" y="81"/>
                    <a:pt x="17" y="79"/>
                    <a:pt x="16" y="77"/>
                  </a:cubicBezTo>
                  <a:cubicBezTo>
                    <a:pt x="15" y="74"/>
                    <a:pt x="14" y="72"/>
                    <a:pt x="14" y="68"/>
                  </a:cubicBezTo>
                  <a:cubicBezTo>
                    <a:pt x="14" y="64"/>
                    <a:pt x="14" y="62"/>
                    <a:pt x="14" y="52"/>
                  </a:cubicBezTo>
                  <a:cubicBezTo>
                    <a:pt x="14" y="42"/>
                    <a:pt x="14" y="41"/>
                    <a:pt x="14" y="37"/>
                  </a:cubicBezTo>
                  <a:cubicBezTo>
                    <a:pt x="14" y="33"/>
                    <a:pt x="15" y="30"/>
                    <a:pt x="16" y="27"/>
                  </a:cubicBezTo>
                  <a:cubicBezTo>
                    <a:pt x="17" y="25"/>
                    <a:pt x="18" y="23"/>
                    <a:pt x="20" y="21"/>
                  </a:cubicBezTo>
                  <a:cubicBezTo>
                    <a:pt x="22" y="19"/>
                    <a:pt x="24" y="17"/>
                    <a:pt x="26" y="16"/>
                  </a:cubicBezTo>
                  <a:cubicBezTo>
                    <a:pt x="29" y="15"/>
                    <a:pt x="31" y="15"/>
                    <a:pt x="35" y="15"/>
                  </a:cubicBezTo>
                  <a:cubicBezTo>
                    <a:pt x="39" y="14"/>
                    <a:pt x="40" y="14"/>
                    <a:pt x="50" y="14"/>
                  </a:cubicBezTo>
                  <a:cubicBezTo>
                    <a:pt x="60" y="14"/>
                    <a:pt x="61" y="14"/>
                    <a:pt x="65" y="15"/>
                  </a:cubicBezTo>
                  <a:cubicBezTo>
                    <a:pt x="69" y="15"/>
                    <a:pt x="72" y="15"/>
                    <a:pt x="74" y="16"/>
                  </a:cubicBezTo>
                  <a:cubicBezTo>
                    <a:pt x="76" y="17"/>
                    <a:pt x="78" y="19"/>
                    <a:pt x="80" y="21"/>
                  </a:cubicBezTo>
                  <a:cubicBezTo>
                    <a:pt x="82" y="23"/>
                    <a:pt x="84" y="25"/>
                    <a:pt x="85" y="27"/>
                  </a:cubicBezTo>
                  <a:cubicBezTo>
                    <a:pt x="86" y="30"/>
                    <a:pt x="86" y="33"/>
                    <a:pt x="86" y="37"/>
                  </a:cubicBezTo>
                  <a:cubicBezTo>
                    <a:pt x="86" y="41"/>
                    <a:pt x="87" y="42"/>
                    <a:pt x="87" y="52"/>
                  </a:cubicBezTo>
                  <a:cubicBezTo>
                    <a:pt x="87" y="62"/>
                    <a:pt x="86" y="64"/>
                    <a:pt x="86" y="68"/>
                  </a:cubicBezTo>
                  <a:cubicBezTo>
                    <a:pt x="86" y="72"/>
                    <a:pt x="86" y="74"/>
                    <a:pt x="85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dirty="0"/>
            </a:p>
          </p:txBody>
        </p:sp>
      </p:grpSp>
      <p:sp>
        <p:nvSpPr>
          <p:cNvPr id="10" name="Shape 190">
            <a:hlinkClick r:id="rId7"/>
            <a:extLst>
              <a:ext uri="{FF2B5EF4-FFF2-40B4-BE49-F238E27FC236}">
                <a16:creationId xmlns="" xmlns:a16="http://schemas.microsoft.com/office/drawing/2014/main" id="{83828B71-85DA-406D-978C-49C047C354AA}"/>
              </a:ext>
            </a:extLst>
          </p:cNvPr>
          <p:cNvSpPr txBox="1">
            <a:spLocks/>
          </p:cNvSpPr>
          <p:nvPr/>
        </p:nvSpPr>
        <p:spPr bwMode="auto">
          <a:xfrm>
            <a:off x="6659563" y="4198938"/>
            <a:ext cx="12033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fr-FR" altLang="fr-FR" b="1" dirty="0">
                <a:solidFill>
                  <a:schemeClr val="bg1"/>
                </a:solidFill>
                <a:cs typeface="Cabin" charset="0"/>
                <a:sym typeface="Cabin" charset="0"/>
              </a:rPr>
              <a:t>groupebpce.fr</a:t>
            </a:r>
          </a:p>
        </p:txBody>
      </p:sp>
      <p:grpSp>
        <p:nvGrpSpPr>
          <p:cNvPr id="11" name="Groupe 26">
            <a:extLst>
              <a:ext uri="{FF2B5EF4-FFF2-40B4-BE49-F238E27FC236}">
                <a16:creationId xmlns="" xmlns:a16="http://schemas.microsoft.com/office/drawing/2014/main" id="{B2FB4E0E-3EAD-451E-B5E7-A685255A1F0A}"/>
              </a:ext>
            </a:extLst>
          </p:cNvPr>
          <p:cNvGrpSpPr>
            <a:grpSpLocks/>
          </p:cNvGrpSpPr>
          <p:nvPr/>
        </p:nvGrpSpPr>
        <p:grpSpPr bwMode="auto">
          <a:xfrm>
            <a:off x="7961313" y="4487863"/>
            <a:ext cx="390525" cy="390525"/>
            <a:chOff x="7173964" y="1442837"/>
            <a:chExt cx="390525" cy="390525"/>
          </a:xfrm>
        </p:grpSpPr>
        <p:sp>
          <p:nvSpPr>
            <p:cNvPr id="12" name="Ellipse 11">
              <a:hlinkClick r:id="rId8"/>
              <a:extLst>
                <a:ext uri="{FF2B5EF4-FFF2-40B4-BE49-F238E27FC236}">
                  <a16:creationId xmlns="" xmlns:a16="http://schemas.microsoft.com/office/drawing/2014/main" id="{B51C2853-9373-4B19-92DA-CB308FEE849B}"/>
                </a:ext>
              </a:extLst>
            </p:cNvPr>
            <p:cNvSpPr/>
            <p:nvPr/>
          </p:nvSpPr>
          <p:spPr>
            <a:xfrm>
              <a:off x="7173964" y="1442837"/>
              <a:ext cx="390525" cy="390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kern="0" dirty="0">
                <a:sym typeface="Arial"/>
              </a:endParaRPr>
            </a:p>
          </p:txBody>
        </p:sp>
        <p:grpSp>
          <p:nvGrpSpPr>
            <p:cNvPr id="13" name="Groupe 28">
              <a:extLst>
                <a:ext uri="{FF2B5EF4-FFF2-40B4-BE49-F238E27FC236}">
                  <a16:creationId xmlns="" xmlns:a16="http://schemas.microsoft.com/office/drawing/2014/main" id="{D4CCB5FC-3700-4AAD-B090-581F97ED4E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41802" y="1548089"/>
              <a:ext cx="254848" cy="180020"/>
              <a:chOff x="7539038" y="5757863"/>
              <a:chExt cx="373063" cy="263525"/>
            </a:xfrm>
          </p:grpSpPr>
          <p:sp>
            <p:nvSpPr>
              <p:cNvPr id="14" name="Freeform 12">
                <a:extLst>
                  <a:ext uri="{FF2B5EF4-FFF2-40B4-BE49-F238E27FC236}">
                    <a16:creationId xmlns="" xmlns:a16="http://schemas.microsoft.com/office/drawing/2014/main" id="{538CF307-649F-41AE-A3AA-A0EE89E4E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8263" y="5832475"/>
                <a:ext cx="100013" cy="104775"/>
              </a:xfrm>
              <a:custGeom>
                <a:avLst/>
                <a:gdLst>
                  <a:gd name="T0" fmla="*/ 0 w 63"/>
                  <a:gd name="T1" fmla="*/ 104775 h 66"/>
                  <a:gd name="T2" fmla="*/ 100013 w 63"/>
                  <a:gd name="T3" fmla="*/ 52388 h 66"/>
                  <a:gd name="T4" fmla="*/ 0 w 63"/>
                  <a:gd name="T5" fmla="*/ 0 h 66"/>
                  <a:gd name="T6" fmla="*/ 0 w 63"/>
                  <a:gd name="T7" fmla="*/ 104775 h 6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63" y="33"/>
                    </a:lnTo>
                    <a:lnTo>
                      <a:pt x="0" y="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5" name="Freeform 13">
                <a:extLst>
                  <a:ext uri="{FF2B5EF4-FFF2-40B4-BE49-F238E27FC236}">
                    <a16:creationId xmlns="" xmlns:a16="http://schemas.microsoft.com/office/drawing/2014/main" id="{2A7FA15A-C259-4F2C-AAE8-A4F6A05DE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8263" y="5832475"/>
                <a:ext cx="100013" cy="104775"/>
              </a:xfrm>
              <a:custGeom>
                <a:avLst/>
                <a:gdLst>
                  <a:gd name="T0" fmla="*/ 0 w 63"/>
                  <a:gd name="T1" fmla="*/ 104775 h 66"/>
                  <a:gd name="T2" fmla="*/ 100013 w 63"/>
                  <a:gd name="T3" fmla="*/ 52388 h 66"/>
                  <a:gd name="T4" fmla="*/ 0 w 63"/>
                  <a:gd name="T5" fmla="*/ 0 h 66"/>
                  <a:gd name="T6" fmla="*/ 0 w 63"/>
                  <a:gd name="T7" fmla="*/ 104775 h 6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63" y="33"/>
                    </a:lnTo>
                    <a:lnTo>
                      <a:pt x="0" y="0"/>
                    </a:lnTo>
                    <a:lnTo>
                      <a:pt x="0" y="6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6" name="Freeform 14">
                <a:extLst>
                  <a:ext uri="{FF2B5EF4-FFF2-40B4-BE49-F238E27FC236}">
                    <a16:creationId xmlns="" xmlns:a16="http://schemas.microsoft.com/office/drawing/2014/main" id="{20A221F3-1A20-4C5F-95C4-2C601F06B7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7163" y="5884863"/>
                <a:ext cx="11113" cy="6350"/>
              </a:xfrm>
              <a:custGeom>
                <a:avLst/>
                <a:gdLst>
                  <a:gd name="T0" fmla="*/ 11113 w 7"/>
                  <a:gd name="T1" fmla="*/ 0 h 4"/>
                  <a:gd name="T2" fmla="*/ 0 w 7"/>
                  <a:gd name="T3" fmla="*/ 6350 h 4"/>
                  <a:gd name="T4" fmla="*/ 0 w 7"/>
                  <a:gd name="T5" fmla="*/ 6350 h 4"/>
                  <a:gd name="T6" fmla="*/ 11113 w 7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lnTo>
                      <a:pt x="0" y="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E2D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="" xmlns:a16="http://schemas.microsoft.com/office/drawing/2014/main" id="{784E8863-AD2A-4BA0-9EB3-16BF27F1F2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7163" y="5884863"/>
                <a:ext cx="11113" cy="6350"/>
              </a:xfrm>
              <a:custGeom>
                <a:avLst/>
                <a:gdLst>
                  <a:gd name="T0" fmla="*/ 11113 w 7"/>
                  <a:gd name="T1" fmla="*/ 0 h 4"/>
                  <a:gd name="T2" fmla="*/ 0 w 7"/>
                  <a:gd name="T3" fmla="*/ 6350 h 4"/>
                  <a:gd name="T4" fmla="*/ 0 w 7"/>
                  <a:gd name="T5" fmla="*/ 6350 h 4"/>
                  <a:gd name="T6" fmla="*/ 11113 w 7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lnTo>
                      <a:pt x="0" y="4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="" xmlns:a16="http://schemas.microsoft.com/office/drawing/2014/main" id="{282AA72F-C4B5-45D5-89F1-A15FEFD17A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8263" y="5832475"/>
                <a:ext cx="100013" cy="58738"/>
              </a:xfrm>
              <a:custGeom>
                <a:avLst/>
                <a:gdLst>
                  <a:gd name="T0" fmla="*/ 0 w 63"/>
                  <a:gd name="T1" fmla="*/ 0 h 37"/>
                  <a:gd name="T2" fmla="*/ 88900 w 63"/>
                  <a:gd name="T3" fmla="*/ 58738 h 37"/>
                  <a:gd name="T4" fmla="*/ 100013 w 63"/>
                  <a:gd name="T5" fmla="*/ 52388 h 37"/>
                  <a:gd name="T6" fmla="*/ 0 w 63"/>
                  <a:gd name="T7" fmla="*/ 0 h 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" h="37">
                    <a:moveTo>
                      <a:pt x="0" y="0"/>
                    </a:moveTo>
                    <a:lnTo>
                      <a:pt x="56" y="37"/>
                    </a:lnTo>
                    <a:lnTo>
                      <a:pt x="63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3D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="" xmlns:a16="http://schemas.microsoft.com/office/drawing/2014/main" id="{38C39CB9-C775-49DA-9F6F-19727847AF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8263" y="5832475"/>
                <a:ext cx="100013" cy="58738"/>
              </a:xfrm>
              <a:custGeom>
                <a:avLst/>
                <a:gdLst>
                  <a:gd name="T0" fmla="*/ 0 w 63"/>
                  <a:gd name="T1" fmla="*/ 0 h 37"/>
                  <a:gd name="T2" fmla="*/ 88900 w 63"/>
                  <a:gd name="T3" fmla="*/ 58738 h 37"/>
                  <a:gd name="T4" fmla="*/ 100013 w 63"/>
                  <a:gd name="T5" fmla="*/ 52388 h 37"/>
                  <a:gd name="T6" fmla="*/ 0 w 63"/>
                  <a:gd name="T7" fmla="*/ 0 h 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" h="37">
                    <a:moveTo>
                      <a:pt x="0" y="0"/>
                    </a:moveTo>
                    <a:lnTo>
                      <a:pt x="56" y="37"/>
                    </a:lnTo>
                    <a:lnTo>
                      <a:pt x="63" y="3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="" xmlns:a16="http://schemas.microsoft.com/office/drawing/2014/main" id="{8C690C96-481A-4FCB-9120-8A221335EC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39038" y="5757863"/>
                <a:ext cx="373063" cy="263525"/>
              </a:xfrm>
              <a:custGeom>
                <a:avLst/>
                <a:gdLst>
                  <a:gd name="T0" fmla="*/ 368280 w 156"/>
                  <a:gd name="T1" fmla="*/ 57496 h 110"/>
                  <a:gd name="T2" fmla="*/ 353932 w 156"/>
                  <a:gd name="T3" fmla="*/ 19165 h 110"/>
                  <a:gd name="T4" fmla="*/ 315669 w 156"/>
                  <a:gd name="T5" fmla="*/ 4791 h 110"/>
                  <a:gd name="T6" fmla="*/ 186532 w 156"/>
                  <a:gd name="T7" fmla="*/ 0 h 110"/>
                  <a:gd name="T8" fmla="*/ 186532 w 156"/>
                  <a:gd name="T9" fmla="*/ 0 h 110"/>
                  <a:gd name="T10" fmla="*/ 55003 w 156"/>
                  <a:gd name="T11" fmla="*/ 4791 h 110"/>
                  <a:gd name="T12" fmla="*/ 19131 w 156"/>
                  <a:gd name="T13" fmla="*/ 19165 h 110"/>
                  <a:gd name="T14" fmla="*/ 4783 w 156"/>
                  <a:gd name="T15" fmla="*/ 57496 h 110"/>
                  <a:gd name="T16" fmla="*/ 0 w 156"/>
                  <a:gd name="T17" fmla="*/ 117388 h 110"/>
                  <a:gd name="T18" fmla="*/ 0 w 156"/>
                  <a:gd name="T19" fmla="*/ 146137 h 110"/>
                  <a:gd name="T20" fmla="*/ 4783 w 156"/>
                  <a:gd name="T21" fmla="*/ 206029 h 110"/>
                  <a:gd name="T22" fmla="*/ 19131 w 156"/>
                  <a:gd name="T23" fmla="*/ 241964 h 110"/>
                  <a:gd name="T24" fmla="*/ 59786 w 156"/>
                  <a:gd name="T25" fmla="*/ 258734 h 110"/>
                  <a:gd name="T26" fmla="*/ 186532 w 156"/>
                  <a:gd name="T27" fmla="*/ 263525 h 110"/>
                  <a:gd name="T28" fmla="*/ 315669 w 156"/>
                  <a:gd name="T29" fmla="*/ 258734 h 110"/>
                  <a:gd name="T30" fmla="*/ 353932 w 156"/>
                  <a:gd name="T31" fmla="*/ 241964 h 110"/>
                  <a:gd name="T32" fmla="*/ 368280 w 156"/>
                  <a:gd name="T33" fmla="*/ 206029 h 110"/>
                  <a:gd name="T34" fmla="*/ 373063 w 156"/>
                  <a:gd name="T35" fmla="*/ 146137 h 110"/>
                  <a:gd name="T36" fmla="*/ 373063 w 156"/>
                  <a:gd name="T37" fmla="*/ 117388 h 110"/>
                  <a:gd name="T38" fmla="*/ 368280 w 156"/>
                  <a:gd name="T39" fmla="*/ 57496 h 110"/>
                  <a:gd name="T40" fmla="*/ 148269 w 156"/>
                  <a:gd name="T41" fmla="*/ 179676 h 110"/>
                  <a:gd name="T42" fmla="*/ 148269 w 156"/>
                  <a:gd name="T43" fmla="*/ 74266 h 110"/>
                  <a:gd name="T44" fmla="*/ 248709 w 156"/>
                  <a:gd name="T45" fmla="*/ 126971 h 110"/>
                  <a:gd name="T46" fmla="*/ 148269 w 156"/>
                  <a:gd name="T47" fmla="*/ 179676 h 1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56" h="110">
                    <a:moveTo>
                      <a:pt x="154" y="24"/>
                    </a:moveTo>
                    <a:cubicBezTo>
                      <a:pt x="154" y="24"/>
                      <a:pt x="153" y="13"/>
                      <a:pt x="148" y="8"/>
                    </a:cubicBezTo>
                    <a:cubicBezTo>
                      <a:pt x="142" y="2"/>
                      <a:pt x="135" y="2"/>
                      <a:pt x="132" y="2"/>
                    </a:cubicBezTo>
                    <a:cubicBezTo>
                      <a:pt x="111" y="0"/>
                      <a:pt x="78" y="0"/>
                      <a:pt x="78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0"/>
                      <a:pt x="45" y="0"/>
                      <a:pt x="23" y="2"/>
                    </a:cubicBezTo>
                    <a:cubicBezTo>
                      <a:pt x="20" y="2"/>
                      <a:pt x="14" y="2"/>
                      <a:pt x="8" y="8"/>
                    </a:cubicBezTo>
                    <a:cubicBezTo>
                      <a:pt x="3" y="13"/>
                      <a:pt x="2" y="24"/>
                      <a:pt x="2" y="24"/>
                    </a:cubicBezTo>
                    <a:cubicBezTo>
                      <a:pt x="2" y="24"/>
                      <a:pt x="0" y="36"/>
                      <a:pt x="0" y="4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73"/>
                      <a:pt x="2" y="86"/>
                      <a:pt x="2" y="86"/>
                    </a:cubicBezTo>
                    <a:cubicBezTo>
                      <a:pt x="2" y="86"/>
                      <a:pt x="3" y="97"/>
                      <a:pt x="8" y="101"/>
                    </a:cubicBezTo>
                    <a:cubicBezTo>
                      <a:pt x="14" y="108"/>
                      <a:pt x="22" y="107"/>
                      <a:pt x="25" y="108"/>
                    </a:cubicBezTo>
                    <a:cubicBezTo>
                      <a:pt x="37" y="109"/>
                      <a:pt x="78" y="110"/>
                      <a:pt x="78" y="110"/>
                    </a:cubicBezTo>
                    <a:cubicBezTo>
                      <a:pt x="78" y="110"/>
                      <a:pt x="111" y="110"/>
                      <a:pt x="132" y="108"/>
                    </a:cubicBezTo>
                    <a:cubicBezTo>
                      <a:pt x="135" y="108"/>
                      <a:pt x="142" y="108"/>
                      <a:pt x="148" y="101"/>
                    </a:cubicBezTo>
                    <a:cubicBezTo>
                      <a:pt x="153" y="97"/>
                      <a:pt x="154" y="86"/>
                      <a:pt x="154" y="86"/>
                    </a:cubicBezTo>
                    <a:cubicBezTo>
                      <a:pt x="154" y="86"/>
                      <a:pt x="156" y="73"/>
                      <a:pt x="156" y="61"/>
                    </a:cubicBezTo>
                    <a:cubicBezTo>
                      <a:pt x="156" y="49"/>
                      <a:pt x="156" y="49"/>
                      <a:pt x="156" y="49"/>
                    </a:cubicBezTo>
                    <a:cubicBezTo>
                      <a:pt x="156" y="36"/>
                      <a:pt x="154" y="24"/>
                      <a:pt x="154" y="24"/>
                    </a:cubicBezTo>
                    <a:close/>
                    <a:moveTo>
                      <a:pt x="62" y="75"/>
                    </a:moveTo>
                    <a:cubicBezTo>
                      <a:pt x="62" y="31"/>
                      <a:pt x="62" y="31"/>
                      <a:pt x="62" y="31"/>
                    </a:cubicBezTo>
                    <a:cubicBezTo>
                      <a:pt x="104" y="53"/>
                      <a:pt x="104" y="53"/>
                      <a:pt x="104" y="53"/>
                    </a:cubicBezTo>
                    <a:lnTo>
                      <a:pt x="62" y="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0408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562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6" name="Shape 23">
            <a:extLst>
              <a:ext uri="{FF2B5EF4-FFF2-40B4-BE49-F238E27FC236}">
                <a16:creationId xmlns="" xmlns:a16="http://schemas.microsoft.com/office/drawing/2014/main" id="{110DE006-16AE-41CF-9CB7-4681263CBCF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19350" y="-7938"/>
            <a:ext cx="0" cy="4883151"/>
          </a:xfrm>
          <a:prstGeom prst="straightConnector1">
            <a:avLst/>
          </a:prstGeom>
          <a:noFill/>
          <a:ln w="6350">
            <a:solidFill>
              <a:srgbClr val="999FA9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Espace réservé du titre 9">
            <a:extLst>
              <a:ext uri="{FF2B5EF4-FFF2-40B4-BE49-F238E27FC236}">
                <a16:creationId xmlns="" xmlns:a16="http://schemas.microsoft.com/office/drawing/2014/main" id="{EEC2F309-E2A8-4AFE-82CB-FA240FF4B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" y="447675"/>
            <a:ext cx="2052638" cy="188753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028" name="Shape 24">
            <a:extLst>
              <a:ext uri="{FF2B5EF4-FFF2-40B4-BE49-F238E27FC236}">
                <a16:creationId xmlns="" xmlns:a16="http://schemas.microsoft.com/office/drawing/2014/main" id="{F423C7D8-0C85-40D4-AAB9-1C8240D6F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4100" y="509588"/>
            <a:ext cx="188913" cy="1905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/>
          </a:p>
        </p:txBody>
      </p:sp>
      <p:sp>
        <p:nvSpPr>
          <p:cNvPr id="1029" name="Espace réservé du texte 12">
            <a:extLst>
              <a:ext uri="{FF2B5EF4-FFF2-40B4-BE49-F238E27FC236}">
                <a16:creationId xmlns="" xmlns:a16="http://schemas.microsoft.com/office/drawing/2014/main" id="{9B3624C0-77CF-4593-BE87-682BDB581B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627313" y="447675"/>
            <a:ext cx="6337300" cy="379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>
                <a:sym typeface="Arial" panose="020B0604020202020204" pitchFamily="34" charset="0"/>
              </a:rPr>
              <a:t>Modifiez les styles du texte du masque</a:t>
            </a:r>
          </a:p>
          <a:p>
            <a:pPr lvl="1"/>
            <a:r>
              <a:rPr lang="fr-FR" altLang="fr-FR">
                <a:sym typeface="Arial" panose="020B0604020202020204" pitchFamily="34" charset="0"/>
              </a:rPr>
              <a:t>Deuxième niveau</a:t>
            </a:r>
          </a:p>
          <a:p>
            <a:pPr lvl="2"/>
            <a:r>
              <a:rPr lang="fr-FR" altLang="fr-FR">
                <a:sym typeface="Arial" panose="020B0604020202020204" pitchFamily="34" charset="0"/>
              </a:rPr>
              <a:t>Troisième niveau</a:t>
            </a:r>
          </a:p>
          <a:p>
            <a:pPr lvl="3"/>
            <a:r>
              <a:rPr lang="fr-FR" altLang="fr-FR">
                <a:sym typeface="Arial" panose="020B0604020202020204" pitchFamily="34" charset="0"/>
              </a:rPr>
              <a:t>Quatrième niveau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="" xmlns:a16="http://schemas.microsoft.com/office/drawing/2014/main" id="{5091BCA3-FCD8-4B04-A4E8-A263633E0F3D}"/>
              </a:ext>
            </a:extLst>
          </p:cNvPr>
          <p:cNvSpPr txBox="1">
            <a:spLocks noGrp="1"/>
          </p:cNvSpPr>
          <p:nvPr/>
        </p:nvSpPr>
        <p:spPr bwMode="auto">
          <a:xfrm>
            <a:off x="361950" y="4946650"/>
            <a:ext cx="6961842" cy="138499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kern="0" cap="all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Léa – </a:t>
            </a:r>
            <a:r>
              <a:rPr lang="fr-FR" sz="900" kern="0" cap="all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nouvelles fonctionnalités de la v2 – </a:t>
            </a:r>
            <a:r>
              <a:rPr lang="fr-FR" sz="900" kern="0" cap="all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ventiler un support en % ou en montant à l’étape de la proposition et de la synthèse</a:t>
            </a:r>
            <a:endParaRPr lang="fr-FR" sz="900" kern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  <a:sym typeface="Arial"/>
            </a:endParaRPr>
          </a:p>
        </p:txBody>
      </p:sp>
      <p:sp>
        <p:nvSpPr>
          <p:cNvPr id="18" name="Oval 13">
            <a:extLst>
              <a:ext uri="{FF2B5EF4-FFF2-40B4-BE49-F238E27FC236}">
                <a16:creationId xmlns="" xmlns:a16="http://schemas.microsoft.com/office/drawing/2014/main" id="{4B2B0F61-576C-44FE-8223-8470926FD13F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71438" y="4946650"/>
            <a:ext cx="206375" cy="138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/>
            <a:fld id="{6AA5C88D-179D-4040-A458-3A4241266167}" type="slidenum">
              <a:rPr lang="fr-FR" altLang="fr-FR" sz="900" b="1">
                <a:solidFill>
                  <a:schemeClr val="accent1"/>
                </a:solidFill>
              </a:rPr>
              <a:pPr algn="r"/>
              <a:t>‹N°›</a:t>
            </a:fld>
            <a:endParaRPr lang="fr-FR" altLang="fr-FR" sz="900" b="1" dirty="0">
              <a:solidFill>
                <a:schemeClr val="accent1"/>
              </a:solidFill>
            </a:endParaRPr>
          </a:p>
        </p:txBody>
      </p:sp>
      <p:pic>
        <p:nvPicPr>
          <p:cNvPr id="1032" name="Image 18">
            <a:extLst>
              <a:ext uri="{FF2B5EF4-FFF2-40B4-BE49-F238E27FC236}">
                <a16:creationId xmlns="" xmlns:a16="http://schemas.microsoft.com/office/drawing/2014/main" id="{881C61C3-EA1D-474A-95EA-C38C4CB5FB2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4938713"/>
            <a:ext cx="127952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Connecteur droit 21">
            <a:extLst>
              <a:ext uri="{FF2B5EF4-FFF2-40B4-BE49-F238E27FC236}">
                <a16:creationId xmlns="" xmlns:a16="http://schemas.microsoft.com/office/drawing/2014/main" id="{094C1A7E-C670-408D-94C4-2431F68C0C9B}"/>
              </a:ext>
            </a:extLst>
          </p:cNvPr>
          <p:cNvCxnSpPr/>
          <p:nvPr/>
        </p:nvCxnSpPr>
        <p:spPr>
          <a:xfrm>
            <a:off x="0" y="4875213"/>
            <a:ext cx="91440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07" r:id="rId5"/>
    <p:sldLayoutId id="2147483708" r:id="rId6"/>
    <p:sldLayoutId id="2147483709" r:id="rId7"/>
    <p:sldLayoutId id="2147483710" r:id="rId8"/>
    <p:sldLayoutId id="2147483716" r:id="rId9"/>
    <p:sldLayoutId id="2147483711" r:id="rId10"/>
    <p:sldLayoutId id="2147483717" r:id="rId11"/>
    <p:sldLayoutId id="2147483718" r:id="rId12"/>
    <p:sldLayoutId id="2147483719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 cap="all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1pPr>
      <a:lvl2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2pPr>
      <a:lvl3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3pPr>
      <a:lvl4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4pPr>
      <a:lvl5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indent="-266700" algn="l" rtl="0" eaLnBrk="1" fontAlgn="base" hangingPunct="1">
        <a:spcBef>
          <a:spcPct val="0"/>
        </a:spcBef>
        <a:spcAft>
          <a:spcPct val="0"/>
        </a:spcAft>
        <a:buClr>
          <a:srgbClr val="00B2CB"/>
        </a:buClr>
        <a:buFont typeface="Cambria Math" panose="02040503050406030204" pitchFamily="18" charset="0"/>
        <a:buChar char="ʘ"/>
        <a:defRPr sz="2000"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1pPr>
      <a:lvl2pPr marL="541338" lvl="1" indent="-2047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Font typeface="Symbol" panose="05050102010706020507" pitchFamily="18" charset="2"/>
        <a:buChar char="·"/>
        <a:defRPr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2pPr>
      <a:lvl3pPr marL="808038" lvl="2" indent="-198438" algn="l" rtl="0" eaLnBrk="1" fontAlgn="base" hangingPunct="1">
        <a:spcBef>
          <a:spcPct val="0"/>
        </a:spcBef>
        <a:spcAft>
          <a:spcPct val="0"/>
        </a:spcAft>
        <a:buClr>
          <a:srgbClr val="B0006C"/>
        </a:buClr>
        <a:buFont typeface="Courier New" panose="02070309020205020404" pitchFamily="49" charset="0"/>
        <a:buChar char="o"/>
        <a:defRPr sz="1600"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3pPr>
      <a:lvl4pPr marL="1165225" lvl="3" indent="-196850" algn="l" rtl="0" eaLnBrk="1" fontAlgn="base" hangingPunct="1">
        <a:spcBef>
          <a:spcPct val="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1400"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="" xmlns:a16="http://schemas.microsoft.com/office/drawing/2014/main" id="{D9B603DB-E993-442A-A54E-E5FC110859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7" b="127"/>
          <a:stretch>
            <a:fillRect/>
          </a:stretch>
        </p:blipFill>
        <p:spPr/>
      </p:pic>
      <p:sp>
        <p:nvSpPr>
          <p:cNvPr id="14" name="Titre 13">
            <a:extLst>
              <a:ext uri="{FF2B5EF4-FFF2-40B4-BE49-F238E27FC236}">
                <a16:creationId xmlns="" xmlns:a16="http://schemas.microsoft.com/office/drawing/2014/main" id="{668AA8FC-1982-4EEF-997F-BE463633A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100" y="1901825"/>
            <a:ext cx="5826125" cy="11604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Nouvelles fonctionnalités de la v2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="" xmlns:a16="http://schemas.microsoft.com/office/drawing/2014/main" id="{3DB3CCD8-4919-49CA-A837-610A1933C9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100" y="4086354"/>
            <a:ext cx="1291702" cy="302955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lang="fr-FR" dirty="0">
                <a:sym typeface="Arial"/>
              </a:rPr>
              <a:t>6 juillet 2018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="" xmlns:a16="http://schemas.microsoft.com/office/drawing/2014/main" id="{13E92CB5-F1A1-4F52-B019-65B53FF257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2100" y="3101975"/>
            <a:ext cx="5826125" cy="369332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lang="fr-FR" dirty="0"/>
              <a:t>Support de CDC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BBAFCF54-F1A3-462A-8A63-A1D502F33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969" y="193964"/>
            <a:ext cx="1488372" cy="109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0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685877ED-D25E-4976-B43E-1963B65E68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ln>
            <a:solidFill>
              <a:schemeClr val="accent4"/>
            </a:solidFill>
          </a:ln>
        </p:spPr>
        <p:txBody>
          <a:bodyPr/>
          <a:lstStyle/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="" xmlns:a16="http://schemas.microsoft.com/office/drawing/2014/main" id="{376BC291-6F41-487C-82C6-9D02C5B243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sz="5300" dirty="0">
                <a:solidFill>
                  <a:schemeClr val="accent4"/>
                </a:solidFill>
              </a:rPr>
              <a:t>2</a:t>
            </a:r>
            <a:r>
              <a:rPr lang="fr-FR" dirty="0">
                <a:solidFill>
                  <a:schemeClr val="accent4"/>
                </a:solidFill>
              </a:rPr>
              <a:t/>
            </a:r>
            <a:br>
              <a:rPr lang="fr-FR" dirty="0">
                <a:solidFill>
                  <a:schemeClr val="accent4"/>
                </a:solidFill>
              </a:rPr>
            </a:br>
            <a:r>
              <a:rPr lang="fr-FR" dirty="0">
                <a:solidFill>
                  <a:schemeClr val="accent4"/>
                </a:solidFill>
              </a:rPr>
              <a:t>projet mon épargne restante</a:t>
            </a:r>
          </a:p>
        </p:txBody>
      </p:sp>
    </p:spTree>
    <p:extLst>
      <p:ext uri="{BB962C8B-B14F-4D97-AF65-F5344CB8AC3E}">
        <p14:creationId xmlns:p14="http://schemas.microsoft.com/office/powerpoint/2010/main" val="2808469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40F626A-74C1-493A-9AF8-999ADF15C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7" y="447514"/>
            <a:ext cx="2016349" cy="1155851"/>
          </a:xfrm>
        </p:spPr>
        <p:txBody>
          <a:bodyPr/>
          <a:lstStyle/>
          <a:p>
            <a:r>
              <a:rPr lang="fr-FR" dirty="0"/>
              <a:t>Une proposition a été générée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081926C-1BEC-45D9-AFED-AFA73272A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461" y="1137810"/>
            <a:ext cx="2101457" cy="3758033"/>
          </a:xfrm>
        </p:spPr>
        <p:txBody>
          <a:bodyPr>
            <a:noAutofit/>
          </a:bodyPr>
          <a:lstStyle/>
          <a:p>
            <a:r>
              <a:rPr lang="fr-FR" sz="1200" dirty="0"/>
              <a:t>Le cliente a défini un seul projet « Epargner pour mes proches ». </a:t>
            </a:r>
          </a:p>
          <a:p>
            <a:endParaRPr lang="fr-FR" sz="1200" dirty="0"/>
          </a:p>
          <a:p>
            <a:r>
              <a:rPr lang="fr-FR" sz="1000" dirty="0"/>
              <a:t>Le projet « Mon épargne restante » a été crée par défaut pour valoriser l’épargne non affectée et non utilisée pour l’atteinte de son projet</a:t>
            </a:r>
            <a:r>
              <a:rPr lang="fr-FR" sz="1200" dirty="0"/>
              <a:t>.</a:t>
            </a:r>
          </a:p>
          <a:p>
            <a:endParaRPr lang="fr-FR" sz="1200" dirty="0"/>
          </a:p>
          <a:p>
            <a:r>
              <a:rPr lang="fr-FR" sz="1000" dirty="0"/>
              <a:t>Vous pouvez constater que la part de risque de la proposition est ici à 15% alors que le client a un profil Prudent. Si le client valorise son épargne restante cette part de risque augmentera. Sinon, en supposant qu’aucune modification n’est faite sur le premier projet, elle restera à 15</a:t>
            </a:r>
            <a:r>
              <a:rPr lang="fr-FR" sz="1200" dirty="0"/>
              <a:t>%.  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="" xmlns:a16="http://schemas.microsoft.com/office/drawing/2014/main" id="{3E5FAC65-FC9A-4F24-86EC-C7B4942013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313" y="600693"/>
            <a:ext cx="6337300" cy="3834165"/>
          </a:xfrm>
          <a:ln>
            <a:solidFill>
              <a:schemeClr val="accent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B7AA51B-3414-490B-AF7E-E831949A726E}"/>
              </a:ext>
            </a:extLst>
          </p:cNvPr>
          <p:cNvSpPr/>
          <p:nvPr/>
        </p:nvSpPr>
        <p:spPr>
          <a:xfrm>
            <a:off x="4814455" y="2639291"/>
            <a:ext cx="4078025" cy="7550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F3C8E27-CF0C-4B62-8DF2-12C7AD2306B7}"/>
              </a:ext>
            </a:extLst>
          </p:cNvPr>
          <p:cNvSpPr/>
          <p:nvPr/>
        </p:nvSpPr>
        <p:spPr>
          <a:xfrm>
            <a:off x="3522103" y="4052455"/>
            <a:ext cx="2101457" cy="5251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4674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40F626A-74C1-493A-9AF8-999ADF15C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Consultation de la proposition du projet défini par le client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081926C-1BEC-45D9-AFED-AFA73272A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9387" y="1697774"/>
            <a:ext cx="2016127" cy="2753955"/>
          </a:xfrm>
        </p:spPr>
        <p:txBody>
          <a:bodyPr>
            <a:normAutofit fontScale="92500"/>
          </a:bodyPr>
          <a:lstStyle/>
          <a:p>
            <a:r>
              <a:rPr lang="fr-FR" dirty="0"/>
              <a:t>Comme d’habitude commencez par consulter la proposition pour chacun des projets, dans leur ordre de priorité.</a:t>
            </a:r>
          </a:p>
          <a:p>
            <a:endParaRPr lang="fr-FR" dirty="0"/>
          </a:p>
          <a:p>
            <a:r>
              <a:rPr lang="fr-FR" dirty="0"/>
              <a:t>En premier, vous consultez la composition de la proposition par catégorie d’avoirs.  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="" xmlns:a16="http://schemas.microsoft.com/office/drawing/2014/main" id="{0F167244-0E17-440D-8943-E6FCCFF9B3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313" y="583820"/>
            <a:ext cx="6337300" cy="3867910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50335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40F626A-74C1-493A-9AF8-999ADF15C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Consultation de la proposition du projet défini par le client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081926C-1BEC-45D9-AFED-AFA73272A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1520" y="1697775"/>
            <a:ext cx="1943994" cy="1717999"/>
          </a:xfrm>
        </p:spPr>
        <p:txBody>
          <a:bodyPr>
            <a:normAutofit/>
          </a:bodyPr>
          <a:lstStyle/>
          <a:p>
            <a:r>
              <a:rPr lang="fr-FR" dirty="0"/>
              <a:t>Puis vous consultez les scénarios de projection de la proposition dans  le temps.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A78BCB1A-B22C-438E-ABEA-5C5C44B90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313" y="568612"/>
            <a:ext cx="6337300" cy="3898326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97490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40F626A-74C1-493A-9AF8-999ADF15C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Consultation de la proposition du projet défini par le client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081926C-1BEC-45D9-AFED-AFA73272A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1520" y="1697775"/>
            <a:ext cx="1943994" cy="1717999"/>
          </a:xfrm>
        </p:spPr>
        <p:txBody>
          <a:bodyPr>
            <a:normAutofit/>
          </a:bodyPr>
          <a:lstStyle/>
          <a:p>
            <a:r>
              <a:rPr lang="fr-FR" dirty="0"/>
              <a:t>Et enfin, vous consultez le détail de la proposition et validez le projet.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652884B4-C53B-46E1-809E-5FCE469191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313" y="585379"/>
            <a:ext cx="6337300" cy="3864792"/>
          </a:xfrm>
          <a:ln>
            <a:solidFill>
              <a:schemeClr val="accent1"/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="" xmlns:a16="http://schemas.microsoft.com/office/drawing/2014/main" id="{90829E08-FAAE-4FCF-BC9E-C98F757A0E10}"/>
              </a:ext>
            </a:extLst>
          </p:cNvPr>
          <p:cNvSpPr/>
          <p:nvPr/>
        </p:nvSpPr>
        <p:spPr>
          <a:xfrm>
            <a:off x="179386" y="3080085"/>
            <a:ext cx="2016127" cy="161403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sz="1200" dirty="0">
                <a:solidFill>
                  <a:srgbClr val="C3739E"/>
                </a:solidFill>
              </a:rPr>
              <a:t>L’algorithme abonde </a:t>
            </a:r>
            <a:br>
              <a:rPr lang="fr-FR" sz="1200" dirty="0">
                <a:solidFill>
                  <a:srgbClr val="C3739E"/>
                </a:solidFill>
              </a:rPr>
            </a:br>
            <a:r>
              <a:rPr lang="fr-FR" sz="1200" dirty="0">
                <a:solidFill>
                  <a:srgbClr val="C3739E"/>
                </a:solidFill>
              </a:rPr>
              <a:t>et diversifie le contrat d’assurance-vie en priorité avec les versements programmés puis avec les apports externes afin d’atteindre le montant cible du projet.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="" xmlns:a16="http://schemas.microsoft.com/office/drawing/2014/main" id="{75A64885-23FC-49C4-95B0-D043961B02D5}"/>
              </a:ext>
            </a:extLst>
          </p:cNvPr>
          <p:cNvGrpSpPr/>
          <p:nvPr/>
        </p:nvGrpSpPr>
        <p:grpSpPr>
          <a:xfrm>
            <a:off x="60113" y="3032960"/>
            <a:ext cx="382814" cy="382814"/>
            <a:chOff x="229506" y="3685308"/>
            <a:chExt cx="382814" cy="382814"/>
          </a:xfrm>
        </p:grpSpPr>
        <p:sp>
          <p:nvSpPr>
            <p:cNvPr id="8" name="Ellipse 7">
              <a:extLst>
                <a:ext uri="{FF2B5EF4-FFF2-40B4-BE49-F238E27FC236}">
                  <a16:creationId xmlns="" xmlns:a16="http://schemas.microsoft.com/office/drawing/2014/main" id="{E3ECF9E5-9AF1-4BA1-9B30-00315A32AF1D}"/>
                </a:ext>
              </a:extLst>
            </p:cNvPr>
            <p:cNvSpPr/>
            <p:nvPr/>
          </p:nvSpPr>
          <p:spPr>
            <a:xfrm>
              <a:off x="258913" y="3714715"/>
              <a:ext cx="324000" cy="32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fr-FR"/>
            </a:p>
          </p:txBody>
        </p:sp>
        <p:pic>
          <p:nvPicPr>
            <p:cNvPr id="9" name="Image 8">
              <a:extLst>
                <a:ext uri="{FF2B5EF4-FFF2-40B4-BE49-F238E27FC236}">
                  <a16:creationId xmlns="" xmlns:a16="http://schemas.microsoft.com/office/drawing/2014/main" id="{779657DA-F57F-4EDE-9034-1C86D0E03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29506" y="3685308"/>
              <a:ext cx="382814" cy="382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8515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40F626A-74C1-493A-9AF8-999ADF15C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Validation du premier projet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081926C-1BEC-45D9-AFED-AFA73272A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52" y="1313405"/>
            <a:ext cx="2159462" cy="3712464"/>
          </a:xfrm>
        </p:spPr>
        <p:txBody>
          <a:bodyPr>
            <a:normAutofit/>
          </a:bodyPr>
          <a:lstStyle/>
          <a:p>
            <a:r>
              <a:rPr lang="fr-FR" sz="1400" dirty="0"/>
              <a:t>Le client a validé la proposition faite pour son projet. </a:t>
            </a:r>
          </a:p>
          <a:p>
            <a:endParaRPr lang="fr-FR" sz="1400" dirty="0"/>
          </a:p>
          <a:p>
            <a:r>
              <a:rPr lang="fr-FR" sz="1400" dirty="0"/>
              <a:t>Il consulte alors  la proposition faite sur l’épargne qui lui reste, c’est-à-dire celle qui n’a pas été utilisée pour l’atteinte de son projet.</a:t>
            </a:r>
          </a:p>
          <a:p>
            <a:endParaRPr lang="fr-FR" sz="1400" dirty="0"/>
          </a:p>
          <a:p>
            <a:r>
              <a:rPr lang="fr-FR" sz="1400" dirty="0"/>
              <a:t>Cliquez sur « Consulter » le projet « Mon épargne restante ». 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2EFC1E52-3B49-4FB0-9514-17A39543B5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313" y="593526"/>
            <a:ext cx="6337300" cy="3848498"/>
          </a:xfrm>
          <a:ln>
            <a:solidFill>
              <a:schemeClr val="accent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FF9D5BA-8873-40A7-94C0-891A0824CCCD}"/>
              </a:ext>
            </a:extLst>
          </p:cNvPr>
          <p:cNvSpPr/>
          <p:nvPr/>
        </p:nvSpPr>
        <p:spPr>
          <a:xfrm>
            <a:off x="8409709" y="2085109"/>
            <a:ext cx="339436" cy="2563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824E4DB-DD58-4AE7-93CA-1D2E2A78186B}"/>
              </a:ext>
            </a:extLst>
          </p:cNvPr>
          <p:cNvSpPr/>
          <p:nvPr/>
        </p:nvSpPr>
        <p:spPr>
          <a:xfrm>
            <a:off x="8139546" y="3007257"/>
            <a:ext cx="699654" cy="3247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7204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40F626A-74C1-493A-9AF8-999ADF15C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Consultation du projet « mon épargne restante »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081926C-1BEC-45D9-AFED-AFA73272A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6982" y="1768033"/>
            <a:ext cx="2098532" cy="2810893"/>
          </a:xfrm>
        </p:spPr>
        <p:txBody>
          <a:bodyPr>
            <a:normAutofit lnSpcReduction="10000"/>
          </a:bodyPr>
          <a:lstStyle/>
          <a:p>
            <a:r>
              <a:rPr lang="fr-FR" dirty="0"/>
              <a:t>A présent le client a le choix entre :</a:t>
            </a:r>
          </a:p>
          <a:p>
            <a:pPr marL="450850" indent="-271463" algn="l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fr-FR" dirty="0"/>
          </a:p>
          <a:p>
            <a:pPr marL="450850" indent="-271463" algn="l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dirty="0"/>
              <a:t>Valoriser son épargne restante en la transformant </a:t>
            </a:r>
            <a:r>
              <a:rPr lang="fr-FR" dirty="0">
                <a:solidFill>
                  <a:schemeClr val="accent4"/>
                </a:solidFill>
              </a:rPr>
              <a:t>(cas 1)</a:t>
            </a:r>
          </a:p>
          <a:p>
            <a:pPr marL="450850" indent="-271463" algn="l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fr-FR" dirty="0"/>
          </a:p>
          <a:p>
            <a:pPr marL="450850" indent="-271463" algn="l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dirty="0"/>
              <a:t>Ne pas transformer son épargne restante </a:t>
            </a:r>
            <a:r>
              <a:rPr lang="fr-FR" dirty="0">
                <a:solidFill>
                  <a:schemeClr val="accent3"/>
                </a:solidFill>
              </a:rPr>
              <a:t>(cas 2) 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A400002F-A815-4E57-AF76-BA90098020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313" y="591460"/>
            <a:ext cx="6337300" cy="3852631"/>
          </a:xfrm>
          <a:ln>
            <a:solidFill>
              <a:schemeClr val="accent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A47AEBA-4881-4152-801A-6C34D15B4766}"/>
              </a:ext>
            </a:extLst>
          </p:cNvPr>
          <p:cNvSpPr/>
          <p:nvPr/>
        </p:nvSpPr>
        <p:spPr>
          <a:xfrm>
            <a:off x="6137564" y="1821873"/>
            <a:ext cx="2098963" cy="138545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1B440AE-861C-44E2-AB00-3D1DFBC7AE4A}"/>
              </a:ext>
            </a:extLst>
          </p:cNvPr>
          <p:cNvSpPr/>
          <p:nvPr/>
        </p:nvSpPr>
        <p:spPr>
          <a:xfrm>
            <a:off x="6137564" y="1981200"/>
            <a:ext cx="2098963" cy="138545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="" xmlns:a16="http://schemas.microsoft.com/office/drawing/2014/main" id="{A7532CBC-0C46-449E-9FD7-21E7DBDD50BE}"/>
              </a:ext>
            </a:extLst>
          </p:cNvPr>
          <p:cNvSpPr txBox="1"/>
          <p:nvPr/>
        </p:nvSpPr>
        <p:spPr>
          <a:xfrm>
            <a:off x="8236527" y="1768034"/>
            <a:ext cx="7204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 dirty="0">
                <a:solidFill>
                  <a:schemeClr val="accent4"/>
                </a:solidFill>
              </a:rPr>
              <a:t>Cas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9DD01BA3-9B18-4D3D-9A75-ADA799FDF82D}"/>
              </a:ext>
            </a:extLst>
          </p:cNvPr>
          <p:cNvSpPr txBox="1"/>
          <p:nvPr/>
        </p:nvSpPr>
        <p:spPr>
          <a:xfrm>
            <a:off x="8236527" y="1927361"/>
            <a:ext cx="7204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 dirty="0">
                <a:solidFill>
                  <a:schemeClr val="accent3"/>
                </a:solidFill>
              </a:rPr>
              <a:t>Cas 2</a:t>
            </a:r>
          </a:p>
        </p:txBody>
      </p:sp>
    </p:spTree>
    <p:extLst>
      <p:ext uri="{BB962C8B-B14F-4D97-AF65-F5344CB8AC3E}">
        <p14:creationId xmlns:p14="http://schemas.microsoft.com/office/powerpoint/2010/main" val="46287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40F626A-74C1-493A-9AF8-999ADF15C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7" y="447514"/>
            <a:ext cx="2112609" cy="1155851"/>
          </a:xfrm>
        </p:spPr>
        <p:txBody>
          <a:bodyPr>
            <a:normAutofit fontScale="90000"/>
          </a:bodyPr>
          <a:lstStyle/>
          <a:p>
            <a:r>
              <a:rPr lang="fr-FR" dirty="0"/>
              <a:t>Choix du contrat à allouer au projet « mon épargne restante »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081926C-1BEC-45D9-AFED-AFA73272A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1520" y="1697775"/>
            <a:ext cx="1943994" cy="2740696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Comme auparavant, il est demandé au client de sélectionner le contrat qu’il souhaite allouer en priorité au projet « Mon épargne restante ».</a:t>
            </a:r>
          </a:p>
          <a:p>
            <a:endParaRPr lang="fr-FR" dirty="0"/>
          </a:p>
          <a:p>
            <a:r>
              <a:rPr lang="fr-FR" dirty="0"/>
              <a:t>Il est possible d’affecter soit un contrat existant, soit un nouveau contrat. 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F00B9788-684A-4B78-AC89-2313E795F8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313" y="597080"/>
            <a:ext cx="6337300" cy="3841391"/>
          </a:xfrm>
          <a:ln>
            <a:solidFill>
              <a:schemeClr val="accent1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="" xmlns:a16="http://schemas.microsoft.com/office/drawing/2014/main" id="{346FED5E-E425-421E-88BB-3676F55C5B13}"/>
              </a:ext>
            </a:extLst>
          </p:cNvPr>
          <p:cNvSpPr/>
          <p:nvPr/>
        </p:nvSpPr>
        <p:spPr>
          <a:xfrm>
            <a:off x="2418772" y="55418"/>
            <a:ext cx="6337300" cy="26828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CAS 1 : </a:t>
            </a:r>
            <a:r>
              <a:rPr lang="fr-FR" dirty="0">
                <a:solidFill>
                  <a:schemeClr val="accent4"/>
                </a:solidFill>
              </a:rPr>
              <a:t>Le client décide de valoriser son épargne restante en la transformant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CB0EF29-B8D7-4017-A806-2035817BD26A}"/>
              </a:ext>
            </a:extLst>
          </p:cNvPr>
          <p:cNvSpPr/>
          <p:nvPr/>
        </p:nvSpPr>
        <p:spPr>
          <a:xfrm>
            <a:off x="6172199" y="1781130"/>
            <a:ext cx="2029691" cy="2000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D750912F-52E2-4EAF-920F-FF5D4BC9694E}"/>
              </a:ext>
            </a:extLst>
          </p:cNvPr>
          <p:cNvSpPr/>
          <p:nvPr/>
        </p:nvSpPr>
        <p:spPr>
          <a:xfrm>
            <a:off x="6089072" y="2263730"/>
            <a:ext cx="1330038" cy="2000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3710179-2D1C-4993-9B00-FA0FB6754584}"/>
              </a:ext>
            </a:extLst>
          </p:cNvPr>
          <p:cNvSpPr/>
          <p:nvPr/>
        </p:nvSpPr>
        <p:spPr>
          <a:xfrm>
            <a:off x="6380016" y="3048412"/>
            <a:ext cx="2029691" cy="2558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8332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40F626A-74C1-493A-9AF8-999ADF15C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7514"/>
            <a:ext cx="2195736" cy="1155851"/>
          </a:xfrm>
        </p:spPr>
        <p:txBody>
          <a:bodyPr>
            <a:normAutofit fontScale="90000"/>
          </a:bodyPr>
          <a:lstStyle/>
          <a:p>
            <a:r>
              <a:rPr lang="fr-FR" dirty="0"/>
              <a:t>Choix du contrat à allouer au projet « mon épargne restante »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081926C-1BEC-45D9-AFED-AFA73272A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3909" y="1697774"/>
            <a:ext cx="2091605" cy="2998211"/>
          </a:xfrm>
        </p:spPr>
        <p:txBody>
          <a:bodyPr>
            <a:normAutofit fontScale="92500"/>
          </a:bodyPr>
          <a:lstStyle/>
          <a:p>
            <a:r>
              <a:rPr lang="fr-FR" dirty="0"/>
              <a:t>Ici, le client souhaite affecter son contrat d’assurance vie existant « Nuances 3D ».</a:t>
            </a:r>
          </a:p>
          <a:p>
            <a:endParaRPr lang="fr-FR" dirty="0"/>
          </a:p>
          <a:p>
            <a:r>
              <a:rPr lang="fr-FR" dirty="0"/>
              <a:t>Dans ce contrat, seront placées les liquidités restantes qui n’ont pas été utilisées dans les autres projets du client.</a:t>
            </a:r>
          </a:p>
          <a:p>
            <a:endParaRPr lang="fr-FR" dirty="0"/>
          </a:p>
          <a:p>
            <a:r>
              <a:rPr lang="fr-FR" dirty="0"/>
              <a:t>Cliquez sur « Valider » pour poursuivre.  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17754EF2-CACE-4ED4-B0B7-36BF444374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313" y="582600"/>
            <a:ext cx="6337300" cy="3870351"/>
          </a:xfrm>
          <a:ln>
            <a:solidFill>
              <a:schemeClr val="accent1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="" xmlns:a16="http://schemas.microsoft.com/office/drawing/2014/main" id="{E0A374A6-6131-4753-9C87-6B7CA4F393FD}"/>
              </a:ext>
            </a:extLst>
          </p:cNvPr>
          <p:cNvSpPr/>
          <p:nvPr/>
        </p:nvSpPr>
        <p:spPr>
          <a:xfrm>
            <a:off x="2418772" y="55418"/>
            <a:ext cx="6337300" cy="26828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CAS 1 : </a:t>
            </a:r>
            <a:r>
              <a:rPr lang="fr-FR" dirty="0">
                <a:solidFill>
                  <a:schemeClr val="accent4"/>
                </a:solidFill>
              </a:rPr>
              <a:t>Le client décide de valoriser son épargne restante en la transformant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2720B91-BB64-4C5F-81BF-A17283F907FA}"/>
              </a:ext>
            </a:extLst>
          </p:cNvPr>
          <p:cNvSpPr/>
          <p:nvPr/>
        </p:nvSpPr>
        <p:spPr>
          <a:xfrm>
            <a:off x="6089072" y="3323602"/>
            <a:ext cx="2667000" cy="3339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5202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40F626A-74C1-493A-9AF8-999ADF15C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82" y="447514"/>
            <a:ext cx="2098754" cy="1155851"/>
          </a:xfrm>
        </p:spPr>
        <p:txBody>
          <a:bodyPr>
            <a:normAutofit fontScale="90000"/>
          </a:bodyPr>
          <a:lstStyle/>
          <a:p>
            <a:r>
              <a:rPr lang="fr-FR" dirty="0"/>
              <a:t>Consultation de la transformation de l’épargne restante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081926C-1BEC-45D9-AFED-AFA73272A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520" y="1635946"/>
            <a:ext cx="2098754" cy="1486219"/>
          </a:xfrm>
        </p:spPr>
        <p:txBody>
          <a:bodyPr>
            <a:normAutofit/>
          </a:bodyPr>
          <a:lstStyle/>
          <a:p>
            <a:r>
              <a:rPr lang="fr-FR" dirty="0"/>
              <a:t>Comme d’habitude, vous pouvez consulter ici la proposition de transformation de l’épargne restante du client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2F8AB2FD-F02D-422A-995E-8F78CA6E54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313" y="582936"/>
            <a:ext cx="2706687" cy="1652756"/>
          </a:xfrm>
          <a:ln>
            <a:solidFill>
              <a:schemeClr val="accent1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="" xmlns:a16="http://schemas.microsoft.com/office/drawing/2014/main" id="{00FA5F8B-6307-4FE6-A8C1-36B65F350E59}"/>
              </a:ext>
            </a:extLst>
          </p:cNvPr>
          <p:cNvSpPr/>
          <p:nvPr/>
        </p:nvSpPr>
        <p:spPr>
          <a:xfrm>
            <a:off x="2418772" y="55418"/>
            <a:ext cx="6337300" cy="26828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CAS 1 : </a:t>
            </a:r>
            <a:r>
              <a:rPr lang="fr-FR" dirty="0">
                <a:solidFill>
                  <a:schemeClr val="accent4"/>
                </a:solidFill>
              </a:rPr>
              <a:t>Le client décide de valoriser son épargne restante en la transformant</a:t>
            </a:r>
          </a:p>
        </p:txBody>
      </p:sp>
      <p:pic>
        <p:nvPicPr>
          <p:cNvPr id="8" name="Espace réservé du contenu 5">
            <a:extLst>
              <a:ext uri="{FF2B5EF4-FFF2-40B4-BE49-F238E27FC236}">
                <a16:creationId xmlns="" xmlns:a16="http://schemas.microsoft.com/office/drawing/2014/main" id="{E7F25C33-6945-483E-A78A-A3043AC21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230413" y="1860539"/>
            <a:ext cx="2714017" cy="165275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Espace réservé du contenu 5">
            <a:extLst>
              <a:ext uri="{FF2B5EF4-FFF2-40B4-BE49-F238E27FC236}">
                <a16:creationId xmlns="" xmlns:a16="http://schemas.microsoft.com/office/drawing/2014/main" id="{A63AA8A7-1232-4B95-9878-2268E9B15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180177" y="3153586"/>
            <a:ext cx="2712303" cy="165275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 : coins arrondis 9">
            <a:extLst>
              <a:ext uri="{FF2B5EF4-FFF2-40B4-BE49-F238E27FC236}">
                <a16:creationId xmlns="" xmlns:a16="http://schemas.microsoft.com/office/drawing/2014/main" id="{50F10EC7-9656-4D38-A334-EB83D38AAA33}"/>
              </a:ext>
            </a:extLst>
          </p:cNvPr>
          <p:cNvSpPr/>
          <p:nvPr/>
        </p:nvSpPr>
        <p:spPr>
          <a:xfrm>
            <a:off x="179386" y="3183994"/>
            <a:ext cx="2016127" cy="161403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sz="1100" dirty="0">
                <a:solidFill>
                  <a:srgbClr val="C3739E"/>
                </a:solidFill>
              </a:rPr>
              <a:t>Il est désormais </a:t>
            </a:r>
            <a:br>
              <a:rPr lang="fr-FR" sz="1100" dirty="0">
                <a:solidFill>
                  <a:srgbClr val="C3739E"/>
                </a:solidFill>
              </a:rPr>
            </a:br>
            <a:r>
              <a:rPr lang="fr-FR" sz="1100" dirty="0">
                <a:solidFill>
                  <a:srgbClr val="C3739E"/>
                </a:solidFill>
              </a:rPr>
              <a:t>possible de modifier les caractéristiques du projet « Valoriser mon épargne restante » : vous pouvez ajuster avec la réglette le pourcentage de produits à risque du projet et modifier l’horizon du projet.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="" xmlns:a16="http://schemas.microsoft.com/office/drawing/2014/main" id="{E8A9D124-C0EB-48DA-8B72-1D46C9B31800}"/>
              </a:ext>
            </a:extLst>
          </p:cNvPr>
          <p:cNvGrpSpPr/>
          <p:nvPr/>
        </p:nvGrpSpPr>
        <p:grpSpPr>
          <a:xfrm>
            <a:off x="60113" y="3136869"/>
            <a:ext cx="382814" cy="382814"/>
            <a:chOff x="229506" y="3685308"/>
            <a:chExt cx="382814" cy="382814"/>
          </a:xfrm>
        </p:grpSpPr>
        <p:sp>
          <p:nvSpPr>
            <p:cNvPr id="12" name="Ellipse 11">
              <a:extLst>
                <a:ext uri="{FF2B5EF4-FFF2-40B4-BE49-F238E27FC236}">
                  <a16:creationId xmlns="" xmlns:a16="http://schemas.microsoft.com/office/drawing/2014/main" id="{CEC5E800-52C0-4881-9544-95EB0E049E3A}"/>
                </a:ext>
              </a:extLst>
            </p:cNvPr>
            <p:cNvSpPr/>
            <p:nvPr/>
          </p:nvSpPr>
          <p:spPr>
            <a:xfrm>
              <a:off x="258913" y="3714715"/>
              <a:ext cx="324000" cy="32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fr-FR"/>
            </a:p>
          </p:txBody>
        </p:sp>
        <p:pic>
          <p:nvPicPr>
            <p:cNvPr id="13" name="Image 12">
              <a:extLst>
                <a:ext uri="{FF2B5EF4-FFF2-40B4-BE49-F238E27FC236}">
                  <a16:creationId xmlns="" xmlns:a16="http://schemas.microsoft.com/office/drawing/2014/main" id="{305A10CF-B137-4D9F-84F7-654202AFC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29506" y="3685308"/>
              <a:ext cx="382814" cy="382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0958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40F626A-74C1-493A-9AF8-999ADF15C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Validation du projet « mon épargne restante »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081926C-1BEC-45D9-AFED-AFA73272A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9387" y="1697774"/>
            <a:ext cx="2016127" cy="2998211"/>
          </a:xfrm>
        </p:spPr>
        <p:txBody>
          <a:bodyPr>
            <a:normAutofit/>
          </a:bodyPr>
          <a:lstStyle/>
          <a:p>
            <a:r>
              <a:rPr lang="fr-FR" dirty="0"/>
              <a:t>Les deux projets sont  présents validés. </a:t>
            </a:r>
          </a:p>
          <a:p>
            <a:endParaRPr lang="fr-FR" dirty="0"/>
          </a:p>
          <a:p>
            <a:r>
              <a:rPr lang="fr-FR" dirty="0"/>
              <a:t>Il est donc possible de passer à l’étape de la synthèse en cliquant sur « Concrétiser ».</a:t>
            </a:r>
          </a:p>
          <a:p>
            <a:endParaRPr lang="fr-FR" dirty="0"/>
          </a:p>
          <a:p>
            <a:r>
              <a:rPr lang="fr-FR" dirty="0"/>
              <a:t>En valorisant son épargne restante la part de risque prise passe de 15% à 30%. </a:t>
            </a:r>
          </a:p>
          <a:p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93D90968-5E33-4DBE-9C4C-87EF40C761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313" y="596781"/>
            <a:ext cx="6337300" cy="3841988"/>
          </a:xfrm>
          <a:ln>
            <a:solidFill>
              <a:schemeClr val="accent1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="" xmlns:a16="http://schemas.microsoft.com/office/drawing/2014/main" id="{C56A0B2C-D8F8-4700-A81C-AAEF09B9132C}"/>
              </a:ext>
            </a:extLst>
          </p:cNvPr>
          <p:cNvSpPr/>
          <p:nvPr/>
        </p:nvSpPr>
        <p:spPr>
          <a:xfrm>
            <a:off x="2418772" y="55418"/>
            <a:ext cx="6337300" cy="26828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CAS 1 : </a:t>
            </a:r>
            <a:r>
              <a:rPr lang="fr-FR" dirty="0">
                <a:solidFill>
                  <a:schemeClr val="accent4"/>
                </a:solidFill>
              </a:rPr>
              <a:t>Le client décide de valoriser son épargne restante en la transformant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152B5EDD-87A6-47E1-899F-68276863F137}"/>
              </a:ext>
            </a:extLst>
          </p:cNvPr>
          <p:cNvSpPr/>
          <p:nvPr/>
        </p:nvSpPr>
        <p:spPr>
          <a:xfrm>
            <a:off x="8375073" y="2673927"/>
            <a:ext cx="367145" cy="2563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C01E34D-803E-4D7C-8B43-BBE807C92510}"/>
              </a:ext>
            </a:extLst>
          </p:cNvPr>
          <p:cNvSpPr/>
          <p:nvPr/>
        </p:nvSpPr>
        <p:spPr>
          <a:xfrm>
            <a:off x="3434265" y="4017818"/>
            <a:ext cx="2070423" cy="5289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98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40F626A-74C1-493A-9AF8-999ADF15C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Consultation du projet « mon épargne restante »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081926C-1BEC-45D9-AFED-AFA73272A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4691" y="1697775"/>
            <a:ext cx="2070823" cy="2396243"/>
          </a:xfrm>
        </p:spPr>
        <p:txBody>
          <a:bodyPr>
            <a:normAutofit/>
          </a:bodyPr>
          <a:lstStyle/>
          <a:p>
            <a:r>
              <a:rPr lang="fr-FR" dirty="0"/>
              <a:t>Le client décide ici de ne pas transformer son épargne restante et donc, de ne pas la valoriser. </a:t>
            </a:r>
          </a:p>
          <a:p>
            <a:endParaRPr lang="fr-FR" dirty="0"/>
          </a:p>
          <a:p>
            <a:r>
              <a:rPr lang="fr-FR" dirty="0"/>
              <a:t>Cliquez sur « Suivant » pour poursuivre. 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5F7167A1-6B90-47EC-98F9-54BA694485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313" y="600326"/>
            <a:ext cx="6337300" cy="3834899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="" xmlns:a16="http://schemas.microsoft.com/office/drawing/2014/main" id="{5CAF5347-C9A8-4181-BCD7-E98F2623C509}"/>
              </a:ext>
            </a:extLst>
          </p:cNvPr>
          <p:cNvSpPr/>
          <p:nvPr/>
        </p:nvSpPr>
        <p:spPr>
          <a:xfrm>
            <a:off x="2418772" y="55418"/>
            <a:ext cx="5665355" cy="2682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3"/>
                </a:solidFill>
              </a:rPr>
              <a:t>CAS 2 : </a:t>
            </a:r>
            <a:r>
              <a:rPr lang="fr-FR" dirty="0">
                <a:solidFill>
                  <a:schemeClr val="accent3"/>
                </a:solidFill>
              </a:rPr>
              <a:t>Le client décide de ne pas transformer son épargne restante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7D63C9E-805B-4EDC-8522-01693564B596}"/>
              </a:ext>
            </a:extLst>
          </p:cNvPr>
          <p:cNvSpPr/>
          <p:nvPr/>
        </p:nvSpPr>
        <p:spPr>
          <a:xfrm>
            <a:off x="6159177" y="1943155"/>
            <a:ext cx="2070423" cy="169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6710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40F626A-74C1-493A-9AF8-999ADF15C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Consultation du projet « mon épargne restante »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081926C-1BEC-45D9-AFED-AFA73272A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440" y="1706919"/>
            <a:ext cx="2104074" cy="2989067"/>
          </a:xfrm>
        </p:spPr>
        <p:txBody>
          <a:bodyPr>
            <a:normAutofit lnSpcReduction="10000"/>
          </a:bodyPr>
          <a:lstStyle/>
          <a:p>
            <a:r>
              <a:rPr lang="fr-FR" dirty="0"/>
              <a:t>Seules les liquidités apportées de l’extérieur et restantes (non utilisées pour les autres projets du client) sont affectées au projet « Mon épargne restante ».</a:t>
            </a:r>
          </a:p>
          <a:p>
            <a:endParaRPr lang="fr-FR" dirty="0"/>
          </a:p>
          <a:p>
            <a:r>
              <a:rPr lang="fr-FR" dirty="0"/>
              <a:t>Le client a décidé de ne pas les transformer Elles restent donc en « Liquidités ».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DB45282A-819F-407B-98A3-17F32E6BC7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313" y="580820"/>
            <a:ext cx="6337300" cy="3873910"/>
          </a:xfrm>
          <a:ln>
            <a:solidFill>
              <a:schemeClr val="accent1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="" xmlns:a16="http://schemas.microsoft.com/office/drawing/2014/main" id="{3D42AF84-FF20-4144-922E-5EF2FC544032}"/>
              </a:ext>
            </a:extLst>
          </p:cNvPr>
          <p:cNvSpPr/>
          <p:nvPr/>
        </p:nvSpPr>
        <p:spPr>
          <a:xfrm>
            <a:off x="2418772" y="55418"/>
            <a:ext cx="5665355" cy="2682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3"/>
                </a:solidFill>
              </a:rPr>
              <a:t>CAS 2 : </a:t>
            </a:r>
            <a:r>
              <a:rPr lang="fr-FR" dirty="0">
                <a:solidFill>
                  <a:schemeClr val="accent3"/>
                </a:solidFill>
              </a:rPr>
              <a:t>Le client décide de ne pas transformer son épargne restante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EE833CB-9204-47C8-BF1D-EF148B86474E}"/>
              </a:ext>
            </a:extLst>
          </p:cNvPr>
          <p:cNvSpPr/>
          <p:nvPr/>
        </p:nvSpPr>
        <p:spPr>
          <a:xfrm>
            <a:off x="4572000" y="2025450"/>
            <a:ext cx="4315968" cy="14949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098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40F626A-74C1-493A-9AF8-999ADF15C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Consultation du projet « mon épargne restante »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081926C-1BEC-45D9-AFED-AFA73272A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152" y="1697775"/>
            <a:ext cx="2122362" cy="2060409"/>
          </a:xfrm>
        </p:spPr>
        <p:txBody>
          <a:bodyPr>
            <a:normAutofit/>
          </a:bodyPr>
          <a:lstStyle/>
          <a:p>
            <a:r>
              <a:rPr lang="fr-FR" dirty="0"/>
              <a:t>Il n’y a pas de projection de la proposition car le client a décidé de ne pas transformer son épargne restante.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C6EE8555-C154-46B5-B545-8B82805CE2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313" y="579708"/>
            <a:ext cx="6337300" cy="3876134"/>
          </a:xfrm>
          <a:ln>
            <a:solidFill>
              <a:schemeClr val="accent1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="" xmlns:a16="http://schemas.microsoft.com/office/drawing/2014/main" id="{EDE8B695-F41F-46D8-BC0C-685F2B074B76}"/>
              </a:ext>
            </a:extLst>
          </p:cNvPr>
          <p:cNvSpPr/>
          <p:nvPr/>
        </p:nvSpPr>
        <p:spPr>
          <a:xfrm>
            <a:off x="2418772" y="55418"/>
            <a:ext cx="5665355" cy="2682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3"/>
                </a:solidFill>
              </a:rPr>
              <a:t>CAS 2 : </a:t>
            </a:r>
            <a:r>
              <a:rPr lang="fr-FR" dirty="0">
                <a:solidFill>
                  <a:schemeClr val="accent3"/>
                </a:solidFill>
              </a:rPr>
              <a:t>Le client décide de ne pas transformer son épargne restante</a:t>
            </a:r>
          </a:p>
        </p:txBody>
      </p:sp>
    </p:spTree>
    <p:extLst>
      <p:ext uri="{BB962C8B-B14F-4D97-AF65-F5344CB8AC3E}">
        <p14:creationId xmlns:p14="http://schemas.microsoft.com/office/powerpoint/2010/main" val="4033980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40F626A-74C1-493A-9AF8-999ADF15C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7" y="447514"/>
            <a:ext cx="2016349" cy="1155851"/>
          </a:xfrm>
        </p:spPr>
        <p:txBody>
          <a:bodyPr>
            <a:normAutofit fontScale="90000"/>
          </a:bodyPr>
          <a:lstStyle/>
          <a:p>
            <a:r>
              <a:rPr lang="fr-FR" dirty="0"/>
              <a:t>Consultation du projet « mon épargne restante »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081926C-1BEC-45D9-AFED-AFA73272A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1520" y="1697775"/>
            <a:ext cx="1943994" cy="1717999"/>
          </a:xfrm>
        </p:spPr>
        <p:txBody>
          <a:bodyPr>
            <a:normAutofit/>
          </a:bodyPr>
          <a:lstStyle/>
          <a:p>
            <a:r>
              <a:rPr lang="fr-FR" dirty="0"/>
              <a:t>Les liquidités externes apportées, non utilisées pour l’atteinte du projet 1 ne sont donc pas transformées.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97C995D4-EB91-4C31-9796-454A945214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313" y="574016"/>
            <a:ext cx="6337300" cy="3887519"/>
          </a:xfrm>
          <a:ln>
            <a:solidFill>
              <a:schemeClr val="accent1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="" xmlns:a16="http://schemas.microsoft.com/office/drawing/2014/main" id="{2DE45930-0887-4CD9-9016-45B38735DD2E}"/>
              </a:ext>
            </a:extLst>
          </p:cNvPr>
          <p:cNvSpPr/>
          <p:nvPr/>
        </p:nvSpPr>
        <p:spPr>
          <a:xfrm>
            <a:off x="2418772" y="55418"/>
            <a:ext cx="5665355" cy="2682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3"/>
                </a:solidFill>
              </a:rPr>
              <a:t>CAS 2 : </a:t>
            </a:r>
            <a:r>
              <a:rPr lang="fr-FR" dirty="0">
                <a:solidFill>
                  <a:schemeClr val="accent3"/>
                </a:solidFill>
              </a:rPr>
              <a:t>Le client décide de ne pas transformer son épargne restante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E27F50BD-6CCC-416C-B2DB-35D6E87EA911}"/>
              </a:ext>
            </a:extLst>
          </p:cNvPr>
          <p:cNvSpPr/>
          <p:nvPr/>
        </p:nvSpPr>
        <p:spPr>
          <a:xfrm>
            <a:off x="2885625" y="2571750"/>
            <a:ext cx="5828607" cy="9852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5713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40F626A-74C1-493A-9AF8-999ADF15C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19" y="447514"/>
            <a:ext cx="2065117" cy="1155851"/>
          </a:xfrm>
        </p:spPr>
        <p:txBody>
          <a:bodyPr>
            <a:normAutofit fontScale="90000"/>
          </a:bodyPr>
          <a:lstStyle/>
          <a:p>
            <a:r>
              <a:rPr lang="fr-FR" dirty="0"/>
              <a:t>Validation du projet « mon épargne restante »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081926C-1BEC-45D9-AFED-AFA73272A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" y="1499615"/>
            <a:ext cx="2195514" cy="3196371"/>
          </a:xfrm>
        </p:spPr>
        <p:txBody>
          <a:bodyPr>
            <a:noAutofit/>
          </a:bodyPr>
          <a:lstStyle/>
          <a:p>
            <a:r>
              <a:rPr lang="fr-FR" sz="1150" dirty="0"/>
              <a:t>Les deux projets sont  présents validés.</a:t>
            </a:r>
          </a:p>
          <a:p>
            <a:r>
              <a:rPr lang="fr-FR" sz="1150" dirty="0"/>
              <a:t>Aucune transformation n’a été effectuée sur l’épargne affectée au projet « Mon épargne restante ».  </a:t>
            </a:r>
          </a:p>
          <a:p>
            <a:endParaRPr lang="fr-FR" sz="1150" dirty="0"/>
          </a:p>
          <a:p>
            <a:r>
              <a:rPr lang="fr-FR" sz="1150" dirty="0"/>
              <a:t>Il est à présent possible de passer à l’étape de la synthèse en cliquant sur « Concrétiser ».</a:t>
            </a:r>
          </a:p>
          <a:p>
            <a:endParaRPr lang="fr-FR" sz="1150" dirty="0"/>
          </a:p>
          <a:p>
            <a:r>
              <a:rPr lang="fr-FR" sz="1150" dirty="0"/>
              <a:t>La jauge de risque indique une part de produit à risque sur l’ensemble de la proposition de 15%. En effet, en ne transformant pas son épargne restante et en laissant la part de risque à 30% dans le projet 1, la part de risque globale est de 15%.  </a:t>
            </a:r>
          </a:p>
          <a:p>
            <a:endParaRPr lang="fr-FR" sz="1250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9E2508A4-B49E-4447-9548-A4742D58D0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313" y="595873"/>
            <a:ext cx="6337300" cy="3843805"/>
          </a:xfrm>
          <a:ln>
            <a:solidFill>
              <a:schemeClr val="accent1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="" xmlns:a16="http://schemas.microsoft.com/office/drawing/2014/main" id="{63043283-05B4-4BD0-AB11-D6C77059A874}"/>
              </a:ext>
            </a:extLst>
          </p:cNvPr>
          <p:cNvSpPr/>
          <p:nvPr/>
        </p:nvSpPr>
        <p:spPr>
          <a:xfrm>
            <a:off x="2418772" y="55418"/>
            <a:ext cx="5665355" cy="2682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3"/>
                </a:solidFill>
              </a:rPr>
              <a:t>CAS 2 : </a:t>
            </a:r>
            <a:r>
              <a:rPr lang="fr-FR" dirty="0">
                <a:solidFill>
                  <a:schemeClr val="accent3"/>
                </a:solidFill>
              </a:rPr>
              <a:t>Le client décide de ne pas transformer son épargne restante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1D0D18A1-4F24-4124-A062-DAC67E4F7FD0}"/>
              </a:ext>
            </a:extLst>
          </p:cNvPr>
          <p:cNvSpPr/>
          <p:nvPr/>
        </p:nvSpPr>
        <p:spPr>
          <a:xfrm>
            <a:off x="8321040" y="3017124"/>
            <a:ext cx="438912" cy="2838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80A80F97-352F-4C6E-B3BE-6420AB98BD48}"/>
              </a:ext>
            </a:extLst>
          </p:cNvPr>
          <p:cNvSpPr/>
          <p:nvPr/>
        </p:nvSpPr>
        <p:spPr>
          <a:xfrm>
            <a:off x="3572256" y="4052613"/>
            <a:ext cx="1950720" cy="4950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9758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0040622"/>
      </p:ext>
    </p:extLst>
  </p:cSld>
  <p:clrMapOvr>
    <a:masterClrMapping/>
  </p:clrMapOvr>
</p:sld>
</file>

<file path=ppt/theme/theme1.xml><?xml version="1.0" encoding="utf-8"?>
<a:theme xmlns:a="http://schemas.openxmlformats.org/drawingml/2006/main" name="New_BP">
  <a:themeElements>
    <a:clrScheme name="BPCE">
      <a:dk1>
        <a:srgbClr val="000000"/>
      </a:dk1>
      <a:lt1>
        <a:srgbClr val="FFFFFF"/>
      </a:lt1>
      <a:dk2>
        <a:srgbClr val="825D69"/>
      </a:dk2>
      <a:lt2>
        <a:srgbClr val="D6D2E3"/>
      </a:lt2>
      <a:accent1>
        <a:srgbClr val="581D74"/>
      </a:accent1>
      <a:accent2>
        <a:srgbClr val="A778AE"/>
      </a:accent2>
      <a:accent3>
        <a:srgbClr val="F47920"/>
      </a:accent3>
      <a:accent4>
        <a:srgbClr val="B0006C"/>
      </a:accent4>
      <a:accent5>
        <a:srgbClr val="BDCF41"/>
      </a:accent5>
      <a:accent6>
        <a:srgbClr val="00B2CB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New_BP" id="{3A2E729A-3694-48B3-8037-A561A23E0733}" vid="{3D14CCEA-F5DC-4B9B-AED7-4B55051E684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New_BP</Template>
  <TotalTime>883</TotalTime>
  <Words>544</Words>
  <Application>Microsoft Office PowerPoint</Application>
  <PresentationFormat>Affichage à l'écran (16:9)</PresentationFormat>
  <Paragraphs>80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7" baseType="lpstr">
      <vt:lpstr>Arial</vt:lpstr>
      <vt:lpstr>Verdana</vt:lpstr>
      <vt:lpstr>Symbol</vt:lpstr>
      <vt:lpstr>Arial Narrow</vt:lpstr>
      <vt:lpstr>Courier New</vt:lpstr>
      <vt:lpstr>Cabin</vt:lpstr>
      <vt:lpstr>Cabin Condensed</vt:lpstr>
      <vt:lpstr>Cambria Math</vt:lpstr>
      <vt:lpstr>New_BP</vt:lpstr>
      <vt:lpstr>Nouvelles fonctionnalités de la v2</vt:lpstr>
      <vt:lpstr>2 projet mon épargne restante</vt:lpstr>
      <vt:lpstr>Une proposition a été générée</vt:lpstr>
      <vt:lpstr>Consultation de la proposition du projet défini par le client</vt:lpstr>
      <vt:lpstr>Consultation de la proposition du projet défini par le client</vt:lpstr>
      <vt:lpstr>Consultation de la proposition du projet défini par le client</vt:lpstr>
      <vt:lpstr>Validation du premier projet</vt:lpstr>
      <vt:lpstr>Consultation du projet « mon épargne restante »</vt:lpstr>
      <vt:lpstr>Choix du contrat à allouer au projet « mon épargne restante »</vt:lpstr>
      <vt:lpstr>Choix du contrat à allouer au projet « mon épargne restante »</vt:lpstr>
      <vt:lpstr>Consultation de la transformation de l’épargne restante</vt:lpstr>
      <vt:lpstr>Validation du projet « mon épargne restante »</vt:lpstr>
      <vt:lpstr>Consultation du projet « mon épargne restante »</vt:lpstr>
      <vt:lpstr>Consultation du projet « mon épargne restante »</vt:lpstr>
      <vt:lpstr>Consultation du projet « mon épargne restante »</vt:lpstr>
      <vt:lpstr>Consultation du projet « mon épargne restante »</vt:lpstr>
      <vt:lpstr>Validation du projet « mon épargne restante »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Claire Roche</dc:creator>
  <cp:lastModifiedBy>A6700783</cp:lastModifiedBy>
  <cp:revision>9</cp:revision>
  <cp:lastPrinted>2018-07-06T09:38:22Z</cp:lastPrinted>
  <dcterms:created xsi:type="dcterms:W3CDTF">2018-06-29T08:38:59Z</dcterms:created>
  <dcterms:modified xsi:type="dcterms:W3CDTF">2018-07-06T09:50:31Z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iteId">
    <vt:lpwstr>d5bb6d35-8a82-4329-b49a-5030bd6497ab</vt:lpwstr>
  </property>
  <property fmtid="{D5CDD505-2E9C-101B-9397-08002B2CF9AE}" pid="4" name="MSIP_Label_797e4f81-4b1c-4a3a-b237-8636707719dc_Ref">
    <vt:lpwstr>https://api.informationprotection.azure.com/api/d5bb6d35-8a82-4329-b49a-5030bd6497ab</vt:lpwstr>
  </property>
  <property fmtid="{D5CDD505-2E9C-101B-9397-08002B2CF9AE}" pid="5" name="MSIP_Label_797e4f81-4b1c-4a3a-b237-8636707719dc_Owner">
    <vt:lpwstr>cdenis@cib.net</vt:lpwstr>
  </property>
  <property fmtid="{D5CDD505-2E9C-101B-9397-08002B2CF9AE}" pid="6" name="MSIP_Label_797e4f81-4b1c-4a3a-b237-8636707719dc_SetDate">
    <vt:lpwstr>2018-07-05T23:42:02.6394864+02:00</vt:lpwstr>
  </property>
  <property fmtid="{D5CDD505-2E9C-101B-9397-08002B2CF9AE}" pid="7" name="MSIP_Label_797e4f81-4b1c-4a3a-b237-8636707719dc_Name">
    <vt:lpwstr>C2 - Internal Natixis</vt:lpwstr>
  </property>
  <property fmtid="{D5CDD505-2E9C-101B-9397-08002B2CF9AE}" pid="8" name="MSIP_Label_797e4f81-4b1c-4a3a-b237-8636707719dc_Application">
    <vt:lpwstr>Microsoft Azure Information Protection</vt:lpwstr>
  </property>
  <property fmtid="{D5CDD505-2E9C-101B-9397-08002B2CF9AE}" pid="9" name="MSIP_Label_797e4f81-4b1c-4a3a-b237-8636707719dc_Extended_MSFT_Method">
    <vt:lpwstr>Automatic</vt:lpwstr>
  </property>
  <property fmtid="{D5CDD505-2E9C-101B-9397-08002B2CF9AE}" pid="10" name="Sensitivity">
    <vt:lpwstr>C2 - Internal Natixis</vt:lpwstr>
  </property>
</Properties>
</file>