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26"/>
  </p:notesMasterIdLst>
  <p:handoutMasterIdLst>
    <p:handoutMasterId r:id="rId27"/>
  </p:handoutMasterIdLst>
  <p:sldIdLst>
    <p:sldId id="286" r:id="rId13"/>
    <p:sldId id="289" r:id="rId14"/>
    <p:sldId id="373" r:id="rId15"/>
    <p:sldId id="400" r:id="rId16"/>
    <p:sldId id="405" r:id="rId17"/>
    <p:sldId id="401" r:id="rId18"/>
    <p:sldId id="402" r:id="rId19"/>
    <p:sldId id="403" r:id="rId20"/>
    <p:sldId id="404" r:id="rId21"/>
    <p:sldId id="406" r:id="rId22"/>
    <p:sldId id="408" r:id="rId23"/>
    <p:sldId id="411" r:id="rId24"/>
    <p:sldId id="409" r:id="rId25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1D41"/>
    <a:srgbClr val="F7DAAF"/>
    <a:srgbClr val="A79C86"/>
    <a:srgbClr val="EB0F2D"/>
    <a:srgbClr val="EA9922"/>
    <a:srgbClr val="DE6225"/>
    <a:srgbClr val="BFBFBF"/>
    <a:srgbClr val="FFDDED"/>
    <a:srgbClr val="FFDDDD"/>
    <a:srgbClr val="D3CE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62" autoAdjust="0"/>
    <p:restoredTop sz="94629" autoAdjust="0"/>
  </p:normalViewPr>
  <p:slideViewPr>
    <p:cSldViewPr snapToGrid="0">
      <p:cViewPr>
        <p:scale>
          <a:sx n="110" d="100"/>
          <a:sy n="110" d="100"/>
        </p:scale>
        <p:origin x="12" y="1740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188"/>
        <p:guide pos="5602"/>
        <p:guide pos="4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2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presProps" Target="pres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FBA8A2-4D31-429D-91E3-5B512B30C0D4}" type="doc">
      <dgm:prSet loTypeId="urn:microsoft.com/office/officeart/2005/8/layout/chevron2" loCatId="list" qsTypeId="urn:microsoft.com/office/officeart/2005/8/quickstyle/3d2" qsCatId="3D" csTypeId="urn:microsoft.com/office/officeart/2005/8/colors/accent2_3" csCatId="accent2" phldr="1"/>
      <dgm:spPr/>
    </dgm:pt>
    <dgm:pt modelId="{0AAC6B4E-53AF-4AE2-B84C-FBBC9AA4BEB3}">
      <dgm:prSet phldrT="[Texte]"/>
      <dgm:spPr/>
      <dgm:t>
        <a:bodyPr/>
        <a:lstStyle/>
        <a:p>
          <a:r>
            <a:rPr lang="fr-FR" dirty="0" smtClean="0"/>
            <a:t>1</a:t>
          </a:r>
          <a:endParaRPr lang="fr-FR" dirty="0"/>
        </a:p>
      </dgm:t>
    </dgm:pt>
    <dgm:pt modelId="{82494755-A7E7-4AB5-8B89-F13AD82E3673}" type="parTrans" cxnId="{C55A2FB2-66D5-48F0-B7A0-5CD0323AD93A}">
      <dgm:prSet/>
      <dgm:spPr/>
      <dgm:t>
        <a:bodyPr/>
        <a:lstStyle/>
        <a:p>
          <a:endParaRPr lang="fr-FR"/>
        </a:p>
      </dgm:t>
    </dgm:pt>
    <dgm:pt modelId="{EA3F6A77-D5D7-46D5-9414-686ACB1F0D97}" type="sibTrans" cxnId="{C55A2FB2-66D5-48F0-B7A0-5CD0323AD93A}">
      <dgm:prSet/>
      <dgm:spPr/>
      <dgm:t>
        <a:bodyPr/>
        <a:lstStyle/>
        <a:p>
          <a:endParaRPr lang="fr-FR"/>
        </a:p>
      </dgm:t>
    </dgm:pt>
    <dgm:pt modelId="{C354CEF8-B279-4C74-AD30-982AB30E044F}">
      <dgm:prSet phldrT="[Texte]"/>
      <dgm:spPr/>
      <dgm:t>
        <a:bodyPr/>
        <a:lstStyle/>
        <a:p>
          <a:r>
            <a:rPr lang="fr-FR" dirty="0" smtClean="0"/>
            <a:t>2</a:t>
          </a:r>
          <a:endParaRPr lang="fr-FR" dirty="0"/>
        </a:p>
      </dgm:t>
    </dgm:pt>
    <dgm:pt modelId="{2B65B92C-E765-4A97-9370-774C09D04255}" type="parTrans" cxnId="{71E376C1-3E44-46E7-9B28-B5C7A9B2955C}">
      <dgm:prSet/>
      <dgm:spPr/>
      <dgm:t>
        <a:bodyPr/>
        <a:lstStyle/>
        <a:p>
          <a:endParaRPr lang="fr-FR"/>
        </a:p>
      </dgm:t>
    </dgm:pt>
    <dgm:pt modelId="{0E678FCB-0A16-415A-B83B-310F98EE39DD}" type="sibTrans" cxnId="{71E376C1-3E44-46E7-9B28-B5C7A9B2955C}">
      <dgm:prSet/>
      <dgm:spPr/>
      <dgm:t>
        <a:bodyPr/>
        <a:lstStyle/>
        <a:p>
          <a:endParaRPr lang="fr-FR"/>
        </a:p>
      </dgm:t>
    </dgm:pt>
    <dgm:pt modelId="{32725525-1A26-42A4-B632-AAA52DBC7B2A}">
      <dgm:prSet phldrT="[Texte]"/>
      <dgm:spPr/>
      <dgm:t>
        <a:bodyPr/>
        <a:lstStyle/>
        <a:p>
          <a:r>
            <a:rPr lang="fr-FR" dirty="0" smtClean="0"/>
            <a:t>3</a:t>
          </a:r>
          <a:endParaRPr lang="fr-FR" dirty="0"/>
        </a:p>
      </dgm:t>
    </dgm:pt>
    <dgm:pt modelId="{B402A4FE-675E-4B5E-A7C9-C8C5921C09CA}" type="parTrans" cxnId="{6FFB4109-226B-4767-9C09-4E7C5927821E}">
      <dgm:prSet/>
      <dgm:spPr/>
      <dgm:t>
        <a:bodyPr/>
        <a:lstStyle/>
        <a:p>
          <a:endParaRPr lang="fr-FR"/>
        </a:p>
      </dgm:t>
    </dgm:pt>
    <dgm:pt modelId="{07C7CB72-5CBD-468B-B8C1-AFDAE90A1495}" type="sibTrans" cxnId="{6FFB4109-226B-4767-9C09-4E7C5927821E}">
      <dgm:prSet/>
      <dgm:spPr/>
      <dgm:t>
        <a:bodyPr/>
        <a:lstStyle/>
        <a:p>
          <a:endParaRPr lang="fr-FR"/>
        </a:p>
      </dgm:t>
    </dgm:pt>
    <dgm:pt modelId="{6769E9F7-234B-4FE8-B636-2477B354DBA3}">
      <dgm:prSet/>
      <dgm:spPr/>
      <dgm:t>
        <a:bodyPr/>
        <a:lstStyle/>
        <a:p>
          <a:r>
            <a:rPr lang="fr-FR" dirty="0" smtClean="0"/>
            <a:t>4</a:t>
          </a:r>
          <a:endParaRPr lang="fr-FR" dirty="0"/>
        </a:p>
      </dgm:t>
    </dgm:pt>
    <dgm:pt modelId="{BDF536A3-B864-47FA-98E4-3E48E436E4C3}" type="parTrans" cxnId="{592E7643-8D2D-4B69-B48D-CEF532F827A2}">
      <dgm:prSet/>
      <dgm:spPr/>
      <dgm:t>
        <a:bodyPr/>
        <a:lstStyle/>
        <a:p>
          <a:endParaRPr lang="fr-FR"/>
        </a:p>
      </dgm:t>
    </dgm:pt>
    <dgm:pt modelId="{BC99B0BB-EFBF-40C2-BBF2-ED1E34B7C9E3}" type="sibTrans" cxnId="{592E7643-8D2D-4B69-B48D-CEF532F827A2}">
      <dgm:prSet/>
      <dgm:spPr/>
      <dgm:t>
        <a:bodyPr/>
        <a:lstStyle/>
        <a:p>
          <a:endParaRPr lang="fr-FR"/>
        </a:p>
      </dgm:t>
    </dgm:pt>
    <dgm:pt modelId="{42EA7F89-2B84-4A4A-A8F9-2FDB8456AA10}">
      <dgm:prSet/>
      <dgm:spPr/>
      <dgm:t>
        <a:bodyPr/>
        <a:lstStyle/>
        <a:p>
          <a:r>
            <a:rPr lang="fr-FR" dirty="0" smtClean="0"/>
            <a:t> Réception mail par le « Suivi Par » et les collaborateurs « EDS Domiciliation du client »</a:t>
          </a:r>
        </a:p>
        <a:p>
          <a:r>
            <a:rPr lang="fr-FR" dirty="0" smtClean="0"/>
            <a:t>-&gt; Cliquer sur le lien pour accéder à la tâche à traiter MYFLOW</a:t>
          </a:r>
          <a:endParaRPr lang="fr-FR" dirty="0"/>
        </a:p>
      </dgm:t>
    </dgm:pt>
    <dgm:pt modelId="{4634D57B-D697-47AC-AF1B-B4BF27E4C368}" type="parTrans" cxnId="{B5795B4C-75FA-4B46-93D5-E8C366E2E943}">
      <dgm:prSet/>
      <dgm:spPr/>
      <dgm:t>
        <a:bodyPr/>
        <a:lstStyle/>
        <a:p>
          <a:endParaRPr lang="fr-FR"/>
        </a:p>
      </dgm:t>
    </dgm:pt>
    <dgm:pt modelId="{AB43C04C-10E1-4C9E-B98D-19EFA89409CD}" type="sibTrans" cxnId="{B5795B4C-75FA-4B46-93D5-E8C366E2E943}">
      <dgm:prSet/>
      <dgm:spPr/>
      <dgm:t>
        <a:bodyPr/>
        <a:lstStyle/>
        <a:p>
          <a:endParaRPr lang="fr-FR"/>
        </a:p>
      </dgm:t>
    </dgm:pt>
    <dgm:pt modelId="{28FBF7B4-0D48-422E-BB7B-78DA8B50DDD7}">
      <dgm:prSet/>
      <dgm:spPr/>
      <dgm:t>
        <a:bodyPr/>
        <a:lstStyle/>
        <a:p>
          <a:r>
            <a:rPr lang="fr-FR" dirty="0" smtClean="0"/>
            <a:t> Acteur = « Suivi Par » ou « « EDS Domiciliation du client » effectue :</a:t>
          </a:r>
        </a:p>
        <a:p>
          <a:r>
            <a:rPr lang="fr-FR" dirty="0" smtClean="0"/>
            <a:t>La prise en charge de la demande MYFLOW</a:t>
          </a:r>
        </a:p>
        <a:p>
          <a:r>
            <a:rPr lang="fr-FR" dirty="0" smtClean="0"/>
            <a:t>La clôture la demande MYFLOW</a:t>
          </a:r>
          <a:endParaRPr lang="fr-FR" dirty="0"/>
        </a:p>
      </dgm:t>
    </dgm:pt>
    <dgm:pt modelId="{491325BD-8B60-47B3-A1A0-6DBCCBF41107}" type="parTrans" cxnId="{C1F8863D-EC66-4473-A46B-C1DEF51EECCC}">
      <dgm:prSet/>
      <dgm:spPr/>
      <dgm:t>
        <a:bodyPr/>
        <a:lstStyle/>
        <a:p>
          <a:endParaRPr lang="fr-FR"/>
        </a:p>
      </dgm:t>
    </dgm:pt>
    <dgm:pt modelId="{A6239BDF-8680-45C1-92B7-B3F959A5AAFA}" type="sibTrans" cxnId="{C1F8863D-EC66-4473-A46B-C1DEF51EECCC}">
      <dgm:prSet/>
      <dgm:spPr/>
      <dgm:t>
        <a:bodyPr/>
        <a:lstStyle/>
        <a:p>
          <a:endParaRPr lang="fr-FR"/>
        </a:p>
      </dgm:t>
    </dgm:pt>
    <dgm:pt modelId="{985EB430-4D15-4F50-A7AD-82E8AC4F4FBB}">
      <dgm:prSet/>
      <dgm:spPr/>
      <dgm:t>
        <a:bodyPr/>
        <a:lstStyle/>
        <a:p>
          <a:endParaRPr lang="fr-FR"/>
        </a:p>
      </dgm:t>
    </dgm:pt>
    <dgm:pt modelId="{C772CBF4-282F-4D38-90C2-B47B20547D12}" type="parTrans" cxnId="{0CAFC639-4F9C-49C2-A979-57C57D930DFF}">
      <dgm:prSet/>
      <dgm:spPr/>
      <dgm:t>
        <a:bodyPr/>
        <a:lstStyle/>
        <a:p>
          <a:endParaRPr lang="fr-FR"/>
        </a:p>
      </dgm:t>
    </dgm:pt>
    <dgm:pt modelId="{2B2CDEBF-617E-439D-88A5-19D04EB8E255}" type="sibTrans" cxnId="{0CAFC639-4F9C-49C2-A979-57C57D930DFF}">
      <dgm:prSet/>
      <dgm:spPr/>
      <dgm:t>
        <a:bodyPr/>
        <a:lstStyle/>
        <a:p>
          <a:endParaRPr lang="fr-FR"/>
        </a:p>
      </dgm:t>
    </dgm:pt>
    <dgm:pt modelId="{DA775BC9-8F1F-41EA-8072-ECE2E2D5DEBF}">
      <dgm:prSet/>
      <dgm:spPr/>
      <dgm:t>
        <a:bodyPr/>
        <a:lstStyle/>
        <a:p>
          <a:endParaRPr lang="fr-FR" dirty="0"/>
        </a:p>
      </dgm:t>
    </dgm:pt>
    <dgm:pt modelId="{3F114768-732D-48E1-BF1B-016F4C6A0FE9}" type="parTrans" cxnId="{C29983CA-DA6C-43F8-BBE6-D08BE97B8FCC}">
      <dgm:prSet/>
      <dgm:spPr/>
      <dgm:t>
        <a:bodyPr/>
        <a:lstStyle/>
        <a:p>
          <a:endParaRPr lang="fr-FR"/>
        </a:p>
      </dgm:t>
    </dgm:pt>
    <dgm:pt modelId="{6704D90A-006C-47DF-9182-58DC800B0414}" type="sibTrans" cxnId="{C29983CA-DA6C-43F8-BBE6-D08BE97B8FCC}">
      <dgm:prSet/>
      <dgm:spPr/>
      <dgm:t>
        <a:bodyPr/>
        <a:lstStyle/>
        <a:p>
          <a:endParaRPr lang="fr-FR"/>
        </a:p>
      </dgm:t>
    </dgm:pt>
    <dgm:pt modelId="{50930A05-6E5F-4605-AE29-1EC6BDFC5DBC}">
      <dgm:prSet/>
      <dgm:spPr/>
      <dgm:t>
        <a:bodyPr/>
        <a:lstStyle/>
        <a:p>
          <a:r>
            <a:rPr lang="fr-FR" dirty="0" smtClean="0"/>
            <a:t> Acteur = « Suivi Par » et « « EDS Domiciliation du client » effectue :</a:t>
          </a:r>
          <a:endParaRPr lang="fr-FR" dirty="0"/>
        </a:p>
      </dgm:t>
    </dgm:pt>
    <dgm:pt modelId="{D46CBD66-D700-4D58-A17D-246B182E3325}" type="parTrans" cxnId="{FF0F5FFA-0747-4096-83E1-184F5958D845}">
      <dgm:prSet/>
      <dgm:spPr/>
      <dgm:t>
        <a:bodyPr/>
        <a:lstStyle/>
        <a:p>
          <a:endParaRPr lang="fr-FR"/>
        </a:p>
      </dgm:t>
    </dgm:pt>
    <dgm:pt modelId="{33E0562B-BF27-40A8-961E-17AC7B149EFA}" type="sibTrans" cxnId="{FF0F5FFA-0747-4096-83E1-184F5958D845}">
      <dgm:prSet/>
      <dgm:spPr/>
      <dgm:t>
        <a:bodyPr/>
        <a:lstStyle/>
        <a:p>
          <a:endParaRPr lang="fr-FR"/>
        </a:p>
      </dgm:t>
    </dgm:pt>
    <dgm:pt modelId="{3069D60C-153B-4B2F-B7A0-59AC34C0A0AC}">
      <dgm:prSet/>
      <dgm:spPr/>
      <dgm:t>
        <a:bodyPr/>
        <a:lstStyle/>
        <a:p>
          <a:endParaRPr lang="fr-FR" dirty="0"/>
        </a:p>
      </dgm:t>
    </dgm:pt>
    <dgm:pt modelId="{67407418-2A4D-4DF1-B257-35113AD3192A}" type="parTrans" cxnId="{69046A57-0A92-42B4-AD7D-54DD9B2B2F80}">
      <dgm:prSet/>
      <dgm:spPr/>
      <dgm:t>
        <a:bodyPr/>
        <a:lstStyle/>
        <a:p>
          <a:endParaRPr lang="fr-FR"/>
        </a:p>
      </dgm:t>
    </dgm:pt>
    <dgm:pt modelId="{B65915A3-58B4-4E51-BCF7-B7F228DB36CE}" type="sibTrans" cxnId="{69046A57-0A92-42B4-AD7D-54DD9B2B2F80}">
      <dgm:prSet/>
      <dgm:spPr/>
      <dgm:t>
        <a:bodyPr/>
        <a:lstStyle/>
        <a:p>
          <a:endParaRPr lang="fr-FR"/>
        </a:p>
      </dgm:t>
    </dgm:pt>
    <dgm:pt modelId="{6CE4F20D-EA36-432C-95DA-634B3D5A222E}">
      <dgm:prSet/>
      <dgm:spPr/>
      <dgm:t>
        <a:bodyPr/>
        <a:lstStyle/>
        <a:p>
          <a:r>
            <a:rPr lang="fr-FR" dirty="0" smtClean="0"/>
            <a:t> Acteur = Middle Office</a:t>
          </a:r>
          <a:endParaRPr lang="fr-FR" dirty="0"/>
        </a:p>
      </dgm:t>
    </dgm:pt>
    <dgm:pt modelId="{3EA98456-FD59-4B73-BD07-3F76CB2A186B}" type="parTrans" cxnId="{58CC7105-AD2F-469B-848D-C820958486DF}">
      <dgm:prSet/>
      <dgm:spPr/>
      <dgm:t>
        <a:bodyPr/>
        <a:lstStyle/>
        <a:p>
          <a:endParaRPr lang="fr-FR"/>
        </a:p>
      </dgm:t>
    </dgm:pt>
    <dgm:pt modelId="{73754AE2-2F39-4A2F-9AAC-D5A7A11DBDCE}" type="sibTrans" cxnId="{58CC7105-AD2F-469B-848D-C820958486DF}">
      <dgm:prSet/>
      <dgm:spPr/>
      <dgm:t>
        <a:bodyPr/>
        <a:lstStyle/>
        <a:p>
          <a:endParaRPr lang="fr-FR"/>
        </a:p>
      </dgm:t>
    </dgm:pt>
    <dgm:pt modelId="{A6484845-124D-416D-BA56-C79D2C280FC8}">
      <dgm:prSet/>
      <dgm:spPr/>
      <dgm:t>
        <a:bodyPr/>
        <a:lstStyle/>
        <a:p>
          <a:r>
            <a:rPr lang="fr-FR" dirty="0" smtClean="0"/>
            <a:t> Prend connaissance de l’attendu dans la prestation MYFLOW</a:t>
          </a:r>
        </a:p>
      </dgm:t>
    </dgm:pt>
    <dgm:pt modelId="{67921B33-B5D7-4279-9A96-F78889CA674B}" type="parTrans" cxnId="{08AE8210-6325-4BD5-A933-CEB8EAE63780}">
      <dgm:prSet/>
      <dgm:spPr/>
      <dgm:t>
        <a:bodyPr/>
        <a:lstStyle/>
        <a:p>
          <a:endParaRPr lang="fr-FR"/>
        </a:p>
      </dgm:t>
    </dgm:pt>
    <dgm:pt modelId="{10F55D2D-EDE8-4AED-B73D-39CC62E814B8}" type="sibTrans" cxnId="{08AE8210-6325-4BD5-A933-CEB8EAE63780}">
      <dgm:prSet/>
      <dgm:spPr/>
      <dgm:t>
        <a:bodyPr/>
        <a:lstStyle/>
        <a:p>
          <a:endParaRPr lang="fr-FR"/>
        </a:p>
      </dgm:t>
    </dgm:pt>
    <dgm:pt modelId="{A85AB1C7-9387-4800-9588-DFCA7C87FFD1}">
      <dgm:prSet/>
      <dgm:spPr/>
      <dgm:t>
        <a:bodyPr/>
        <a:lstStyle/>
        <a:p>
          <a:r>
            <a:rPr lang="fr-FR" dirty="0" smtClean="0"/>
            <a:t> Effectue les travaux attendus dans le Poste Bancaire</a:t>
          </a:r>
          <a:endParaRPr lang="fr-FR" dirty="0"/>
        </a:p>
      </dgm:t>
    </dgm:pt>
    <dgm:pt modelId="{77BAB93E-21B4-4B97-9A59-515A5A955947}" type="parTrans" cxnId="{9ED53598-5295-470F-A0DC-ED6F9B1BD223}">
      <dgm:prSet/>
      <dgm:spPr/>
      <dgm:t>
        <a:bodyPr/>
        <a:lstStyle/>
        <a:p>
          <a:endParaRPr lang="fr-FR"/>
        </a:p>
      </dgm:t>
    </dgm:pt>
    <dgm:pt modelId="{CBF774A9-3D6C-4333-88A3-8F1EF3E39032}" type="sibTrans" cxnId="{9ED53598-5295-470F-A0DC-ED6F9B1BD223}">
      <dgm:prSet/>
      <dgm:spPr/>
      <dgm:t>
        <a:bodyPr/>
        <a:lstStyle/>
        <a:p>
          <a:endParaRPr lang="fr-FR"/>
        </a:p>
      </dgm:t>
    </dgm:pt>
    <dgm:pt modelId="{FF0BD9A0-2B40-49DB-8D46-59BA99384249}">
      <dgm:prSet/>
      <dgm:spPr/>
      <dgm:t>
        <a:bodyPr/>
        <a:lstStyle/>
        <a:p>
          <a:r>
            <a:rPr lang="fr-FR" dirty="0" smtClean="0"/>
            <a:t>Le transfert du mail vers le Middle Office  correspondant</a:t>
          </a:r>
          <a:endParaRPr lang="fr-FR" dirty="0"/>
        </a:p>
      </dgm:t>
    </dgm:pt>
    <dgm:pt modelId="{33FC0308-B0BA-49B7-97E6-FE7C36E6E8DC}" type="parTrans" cxnId="{420C4662-E98D-4108-8D1A-7559CDACACDF}">
      <dgm:prSet/>
      <dgm:spPr/>
      <dgm:t>
        <a:bodyPr/>
        <a:lstStyle/>
        <a:p>
          <a:endParaRPr lang="fr-FR"/>
        </a:p>
      </dgm:t>
    </dgm:pt>
    <dgm:pt modelId="{6BB24A5D-48D3-4B03-90DE-998ADD943CD1}" type="sibTrans" cxnId="{420C4662-E98D-4108-8D1A-7559CDACACDF}">
      <dgm:prSet/>
      <dgm:spPr/>
      <dgm:t>
        <a:bodyPr/>
        <a:lstStyle/>
        <a:p>
          <a:endParaRPr lang="fr-FR"/>
        </a:p>
      </dgm:t>
    </dgm:pt>
    <dgm:pt modelId="{B589D05C-2BE1-4214-8A7D-A6648DE3F549}" type="pres">
      <dgm:prSet presAssocID="{70FBA8A2-4D31-429D-91E3-5B512B30C0D4}" presName="linearFlow" presStyleCnt="0">
        <dgm:presLayoutVars>
          <dgm:dir/>
          <dgm:animLvl val="lvl"/>
          <dgm:resizeHandles val="exact"/>
        </dgm:presLayoutVars>
      </dgm:prSet>
      <dgm:spPr/>
    </dgm:pt>
    <dgm:pt modelId="{3560449C-F742-46FD-998A-E1C5BF2A5572}" type="pres">
      <dgm:prSet presAssocID="{0AAC6B4E-53AF-4AE2-B84C-FBBC9AA4BEB3}" presName="composite" presStyleCnt="0"/>
      <dgm:spPr/>
    </dgm:pt>
    <dgm:pt modelId="{0B0006F2-E1AB-4A90-B6D4-08E55B963AC4}" type="pres">
      <dgm:prSet presAssocID="{0AAC6B4E-53AF-4AE2-B84C-FBBC9AA4BEB3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0CA3E39-BC81-45B5-BAE2-B4F03ECBFD79}" type="pres">
      <dgm:prSet presAssocID="{0AAC6B4E-53AF-4AE2-B84C-FBBC9AA4BEB3}" presName="descendantText" presStyleLbl="alignAcc1" presStyleIdx="0" presStyleCnt="4" custLinFactNeighborX="0" custLinFactNeighborY="-35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6004F15-00CD-4652-AF3F-84D1290A842F}" type="pres">
      <dgm:prSet presAssocID="{EA3F6A77-D5D7-46D5-9414-686ACB1F0D97}" presName="sp" presStyleCnt="0"/>
      <dgm:spPr/>
    </dgm:pt>
    <dgm:pt modelId="{2AC5686B-E337-4855-A73B-FE3B6D884E1A}" type="pres">
      <dgm:prSet presAssocID="{C354CEF8-B279-4C74-AD30-982AB30E044F}" presName="composite" presStyleCnt="0"/>
      <dgm:spPr/>
    </dgm:pt>
    <dgm:pt modelId="{9523CF81-D594-401D-8909-6B37398C3D36}" type="pres">
      <dgm:prSet presAssocID="{C354CEF8-B279-4C74-AD30-982AB30E044F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AC04C93-777B-40D9-A2A8-387838C80E57}" type="pres">
      <dgm:prSet presAssocID="{C354CEF8-B279-4C74-AD30-982AB30E044F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AA05AA7-AC25-4D32-883F-67B7F88989D0}" type="pres">
      <dgm:prSet presAssocID="{0E678FCB-0A16-415A-B83B-310F98EE39DD}" presName="sp" presStyleCnt="0"/>
      <dgm:spPr/>
    </dgm:pt>
    <dgm:pt modelId="{7F396CED-6A87-40CD-B6C9-841E5BD0CE5D}" type="pres">
      <dgm:prSet presAssocID="{32725525-1A26-42A4-B632-AAA52DBC7B2A}" presName="composite" presStyleCnt="0"/>
      <dgm:spPr/>
    </dgm:pt>
    <dgm:pt modelId="{33C1C66B-CBA0-4702-9115-8D8EB07C4C33}" type="pres">
      <dgm:prSet presAssocID="{32725525-1A26-42A4-B632-AAA52DBC7B2A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B131254-A297-4741-AF2B-CE49C221DF60}" type="pres">
      <dgm:prSet presAssocID="{32725525-1A26-42A4-B632-AAA52DBC7B2A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294D37D-56DD-43DC-B3A3-5FDBD26B29B3}" type="pres">
      <dgm:prSet presAssocID="{07C7CB72-5CBD-468B-B8C1-AFDAE90A1495}" presName="sp" presStyleCnt="0"/>
      <dgm:spPr/>
    </dgm:pt>
    <dgm:pt modelId="{BAF128E6-5460-4DC7-BAB2-BE2ADE615432}" type="pres">
      <dgm:prSet presAssocID="{6769E9F7-234B-4FE8-B636-2477B354DBA3}" presName="composite" presStyleCnt="0"/>
      <dgm:spPr/>
    </dgm:pt>
    <dgm:pt modelId="{5DA46094-32F8-476E-87EC-56D722250DA8}" type="pres">
      <dgm:prSet presAssocID="{6769E9F7-234B-4FE8-B636-2477B354DBA3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FD0AC61-BC4F-4CE0-AC7E-64C55E2B595F}" type="pres">
      <dgm:prSet presAssocID="{6769E9F7-234B-4FE8-B636-2477B354DBA3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08AE8210-6325-4BD5-A933-CEB8EAE63780}" srcId="{6769E9F7-234B-4FE8-B636-2477B354DBA3}" destId="{A6484845-124D-416D-BA56-C79D2C280FC8}" srcOrd="2" destOrd="0" parTransId="{67921B33-B5D7-4279-9A96-F78889CA674B}" sibTransId="{10F55D2D-EDE8-4AED-B73D-39CC62E814B8}"/>
    <dgm:cxn modelId="{2C9F986C-3BA5-4724-92C6-B0F29F1C411A}" type="presOf" srcId="{FF0BD9A0-2B40-49DB-8D46-59BA99384249}" destId="{4B131254-A297-4741-AF2B-CE49C221DF60}" srcOrd="0" destOrd="1" presId="urn:microsoft.com/office/officeart/2005/8/layout/chevron2"/>
    <dgm:cxn modelId="{71E376C1-3E44-46E7-9B28-B5C7A9B2955C}" srcId="{70FBA8A2-4D31-429D-91E3-5B512B30C0D4}" destId="{C354CEF8-B279-4C74-AD30-982AB30E044F}" srcOrd="1" destOrd="0" parTransId="{2B65B92C-E765-4A97-9370-774C09D04255}" sibTransId="{0E678FCB-0A16-415A-B83B-310F98EE39DD}"/>
    <dgm:cxn modelId="{B5795B4C-75FA-4B46-93D5-E8C366E2E943}" srcId="{0AAC6B4E-53AF-4AE2-B84C-FBBC9AA4BEB3}" destId="{42EA7F89-2B84-4A4A-A8F9-2FDB8456AA10}" srcOrd="0" destOrd="0" parTransId="{4634D57B-D697-47AC-AF1B-B4BF27E4C368}" sibTransId="{AB43C04C-10E1-4C9E-B98D-19EFA89409CD}"/>
    <dgm:cxn modelId="{0CAFC639-4F9C-49C2-A979-57C57D930DFF}" srcId="{C354CEF8-B279-4C74-AD30-982AB30E044F}" destId="{985EB430-4D15-4F50-A7AD-82E8AC4F4FBB}" srcOrd="1" destOrd="0" parTransId="{C772CBF4-282F-4D38-90C2-B47B20547D12}" sibTransId="{2B2CDEBF-617E-439D-88A5-19D04EB8E255}"/>
    <dgm:cxn modelId="{B7734E08-70FF-42E2-AF88-B3FCE5E7BA7D}" type="presOf" srcId="{A6484845-124D-416D-BA56-C79D2C280FC8}" destId="{2FD0AC61-BC4F-4CE0-AC7E-64C55E2B595F}" srcOrd="0" destOrd="2" presId="urn:microsoft.com/office/officeart/2005/8/layout/chevron2"/>
    <dgm:cxn modelId="{9565AA41-B20D-4E53-A35D-F6FF8AAFBB2D}" type="presOf" srcId="{42EA7F89-2B84-4A4A-A8F9-2FDB8456AA10}" destId="{F0CA3E39-BC81-45B5-BAE2-B4F03ECBFD79}" srcOrd="0" destOrd="0" presId="urn:microsoft.com/office/officeart/2005/8/layout/chevron2"/>
    <dgm:cxn modelId="{273965AA-791D-4717-9448-672C16BAC3CF}" type="presOf" srcId="{28FBF7B4-0D48-422E-BB7B-78DA8B50DDD7}" destId="{CAC04C93-777B-40D9-A2A8-387838C80E57}" srcOrd="0" destOrd="0" presId="urn:microsoft.com/office/officeart/2005/8/layout/chevron2"/>
    <dgm:cxn modelId="{FF0F5FFA-0747-4096-83E1-184F5958D845}" srcId="{32725525-1A26-42A4-B632-AAA52DBC7B2A}" destId="{50930A05-6E5F-4605-AE29-1EC6BDFC5DBC}" srcOrd="0" destOrd="0" parTransId="{D46CBD66-D700-4D58-A17D-246B182E3325}" sibTransId="{33E0562B-BF27-40A8-961E-17AC7B149EFA}"/>
    <dgm:cxn modelId="{C1F8863D-EC66-4473-A46B-C1DEF51EECCC}" srcId="{C354CEF8-B279-4C74-AD30-982AB30E044F}" destId="{28FBF7B4-0D48-422E-BB7B-78DA8B50DDD7}" srcOrd="0" destOrd="0" parTransId="{491325BD-8B60-47B3-A1A0-6DBCCBF41107}" sibTransId="{A6239BDF-8680-45C1-92B7-B3F959A5AAFA}"/>
    <dgm:cxn modelId="{C76A4DB2-BA18-41FD-9C4D-6DB6365FBCF3}" type="presOf" srcId="{985EB430-4D15-4F50-A7AD-82E8AC4F4FBB}" destId="{CAC04C93-777B-40D9-A2A8-387838C80E57}" srcOrd="0" destOrd="1" presId="urn:microsoft.com/office/officeart/2005/8/layout/chevron2"/>
    <dgm:cxn modelId="{9D98B3A4-2745-4FFB-88BA-F060DEE30C3C}" type="presOf" srcId="{50930A05-6E5F-4605-AE29-1EC6BDFC5DBC}" destId="{4B131254-A297-4741-AF2B-CE49C221DF60}" srcOrd="0" destOrd="0" presId="urn:microsoft.com/office/officeart/2005/8/layout/chevron2"/>
    <dgm:cxn modelId="{58CC7105-AD2F-469B-848D-C820958486DF}" srcId="{6769E9F7-234B-4FE8-B636-2477B354DBA3}" destId="{6CE4F20D-EA36-432C-95DA-634B3D5A222E}" srcOrd="1" destOrd="0" parTransId="{3EA98456-FD59-4B73-BD07-3F76CB2A186B}" sibTransId="{73754AE2-2F39-4A2F-9AAC-D5A7A11DBDCE}"/>
    <dgm:cxn modelId="{9ED53598-5295-470F-A0DC-ED6F9B1BD223}" srcId="{6769E9F7-234B-4FE8-B636-2477B354DBA3}" destId="{A85AB1C7-9387-4800-9588-DFCA7C87FFD1}" srcOrd="3" destOrd="0" parTransId="{77BAB93E-21B4-4B97-9A59-515A5A955947}" sibTransId="{CBF774A9-3D6C-4333-88A3-8F1EF3E39032}"/>
    <dgm:cxn modelId="{12522758-4A66-4DF9-926A-6F4C6DAC69DD}" type="presOf" srcId="{3069D60C-153B-4B2F-B7A0-59AC34C0A0AC}" destId="{2FD0AC61-BC4F-4CE0-AC7E-64C55E2B595F}" srcOrd="0" destOrd="0" presId="urn:microsoft.com/office/officeart/2005/8/layout/chevron2"/>
    <dgm:cxn modelId="{5843D212-3826-476A-9872-A815848D4B9E}" type="presOf" srcId="{A85AB1C7-9387-4800-9588-DFCA7C87FFD1}" destId="{2FD0AC61-BC4F-4CE0-AC7E-64C55E2B595F}" srcOrd="0" destOrd="3" presId="urn:microsoft.com/office/officeart/2005/8/layout/chevron2"/>
    <dgm:cxn modelId="{5DAC964F-A725-4290-9CDE-AFE2514E53FD}" type="presOf" srcId="{C354CEF8-B279-4C74-AD30-982AB30E044F}" destId="{9523CF81-D594-401D-8909-6B37398C3D36}" srcOrd="0" destOrd="0" presId="urn:microsoft.com/office/officeart/2005/8/layout/chevron2"/>
    <dgm:cxn modelId="{60E1B7AE-72F6-41A6-AAA9-D7D4D00E475F}" type="presOf" srcId="{6CE4F20D-EA36-432C-95DA-634B3D5A222E}" destId="{2FD0AC61-BC4F-4CE0-AC7E-64C55E2B595F}" srcOrd="0" destOrd="1" presId="urn:microsoft.com/office/officeart/2005/8/layout/chevron2"/>
    <dgm:cxn modelId="{D21E19DA-54A7-41AD-9752-644D69FFA7D3}" type="presOf" srcId="{0AAC6B4E-53AF-4AE2-B84C-FBBC9AA4BEB3}" destId="{0B0006F2-E1AB-4A90-B6D4-08E55B963AC4}" srcOrd="0" destOrd="0" presId="urn:microsoft.com/office/officeart/2005/8/layout/chevron2"/>
    <dgm:cxn modelId="{C55A2FB2-66D5-48F0-B7A0-5CD0323AD93A}" srcId="{70FBA8A2-4D31-429D-91E3-5B512B30C0D4}" destId="{0AAC6B4E-53AF-4AE2-B84C-FBBC9AA4BEB3}" srcOrd="0" destOrd="0" parTransId="{82494755-A7E7-4AB5-8B89-F13AD82E3673}" sibTransId="{EA3F6A77-D5D7-46D5-9414-686ACB1F0D97}"/>
    <dgm:cxn modelId="{87EA4158-5448-4A9C-ADE9-4436F548EDB7}" type="presOf" srcId="{70FBA8A2-4D31-429D-91E3-5B512B30C0D4}" destId="{B589D05C-2BE1-4214-8A7D-A6648DE3F549}" srcOrd="0" destOrd="0" presId="urn:microsoft.com/office/officeart/2005/8/layout/chevron2"/>
    <dgm:cxn modelId="{188EFD4A-68A8-4B22-B918-CA48D6FF20B1}" type="presOf" srcId="{6769E9F7-234B-4FE8-B636-2477B354DBA3}" destId="{5DA46094-32F8-476E-87EC-56D722250DA8}" srcOrd="0" destOrd="0" presId="urn:microsoft.com/office/officeart/2005/8/layout/chevron2"/>
    <dgm:cxn modelId="{C29983CA-DA6C-43F8-BBE6-D08BE97B8FCC}" srcId="{32725525-1A26-42A4-B632-AAA52DBC7B2A}" destId="{DA775BC9-8F1F-41EA-8072-ECE2E2D5DEBF}" srcOrd="2" destOrd="0" parTransId="{3F114768-732D-48E1-BF1B-016F4C6A0FE9}" sibTransId="{6704D90A-006C-47DF-9182-58DC800B0414}"/>
    <dgm:cxn modelId="{592E7643-8D2D-4B69-B48D-CEF532F827A2}" srcId="{70FBA8A2-4D31-429D-91E3-5B512B30C0D4}" destId="{6769E9F7-234B-4FE8-B636-2477B354DBA3}" srcOrd="3" destOrd="0" parTransId="{BDF536A3-B864-47FA-98E4-3E48E436E4C3}" sibTransId="{BC99B0BB-EFBF-40C2-BBF2-ED1E34B7C9E3}"/>
    <dgm:cxn modelId="{78592B7A-C6E1-49A3-9E65-EDD0BDDF9FBD}" type="presOf" srcId="{32725525-1A26-42A4-B632-AAA52DBC7B2A}" destId="{33C1C66B-CBA0-4702-9115-8D8EB07C4C33}" srcOrd="0" destOrd="0" presId="urn:microsoft.com/office/officeart/2005/8/layout/chevron2"/>
    <dgm:cxn modelId="{420C4662-E98D-4108-8D1A-7559CDACACDF}" srcId="{32725525-1A26-42A4-B632-AAA52DBC7B2A}" destId="{FF0BD9A0-2B40-49DB-8D46-59BA99384249}" srcOrd="1" destOrd="0" parTransId="{33FC0308-B0BA-49B7-97E6-FE7C36E6E8DC}" sibTransId="{6BB24A5D-48D3-4B03-90DE-998ADD943CD1}"/>
    <dgm:cxn modelId="{6FFB4109-226B-4767-9C09-4E7C5927821E}" srcId="{70FBA8A2-4D31-429D-91E3-5B512B30C0D4}" destId="{32725525-1A26-42A4-B632-AAA52DBC7B2A}" srcOrd="2" destOrd="0" parTransId="{B402A4FE-675E-4B5E-A7C9-C8C5921C09CA}" sibTransId="{07C7CB72-5CBD-468B-B8C1-AFDAE90A1495}"/>
    <dgm:cxn modelId="{69046A57-0A92-42B4-AD7D-54DD9B2B2F80}" srcId="{6769E9F7-234B-4FE8-B636-2477B354DBA3}" destId="{3069D60C-153B-4B2F-B7A0-59AC34C0A0AC}" srcOrd="0" destOrd="0" parTransId="{67407418-2A4D-4DF1-B257-35113AD3192A}" sibTransId="{B65915A3-58B4-4E51-BCF7-B7F228DB36CE}"/>
    <dgm:cxn modelId="{2E7B9684-6B11-4096-B1D2-BD89FCA2AE55}" type="presOf" srcId="{DA775BC9-8F1F-41EA-8072-ECE2E2D5DEBF}" destId="{4B131254-A297-4741-AF2B-CE49C221DF60}" srcOrd="0" destOrd="2" presId="urn:microsoft.com/office/officeart/2005/8/layout/chevron2"/>
    <dgm:cxn modelId="{27A18F6A-A49B-44D7-9A27-1575A4AF9430}" type="presParOf" srcId="{B589D05C-2BE1-4214-8A7D-A6648DE3F549}" destId="{3560449C-F742-46FD-998A-E1C5BF2A5572}" srcOrd="0" destOrd="0" presId="urn:microsoft.com/office/officeart/2005/8/layout/chevron2"/>
    <dgm:cxn modelId="{ECCC4B32-7C47-4207-812B-256F98191022}" type="presParOf" srcId="{3560449C-F742-46FD-998A-E1C5BF2A5572}" destId="{0B0006F2-E1AB-4A90-B6D4-08E55B963AC4}" srcOrd="0" destOrd="0" presId="urn:microsoft.com/office/officeart/2005/8/layout/chevron2"/>
    <dgm:cxn modelId="{88E719B1-C240-461B-AE02-52DC35E29A6D}" type="presParOf" srcId="{3560449C-F742-46FD-998A-E1C5BF2A5572}" destId="{F0CA3E39-BC81-45B5-BAE2-B4F03ECBFD79}" srcOrd="1" destOrd="0" presId="urn:microsoft.com/office/officeart/2005/8/layout/chevron2"/>
    <dgm:cxn modelId="{514F3622-F8C8-4A30-85DE-3125704A6633}" type="presParOf" srcId="{B589D05C-2BE1-4214-8A7D-A6648DE3F549}" destId="{C6004F15-00CD-4652-AF3F-84D1290A842F}" srcOrd="1" destOrd="0" presId="urn:microsoft.com/office/officeart/2005/8/layout/chevron2"/>
    <dgm:cxn modelId="{8ABC3808-3E77-4012-916A-F89A070A00FE}" type="presParOf" srcId="{B589D05C-2BE1-4214-8A7D-A6648DE3F549}" destId="{2AC5686B-E337-4855-A73B-FE3B6D884E1A}" srcOrd="2" destOrd="0" presId="urn:microsoft.com/office/officeart/2005/8/layout/chevron2"/>
    <dgm:cxn modelId="{9A8421FF-C0E2-4BCB-8C0A-F89B3B2797B0}" type="presParOf" srcId="{2AC5686B-E337-4855-A73B-FE3B6D884E1A}" destId="{9523CF81-D594-401D-8909-6B37398C3D36}" srcOrd="0" destOrd="0" presId="urn:microsoft.com/office/officeart/2005/8/layout/chevron2"/>
    <dgm:cxn modelId="{3E9617DC-E3EA-4773-B9B9-ADC25E8DA7FB}" type="presParOf" srcId="{2AC5686B-E337-4855-A73B-FE3B6D884E1A}" destId="{CAC04C93-777B-40D9-A2A8-387838C80E57}" srcOrd="1" destOrd="0" presId="urn:microsoft.com/office/officeart/2005/8/layout/chevron2"/>
    <dgm:cxn modelId="{6553BBFD-2A44-4A9B-A54A-9E341A501E85}" type="presParOf" srcId="{B589D05C-2BE1-4214-8A7D-A6648DE3F549}" destId="{DAA05AA7-AC25-4D32-883F-67B7F88989D0}" srcOrd="3" destOrd="0" presId="urn:microsoft.com/office/officeart/2005/8/layout/chevron2"/>
    <dgm:cxn modelId="{4870F3C8-0BAA-4DD3-A60D-5B215E7C5796}" type="presParOf" srcId="{B589D05C-2BE1-4214-8A7D-A6648DE3F549}" destId="{7F396CED-6A87-40CD-B6C9-841E5BD0CE5D}" srcOrd="4" destOrd="0" presId="urn:microsoft.com/office/officeart/2005/8/layout/chevron2"/>
    <dgm:cxn modelId="{787D2A60-8BD8-4ABE-9188-6F295B397D2C}" type="presParOf" srcId="{7F396CED-6A87-40CD-B6C9-841E5BD0CE5D}" destId="{33C1C66B-CBA0-4702-9115-8D8EB07C4C33}" srcOrd="0" destOrd="0" presId="urn:microsoft.com/office/officeart/2005/8/layout/chevron2"/>
    <dgm:cxn modelId="{49F1FFC6-6266-4E5B-AADC-589FE37383C7}" type="presParOf" srcId="{7F396CED-6A87-40CD-B6C9-841E5BD0CE5D}" destId="{4B131254-A297-4741-AF2B-CE49C221DF60}" srcOrd="1" destOrd="0" presId="urn:microsoft.com/office/officeart/2005/8/layout/chevron2"/>
    <dgm:cxn modelId="{39B486B3-CCBA-457D-93AF-DD1D7ACB0C88}" type="presParOf" srcId="{B589D05C-2BE1-4214-8A7D-A6648DE3F549}" destId="{F294D37D-56DD-43DC-B3A3-5FDBD26B29B3}" srcOrd="5" destOrd="0" presId="urn:microsoft.com/office/officeart/2005/8/layout/chevron2"/>
    <dgm:cxn modelId="{00DDDC92-D3E9-4019-BA2C-D2B31E0FE40A}" type="presParOf" srcId="{B589D05C-2BE1-4214-8A7D-A6648DE3F549}" destId="{BAF128E6-5460-4DC7-BAB2-BE2ADE615432}" srcOrd="6" destOrd="0" presId="urn:microsoft.com/office/officeart/2005/8/layout/chevron2"/>
    <dgm:cxn modelId="{1B4C24D3-0678-461C-85D7-D3C2F174E412}" type="presParOf" srcId="{BAF128E6-5460-4DC7-BAB2-BE2ADE615432}" destId="{5DA46094-32F8-476E-87EC-56D722250DA8}" srcOrd="0" destOrd="0" presId="urn:microsoft.com/office/officeart/2005/8/layout/chevron2"/>
    <dgm:cxn modelId="{40E224A5-3FF4-4F26-ABEB-26614EED1D5C}" type="presParOf" srcId="{BAF128E6-5460-4DC7-BAB2-BE2ADE615432}" destId="{2FD0AC61-BC4F-4CE0-AC7E-64C55E2B595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0006F2-E1AB-4A90-B6D4-08E55B963AC4}">
      <dsp:nvSpPr>
        <dsp:cNvPr id="0" name=""/>
        <dsp:cNvSpPr/>
      </dsp:nvSpPr>
      <dsp:spPr>
        <a:xfrm rot="5400000">
          <a:off x="-164447" y="164973"/>
          <a:ext cx="1096315" cy="767420"/>
        </a:xfrm>
        <a:prstGeom prst="chevron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dirty="0" smtClean="0"/>
            <a:t>1</a:t>
          </a:r>
          <a:endParaRPr lang="fr-FR" sz="2200" kern="1200" dirty="0"/>
        </a:p>
      </dsp:txBody>
      <dsp:txXfrm rot="-5400000">
        <a:off x="1" y="384235"/>
        <a:ext cx="767420" cy="328895"/>
      </dsp:txXfrm>
    </dsp:sp>
    <dsp:sp modelId="{F0CA3E39-BC81-45B5-BAE2-B4F03ECBFD79}">
      <dsp:nvSpPr>
        <dsp:cNvPr id="0" name=""/>
        <dsp:cNvSpPr/>
      </dsp:nvSpPr>
      <dsp:spPr>
        <a:xfrm rot="5400000">
          <a:off x="3368865" y="-2601444"/>
          <a:ext cx="712605" cy="591549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kern="1200" dirty="0" smtClean="0"/>
            <a:t> Réception mail par le « Suivi Par » et les collaborateurs « EDS Domiciliation du client »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kern="1200" dirty="0" smtClean="0"/>
            <a:t>-&gt; Cliquer sur le lien pour accéder à la tâche à traiter MYFLOW</a:t>
          </a:r>
          <a:endParaRPr lang="fr-FR" sz="1000" kern="1200" dirty="0"/>
        </a:p>
      </dsp:txBody>
      <dsp:txXfrm rot="-5400000">
        <a:off x="767421" y="34787"/>
        <a:ext cx="5880707" cy="643031"/>
      </dsp:txXfrm>
    </dsp:sp>
    <dsp:sp modelId="{9523CF81-D594-401D-8909-6B37398C3D36}">
      <dsp:nvSpPr>
        <dsp:cNvPr id="0" name=""/>
        <dsp:cNvSpPr/>
      </dsp:nvSpPr>
      <dsp:spPr>
        <a:xfrm rot="5400000">
          <a:off x="-164447" y="1112198"/>
          <a:ext cx="1096315" cy="767420"/>
        </a:xfrm>
        <a:prstGeom prst="chevron">
          <a:avLst/>
        </a:prstGeom>
        <a:gradFill rotWithShape="0">
          <a:gsLst>
            <a:gs pos="0">
              <a:schemeClr val="accent2">
                <a:shade val="80000"/>
                <a:hueOff val="-11957"/>
                <a:satOff val="-1341"/>
                <a:lumOff val="856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11957"/>
                <a:satOff val="-1341"/>
                <a:lumOff val="856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11957"/>
                <a:satOff val="-1341"/>
                <a:lumOff val="856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dirty="0" smtClean="0"/>
            <a:t>2</a:t>
          </a:r>
          <a:endParaRPr lang="fr-FR" sz="2200" kern="1200" dirty="0"/>
        </a:p>
      </dsp:txBody>
      <dsp:txXfrm rot="-5400000">
        <a:off x="1" y="1331460"/>
        <a:ext cx="767420" cy="328895"/>
      </dsp:txXfrm>
    </dsp:sp>
    <dsp:sp modelId="{CAC04C93-777B-40D9-A2A8-387838C80E57}">
      <dsp:nvSpPr>
        <dsp:cNvPr id="0" name=""/>
        <dsp:cNvSpPr/>
      </dsp:nvSpPr>
      <dsp:spPr>
        <a:xfrm rot="5400000">
          <a:off x="3368865" y="-1653693"/>
          <a:ext cx="712605" cy="591549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-11957"/>
              <a:satOff val="-1341"/>
              <a:lumOff val="856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kern="1200" dirty="0" smtClean="0"/>
            <a:t> Acteur = « Suivi Par » ou « « EDS Domiciliation du client » effectue :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kern="1200" dirty="0" smtClean="0"/>
            <a:t>La prise en charge de la demande MYFLOW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kern="1200" dirty="0" smtClean="0"/>
            <a:t>La clôture la demande MYFLOW</a:t>
          </a:r>
          <a:endParaRPr lang="fr-FR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1000" kern="1200"/>
        </a:p>
      </dsp:txBody>
      <dsp:txXfrm rot="-5400000">
        <a:off x="767421" y="982538"/>
        <a:ext cx="5880707" cy="643031"/>
      </dsp:txXfrm>
    </dsp:sp>
    <dsp:sp modelId="{33C1C66B-CBA0-4702-9115-8D8EB07C4C33}">
      <dsp:nvSpPr>
        <dsp:cNvPr id="0" name=""/>
        <dsp:cNvSpPr/>
      </dsp:nvSpPr>
      <dsp:spPr>
        <a:xfrm rot="5400000">
          <a:off x="-164447" y="2059422"/>
          <a:ext cx="1096315" cy="767420"/>
        </a:xfrm>
        <a:prstGeom prst="chevron">
          <a:avLst/>
        </a:prstGeom>
        <a:gradFill rotWithShape="0">
          <a:gsLst>
            <a:gs pos="0">
              <a:schemeClr val="accent2">
                <a:shade val="80000"/>
                <a:hueOff val="-23915"/>
                <a:satOff val="-2683"/>
                <a:lumOff val="1712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23915"/>
                <a:satOff val="-2683"/>
                <a:lumOff val="1712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23915"/>
                <a:satOff val="-2683"/>
                <a:lumOff val="1712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dirty="0" smtClean="0"/>
            <a:t>3</a:t>
          </a:r>
          <a:endParaRPr lang="fr-FR" sz="2200" kern="1200" dirty="0"/>
        </a:p>
      </dsp:txBody>
      <dsp:txXfrm rot="-5400000">
        <a:off x="1" y="2278684"/>
        <a:ext cx="767420" cy="328895"/>
      </dsp:txXfrm>
    </dsp:sp>
    <dsp:sp modelId="{4B131254-A297-4741-AF2B-CE49C221DF60}">
      <dsp:nvSpPr>
        <dsp:cNvPr id="0" name=""/>
        <dsp:cNvSpPr/>
      </dsp:nvSpPr>
      <dsp:spPr>
        <a:xfrm rot="5400000">
          <a:off x="3368865" y="-706468"/>
          <a:ext cx="712605" cy="591549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-23915"/>
              <a:satOff val="-2683"/>
              <a:lumOff val="1712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kern="1200" dirty="0" smtClean="0"/>
            <a:t> Acteur = « Suivi Par » et « « EDS Domiciliation du client » effectue :</a:t>
          </a:r>
          <a:endParaRPr lang="fr-FR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kern="1200" dirty="0" smtClean="0"/>
            <a:t>Le transfert du mail vers le Middle Office  correspondant</a:t>
          </a:r>
          <a:endParaRPr lang="fr-FR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1000" kern="1200" dirty="0"/>
        </a:p>
      </dsp:txBody>
      <dsp:txXfrm rot="-5400000">
        <a:off x="767421" y="1929763"/>
        <a:ext cx="5880707" cy="643031"/>
      </dsp:txXfrm>
    </dsp:sp>
    <dsp:sp modelId="{5DA46094-32F8-476E-87EC-56D722250DA8}">
      <dsp:nvSpPr>
        <dsp:cNvPr id="0" name=""/>
        <dsp:cNvSpPr/>
      </dsp:nvSpPr>
      <dsp:spPr>
        <a:xfrm rot="5400000">
          <a:off x="-164447" y="3006647"/>
          <a:ext cx="1096315" cy="767420"/>
        </a:xfrm>
        <a:prstGeom prst="chevron">
          <a:avLst/>
        </a:prstGeom>
        <a:gradFill rotWithShape="0">
          <a:gsLst>
            <a:gs pos="0">
              <a:schemeClr val="accent2">
                <a:shade val="80000"/>
                <a:hueOff val="-35872"/>
                <a:satOff val="-4024"/>
                <a:lumOff val="2568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35872"/>
                <a:satOff val="-4024"/>
                <a:lumOff val="2568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35872"/>
                <a:satOff val="-4024"/>
                <a:lumOff val="2568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dirty="0" smtClean="0"/>
            <a:t>4</a:t>
          </a:r>
          <a:endParaRPr lang="fr-FR" sz="2200" kern="1200" dirty="0"/>
        </a:p>
      </dsp:txBody>
      <dsp:txXfrm rot="-5400000">
        <a:off x="1" y="3225909"/>
        <a:ext cx="767420" cy="328895"/>
      </dsp:txXfrm>
    </dsp:sp>
    <dsp:sp modelId="{2FD0AC61-BC4F-4CE0-AC7E-64C55E2B595F}">
      <dsp:nvSpPr>
        <dsp:cNvPr id="0" name=""/>
        <dsp:cNvSpPr/>
      </dsp:nvSpPr>
      <dsp:spPr>
        <a:xfrm rot="5400000">
          <a:off x="3368865" y="240755"/>
          <a:ext cx="712605" cy="591549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-35872"/>
              <a:satOff val="-4024"/>
              <a:lumOff val="2568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kern="1200" dirty="0" smtClean="0"/>
            <a:t> Acteur = Middle Office</a:t>
          </a:r>
          <a:endParaRPr lang="fr-FR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kern="1200" dirty="0" smtClean="0"/>
            <a:t> Prend connaissance de l’attendu dans la prestation MYFLOW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kern="1200" dirty="0" smtClean="0"/>
            <a:t> Effectue les travaux attendus dans le Poste Bancaire</a:t>
          </a:r>
          <a:endParaRPr lang="fr-FR" sz="1000" kern="1200" dirty="0"/>
        </a:p>
      </dsp:txBody>
      <dsp:txXfrm rot="-5400000">
        <a:off x="767421" y="2876987"/>
        <a:ext cx="5880707" cy="6430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24/01/2020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24/01/2020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496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80537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80537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80537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80537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80537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8053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jp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jp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jp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3242" y="6130658"/>
            <a:ext cx="2287622" cy="513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8050" y="1321481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5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6.jpg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image" Target="../media/image7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6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6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6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6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1800" y="6297049"/>
            <a:ext cx="2098049" cy="470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ihmgestimp-pro.sigce.caisse-epargne.fr:8853/GestionImprimes/frmFusionImprime.aspx?id_doc=2515" TargetMode="External"/><Relationship Id="rId4" Type="http://schemas.openxmlformats.org/officeDocument/2006/relationships/hyperlink" Target="http://ihmgestimp-pro.sigce.caisse-epargne.fr:8853/GestionImprimes/frmFusionImprime.aspx?id_doc=2513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4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myflow-pro-celca.sigce.caisse-epargne.fr:11320/myflow/launcher.html?numDem=D3D8E856-BC2C-4D86-A703-2DD359E91973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mailto:laure.lutringer@cegee.caisse-epargne.fr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daniel.rohde@cegee.caisse-epargne.fr" TargetMode="External"/><Relationship Id="rId5" Type="http://schemas.openxmlformats.org/officeDocument/2006/relationships/image" Target="../media/image21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183380" y="261852"/>
            <a:ext cx="8575200" cy="5571858"/>
          </a:xfrm>
        </p:spPr>
      </p:pic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1307507" y="6341202"/>
            <a:ext cx="4683096" cy="346075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Edition du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24/01/2020 </a:t>
            </a: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– Semaine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04</a:t>
            </a:r>
            <a:endParaRPr lang="fr-FR" dirty="0">
              <a:solidFill>
                <a:schemeClr val="bg2">
                  <a:lumMod val="2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dirty="0"/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883780"/>
            <a:ext cx="1235223" cy="8802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1495919" y="2715781"/>
            <a:ext cx="7186607" cy="1103086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L’Hebdo pro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2246" y="4774032"/>
            <a:ext cx="80097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L’ESSENTIEL DE VOS INFOS MARCHE</a:t>
            </a:r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7" name="Picture 4" descr="https://www.hebdo.ch/sites/www.hebdo.ch/themes/hebdo/img/logo_hebdo_squar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142" y="252264"/>
            <a:ext cx="1669142" cy="166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38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426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solidFill>
                  <a:srgbClr val="EEECE1">
                    <a:lumMod val="50000"/>
                  </a:srgbClr>
                </a:solidFill>
              </a:rPr>
              <a:t>L’HEBDO PRO – Semaine S17 2018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sommaire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0285" y="1122049"/>
            <a:ext cx="8519885" cy="491844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</a:p>
          <a:p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</a:p>
          <a:p>
            <a:endParaRPr lang="fr-F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fr-F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Votre </a:t>
            </a:r>
            <a:r>
              <a:rPr lang="fr-F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actualité</a:t>
            </a:r>
            <a:r>
              <a:rPr lang="fr-F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…</a:t>
            </a:r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914400" lvl="1" indent="-457200">
              <a:buFont typeface="Wingdings" panose="05000000000000000000" pitchFamily="2" charset="2"/>
              <a:buChar char="Ø"/>
              <a:defRPr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DRC </a:t>
            </a: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: nouveauté </a:t>
            </a: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pour les créateurs </a:t>
            </a:r>
          </a:p>
          <a:p>
            <a:pPr marL="914400" lvl="1" indent="-457200">
              <a:buFont typeface="Wingdings" panose="05000000000000000000" pitchFamily="2" charset="2"/>
              <a:buChar char="Ø"/>
              <a:defRPr/>
            </a:pPr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914400" lvl="1" indent="-457200">
              <a:buFont typeface="Wingdings" panose="05000000000000000000" pitchFamily="2" charset="2"/>
              <a:buChar char="Ø"/>
              <a:defRPr/>
            </a:pPr>
            <a:r>
              <a:rPr lang="fr-F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Infogreffe</a:t>
            </a: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: nouveau </a:t>
            </a:r>
            <a:r>
              <a:rPr lang="fr-F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process</a:t>
            </a: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mise sous surveillance *</a:t>
            </a:r>
          </a:p>
          <a:p>
            <a:pPr marL="914400" lvl="1" indent="-457200">
              <a:buFont typeface="Wingdings" panose="05000000000000000000" pitchFamily="2" charset="2"/>
              <a:buChar char="Ø"/>
              <a:defRPr/>
            </a:pPr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914400" lvl="1" indent="-457200">
              <a:buFont typeface="Wingdings" panose="05000000000000000000" pitchFamily="2" charset="2"/>
              <a:buChar char="Ø"/>
              <a:defRPr/>
            </a:pPr>
            <a:r>
              <a:rPr lang="fr-FR" sz="2800" dirty="0">
                <a:latin typeface="Aharoni" panose="02010803020104030203" pitchFamily="2" charset="-79"/>
                <a:cs typeface="Aharoni" panose="02010803020104030203" pitchFamily="2" charset="-79"/>
              </a:rPr>
              <a:t>Mainlevée de </a:t>
            </a:r>
            <a:r>
              <a:rPr lang="fr-FR" sz="2800" dirty="0" smtClean="0">
                <a:latin typeface="Aharoni" panose="02010803020104030203" pitchFamily="2" charset="-79"/>
                <a:cs typeface="Aharoni" panose="02010803020104030203" pitchFamily="2" charset="-79"/>
              </a:rPr>
              <a:t>blocage </a:t>
            </a:r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0824</a:t>
            </a:r>
            <a:r>
              <a:rPr lang="fr-F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DRC</a:t>
            </a:r>
            <a:r>
              <a:rPr lang="fr-FR" sz="28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/EAI </a:t>
            </a: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ou DRC incomplet</a:t>
            </a:r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1">
              <a:defRPr/>
            </a:pPr>
            <a:endParaRPr lang="fr-FR" sz="2800" b="1" spc="30" dirty="0" smtClean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828800" lvl="3" indent="-457200">
              <a:buFont typeface="Wingdings" panose="05000000000000000000" pitchFamily="2" charset="2"/>
              <a:buChar char="ü"/>
            </a:pPr>
            <a:endParaRPr lang="fr-F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1"/>
            <a:r>
              <a:rPr lang="fr-F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			</a:t>
            </a:r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3274497" y="6390485"/>
            <a:ext cx="253659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S04 bis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2020</a:t>
            </a:r>
            <a:endParaRPr lang="fr-FR" sz="1200" dirty="0">
              <a:solidFill>
                <a:srgbClr val="EEECE1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797291" y="372795"/>
            <a:ext cx="1358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SEMAINE </a:t>
            </a:r>
            <a:r>
              <a:rPr lang="fr-FR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04</a:t>
            </a:r>
            <a:endParaRPr lang="fr-FR" b="1" i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48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DRC des créateurs </a:t>
            </a:r>
            <a:endParaRPr lang="fr-FR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5213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 04 bis  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254058" y="1076241"/>
            <a:ext cx="860916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600" b="1" dirty="0"/>
              <a:t>2 nouveaux documents sont à faire signer par vos clients en cas d’entrée en relation avec des sociétés ou des professionnels personnes Physiques en </a:t>
            </a:r>
            <a:r>
              <a:rPr lang="fr-FR" sz="1600" b="1" u="sng" dirty="0"/>
              <a:t>création </a:t>
            </a:r>
            <a:r>
              <a:rPr lang="fr-FR" sz="1600" b="1" dirty="0" smtClean="0"/>
              <a:t>:</a:t>
            </a:r>
          </a:p>
          <a:p>
            <a:pPr>
              <a:defRPr/>
            </a:pPr>
            <a:endParaRPr lang="fr-FR" sz="1600" b="1" dirty="0"/>
          </a:p>
          <a:p>
            <a:pPr marL="715963">
              <a:defRPr/>
            </a:pPr>
            <a:r>
              <a:rPr lang="fr-FR" sz="1600" dirty="0"/>
              <a:t>1/ </a:t>
            </a: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des Professionnels Personnes Physiques </a:t>
            </a:r>
            <a:r>
              <a:rPr lang="fr-FR" sz="1600" b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 création </a:t>
            </a:r>
            <a:r>
              <a:rPr lang="fr-FR" sz="1600" b="1" dirty="0">
                <a:solidFill>
                  <a:schemeClr val="accent2">
                    <a:lumMod val="50000"/>
                  </a:schemeClr>
                </a:solidFill>
              </a:rPr>
              <a:t>: </a:t>
            </a:r>
            <a:r>
              <a:rPr lang="fr-FR" sz="1600" dirty="0"/>
              <a:t>document A’GIL « CLI960 Fiche déclarative de lancement d’activité professionnelle » (cliquez </a:t>
            </a:r>
            <a:r>
              <a:rPr lang="fr-FR" sz="1600" dirty="0">
                <a:hlinkClick r:id="rId4"/>
              </a:rPr>
              <a:t>ici</a:t>
            </a:r>
            <a:r>
              <a:rPr lang="fr-FR" sz="1600" dirty="0"/>
              <a:t> pour y accéder</a:t>
            </a:r>
            <a:r>
              <a:rPr lang="fr-FR" sz="1600" dirty="0" smtClean="0"/>
              <a:t>)</a:t>
            </a:r>
          </a:p>
          <a:p>
            <a:pPr marL="715963">
              <a:defRPr/>
            </a:pPr>
            <a:endParaRPr lang="fr-FR" sz="1600" dirty="0"/>
          </a:p>
          <a:p>
            <a:pPr marL="715963">
              <a:defRPr/>
            </a:pPr>
            <a:r>
              <a:rPr lang="fr-FR" sz="1600" dirty="0"/>
              <a:t>2/ </a:t>
            </a: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des sociétés </a:t>
            </a:r>
            <a:r>
              <a:rPr lang="fr-FR" sz="1600" b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 création </a:t>
            </a:r>
            <a:r>
              <a:rPr lang="fr-FR" sz="1600" dirty="0"/>
              <a:t>: document A’GIL « CLI961 : Document d’identification des souscripteurs société en formation </a:t>
            </a:r>
            <a:r>
              <a:rPr lang="fr-FR" sz="1600" dirty="0" smtClean="0"/>
              <a:t>». Cliquer </a:t>
            </a:r>
            <a:r>
              <a:rPr lang="fr-FR" sz="1600" dirty="0" smtClean="0">
                <a:hlinkClick r:id="rId5"/>
              </a:rPr>
              <a:t>ici </a:t>
            </a:r>
            <a:endParaRPr lang="fr-FR" sz="1600" dirty="0"/>
          </a:p>
        </p:txBody>
      </p:sp>
      <p:sp>
        <p:nvSpPr>
          <p:cNvPr id="10" name="Rectangle 9"/>
          <p:cNvSpPr/>
          <p:nvPr/>
        </p:nvSpPr>
        <p:spPr>
          <a:xfrm>
            <a:off x="422273" y="3204518"/>
            <a:ext cx="8440947" cy="304698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600" b="1" dirty="0"/>
              <a:t>Ces documents sont à recueillir </a:t>
            </a:r>
            <a:r>
              <a:rPr lang="fr-FR" sz="1600" b="1" dirty="0">
                <a:solidFill>
                  <a:srgbClr val="C00000"/>
                </a:solidFill>
              </a:rPr>
              <a:t>obligatoirement</a:t>
            </a:r>
            <a:r>
              <a:rPr lang="fr-FR" sz="1600" b="1" dirty="0"/>
              <a:t> au moment de l'ouverture de compte : </a:t>
            </a:r>
            <a:endParaRPr lang="fr-FR" sz="1600" b="1" dirty="0" smtClean="0"/>
          </a:p>
          <a:p>
            <a:pPr>
              <a:defRPr/>
            </a:pPr>
            <a:endParaRPr lang="fr-FR" sz="1600" b="1" dirty="0"/>
          </a:p>
          <a:p>
            <a:pPr marL="819150" indent="-285750">
              <a:buFont typeface="Wingdings" panose="05000000000000000000" pitchFamily="2" charset="2"/>
              <a:buChar char="Ø"/>
              <a:defRPr/>
            </a:pPr>
            <a:r>
              <a:rPr lang="fr-FR" sz="1600" dirty="0"/>
              <a:t>La numérisation de ces documents permet de compenser l’absence provisoire d’un K-bis ou tout autre justificatif de capacité professionnel pendant la phase de création de l’entité </a:t>
            </a:r>
            <a:r>
              <a:rPr lang="fr-FR" sz="1600" dirty="0" smtClean="0"/>
              <a:t>juridique</a:t>
            </a:r>
          </a:p>
          <a:p>
            <a:pPr marL="819150" indent="-285750">
              <a:buFont typeface="Wingdings" panose="05000000000000000000" pitchFamily="2" charset="2"/>
              <a:buChar char="Ø"/>
              <a:defRPr/>
            </a:pPr>
            <a:endParaRPr lang="fr-FR" sz="1600" dirty="0"/>
          </a:p>
          <a:p>
            <a:pPr marL="819150" indent="-285750">
              <a:buFont typeface="Wingdings" panose="05000000000000000000" pitchFamily="2" charset="2"/>
              <a:buChar char="Ø"/>
              <a:defRPr/>
            </a:pPr>
            <a:r>
              <a:rPr lang="fr-FR" sz="1600" dirty="0"/>
              <a:t>La durée de validité du justificatif reste limitée dans le temps (6 mois maxi). Les Fiches « déclarative de lancement d’activité » et « d’identification des souscripteurs » sont des justificatifs </a:t>
            </a:r>
            <a:r>
              <a:rPr lang="fr-FR" sz="1600" b="1" dirty="0"/>
              <a:t>temporaires</a:t>
            </a:r>
            <a:r>
              <a:rPr lang="fr-FR" sz="1600" dirty="0"/>
              <a:t>, qui devront être complétés par les documents officiels (</a:t>
            </a:r>
            <a:r>
              <a:rPr lang="fr-FR" sz="1600" dirty="0" err="1"/>
              <a:t>Kbis</a:t>
            </a:r>
            <a:r>
              <a:rPr lang="fr-FR" sz="1600" dirty="0"/>
              <a:t>, ou autre justificatif de capacité // guide du DRC) dès leur production</a:t>
            </a:r>
          </a:p>
          <a:p>
            <a:pPr>
              <a:defRPr/>
            </a:pPr>
            <a:endParaRPr lang="fr-FR" sz="1600" dirty="0"/>
          </a:p>
          <a:p>
            <a:pPr>
              <a:defRPr/>
            </a:pPr>
            <a:r>
              <a:rPr lang="fr-FR" sz="1600" b="1" dirty="0"/>
              <a:t>La numérisation de ces fiches permet de valider la ligne du DRC portant sur l’existence juridique pendant la phase de création, </a:t>
            </a:r>
            <a:r>
              <a:rPr lang="fr-FR" sz="1600" b="1" dirty="0">
                <a:solidFill>
                  <a:srgbClr val="C00000"/>
                </a:solidFill>
              </a:rPr>
              <a:t>mais ne constitue de justificatif définitif</a:t>
            </a:r>
            <a:r>
              <a:rPr lang="fr-FR" sz="16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38686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11082" y="514884"/>
            <a:ext cx="7910077" cy="741872"/>
          </a:xfrm>
        </p:spPr>
        <p:txBody>
          <a:bodyPr>
            <a:noAutofit/>
          </a:bodyPr>
          <a:lstStyle/>
          <a:p>
            <a:pPr lvl="0" algn="r">
              <a:defRPr/>
            </a:pPr>
            <a:r>
              <a:rPr lang="fr-FR" sz="2000" spc="30" dirty="0" err="1" smtClean="0"/>
              <a:t>Infogreffe</a:t>
            </a:r>
            <a:r>
              <a:rPr lang="fr-FR" sz="2000" spc="30" dirty="0" smtClean="0"/>
              <a:t> : mise sous surveillance </a:t>
            </a:r>
            <a:r>
              <a:rPr lang="fr-FR" sz="2000" dirty="0"/>
              <a:t>des </a:t>
            </a:r>
            <a:r>
              <a:rPr lang="fr-FR" sz="2000" dirty="0" err="1"/>
              <a:t>Kbis</a:t>
            </a:r>
            <a:r>
              <a:rPr lang="fr-FR" sz="2000" dirty="0"/>
              <a:t> &amp; statuts, </a:t>
            </a:r>
            <a:r>
              <a:rPr lang="fr-FR" sz="2000" u="sng" dirty="0"/>
              <a:t>avec</a:t>
            </a:r>
            <a:r>
              <a:rPr lang="fr-FR" sz="2000" dirty="0"/>
              <a:t> envoi des documents initiaux.</a:t>
            </a:r>
            <a:br>
              <a:rPr lang="fr-FR" sz="2000" dirty="0"/>
            </a:br>
            <a:r>
              <a:rPr lang="fr-FR" sz="2000" spc="30" dirty="0" smtClean="0"/>
              <a:t>  </a:t>
            </a:r>
            <a:endParaRPr lang="fr-FR" sz="20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5213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 04 bis  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177682" y="1199122"/>
            <a:ext cx="8750658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Depuis le début de l’année,  la </a:t>
            </a:r>
            <a:r>
              <a:rPr lang="fr-FR" b="1" dirty="0">
                <a:solidFill>
                  <a:srgbClr val="C00000"/>
                </a:solidFill>
              </a:rPr>
              <a:t>mise </a:t>
            </a:r>
            <a:r>
              <a:rPr lang="fr-FR" b="1" dirty="0" smtClean="0">
                <a:solidFill>
                  <a:srgbClr val="C00000"/>
                </a:solidFill>
              </a:rPr>
              <a:t>sous surveillance </a:t>
            </a:r>
            <a:r>
              <a:rPr lang="fr-FR" dirty="0" smtClean="0"/>
              <a:t>(via Info greffe) de l’ensemble des clients </a:t>
            </a:r>
            <a:r>
              <a:rPr lang="fr-FR" dirty="0"/>
              <a:t>possédant un </a:t>
            </a:r>
            <a:r>
              <a:rPr lang="fr-FR" b="1" dirty="0">
                <a:solidFill>
                  <a:srgbClr val="C00000"/>
                </a:solidFill>
              </a:rPr>
              <a:t>numéro de </a:t>
            </a:r>
            <a:r>
              <a:rPr lang="fr-FR" b="1" dirty="0" smtClean="0">
                <a:solidFill>
                  <a:srgbClr val="C00000"/>
                </a:solidFill>
              </a:rPr>
              <a:t>SIREN,  </a:t>
            </a:r>
            <a:r>
              <a:rPr lang="fr-FR" dirty="0" smtClean="0"/>
              <a:t>a été mise en place et permet ainsi d’être </a:t>
            </a:r>
            <a:r>
              <a:rPr lang="fr-FR" dirty="0"/>
              <a:t>informé de tout </a:t>
            </a:r>
            <a:r>
              <a:rPr lang="fr-FR" dirty="0" smtClean="0"/>
              <a:t>évènement concernant : </a:t>
            </a:r>
            <a:endParaRPr lang="fr-FR" dirty="0"/>
          </a:p>
          <a:p>
            <a:endParaRPr lang="fr-FR" b="1" dirty="0"/>
          </a:p>
          <a:p>
            <a:pPr marL="285750" lvl="0" indent="-285750">
              <a:buFontTx/>
              <a:buChar char="-"/>
            </a:pPr>
            <a:r>
              <a:rPr lang="fr-FR" b="1" dirty="0" smtClean="0">
                <a:solidFill>
                  <a:srgbClr val="C00000"/>
                </a:solidFill>
              </a:rPr>
              <a:t>le </a:t>
            </a:r>
            <a:r>
              <a:rPr lang="fr-FR" b="1" dirty="0" err="1">
                <a:solidFill>
                  <a:srgbClr val="C00000"/>
                </a:solidFill>
              </a:rPr>
              <a:t>Kbis</a:t>
            </a:r>
            <a:r>
              <a:rPr lang="fr-FR" b="1" dirty="0">
                <a:solidFill>
                  <a:srgbClr val="C00000"/>
                </a:solidFill>
              </a:rPr>
              <a:t> et </a:t>
            </a:r>
            <a:r>
              <a:rPr lang="fr-FR" b="1" dirty="0" smtClean="0">
                <a:solidFill>
                  <a:srgbClr val="C00000"/>
                </a:solidFill>
              </a:rPr>
              <a:t>les Statuts </a:t>
            </a:r>
            <a:r>
              <a:rPr lang="fr-FR" dirty="0"/>
              <a:t>: elle renseigne sur tout évènement significatif survenant pour le SIREN surveillé et </a:t>
            </a:r>
            <a:r>
              <a:rPr lang="fr-FR" dirty="0" smtClean="0"/>
              <a:t>affectant  </a:t>
            </a:r>
            <a:r>
              <a:rPr lang="fr-FR" dirty="0"/>
              <a:t>les </a:t>
            </a:r>
            <a:r>
              <a:rPr lang="fr-FR" dirty="0" err="1"/>
              <a:t>Kbis</a:t>
            </a:r>
            <a:r>
              <a:rPr lang="fr-FR" dirty="0"/>
              <a:t> et Statuts du client </a:t>
            </a:r>
            <a:r>
              <a:rPr lang="fr-FR" dirty="0" smtClean="0"/>
              <a:t>concerné.</a:t>
            </a:r>
          </a:p>
          <a:p>
            <a:pPr marL="285750" lvl="0" indent="-285750">
              <a:buFontTx/>
              <a:buChar char="-"/>
            </a:pPr>
            <a:endParaRPr lang="fr-FR" dirty="0" smtClean="0"/>
          </a:p>
          <a:p>
            <a:pPr lvl="0"/>
            <a:r>
              <a:rPr lang="fr-FR" dirty="0" smtClean="0"/>
              <a:t> </a:t>
            </a:r>
            <a:r>
              <a:rPr lang="fr-FR" sz="1600" dirty="0"/>
              <a:t>Le KBIS et les statuts sont automatiquement enregistrés dans </a:t>
            </a:r>
            <a:r>
              <a:rPr lang="fr-FR" sz="1600" dirty="0" smtClean="0"/>
              <a:t>classeur client dès qu’un changement intervient  cependant les données ne sont pas mises à jour sous MYSYS . </a:t>
            </a:r>
          </a:p>
          <a:p>
            <a:pPr lvl="0"/>
            <a:endParaRPr lang="fr-FR" sz="1600" dirty="0" smtClean="0"/>
          </a:p>
          <a:p>
            <a:pPr lvl="0"/>
            <a:r>
              <a:rPr lang="fr-FR" sz="1600" dirty="0" smtClean="0"/>
              <a:t>L’enregistrement  des KBIS et Statuts se fait automatiquement (dans un délai de 1 à 2 jours ):</a:t>
            </a:r>
          </a:p>
          <a:p>
            <a:pPr marL="742950" lvl="1" indent="-285750">
              <a:buFontTx/>
              <a:buChar char="-"/>
            </a:pPr>
            <a:r>
              <a:rPr lang="fr-FR" sz="1600" dirty="0" smtClean="0"/>
              <a:t>lors de l’ouverture de compte</a:t>
            </a:r>
          </a:p>
          <a:p>
            <a:pPr marL="742950" lvl="1" indent="-285750">
              <a:buFontTx/>
              <a:buChar char="-"/>
            </a:pPr>
            <a:r>
              <a:rPr lang="fr-FR" sz="1600" dirty="0"/>
              <a:t>l</a:t>
            </a:r>
            <a:r>
              <a:rPr lang="fr-FR" sz="1600" dirty="0" smtClean="0"/>
              <a:t>ors de la modification du KBIS ou des Statuts pour les clients en stock :</a:t>
            </a:r>
          </a:p>
          <a:p>
            <a:pPr lvl="0"/>
            <a:endParaRPr lang="fr-FR" sz="1600" dirty="0"/>
          </a:p>
          <a:p>
            <a:r>
              <a:rPr lang="fr-FR" sz="1600" i="1" dirty="0" smtClean="0"/>
              <a:t>Ces </a:t>
            </a:r>
            <a:r>
              <a:rPr lang="fr-FR" sz="1600" i="1" dirty="0"/>
              <a:t>flux </a:t>
            </a:r>
            <a:r>
              <a:rPr lang="fr-FR" sz="1600" i="1" dirty="0" err="1" smtClean="0"/>
              <a:t>crés</a:t>
            </a:r>
            <a:r>
              <a:rPr lang="fr-FR" sz="1600" i="1" dirty="0" smtClean="0"/>
              <a:t> automatiquement </a:t>
            </a:r>
            <a:r>
              <a:rPr lang="fr-FR" sz="1600" i="1" dirty="0"/>
              <a:t>des demandes MYFLOW. </a:t>
            </a:r>
            <a:endParaRPr lang="fr-FR" sz="1600" i="1" dirty="0" smtClean="0"/>
          </a:p>
          <a:p>
            <a:r>
              <a:rPr lang="fr-FR" sz="1600" i="1" dirty="0" smtClean="0"/>
              <a:t>A réception,  vous devrez </a:t>
            </a:r>
            <a:r>
              <a:rPr lang="fr-FR" sz="1600" i="1" dirty="0"/>
              <a:t>effectuer les actions de fiabilisation attendues et traiter les demandes MYFLOW correspondantes</a:t>
            </a:r>
          </a:p>
          <a:p>
            <a:pPr lvl="0"/>
            <a:r>
              <a:rPr lang="fr-FR" sz="1600" dirty="0" smtClean="0"/>
              <a:t> 	ex : vérifier la similitude des données du « nouveau »  KBIS avec celles saisies dans le SI, tel que  	capital social, gérant, date création, libellé de l’entité titulaire.  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71212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40620" y="351161"/>
            <a:ext cx="8375127" cy="741872"/>
          </a:xfrm>
        </p:spPr>
        <p:txBody>
          <a:bodyPr>
            <a:noAutofit/>
          </a:bodyPr>
          <a:lstStyle/>
          <a:p>
            <a:pPr lvl="0" algn="r">
              <a:defRPr/>
            </a:pPr>
            <a:r>
              <a:rPr lang="fr-FR" sz="2000" spc="30" dirty="0" err="1" smtClean="0"/>
              <a:t>Infogreffe</a:t>
            </a:r>
            <a:r>
              <a:rPr lang="fr-FR" sz="2000" spc="30" dirty="0" smtClean="0"/>
              <a:t> Mise sous surveillance : 3 notifications MYFLOW possibles  </a:t>
            </a:r>
            <a:endParaRPr lang="fr-FR" sz="20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5213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 04 bis  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301057" y="1444971"/>
            <a:ext cx="8654255" cy="4616648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3 NOTIFICATIONS POSSIBLES via MYFLOW selon le résultat de la mise a jour</a:t>
            </a:r>
            <a:endParaRPr lang="fr-FR" sz="1400" u="sng" dirty="0" smtClean="0">
              <a:solidFill>
                <a:schemeClr val="tx1"/>
              </a:solidFill>
            </a:endParaRPr>
          </a:p>
          <a:p>
            <a:endParaRPr lang="fr-FR" sz="1400" u="sng" dirty="0" smtClean="0">
              <a:solidFill>
                <a:schemeClr val="tx1"/>
              </a:solidFill>
            </a:endParaRPr>
          </a:p>
          <a:p>
            <a:endParaRPr lang="fr-FR" sz="1400" u="sng" dirty="0" smtClean="0">
              <a:solidFill>
                <a:schemeClr val="tx1"/>
              </a:solidFill>
            </a:endParaRPr>
          </a:p>
          <a:p>
            <a:endParaRPr lang="fr-FR" sz="1400" u="sng" dirty="0"/>
          </a:p>
          <a:p>
            <a:endParaRPr lang="fr-FR" sz="1400" u="sng" dirty="0" smtClean="0"/>
          </a:p>
          <a:p>
            <a:endParaRPr lang="fr-FR" sz="1400" u="sng" dirty="0"/>
          </a:p>
          <a:p>
            <a:endParaRPr lang="fr-FR" sz="1400" u="sng" dirty="0" smtClean="0"/>
          </a:p>
          <a:p>
            <a:endParaRPr lang="fr-FR" sz="1400" u="sng" dirty="0"/>
          </a:p>
          <a:p>
            <a:endParaRPr lang="fr-FR" sz="1400" u="sng" dirty="0" smtClean="0"/>
          </a:p>
          <a:p>
            <a:endParaRPr lang="fr-FR" sz="1400" u="sng" dirty="0"/>
          </a:p>
          <a:p>
            <a:endParaRPr lang="fr-FR" sz="1400" u="sng" dirty="0" smtClean="0"/>
          </a:p>
          <a:p>
            <a:endParaRPr lang="fr-FR" sz="1400" u="sng" dirty="0" smtClean="0"/>
          </a:p>
          <a:p>
            <a:endParaRPr lang="fr-FR" sz="1400" u="sng" dirty="0" smtClean="0"/>
          </a:p>
          <a:p>
            <a:endParaRPr lang="fr-FR" sz="1400" u="sng" dirty="0"/>
          </a:p>
          <a:p>
            <a:endParaRPr lang="fr-FR" sz="1400" u="sng" dirty="0" smtClean="0"/>
          </a:p>
          <a:p>
            <a:endParaRPr lang="fr-FR" sz="1400" u="sng" dirty="0"/>
          </a:p>
          <a:p>
            <a:endParaRPr lang="fr-FR" sz="1400" u="sng" dirty="0" smtClean="0"/>
          </a:p>
          <a:p>
            <a:endParaRPr lang="fr-FR" sz="1400" u="sng" dirty="0" smtClean="0"/>
          </a:p>
          <a:p>
            <a:endParaRPr lang="fr-FR" sz="1400" u="sng" dirty="0"/>
          </a:p>
          <a:p>
            <a:endParaRPr lang="fr-FR" sz="600" u="sng" dirty="0" smtClean="0"/>
          </a:p>
          <a:p>
            <a:endParaRPr lang="fr-FR" sz="1100" u="sng" dirty="0" smtClean="0"/>
          </a:p>
          <a:p>
            <a:endParaRPr lang="fr-FR" sz="1100" u="sng" dirty="0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4"/>
          <a:srcRect l="2161" t="29505" r="3512" b="22296"/>
          <a:stretch/>
        </p:blipFill>
        <p:spPr>
          <a:xfrm>
            <a:off x="1455463" y="1840931"/>
            <a:ext cx="6491828" cy="1316739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5"/>
          <a:srcRect l="2281" t="25863" r="1122" b="22572"/>
          <a:stretch/>
        </p:blipFill>
        <p:spPr>
          <a:xfrm>
            <a:off x="1530699" y="3157671"/>
            <a:ext cx="6655784" cy="1480347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6"/>
          <a:srcRect l="3345" t="29071" r="1071" b="23395"/>
          <a:stretch/>
        </p:blipFill>
        <p:spPr>
          <a:xfrm>
            <a:off x="1580970" y="4638019"/>
            <a:ext cx="6826208" cy="14236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42589" y="3157671"/>
            <a:ext cx="787032" cy="260647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OU</a:t>
            </a:r>
            <a:endParaRPr lang="fr-FR" dirty="0"/>
          </a:p>
        </p:txBody>
      </p:sp>
      <p:sp>
        <p:nvSpPr>
          <p:cNvPr id="15" name="Rectangle 14"/>
          <p:cNvSpPr/>
          <p:nvPr/>
        </p:nvSpPr>
        <p:spPr>
          <a:xfrm>
            <a:off x="580185" y="4507695"/>
            <a:ext cx="787032" cy="260647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OU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95913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11082" y="514884"/>
            <a:ext cx="7910077" cy="741872"/>
          </a:xfrm>
        </p:spPr>
        <p:txBody>
          <a:bodyPr>
            <a:noAutofit/>
          </a:bodyPr>
          <a:lstStyle/>
          <a:p>
            <a:pPr lvl="0" algn="r">
              <a:defRPr/>
            </a:pPr>
            <a:r>
              <a:rPr lang="fr-FR" sz="2000" spc="30" dirty="0" err="1" smtClean="0"/>
              <a:t>Infogreffe</a:t>
            </a:r>
            <a:r>
              <a:rPr lang="fr-FR" sz="2000" spc="30" dirty="0" smtClean="0"/>
              <a:t> Mise sous surveillance  : Le </a:t>
            </a:r>
            <a:r>
              <a:rPr lang="fr-FR" sz="2000" spc="30" dirty="0" err="1" smtClean="0"/>
              <a:t>process</a:t>
            </a:r>
            <a:r>
              <a:rPr lang="fr-FR" sz="2000" dirty="0" smtClean="0"/>
              <a:t>.</a:t>
            </a:r>
            <a:r>
              <a:rPr lang="fr-FR" sz="2000" dirty="0"/>
              <a:t/>
            </a:r>
            <a:br>
              <a:rPr lang="fr-FR" sz="2000" dirty="0"/>
            </a:br>
            <a:r>
              <a:rPr lang="fr-FR" sz="2000" spc="30" dirty="0" smtClean="0"/>
              <a:t>  </a:t>
            </a:r>
            <a:endParaRPr lang="fr-FR" sz="20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5213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 04 bis  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595223" y="1839601"/>
            <a:ext cx="8313090" cy="3970318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fr-FR" sz="1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fr-FR" sz="1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fr-FR" sz="1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fr-FR" sz="1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fr-FR" sz="1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fr-FR" sz="1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fr-FR" sz="1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fr-FR" sz="1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fr-FR" sz="1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fr-FR" sz="1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fr-FR" sz="1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fr-FR" sz="1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fr-FR" sz="1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fr-FR" sz="1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fr-FR" sz="1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fr-FR" sz="1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fr-FR" sz="1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fr-FR" sz="1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aphicFrame>
        <p:nvGraphicFramePr>
          <p:cNvPr id="11" name="Diagramme 10"/>
          <p:cNvGraphicFramePr/>
          <p:nvPr>
            <p:extLst>
              <p:ext uri="{D42A27DB-BD31-4B8C-83A1-F6EECF244321}">
                <p14:modId xmlns:p14="http://schemas.microsoft.com/office/powerpoint/2010/main" val="3360644335"/>
              </p:ext>
            </p:extLst>
          </p:nvPr>
        </p:nvGraphicFramePr>
        <p:xfrm>
          <a:off x="1087932" y="1870877"/>
          <a:ext cx="6682915" cy="39390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300354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11082" y="420173"/>
            <a:ext cx="7910077" cy="741872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000" dirty="0">
                <a:solidFill>
                  <a:srgbClr val="CD0920"/>
                </a:solidFill>
              </a:rPr>
              <a:t>MAJ données administratives</a:t>
            </a:r>
            <a:br>
              <a:rPr lang="fr-FR" sz="2000" dirty="0">
                <a:solidFill>
                  <a:srgbClr val="CD0920"/>
                </a:solidFill>
              </a:rPr>
            </a:br>
            <a:r>
              <a:rPr lang="fr-FR" sz="2000" spc="30" dirty="0" smtClean="0"/>
              <a:t>  </a:t>
            </a:r>
            <a:endParaRPr lang="fr-FR" sz="20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5213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 04 bis  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12" name="Organigramme : Terminateur 11"/>
          <p:cNvSpPr/>
          <p:nvPr/>
        </p:nvSpPr>
        <p:spPr>
          <a:xfrm>
            <a:off x="319345" y="1052423"/>
            <a:ext cx="699317" cy="404339"/>
          </a:xfrm>
          <a:prstGeom prst="flowChartTerminator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sz="3200" i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</a:t>
            </a:r>
            <a:endParaRPr lang="fr-FR" sz="3200" i="1" dirty="0">
              <a:solidFill>
                <a:srgbClr val="FF0000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319345" y="1444971"/>
            <a:ext cx="8654255" cy="3754874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581D4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Réception mail par « Suivi Par » et « Agence »</a:t>
            </a:r>
          </a:p>
          <a:p>
            <a:endParaRPr lang="fr-FR" sz="1400" u="sng" dirty="0" smtClean="0"/>
          </a:p>
          <a:p>
            <a:r>
              <a:rPr lang="fr-FR" sz="1400" u="sng" dirty="0" smtClean="0"/>
              <a:t>Objet </a:t>
            </a:r>
            <a:r>
              <a:rPr lang="fr-FR" sz="1400" u="sng" dirty="0"/>
              <a:t>du mail </a:t>
            </a:r>
            <a:r>
              <a:rPr lang="fr-FR" sz="1400" dirty="0"/>
              <a:t>= Mise à jour automatique des données administratives INFOGREFFE K-BIS - Demande N°{{</a:t>
            </a:r>
            <a:r>
              <a:rPr lang="fr-FR" sz="1400" dirty="0" err="1"/>
              <a:t>numeroDemande</a:t>
            </a:r>
            <a:r>
              <a:rPr lang="fr-FR" sz="1400" dirty="0"/>
              <a:t>}} au nom de {{</a:t>
            </a:r>
            <a:r>
              <a:rPr lang="fr-FR" sz="1400" dirty="0" err="1"/>
              <a:t>clientTitre</a:t>
            </a:r>
            <a:r>
              <a:rPr lang="fr-FR" sz="1400" dirty="0"/>
              <a:t>}} du {{</a:t>
            </a:r>
            <a:r>
              <a:rPr lang="fr-FR" sz="1400" dirty="0" err="1"/>
              <a:t>dateCreationDemande</a:t>
            </a:r>
            <a:r>
              <a:rPr lang="fr-FR" sz="1400" dirty="0"/>
              <a:t>}}</a:t>
            </a:r>
          </a:p>
          <a:p>
            <a:pPr algn="ctr"/>
            <a:endParaRPr lang="fr-FR" sz="1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fr-FR" sz="1400" u="sng" dirty="0"/>
              <a:t>Corps du message</a:t>
            </a:r>
          </a:p>
          <a:p>
            <a:r>
              <a:rPr lang="fr-FR" sz="1400" dirty="0" smtClean="0"/>
              <a:t>Bonjour</a:t>
            </a:r>
            <a:r>
              <a:rPr lang="fr-FR" sz="1400" dirty="0"/>
              <a:t>,</a:t>
            </a:r>
          </a:p>
          <a:p>
            <a:r>
              <a:rPr lang="fr-FR" sz="1400" dirty="0" smtClean="0"/>
              <a:t>Une </a:t>
            </a:r>
            <a:r>
              <a:rPr lang="fr-FR" sz="1400" dirty="0"/>
              <a:t>demande vient d'être affectée à votre structure de gestion.</a:t>
            </a:r>
          </a:p>
          <a:p>
            <a:r>
              <a:rPr lang="fr-FR" sz="1400" dirty="0" smtClean="0"/>
              <a:t>Vous </a:t>
            </a:r>
            <a:r>
              <a:rPr lang="fr-FR" sz="1400" dirty="0"/>
              <a:t>pouvez consulter le détail de la demande via le lien ci-dessous.</a:t>
            </a:r>
          </a:p>
          <a:p>
            <a:endParaRPr lang="fr-FR" sz="1400" dirty="0"/>
          </a:p>
          <a:p>
            <a:r>
              <a:rPr lang="fr-FR" sz="1400" dirty="0">
                <a:hlinkClick r:id="rId4"/>
              </a:rPr>
              <a:t>cliquez ici </a:t>
            </a:r>
            <a:endParaRPr lang="fr-FR" sz="1400" dirty="0" smtClean="0"/>
          </a:p>
          <a:p>
            <a:endParaRPr lang="fr-FR" sz="1400" dirty="0"/>
          </a:p>
          <a:p>
            <a:r>
              <a:rPr lang="fr-FR" sz="1400" dirty="0"/>
              <a:t>Ce message est envoyé au suivi par (si le client est en portefeuille) : ({{</a:t>
            </a:r>
            <a:r>
              <a:rPr lang="fr-FR" sz="1400" dirty="0" err="1"/>
              <a:t>LiblPosteFonc</a:t>
            </a:r>
            <a:r>
              <a:rPr lang="fr-FR" sz="1400" dirty="0"/>
              <a:t>}} et à la structure de domiciliation : ({{</a:t>
            </a:r>
            <a:r>
              <a:rPr lang="fr-FR" sz="1400" dirty="0" err="1"/>
              <a:t>mailAgDom</a:t>
            </a:r>
            <a:r>
              <a:rPr lang="fr-FR" sz="1400" dirty="0"/>
              <a:t>}})</a:t>
            </a:r>
          </a:p>
          <a:p>
            <a:endParaRPr lang="fr-FR" sz="1400" dirty="0"/>
          </a:p>
          <a:p>
            <a:r>
              <a:rPr lang="fr-FR" sz="1400" dirty="0"/>
              <a:t>Cordialement</a:t>
            </a:r>
          </a:p>
          <a:p>
            <a:r>
              <a:rPr lang="fr-FR" sz="1400" dirty="0"/>
              <a:t>Ce message est un mail automatique, merci de ne pas y </a:t>
            </a:r>
            <a:r>
              <a:rPr lang="fr-FR" sz="1400" dirty="0" smtClean="0"/>
              <a:t>répondre</a:t>
            </a:r>
            <a:endParaRPr lang="fr-FR" sz="1400" dirty="0"/>
          </a:p>
        </p:txBody>
      </p:sp>
      <p:sp>
        <p:nvSpPr>
          <p:cNvPr id="14" name="Légende encadrée 1 13"/>
          <p:cNvSpPr/>
          <p:nvPr/>
        </p:nvSpPr>
        <p:spPr>
          <a:xfrm>
            <a:off x="3712464" y="5285465"/>
            <a:ext cx="3008376" cy="896112"/>
          </a:xfrm>
          <a:prstGeom prst="borderCallout1">
            <a:avLst>
              <a:gd name="adj1" fmla="val 18750"/>
              <a:gd name="adj2" fmla="val -8333"/>
              <a:gd name="adj3" fmla="val -165051"/>
              <a:gd name="adj4" fmla="val -81798"/>
            </a:avLst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3694049" y="5435980"/>
            <a:ext cx="30267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 smtClean="0"/>
              <a:t>Utiliser ce lien pour ouvrir la demande </a:t>
            </a:r>
          </a:p>
          <a:p>
            <a:r>
              <a:rPr lang="fr-FR" sz="1400" dirty="0" smtClean="0"/>
              <a:t>correspondante dans MYFLOW 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1306796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11082" y="420173"/>
            <a:ext cx="7910077" cy="741872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000" dirty="0">
                <a:solidFill>
                  <a:srgbClr val="CD0920"/>
                </a:solidFill>
              </a:rPr>
              <a:t>MAJ données administratives</a:t>
            </a:r>
            <a:br>
              <a:rPr lang="fr-FR" sz="2000" dirty="0">
                <a:solidFill>
                  <a:srgbClr val="CD0920"/>
                </a:solidFill>
              </a:rPr>
            </a:br>
            <a:r>
              <a:rPr lang="fr-FR" sz="2000" spc="30" dirty="0" smtClean="0"/>
              <a:t>  </a:t>
            </a:r>
            <a:endParaRPr lang="fr-FR" sz="20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5213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 04 bis  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15" name="Rectangle 14"/>
          <p:cNvSpPr/>
          <p:nvPr/>
        </p:nvSpPr>
        <p:spPr>
          <a:xfrm>
            <a:off x="3694049" y="5435980"/>
            <a:ext cx="30267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 smtClean="0"/>
              <a:t>Utiliser ce lien pour ouvrir la demande </a:t>
            </a:r>
          </a:p>
          <a:p>
            <a:r>
              <a:rPr lang="fr-FR" sz="1400" dirty="0" smtClean="0"/>
              <a:t>correspondante dans MYFLOW </a:t>
            </a:r>
            <a:endParaRPr lang="fr-FR" sz="1400" dirty="0"/>
          </a:p>
        </p:txBody>
      </p:sp>
      <p:sp>
        <p:nvSpPr>
          <p:cNvPr id="16" name="ZoneTexte 15"/>
          <p:cNvSpPr txBox="1"/>
          <p:nvPr/>
        </p:nvSpPr>
        <p:spPr>
          <a:xfrm>
            <a:off x="319344" y="1360234"/>
            <a:ext cx="8654255" cy="4862870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581D4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Tâche A traiter</a:t>
            </a:r>
          </a:p>
          <a:p>
            <a:r>
              <a:rPr lang="fr-FR" sz="1400" u="sng" dirty="0" smtClean="0"/>
              <a:t>Dans la demande MYFLOW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Prendre en charge la </a:t>
            </a:r>
            <a:r>
              <a:rPr lang="fr-FR" sz="1400" dirty="0"/>
              <a:t>tâche (à traiter) « Gérer »</a:t>
            </a:r>
          </a:p>
          <a:p>
            <a:endParaRPr lang="fr-FR" sz="1400" dirty="0" smtClean="0"/>
          </a:p>
          <a:p>
            <a:endParaRPr lang="fr-FR" sz="1400" dirty="0"/>
          </a:p>
          <a:p>
            <a:endParaRPr lang="fr-FR" sz="1400" dirty="0" smtClean="0"/>
          </a:p>
          <a:p>
            <a:endParaRPr lang="fr-FR" sz="1400" dirty="0"/>
          </a:p>
          <a:p>
            <a:endParaRPr lang="fr-FR" sz="1400" dirty="0" smtClean="0"/>
          </a:p>
          <a:p>
            <a:endParaRPr lang="fr-FR" sz="1400" dirty="0"/>
          </a:p>
          <a:p>
            <a:endParaRPr lang="fr-FR" sz="1400" dirty="0" smtClean="0"/>
          </a:p>
          <a:p>
            <a:endParaRPr lang="fr-FR" sz="1400" dirty="0"/>
          </a:p>
          <a:p>
            <a:endParaRPr lang="fr-FR" sz="1600" dirty="0" smtClean="0"/>
          </a:p>
          <a:p>
            <a:endParaRPr lang="fr-FR" sz="1400" u="sng" dirty="0"/>
          </a:p>
          <a:p>
            <a:endParaRPr lang="fr-FR" sz="1400" dirty="0" smtClean="0"/>
          </a:p>
          <a:p>
            <a:endParaRPr lang="fr-FR" sz="1400" dirty="0"/>
          </a:p>
          <a:p>
            <a:endParaRPr lang="fr-FR" sz="1400" dirty="0" smtClean="0"/>
          </a:p>
          <a:p>
            <a:endParaRPr lang="fr-FR" sz="1400" dirty="0"/>
          </a:p>
          <a:p>
            <a:endParaRPr lang="fr-FR" sz="1400" dirty="0" smtClean="0"/>
          </a:p>
          <a:p>
            <a:r>
              <a:rPr lang="fr-FR" sz="1400" i="1" dirty="0" smtClean="0"/>
              <a:t>NB : outre l’accès via le lien présent dans la notification mail, vous pouvez accéder aux demandes </a:t>
            </a:r>
          </a:p>
          <a:p>
            <a:r>
              <a:rPr lang="fr-FR" sz="1400" i="1" dirty="0" smtClean="0"/>
              <a:t>à traiter via la liste de tâche à traiter de votre EDS </a:t>
            </a:r>
            <a:r>
              <a:rPr lang="fr-FR" sz="1400" i="1" dirty="0" err="1" smtClean="0"/>
              <a:t>cf</a:t>
            </a:r>
            <a:r>
              <a:rPr lang="fr-FR" sz="1400" i="1" dirty="0" smtClean="0"/>
              <a:t> ci-contre, la tâche est pré-affecté au « Suivi Par » </a:t>
            </a:r>
          </a:p>
          <a:p>
            <a:r>
              <a:rPr lang="fr-FR" sz="1400" i="1" dirty="0" smtClean="0"/>
              <a:t>s’il existe </a:t>
            </a:r>
            <a:endParaRPr lang="fr-FR" sz="1400" i="1" dirty="0"/>
          </a:p>
        </p:txBody>
      </p:sp>
      <p:sp>
        <p:nvSpPr>
          <p:cNvPr id="17" name="Organigramme : Terminateur 16"/>
          <p:cNvSpPr/>
          <p:nvPr/>
        </p:nvSpPr>
        <p:spPr>
          <a:xfrm>
            <a:off x="319343" y="1037188"/>
            <a:ext cx="699317" cy="301751"/>
          </a:xfrm>
          <a:prstGeom prst="flowChartTerminator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sz="3200" i="1" dirty="0">
                <a:solidFill>
                  <a:srgbClr val="FF0000"/>
                </a:solidFill>
                <a:sym typeface="Wingdings" panose="05000000000000000000" pitchFamily="2" charset="2"/>
              </a:rPr>
              <a:t></a:t>
            </a:r>
            <a:endParaRPr lang="fr-FR" sz="3200" i="1" dirty="0">
              <a:solidFill>
                <a:srgbClr val="FF0000"/>
              </a:solidFill>
            </a:endParaRP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0" y="2625688"/>
            <a:ext cx="6716297" cy="2890179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8699" y="5070653"/>
            <a:ext cx="1247940" cy="1362547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811644" y="4526280"/>
            <a:ext cx="974667" cy="46634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/>
          <p:cNvSpPr/>
          <p:nvPr/>
        </p:nvSpPr>
        <p:spPr>
          <a:xfrm>
            <a:off x="7485017" y="5178655"/>
            <a:ext cx="1495303" cy="3129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7430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11082" y="420173"/>
            <a:ext cx="7910077" cy="741872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000" dirty="0">
                <a:solidFill>
                  <a:srgbClr val="CD0920"/>
                </a:solidFill>
              </a:rPr>
              <a:t>MAJ données administratives</a:t>
            </a:r>
            <a:br>
              <a:rPr lang="fr-FR" sz="2000" dirty="0">
                <a:solidFill>
                  <a:srgbClr val="CD0920"/>
                </a:solidFill>
              </a:rPr>
            </a:br>
            <a:r>
              <a:rPr lang="fr-FR" sz="2000" spc="30" dirty="0" smtClean="0"/>
              <a:t>  </a:t>
            </a:r>
            <a:endParaRPr lang="fr-FR" sz="20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5213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 04 bis  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17" name="Organigramme : Terminateur 16"/>
          <p:cNvSpPr/>
          <p:nvPr/>
        </p:nvSpPr>
        <p:spPr>
          <a:xfrm>
            <a:off x="319343" y="1037188"/>
            <a:ext cx="699317" cy="301751"/>
          </a:xfrm>
          <a:prstGeom prst="flowChartTerminator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sz="3200" i="1" dirty="0">
                <a:solidFill>
                  <a:srgbClr val="FF0000"/>
                </a:solidFill>
                <a:sym typeface="Wingdings" panose="05000000000000000000" pitchFamily="2" charset="2"/>
              </a:rPr>
              <a:t></a:t>
            </a:r>
            <a:endParaRPr lang="fr-FR" sz="3200" i="1" dirty="0">
              <a:solidFill>
                <a:srgbClr val="FF000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01057" y="1444971"/>
            <a:ext cx="8654255" cy="4385816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Tâche A traiter</a:t>
            </a:r>
          </a:p>
          <a:p>
            <a:endParaRPr lang="fr-FR" sz="1400" u="sng" dirty="0" smtClean="0"/>
          </a:p>
          <a:p>
            <a:r>
              <a:rPr lang="fr-FR" sz="1400" u="sng" dirty="0" smtClean="0"/>
              <a:t>Dans </a:t>
            </a:r>
            <a:r>
              <a:rPr lang="fr-FR" sz="1400" u="sng" dirty="0"/>
              <a:t>la demande MYFLOW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Clôturer la demande, </a:t>
            </a:r>
            <a:r>
              <a:rPr lang="fr-FR" sz="1400" b="1" dirty="0" smtClean="0"/>
              <a:t>cliquer sur Traiter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dirty="0" smtClean="0"/>
          </a:p>
          <a:p>
            <a:endParaRPr lang="fr-FR" sz="1400" u="sng" dirty="0"/>
          </a:p>
          <a:p>
            <a:endParaRPr lang="fr-FR" sz="1400" dirty="0" smtClean="0"/>
          </a:p>
          <a:p>
            <a:endParaRPr lang="fr-FR" sz="1400" dirty="0"/>
          </a:p>
          <a:p>
            <a:endParaRPr lang="fr-FR" sz="1400" dirty="0" smtClean="0"/>
          </a:p>
          <a:p>
            <a:endParaRPr lang="fr-FR" sz="1400" dirty="0"/>
          </a:p>
          <a:p>
            <a:endParaRPr lang="fr-FR" sz="1400" dirty="0" smtClean="0"/>
          </a:p>
          <a:p>
            <a:endParaRPr lang="fr-FR" sz="1400" dirty="0"/>
          </a:p>
          <a:p>
            <a:endParaRPr lang="fr-FR" sz="1600" dirty="0" smtClean="0"/>
          </a:p>
          <a:p>
            <a:endParaRPr lang="fr-FR" sz="1400" u="sng" dirty="0"/>
          </a:p>
          <a:p>
            <a:endParaRPr lang="fr-FR" sz="1400" dirty="0" smtClean="0"/>
          </a:p>
          <a:p>
            <a:endParaRPr lang="fr-FR" sz="1100" dirty="0"/>
          </a:p>
          <a:p>
            <a:endParaRPr lang="fr-FR" sz="1400" dirty="0"/>
          </a:p>
          <a:p>
            <a:endParaRPr lang="fr-FR" sz="1400" dirty="0" smtClean="0"/>
          </a:p>
          <a:p>
            <a:endParaRPr lang="fr-FR" sz="1400" dirty="0" smtClean="0"/>
          </a:p>
          <a:p>
            <a:r>
              <a:rPr lang="fr-FR" sz="1400" dirty="0" smtClean="0"/>
              <a:t>Le demande est alors close et disparaît de votre liste de « tâche à traiter »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2071" y="2519655"/>
            <a:ext cx="6515219" cy="280365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8632" y="4601087"/>
            <a:ext cx="1575435" cy="54299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7036349" y="4686877"/>
            <a:ext cx="974667" cy="46634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5466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11082" y="420173"/>
            <a:ext cx="7910077" cy="741872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000" dirty="0">
                <a:solidFill>
                  <a:srgbClr val="CD0920"/>
                </a:solidFill>
              </a:rPr>
              <a:t>MAJ données administratives</a:t>
            </a:r>
            <a:br>
              <a:rPr lang="fr-FR" sz="2000" dirty="0">
                <a:solidFill>
                  <a:srgbClr val="CD0920"/>
                </a:solidFill>
              </a:rPr>
            </a:br>
            <a:r>
              <a:rPr lang="fr-FR" sz="2000" spc="30" dirty="0" smtClean="0"/>
              <a:t>  </a:t>
            </a:r>
            <a:endParaRPr lang="fr-FR" sz="20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5213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 04 bis  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301057" y="1234458"/>
            <a:ext cx="8654255" cy="5047536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Tâche A traiter</a:t>
            </a:r>
          </a:p>
          <a:p>
            <a:endParaRPr lang="fr-FR" sz="1400" u="sng" dirty="0" smtClean="0"/>
          </a:p>
          <a:p>
            <a:r>
              <a:rPr lang="fr-FR" sz="1400" u="sng" dirty="0" smtClean="0"/>
              <a:t>Le suivi Par ou un membre de l’EDS de domiciliation transfère le message Outlook vers son Middle Office </a:t>
            </a:r>
          </a:p>
          <a:p>
            <a:endParaRPr lang="fr-FR" sz="1400" u="sng" dirty="0"/>
          </a:p>
          <a:p>
            <a:endParaRPr lang="fr-FR" sz="1400" u="sng" dirty="0" smtClean="0"/>
          </a:p>
          <a:p>
            <a:r>
              <a:rPr lang="fr-FR" sz="1400" u="sng" dirty="0" smtClean="0"/>
              <a:t>Le middle Office utilise le lien dans le mail pour accéder au détail de la demande MYFLOW / ONGLET GENERAL</a:t>
            </a:r>
          </a:p>
          <a:p>
            <a:endParaRPr lang="fr-FR" sz="1400" u="sng" dirty="0"/>
          </a:p>
          <a:p>
            <a:endParaRPr lang="fr-FR" sz="1400" u="sng" dirty="0" smtClean="0"/>
          </a:p>
          <a:p>
            <a:endParaRPr lang="fr-FR" sz="1400" u="sng" dirty="0"/>
          </a:p>
          <a:p>
            <a:endParaRPr lang="fr-FR" sz="1400" u="sng" dirty="0" smtClean="0"/>
          </a:p>
          <a:p>
            <a:endParaRPr lang="fr-FR" sz="1400" u="sng" dirty="0"/>
          </a:p>
          <a:p>
            <a:endParaRPr lang="fr-FR" sz="1400" u="sng" dirty="0" smtClean="0"/>
          </a:p>
          <a:p>
            <a:endParaRPr lang="fr-FR" sz="1400" u="sng" dirty="0"/>
          </a:p>
          <a:p>
            <a:endParaRPr lang="fr-FR" sz="1400" u="sng" dirty="0" smtClean="0"/>
          </a:p>
          <a:p>
            <a:endParaRPr lang="fr-FR" sz="1400" u="sng" dirty="0"/>
          </a:p>
          <a:p>
            <a:endParaRPr lang="fr-FR" sz="1400" u="sng" dirty="0" smtClean="0"/>
          </a:p>
          <a:p>
            <a:endParaRPr lang="fr-FR" sz="1400" u="sng" dirty="0" smtClean="0"/>
          </a:p>
          <a:p>
            <a:endParaRPr lang="fr-FR" sz="1400" u="sng" dirty="0" smtClean="0"/>
          </a:p>
          <a:p>
            <a:endParaRPr lang="fr-FR" sz="1400" u="sng" dirty="0"/>
          </a:p>
          <a:p>
            <a:endParaRPr lang="fr-FR" sz="1400" u="sng" dirty="0" smtClean="0"/>
          </a:p>
          <a:p>
            <a:endParaRPr lang="fr-FR" sz="1400" u="sng" dirty="0"/>
          </a:p>
          <a:p>
            <a:r>
              <a:rPr lang="fr-FR" sz="1400" u="sng" dirty="0" smtClean="0"/>
              <a:t>Puis dans le Poste Bancaire : </a:t>
            </a:r>
            <a:endParaRPr lang="fr-FR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Réaliser les actions attendues sur le Poste Bancaire</a:t>
            </a:r>
          </a:p>
        </p:txBody>
      </p:sp>
      <p:sp>
        <p:nvSpPr>
          <p:cNvPr id="14" name="Organigramme : Terminateur 13"/>
          <p:cNvSpPr/>
          <p:nvPr/>
        </p:nvSpPr>
        <p:spPr>
          <a:xfrm>
            <a:off x="301057" y="1288705"/>
            <a:ext cx="699317" cy="301751"/>
          </a:xfrm>
          <a:prstGeom prst="flowChartTerminator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sz="3200" i="1" dirty="0">
                <a:solidFill>
                  <a:srgbClr val="FF0000"/>
                </a:solidFill>
                <a:sym typeface="Wingdings" panose="05000000000000000000" pitchFamily="2" charset="2"/>
              </a:rPr>
              <a:t></a:t>
            </a:r>
            <a:endParaRPr lang="fr-FR" sz="3200" i="1" dirty="0">
              <a:solidFill>
                <a:srgbClr val="FF0000"/>
              </a:solidFill>
            </a:endParaRPr>
          </a:p>
        </p:txBody>
      </p:sp>
      <p:sp>
        <p:nvSpPr>
          <p:cNvPr id="15" name="Organigramme : Terminateur 14"/>
          <p:cNvSpPr/>
          <p:nvPr/>
        </p:nvSpPr>
        <p:spPr>
          <a:xfrm>
            <a:off x="254058" y="2053042"/>
            <a:ext cx="699317" cy="301751"/>
          </a:xfrm>
          <a:prstGeom prst="flowChartTerminator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sz="3200" i="1" dirty="0">
                <a:solidFill>
                  <a:srgbClr val="FF0000"/>
                </a:solidFill>
                <a:sym typeface="Wingdings" panose="05000000000000000000" pitchFamily="2" charset="2"/>
              </a:rPr>
              <a:t></a:t>
            </a:r>
            <a:endParaRPr lang="fr-FR" sz="3200" i="1" dirty="0">
              <a:solidFill>
                <a:srgbClr val="FF0000"/>
              </a:solidFill>
            </a:endParaRP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2"/>
          <a:stretch/>
        </p:blipFill>
        <p:spPr bwMode="auto">
          <a:xfrm>
            <a:off x="2601837" y="2796366"/>
            <a:ext cx="5874577" cy="3219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5600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11082" y="420173"/>
            <a:ext cx="7910077" cy="741872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1800" dirty="0" err="1" smtClean="0">
                <a:solidFill>
                  <a:srgbClr val="CD0920"/>
                </a:solidFill>
              </a:rPr>
              <a:t>MainLevée</a:t>
            </a:r>
            <a:r>
              <a:rPr lang="fr-FR" sz="1800" dirty="0" smtClean="0">
                <a:solidFill>
                  <a:srgbClr val="CD0920"/>
                </a:solidFill>
              </a:rPr>
              <a:t> de blocage 824 pour </a:t>
            </a:r>
            <a:r>
              <a:rPr lang="fr-FR" sz="1800" dirty="0" err="1" smtClean="0">
                <a:solidFill>
                  <a:srgbClr val="CD0920"/>
                </a:solidFill>
              </a:rPr>
              <a:t>drc</a:t>
            </a:r>
            <a:r>
              <a:rPr lang="fr-FR" sz="1800" dirty="0" smtClean="0">
                <a:solidFill>
                  <a:srgbClr val="CD0920"/>
                </a:solidFill>
              </a:rPr>
              <a:t> incomplet</a:t>
            </a:r>
            <a:r>
              <a:rPr lang="fr-FR" sz="1800" dirty="0">
                <a:solidFill>
                  <a:srgbClr val="CD0920"/>
                </a:solidFill>
              </a:rPr>
              <a:t/>
            </a:r>
            <a:br>
              <a:rPr lang="fr-FR" sz="1800" dirty="0">
                <a:solidFill>
                  <a:srgbClr val="CD0920"/>
                </a:solidFill>
              </a:rPr>
            </a:br>
            <a:r>
              <a:rPr lang="fr-FR" sz="1800" spc="30" dirty="0" smtClean="0"/>
              <a:t>  </a:t>
            </a:r>
            <a:endParaRPr lang="fr-FR" sz="18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5213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 04 bis  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435064" y="1125619"/>
            <a:ext cx="8160589" cy="1323439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fr-FR" sz="1600" dirty="0"/>
              <a:t>Depuis le </a:t>
            </a:r>
            <a:r>
              <a:rPr lang="fr-FR" sz="1600" dirty="0" smtClean="0"/>
              <a:t>10/12/2019,  </a:t>
            </a:r>
            <a:r>
              <a:rPr lang="fr-FR" sz="1600" dirty="0"/>
              <a:t>un blocage systématique des comptes profs est positionné au moment de l’entrée en relation  en cas d’incomplétude du DR et/ou de l’EAI</a:t>
            </a:r>
            <a:r>
              <a:rPr lang="fr-FR" sz="1600" dirty="0" smtClean="0"/>
              <a:t>.</a:t>
            </a:r>
          </a:p>
          <a:p>
            <a:endParaRPr lang="fr-FR" sz="1600" dirty="0"/>
          </a:p>
          <a:p>
            <a:r>
              <a:rPr lang="fr-FR" sz="1600" dirty="0"/>
              <a:t>Ce blocage est levé dès régularisation du DRC et de l’EAI (J+1 pour le DRC ;  en début d’après-midi si la situation est régularisée le matin ou le lendemain si elle l’est l’après-midi pour l’EAI</a:t>
            </a:r>
            <a:r>
              <a:rPr lang="fr-FR" sz="1600" dirty="0" smtClean="0"/>
              <a:t>).</a:t>
            </a:r>
          </a:p>
        </p:txBody>
      </p:sp>
      <p:sp>
        <p:nvSpPr>
          <p:cNvPr id="9" name="Rectangle 8"/>
          <p:cNvSpPr/>
          <p:nvPr/>
        </p:nvSpPr>
        <p:spPr>
          <a:xfrm>
            <a:off x="390723" y="2617972"/>
            <a:ext cx="769099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/>
              <a:t>La mainlevée n’est pas automatique si l’EAI est numérisée après ouverture du compte. Le problème est en cours de traitement par ITCE, et sera résolu à compter du 10/02/2020</a:t>
            </a:r>
            <a:r>
              <a:rPr lang="fr-FR" sz="1600" dirty="0" smtClean="0"/>
              <a:t>.</a:t>
            </a:r>
          </a:p>
          <a:p>
            <a:endParaRPr lang="fr-FR" sz="1600" dirty="0"/>
          </a:p>
          <a:p>
            <a:r>
              <a:rPr lang="fr-FR" sz="1600" dirty="0"/>
              <a:t>En attendant, vous avez la possibilité de contourner le problème de la façon suivante </a:t>
            </a:r>
            <a:r>
              <a:rPr lang="fr-FR" sz="1600" dirty="0" smtClean="0"/>
              <a:t>:</a:t>
            </a:r>
          </a:p>
          <a:p>
            <a:pPr marL="342900" indent="-342900">
              <a:buAutoNum type="arabicParenR"/>
            </a:pPr>
            <a:r>
              <a:rPr lang="fr-FR" sz="1600" dirty="0" smtClean="0"/>
              <a:t>Soit </a:t>
            </a:r>
            <a:r>
              <a:rPr lang="fr-FR" sz="1600" dirty="0"/>
              <a:t>finaliser et </a:t>
            </a:r>
            <a:r>
              <a:rPr lang="fr-FR" sz="1600" b="1" dirty="0"/>
              <a:t>valider l’EAI en Gestion EAI</a:t>
            </a:r>
            <a:r>
              <a:rPr lang="fr-FR" sz="1600" dirty="0"/>
              <a:t>, puis faire une </a:t>
            </a:r>
            <a:r>
              <a:rPr lang="fr-FR" sz="1600" b="1" dirty="0"/>
              <a:t>ouverture fictive de compte 0401 en cliquant sur </a:t>
            </a:r>
            <a:r>
              <a:rPr lang="fr-FR" sz="1600" b="1" u="sng" dirty="0"/>
              <a:t>Compléter l’EAI</a:t>
            </a:r>
            <a:r>
              <a:rPr lang="fr-FR" sz="1600" dirty="0"/>
              <a:t>, et faire </a:t>
            </a:r>
            <a:r>
              <a:rPr lang="fr-FR" sz="1600" b="1" dirty="0"/>
              <a:t>retour à la synthèse</a:t>
            </a:r>
            <a:r>
              <a:rPr lang="fr-FR" sz="1600" dirty="0"/>
              <a:t> pour ne pas ouvrir de nouveau compte</a:t>
            </a:r>
            <a:r>
              <a:rPr lang="fr-FR" sz="1600" dirty="0" smtClean="0"/>
              <a:t>.</a:t>
            </a:r>
          </a:p>
          <a:p>
            <a:pPr marL="342900" indent="-342900">
              <a:buAutoNum type="arabicParenR"/>
            </a:pPr>
            <a:endParaRPr lang="fr-FR" sz="1600" dirty="0"/>
          </a:p>
          <a:p>
            <a:r>
              <a:rPr lang="fr-FR" sz="1600" dirty="0" smtClean="0"/>
              <a:t>2)  </a:t>
            </a:r>
            <a:r>
              <a:rPr lang="fr-FR" sz="1600" dirty="0"/>
              <a:t>Soit faire une</a:t>
            </a:r>
            <a:r>
              <a:rPr lang="fr-FR" sz="1600" b="1" dirty="0"/>
              <a:t> ouverture fictive de compte 0401 en cliquant sur </a:t>
            </a:r>
            <a:r>
              <a:rPr lang="fr-FR" sz="1600" b="1" u="sng" dirty="0"/>
              <a:t>Compléter l’EAI</a:t>
            </a:r>
            <a:r>
              <a:rPr lang="fr-FR" sz="1600" dirty="0"/>
              <a:t>, finaliser et </a:t>
            </a:r>
            <a:r>
              <a:rPr lang="fr-FR" sz="1600" b="1" dirty="0"/>
              <a:t>valider l’EAI via les écrans qui sont proposés, </a:t>
            </a:r>
            <a:r>
              <a:rPr lang="fr-FR" sz="1600" dirty="0"/>
              <a:t>et faire </a:t>
            </a:r>
            <a:r>
              <a:rPr lang="fr-FR" sz="1600" b="1" dirty="0"/>
              <a:t>retour à la synthèse</a:t>
            </a:r>
            <a:r>
              <a:rPr lang="fr-FR" sz="1600" dirty="0"/>
              <a:t> pour ne pas ouvrir de nouveau compte.)</a:t>
            </a:r>
          </a:p>
          <a:p>
            <a:endParaRPr lang="fr-FR" sz="1600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5072" y="5344567"/>
            <a:ext cx="2700068" cy="1148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06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11082" y="420173"/>
            <a:ext cx="7910077" cy="741872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1800" dirty="0" smtClean="0">
                <a:solidFill>
                  <a:srgbClr val="CD0920"/>
                </a:solidFill>
              </a:rPr>
              <a:t>Mainlevée de blocage 824 pour </a:t>
            </a:r>
            <a:r>
              <a:rPr lang="fr-FR" sz="1800" dirty="0" err="1" smtClean="0">
                <a:solidFill>
                  <a:srgbClr val="CD0920"/>
                </a:solidFill>
              </a:rPr>
              <a:t>drc</a:t>
            </a:r>
            <a:r>
              <a:rPr lang="fr-FR" sz="1800" dirty="0" smtClean="0">
                <a:solidFill>
                  <a:srgbClr val="CD0920"/>
                </a:solidFill>
              </a:rPr>
              <a:t> incomplet</a:t>
            </a:r>
            <a:r>
              <a:rPr lang="fr-FR" sz="1800" dirty="0">
                <a:solidFill>
                  <a:srgbClr val="CD0920"/>
                </a:solidFill>
              </a:rPr>
              <a:t/>
            </a:r>
            <a:br>
              <a:rPr lang="fr-FR" sz="1800" dirty="0">
                <a:solidFill>
                  <a:srgbClr val="CD0920"/>
                </a:solidFill>
              </a:rPr>
            </a:br>
            <a:r>
              <a:rPr lang="fr-FR" sz="1800" spc="30" dirty="0" smtClean="0"/>
              <a:t>  </a:t>
            </a:r>
            <a:endParaRPr lang="fr-FR" sz="18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5213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 04 bis  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190" y="1616397"/>
            <a:ext cx="2872596" cy="1552755"/>
          </a:xfrm>
          <a:prstGeom prst="rect">
            <a:avLst/>
          </a:prstGeom>
        </p:spPr>
      </p:pic>
      <p:sp>
        <p:nvSpPr>
          <p:cNvPr id="14" name="Bulle ronde 13"/>
          <p:cNvSpPr/>
          <p:nvPr/>
        </p:nvSpPr>
        <p:spPr>
          <a:xfrm>
            <a:off x="2571190" y="1197297"/>
            <a:ext cx="2143125" cy="838200"/>
          </a:xfrm>
          <a:prstGeom prst="wedgeEllipseCallout">
            <a:avLst>
              <a:gd name="adj1" fmla="val 70943"/>
              <a:gd name="adj2" fmla="val 162059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800" kern="1200" dirty="0">
                <a:solidFill>
                  <a:srgbClr val="C00000"/>
                </a:solidFill>
                <a:effectLst/>
                <a:ea typeface="Times New Roman"/>
                <a:cs typeface="Times New Roman"/>
              </a:rPr>
              <a:t>Même si vous savez que l’EAI a bien été Saisie et numérisé toujours repasser par le bouton </a:t>
            </a:r>
            <a:endParaRPr lang="fr-FR" sz="1200" dirty="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fr-FR" sz="800" b="1" kern="1200" dirty="0">
                <a:solidFill>
                  <a:srgbClr val="C00000"/>
                </a:solidFill>
                <a:effectLst/>
                <a:ea typeface="Times New Roman"/>
                <a:cs typeface="Times New Roman"/>
              </a:rPr>
              <a:t> « Compléter l’EAI » </a:t>
            </a:r>
            <a:endParaRPr lang="fr-FR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3634" y="3407671"/>
            <a:ext cx="73254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Si malgré tout, le blocage est toujours en place à J + 1 demandez la mainlevée à :</a:t>
            </a:r>
          </a:p>
          <a:p>
            <a:r>
              <a:rPr lang="en-US" dirty="0" smtClean="0"/>
              <a:t>- Daniel </a:t>
            </a:r>
            <a:r>
              <a:rPr lang="en-US" dirty="0"/>
              <a:t>[CEGEE] </a:t>
            </a:r>
            <a:r>
              <a:rPr lang="en-US" u="sng" dirty="0">
                <a:hlinkClick r:id="rId6"/>
              </a:rPr>
              <a:t>daniel.rohde@cegee.caisse-epargne.fr</a:t>
            </a:r>
            <a:endParaRPr lang="fr-FR" dirty="0"/>
          </a:p>
          <a:p>
            <a:r>
              <a:rPr lang="fr-FR" dirty="0" smtClean="0"/>
              <a:t>- LUTRINGER </a:t>
            </a:r>
            <a:r>
              <a:rPr lang="fr-FR" dirty="0"/>
              <a:t>Laure [CEGEE] </a:t>
            </a:r>
            <a:r>
              <a:rPr lang="fr-FR" u="sng" dirty="0">
                <a:hlinkClick r:id="rId7"/>
              </a:rPr>
              <a:t>laure.lutringer@cegee.caisse-epargne.fr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6022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11082" y="420173"/>
            <a:ext cx="7910077" cy="741872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1800" dirty="0" smtClean="0">
                <a:solidFill>
                  <a:srgbClr val="CD0920"/>
                </a:solidFill>
              </a:rPr>
              <a:t>Levée de blocage 824 pour </a:t>
            </a:r>
            <a:r>
              <a:rPr lang="fr-FR" sz="1800" dirty="0" err="1" smtClean="0">
                <a:solidFill>
                  <a:srgbClr val="CD0920"/>
                </a:solidFill>
              </a:rPr>
              <a:t>drc</a:t>
            </a:r>
            <a:r>
              <a:rPr lang="fr-FR" sz="1800" dirty="0" smtClean="0">
                <a:solidFill>
                  <a:srgbClr val="CD0920"/>
                </a:solidFill>
              </a:rPr>
              <a:t> incomplet</a:t>
            </a:r>
            <a:r>
              <a:rPr lang="fr-FR" sz="1800" dirty="0">
                <a:solidFill>
                  <a:srgbClr val="CD0920"/>
                </a:solidFill>
              </a:rPr>
              <a:t/>
            </a:r>
            <a:br>
              <a:rPr lang="fr-FR" sz="1800" dirty="0">
                <a:solidFill>
                  <a:srgbClr val="CD0920"/>
                </a:solidFill>
              </a:rPr>
            </a:br>
            <a:r>
              <a:rPr lang="fr-FR" sz="1800" spc="30" dirty="0" smtClean="0"/>
              <a:t>  </a:t>
            </a:r>
            <a:endParaRPr lang="fr-FR" sz="18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5213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 04 bis  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265835" y="1019015"/>
            <a:ext cx="574062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/>
              <a:t>Les 3 choix suivants s’offrent à vous : </a:t>
            </a:r>
            <a:endParaRPr lang="fr-FR" sz="1600" dirty="0" smtClean="0"/>
          </a:p>
          <a:p>
            <a:endParaRPr lang="fr-FR" sz="1600" dirty="0"/>
          </a:p>
          <a:p>
            <a:pPr marL="342900" indent="-342900">
              <a:buFont typeface="+mj-lt"/>
              <a:buAutoNum type="arabicPeriod"/>
            </a:pPr>
            <a:r>
              <a:rPr lang="fr-FR" sz="1600" u="sng" dirty="0" smtClean="0"/>
              <a:t>Bouton </a:t>
            </a:r>
            <a:r>
              <a:rPr lang="fr-FR" sz="1600" b="1" u="sng" dirty="0"/>
              <a:t>Compléter EAI</a:t>
            </a:r>
            <a:r>
              <a:rPr lang="fr-FR" sz="1600" u="sng" dirty="0"/>
              <a:t> : </a:t>
            </a:r>
            <a:endParaRPr lang="fr-FR" sz="1600" u="sng" dirty="0" smtClean="0"/>
          </a:p>
          <a:p>
            <a:pPr marL="342900" indent="-342900">
              <a:buFont typeface="+mj-lt"/>
              <a:buAutoNum type="arabicPeriod"/>
            </a:pPr>
            <a:endParaRPr lang="fr-FR" sz="1600" dirty="0"/>
          </a:p>
          <a:p>
            <a:r>
              <a:rPr lang="fr-FR" sz="1600" b="1" dirty="0"/>
              <a:t>Si à l’évidence l’EAI est valide</a:t>
            </a:r>
            <a:r>
              <a:rPr lang="fr-FR" sz="1600" dirty="0"/>
              <a:t> (AC PM validée et le document EAI numérisé) alors </a:t>
            </a:r>
            <a:r>
              <a:rPr lang="fr-FR" sz="1600" b="1" dirty="0"/>
              <a:t>cliquer sur </a:t>
            </a:r>
            <a:r>
              <a:rPr lang="fr-FR" sz="1600" b="1" u="sng" dirty="0"/>
              <a:t>Compléter l’EAI</a:t>
            </a:r>
            <a:r>
              <a:rPr lang="fr-FR" sz="1600" dirty="0"/>
              <a:t> : l’ouverture du compte se fera sans demander de compléter l’EAI et sans positionner le blocage.</a:t>
            </a:r>
          </a:p>
          <a:p>
            <a:pPr algn="just"/>
            <a:r>
              <a:rPr lang="fr-FR" sz="1600" dirty="0"/>
              <a:t>Si </a:t>
            </a:r>
            <a:r>
              <a:rPr lang="fr-FR" sz="1600" b="1" dirty="0"/>
              <a:t>l’EAI nécessite d’être complété </a:t>
            </a:r>
            <a:r>
              <a:rPr lang="fr-FR" sz="1600" dirty="0"/>
              <a:t>et que</a:t>
            </a:r>
            <a:r>
              <a:rPr lang="fr-FR" sz="1600" b="1" dirty="0"/>
              <a:t> vous disposez des éléments nécessaires</a:t>
            </a:r>
            <a:r>
              <a:rPr lang="fr-FR" sz="1600" dirty="0"/>
              <a:t>, cliquer sur </a:t>
            </a:r>
            <a:r>
              <a:rPr lang="fr-FR" sz="1600" b="1" u="sng" dirty="0"/>
              <a:t>Compléter l’EAI</a:t>
            </a:r>
            <a:r>
              <a:rPr lang="fr-FR" sz="1600" dirty="0"/>
              <a:t>. Vous accédez aux écrans de gestion de l’EAI. L’ouverture du compte se fera ensuite sans positionner le blocage. </a:t>
            </a:r>
            <a:endParaRPr lang="fr-FR" sz="1600" dirty="0" smtClean="0"/>
          </a:p>
          <a:p>
            <a:pPr algn="just"/>
            <a:endParaRPr lang="fr-FR" sz="1600" dirty="0"/>
          </a:p>
          <a:p>
            <a:pPr marL="342900" indent="-342900">
              <a:buAutoNum type="arabicPeriod" startAt="2"/>
            </a:pPr>
            <a:r>
              <a:rPr lang="fr-FR" sz="1600" u="sng" dirty="0" smtClean="0"/>
              <a:t>Bouton </a:t>
            </a:r>
            <a:r>
              <a:rPr lang="fr-FR" sz="1600" b="1" u="sng" dirty="0"/>
              <a:t>Poursuivre </a:t>
            </a:r>
            <a:r>
              <a:rPr lang="fr-FR" sz="1600" u="sng" dirty="0"/>
              <a:t>: </a:t>
            </a:r>
            <a:endParaRPr lang="fr-FR" sz="1600" u="sng" dirty="0" smtClean="0"/>
          </a:p>
          <a:p>
            <a:pPr marL="342900" indent="-342900">
              <a:buAutoNum type="arabicPeriod" startAt="2"/>
            </a:pPr>
            <a:endParaRPr lang="fr-FR" sz="1600" dirty="0"/>
          </a:p>
          <a:p>
            <a:r>
              <a:rPr lang="fr-FR" sz="1600" b="1" dirty="0"/>
              <a:t>Attention !</a:t>
            </a:r>
            <a:r>
              <a:rPr lang="fr-FR" sz="1600" dirty="0"/>
              <a:t> : Dans tous les cas, </a:t>
            </a:r>
            <a:r>
              <a:rPr lang="fr-FR" sz="1600" b="1" dirty="0"/>
              <a:t>en cliquant sur Poursuivre</a:t>
            </a:r>
            <a:r>
              <a:rPr lang="fr-FR" sz="1600" dirty="0"/>
              <a:t>, la transaction d’ouverture du compte se poursuit mais avec un </a:t>
            </a:r>
            <a:r>
              <a:rPr lang="fr-FR" sz="1600" b="1" dirty="0"/>
              <a:t>positionnement systématique du blocage, même si l’EAI vous semble valide.</a:t>
            </a:r>
            <a:r>
              <a:rPr lang="fr-FR" sz="1600" dirty="0"/>
              <a:t> </a:t>
            </a:r>
            <a:endParaRPr lang="fr-FR" sz="1600" dirty="0" smtClean="0"/>
          </a:p>
          <a:p>
            <a:endParaRPr lang="fr-FR" sz="1600" dirty="0"/>
          </a:p>
          <a:p>
            <a:pPr marL="342900" indent="-342900">
              <a:buAutoNum type="arabicPeriod" startAt="3"/>
            </a:pPr>
            <a:r>
              <a:rPr lang="fr-FR" sz="1600" u="sng" dirty="0" smtClean="0"/>
              <a:t>Bouton </a:t>
            </a:r>
            <a:r>
              <a:rPr lang="fr-FR" sz="1600" b="1" u="sng" dirty="0"/>
              <a:t>Annuler</a:t>
            </a:r>
            <a:r>
              <a:rPr lang="fr-FR" sz="1600" u="sng" dirty="0"/>
              <a:t> </a:t>
            </a:r>
            <a:r>
              <a:rPr lang="fr-FR" sz="1600" u="sng" dirty="0" smtClean="0"/>
              <a:t>:</a:t>
            </a:r>
          </a:p>
          <a:p>
            <a:pPr marL="342900" indent="-342900">
              <a:buAutoNum type="arabicPeriod" startAt="3"/>
            </a:pPr>
            <a:endParaRPr lang="fr-FR" sz="1600" dirty="0"/>
          </a:p>
          <a:p>
            <a:r>
              <a:rPr lang="fr-FR" sz="1600" dirty="0"/>
              <a:t>Retour à la synthèse client sans ouverture du compte</a:t>
            </a:r>
            <a:r>
              <a:rPr lang="fr-FR" sz="1600" dirty="0" smtClean="0"/>
              <a:t>.  </a:t>
            </a:r>
            <a:endParaRPr lang="fr-FR" sz="1600" dirty="0"/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458" y="1065217"/>
            <a:ext cx="2872596" cy="1552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950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DF4567820894D9A2BC539D1A394A7" ma:contentTypeVersion="1" ma:contentTypeDescription="Crée un document." ma:contentTypeScope="" ma:versionID="f0660892317ff9c222d67fbe065c8e8b">
  <xsd:schema xmlns:xsd="http://www.w3.org/2001/XMLSchema" xmlns:p="http://schemas.microsoft.com/office/2006/metadata/properties" xmlns:ns2="02ea4b1b-5614-43b2-acce-6a9ef10fff4e" targetNamespace="http://schemas.microsoft.com/office/2006/metadata/properties" ma:root="true" ma:fieldsID="62c0c718fea2220f2b7b4e28141722dc" ns2:_="">
    <xsd:import namespace="02ea4b1b-5614-43b2-acce-6a9ef10fff4e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2ea4b1b-5614-43b2-acce-6a9ef10fff4e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1AAE39C-C746-4D5E-894D-FEC9398392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1C925DB7-CCE4-48F1-BF80-9981159D6B98}">
  <ds:schemaRefs>
    <ds:schemaRef ds:uri="http://purl.org/dc/elements/1.1/"/>
    <ds:schemaRef ds:uri="http://purl.org/dc/terms/"/>
    <ds:schemaRef ds:uri="http://purl.org/dc/dcmitype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02ea4b1b-5614-43b2-acce-6a9ef10fff4e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10023</TotalTime>
  <Words>846</Words>
  <Application>Microsoft Office PowerPoint</Application>
  <PresentationFormat>Affichage à l'écran (4:3)</PresentationFormat>
  <Paragraphs>243</Paragraphs>
  <Slides>13</Slides>
  <Notes>7</Notes>
  <HiddenSlides>0</HiddenSlides>
  <MMClips>0</MMClips>
  <ScaleCrop>false</ScaleCrop>
  <HeadingPairs>
    <vt:vector size="4" baseType="variant">
      <vt:variant>
        <vt:lpstr>Thème</vt:lpstr>
      </vt:variant>
      <vt:variant>
        <vt:i4>9</vt:i4>
      </vt:variant>
      <vt:variant>
        <vt:lpstr>Titres des diapositives</vt:lpstr>
      </vt:variant>
      <vt:variant>
        <vt:i4>13</vt:i4>
      </vt:variant>
    </vt:vector>
  </HeadingPairs>
  <TitlesOfParts>
    <vt:vector size="22" baseType="lpstr"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Présentation PowerPoint</vt:lpstr>
      <vt:lpstr>sommaire</vt:lpstr>
      <vt:lpstr>DRC des créateurs </vt:lpstr>
      <vt:lpstr>Infogreffe : mise sous surveillance des Kbis &amp; statuts, avec envoi des documents initiaux.   </vt:lpstr>
      <vt:lpstr>Infogreffe Mise sous surveillance : 3 notifications MYFLOW possibles  </vt:lpstr>
      <vt:lpstr>Infogreffe Mise sous surveillance  : Le process.   </vt:lpstr>
      <vt:lpstr>MAJ données administratives   </vt:lpstr>
      <vt:lpstr>MAJ données administratives   </vt:lpstr>
      <vt:lpstr>MAJ données administratives   </vt:lpstr>
      <vt:lpstr>MAJ données administratives   </vt:lpstr>
      <vt:lpstr>MainLevée de blocage 824 pour drc incomplet   </vt:lpstr>
      <vt:lpstr>Mainlevée de blocage 824 pour drc incomplet   </vt:lpstr>
      <vt:lpstr>Levée de blocage 824 pour drc incomplet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A6702354</cp:lastModifiedBy>
  <cp:revision>393</cp:revision>
  <cp:lastPrinted>2020-01-23T16:40:35Z</cp:lastPrinted>
  <dcterms:created xsi:type="dcterms:W3CDTF">2016-06-03T08:10:53Z</dcterms:created>
  <dcterms:modified xsi:type="dcterms:W3CDTF">2020-01-24T15:23:56Z</dcterms:modified>
</cp:coreProperties>
</file>