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0"/>
  </p:notesMasterIdLst>
  <p:handoutMasterIdLst>
    <p:handoutMasterId r:id="rId21"/>
  </p:handoutMasterIdLst>
  <p:sldIdLst>
    <p:sldId id="286" r:id="rId13"/>
    <p:sldId id="289" r:id="rId14"/>
    <p:sldId id="447" r:id="rId15"/>
    <p:sldId id="448" r:id="rId16"/>
    <p:sldId id="450" r:id="rId17"/>
    <p:sldId id="451" r:id="rId18"/>
    <p:sldId id="413" r:id="rId1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p15:clr>
            <a:srgbClr val="A4A3A4"/>
          </p15:clr>
        </p15:guide>
        <p15:guide id="2" orient="horz" pos="4005">
          <p15:clr>
            <a:srgbClr val="A4A3A4"/>
          </p15:clr>
        </p15:guide>
        <p15:guide id="3" orient="horz" pos="4319">
          <p15:clr>
            <a:srgbClr val="A4A3A4"/>
          </p15:clr>
        </p15:guide>
        <p15:guide id="4" orient="horz" pos="167">
          <p15:clr>
            <a:srgbClr val="A4A3A4"/>
          </p15:clr>
        </p15:guide>
        <p15:guide id="5" orient="horz" pos="853">
          <p15:clr>
            <a:srgbClr val="A4A3A4"/>
          </p15:clr>
        </p15:guide>
        <p15:guide id="6" pos="188">
          <p15:clr>
            <a:srgbClr val="A4A3A4"/>
          </p15:clr>
        </p15:guide>
        <p15:guide id="7" pos="5602">
          <p15:clr>
            <a:srgbClr val="A4A3A4"/>
          </p15:clr>
        </p15:guide>
        <p15:guide id="8" pos="482">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0F2D"/>
    <a:srgbClr val="581D41"/>
    <a:srgbClr val="F7DAAF"/>
    <a:srgbClr val="A79C86"/>
    <a:srgbClr val="EA9922"/>
    <a:srgbClr val="DE6225"/>
    <a:srgbClr val="BFBFBF"/>
    <a:srgbClr val="FFDDED"/>
    <a:srgbClr val="FFDDDD"/>
    <a:srgbClr val="D3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244274-9096-58A9-30A7-54796E5B947A}" v="8" dt="2020-06-10T16:16:09.63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2" autoAdjust="0"/>
    <p:restoredTop sz="94629" autoAdjust="0"/>
  </p:normalViewPr>
  <p:slideViewPr>
    <p:cSldViewPr snapToGrid="0">
      <p:cViewPr varScale="1">
        <p:scale>
          <a:sx n="105" d="100"/>
          <a:sy n="105" d="100"/>
        </p:scale>
        <p:origin x="1428" y="114"/>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11/06/2020</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11/06/2020</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commerciaux.celca.caisse-epargne.fr/download/371/bancarisation/18191/outil-daccompagnement_eer-prof-2020-05-v-finale-005.xlsm"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cegee.syspertec.co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0.jp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cegee.syspertec.com/" TargetMode="External"/><Relationship Id="rId3" Type="http://schemas.openxmlformats.org/officeDocument/2006/relationships/image" Target="../media/image14.png"/><Relationship Id="rId7" Type="http://schemas.openxmlformats.org/officeDocument/2006/relationships/hyperlink" Target="http://commerciaux.celca.caisse-epargne.fr/download/371/bancarisation/18190/synapse_cdc_202005.pptx"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commerciaux.celca.caisse-epargne.fr/download/371/bancarisation/18188/guide-operatoire-eer-pros-reseau-v2020-05.pptx" TargetMode="External"/><Relationship Id="rId5" Type="http://schemas.openxmlformats.org/officeDocument/2006/relationships/hyperlink" Target="http://commerciaux.celca.caisse-epargne.fr/download/371/bancarisation/18191/outil-daccompagnement_eer-prof-2020-05-v-finale-005.xlsm" TargetMode="External"/><Relationship Id="rId4" Type="http://schemas.openxmlformats.org/officeDocument/2006/relationships/hyperlink" Target="http://commerciaux.celca.caisse-epargne.fr/download/371/bancarisation/18194/outil-daccompagnement-pro-guide-operatoire-2020-05.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83380" y="261852"/>
            <a:ext cx="8575200" cy="5571858"/>
          </a:xfrm>
        </p:spPr>
      </p:pic>
      <p:sp>
        <p:nvSpPr>
          <p:cNvPr id="12" name="Espace réservé du texte 11"/>
          <p:cNvSpPr>
            <a:spLocks noGrp="1"/>
          </p:cNvSpPr>
          <p:nvPr>
            <p:ph type="body" sz="quarter" idx="10"/>
          </p:nvPr>
        </p:nvSpPr>
        <p:spPr>
          <a:xfrm>
            <a:off x="1307507" y="6341202"/>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a:t>
            </a:r>
            <a:r>
              <a:rPr lang="fr-FR" dirty="0" smtClean="0">
                <a:solidFill>
                  <a:schemeClr val="bg2">
                    <a:lumMod val="25000"/>
                  </a:schemeClr>
                </a:solidFill>
                <a:latin typeface="Aharoni" panose="02010803020104030203" pitchFamily="2" charset="-79"/>
                <a:cs typeface="Aharoni" panose="02010803020104030203" pitchFamily="2" charset="-79"/>
              </a:rPr>
              <a:t>du 12 Juin – </a:t>
            </a:r>
            <a:r>
              <a:rPr lang="fr-FR" dirty="0">
                <a:solidFill>
                  <a:schemeClr val="bg2">
                    <a:lumMod val="25000"/>
                  </a:schemeClr>
                </a:solidFill>
                <a:latin typeface="Aharoni" panose="02010803020104030203" pitchFamily="2" charset="-79"/>
                <a:cs typeface="Aharoni" panose="02010803020104030203" pitchFamily="2" charset="-79"/>
              </a:rPr>
              <a:t>Semaine </a:t>
            </a:r>
            <a:r>
              <a:rPr lang="fr-FR" dirty="0" smtClean="0">
                <a:solidFill>
                  <a:schemeClr val="bg2">
                    <a:lumMod val="25000"/>
                  </a:schemeClr>
                </a:solidFill>
                <a:latin typeface="Aharoni" panose="02010803020104030203" pitchFamily="2" charset="-79"/>
                <a:cs typeface="Aharoni" panose="02010803020104030203" pitchFamily="2" charset="-79"/>
              </a:rPr>
              <a:t>24</a:t>
            </a:r>
            <a:endParaRPr lang="fr-FR" dirty="0">
              <a:solidFill>
                <a:schemeClr val="bg2">
                  <a:lumMod val="25000"/>
                </a:schemeClr>
              </a:solidFill>
              <a:latin typeface="Aharoni" panose="02010803020104030203" pitchFamily="2" charset="-79"/>
              <a:cs typeface="Aharoni" panose="02010803020104030203" pitchFamily="2" charset="-79"/>
            </a:endParaRPr>
          </a:p>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883780"/>
            <a:ext cx="1235223" cy="880216"/>
          </a:xfrm>
          <a:prstGeom prst="rect">
            <a:avLst/>
          </a:prstGeom>
          <a:solidFill>
            <a:schemeClr val="bg1"/>
          </a:solidFill>
          <a:ln>
            <a:noFill/>
          </a:ln>
          <a:effec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11" name="Ellipse 10"/>
          <p:cNvSpPr/>
          <p:nvPr/>
        </p:nvSpPr>
        <p:spPr>
          <a:xfrm>
            <a:off x="1495919" y="2715781"/>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382246" y="4774032"/>
            <a:ext cx="8009723" cy="646331"/>
          </a:xfrm>
          <a:prstGeom prst="rect">
            <a:avLst/>
          </a:prstGeom>
        </p:spPr>
        <p:txBody>
          <a:bodyPr wrap="square">
            <a:spAutoFit/>
          </a:bodyPr>
          <a:lstStyle/>
          <a:p>
            <a:pPr algn="ctr"/>
            <a:r>
              <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MARCHE</a:t>
            </a:r>
          </a:p>
        </p:txBody>
      </p:sp>
      <p:pic>
        <p:nvPicPr>
          <p:cNvPr id="27" name="Picture 4" descr="https://www.hebdo.ch/sites/www.hebdo.ch/themes/hebdo/img/logo_hebdo_squa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142" y="252264"/>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426" y="6289705"/>
            <a:ext cx="4185377" cy="478560"/>
          </a:xfrm>
          <a:prstGeom prst="rect">
            <a:avLst/>
          </a:prstGeom>
          <a:solidFill>
            <a:schemeClr val="bg1"/>
          </a:solidFill>
          <a:ln>
            <a:noFill/>
          </a:ln>
          <a:effectLst/>
        </p:spPr>
      </p:pic>
      <p:sp>
        <p:nvSpPr>
          <p:cNvPr id="2" name="Espace réservé du contenu 1"/>
          <p:cNvSpPr>
            <a:spLocks noGrp="1"/>
          </p:cNvSpPr>
          <p:nvPr>
            <p:ph idx="1"/>
          </p:nvPr>
        </p:nvSpPr>
        <p:spPr/>
        <p:txBody>
          <a:bodyPr/>
          <a:lstStyle/>
          <a:p>
            <a:r>
              <a:rPr lang="fr-FR" dirty="0">
                <a:solidFill>
                  <a:srgbClr val="EEECE1">
                    <a:lumMod val="50000"/>
                  </a:srgbClr>
                </a:solidFill>
              </a:rPr>
              <a:t>L’HEBDO PRO – Semaine S17 2018</a:t>
            </a:r>
          </a:p>
          <a:p>
            <a:endParaRPr lang="fr-FR" dirty="0"/>
          </a:p>
        </p:txBody>
      </p:sp>
      <p:sp>
        <p:nvSpPr>
          <p:cNvPr id="3" name="Titre 2"/>
          <p:cNvSpPr>
            <a:spLocks noGrp="1"/>
          </p:cNvSpPr>
          <p:nvPr>
            <p:ph type="title"/>
          </p:nvPr>
        </p:nvSpPr>
        <p:spPr/>
        <p:txBody>
          <a:bodyPr/>
          <a:lstStyle/>
          <a:p>
            <a:pPr algn="r"/>
            <a:r>
              <a:rPr lang="fr-FR"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sommaire</a:t>
            </a:r>
          </a:p>
        </p:txBody>
      </p:sp>
      <p:sp>
        <p:nvSpPr>
          <p:cNvPr id="6" name="Rectangle 5"/>
          <p:cNvSpPr/>
          <p:nvPr/>
        </p:nvSpPr>
        <p:spPr>
          <a:xfrm>
            <a:off x="298450" y="1162660"/>
            <a:ext cx="8519885" cy="4918445"/>
          </a:xfrm>
          <a:prstGeom prst="rect">
            <a:avLst/>
          </a:prstGeom>
          <a:solidFill>
            <a:schemeClr val="bg2">
              <a:lumMod val="9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r>
              <a:rPr lang="fr-FR" sz="24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r>
              <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Votre actualité…</a:t>
            </a:r>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lvl="1">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Lancement :</a:t>
            </a:r>
          </a:p>
          <a:p>
            <a:pPr marL="1371600" lvl="2" indent="-457200">
              <a:buFont typeface="Wingdings" panose="05000000000000000000" pitchFamily="2" charset="2"/>
              <a:buChar char="ü"/>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Outil accompagnement EER</a:t>
            </a:r>
          </a:p>
          <a:p>
            <a:pPr marL="1371600" lvl="2" indent="-457200">
              <a:buFont typeface="Wingdings" panose="05000000000000000000" pitchFamily="2" charset="2"/>
              <a:buChar char="ü"/>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Suivi </a:t>
            </a:r>
            <a:r>
              <a:rPr lang="fr-FR" sz="2800" b="1" dirty="0" err="1"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Myflow</a:t>
            </a: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EER</a:t>
            </a:r>
          </a:p>
          <a:p>
            <a:pPr marL="1371600" lvl="2" indent="-457200">
              <a:buFont typeface="Wingdings" panose="05000000000000000000" pitchFamily="2" charset="2"/>
              <a:buChar char="ü"/>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Synapse </a:t>
            </a:r>
          </a:p>
          <a:p>
            <a:pPr lvl="2">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pPr marL="1371600" lvl="2" indent="-457200">
              <a:buFont typeface="Wingdings" panose="05000000000000000000" pitchFamily="2" charset="2"/>
              <a:buChar char="ü"/>
              <a:defRPr/>
            </a:pPr>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lvl="3"/>
            <a:r>
              <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ou comment gagner du temps et du confort…</a:t>
            </a:r>
          </a:p>
          <a:p>
            <a:pPr lvl="1"/>
            <a:r>
              <a:rPr lang="fr-FR" sz="24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algn="ct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038523" y="6346218"/>
            <a:ext cx="2360262"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 </a:t>
            </a:r>
            <a:r>
              <a:rPr lang="fr-FR" sz="1200" dirty="0" smtClean="0">
                <a:solidFill>
                  <a:srgbClr val="EEECE1">
                    <a:lumMod val="50000"/>
                  </a:srgbClr>
                </a:solidFill>
                <a:latin typeface="Calibri" panose="020F0502020204030204" pitchFamily="34" charset="0"/>
                <a:cs typeface="Calibri" panose="020F0502020204030204" pitchFamily="34" charset="0"/>
              </a:rPr>
              <a:t>24 </a:t>
            </a:r>
            <a:r>
              <a:rPr lang="fr-FR" sz="1200" dirty="0" smtClean="0">
                <a:solidFill>
                  <a:srgbClr val="EEECE1">
                    <a:lumMod val="50000"/>
                  </a:srgbClr>
                </a:solidFill>
                <a:latin typeface="Calibri" panose="020F0502020204030204" pitchFamily="34" charset="0"/>
                <a:cs typeface="Calibri" panose="020F0502020204030204" pitchFamily="34" charset="0"/>
              </a:rPr>
              <a:t>2020</a:t>
            </a:r>
            <a:endParaRPr lang="fr-FR" sz="1200" dirty="0">
              <a:solidFill>
                <a:srgbClr val="EEECE1">
                  <a:lumMod val="50000"/>
                </a:srgbClr>
              </a:solidFill>
              <a:latin typeface="Calibri" panose="020F0502020204030204" pitchFamily="34" charset="0"/>
              <a:cs typeface="Calibri" panose="020F0502020204030204" pitchFamily="34" charset="0"/>
            </a:endParaRPr>
          </a:p>
        </p:txBody>
      </p:sp>
      <p:sp>
        <p:nvSpPr>
          <p:cNvPr id="10" name="ZoneTexte 9"/>
          <p:cNvSpPr txBox="1"/>
          <p:nvPr/>
        </p:nvSpPr>
        <p:spPr>
          <a:xfrm>
            <a:off x="797291" y="372795"/>
            <a:ext cx="1410964" cy="369332"/>
          </a:xfrm>
          <a:prstGeom prst="rect">
            <a:avLst/>
          </a:prstGeom>
          <a:noFill/>
        </p:spPr>
        <p:txBody>
          <a:bodyPr wrap="none" rtlCol="0">
            <a:spAutoFit/>
          </a:bodyPr>
          <a:lstStyle/>
          <a:p>
            <a:r>
              <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SEMAINE </a:t>
            </a:r>
            <a:r>
              <a:rPr lang="fr-FR" b="1" i="1" dirty="0" smtClean="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24</a:t>
            </a:r>
            <a:endPar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9730" y="1321114"/>
            <a:ext cx="2388359" cy="1525325"/>
          </a:xfrm>
          <a:prstGeom prst="rect">
            <a:avLst/>
          </a:prstGeom>
          <a:noFill/>
          <a:effectLst/>
        </p:spPr>
      </p:pic>
    </p:spTree>
    <p:extLst>
      <p:ext uri="{BB962C8B-B14F-4D97-AF65-F5344CB8AC3E}">
        <p14:creationId xmlns:p14="http://schemas.microsoft.com/office/powerpoint/2010/main" val="3300486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algn="r"/>
            <a:r>
              <a:rPr lang="fr-FR" sz="2400" dirty="0"/>
              <a:t>Outil d’accompagnement des entrées en relation </a:t>
            </a:r>
            <a:r>
              <a:rPr lang="fr-FR" sz="2400" dirty="0" err="1"/>
              <a:t>prO</a:t>
            </a:r>
            <a:endParaRPr lang="fr-FR" sz="2400" dirty="0"/>
          </a:p>
        </p:txBody>
      </p:sp>
      <p:sp>
        <p:nvSpPr>
          <p:cNvPr id="4" name="Espace réservé du texte 12"/>
          <p:cNvSpPr txBox="1">
            <a:spLocks/>
          </p:cNvSpPr>
          <p:nvPr/>
        </p:nvSpPr>
        <p:spPr>
          <a:xfrm>
            <a:off x="444382" y="1487606"/>
            <a:ext cx="7823200" cy="4756184"/>
          </a:xfrm>
          <a:prstGeom prst="rect">
            <a:avLst/>
          </a:prstGeom>
        </p:spPr>
        <p:txBody>
          <a:bodyPr anchor="t">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4795" indent="-264795">
              <a:buClr>
                <a:srgbClr val="FF0000"/>
              </a:buClr>
              <a:defRPr/>
            </a:pPr>
            <a:r>
              <a:rPr kumimoji="0" lang="fr-FR" sz="1800" b="0" i="0" u="none" strike="noStrike" kern="1200" cap="none" spc="0" normalizeH="0" baseline="0" noProof="0" dirty="0">
                <a:ln>
                  <a:noFill/>
                </a:ln>
                <a:solidFill>
                  <a:srgbClr val="000000"/>
                </a:solidFill>
                <a:effectLst/>
                <a:uLnTx/>
                <a:uFillTx/>
                <a:latin typeface="Arial Narrow"/>
                <a:ea typeface="+mn-ea"/>
                <a:cs typeface="+mn-cs"/>
              </a:rPr>
              <a:t>Lors de l’entrée en relation</a:t>
            </a:r>
            <a:r>
              <a:rPr kumimoji="0" lang="fr-FR" sz="1800" b="0" i="0" u="none" strike="noStrike" kern="1200" cap="none" spc="0" normalizeH="0" noProof="0" dirty="0">
                <a:ln>
                  <a:noFill/>
                </a:ln>
                <a:solidFill>
                  <a:srgbClr val="000000"/>
                </a:solidFill>
                <a:effectLst/>
                <a:uLnTx/>
                <a:uFillTx/>
                <a:latin typeface="Arial Narrow"/>
                <a:ea typeface="+mn-ea"/>
                <a:cs typeface="+mn-cs"/>
              </a:rPr>
              <a:t> </a:t>
            </a:r>
            <a:r>
              <a:rPr lang="fr-FR" dirty="0">
                <a:solidFill>
                  <a:srgbClr val="000000"/>
                </a:solidFill>
                <a:latin typeface="Arial Narrow"/>
              </a:rPr>
              <a:t>Pro ne</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cherchez plus :</a:t>
            </a:r>
            <a:endParaRPr lang="fr-FR" dirty="0">
              <a:ea typeface="+mn-ea"/>
              <a:cs typeface="+mn-cs"/>
            </a:endParaRPr>
          </a:p>
          <a:p>
            <a:pPr lvl="3"/>
            <a:r>
              <a:rPr lang="fr-FR" dirty="0"/>
              <a:t>ce que coûte le forfait,</a:t>
            </a:r>
          </a:p>
          <a:p>
            <a:pPr lvl="3"/>
            <a:r>
              <a:rPr lang="fr-FR" dirty="0"/>
              <a:t>ce qu’il contient,</a:t>
            </a:r>
          </a:p>
          <a:p>
            <a:pPr lvl="3"/>
            <a:r>
              <a:rPr lang="fr-FR" dirty="0"/>
              <a:t>ce qu’il vous faut comme documents,</a:t>
            </a:r>
          </a:p>
          <a:p>
            <a:pPr lvl="3"/>
            <a:r>
              <a:rPr lang="fr-FR" dirty="0"/>
              <a:t>où les trouver,</a:t>
            </a:r>
          </a:p>
          <a:p>
            <a:pPr lvl="3"/>
            <a:r>
              <a:rPr lang="fr-FR" dirty="0"/>
              <a:t>où les classer.</a:t>
            </a:r>
          </a:p>
          <a:p>
            <a:pPr marL="0" marR="0" lvl="0" indent="0" algn="l" defTabSz="914400" rtl="0" eaLnBrk="1" fontAlgn="auto" latinLnBrk="0" hangingPunct="1">
              <a:lnSpc>
                <a:spcPct val="100000"/>
              </a:lnSpc>
              <a:spcBef>
                <a:spcPct val="20000"/>
              </a:spcBef>
              <a:spcAft>
                <a:spcPts val="0"/>
              </a:spcAft>
              <a:buClr>
                <a:srgbClr val="FF0000"/>
              </a:buClr>
              <a:buSzTx/>
              <a:buNone/>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0" marR="0" lvl="0" indent="0" algn="l" defTabSz="914400" rtl="0" eaLnBrk="1" fontAlgn="auto" latinLnBrk="0" hangingPunct="1">
              <a:lnSpc>
                <a:spcPct val="100000"/>
              </a:lnSpc>
              <a:spcBef>
                <a:spcPct val="20000"/>
              </a:spcBef>
              <a:spcAft>
                <a:spcPts val="0"/>
              </a:spcAft>
              <a:buClr>
                <a:srgbClr val="FF0000"/>
              </a:buClr>
              <a:buSzTx/>
              <a:buNone/>
              <a:tabLst/>
              <a:defRPr/>
            </a:pPr>
            <a:r>
              <a:rPr lang="fr-FR" dirty="0">
                <a:solidFill>
                  <a:srgbClr val="000000"/>
                </a:solidFill>
                <a:latin typeface="Arial Narrow"/>
              </a:rPr>
              <a:t>		Tout est réuni</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juste là !!! </a:t>
            </a:r>
            <a:r>
              <a:rPr kumimoji="0" lang="fr-FR" sz="1800" b="1" i="0" u="none" strike="noStrike" kern="1200" cap="none" spc="0" normalizeH="0" baseline="0" noProof="0" dirty="0">
                <a:ln>
                  <a:noFill/>
                </a:ln>
                <a:solidFill>
                  <a:srgbClr val="00B0F0"/>
                </a:solidFill>
                <a:effectLst/>
                <a:uLnTx/>
                <a:uFillTx/>
                <a:latin typeface="Arial Narrow"/>
                <a:ea typeface="+mn-ea"/>
                <a:cs typeface="+mn-cs"/>
              </a:rPr>
              <a:t>Et vous allez gagner</a:t>
            </a:r>
            <a:r>
              <a:rPr kumimoji="0" lang="fr-FR" sz="1800" b="1" i="0" u="none" strike="noStrike" kern="1200" cap="none" spc="0" normalizeH="0" noProof="0" dirty="0">
                <a:ln>
                  <a:noFill/>
                </a:ln>
                <a:solidFill>
                  <a:srgbClr val="00B0F0"/>
                </a:solidFill>
                <a:effectLst/>
                <a:uLnTx/>
                <a:uFillTx/>
                <a:latin typeface="Arial Narrow"/>
                <a:ea typeface="+mn-ea"/>
                <a:cs typeface="+mn-cs"/>
              </a:rPr>
              <a:t> du temps !</a:t>
            </a:r>
            <a:endParaRPr kumimoji="0" lang="fr-FR" sz="1800" b="1" i="0" u="none" strike="noStrike" kern="1200" cap="none" spc="0" normalizeH="0" baseline="0" noProof="0" dirty="0">
              <a:ln>
                <a:noFill/>
              </a:ln>
              <a:solidFill>
                <a:srgbClr val="00B0F0"/>
              </a:solidFill>
              <a:effectLst/>
              <a:uLnTx/>
              <a:uFillTx/>
              <a:latin typeface="Arial Narrow"/>
              <a:ea typeface="+mn-ea"/>
              <a:cs typeface="+mn-cs"/>
            </a:endParaRPr>
          </a:p>
          <a:p>
            <a:pPr marL="0" marR="0" lvl="0" indent="0" algn="l" defTabSz="914400" rtl="0" eaLnBrk="1" fontAlgn="auto" latinLnBrk="0" hangingPunct="1">
              <a:lnSpc>
                <a:spcPct val="100000"/>
              </a:lnSpc>
              <a:spcBef>
                <a:spcPct val="20000"/>
              </a:spcBef>
              <a:spcAft>
                <a:spcPts val="0"/>
              </a:spcAft>
              <a:buClr>
                <a:srgbClr val="FF0000"/>
              </a:buClr>
              <a:buSzTx/>
              <a:buNone/>
              <a:tabLst/>
              <a:defRPr/>
            </a:pPr>
            <a:r>
              <a:rPr kumimoji="0" lang="fr-FR" sz="1600" b="0" i="0" u="none" strike="noStrike" kern="1200" cap="none" spc="0" normalizeH="0" baseline="0" noProof="0" dirty="0" smtClean="0">
                <a:ln>
                  <a:noFill/>
                </a:ln>
                <a:solidFill>
                  <a:srgbClr val="000000"/>
                </a:solidFill>
                <a:effectLst/>
                <a:uLnTx/>
                <a:uFillTx/>
                <a:latin typeface="Arial Narrow"/>
                <a:ea typeface="+mn-ea"/>
                <a:cs typeface="+mn-cs"/>
              </a:rPr>
              <a:t>			</a:t>
            </a:r>
            <a:r>
              <a:rPr kumimoji="0" lang="fr-FR" sz="1200" b="0" i="0" u="none" strike="noStrike" kern="1200" cap="none" spc="0" normalizeH="0" baseline="0" noProof="0" dirty="0" smtClean="0">
                <a:ln>
                  <a:noFill/>
                </a:ln>
                <a:solidFill>
                  <a:srgbClr val="000000"/>
                </a:solidFill>
                <a:effectLst/>
                <a:uLnTx/>
                <a:uFillTx/>
                <a:latin typeface="Arial Narrow"/>
                <a:ea typeface="+mn-ea"/>
                <a:cs typeface="+mn-cs"/>
                <a:hlinkClick r:id="rId2"/>
              </a:rPr>
              <a:t>Cliquer</a:t>
            </a:r>
            <a:r>
              <a:rPr kumimoji="0" lang="fr-FR" sz="1200" b="0" i="0" u="none" strike="noStrike" kern="1200" cap="none" spc="0" normalizeH="0" noProof="0" dirty="0" smtClean="0">
                <a:ln>
                  <a:noFill/>
                </a:ln>
                <a:solidFill>
                  <a:srgbClr val="000000"/>
                </a:solidFill>
                <a:effectLst/>
                <a:uLnTx/>
                <a:uFillTx/>
                <a:latin typeface="Arial Narrow"/>
                <a:ea typeface="+mn-ea"/>
                <a:cs typeface="+mn-cs"/>
                <a:hlinkClick r:id="rId2"/>
              </a:rPr>
              <a:t> ici</a:t>
            </a:r>
            <a:endParaRPr kumimoji="0" lang="fr-FR" sz="1200" b="0" i="0" u="none" strike="noStrike" kern="1200" cap="none" spc="0" normalizeH="0" baseline="0" noProof="0" dirty="0">
              <a:ln>
                <a:noFill/>
              </a:ln>
              <a:solidFill>
                <a:srgbClr val="000000"/>
              </a:solidFill>
              <a:effectLst/>
              <a:uLnTx/>
              <a:uFillTx/>
              <a:latin typeface="Arial Narrow"/>
              <a:ea typeface="+mn-ea"/>
              <a:cs typeface="+mn-cs"/>
            </a:endParaRPr>
          </a:p>
          <a:p>
            <a:pPr marL="265113" marR="0" lvl="0" indent="-265113"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r>
              <a:rPr kumimoji="0" lang="fr-FR" sz="1800" b="0" i="0" u="none" strike="noStrike" kern="1200" cap="none" spc="0" normalizeH="0" baseline="0" noProof="0" dirty="0">
                <a:ln>
                  <a:noFill/>
                </a:ln>
                <a:solidFill>
                  <a:srgbClr val="000000"/>
                </a:solidFill>
                <a:effectLst/>
                <a:uLnTx/>
                <a:uFillTx/>
                <a:latin typeface="Arial Narrow"/>
                <a:ea typeface="+mn-ea"/>
                <a:cs typeface="+mn-cs"/>
              </a:rPr>
              <a:t>Outil disponible dans la Rubrique des Commerciaux, et à terme sur le masque </a:t>
            </a:r>
            <a:r>
              <a:rPr kumimoji="0" lang="fr-FR" sz="1800" b="0" i="0" u="none" strike="noStrike" kern="1200" cap="none" spc="0" normalizeH="0" baseline="0" noProof="0" dirty="0" err="1">
                <a:ln>
                  <a:noFill/>
                </a:ln>
                <a:solidFill>
                  <a:srgbClr val="000000"/>
                </a:solidFill>
                <a:effectLst/>
                <a:uLnTx/>
                <a:uFillTx/>
                <a:latin typeface="Arial Narrow"/>
                <a:ea typeface="+mn-ea"/>
                <a:cs typeface="+mn-cs"/>
              </a:rPr>
              <a:t>Mysys</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pour les acteurs évoluant sur le marché des PRO</a:t>
            </a:r>
          </a:p>
          <a:p>
            <a:pPr marL="1600200" marR="0" lvl="3" indent="-228600" algn="l"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Char char="§"/>
              <a:tabLst/>
              <a:defRPr/>
            </a:pPr>
            <a:endParaRPr kumimoji="0" lang="fr-FR" sz="1600" b="0" i="0" u="none" strike="noStrike" kern="1200" cap="none" spc="0" normalizeH="0" baseline="0" noProof="0" dirty="0">
              <a:ln>
                <a:noFill/>
              </a:ln>
              <a:solidFill>
                <a:srgbClr val="000000"/>
              </a:solidFill>
              <a:effectLst/>
              <a:uLnTx/>
              <a:uFillTx/>
              <a:latin typeface="Arial Narrow"/>
              <a:ea typeface="+mn-ea"/>
              <a:cs typeface="+mn-cs"/>
            </a:endParaRPr>
          </a:p>
          <a:p>
            <a:pPr marL="1600200" marR="0" lvl="3" indent="-228600" algn="l"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Char char="§"/>
              <a:tabLst/>
              <a:defRPr/>
            </a:pPr>
            <a:endParaRPr kumimoji="0" lang="fr-FR" sz="1600" b="0" i="0" u="none" strike="noStrike" kern="1200" cap="none" spc="0" normalizeH="0" baseline="0" noProof="0" dirty="0">
              <a:ln>
                <a:noFill/>
              </a:ln>
              <a:solidFill>
                <a:srgbClr val="000000"/>
              </a:solidFill>
              <a:effectLst/>
              <a:uLnTx/>
              <a:uFillTx/>
              <a:latin typeface="Arial Narrow"/>
              <a:ea typeface="+mn-ea"/>
              <a:cs typeface="+mn-cs"/>
            </a:endParaRPr>
          </a:p>
          <a:p>
            <a:pPr marL="1600200" marR="0" lvl="3" indent="-228600" algn="l"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Char char="§"/>
              <a:tabLst/>
              <a:defRPr/>
            </a:pPr>
            <a:endParaRPr kumimoji="0" lang="fr-FR" sz="1600" b="0" i="0" u="none" strike="noStrike" kern="1200" cap="none" spc="0" normalizeH="0" baseline="0" noProof="0" dirty="0">
              <a:ln>
                <a:noFill/>
              </a:ln>
              <a:solidFill>
                <a:srgbClr val="000000"/>
              </a:solidFill>
              <a:effectLst/>
              <a:uLnTx/>
              <a:uFillTx/>
              <a:latin typeface="Arial Narrow"/>
              <a:ea typeface="+mn-ea"/>
              <a:cs typeface="+mn-cs"/>
            </a:endParaRPr>
          </a:p>
          <a:p>
            <a:pPr marL="265113" marR="0" lvl="0" indent="-265113"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Char char="n"/>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p:cNvPicPr>
            <a:picLocks noChangeAspect="1"/>
          </p:cNvPicPr>
          <p:nvPr/>
        </p:nvPicPr>
        <p:blipFill rotWithShape="1">
          <a:blip r:embed="rId4">
            <a:extLst>
              <a:ext uri="{28A0092B-C50C-407E-A947-70E740481C1C}">
                <a14:useLocalDpi xmlns:a14="http://schemas.microsoft.com/office/drawing/2010/main" val="0"/>
              </a:ext>
            </a:extLst>
          </a:blip>
          <a:srcRect r="904" b="9324"/>
          <a:stretch/>
        </p:blipFill>
        <p:spPr>
          <a:xfrm>
            <a:off x="5506620" y="1487606"/>
            <a:ext cx="2954992" cy="2107588"/>
          </a:xfrm>
          <a:prstGeom prst="rect">
            <a:avLst/>
          </a:prstGeom>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8" name="Rectangle 7"/>
          <p:cNvSpPr/>
          <p:nvPr/>
        </p:nvSpPr>
        <p:spPr>
          <a:xfrm>
            <a:off x="2724047" y="6363549"/>
            <a:ext cx="2290499"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 24 </a:t>
            </a:r>
            <a:r>
              <a:rPr lang="fr-FR" sz="1200" dirty="0">
                <a:solidFill>
                  <a:srgbClr val="EEECE1">
                    <a:lumMod val="50000"/>
                  </a:srgbClr>
                </a:solidFill>
              </a:rPr>
              <a:t>2020</a:t>
            </a:r>
          </a:p>
        </p:txBody>
      </p:sp>
    </p:spTree>
    <p:extLst>
      <p:ext uri="{BB962C8B-B14F-4D97-AF65-F5344CB8AC3E}">
        <p14:creationId xmlns:p14="http://schemas.microsoft.com/office/powerpoint/2010/main" val="14934909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a:t>SUIVI MY FLOW ENTREE EN RELATION</a:t>
            </a:r>
          </a:p>
        </p:txBody>
      </p:sp>
      <p:sp>
        <p:nvSpPr>
          <p:cNvPr id="4" name="Espace réservé du texte 4"/>
          <p:cNvSpPr txBox="1">
            <a:spLocks/>
          </p:cNvSpPr>
          <p:nvPr/>
        </p:nvSpPr>
        <p:spPr>
          <a:xfrm>
            <a:off x="403092" y="1089025"/>
            <a:ext cx="8120871" cy="5108331"/>
          </a:xfrm>
          <a:prstGeom prst="rect">
            <a:avLst/>
          </a:prstGeom>
        </p:spPr>
        <p:txBody>
          <a:bodyPr vert="horz" lIns="91440" tIns="45720" rIns="91440" bIns="45720" rtlCol="0">
            <a:normAutofit fontScale="85000" lnSpcReduction="2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r>
              <a:rPr kumimoji="0" lang="fr-FR" sz="1800" b="0" i="0" u="none" strike="noStrike" kern="1200" cap="none" spc="0" normalizeH="0" baseline="0" noProof="0" dirty="0">
                <a:ln>
                  <a:noFill/>
                </a:ln>
                <a:solidFill>
                  <a:srgbClr val="000000"/>
                </a:solidFill>
                <a:effectLst/>
                <a:uLnTx/>
                <a:uFillTx/>
                <a:latin typeface="Arial Narrow"/>
                <a:ea typeface="+mn-ea"/>
                <a:cs typeface="+mn-cs"/>
              </a:rPr>
              <a:t>Vous</a:t>
            </a:r>
            <a:r>
              <a:rPr kumimoji="0" lang="fr-FR" sz="1800" b="0" i="0" u="none" strike="noStrike" kern="1200" cap="none" spc="0" normalizeH="0" noProof="0" dirty="0">
                <a:ln>
                  <a:noFill/>
                </a:ln>
                <a:solidFill>
                  <a:srgbClr val="000000"/>
                </a:solidFill>
                <a:effectLst/>
                <a:uLnTx/>
                <a:uFillTx/>
                <a:latin typeface="Arial Narrow"/>
                <a:ea typeface="+mn-ea"/>
                <a:cs typeface="+mn-cs"/>
              </a:rPr>
              <a:t> recevez un mail de ce type et vous vous demandez ce que c’est ???</a:t>
            </a: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endParaRPr lang="fr-FR" dirty="0">
              <a:solidFill>
                <a:srgbClr val="000000"/>
              </a:solidFill>
              <a:latin typeface="Arial Narrow"/>
            </a:endParaRP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endParaRPr kumimoji="0" lang="fr-FR" sz="1800" b="0" i="0" u="none" strike="noStrike" kern="1200" cap="none" spc="0" normalizeH="0" noProof="0" dirty="0">
              <a:ln>
                <a:noFill/>
              </a:ln>
              <a:solidFill>
                <a:srgbClr val="000000"/>
              </a:solidFill>
              <a:effectLst/>
              <a:uLnTx/>
              <a:uFillTx/>
              <a:latin typeface="Arial Narrow"/>
              <a:ea typeface="+mn-ea"/>
              <a:cs typeface="+mn-cs"/>
            </a:endParaRP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endParaRPr lang="fr-FR" dirty="0">
              <a:solidFill>
                <a:srgbClr val="000000"/>
              </a:solidFill>
              <a:latin typeface="Arial Narrow"/>
            </a:endParaRPr>
          </a:p>
          <a:p>
            <a:pPr marL="0" marR="0" lvl="0" indent="0" algn="l" defTabSz="914400" rtl="0" eaLnBrk="1" fontAlgn="auto" latinLnBrk="0" hangingPunct="1">
              <a:lnSpc>
                <a:spcPct val="100000"/>
              </a:lnSpc>
              <a:spcBef>
                <a:spcPts val="200"/>
              </a:spcBef>
              <a:spcAft>
                <a:spcPts val="0"/>
              </a:spcAft>
              <a:buClr>
                <a:srgbClr val="FF0000"/>
              </a:buClr>
              <a:buSzTx/>
              <a:buNone/>
              <a:tabLst/>
              <a:defRPr/>
            </a:pPr>
            <a:endParaRPr kumimoji="0" lang="fr-FR" sz="1800" b="0" i="0" u="none" strike="noStrike" kern="1200" cap="none" spc="0" normalizeH="0" noProof="0" dirty="0">
              <a:ln>
                <a:noFill/>
              </a:ln>
              <a:solidFill>
                <a:srgbClr val="000000"/>
              </a:solidFill>
              <a:effectLst/>
              <a:uLnTx/>
              <a:uFillTx/>
              <a:latin typeface="Arial Narrow"/>
              <a:ea typeface="+mn-ea"/>
              <a:cs typeface="+mn-cs"/>
            </a:endParaRP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endParaRPr lang="fr-FR" baseline="0" dirty="0">
              <a:solidFill>
                <a:srgbClr val="000000"/>
              </a:solidFill>
              <a:latin typeface="Arial Narrow"/>
            </a:endParaRP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endParaRPr kumimoji="0" lang="fr-FR" sz="1800" b="0" i="0" u="none" strike="noStrike" kern="1200" cap="none" spc="0" normalizeH="0" noProof="0" dirty="0">
              <a:ln>
                <a:noFill/>
              </a:ln>
              <a:solidFill>
                <a:srgbClr val="000000"/>
              </a:solidFill>
              <a:effectLst/>
              <a:uLnTx/>
              <a:uFillTx/>
              <a:latin typeface="Arial Narrow"/>
              <a:ea typeface="+mn-ea"/>
              <a:cs typeface="+mn-cs"/>
            </a:endParaRP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endParaRPr lang="fr-FR" baseline="0" dirty="0">
              <a:solidFill>
                <a:srgbClr val="000000"/>
              </a:solidFill>
              <a:latin typeface="Arial Narrow"/>
            </a:endParaRP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endParaRPr kumimoji="0" lang="fr-FR" sz="1800" b="0" i="0" u="none" strike="noStrike" kern="1200" cap="none" spc="0" normalizeH="0" noProof="0" dirty="0">
              <a:ln>
                <a:noFill/>
              </a:ln>
              <a:solidFill>
                <a:srgbClr val="000000"/>
              </a:solidFill>
              <a:effectLst/>
              <a:uLnTx/>
              <a:uFillTx/>
              <a:latin typeface="Arial Narrow"/>
              <a:ea typeface="+mn-ea"/>
              <a:cs typeface="+mn-cs"/>
            </a:endParaRP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endParaRPr lang="fr-FR" baseline="0" dirty="0">
              <a:solidFill>
                <a:srgbClr val="000000"/>
              </a:solidFill>
              <a:latin typeface="Arial Narrow"/>
            </a:endParaRP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endParaRPr kumimoji="0" lang="fr-FR" sz="1800" b="0" i="0" u="none" strike="noStrike" kern="1200" cap="none" spc="0" normalizeH="0" noProof="0" dirty="0">
              <a:ln>
                <a:noFill/>
              </a:ln>
              <a:solidFill>
                <a:srgbClr val="000000"/>
              </a:solidFill>
              <a:effectLst/>
              <a:uLnTx/>
              <a:uFillTx/>
              <a:latin typeface="Arial Narrow"/>
              <a:ea typeface="+mn-ea"/>
              <a:cs typeface="+mn-cs"/>
            </a:endParaRP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r>
              <a:rPr kumimoji="0" lang="fr-FR" sz="1800" b="0" i="0" u="none" strike="noStrike" kern="1200" cap="none" spc="0" normalizeH="0" baseline="0" noProof="0" dirty="0">
                <a:ln>
                  <a:noFill/>
                </a:ln>
                <a:solidFill>
                  <a:srgbClr val="000000"/>
                </a:solidFill>
                <a:effectLst/>
                <a:uLnTx/>
                <a:uFillTx/>
                <a:latin typeface="Arial Narrow"/>
                <a:ea typeface="+mn-ea"/>
                <a:cs typeface="+mn-cs"/>
              </a:rPr>
              <a:t>Et bien, </a:t>
            </a:r>
            <a:r>
              <a:rPr lang="fr-FR" dirty="0">
                <a:solidFill>
                  <a:srgbClr val="000000"/>
                </a:solidFill>
                <a:latin typeface="Arial Narrow"/>
              </a:rPr>
              <a:t>vous venez d’entrer en relation</a:t>
            </a:r>
            <a:r>
              <a:rPr kumimoji="0" lang="fr-FR" sz="1800" b="0" i="0" u="none" strike="noStrike" kern="1200" cap="none" spc="0" normalizeH="0" noProof="0" dirty="0">
                <a:ln>
                  <a:noFill/>
                </a:ln>
                <a:solidFill>
                  <a:srgbClr val="000000"/>
                </a:solidFill>
                <a:effectLst/>
                <a:uLnTx/>
                <a:uFillTx/>
                <a:latin typeface="Arial Narrow"/>
                <a:ea typeface="+mn-ea"/>
                <a:cs typeface="+mn-cs"/>
              </a:rPr>
              <a:t>. Celle-ci est d</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orénavant prise en charge par les </a:t>
            </a:r>
            <a:r>
              <a:rPr kumimoji="0" lang="fr-FR" sz="1800" b="0" i="0" u="none" strike="noStrike" kern="1200" cap="none" spc="0" normalizeH="0" baseline="0" noProof="0" dirty="0" err="1">
                <a:ln>
                  <a:noFill/>
                </a:ln>
                <a:solidFill>
                  <a:srgbClr val="000000"/>
                </a:solidFill>
                <a:effectLst/>
                <a:uLnTx/>
                <a:uFillTx/>
                <a:latin typeface="Arial Narrow"/>
                <a:ea typeface="+mn-ea"/>
                <a:cs typeface="+mn-cs"/>
              </a:rPr>
              <a:t>ACPros</a:t>
            </a:r>
            <a:r>
              <a:rPr kumimoji="0" lang="fr-FR" sz="1800" b="0" i="0" u="none" strike="noStrike" kern="1200" cap="none" spc="0" normalizeH="0" baseline="0" noProof="0" dirty="0">
                <a:ln>
                  <a:noFill/>
                </a:ln>
                <a:solidFill>
                  <a:srgbClr val="000000"/>
                </a:solidFill>
                <a:effectLst/>
                <a:uLnTx/>
                <a:uFillTx/>
                <a:latin typeface="Arial Narrow"/>
                <a:ea typeface="+mn-ea"/>
                <a:cs typeface="+mn-cs"/>
              </a:rPr>
              <a:t> qui procèdent à l’analyse de complétude/conformité de votre dossier directement sur la base d’une requête quotidienne mise à leur disposition.</a:t>
            </a:r>
          </a:p>
          <a:p>
            <a:pPr marL="0" marR="0" lvl="0" indent="0"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None/>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265113" marR="0" lvl="0" indent="-265113" algn="l" defTabSz="914400" rtl="0" eaLnBrk="1" fontAlgn="auto" latinLnBrk="0" hangingPunct="1">
              <a:lnSpc>
                <a:spcPct val="100000"/>
              </a:lnSpc>
              <a:spcBef>
                <a:spcPts val="200"/>
              </a:spcBef>
              <a:spcAft>
                <a:spcPts val="0"/>
              </a:spcAft>
              <a:buClr>
                <a:srgbClr val="FF0000"/>
              </a:buClr>
              <a:buSzTx/>
              <a:buFont typeface="Wingdings" panose="05000000000000000000" pitchFamily="2" charset="2"/>
              <a:buChar char="n"/>
              <a:tabLst/>
              <a:defRPr/>
            </a:pPr>
            <a:r>
              <a:rPr kumimoji="0" lang="fr-FR" sz="1800" b="0" i="0" u="none" strike="noStrike" kern="1200" cap="none" spc="0" normalizeH="0" baseline="0" noProof="0" dirty="0">
                <a:ln>
                  <a:noFill/>
                </a:ln>
                <a:solidFill>
                  <a:srgbClr val="000000"/>
                </a:solidFill>
                <a:effectLst/>
                <a:uLnTx/>
                <a:uFillTx/>
                <a:latin typeface="Arial Narrow"/>
                <a:ea typeface="+mn-ea"/>
                <a:cs typeface="+mn-cs"/>
              </a:rPr>
              <a:t>3 cas de figures se présentent alors :</a:t>
            </a:r>
          </a:p>
          <a:p>
            <a:pPr marL="0" marR="0" lvl="0" indent="0" algn="l" defTabSz="914400" rtl="0" eaLnBrk="1" fontAlgn="auto" latinLnBrk="0" hangingPunct="1">
              <a:lnSpc>
                <a:spcPct val="100000"/>
              </a:lnSpc>
              <a:spcBef>
                <a:spcPct val="20000"/>
              </a:spcBef>
              <a:spcAft>
                <a:spcPts val="0"/>
              </a:spcAft>
              <a:buClr>
                <a:srgbClr val="FF0000"/>
              </a:buClr>
              <a:buSzTx/>
              <a:buFont typeface="Wingdings" panose="05000000000000000000" pitchFamily="2" charset="2"/>
              <a:buNone/>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a:p>
            <a:pPr marL="1600200" marR="0" lvl="3" indent="-228600" algn="l"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Char char="§"/>
              <a:tabLst/>
              <a:defRPr/>
            </a:pPr>
            <a:r>
              <a:rPr kumimoji="0" lang="fr-FR" sz="1600" b="0" i="0" u="none" strike="noStrike" kern="1200" cap="none" spc="0" normalizeH="0" baseline="0" noProof="0" dirty="0">
                <a:ln>
                  <a:noFill/>
                </a:ln>
                <a:solidFill>
                  <a:srgbClr val="000000"/>
                </a:solidFill>
                <a:effectLst/>
                <a:uLnTx/>
                <a:uFillTx/>
                <a:latin typeface="Arial Narrow"/>
                <a:ea typeface="+mn-ea"/>
                <a:cs typeface="+mn-cs"/>
              </a:rPr>
              <a:t>Contrôle de l’EER Pro par l’</a:t>
            </a:r>
            <a:r>
              <a:rPr kumimoji="0" lang="fr-FR" sz="1600" b="0" i="0" u="none" strike="noStrike" kern="1200" cap="none" spc="0" normalizeH="0" baseline="0" noProof="0" dirty="0" err="1">
                <a:ln>
                  <a:noFill/>
                </a:ln>
                <a:solidFill>
                  <a:srgbClr val="000000"/>
                </a:solidFill>
                <a:effectLst/>
                <a:uLnTx/>
                <a:uFillTx/>
                <a:latin typeface="Arial Narrow"/>
                <a:ea typeface="+mn-ea"/>
                <a:cs typeface="+mn-cs"/>
              </a:rPr>
              <a:t>ACPro</a:t>
            </a:r>
            <a:r>
              <a:rPr kumimoji="0" lang="fr-FR" sz="1600" b="0" i="0" u="none" strike="noStrike" kern="1200" cap="none" spc="0" normalizeH="0" baseline="0" noProof="0" dirty="0">
                <a:ln>
                  <a:noFill/>
                </a:ln>
                <a:solidFill>
                  <a:srgbClr val="000000"/>
                </a:solidFill>
                <a:effectLst/>
                <a:uLnTx/>
                <a:uFillTx/>
                <a:latin typeface="Arial Narrow"/>
                <a:ea typeface="+mn-ea"/>
                <a:cs typeface="+mn-cs"/>
              </a:rPr>
              <a:t> </a:t>
            </a:r>
            <a:r>
              <a:rPr kumimoji="0" lang="fr-FR" sz="1600" b="0" i="0" u="none" strike="noStrike" kern="1200" cap="none" spc="0" normalizeH="0" baseline="0" noProof="0" dirty="0">
                <a:ln>
                  <a:noFill/>
                </a:ln>
                <a:solidFill>
                  <a:srgbClr val="92D050"/>
                </a:solidFill>
                <a:effectLst/>
                <a:uLnTx/>
                <a:uFillTx/>
                <a:latin typeface="Arial Narrow"/>
                <a:ea typeface="+mn-ea"/>
                <a:cs typeface="+mn-cs"/>
              </a:rPr>
              <a:t>OK</a:t>
            </a:r>
            <a:r>
              <a:rPr kumimoji="0" lang="fr-FR" sz="1600" b="0" i="0" u="none" strike="noStrike" kern="1200" cap="none" spc="0" normalizeH="0" baseline="0" noProof="0" dirty="0">
                <a:ln>
                  <a:noFill/>
                </a:ln>
                <a:solidFill>
                  <a:srgbClr val="000000"/>
                </a:solidFill>
                <a:effectLst/>
                <a:uLnTx/>
                <a:uFillTx/>
                <a:latin typeface="Arial Narrow"/>
                <a:ea typeface="+mn-ea"/>
                <a:cs typeface="+mn-cs"/>
              </a:rPr>
              <a:t>, un message de validation vous est alors adressé pour information et clôture du dossier (mail </a:t>
            </a:r>
            <a:r>
              <a:rPr kumimoji="0" lang="fr-FR" sz="1600" b="0" i="0" u="none" strike="noStrike" kern="1200" cap="none" spc="0" normalizeH="0" baseline="0" noProof="0" dirty="0" err="1">
                <a:ln>
                  <a:noFill/>
                </a:ln>
                <a:solidFill>
                  <a:srgbClr val="000000"/>
                </a:solidFill>
                <a:effectLst/>
                <a:uLnTx/>
                <a:uFillTx/>
                <a:latin typeface="Arial Narrow"/>
                <a:ea typeface="+mn-ea"/>
                <a:cs typeface="+mn-cs"/>
              </a:rPr>
              <a:t>Myflow</a:t>
            </a:r>
            <a:r>
              <a:rPr kumimoji="0" lang="fr-FR" sz="1600" b="0" i="0" u="none" strike="noStrike" kern="1200" cap="none" spc="0" normalizeH="0" baseline="0" noProof="0" dirty="0">
                <a:ln>
                  <a:noFill/>
                </a:ln>
                <a:solidFill>
                  <a:srgbClr val="000000"/>
                </a:solidFill>
                <a:effectLst/>
                <a:uLnTx/>
                <a:uFillTx/>
                <a:latin typeface="Arial Narrow"/>
                <a:ea typeface="+mn-ea"/>
                <a:cs typeface="+mn-cs"/>
              </a:rPr>
              <a:t> transmis au </a:t>
            </a:r>
            <a:r>
              <a:rPr kumimoji="0" lang="fr-FR" sz="1600" b="0" i="0" u="none" strike="noStrike" kern="1200" cap="none" spc="0" normalizeH="0" baseline="0" noProof="0" dirty="0" err="1">
                <a:ln>
                  <a:noFill/>
                </a:ln>
                <a:solidFill>
                  <a:srgbClr val="000000"/>
                </a:solidFill>
                <a:effectLst/>
                <a:uLnTx/>
                <a:uFillTx/>
                <a:latin typeface="Arial Narrow"/>
                <a:ea typeface="+mn-ea"/>
                <a:cs typeface="+mn-cs"/>
              </a:rPr>
              <a:t>CCPro</a:t>
            </a:r>
            <a:r>
              <a:rPr kumimoji="0" lang="fr-FR" sz="1600" b="0" i="0" u="none" strike="noStrike" kern="1200" cap="none" spc="0" normalizeH="0" baseline="0" noProof="0" dirty="0">
                <a:ln>
                  <a:noFill/>
                </a:ln>
                <a:solidFill>
                  <a:srgbClr val="000000"/>
                </a:solidFill>
                <a:effectLst/>
                <a:uLnTx/>
                <a:uFillTx/>
                <a:latin typeface="Arial Narrow"/>
                <a:ea typeface="+mn-ea"/>
                <a:cs typeface="+mn-cs"/>
              </a:rPr>
              <a:t>)</a:t>
            </a:r>
          </a:p>
          <a:p>
            <a:pPr marL="1600200" marR="0" lvl="3" indent="-228600" algn="l"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Char char="§"/>
              <a:tabLst/>
              <a:defRPr/>
            </a:pPr>
            <a:r>
              <a:rPr kumimoji="0" lang="fr-FR" sz="1600" b="0" i="0" u="none" strike="noStrike" kern="1200" cap="none" spc="0" normalizeH="0" baseline="0" noProof="0" dirty="0">
                <a:ln>
                  <a:noFill/>
                </a:ln>
                <a:solidFill>
                  <a:srgbClr val="000000"/>
                </a:solidFill>
                <a:effectLst/>
                <a:uLnTx/>
                <a:uFillTx/>
                <a:latin typeface="Arial Narrow"/>
                <a:ea typeface="+mn-ea"/>
                <a:cs typeface="+mn-cs"/>
              </a:rPr>
              <a:t>Contrôle de l’EER Pro par l’</a:t>
            </a:r>
            <a:r>
              <a:rPr kumimoji="0" lang="fr-FR" sz="1600" b="0" i="0" u="none" strike="noStrike" kern="1200" cap="none" spc="0" normalizeH="0" baseline="0" noProof="0" dirty="0" err="1">
                <a:ln>
                  <a:noFill/>
                </a:ln>
                <a:solidFill>
                  <a:srgbClr val="000000"/>
                </a:solidFill>
                <a:effectLst/>
                <a:uLnTx/>
                <a:uFillTx/>
                <a:latin typeface="Arial Narrow"/>
                <a:ea typeface="+mn-ea"/>
                <a:cs typeface="+mn-cs"/>
              </a:rPr>
              <a:t>ACPro</a:t>
            </a:r>
            <a:r>
              <a:rPr kumimoji="0" lang="fr-FR" sz="1600" b="0" i="0" u="none" strike="noStrike" kern="1200" cap="none" spc="0" normalizeH="0" baseline="0" noProof="0" dirty="0">
                <a:ln>
                  <a:noFill/>
                </a:ln>
                <a:solidFill>
                  <a:srgbClr val="000000"/>
                </a:solidFill>
                <a:effectLst/>
                <a:uLnTx/>
                <a:uFillTx/>
                <a:latin typeface="Arial Narrow"/>
                <a:ea typeface="+mn-ea"/>
                <a:cs typeface="+mn-cs"/>
              </a:rPr>
              <a:t> </a:t>
            </a:r>
            <a:r>
              <a:rPr kumimoji="0" lang="fr-FR" sz="1600" b="0" i="0" u="none" strike="noStrike" kern="1200" cap="none" spc="0" normalizeH="0" baseline="0" noProof="0" dirty="0">
                <a:ln>
                  <a:noFill/>
                </a:ln>
                <a:solidFill>
                  <a:srgbClr val="FF0000"/>
                </a:solidFill>
                <a:effectLst/>
                <a:uLnTx/>
                <a:uFillTx/>
                <a:latin typeface="Arial Narrow"/>
                <a:ea typeface="+mn-ea"/>
                <a:cs typeface="+mn-cs"/>
              </a:rPr>
              <a:t>KO</a:t>
            </a:r>
            <a:r>
              <a:rPr kumimoji="0" lang="fr-FR" sz="1600" b="0" i="0" u="none" strike="noStrike" kern="1200" cap="none" spc="0" normalizeH="0" baseline="0" noProof="0" dirty="0">
                <a:ln>
                  <a:noFill/>
                </a:ln>
                <a:solidFill>
                  <a:srgbClr val="000000"/>
                </a:solidFill>
                <a:effectLst/>
                <a:uLnTx/>
                <a:uFillTx/>
                <a:latin typeface="Arial Narrow"/>
                <a:ea typeface="+mn-ea"/>
                <a:cs typeface="+mn-cs"/>
              </a:rPr>
              <a:t>, un message d’invalidation comme</a:t>
            </a:r>
            <a:r>
              <a:rPr kumimoji="0" lang="fr-FR" sz="1600" b="0" i="0" u="none" strike="noStrike" kern="1200" cap="none" spc="0" normalizeH="0" noProof="0" dirty="0">
                <a:ln>
                  <a:noFill/>
                </a:ln>
                <a:solidFill>
                  <a:srgbClr val="000000"/>
                </a:solidFill>
                <a:effectLst/>
                <a:uLnTx/>
                <a:uFillTx/>
                <a:latin typeface="Arial Narrow"/>
                <a:ea typeface="+mn-ea"/>
                <a:cs typeface="+mn-cs"/>
              </a:rPr>
              <a:t> ci-dessus</a:t>
            </a:r>
            <a:r>
              <a:rPr kumimoji="0" lang="fr-FR" sz="1600" b="0" i="0" u="none" strike="noStrike" kern="1200" cap="none" spc="0" normalizeH="0" baseline="0" noProof="0" dirty="0">
                <a:ln>
                  <a:noFill/>
                </a:ln>
                <a:solidFill>
                  <a:srgbClr val="000000"/>
                </a:solidFill>
                <a:effectLst/>
                <a:uLnTx/>
                <a:uFillTx/>
                <a:latin typeface="Arial Narrow"/>
                <a:ea typeface="+mn-ea"/>
                <a:cs typeface="+mn-cs"/>
              </a:rPr>
              <a:t> vous est adressé et il vous faudra alors engager une action de mise en conformité du dossier et y répondre </a:t>
            </a:r>
          </a:p>
          <a:p>
            <a:pPr marL="1600200" marR="0" lvl="3" indent="-228600" algn="l" defTabSz="914400" rtl="0" eaLnBrk="1" fontAlgn="auto" latinLnBrk="0" hangingPunct="1">
              <a:lnSpc>
                <a:spcPct val="100000"/>
              </a:lnSpc>
              <a:spcBef>
                <a:spcPct val="20000"/>
              </a:spcBef>
              <a:spcAft>
                <a:spcPts val="0"/>
              </a:spcAft>
              <a:buClr>
                <a:srgbClr val="BFBFBF"/>
              </a:buClr>
              <a:buSzTx/>
              <a:buFont typeface="Wingdings" panose="05000000000000000000" pitchFamily="2" charset="2"/>
              <a:buChar char="§"/>
              <a:tabLst/>
              <a:defRPr/>
            </a:pPr>
            <a:r>
              <a:rPr kumimoji="0" lang="fr-FR" sz="1600" b="0" i="0" u="none" strike="noStrike" kern="1200" cap="none" spc="0" normalizeH="0" baseline="0" noProof="0" dirty="0">
                <a:ln>
                  <a:noFill/>
                </a:ln>
                <a:solidFill>
                  <a:srgbClr val="000000"/>
                </a:solidFill>
                <a:effectLst/>
                <a:uLnTx/>
                <a:uFillTx/>
                <a:latin typeface="Arial Narrow"/>
                <a:ea typeface="+mn-ea"/>
                <a:cs typeface="+mn-cs"/>
              </a:rPr>
              <a:t>Point 2/ pouvant être répété jusqu’à régularisation et envoi courriel de validation selon Point 1/</a:t>
            </a:r>
            <a:endParaRPr lang="fr-FR" sz="1800" dirty="0">
              <a:solidFill>
                <a:srgbClr val="000000"/>
              </a:solidFill>
              <a:latin typeface="Arial Narrow"/>
            </a:endParaRPr>
          </a:p>
          <a:p>
            <a:pPr marL="36513" indent="0">
              <a:buClr>
                <a:srgbClr val="BFBFBF"/>
              </a:buClr>
              <a:buNone/>
              <a:defRPr/>
            </a:pPr>
            <a:r>
              <a:rPr kumimoji="0" lang="fr-FR" b="0" i="0" u="none" strike="noStrike" kern="1200" cap="none" spc="0" normalizeH="0" noProof="0" dirty="0">
                <a:ln>
                  <a:noFill/>
                </a:ln>
                <a:solidFill>
                  <a:srgbClr val="000000"/>
                </a:solidFill>
                <a:effectLst/>
                <a:uLnTx/>
                <a:uFillTx/>
                <a:latin typeface="Arial Narrow"/>
                <a:ea typeface="+mn-ea"/>
                <a:cs typeface="+mn-cs"/>
              </a:rPr>
              <a:t>  </a:t>
            </a:r>
            <a:endParaRPr lang="fr-FR" noProof="0" dirty="0">
              <a:solidFill>
                <a:srgbClr val="000000"/>
              </a:solidFill>
              <a:latin typeface="Arial Narrow"/>
            </a:endParaRPr>
          </a:p>
          <a:p>
            <a:pPr marL="36513" indent="0" algn="ctr">
              <a:buClr>
                <a:srgbClr val="BFBFBF"/>
              </a:buClr>
              <a:buNone/>
              <a:defRPr/>
            </a:pPr>
            <a:r>
              <a:rPr lang="fr-FR" b="1" dirty="0">
                <a:solidFill>
                  <a:srgbClr val="000000"/>
                </a:solidFill>
              </a:rPr>
              <a:t>Moralité : Usez et abusez de l’outil présenté précédemment pour être conforme du premier coup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49" t="37531" r="34893" b="27673"/>
          <a:stretch/>
        </p:blipFill>
        <p:spPr bwMode="auto">
          <a:xfrm>
            <a:off x="177682" y="1386942"/>
            <a:ext cx="8352928" cy="1946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Image 8">
            <a:extLst>
              <a:ext uri="{FF2B5EF4-FFF2-40B4-BE49-F238E27FC236}">
                <a16:creationId xmlns:a16="http://schemas.microsoft.com/office/drawing/2014/main" id="{762D4B49-5D69-0E48-A4D1-FC9BF9EE07B6}"/>
              </a:ext>
            </a:extLst>
          </p:cNvPr>
          <p:cNvPicPr>
            <a:picLocks noChangeAspect="1"/>
          </p:cNvPicPr>
          <p:nvPr/>
        </p:nvPicPr>
        <p:blipFill>
          <a:blip r:embed="rId4"/>
          <a:stretch>
            <a:fillRect/>
          </a:stretch>
        </p:blipFill>
        <p:spPr>
          <a:xfrm>
            <a:off x="7046797" y="1532023"/>
            <a:ext cx="1550303" cy="1257107"/>
          </a:xfrm>
          <a:prstGeom prst="rect">
            <a:avLst/>
          </a:prstGeom>
        </p:spPr>
      </p:pic>
      <p:sp>
        <p:nvSpPr>
          <p:cNvPr id="10" name="Rectangle 9"/>
          <p:cNvSpPr/>
          <p:nvPr/>
        </p:nvSpPr>
        <p:spPr>
          <a:xfrm>
            <a:off x="1895566" y="2933364"/>
            <a:ext cx="1323463" cy="400110"/>
          </a:xfrm>
          <a:prstGeom prst="rect">
            <a:avLst/>
          </a:prstGeom>
          <a:ln>
            <a:solidFill>
              <a:srgbClr val="FF0000"/>
            </a:solidFill>
          </a:ln>
        </p:spPr>
        <p:txBody>
          <a:bodyPr wrap="square">
            <a:spAutoFit/>
          </a:bodyPr>
          <a:lstStyle/>
          <a:p>
            <a:r>
              <a:rPr lang="fr-FR" sz="1000" dirty="0"/>
              <a:t>Accès Points de contrôle KO </a:t>
            </a:r>
          </a:p>
        </p:txBody>
      </p:sp>
      <p:cxnSp>
        <p:nvCxnSpPr>
          <p:cNvPr id="11" name="Connecteur droit avec flèche 10"/>
          <p:cNvCxnSpPr/>
          <p:nvPr/>
        </p:nvCxnSpPr>
        <p:spPr>
          <a:xfrm flipH="1" flipV="1">
            <a:off x="870155" y="2635447"/>
            <a:ext cx="1025411" cy="306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444439" y="2933364"/>
            <a:ext cx="2531256" cy="400110"/>
          </a:xfrm>
          <a:prstGeom prst="rect">
            <a:avLst/>
          </a:prstGeom>
          <a:ln>
            <a:solidFill>
              <a:schemeClr val="tx2"/>
            </a:solidFill>
          </a:ln>
        </p:spPr>
        <p:txBody>
          <a:bodyPr wrap="square">
            <a:spAutoFit/>
          </a:bodyPr>
          <a:lstStyle/>
          <a:p>
            <a:r>
              <a:rPr lang="fr-FR" sz="1000" dirty="0"/>
              <a:t>Adresse à laquelle le chargé de compte devra répondre une fois les points non conforme traités</a:t>
            </a:r>
          </a:p>
        </p:txBody>
      </p:sp>
      <p:cxnSp>
        <p:nvCxnSpPr>
          <p:cNvPr id="15" name="Connecteur droit avec flèche 14"/>
          <p:cNvCxnSpPr/>
          <p:nvPr/>
        </p:nvCxnSpPr>
        <p:spPr>
          <a:xfrm flipV="1">
            <a:off x="6002594" y="2933364"/>
            <a:ext cx="516193" cy="200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17" name="Rectangle 16"/>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S24 </a:t>
            </a:r>
            <a:r>
              <a:rPr lang="fr-FR" sz="1200" dirty="0">
                <a:solidFill>
                  <a:srgbClr val="EEECE1">
                    <a:lumMod val="50000"/>
                  </a:srgbClr>
                </a:solidFill>
              </a:rPr>
              <a:t>2020</a:t>
            </a:r>
          </a:p>
        </p:txBody>
      </p:sp>
    </p:spTree>
    <p:extLst>
      <p:ext uri="{BB962C8B-B14F-4D97-AF65-F5344CB8AC3E}">
        <p14:creationId xmlns:p14="http://schemas.microsoft.com/office/powerpoint/2010/main" val="18488859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0436" y="1231308"/>
            <a:ext cx="8542338" cy="3818364"/>
          </a:xfrm>
        </p:spPr>
        <p:txBody>
          <a:bodyPr>
            <a:normAutofit fontScale="92500"/>
          </a:bodyPr>
          <a:lstStyle/>
          <a:p>
            <a:r>
              <a:rPr lang="fr-FR" dirty="0"/>
              <a:t>Vous rencontrez un prospect, ouvrez un compte, montez un crédit ou faites une révision annuelle et :</a:t>
            </a:r>
          </a:p>
          <a:p>
            <a:pPr lvl="3"/>
            <a:r>
              <a:rPr lang="fr-FR" dirty="0"/>
              <a:t>Vous hésitez concernant les interrogations règlementaires à faire,</a:t>
            </a:r>
          </a:p>
          <a:p>
            <a:pPr lvl="3"/>
            <a:r>
              <a:rPr lang="fr-FR" dirty="0"/>
              <a:t>Vous en avez assez de passer d’applications en applications pour trouver ce qu’il vous faut,</a:t>
            </a:r>
          </a:p>
          <a:p>
            <a:pPr lvl="3"/>
            <a:r>
              <a:rPr lang="fr-FR" dirty="0"/>
              <a:t>Vous hésitez sur les modules à utiliser,</a:t>
            </a:r>
          </a:p>
          <a:p>
            <a:pPr lvl="3"/>
            <a:r>
              <a:rPr lang="fr-FR" dirty="0"/>
              <a:t>Vous avez le sentiment de perdre du temps à imprimer les divers documents et à les transformer en PDF,</a:t>
            </a:r>
          </a:p>
          <a:p>
            <a:endParaRPr lang="fr-FR" dirty="0"/>
          </a:p>
          <a:p>
            <a:r>
              <a:rPr lang="fr-FR" dirty="0"/>
              <a:t>Synapse est fait pour vous.</a:t>
            </a:r>
          </a:p>
          <a:p>
            <a:r>
              <a:rPr lang="fr-FR" dirty="0"/>
              <a:t>Il centralise en un seul endroit l’ensemble des interrogations dont vous avez besoin et vous les restitue sur une page. Vous êtes ainsi certains de la conformité de votre dossier et vous gagnez du temps. Il vous reste à numériser le script où il se doit et pour vous éviter de chercher où c’est sur la page suivante !!!</a:t>
            </a:r>
          </a:p>
          <a:p>
            <a:r>
              <a:rPr lang="fr-FR" dirty="0"/>
              <a:t>Vous ne pouvez plus attendre : c’est par </a:t>
            </a:r>
            <a:r>
              <a:rPr lang="fr-FR" dirty="0">
                <a:hlinkClick r:id="rId2"/>
              </a:rPr>
              <a:t>ici</a:t>
            </a:r>
            <a:r>
              <a:rPr lang="fr-FR" dirty="0"/>
              <a:t>.</a:t>
            </a:r>
          </a:p>
          <a:p>
            <a:pPr lvl="3"/>
            <a:endParaRPr lang="fr-FR" dirty="0"/>
          </a:p>
          <a:p>
            <a:pPr lvl="3"/>
            <a:endParaRPr lang="fr-FR" dirty="0"/>
          </a:p>
          <a:p>
            <a:pPr marL="0" indent="0">
              <a:buNone/>
            </a:pPr>
            <a:endParaRPr lang="fr-FR" dirty="0"/>
          </a:p>
          <a:p>
            <a:endParaRPr lang="fr-FR" dirty="0"/>
          </a:p>
          <a:p>
            <a:endParaRPr lang="fr-FR" dirty="0"/>
          </a:p>
        </p:txBody>
      </p:sp>
      <p:sp>
        <p:nvSpPr>
          <p:cNvPr id="3" name="Titre 2"/>
          <p:cNvSpPr>
            <a:spLocks noGrp="1"/>
          </p:cNvSpPr>
          <p:nvPr>
            <p:ph type="title"/>
          </p:nvPr>
        </p:nvSpPr>
        <p:spPr/>
        <p:txBody>
          <a:bodyPr/>
          <a:lstStyle/>
          <a:p>
            <a:pPr algn="r"/>
            <a:r>
              <a:rPr lang="fr-FR" dirty="0" err="1"/>
              <a:t>SyNAPSE</a:t>
            </a:r>
            <a:endParaRPr lang="fr-FR"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6890" y="4879642"/>
            <a:ext cx="1254172" cy="1220457"/>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3576" y="4675567"/>
            <a:ext cx="1236614" cy="1294120"/>
          </a:xfrm>
          <a:prstGeom prst="rect">
            <a:avLst/>
          </a:prstGeom>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10" name="Rectangle 9"/>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S07 2020</a:t>
            </a:r>
          </a:p>
        </p:txBody>
      </p:sp>
    </p:spTree>
    <p:extLst>
      <p:ext uri="{BB962C8B-B14F-4D97-AF65-F5344CB8AC3E}">
        <p14:creationId xmlns:p14="http://schemas.microsoft.com/office/powerpoint/2010/main" val="20751005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a:t>SYNAPSE</a:t>
            </a:r>
          </a:p>
        </p:txBody>
      </p:sp>
      <p:sp>
        <p:nvSpPr>
          <p:cNvPr id="4" name="ZoneTexte 3"/>
          <p:cNvSpPr txBox="1"/>
          <p:nvPr/>
        </p:nvSpPr>
        <p:spPr>
          <a:xfrm>
            <a:off x="899592" y="1052736"/>
            <a:ext cx="8094940" cy="5016758"/>
          </a:xfrm>
          <a:prstGeom prst="rect">
            <a:avLst/>
          </a:prstGeom>
          <a:noFill/>
        </p:spPr>
        <p:txBody>
          <a:bodyPr wrap="square" rtlCol="0">
            <a:spAutoFit/>
          </a:bodyPr>
          <a:lstStyle/>
          <a:p>
            <a:pPr marL="285750" indent="-285750" algn="just">
              <a:buFont typeface="Wingdings" panose="05000000000000000000" pitchFamily="2" charset="2"/>
              <a:buChar char="§"/>
            </a:pPr>
            <a:r>
              <a:rPr lang="fr-FR" sz="1600" b="1" dirty="0">
                <a:solidFill>
                  <a:srgbClr val="C31632"/>
                </a:solidFill>
              </a:rPr>
              <a:t>Prospection (non obligatoire) :</a:t>
            </a:r>
            <a:r>
              <a:rPr lang="fr-FR" sz="1600" dirty="0"/>
              <a:t> </a:t>
            </a:r>
          </a:p>
          <a:p>
            <a:pPr marL="742950" lvl="1" indent="-285750" algn="just">
              <a:buFont typeface="Wingdings" panose="05000000000000000000" pitchFamily="2" charset="2"/>
              <a:buChar char=""/>
            </a:pPr>
            <a:r>
              <a:rPr lang="fr-FR" sz="1600" b="1" dirty="0"/>
              <a:t>Classeur Client / DRC </a:t>
            </a:r>
            <a:r>
              <a:rPr lang="fr-FR" sz="1600" dirty="0"/>
              <a:t>: </a:t>
            </a:r>
          </a:p>
          <a:p>
            <a:pPr marL="1200150" lvl="2" indent="-285750" algn="just">
              <a:buFont typeface="Wingdings" panose="05000000000000000000" pitchFamily="2" charset="2"/>
              <a:buChar char="Ø"/>
            </a:pPr>
            <a:r>
              <a:rPr lang="fr-FR" sz="1400" dirty="0"/>
              <a:t>Type de document </a:t>
            </a:r>
            <a:r>
              <a:rPr lang="fr-FR" sz="1400" b="1" dirty="0"/>
              <a:t>INTERROGATIONS LEGALES (SYNAPSE)  </a:t>
            </a:r>
          </a:p>
          <a:p>
            <a:pPr marL="1200150" lvl="2" indent="-285750" algn="just">
              <a:buFont typeface="Wingdings" panose="05000000000000000000" pitchFamily="2" charset="2"/>
              <a:buChar char="Ø"/>
            </a:pPr>
            <a:r>
              <a:rPr lang="fr-FR" sz="1400" dirty="0"/>
              <a:t>Nature </a:t>
            </a:r>
            <a:r>
              <a:rPr lang="fr-FR" sz="1400" b="1" dirty="0"/>
              <a:t>INTERROGATIONS LEGALES (SYNAPSE)</a:t>
            </a:r>
          </a:p>
          <a:p>
            <a:pPr marL="1200150" lvl="2" indent="-285750" algn="just">
              <a:buFont typeface="Wingdings" panose="05000000000000000000" pitchFamily="2" charset="2"/>
              <a:buChar char="Ø"/>
            </a:pPr>
            <a:endParaRPr lang="fr-FR" sz="1400" b="1" dirty="0"/>
          </a:p>
          <a:p>
            <a:pPr marL="285750" indent="-285750" algn="just">
              <a:buFont typeface="Wingdings" panose="05000000000000000000" pitchFamily="2" charset="2"/>
              <a:buChar char="§"/>
            </a:pPr>
            <a:r>
              <a:rPr lang="fr-FR" sz="1600" b="1" dirty="0">
                <a:solidFill>
                  <a:srgbClr val="C31632"/>
                </a:solidFill>
              </a:rPr>
              <a:t>Entrée en relation/ ouverture de compte (obligatoire) : </a:t>
            </a:r>
          </a:p>
          <a:p>
            <a:pPr marL="742950" lvl="1" indent="-285750" algn="just">
              <a:buFont typeface="Wingdings" panose="05000000000000000000" pitchFamily="2" charset="2"/>
              <a:buChar char=""/>
            </a:pPr>
            <a:r>
              <a:rPr lang="fr-FR" sz="1600" b="1" dirty="0"/>
              <a:t>Classeur Client / Bancarisation / référence du compte/ ouverture</a:t>
            </a:r>
            <a:endParaRPr lang="fr-FR" sz="1600" dirty="0"/>
          </a:p>
          <a:p>
            <a:pPr marL="1200150" lvl="2" indent="-285750" algn="just">
              <a:buFont typeface="Wingdings" panose="05000000000000000000" pitchFamily="2" charset="2"/>
              <a:buChar char="Ø"/>
            </a:pPr>
            <a:r>
              <a:rPr lang="fr-FR" sz="1400" dirty="0"/>
              <a:t>Type de document </a:t>
            </a:r>
            <a:r>
              <a:rPr lang="fr-FR" sz="1400" b="1" dirty="0"/>
              <a:t>INTERROGATION FIBEN</a:t>
            </a:r>
          </a:p>
          <a:p>
            <a:pPr marL="1200150" lvl="2" indent="-285750" algn="just">
              <a:buFont typeface="Wingdings" panose="05000000000000000000" pitchFamily="2" charset="2"/>
              <a:buChar char="Ø"/>
            </a:pPr>
            <a:r>
              <a:rPr lang="fr-FR" sz="1400" dirty="0"/>
              <a:t>Nature </a:t>
            </a:r>
            <a:r>
              <a:rPr lang="fr-FR" sz="1400" b="1" dirty="0"/>
              <a:t>INTERROGATION FIBEN</a:t>
            </a:r>
          </a:p>
          <a:p>
            <a:pPr lvl="2" algn="just"/>
            <a:r>
              <a:rPr lang="fr-FR" sz="1400" i="1" dirty="0"/>
              <a:t>Il n’est pas nécessaire de dupliquer le classement dans Interrogation BDF FCC-FICP</a:t>
            </a:r>
          </a:p>
          <a:p>
            <a:pPr lvl="2" algn="just"/>
            <a:endParaRPr lang="fr-FR" sz="1200" i="1" dirty="0"/>
          </a:p>
          <a:p>
            <a:pPr marL="285750" indent="-285750" algn="just">
              <a:spcBef>
                <a:spcPts val="600"/>
              </a:spcBef>
              <a:buFont typeface="Wingdings" panose="05000000000000000000" pitchFamily="2" charset="2"/>
              <a:buChar char="§"/>
            </a:pPr>
            <a:r>
              <a:rPr lang="fr-FR" sz="1600" b="1" dirty="0">
                <a:solidFill>
                  <a:srgbClr val="C31632"/>
                </a:solidFill>
              </a:rPr>
              <a:t>Financements : </a:t>
            </a:r>
          </a:p>
          <a:p>
            <a:pPr marL="742950" lvl="1" indent="-285750" algn="just">
              <a:buFont typeface="Wingdings" panose="05000000000000000000" pitchFamily="2" charset="2"/>
              <a:buChar char=""/>
            </a:pPr>
            <a:r>
              <a:rPr lang="fr-FR" sz="1600" b="1" dirty="0"/>
              <a:t>DEFI  </a:t>
            </a:r>
            <a:r>
              <a:rPr lang="fr-FR" sz="1600" dirty="0"/>
              <a:t>: </a:t>
            </a:r>
          </a:p>
          <a:p>
            <a:pPr marL="1200150" lvl="2" indent="-285750" algn="just">
              <a:buFont typeface="Wingdings" panose="05000000000000000000" pitchFamily="2" charset="2"/>
              <a:buChar char="Ø"/>
            </a:pPr>
            <a:r>
              <a:rPr lang="fr-FR" sz="1400" dirty="0"/>
              <a:t>Sujet </a:t>
            </a:r>
            <a:r>
              <a:rPr lang="fr-FR" sz="1400" b="1" dirty="0"/>
              <a:t>FINANCEMENT   </a:t>
            </a:r>
          </a:p>
          <a:p>
            <a:pPr marL="1200150" lvl="2" indent="-285750" algn="just">
              <a:buFont typeface="Wingdings" panose="05000000000000000000" pitchFamily="2" charset="2"/>
              <a:buChar char="Ø"/>
            </a:pPr>
            <a:r>
              <a:rPr lang="fr-FR" sz="1400" dirty="0"/>
              <a:t>Nature </a:t>
            </a:r>
            <a:r>
              <a:rPr lang="fr-FR" sz="1400" b="1" dirty="0"/>
              <a:t>FIBEN</a:t>
            </a:r>
          </a:p>
          <a:p>
            <a:pPr marL="1200150" lvl="2" indent="-285750" algn="just">
              <a:buFont typeface="Wingdings" panose="05000000000000000000" pitchFamily="2" charset="2"/>
              <a:buChar char="Ø"/>
            </a:pPr>
            <a:r>
              <a:rPr lang="fr-FR" sz="1400" dirty="0"/>
              <a:t>Description : I</a:t>
            </a:r>
            <a:r>
              <a:rPr lang="fr-FR" sz="1400" b="1" dirty="0"/>
              <a:t>NTERROGATION SYNAPSE </a:t>
            </a:r>
            <a:r>
              <a:rPr lang="fr-FR" sz="1400" b="1" dirty="0" err="1"/>
              <a:t>jj</a:t>
            </a:r>
            <a:r>
              <a:rPr lang="fr-FR" sz="1400" b="1" dirty="0"/>
              <a:t>/mm/</a:t>
            </a:r>
            <a:r>
              <a:rPr lang="fr-FR" sz="1400" b="1" dirty="0" err="1"/>
              <a:t>aaaa</a:t>
            </a:r>
            <a:r>
              <a:rPr lang="fr-FR" sz="1400" b="1" dirty="0"/>
              <a:t> (date d’exécution du script)</a:t>
            </a:r>
          </a:p>
          <a:p>
            <a:pPr marL="285750" indent="-285750" algn="just">
              <a:spcBef>
                <a:spcPts val="600"/>
              </a:spcBef>
              <a:buFont typeface="Wingdings" panose="05000000000000000000" pitchFamily="2" charset="2"/>
              <a:buChar char="§"/>
            </a:pPr>
            <a:r>
              <a:rPr lang="fr-FR" sz="1600" b="1" dirty="0">
                <a:solidFill>
                  <a:srgbClr val="C31632"/>
                </a:solidFill>
              </a:rPr>
              <a:t>Révision annuelle :</a:t>
            </a:r>
          </a:p>
          <a:p>
            <a:pPr marL="742950" lvl="1" indent="-285750" algn="just">
              <a:buFont typeface="Wingdings" panose="05000000000000000000" pitchFamily="2" charset="2"/>
              <a:buChar char=""/>
            </a:pPr>
            <a:r>
              <a:rPr lang="fr-FR" sz="1600" b="1" dirty="0"/>
              <a:t>DSC  </a:t>
            </a:r>
            <a:r>
              <a:rPr lang="fr-FR" sz="1600" dirty="0"/>
              <a:t>: </a:t>
            </a:r>
          </a:p>
          <a:p>
            <a:pPr marL="1200150" lvl="2" indent="-285750" algn="just">
              <a:buFont typeface="Wingdings" panose="05000000000000000000" pitchFamily="2" charset="2"/>
              <a:buChar char="Ø"/>
            </a:pPr>
            <a:r>
              <a:rPr lang="fr-FR" sz="1400" dirty="0"/>
              <a:t>Sujet </a:t>
            </a:r>
            <a:r>
              <a:rPr lang="fr-FR" sz="1400" b="1" dirty="0"/>
              <a:t>REVISION</a:t>
            </a:r>
            <a:r>
              <a:rPr lang="fr-FR" sz="1400" dirty="0"/>
              <a:t>   </a:t>
            </a:r>
          </a:p>
          <a:p>
            <a:pPr marL="1200150" lvl="2" indent="-285750" algn="just">
              <a:buFont typeface="Wingdings" panose="05000000000000000000" pitchFamily="2" charset="2"/>
              <a:buChar char="Ø"/>
            </a:pPr>
            <a:r>
              <a:rPr lang="fr-FR" sz="1400" dirty="0"/>
              <a:t>Nature </a:t>
            </a:r>
            <a:r>
              <a:rPr lang="fr-FR" sz="1400" b="1" dirty="0"/>
              <a:t>REVISION ANNUELLE</a:t>
            </a:r>
          </a:p>
          <a:p>
            <a:pPr marL="1200150" lvl="2" indent="-285750" algn="just">
              <a:buFont typeface="Wingdings" panose="05000000000000000000" pitchFamily="2" charset="2"/>
              <a:buChar char="Ø"/>
            </a:pPr>
            <a:r>
              <a:rPr lang="fr-FR" sz="1400" dirty="0"/>
              <a:t>Description : </a:t>
            </a:r>
            <a:r>
              <a:rPr lang="fr-FR" sz="1400" b="1" dirty="0"/>
              <a:t>INTERROGATION</a:t>
            </a:r>
            <a:r>
              <a:rPr lang="fr-FR" sz="1400" dirty="0"/>
              <a:t> </a:t>
            </a:r>
            <a:r>
              <a:rPr lang="fr-FR" sz="1400" b="1" dirty="0"/>
              <a:t>SYNAPSE </a:t>
            </a:r>
            <a:r>
              <a:rPr lang="fr-FR" sz="1400" b="1" dirty="0" err="1"/>
              <a:t>jj</a:t>
            </a:r>
            <a:r>
              <a:rPr lang="fr-FR" sz="1400" b="1" dirty="0"/>
              <a:t>/mm/</a:t>
            </a:r>
            <a:r>
              <a:rPr lang="fr-FR" sz="1400" b="1" dirty="0" err="1"/>
              <a:t>aaaa</a:t>
            </a:r>
            <a:r>
              <a:rPr lang="fr-FR" sz="1400" b="1" dirty="0"/>
              <a:t> (date d’exécution du script)</a:t>
            </a: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961" y="1151707"/>
            <a:ext cx="1254172" cy="1220457"/>
          </a:xfrm>
          <a:prstGeom prst="rect">
            <a:avLst/>
          </a:prstGeom>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7" name="Rectangle 6"/>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S24 2020</a:t>
            </a:r>
            <a:endParaRPr lang="fr-FR" sz="1200" dirty="0">
              <a:solidFill>
                <a:srgbClr val="EEECE1">
                  <a:lumMod val="50000"/>
                </a:srgbClr>
              </a:solidFill>
            </a:endParaRPr>
          </a:p>
        </p:txBody>
      </p:sp>
    </p:spTree>
    <p:extLst>
      <p:ext uri="{BB962C8B-B14F-4D97-AF65-F5344CB8AC3E}">
        <p14:creationId xmlns:p14="http://schemas.microsoft.com/office/powerpoint/2010/main" val="2062017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S24 </a:t>
            </a:r>
            <a:r>
              <a:rPr lang="fr-FR" sz="1200" dirty="0">
                <a:solidFill>
                  <a:srgbClr val="EEECE1">
                    <a:lumMod val="50000"/>
                  </a:srgbClr>
                </a:solidFill>
              </a:rPr>
              <a:t>2020</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136717" y="2579872"/>
            <a:ext cx="6677025" cy="369332"/>
          </a:xfrm>
          <a:prstGeom prst="rect">
            <a:avLst/>
          </a:prstGeom>
        </p:spPr>
        <p:txBody>
          <a:bodyPr wrap="square">
            <a:spAutoFit/>
          </a:bodyPr>
          <a:lstStyle/>
          <a:p>
            <a:pPr marL="523875"/>
            <a:endParaRPr lang="fr-FR" dirty="0"/>
          </a:p>
        </p:txBody>
      </p:sp>
      <p:sp>
        <p:nvSpPr>
          <p:cNvPr id="11" name="Titre 8"/>
          <p:cNvSpPr>
            <a:spLocks noGrp="1"/>
          </p:cNvSpPr>
          <p:nvPr>
            <p:ph type="title"/>
          </p:nvPr>
        </p:nvSpPr>
        <p:spPr>
          <a:xfrm>
            <a:off x="765175" y="379413"/>
            <a:ext cx="7910513" cy="709612"/>
          </a:xfrm>
        </p:spPr>
        <p:txBody>
          <a:bodyPr/>
          <a:lstStyle/>
          <a:p>
            <a:pPr algn="r"/>
            <a:r>
              <a:rPr lang="fr-FR" dirty="0"/>
              <a:t>En résumé </a:t>
            </a:r>
            <a:endParaRPr lang="fr-FR" b="0" dirty="0"/>
          </a:p>
        </p:txBody>
      </p:sp>
      <p:sp>
        <p:nvSpPr>
          <p:cNvPr id="3" name="Rectangle 2"/>
          <p:cNvSpPr/>
          <p:nvPr/>
        </p:nvSpPr>
        <p:spPr>
          <a:xfrm>
            <a:off x="436583" y="1376865"/>
            <a:ext cx="7256686" cy="4524315"/>
          </a:xfrm>
          <a:prstGeom prst="rect">
            <a:avLst/>
          </a:prstGeom>
        </p:spPr>
        <p:txBody>
          <a:bodyPr wrap="square">
            <a:spAutoFit/>
          </a:bodyPr>
          <a:lstStyle/>
          <a:p>
            <a:r>
              <a:rPr lang="fr-FR" dirty="0"/>
              <a:t>Vous retrouverez sous la rubrique des commerciaux : </a:t>
            </a:r>
          </a:p>
          <a:p>
            <a:endParaRPr lang="fr-FR" dirty="0"/>
          </a:p>
          <a:p>
            <a:pPr marL="742950" lvl="1" indent="-285750">
              <a:buFont typeface="Wingdings" panose="05000000000000000000" pitchFamily="2" charset="2"/>
              <a:buChar char="ü"/>
            </a:pPr>
            <a:r>
              <a:rPr lang="fr-FR" dirty="0"/>
              <a:t>Lien vers le guide d’accompagnement des EER PRO (</a:t>
            </a:r>
            <a:r>
              <a:rPr lang="fr-FR" i="1" dirty="0"/>
              <a:t>cliquer </a:t>
            </a:r>
            <a:r>
              <a:rPr lang="fr-FR" i="1" dirty="0">
                <a:hlinkClick r:id="rId4"/>
              </a:rPr>
              <a:t>ici )</a:t>
            </a:r>
            <a:endParaRPr lang="fr-FR" i="1" dirty="0"/>
          </a:p>
          <a:p>
            <a:pPr marL="742950" lvl="1" indent="-285750">
              <a:buFont typeface="Wingdings" panose="05000000000000000000" pitchFamily="2" charset="2"/>
              <a:buChar char="ü"/>
            </a:pPr>
            <a:endParaRPr lang="fr-FR" i="1" dirty="0"/>
          </a:p>
          <a:p>
            <a:pPr marL="742950" lvl="1" indent="-285750">
              <a:buFont typeface="Wingdings" panose="05000000000000000000" pitchFamily="2" charset="2"/>
              <a:buChar char="ü"/>
            </a:pPr>
            <a:r>
              <a:rPr lang="fr-FR" dirty="0"/>
              <a:t>Lien vers l’outil d’accompagnement des EER PRO (</a:t>
            </a:r>
            <a:r>
              <a:rPr lang="fr-FR" i="1" dirty="0"/>
              <a:t>cliquer </a:t>
            </a:r>
            <a:r>
              <a:rPr lang="fr-FR" i="1" dirty="0">
                <a:hlinkClick r:id="rId5"/>
              </a:rPr>
              <a:t>ici )</a:t>
            </a:r>
            <a:endParaRPr lang="fr-FR" i="1" dirty="0"/>
          </a:p>
          <a:p>
            <a:pPr marL="742950" lvl="1" indent="-285750">
              <a:buFont typeface="Wingdings" panose="05000000000000000000" pitchFamily="2" charset="2"/>
              <a:buChar char="ü"/>
            </a:pPr>
            <a:endParaRPr lang="fr-FR" i="1" dirty="0"/>
          </a:p>
          <a:p>
            <a:pPr marL="742950" lvl="1" indent="-285750">
              <a:buFont typeface="Wingdings" panose="05000000000000000000" pitchFamily="2" charset="2"/>
              <a:buChar char="ü"/>
            </a:pPr>
            <a:r>
              <a:rPr lang="fr-FR" dirty="0"/>
              <a:t>Lien vers le guide opératoire </a:t>
            </a:r>
            <a:r>
              <a:rPr lang="fr-FR" dirty="0" err="1" smtClean="0"/>
              <a:t>Myflow</a:t>
            </a:r>
            <a:r>
              <a:rPr lang="fr-FR" dirty="0" smtClean="0"/>
              <a:t> </a:t>
            </a:r>
            <a:r>
              <a:rPr lang="fr-FR" dirty="0"/>
              <a:t>EER Pros Réseau (</a:t>
            </a:r>
            <a:r>
              <a:rPr lang="fr-FR" i="1" dirty="0"/>
              <a:t>cliquer </a:t>
            </a:r>
            <a:r>
              <a:rPr lang="fr-FR" i="1" dirty="0">
                <a:hlinkClick r:id="rId6"/>
              </a:rPr>
              <a:t>ici </a:t>
            </a:r>
            <a:r>
              <a:rPr lang="fr-FR" i="1" dirty="0"/>
              <a:t>)</a:t>
            </a:r>
          </a:p>
          <a:p>
            <a:pPr marL="742950" lvl="1" indent="-285750">
              <a:buFont typeface="Wingdings" panose="05000000000000000000" pitchFamily="2" charset="2"/>
              <a:buChar char="ü"/>
            </a:pPr>
            <a:endParaRPr lang="fr-FR" i="1" dirty="0"/>
          </a:p>
          <a:p>
            <a:pPr marL="742950" lvl="1" indent="-285750">
              <a:buFont typeface="Wingdings" panose="05000000000000000000" pitchFamily="2" charset="2"/>
              <a:buChar char="ü"/>
            </a:pPr>
            <a:r>
              <a:rPr lang="fr-FR" dirty="0"/>
              <a:t>Lien vers le guide </a:t>
            </a:r>
            <a:r>
              <a:rPr lang="fr-FR" dirty="0" smtClean="0"/>
              <a:t>Synapse </a:t>
            </a:r>
            <a:r>
              <a:rPr lang="fr-FR" dirty="0"/>
              <a:t>(</a:t>
            </a:r>
            <a:r>
              <a:rPr lang="fr-FR" i="1" dirty="0"/>
              <a:t>cliquer </a:t>
            </a:r>
            <a:r>
              <a:rPr lang="fr-FR" i="1" dirty="0">
                <a:hlinkClick r:id="rId7"/>
              </a:rPr>
              <a:t>ici </a:t>
            </a:r>
            <a:r>
              <a:rPr lang="fr-FR" i="1" dirty="0"/>
              <a:t>)</a:t>
            </a:r>
          </a:p>
          <a:p>
            <a:pPr lvl="1"/>
            <a:endParaRPr lang="fr-FR" i="1" dirty="0"/>
          </a:p>
          <a:p>
            <a:pPr marL="742950" lvl="1" indent="-285750">
              <a:buFont typeface="Wingdings" panose="05000000000000000000" pitchFamily="2" charset="2"/>
              <a:buChar char="ü"/>
            </a:pPr>
            <a:r>
              <a:rPr lang="fr-FR" dirty="0"/>
              <a:t>Lien vers l’outil </a:t>
            </a:r>
            <a:r>
              <a:rPr lang="fr-FR" dirty="0" smtClean="0"/>
              <a:t>Synapse </a:t>
            </a:r>
            <a:r>
              <a:rPr lang="fr-FR" dirty="0"/>
              <a:t>(</a:t>
            </a:r>
            <a:r>
              <a:rPr lang="fr-FR" i="1" dirty="0"/>
              <a:t>cliquer </a:t>
            </a:r>
            <a:r>
              <a:rPr lang="fr-FR" i="1" dirty="0">
                <a:hlinkClick r:id="rId8"/>
              </a:rPr>
              <a:t>ici )</a:t>
            </a:r>
            <a:endParaRPr lang="fr-FR" i="1" dirty="0"/>
          </a:p>
          <a:p>
            <a:pPr lvl="1"/>
            <a:endParaRPr lang="fr-FR" i="1" dirty="0"/>
          </a:p>
          <a:p>
            <a:pPr marL="742950" lvl="1" indent="-285750">
              <a:buFont typeface="Wingdings" panose="05000000000000000000" pitchFamily="2" charset="2"/>
              <a:buChar char="ü"/>
            </a:pPr>
            <a:endParaRPr lang="fr-FR" dirty="0"/>
          </a:p>
          <a:p>
            <a:endParaRPr lang="fr-FR" dirty="0"/>
          </a:p>
          <a:p>
            <a:endParaRPr lang="fr-FR" dirty="0"/>
          </a:p>
          <a:p>
            <a:r>
              <a:rPr lang="fr-FR" dirty="0"/>
              <a:t>	</a:t>
            </a:r>
          </a:p>
        </p:txBody>
      </p:sp>
    </p:spTree>
    <p:extLst>
      <p:ext uri="{BB962C8B-B14F-4D97-AF65-F5344CB8AC3E}">
        <p14:creationId xmlns:p14="http://schemas.microsoft.com/office/powerpoint/2010/main" val="2397920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5" ma:contentTypeDescription="Create a new document." ma:contentTypeScope="" ma:versionID="d2140bd444bc2111f5fba4598df777c0">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399bfec1172bbf64c8bd31f854bb0c3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8379FAFF-2F76-4F0B-8CD8-83676AD91A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925DB7-CCE4-48F1-BF80-9981159D6B98}">
  <ds:schemaRefs>
    <ds:schemaRef ds:uri="df2096ab-7d57-4ad3-817e-19c322fe2331"/>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purl.org/dc/terms/"/>
    <ds:schemaRef ds:uri="a6eaa20e-8785-4f6a-ad54-680d61602c4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12346</TotalTime>
  <Words>609</Words>
  <Application>Microsoft Office PowerPoint</Application>
  <PresentationFormat>Affichage à l'écran (4:3)</PresentationFormat>
  <Paragraphs>114</Paragraphs>
  <Slides>7</Slides>
  <Notes>1</Notes>
  <HiddenSlides>0</HiddenSlides>
  <MMClips>0</MMClips>
  <ScaleCrop>false</ScaleCrop>
  <HeadingPairs>
    <vt:vector size="6" baseType="variant">
      <vt:variant>
        <vt:lpstr>Polices utilisées</vt:lpstr>
      </vt:variant>
      <vt:variant>
        <vt:i4>6</vt:i4>
      </vt:variant>
      <vt:variant>
        <vt:lpstr>Thème</vt:lpstr>
      </vt:variant>
      <vt:variant>
        <vt:i4>9</vt:i4>
      </vt:variant>
      <vt:variant>
        <vt:lpstr>Titres des diapositives</vt:lpstr>
      </vt:variant>
      <vt:variant>
        <vt:i4>7</vt:i4>
      </vt:variant>
    </vt:vector>
  </HeadingPairs>
  <TitlesOfParts>
    <vt:vector size="22" baseType="lpstr">
      <vt:lpstr>Aharoni</vt:lpstr>
      <vt:lpstr>Arial</vt:lpstr>
      <vt:lpstr>Arial Narrow</vt:lpstr>
      <vt:lpstr>Calibri</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Outil d’accompagnement des entrées en relation prO</vt:lpstr>
      <vt:lpstr>SUIVI MY FLOW ENTREE EN RELATION</vt:lpstr>
      <vt:lpstr>SyNAPSE</vt:lpstr>
      <vt:lpstr>SYNAPSE</vt:lpstr>
      <vt:lpstr>En résumé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537</cp:revision>
  <cp:lastPrinted>2020-01-23T16:40:35Z</cp:lastPrinted>
  <dcterms:created xsi:type="dcterms:W3CDTF">2016-06-03T08:10:53Z</dcterms:created>
  <dcterms:modified xsi:type="dcterms:W3CDTF">2020-06-11T16:18:47Z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daniel.rohde@cegee.caisse-epargne.fr</vt:lpwstr>
  </property>
  <property fmtid="{D5CDD505-2E9C-101B-9397-08002B2CF9AE}" pid="5" name="MSIP_Label_48a19f0c-bea1-442e-a475-ed109d9ec508_SetDate">
    <vt:lpwstr>2020-05-28T15:17:20.3613256Z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