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86" r:id="rId13"/>
    <p:sldId id="289" r:id="rId14"/>
    <p:sldId id="458" r:id="rId15"/>
    <p:sldId id="464" r:id="rId16"/>
    <p:sldId id="459" r:id="rId17"/>
    <p:sldId id="460" r:id="rId18"/>
    <p:sldId id="462" r:id="rId19"/>
    <p:sldId id="463" r:id="rId20"/>
    <p:sldId id="461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9C86"/>
    <a:srgbClr val="EB0F2D"/>
    <a:srgbClr val="DE6225"/>
    <a:srgbClr val="0066CC"/>
    <a:srgbClr val="581D41"/>
    <a:srgbClr val="CCECFF"/>
    <a:srgbClr val="F7DAAF"/>
    <a:srgbClr val="EA9922"/>
    <a:srgbClr val="BFBFBF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>
        <p:scale>
          <a:sx n="80" d="100"/>
          <a:sy n="80" d="100"/>
        </p:scale>
        <p:origin x="138" y="-30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843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36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731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890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83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023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700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02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Novembre 2020 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45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450" y="11626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Programme CCA : Connaissance Client Actualisation</a:t>
            </a:r>
          </a:p>
          <a:p>
            <a:pPr marL="1371600" lvl="2" indent="-457200">
              <a:buFontTx/>
              <a:buChar char="-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Présentation générale</a:t>
            </a:r>
          </a:p>
          <a:p>
            <a:pPr marL="1371600" lvl="2" indent="-457200">
              <a:buFontTx/>
              <a:buChar char="-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Organisation de la Conduite du Changement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>
              <a:defRPr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45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43" y="1667046"/>
            <a:ext cx="1317678" cy="74409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3" y="379825"/>
            <a:ext cx="8378827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Contexte et cadre réglementaire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177682" y="1589442"/>
            <a:ext cx="8672984" cy="4199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Les </a:t>
            </a:r>
            <a:r>
              <a:rPr lang="fr-FR" sz="18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dispositifs actuels permettant de contrôler la conformité et d’actualiser les éléments de Connaissance Client </a:t>
            </a:r>
            <a:r>
              <a:rPr lang="fr-FR" sz="1800" b="1" dirty="0">
                <a:solidFill>
                  <a:srgbClr val="C00000"/>
                </a:solidFill>
              </a:rPr>
              <a:t>ne répondent plus aux nouvelles exigences imposées par l’ACPR</a:t>
            </a:r>
            <a:r>
              <a:rPr lang="fr-FR" sz="1800" b="1" dirty="0" smtClean="0">
                <a:solidFill>
                  <a:srgbClr val="C00000"/>
                </a:solidFill>
              </a:rPr>
              <a:t>.</a:t>
            </a:r>
          </a:p>
          <a:p>
            <a:pPr>
              <a:buClrTx/>
              <a:buFont typeface="Wingdings" panose="05000000000000000000" pitchFamily="2" charset="2"/>
              <a:buChar char="p"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>
              <a:buClrTx/>
              <a:buFont typeface="Wingdings" panose="05000000000000000000" pitchFamily="2" charset="2"/>
              <a:buChar char="p"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Ces exigences </a:t>
            </a:r>
            <a:r>
              <a:rPr lang="fr-FR" sz="1800" dirty="0" smtClean="0">
                <a:solidFill>
                  <a:srgbClr val="000000"/>
                </a:solidFill>
              </a:rPr>
              <a:t>nous imposent de m</a:t>
            </a: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ieux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connaître nos clients pour mieux les servir, tout en respectant la réglementation. 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2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3" y="379825"/>
            <a:ext cx="8378827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Contexte et cadre réglementaire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77682" y="1882197"/>
            <a:ext cx="8821940" cy="4109592"/>
            <a:chOff x="661981" y="1626418"/>
            <a:chExt cx="4894253" cy="2870831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F4B0EE3-E961-4433-9148-63886915F9EF}"/>
                </a:ext>
              </a:extLst>
            </p:cNvPr>
            <p:cNvGrpSpPr/>
            <p:nvPr/>
          </p:nvGrpSpPr>
          <p:grpSpPr>
            <a:xfrm>
              <a:off x="661981" y="1626418"/>
              <a:ext cx="4894253" cy="547222"/>
              <a:chOff x="937512" y="1599167"/>
              <a:chExt cx="7371048" cy="547222"/>
            </a:xfrm>
          </p:grpSpPr>
          <p:sp>
            <p:nvSpPr>
              <p:cNvPr id="28" name="Flèche : chevron 32">
                <a:extLst>
                  <a:ext uri="{FF2B5EF4-FFF2-40B4-BE49-F238E27FC236}">
                    <a16:creationId xmlns:a16="http://schemas.microsoft.com/office/drawing/2014/main" id="{62314515-32EF-4938-B468-F44CC4CF88D7}"/>
                  </a:ext>
                </a:extLst>
              </p:cNvPr>
              <p:cNvSpPr/>
              <p:nvPr/>
            </p:nvSpPr>
            <p:spPr>
              <a:xfrm>
                <a:off x="937512" y="1599167"/>
                <a:ext cx="175192" cy="399419"/>
              </a:xfrm>
              <a:prstGeom prst="chevron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 smtClean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9CC8F40-CFB5-4463-B82E-B4E22B47F3E2}"/>
                  </a:ext>
                </a:extLst>
              </p:cNvPr>
              <p:cNvSpPr/>
              <p:nvPr/>
            </p:nvSpPr>
            <p:spPr>
              <a:xfrm>
                <a:off x="1322402" y="1599167"/>
                <a:ext cx="6986158" cy="547222"/>
              </a:xfrm>
              <a:prstGeom prst="rect">
                <a:avLst/>
              </a:prstGeom>
              <a:noFill/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La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connaissance client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repose sur  : 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la collecte et la conservation d’un ensemble d’informations et de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pièces justificatives conformes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la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mesure du risque de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blanchiment</a:t>
                </a:r>
              </a:p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endParaRPr>
              </a:p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7750CE7-E77E-4FDA-AAE2-6D4E1DF933C5}"/>
                </a:ext>
              </a:extLst>
            </p:cNvPr>
            <p:cNvGrpSpPr/>
            <p:nvPr/>
          </p:nvGrpSpPr>
          <p:grpSpPr>
            <a:xfrm>
              <a:off x="686601" y="2471679"/>
              <a:ext cx="4800416" cy="516067"/>
              <a:chOff x="974591" y="2362823"/>
              <a:chExt cx="7229726" cy="516067"/>
            </a:xfrm>
          </p:grpSpPr>
          <p:sp>
            <p:nvSpPr>
              <p:cNvPr id="26" name="Flèche : chevron 47">
                <a:extLst>
                  <a:ext uri="{FF2B5EF4-FFF2-40B4-BE49-F238E27FC236}">
                    <a16:creationId xmlns:a16="http://schemas.microsoft.com/office/drawing/2014/main" id="{CEDA4626-6477-4142-82E4-913F893E3674}"/>
                  </a:ext>
                </a:extLst>
              </p:cNvPr>
              <p:cNvSpPr/>
              <p:nvPr/>
            </p:nvSpPr>
            <p:spPr>
              <a:xfrm>
                <a:off x="974591" y="2479471"/>
                <a:ext cx="163972" cy="399419"/>
              </a:xfrm>
              <a:prstGeom prst="chevron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 smtClean="0">
                  <a:ln>
                    <a:noFill/>
                  </a:ln>
                  <a:solidFill>
                    <a:srgbClr val="9176B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7C45595-9C6F-476C-AC60-50E023F20125}"/>
                  </a:ext>
                </a:extLst>
              </p:cNvPr>
              <p:cNvSpPr/>
              <p:nvPr/>
            </p:nvSpPr>
            <p:spPr>
              <a:xfrm>
                <a:off x="1322402" y="2362823"/>
                <a:ext cx="6881915" cy="463926"/>
              </a:xfrm>
              <a:prstGeom prst="rect">
                <a:avLst/>
              </a:prstGeom>
              <a:noFill/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La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décision d’entrer en relation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+mn-ea"/>
                    <a:sym typeface="Arial"/>
                  </a:rPr>
                  <a:t>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avec un client doit tenir compte : 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de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l’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exhaustivité et de la conformité des informations et pièces justificatives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collectées</a:t>
                </a:r>
                <a:endPara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endParaRP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du niveau de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risque de blanchiment </a:t>
                </a: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D9EF979A-5DC2-4577-8655-80D680A7BD3D}"/>
                </a:ext>
              </a:extLst>
            </p:cNvPr>
            <p:cNvGrpSpPr/>
            <p:nvPr/>
          </p:nvGrpSpPr>
          <p:grpSpPr>
            <a:xfrm>
              <a:off x="669431" y="3362927"/>
              <a:ext cx="4779466" cy="1134322"/>
              <a:chOff x="923866" y="3039650"/>
              <a:chExt cx="7198176" cy="1134322"/>
            </a:xfrm>
          </p:grpSpPr>
          <p:sp>
            <p:nvSpPr>
              <p:cNvPr id="24" name="Flèche : chevron 50">
                <a:extLst>
                  <a:ext uri="{FF2B5EF4-FFF2-40B4-BE49-F238E27FC236}">
                    <a16:creationId xmlns:a16="http://schemas.microsoft.com/office/drawing/2014/main" id="{7E6954CD-E491-41F0-A3F6-7234A35D4016}"/>
                  </a:ext>
                </a:extLst>
              </p:cNvPr>
              <p:cNvSpPr/>
              <p:nvPr/>
            </p:nvSpPr>
            <p:spPr>
              <a:xfrm>
                <a:off x="923866" y="3407101"/>
                <a:ext cx="163972" cy="399419"/>
              </a:xfrm>
              <a:prstGeom prst="chevron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 smtClean="0">
                  <a:ln>
                    <a:noFill/>
                  </a:ln>
                  <a:solidFill>
                    <a:srgbClr val="9176B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E88CA1-3729-469C-92A1-91284B94E4D4}"/>
                  </a:ext>
                </a:extLst>
              </p:cNvPr>
              <p:cNvSpPr/>
              <p:nvPr/>
            </p:nvSpPr>
            <p:spPr>
              <a:xfrm>
                <a:off x="1240127" y="3039650"/>
                <a:ext cx="6881915" cy="1134322"/>
              </a:xfrm>
              <a:prstGeom prst="rect">
                <a:avLst/>
              </a:prstGeom>
              <a:noFill/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A fréquence périodique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(fonction du risque de blanchiment -</a:t>
                </a:r>
                <a:r>
                  <a:rPr kumimoji="0" lang="fr-FR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score LCB/FT) et lors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d’évènements déclencheurs,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la banque doit : 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mettre à jour les éléments de connaissance client </a:t>
                </a:r>
                <a:r>
                  <a:rPr kumimoji="0" lang="fr-FR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(informations et pièces justificatives conformes + mesure du risque de blanchiment)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Tx/>
                  <a:buFont typeface="Arial Narrow" panose="020B0606020202030204" pitchFamily="34" charset="0"/>
                  <a:buChar char="◘"/>
                  <a:tabLst/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décider du maintien de la relation d’affaires avec le client </a:t>
                </a:r>
              </a:p>
            </p:txBody>
          </p:sp>
        </p:grpSp>
      </p:grpSp>
      <p:sp>
        <p:nvSpPr>
          <p:cNvPr id="2" name="ZoneTexte 1"/>
          <p:cNvSpPr txBox="1"/>
          <p:nvPr/>
        </p:nvSpPr>
        <p:spPr>
          <a:xfrm>
            <a:off x="765173" y="1020671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Pour rappel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fr-FR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Objectifs</a:t>
            </a:r>
            <a:endParaRPr lang="fr-FR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space réservé du contenu 1"/>
          <p:cNvSpPr txBox="1">
            <a:spLocks/>
          </p:cNvSpPr>
          <p:nvPr/>
        </p:nvSpPr>
        <p:spPr>
          <a:xfrm>
            <a:off x="152667" y="1275880"/>
            <a:ext cx="8680107" cy="371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Le programme CCA regroupe plusieurs projets et a pour ambition :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Tx/>
              <a:buFont typeface="Arial Narrow" panose="020B0606020202030204" pitchFamily="34" charset="0"/>
              <a:buChar char="◘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fluidifier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simplifier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et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encadrer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l’acquisition,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les contrôles et l’actualisation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des données et des documents de la Connaissance Client, et de générer de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nouvelles opportunités commerciales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Tx/>
              <a:buFont typeface="Arial Narrow" panose="020B0606020202030204" pitchFamily="34" charset="0"/>
              <a:buChar char="◘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sur 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tous les marchés de la BDD et de la BDR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toutes les clientèles et tous les canaux, 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Tx/>
              <a:buFont typeface="Arial Narrow" panose="020B0606020202030204" pitchFamily="34" charset="0"/>
              <a:buChar char="◘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sur le flux et sur le stock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393580" y="3479545"/>
            <a:ext cx="3482592" cy="1004842"/>
          </a:xfrm>
          <a:prstGeom prst="roundRect">
            <a:avLst/>
          </a:prstGeom>
          <a:noFill/>
          <a:ln w="158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Adaptation des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parcours collaborateurs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pour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simplifier l’acquisition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et la mise à jour dans connaissance client mais également dans d’autres applicatifs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4580519" y="3515592"/>
            <a:ext cx="3494795" cy="633274"/>
          </a:xfrm>
          <a:prstGeom prst="roundRect">
            <a:avLst/>
          </a:prstGeom>
          <a:noFill/>
          <a:ln w="158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Adaptation des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parcours clients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pour faciliter l’acquisition et le contrôle en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self-care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393580" y="4629435"/>
            <a:ext cx="3482592" cy="653659"/>
          </a:xfrm>
          <a:prstGeom prst="roundRect">
            <a:avLst/>
          </a:prstGeom>
          <a:noFill/>
          <a:ln w="158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Appel à des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prestataires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pour des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remédiations en masse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 de clientèles ciblées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4696841" y="4418763"/>
            <a:ext cx="3262149" cy="891902"/>
          </a:xfrm>
          <a:prstGeom prst="roundRect">
            <a:avLst/>
          </a:prstGeom>
          <a:noFill/>
          <a:ln w="158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Mise en œuvre de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contraintes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comme des blocages sur les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espaces clients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et les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postes de travail collaborateurs.</a:t>
            </a:r>
          </a:p>
        </p:txBody>
      </p:sp>
      <p:sp>
        <p:nvSpPr>
          <p:cNvPr id="33" name="Flèche : chevron 47">
            <a:extLst>
              <a:ext uri="{FF2B5EF4-FFF2-40B4-BE49-F238E27FC236}">
                <a16:creationId xmlns:a16="http://schemas.microsoft.com/office/drawing/2014/main" id="{CEDA4626-6477-4142-82E4-913F893E3674}"/>
              </a:ext>
            </a:extLst>
          </p:cNvPr>
          <p:cNvSpPr/>
          <p:nvPr/>
        </p:nvSpPr>
        <p:spPr>
          <a:xfrm>
            <a:off x="1671973" y="5428741"/>
            <a:ext cx="172882" cy="505429"/>
          </a:xfrm>
          <a:prstGeom prst="chevron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400" kern="0" smtClean="0">
              <a:solidFill>
                <a:srgbClr val="C00000"/>
              </a:solidFill>
              <a:latin typeface="Arial"/>
              <a:sym typeface="Arial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2024655" y="5430839"/>
            <a:ext cx="5344371" cy="761468"/>
          </a:xfrm>
          <a:prstGeom prst="roundRect">
            <a:avLst/>
          </a:prstGeom>
          <a:noFill/>
          <a:ln w="15875" cap="flat" cmpd="sng" algn="ctr">
            <a:solidFill>
              <a:srgbClr val="581D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En mettant en œuvre un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nouvel indicateur </a:t>
            </a:r>
            <a:r>
              <a:rPr lang="fr-FR" sz="1400" b="1" kern="0" dirty="0" smtClean="0">
                <a:solidFill>
                  <a:srgbClr val="C00000"/>
                </a:solidFill>
                <a:latin typeface="Arial"/>
                <a:sym typeface="Arial"/>
              </a:rPr>
              <a:t>TOP CC</a:t>
            </a:r>
            <a:r>
              <a:rPr lang="fr-FR" sz="1400" kern="0" dirty="0" smtClean="0">
                <a:solidFill>
                  <a:srgbClr val="C00000"/>
                </a:solidFill>
                <a:latin typeface="Arial"/>
                <a:sym typeface="Arial"/>
              </a:rPr>
              <a:t>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prenant en compte les exigences réglementaires, associé à des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alertes « fraîcheur »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et une </a:t>
            </a:r>
            <a:r>
              <a:rPr lang="fr-FR" sz="1400" b="1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sym typeface="Arial"/>
              </a:rPr>
              <a:t>fiche de revue.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1262">
            <a:off x="2503896" y="417393"/>
            <a:ext cx="1323587" cy="747429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9486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Espace réservé du texte 6"/>
          <p:cNvSpPr txBox="1">
            <a:spLocks/>
          </p:cNvSpPr>
          <p:nvPr/>
        </p:nvSpPr>
        <p:spPr>
          <a:xfrm>
            <a:off x="70711" y="1253885"/>
            <a:ext cx="5422530" cy="473790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Top </a:t>
            </a:r>
            <a:r>
              <a:rPr lang="fr-FR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–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CC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 l’élément </a:t>
            </a:r>
            <a:r>
              <a:rPr lang="fr-FR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des dispositifs de revue et de mise à jour de la connaissance client réglementaire. </a:t>
            </a:r>
            <a:endParaRPr lang="fr-FR" sz="1600" kern="0" dirty="0" smtClean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endParaRPr lang="fr-FR" sz="1600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un </a:t>
            </a:r>
            <a:r>
              <a:rPr lang="fr-FR" sz="16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indicateur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détermine les actions à engager et le délai pour les réaliser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400" b="1" kern="0" dirty="0">
                <a:solidFill>
                  <a:srgbClr val="A5CC7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</a:t>
            </a:r>
            <a:r>
              <a:rPr lang="fr-FR" sz="1400" b="1" kern="0" dirty="0">
                <a:solidFill>
                  <a:srgbClr val="A5CC7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les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éléments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Connaissance Client sont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 et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aucune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 de revue n’est attendue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mois, 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400" b="1" kern="0" dirty="0" smtClean="0">
                <a:solidFill>
                  <a:srgbClr val="F49D6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des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 de revue sont attendues sous trois mois, 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4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Rouge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actions immédiates sont </a:t>
            </a:r>
            <a:r>
              <a:rPr lang="fr-FR" sz="14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nécessaires.</a:t>
            </a:r>
            <a:endParaRPr lang="fr-FR" sz="1400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endParaRPr lang="fr-FR" sz="1600" kern="0" dirty="0" smtClean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restitué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fr-FR" sz="16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nouvel écran sur le poste de travail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présentant en synthèse la situation de chacun des éléments de Connaissance Client,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permettant ainsi d’identifier et d’engager les actions d’actualisation qui s’imposent.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endParaRPr lang="fr-FR" sz="1600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581D74"/>
              </a:buClr>
              <a:defRPr/>
            </a:pPr>
            <a:endParaRPr lang="fr-FR" sz="1100" kern="0" dirty="0" smtClean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581D74"/>
              </a:buClr>
              <a:defRPr/>
            </a:pPr>
            <a:endParaRPr lang="fr-FR" sz="1100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fr-FR" sz="1200" b="1" kern="0" dirty="0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5821211" y="1676699"/>
            <a:ext cx="2579956" cy="3489153"/>
            <a:chOff x="4800356" y="1050406"/>
            <a:chExt cx="2579956" cy="3489153"/>
          </a:xfrm>
        </p:grpSpPr>
        <p:sp>
          <p:nvSpPr>
            <p:cNvPr id="30" name="Rectangle 29"/>
            <p:cNvSpPr/>
            <p:nvPr/>
          </p:nvSpPr>
          <p:spPr>
            <a:xfrm>
              <a:off x="4800356" y="1067993"/>
              <a:ext cx="2579956" cy="3471566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31" name="Groupe 30"/>
            <p:cNvGrpSpPr/>
            <p:nvPr/>
          </p:nvGrpSpPr>
          <p:grpSpPr>
            <a:xfrm>
              <a:off x="4897296" y="1050406"/>
              <a:ext cx="2345413" cy="2224023"/>
              <a:chOff x="1416249" y="1962917"/>
              <a:chExt cx="2160240" cy="2224023"/>
            </a:xfrm>
          </p:grpSpPr>
          <p:sp>
            <p:nvSpPr>
              <p:cNvPr id="46" name="Rectangle à coins arrondis 45"/>
              <p:cNvSpPr/>
              <p:nvPr/>
            </p:nvSpPr>
            <p:spPr>
              <a:xfrm>
                <a:off x="1416249" y="2206940"/>
                <a:ext cx="2160240" cy="1980000"/>
              </a:xfrm>
              <a:prstGeom prst="roundRect">
                <a:avLst>
                  <a:gd name="adj" fmla="val 8970"/>
                </a:avLst>
              </a:prstGeom>
              <a:solidFill>
                <a:srgbClr val="581D74">
                  <a:alpha val="2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1505667" y="1962917"/>
                <a:ext cx="199497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705889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Périmètre Personnes Morales</a:t>
                </a: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1416249" y="2206940"/>
                <a:ext cx="21602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B34A8C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Dossier Réglementaire Client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B34A8C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(DRC)</a:t>
                </a:r>
              </a:p>
            </p:txBody>
          </p:sp>
        </p:grpSp>
        <p:sp>
          <p:nvSpPr>
            <p:cNvPr id="32" name="Hexagone 31"/>
            <p:cNvSpPr/>
            <p:nvPr/>
          </p:nvSpPr>
          <p:spPr>
            <a:xfrm rot="5400000">
              <a:off x="5112060" y="3269824"/>
              <a:ext cx="648072" cy="720080"/>
            </a:xfrm>
            <a:prstGeom prst="hexagon">
              <a:avLst/>
            </a:prstGeom>
            <a:solidFill>
              <a:srgbClr val="00838A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Auto-certification EAI</a:t>
              </a:r>
              <a:endPara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Hexagone 32"/>
            <p:cNvSpPr/>
            <p:nvPr/>
          </p:nvSpPr>
          <p:spPr>
            <a:xfrm rot="5400000">
              <a:off x="5844472" y="3269824"/>
              <a:ext cx="648072" cy="720080"/>
            </a:xfrm>
            <a:prstGeom prst="hexagon">
              <a:avLst/>
            </a:prstGeom>
            <a:solidFill>
              <a:srgbClr val="3399FF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Formulaire PPE</a:t>
              </a:r>
              <a:endPara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Plus 33"/>
            <p:cNvSpPr/>
            <p:nvPr/>
          </p:nvSpPr>
          <p:spPr>
            <a:xfrm>
              <a:off x="4903157" y="3554204"/>
              <a:ext cx="144016" cy="144016"/>
            </a:xfrm>
            <a:prstGeom prst="mathPlus">
              <a:avLst/>
            </a:prstGeom>
            <a:solidFill>
              <a:srgbClr val="581D74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Plus 34"/>
            <p:cNvSpPr/>
            <p:nvPr/>
          </p:nvSpPr>
          <p:spPr>
            <a:xfrm>
              <a:off x="4903157" y="4124325"/>
              <a:ext cx="144016" cy="144016"/>
            </a:xfrm>
            <a:prstGeom prst="mathPlus">
              <a:avLst/>
            </a:prstGeom>
            <a:solidFill>
              <a:srgbClr val="581D74"/>
            </a:solidFill>
            <a:ln w="12700" cap="flat" cmpd="sng" algn="ctr">
              <a:solidFill>
                <a:srgbClr val="581D7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" name="Hexagone 35"/>
            <p:cNvSpPr/>
            <p:nvPr/>
          </p:nvSpPr>
          <p:spPr>
            <a:xfrm rot="5400000">
              <a:off x="5938407" y="3836293"/>
              <a:ext cx="484865" cy="720080"/>
            </a:xfrm>
            <a:prstGeom prst="hexagon">
              <a:avLst/>
            </a:prstGeom>
            <a:solidFill>
              <a:srgbClr val="B34A8C">
                <a:lumMod val="60000"/>
                <a:lumOff val="4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NPAI</a:t>
              </a:r>
              <a:endPara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37" name="Groupe 36"/>
            <p:cNvGrpSpPr/>
            <p:nvPr/>
          </p:nvGrpSpPr>
          <p:grpSpPr>
            <a:xfrm>
              <a:off x="4949433" y="1786012"/>
              <a:ext cx="2215790" cy="1361802"/>
              <a:chOff x="4949433" y="1574663"/>
              <a:chExt cx="2215790" cy="1361802"/>
            </a:xfrm>
          </p:grpSpPr>
          <p:sp>
            <p:nvSpPr>
              <p:cNvPr id="39" name="Hexagone 38"/>
              <p:cNvSpPr/>
              <p:nvPr/>
            </p:nvSpPr>
            <p:spPr>
              <a:xfrm rot="5400000">
                <a:off x="6172496" y="1478182"/>
                <a:ext cx="512638" cy="705600"/>
              </a:xfrm>
              <a:prstGeom prst="hexagon">
                <a:avLst/>
              </a:prstGeom>
              <a:solidFill>
                <a:srgbClr val="F47920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Activité économique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0" name="Hexagone 39"/>
              <p:cNvSpPr/>
              <p:nvPr/>
            </p:nvSpPr>
            <p:spPr>
              <a:xfrm rot="5400000">
                <a:off x="5416587" y="1478182"/>
                <a:ext cx="512638" cy="705600"/>
              </a:xfrm>
              <a:prstGeom prst="hexag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Existence juridique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1" name="Hexagone 40"/>
              <p:cNvSpPr/>
              <p:nvPr/>
            </p:nvSpPr>
            <p:spPr>
              <a:xfrm rot="5400000">
                <a:off x="5046960" y="1900927"/>
                <a:ext cx="511200" cy="706254"/>
              </a:xfrm>
              <a:prstGeom prst="hexagon">
                <a:avLst/>
              </a:prstGeom>
              <a:solidFill>
                <a:srgbClr val="C68AE2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Nominations et pouvoirs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2" name="Hexagone 41"/>
              <p:cNvSpPr/>
              <p:nvPr/>
            </p:nvSpPr>
            <p:spPr>
              <a:xfrm rot="5400000">
                <a:off x="5805023" y="1905102"/>
                <a:ext cx="511200" cy="705600"/>
              </a:xfrm>
              <a:prstGeom prst="hexagon">
                <a:avLst/>
              </a:prstGeom>
              <a:solidFill>
                <a:srgbClr val="BDCF41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statuts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3" name="Hexagone 42"/>
              <p:cNvSpPr/>
              <p:nvPr/>
            </p:nvSpPr>
            <p:spPr>
              <a:xfrm rot="5400000">
                <a:off x="6556823" y="1905102"/>
                <a:ext cx="511200" cy="705600"/>
              </a:xfrm>
              <a:prstGeom prst="hexagon">
                <a:avLst/>
              </a:prstGeom>
              <a:solidFill>
                <a:srgbClr val="FF37B2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Autres justificatifs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4" name="Hexagone 43"/>
              <p:cNvSpPr/>
              <p:nvPr/>
            </p:nvSpPr>
            <p:spPr>
              <a:xfrm rot="5400000">
                <a:off x="5410884" y="2328065"/>
                <a:ext cx="511200" cy="705600"/>
              </a:xfrm>
              <a:prstGeom prst="hexagon">
                <a:avLst/>
              </a:prstGeom>
              <a:solidFill>
                <a:srgbClr val="998FB9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Identité représentant légal (PP ou PM)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5" name="Hexagone 44"/>
              <p:cNvSpPr/>
              <p:nvPr/>
            </p:nvSpPr>
            <p:spPr>
              <a:xfrm rot="5400000">
                <a:off x="6180923" y="2326934"/>
                <a:ext cx="511200" cy="705600"/>
              </a:xfrm>
              <a:prstGeom prst="hexagon">
                <a:avLst/>
              </a:prstGeom>
              <a:solidFill>
                <a:srgbClr val="00B2CB"/>
              </a:solidFill>
              <a:ln w="127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vert="vert270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adresse</a:t>
                </a:r>
                <a:endPara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38" name="Hexagone 37"/>
            <p:cNvSpPr/>
            <p:nvPr/>
          </p:nvSpPr>
          <p:spPr>
            <a:xfrm rot="5400000">
              <a:off x="6589292" y="3269900"/>
              <a:ext cx="648000" cy="720000"/>
            </a:xfrm>
            <a:prstGeom prst="hexagon">
              <a:avLst/>
            </a:prstGeom>
            <a:solidFill>
              <a:srgbClr val="00B2CB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vert="vert270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Déclaration des Bénéficiaires Effectifs DIBE</a:t>
              </a:r>
              <a:endPara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7" name="Imag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564">
            <a:off x="3413711" y="362378"/>
            <a:ext cx="1317678" cy="74409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5085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CC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75" y="2973046"/>
            <a:ext cx="5072110" cy="3171611"/>
          </a:xfrm>
          <a:prstGeom prst="rect">
            <a:avLst/>
          </a:prstGeom>
        </p:spPr>
      </p:pic>
      <p:grpSp>
        <p:nvGrpSpPr>
          <p:cNvPr id="28" name="Groupe 27"/>
          <p:cNvGrpSpPr/>
          <p:nvPr/>
        </p:nvGrpSpPr>
        <p:grpSpPr>
          <a:xfrm>
            <a:off x="3778768" y="1871110"/>
            <a:ext cx="5292080" cy="4273547"/>
            <a:chOff x="1728000" y="8626"/>
            <a:chExt cx="8479739" cy="6367130"/>
          </a:xfrm>
        </p:grpSpPr>
        <p:grpSp>
          <p:nvGrpSpPr>
            <p:cNvPr id="29" name="Groupe 28"/>
            <p:cNvGrpSpPr/>
            <p:nvPr/>
          </p:nvGrpSpPr>
          <p:grpSpPr>
            <a:xfrm>
              <a:off x="1728000" y="8626"/>
              <a:ext cx="8479739" cy="6367130"/>
              <a:chOff x="1728000" y="8626"/>
              <a:chExt cx="8479739" cy="6367130"/>
            </a:xfrm>
          </p:grpSpPr>
          <p:pic>
            <p:nvPicPr>
              <p:cNvPr id="51" name="Image 50"/>
              <p:cNvPicPr>
                <a:picLocks noChangeAspect="1"/>
              </p:cNvPicPr>
              <p:nvPr/>
            </p:nvPicPr>
            <p:blipFill rotWithShape="1">
              <a:blip r:embed="rId6"/>
              <a:srcRect l="-227" r="227"/>
              <a:stretch/>
            </p:blipFill>
            <p:spPr>
              <a:xfrm>
                <a:off x="1728000" y="8626"/>
                <a:ext cx="8479739" cy="4480114"/>
              </a:xfrm>
              <a:prstGeom prst="rect">
                <a:avLst/>
              </a:prstGeom>
            </p:spPr>
          </p:pic>
          <p:pic>
            <p:nvPicPr>
              <p:cNvPr id="52" name="Image 51"/>
              <p:cNvPicPr>
                <a:picLocks noChangeAspect="1"/>
              </p:cNvPicPr>
              <p:nvPr/>
            </p:nvPicPr>
            <p:blipFill rotWithShape="1">
              <a:blip r:embed="rId7"/>
              <a:srcRect l="-227" r="227"/>
              <a:stretch/>
            </p:blipFill>
            <p:spPr>
              <a:xfrm>
                <a:off x="1728000" y="3904614"/>
                <a:ext cx="8479739" cy="2471142"/>
              </a:xfrm>
              <a:prstGeom prst="rect">
                <a:avLst/>
              </a:prstGeom>
            </p:spPr>
          </p:pic>
        </p:grpSp>
        <p:sp>
          <p:nvSpPr>
            <p:cNvPr id="49" name="Ellipse 48"/>
            <p:cNvSpPr/>
            <p:nvPr/>
          </p:nvSpPr>
          <p:spPr>
            <a:xfrm>
              <a:off x="5290404" y="1672447"/>
              <a:ext cx="181154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28301" y="1682279"/>
              <a:ext cx="323850" cy="114300"/>
            </a:xfrm>
            <a:prstGeom prst="rect">
              <a:avLst/>
            </a:prstGeom>
          </p:spPr>
        </p:pic>
      </p:grpSp>
      <p:sp>
        <p:nvSpPr>
          <p:cNvPr id="54" name="ZoneTexte 53"/>
          <p:cNvSpPr txBox="1"/>
          <p:nvPr/>
        </p:nvSpPr>
        <p:spPr>
          <a:xfrm>
            <a:off x="326675" y="1173346"/>
            <a:ext cx="3246704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la synthèse de la personne, un icone permet de visualiser </a:t>
            </a:r>
            <a:r>
              <a:rPr lang="fr-FR" sz="11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statut du TOP CC 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Connecteur droit avec flèche 54"/>
          <p:cNvCxnSpPr>
            <a:stCxn id="54" idx="2"/>
          </p:cNvCxnSpPr>
          <p:nvPr/>
        </p:nvCxnSpPr>
        <p:spPr>
          <a:xfrm>
            <a:off x="1950027" y="1604233"/>
            <a:ext cx="425690" cy="244063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>
            <a:off x="2156475" y="1559448"/>
            <a:ext cx="3598902" cy="132022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2221992" y="4120108"/>
            <a:ext cx="320040" cy="210312"/>
          </a:xfrm>
          <a:prstGeom prst="ellipse">
            <a:avLst/>
          </a:prstGeom>
          <a:noFill/>
          <a:ln w="28575"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5681972" y="2785323"/>
            <a:ext cx="320040" cy="210312"/>
          </a:xfrm>
          <a:prstGeom prst="ellipse">
            <a:avLst/>
          </a:prstGeom>
          <a:noFill/>
          <a:ln w="28575"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87099" y="1647388"/>
            <a:ext cx="3712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Il peut prendre les valeurs :</a:t>
            </a:r>
          </a:p>
          <a:p>
            <a:pPr marL="268288"/>
            <a:r>
              <a:rPr lang="fr-FR" sz="9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Des actions immédiates sont nécessaires sur la complétude et la mise à jour des éléments réglementaires</a:t>
            </a:r>
          </a:p>
          <a:p>
            <a:pPr marL="268288"/>
            <a:endParaRPr lang="fr-FR" sz="300" kern="0" dirty="0" smtClean="0">
              <a:solidFill>
                <a:srgbClr val="000000">
                  <a:lumMod val="65000"/>
                  <a:lumOff val="35000"/>
                </a:srgbClr>
              </a:solidFill>
              <a:latin typeface="Arial"/>
              <a:cs typeface="Arial"/>
              <a:sym typeface="Arial"/>
            </a:endParaRPr>
          </a:p>
          <a:p>
            <a:pPr marL="268288"/>
            <a:r>
              <a:rPr lang="fr-FR" sz="9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Les </a:t>
            </a:r>
            <a:r>
              <a:rPr lang="fr-FR" sz="9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éléments du dossier sont OK, aucune action n’est attendue</a:t>
            </a:r>
          </a:p>
          <a:p>
            <a:pPr marL="268288"/>
            <a:endParaRPr lang="fr-FR" sz="7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cs typeface="Arial"/>
              <a:sym typeface="Arial"/>
            </a:endParaRPr>
          </a:p>
          <a:p>
            <a:pPr marL="268288"/>
            <a:r>
              <a:rPr lang="fr-FR" sz="9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Dans les 3 mois mettre à jour connaissance client et les éléments réglementaires associés</a:t>
            </a:r>
          </a:p>
          <a:p>
            <a:pPr marL="268288"/>
            <a:endParaRPr lang="fr-FR" sz="600" kern="0" dirty="0" smtClean="0">
              <a:solidFill>
                <a:srgbClr val="000000">
                  <a:lumMod val="65000"/>
                  <a:lumOff val="35000"/>
                </a:srgbClr>
              </a:solidFill>
              <a:latin typeface="Arial"/>
              <a:cs typeface="Arial"/>
              <a:sym typeface="Arial"/>
            </a:endParaRPr>
          </a:p>
          <a:p>
            <a:pPr marL="268288"/>
            <a:r>
              <a:rPr lang="fr-FR" sz="9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  <a:sym typeface="Arial"/>
              </a:rPr>
              <a:t>TOP CC non calculé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177" y="1871110"/>
            <a:ext cx="202940" cy="180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177" y="2118477"/>
            <a:ext cx="217895" cy="18000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077" y="2393797"/>
            <a:ext cx="202040" cy="1800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290" y="2695599"/>
            <a:ext cx="203667" cy="172333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901" y="1085689"/>
            <a:ext cx="1317678" cy="74409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4305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2309426" y="1183145"/>
            <a:ext cx="5044499" cy="4664201"/>
            <a:chOff x="2558769" y="10663"/>
            <a:chExt cx="7388031" cy="6812925"/>
          </a:xfrm>
        </p:grpSpPr>
        <p:grpSp>
          <p:nvGrpSpPr>
            <p:cNvPr id="28" name="Groupe 27"/>
            <p:cNvGrpSpPr/>
            <p:nvPr/>
          </p:nvGrpSpPr>
          <p:grpSpPr>
            <a:xfrm>
              <a:off x="2558769" y="10663"/>
              <a:ext cx="7388031" cy="6812925"/>
              <a:chOff x="2558769" y="10663"/>
              <a:chExt cx="7388031" cy="6812925"/>
            </a:xfrm>
          </p:grpSpPr>
          <p:grpSp>
            <p:nvGrpSpPr>
              <p:cNvPr id="49" name="Groupe 48"/>
              <p:cNvGrpSpPr/>
              <p:nvPr/>
            </p:nvGrpSpPr>
            <p:grpSpPr>
              <a:xfrm>
                <a:off x="2558771" y="10663"/>
                <a:ext cx="7388029" cy="6812925"/>
                <a:chOff x="2558771" y="10663"/>
                <a:chExt cx="7388029" cy="6812925"/>
              </a:xfrm>
            </p:grpSpPr>
            <p:grpSp>
              <p:nvGrpSpPr>
                <p:cNvPr id="51" name="Groupe 50"/>
                <p:cNvGrpSpPr/>
                <p:nvPr/>
              </p:nvGrpSpPr>
              <p:grpSpPr>
                <a:xfrm>
                  <a:off x="2558771" y="10663"/>
                  <a:ext cx="7379556" cy="6812925"/>
                  <a:chOff x="2558771" y="10663"/>
                  <a:chExt cx="7379556" cy="6812925"/>
                </a:xfrm>
              </p:grpSpPr>
              <p:pic>
                <p:nvPicPr>
                  <p:cNvPr id="53" name="Image 52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558772" y="10663"/>
                    <a:ext cx="7379555" cy="3909086"/>
                  </a:xfrm>
                  <a:prstGeom prst="rect">
                    <a:avLst/>
                  </a:prstGeom>
                </p:spPr>
              </p:pic>
              <p:pic>
                <p:nvPicPr>
                  <p:cNvPr id="54" name="Image 53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558772" y="4004052"/>
                    <a:ext cx="7379554" cy="2770227"/>
                  </a:xfrm>
                  <a:prstGeom prst="rect">
                    <a:avLst/>
                  </a:prstGeom>
                </p:spPr>
              </p:pic>
              <p:pic>
                <p:nvPicPr>
                  <p:cNvPr id="55" name="Image 54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558771" y="2216043"/>
                    <a:ext cx="7379555" cy="1849695"/>
                  </a:xfrm>
                  <a:prstGeom prst="rect">
                    <a:avLst/>
                  </a:prstGeom>
                </p:spPr>
              </p:pic>
              <p:pic>
                <p:nvPicPr>
                  <p:cNvPr id="56" name="Image 55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558771" y="6585041"/>
                    <a:ext cx="7379555" cy="238547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52" name="Image 51"/>
                <p:cNvPicPr preferRelativeResize="0">
                  <a:picLocks/>
                </p:cNvPicPr>
                <p:nvPr/>
              </p:nvPicPr>
              <p:blipFill rotWithShape="1">
                <a:blip r:embed="rId5"/>
                <a:srcRect l="98627" t="39507" r="-92" b="39507"/>
                <a:stretch/>
              </p:blipFill>
              <p:spPr>
                <a:xfrm>
                  <a:off x="9882000" y="6502612"/>
                  <a:ext cx="64800" cy="208797"/>
                </a:xfrm>
                <a:prstGeom prst="rect">
                  <a:avLst/>
                </a:prstGeom>
              </p:spPr>
            </p:pic>
          </p:grpSp>
          <p:pic>
            <p:nvPicPr>
              <p:cNvPr id="50" name="Image 49"/>
              <p:cNvPicPr>
                <a:picLocks noChangeAspect="1"/>
              </p:cNvPicPr>
              <p:nvPr/>
            </p:nvPicPr>
            <p:blipFill rotWithShape="1">
              <a:blip r:embed="rId5"/>
              <a:srcRect l="55" t="35027" r="89265" b="35027"/>
              <a:stretch/>
            </p:blipFill>
            <p:spPr>
              <a:xfrm>
                <a:off x="2558769" y="1379878"/>
                <a:ext cx="816233" cy="5437949"/>
              </a:xfrm>
              <a:prstGeom prst="rect">
                <a:avLst/>
              </a:prstGeom>
            </p:spPr>
          </p:pic>
        </p:grpSp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5"/>
            <a:srcRect l="98538" t="40128" r="-2" b="41508"/>
            <a:stretch/>
          </p:blipFill>
          <p:spPr>
            <a:xfrm>
              <a:off x="9833451" y="2143901"/>
              <a:ext cx="108000" cy="3636000"/>
            </a:xfrm>
            <a:prstGeom prst="rect">
              <a:avLst/>
            </a:prstGeom>
          </p:spPr>
        </p:pic>
      </p:grpSp>
      <p:sp>
        <p:nvSpPr>
          <p:cNvPr id="57" name="ZoneTexte 56"/>
          <p:cNvSpPr txBox="1"/>
          <p:nvPr/>
        </p:nvSpPr>
        <p:spPr>
          <a:xfrm>
            <a:off x="177682" y="1548111"/>
            <a:ext cx="219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Tous les éléments de la connaissance réglementaire client </a:t>
            </a:r>
            <a:r>
              <a:rPr lang="fr-FR" sz="1200" b="1" dirty="0" smtClean="0">
                <a:solidFill>
                  <a:srgbClr val="C00000"/>
                </a:solidFill>
              </a:rPr>
              <a:t>en un seul écran</a:t>
            </a:r>
            <a:r>
              <a:rPr lang="fr-FR" sz="1200" b="1" dirty="0" smtClean="0">
                <a:solidFill>
                  <a:srgbClr val="BF76AA"/>
                </a:solidFill>
              </a:rPr>
              <a:t>. </a:t>
            </a:r>
            <a:endParaRPr lang="fr-FR" sz="1200" b="1" dirty="0">
              <a:solidFill>
                <a:srgbClr val="BF76AA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182215" y="2347902"/>
            <a:ext cx="1969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données et documents nécessaires à la mise à jour sont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spécifiques à la forme juridique</a:t>
            </a:r>
            <a:endParaRPr lang="fr-FR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193643" y="3493342"/>
            <a:ext cx="1874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premier bloc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synthétise toutes les alertes</a:t>
            </a: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traiter (données ou justificatifs KO)</a:t>
            </a:r>
            <a:endParaRPr lang="fr-FR" sz="1200" b="1" dirty="0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7534876" y="2621554"/>
            <a:ext cx="13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organisation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</a:t>
            </a:r>
            <a:r>
              <a:rPr lang="fr-FR" sz="1200" b="1" dirty="0" smtClean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</a:t>
            </a:r>
            <a:r>
              <a:rPr lang="fr-FR" sz="1200" b="1" dirty="0" smtClean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les informations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détail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7586650" y="3480798"/>
            <a:ext cx="1557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alertes matérialisées par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</a:t>
            </a:r>
            <a:r>
              <a:rPr lang="fr-FR" sz="1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picto</a:t>
            </a:r>
            <a:r>
              <a:rPr lang="fr-FR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1874520" y="2347902"/>
            <a:ext cx="1051560" cy="1339669"/>
          </a:xfrm>
          <a:prstGeom prst="straightConnector1">
            <a:avLst/>
          </a:prstGeom>
          <a:ln>
            <a:solidFill>
              <a:srgbClr val="DE62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>
            <a:stCxn id="61" idx="1"/>
          </p:cNvCxnSpPr>
          <p:nvPr/>
        </p:nvCxnSpPr>
        <p:spPr>
          <a:xfrm flipH="1" flipV="1">
            <a:off x="4776474" y="3080615"/>
            <a:ext cx="2810176" cy="723349"/>
          </a:xfrm>
          <a:prstGeom prst="straightConnector1">
            <a:avLst/>
          </a:prstGeom>
          <a:ln>
            <a:solidFill>
              <a:srgbClr val="EB0F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2855173" y="2002536"/>
            <a:ext cx="299507" cy="7146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226752" y="2881805"/>
            <a:ext cx="572222" cy="2153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83" y="1412657"/>
            <a:ext cx="1317678" cy="74409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9854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279241"/>
            <a:ext cx="8067600" cy="709200"/>
          </a:xfrm>
        </p:spPr>
        <p:txBody>
          <a:bodyPr>
            <a:normAutofit/>
          </a:bodyPr>
          <a:lstStyle/>
          <a:p>
            <a:pPr algn="r"/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</a:t>
            </a:r>
            <a:r>
              <a:rPr lang="fr-F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: Conduite du changement</a:t>
            </a:r>
            <a:endParaRPr lang="fr-F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Espace réservé du texte 6"/>
          <p:cNvSpPr txBox="1">
            <a:spLocks/>
          </p:cNvSpPr>
          <p:nvPr/>
        </p:nvSpPr>
        <p:spPr>
          <a:xfrm>
            <a:off x="267775" y="1054174"/>
            <a:ext cx="8510907" cy="529204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La CEGEE est pilote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sur les applications de ce programme avec la CEBFC.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Les applications concernées seront disponibles sur le poste de travail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dès le 23 novembre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F76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pour les pilotes puis généralisées le 6 décembre à l’ensemble des CE et des marchés (Part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/ Prof / BDR)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Une implication de la CEGEE sera donc requise durant la phase pilote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en vue d’identifier les éventuels dysfonctionnements. Les MO prof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et les Promoteurs d’Excellence Prof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seront associés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au niveau du marché.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fr-FR" sz="16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La conduite du changement sera organisée de la manière suivante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Tx/>
              <a:buFont typeface="Arial Narrow" panose="020B0606020202030204" pitchFamily="34" charset="0"/>
              <a:buChar char="◘"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3 sessions TEAMS d’1 heure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animées par IT-CE, 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r>
              <a:rPr lang="fr-FR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Planifiées le lundi 16/11 à 16h 30, le vendredi 20/11 à 14h et le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mercredi 25/11 </a:t>
            </a:r>
            <a:r>
              <a:rPr lang="fr-FR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14 h</a:t>
            </a:r>
            <a:r>
              <a:rPr lang="fr-FR" sz="16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1600" b="1" kern="0" dirty="0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chacun acceptant dans son agenda la session qui lui convient </a:t>
            </a:r>
            <a:endParaRPr lang="fr-FR" sz="1600" b="1" kern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Proposées à un ensemble de collaborateurs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intervenant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sur le marché des professionnels : les AC Pros, les </a:t>
            </a:r>
            <a:r>
              <a:rPr lang="fr-FR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fr-FR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romoteurs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d’Excellence Pros, les DC pros au niveau des Directions Régionales ; les équipes de la Direction du marché des Pros ; les Responsables et Promoteurs Risques de chaque DR sont invités</a:t>
            </a:r>
          </a:p>
          <a:p>
            <a:pPr lvl="1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Les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Promoteurs d’Excellence Pros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auront à charge </a:t>
            </a:r>
            <a:r>
              <a:rPr lang="fr-FR" sz="16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démultiplier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les informations sur leur périmètre géographique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au près des CA </a:t>
            </a:r>
            <a:r>
              <a:rPr lang="fr-FR" sz="1600" kern="0" noProof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 </a:t>
            </a:r>
            <a:r>
              <a:rPr lang="fr-FR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en participant aux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HDJ programmées début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12/2020)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6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5" ma:contentTypeDescription="Create a new document." ma:contentTypeScope="" ma:versionID="d2140bd444bc2111f5fba4598df777c0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399bfec1172bbf64c8bd31f854bb0c3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79FAFF-2F76-4F0B-8CD8-83676AD91A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a6eaa20e-8785-4f6a-ad54-680d61602c4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13991</TotalTime>
  <Words>935</Words>
  <Application>Microsoft Office PowerPoint</Application>
  <PresentationFormat>Affichage à l'écran (4:3)</PresentationFormat>
  <Paragraphs>113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6" baseType="lpstr">
      <vt:lpstr>Aharoni</vt:lpstr>
      <vt:lpstr>Arial</vt:lpstr>
      <vt:lpstr>Arial Narrow</vt:lpstr>
      <vt:lpstr>Calibri</vt:lpstr>
      <vt:lpstr>Cambria Math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PROGRAMME CCA : Contexte et cadre réglementaire</vt:lpstr>
      <vt:lpstr>PROGRAMME CCA : Contexte et cadre réglementaire</vt:lpstr>
      <vt:lpstr>PROGRAMME CCA : Objectifs</vt:lpstr>
      <vt:lpstr>PROGRAMME CCA : TOP CC </vt:lpstr>
      <vt:lpstr>PROGRAMME CCA : TOP CC</vt:lpstr>
      <vt:lpstr>PROGRAMME CCA : TOP CC </vt:lpstr>
      <vt:lpstr>PROGRAMME CCA : Conduite du changement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596</cp:revision>
  <cp:lastPrinted>2020-01-23T16:40:35Z</cp:lastPrinted>
  <dcterms:created xsi:type="dcterms:W3CDTF">2016-06-03T08:10:53Z</dcterms:created>
  <dcterms:modified xsi:type="dcterms:W3CDTF">2020-11-06T13:32:31Z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