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5.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6.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7.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8.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7" r:id="rId4"/>
    <p:sldMasterId id="2147483776" r:id="rId5"/>
    <p:sldMasterId id="2147483795" r:id="rId6"/>
    <p:sldMasterId id="2147483785" r:id="rId7"/>
    <p:sldMasterId id="2147483818" r:id="rId8"/>
    <p:sldMasterId id="2147483826" r:id="rId9"/>
    <p:sldMasterId id="2147483834" r:id="rId10"/>
    <p:sldMasterId id="2147483842" r:id="rId11"/>
    <p:sldMasterId id="2147483858" r:id="rId12"/>
  </p:sldMasterIdLst>
  <p:notesMasterIdLst>
    <p:notesMasterId r:id="rId23"/>
  </p:notesMasterIdLst>
  <p:handoutMasterIdLst>
    <p:handoutMasterId r:id="rId24"/>
  </p:handoutMasterIdLst>
  <p:sldIdLst>
    <p:sldId id="286" r:id="rId13"/>
    <p:sldId id="289" r:id="rId14"/>
    <p:sldId id="373" r:id="rId15"/>
    <p:sldId id="413" r:id="rId16"/>
    <p:sldId id="414" r:id="rId17"/>
    <p:sldId id="415" r:id="rId18"/>
    <p:sldId id="416" r:id="rId19"/>
    <p:sldId id="412" r:id="rId20"/>
    <p:sldId id="411" r:id="rId21"/>
    <p:sldId id="417" r:id="rId22"/>
  </p:sldIdLst>
  <p:sldSz cx="9144000" cy="6858000" type="screen4x3"/>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BDD1406A-53A8-4C53-BAF7-62C9DA628631}">
          <p14:sldIdLst>
            <p14:sldId id="286"/>
            <p14:sldId id="289"/>
            <p14:sldId id="373"/>
            <p14:sldId id="413"/>
            <p14:sldId id="414"/>
            <p14:sldId id="415"/>
            <p14:sldId id="416"/>
            <p14:sldId id="412"/>
            <p14:sldId id="411"/>
            <p14:sldId id="417"/>
          </p14:sldIdLst>
        </p14:section>
        <p14:section name="Section sans titre" id="{B1D18CA4-5F56-44F5-BB20-2616960B722B}">
          <p14:sldIdLst/>
        </p14:section>
      </p14:sectionLst>
    </p:ext>
    <p:ext uri="{EFAFB233-063F-42B5-8137-9DF3F51BA10A}">
      <p15:sldGuideLst xmlns:p15="http://schemas.microsoft.com/office/powerpoint/2012/main">
        <p15:guide id="1" orient="horz" pos="693">
          <p15:clr>
            <a:srgbClr val="A4A3A4"/>
          </p15:clr>
        </p15:guide>
        <p15:guide id="2" orient="horz" pos="4005">
          <p15:clr>
            <a:srgbClr val="A4A3A4"/>
          </p15:clr>
        </p15:guide>
        <p15:guide id="3" orient="horz" pos="4319">
          <p15:clr>
            <a:srgbClr val="A4A3A4"/>
          </p15:clr>
        </p15:guide>
        <p15:guide id="4" orient="horz" pos="167">
          <p15:clr>
            <a:srgbClr val="A4A3A4"/>
          </p15:clr>
        </p15:guide>
        <p15:guide id="5" orient="horz" pos="853">
          <p15:clr>
            <a:srgbClr val="A4A3A4"/>
          </p15:clr>
        </p15:guide>
        <p15:guide id="6" pos="188">
          <p15:clr>
            <a:srgbClr val="A4A3A4"/>
          </p15:clr>
        </p15:guide>
        <p15:guide id="7" pos="5602">
          <p15:clr>
            <a:srgbClr val="A4A3A4"/>
          </p15:clr>
        </p15:guide>
        <p15:guide id="8" pos="482">
          <p15:clr>
            <a:srgbClr val="A4A3A4"/>
          </p15:clr>
        </p15:guide>
      </p15:sldGuideLst>
    </p:ext>
    <p:ext uri="{2D200454-40CA-4A62-9FC3-DE9A4176ACB9}">
      <p15:notesGuideLst xmlns:p15="http://schemas.microsoft.com/office/powerpoint/2012/main">
        <p15:guide id="1" orient="horz" pos="3126">
          <p15:clr>
            <a:srgbClr val="A4A3A4"/>
          </p15:clr>
        </p15:guide>
        <p15:guide id="2" pos="214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B0F2D"/>
    <a:srgbClr val="581D41"/>
    <a:srgbClr val="F7DAAF"/>
    <a:srgbClr val="A79C86"/>
    <a:srgbClr val="EA9922"/>
    <a:srgbClr val="DE6225"/>
    <a:srgbClr val="BFBFBF"/>
    <a:srgbClr val="FFDDED"/>
    <a:srgbClr val="FFDDDD"/>
    <a:srgbClr val="D3CEC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662" autoAdjust="0"/>
    <p:restoredTop sz="94629" autoAdjust="0"/>
  </p:normalViewPr>
  <p:slideViewPr>
    <p:cSldViewPr snapToGrid="0">
      <p:cViewPr varScale="1">
        <p:scale>
          <a:sx n="61" d="100"/>
          <a:sy n="61" d="100"/>
        </p:scale>
        <p:origin x="690" y="78"/>
      </p:cViewPr>
      <p:guideLst>
        <p:guide orient="horz" pos="693"/>
        <p:guide orient="horz" pos="4005"/>
        <p:guide orient="horz" pos="4319"/>
        <p:guide orient="horz" pos="167"/>
        <p:guide orient="horz" pos="853"/>
        <p:guide pos="188"/>
        <p:guide pos="5602"/>
        <p:guide pos="482"/>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26" d="100"/>
          <a:sy n="26" d="100"/>
        </p:scale>
        <p:origin x="-1116" y="-114"/>
      </p:cViewPr>
      <p:guideLst>
        <p:guide orient="horz" pos="3126"/>
        <p:guide pos="214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9.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5.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4.xml"/><Relationship Id="rId20" Type="http://schemas.openxmlformats.org/officeDocument/2006/relationships/slide" Target="slides/slide8.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handoutMaster" Target="handoutMasters/handoutMaster1.xml"/><Relationship Id="rId5" Type="http://schemas.openxmlformats.org/officeDocument/2006/relationships/slideMaster" Target="slideMasters/slideMaster2.xml"/><Relationship Id="rId15" Type="http://schemas.openxmlformats.org/officeDocument/2006/relationships/slide" Target="slides/slide3.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Master" Target="slideMasters/slideMaster7.xml"/><Relationship Id="rId19" Type="http://schemas.openxmlformats.org/officeDocument/2006/relationships/slide" Target="slides/slide7.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2138" tIns="46069" rIns="92138" bIns="46069" rtlCol="0"/>
          <a:lstStyle>
            <a:lvl1pPr algn="l">
              <a:defRPr sz="1300"/>
            </a:lvl1pPr>
          </a:lstStyle>
          <a:p>
            <a:endParaRPr lang="fr-FR"/>
          </a:p>
        </p:txBody>
      </p:sp>
      <p:sp>
        <p:nvSpPr>
          <p:cNvPr id="3" name="Espace réservé de la date 2"/>
          <p:cNvSpPr>
            <a:spLocks noGrp="1"/>
          </p:cNvSpPr>
          <p:nvPr>
            <p:ph type="dt" sz="quarter" idx="1"/>
          </p:nvPr>
        </p:nvSpPr>
        <p:spPr>
          <a:xfrm>
            <a:off x="3850443" y="0"/>
            <a:ext cx="2945659" cy="498056"/>
          </a:xfrm>
          <a:prstGeom prst="rect">
            <a:avLst/>
          </a:prstGeom>
        </p:spPr>
        <p:txBody>
          <a:bodyPr vert="horz" lIns="92138" tIns="46069" rIns="92138" bIns="46069" rtlCol="0"/>
          <a:lstStyle>
            <a:lvl1pPr algn="r">
              <a:defRPr sz="1300"/>
            </a:lvl1pPr>
          </a:lstStyle>
          <a:p>
            <a:fld id="{F77A0AB4-7775-4FC7-B8A1-46CFA9F0F0E9}" type="datetimeFigureOut">
              <a:rPr lang="fr-FR" smtClean="0"/>
              <a:t>19/03/2021</a:t>
            </a:fld>
            <a:endParaRPr lang="fr-FR"/>
          </a:p>
        </p:txBody>
      </p:sp>
      <p:sp>
        <p:nvSpPr>
          <p:cNvPr id="4" name="Espace réservé du pied de page 3"/>
          <p:cNvSpPr>
            <a:spLocks noGrp="1"/>
          </p:cNvSpPr>
          <p:nvPr>
            <p:ph type="ftr" sz="quarter" idx="2"/>
          </p:nvPr>
        </p:nvSpPr>
        <p:spPr>
          <a:xfrm>
            <a:off x="0" y="9428586"/>
            <a:ext cx="2945659" cy="498055"/>
          </a:xfrm>
          <a:prstGeom prst="rect">
            <a:avLst/>
          </a:prstGeom>
        </p:spPr>
        <p:txBody>
          <a:bodyPr vert="horz" lIns="92138" tIns="46069" rIns="92138" bIns="46069" rtlCol="0" anchor="b"/>
          <a:lstStyle>
            <a:lvl1pPr algn="l">
              <a:defRPr sz="1300"/>
            </a:lvl1pPr>
          </a:lstStyle>
          <a:p>
            <a:endParaRPr lang="fr-FR"/>
          </a:p>
        </p:txBody>
      </p:sp>
      <p:sp>
        <p:nvSpPr>
          <p:cNvPr id="5" name="Espace réservé du numéro de diapositive 4"/>
          <p:cNvSpPr>
            <a:spLocks noGrp="1"/>
          </p:cNvSpPr>
          <p:nvPr>
            <p:ph type="sldNum" sz="quarter" idx="3"/>
          </p:nvPr>
        </p:nvSpPr>
        <p:spPr>
          <a:xfrm>
            <a:off x="3850443" y="9428586"/>
            <a:ext cx="2945659" cy="498055"/>
          </a:xfrm>
          <a:prstGeom prst="rect">
            <a:avLst/>
          </a:prstGeom>
        </p:spPr>
        <p:txBody>
          <a:bodyPr vert="horz" lIns="92138" tIns="46069" rIns="92138" bIns="46069" rtlCol="0" anchor="b"/>
          <a:lstStyle>
            <a:lvl1pPr algn="r">
              <a:defRPr sz="1300"/>
            </a:lvl1pPr>
          </a:lstStyle>
          <a:p>
            <a:fld id="{964C3968-A1B5-4F38-B712-C964C7D4F433}" type="slidenum">
              <a:rPr lang="fr-FR" smtClean="0"/>
              <a:t>‹N°›</a:t>
            </a:fld>
            <a:endParaRPr lang="fr-FR"/>
          </a:p>
        </p:txBody>
      </p:sp>
    </p:spTree>
    <p:extLst>
      <p:ext uri="{BB962C8B-B14F-4D97-AF65-F5344CB8AC3E}">
        <p14:creationId xmlns:p14="http://schemas.microsoft.com/office/powerpoint/2010/main" val="34589703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2138" tIns="46069" rIns="92138" bIns="46069" rtlCol="0"/>
          <a:lstStyle>
            <a:lvl1pPr algn="l">
              <a:defRPr sz="1300"/>
            </a:lvl1pPr>
          </a:lstStyle>
          <a:p>
            <a:endParaRPr lang="fr-FR"/>
          </a:p>
        </p:txBody>
      </p:sp>
      <p:sp>
        <p:nvSpPr>
          <p:cNvPr id="3" name="Espace réservé de la date 2"/>
          <p:cNvSpPr>
            <a:spLocks noGrp="1"/>
          </p:cNvSpPr>
          <p:nvPr>
            <p:ph type="dt" idx="1"/>
          </p:nvPr>
        </p:nvSpPr>
        <p:spPr>
          <a:xfrm>
            <a:off x="3850443" y="0"/>
            <a:ext cx="2945659" cy="498056"/>
          </a:xfrm>
          <a:prstGeom prst="rect">
            <a:avLst/>
          </a:prstGeom>
        </p:spPr>
        <p:txBody>
          <a:bodyPr vert="horz" lIns="92138" tIns="46069" rIns="92138" bIns="46069" rtlCol="0"/>
          <a:lstStyle>
            <a:lvl1pPr algn="r">
              <a:defRPr sz="1300"/>
            </a:lvl1pPr>
          </a:lstStyle>
          <a:p>
            <a:fld id="{11D46B69-4552-46CB-8059-651E9FE79FD0}" type="datetimeFigureOut">
              <a:rPr lang="fr-FR" smtClean="0"/>
              <a:t>19/03/2021</a:t>
            </a:fld>
            <a:endParaRPr lang="fr-FR"/>
          </a:p>
        </p:txBody>
      </p:sp>
      <p:sp>
        <p:nvSpPr>
          <p:cNvPr id="4" name="Espace réservé de l'image des diapositives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2138" tIns="46069" rIns="92138" bIns="46069" rtlCol="0" anchor="ctr"/>
          <a:lstStyle/>
          <a:p>
            <a:endParaRPr lang="fr-FR"/>
          </a:p>
        </p:txBody>
      </p:sp>
      <p:sp>
        <p:nvSpPr>
          <p:cNvPr id="5" name="Espace réservé des notes 4"/>
          <p:cNvSpPr>
            <a:spLocks noGrp="1"/>
          </p:cNvSpPr>
          <p:nvPr>
            <p:ph type="body" sz="quarter" idx="3"/>
          </p:nvPr>
        </p:nvSpPr>
        <p:spPr>
          <a:xfrm>
            <a:off x="679768" y="4777195"/>
            <a:ext cx="5438140" cy="3908614"/>
          </a:xfrm>
          <a:prstGeom prst="rect">
            <a:avLst/>
          </a:prstGeom>
        </p:spPr>
        <p:txBody>
          <a:bodyPr vert="horz" lIns="92138" tIns="46069" rIns="92138" bIns="46069" rtlCol="0"/>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9428586"/>
            <a:ext cx="2945659" cy="498055"/>
          </a:xfrm>
          <a:prstGeom prst="rect">
            <a:avLst/>
          </a:prstGeom>
        </p:spPr>
        <p:txBody>
          <a:bodyPr vert="horz" lIns="92138" tIns="46069" rIns="92138" bIns="46069" rtlCol="0" anchor="b"/>
          <a:lstStyle>
            <a:lvl1pPr algn="l">
              <a:defRPr sz="1300"/>
            </a:lvl1pPr>
          </a:lstStyle>
          <a:p>
            <a:endParaRPr lang="fr-FR"/>
          </a:p>
        </p:txBody>
      </p:sp>
      <p:sp>
        <p:nvSpPr>
          <p:cNvPr id="7" name="Espace réservé du numéro de diapositive 6"/>
          <p:cNvSpPr>
            <a:spLocks noGrp="1"/>
          </p:cNvSpPr>
          <p:nvPr>
            <p:ph type="sldNum" sz="quarter" idx="5"/>
          </p:nvPr>
        </p:nvSpPr>
        <p:spPr>
          <a:xfrm>
            <a:off x="3850443" y="9428586"/>
            <a:ext cx="2945659" cy="498055"/>
          </a:xfrm>
          <a:prstGeom prst="rect">
            <a:avLst/>
          </a:prstGeom>
        </p:spPr>
        <p:txBody>
          <a:bodyPr vert="horz" lIns="92138" tIns="46069" rIns="92138" bIns="46069" rtlCol="0" anchor="b"/>
          <a:lstStyle>
            <a:lvl1pPr algn="r">
              <a:defRPr sz="1300"/>
            </a:lvl1pPr>
          </a:lstStyle>
          <a:p>
            <a:fld id="{5E6C0AB7-84EE-46A7-ACC8-EBAB79331247}" type="slidenum">
              <a:rPr lang="fr-FR" smtClean="0"/>
              <a:t>‹N°›</a:t>
            </a:fld>
            <a:endParaRPr lang="fr-FR"/>
          </a:p>
        </p:txBody>
      </p:sp>
    </p:spTree>
    <p:extLst>
      <p:ext uri="{BB962C8B-B14F-4D97-AF65-F5344CB8AC3E}">
        <p14:creationId xmlns:p14="http://schemas.microsoft.com/office/powerpoint/2010/main" val="9561873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2</a:t>
            </a:fld>
            <a:endParaRPr lang="fr-FR"/>
          </a:p>
        </p:txBody>
      </p:sp>
    </p:spTree>
    <p:extLst>
      <p:ext uri="{BB962C8B-B14F-4D97-AF65-F5344CB8AC3E}">
        <p14:creationId xmlns:p14="http://schemas.microsoft.com/office/powerpoint/2010/main" val="9274964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8</a:t>
            </a:fld>
            <a:endParaRPr lang="fr-FR"/>
          </a:p>
        </p:txBody>
      </p:sp>
    </p:spTree>
    <p:extLst>
      <p:ext uri="{BB962C8B-B14F-4D97-AF65-F5344CB8AC3E}">
        <p14:creationId xmlns:p14="http://schemas.microsoft.com/office/powerpoint/2010/main" val="2976410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9</a:t>
            </a:fld>
            <a:endParaRPr lang="fr-FR"/>
          </a:p>
        </p:txBody>
      </p:sp>
    </p:spTree>
    <p:extLst>
      <p:ext uri="{BB962C8B-B14F-4D97-AF65-F5344CB8AC3E}">
        <p14:creationId xmlns:p14="http://schemas.microsoft.com/office/powerpoint/2010/main" val="15465038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10</a:t>
            </a:fld>
            <a:endParaRPr lang="fr-FR"/>
          </a:p>
        </p:txBody>
      </p:sp>
    </p:spTree>
    <p:extLst>
      <p:ext uri="{BB962C8B-B14F-4D97-AF65-F5344CB8AC3E}">
        <p14:creationId xmlns:p14="http://schemas.microsoft.com/office/powerpoint/2010/main" val="52836498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6.jp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6.jp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4.xml"/><Relationship Id="rId4" Type="http://schemas.openxmlformats.org/officeDocument/2006/relationships/image" Target="../media/image6.jp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5.xml"/><Relationship Id="rId4" Type="http://schemas.openxmlformats.org/officeDocument/2006/relationships/image" Target="../media/image6.jp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6.xml"/><Relationship Id="rId4" Type="http://schemas.openxmlformats.org/officeDocument/2006/relationships/image" Target="../media/image6.jp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7.xml"/><Relationship Id="rId4" Type="http://schemas.openxmlformats.org/officeDocument/2006/relationships/image" Target="../media/image6.jp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8.xml"/><Relationship Id="rId4" Type="http://schemas.openxmlformats.org/officeDocument/2006/relationships/image" Target="../media/image6.jp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9.xml"/><Relationship Id="rId4" Type="http://schemas.openxmlformats.org/officeDocument/2006/relationships/image" Target="../media/image6.jp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6323242" y="6130658"/>
            <a:ext cx="2287622" cy="513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850584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112494714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59130894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15941781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rgbClr val="FFDDDD"/>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rgbClr val="FFDDDD"/>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400798295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spTree>
    <p:extLst>
      <p:ext uri="{BB962C8B-B14F-4D97-AF65-F5344CB8AC3E}">
        <p14:creationId xmlns:p14="http://schemas.microsoft.com/office/powerpoint/2010/main" val="23892909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210927497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Rectangle 2"/>
          <p:cNvSpPr/>
          <p:nvPr userDrawn="1"/>
        </p:nvSpPr>
        <p:spPr>
          <a:xfrm>
            <a:off x="0" y="0"/>
            <a:ext cx="9144000" cy="61211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Rectangle 1"/>
          <p:cNvSpPr/>
          <p:nvPr userDrawn="1"/>
        </p:nvSpPr>
        <p:spPr>
          <a:xfrm>
            <a:off x="-1" y="6260951"/>
            <a:ext cx="7018317" cy="5970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fr-FR"/>
          </a:p>
        </p:txBody>
      </p:sp>
    </p:spTree>
    <p:extLst>
      <p:ext uri="{BB962C8B-B14F-4D97-AF65-F5344CB8AC3E}">
        <p14:creationId xmlns:p14="http://schemas.microsoft.com/office/powerpoint/2010/main" val="12391193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3" name="Rectangle 2"/>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1250143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1248108760"/>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792380582"/>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910672183"/>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2831194925"/>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spTree>
    <p:extLst>
      <p:ext uri="{BB962C8B-B14F-4D97-AF65-F5344CB8AC3E}">
        <p14:creationId xmlns:p14="http://schemas.microsoft.com/office/powerpoint/2010/main" val="347590667"/>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1155687089"/>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1581401263"/>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974339007"/>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2076146726"/>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3677050891"/>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spTree>
    <p:extLst>
      <p:ext uri="{BB962C8B-B14F-4D97-AF65-F5344CB8AC3E}">
        <p14:creationId xmlns:p14="http://schemas.microsoft.com/office/powerpoint/2010/main" val="2584419172"/>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pic>
        <p:nvPicPr>
          <p:cNvPr id="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52183905"/>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1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45929236"/>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1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7"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08535676"/>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rgbClr val="F7DAAF"/>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rgbClr val="F7DAAF"/>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66026633"/>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615045"/>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65362724"/>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2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77312370"/>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2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73621979"/>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accent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accent2">
              <a:lumMod val="40000"/>
              <a:lumOff val="60000"/>
            </a:schemeClr>
          </a:solidFill>
        </p:spPr>
        <p:txBody>
          <a:bodyPr/>
          <a:lstStyle/>
          <a:p>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pic>
        <p:nvPicPr>
          <p:cNvPr id="11"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6950388"/>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pic>
        <p:nvPicPr>
          <p:cNvPr id="11"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86646885"/>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pic>
        <p:nvPicPr>
          <p:cNvPr id="6"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58343727"/>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3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7"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06440456"/>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3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9"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0689015"/>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accent5">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accent5">
              <a:lumMod val="40000"/>
              <a:lumOff val="60000"/>
            </a:schemeClr>
          </a:solidFill>
        </p:spPr>
        <p:txBody>
          <a:bodyPr/>
          <a:lstStyle/>
          <a:p>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pic>
        <p:nvPicPr>
          <p:cNvPr id="10"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61158568"/>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pic>
        <p:nvPicPr>
          <p:cNvPr id="10"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51982826"/>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2955665121"/>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3610014046"/>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806601200"/>
      </p:ext>
    </p:extLst>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4099791631"/>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277047349"/>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spTree>
    <p:extLst>
      <p:ext uri="{BB962C8B-B14F-4D97-AF65-F5344CB8AC3E}">
        <p14:creationId xmlns:p14="http://schemas.microsoft.com/office/powerpoint/2010/main" val="3807498575"/>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1651262580"/>
      </p:ext>
    </p:extLst>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14"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2" name="Titre 1"/>
          <p:cNvSpPr>
            <a:spLocks noGrp="1"/>
          </p:cNvSpPr>
          <p:nvPr>
            <p:ph type="ctrTitle"/>
          </p:nvPr>
        </p:nvSpPr>
        <p:spPr>
          <a:xfrm>
            <a:off x="298449"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20"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2336095"/>
      </p:ext>
    </p:extLst>
  </p:cSld>
  <p:clrMapOvr>
    <a:masterClrMapping/>
  </p:clrMapOvr>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298450"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1913309864"/>
      </p:ext>
    </p:extLst>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1676268456"/>
      </p:ext>
    </p:extLst>
  </p:cSld>
  <p:clrMapOvr>
    <a:masterClrMapping/>
  </p:clrMapOvr>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238204553"/>
      </p:ext>
    </p:extLst>
  </p:cSld>
  <p:clrMapOvr>
    <a:masterClrMapping/>
  </p:clrMapOvr>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a:p>
        </p:txBody>
      </p:sp>
    </p:spTree>
    <p:extLst>
      <p:ext uri="{BB962C8B-B14F-4D97-AF65-F5344CB8AC3E}">
        <p14:creationId xmlns:p14="http://schemas.microsoft.com/office/powerpoint/2010/main" val="1845743687"/>
      </p:ext>
    </p:extLst>
  </p:cSld>
  <p:clrMapOvr>
    <a:masterClrMapping/>
  </p:clrMapOvr>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3183750267"/>
      </p:ext>
    </p:extLst>
  </p:cSld>
  <p:clrMapOvr>
    <a:masterClrMapping/>
  </p:clrMapOvr>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908050" y="1321481"/>
            <a:ext cx="8542338" cy="4515034"/>
          </a:xfrm>
          <a:prstGeom prst="rect">
            <a:avLst/>
          </a:prstGeom>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168521806"/>
      </p:ext>
    </p:extLst>
  </p:cSld>
  <p:clrMapOvr>
    <a:masterClrMapping/>
  </p:clrMapOvr>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298450"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17574277"/>
      </p:ext>
    </p:extLst>
  </p:cSld>
  <p:clrMapOvr>
    <a:masterClrMapping/>
  </p:clrMapOvr>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003880197"/>
      </p:ext>
    </p:extLst>
  </p:cSld>
  <p:clrMapOvr>
    <a:masterClrMapping/>
  </p:clrMapOvr>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180192375"/>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a:p>
        </p:txBody>
      </p:sp>
    </p:spTree>
    <p:extLst>
      <p:ext uri="{BB962C8B-B14F-4D97-AF65-F5344CB8AC3E}">
        <p14:creationId xmlns:p14="http://schemas.microsoft.com/office/powerpoint/2010/main" val="1799320540"/>
      </p:ext>
    </p:extLst>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1430610965"/>
      </p:ext>
    </p:extLst>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98450" y="1354138"/>
            <a:ext cx="8542338" cy="4515034"/>
          </a:xfrm>
          <a:prstGeom prst="rect">
            <a:avLst/>
          </a:prstGeom>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943169202"/>
      </p:ext>
    </p:extLst>
  </p:cSld>
  <p:clrMapOvr>
    <a:masterClrMapping/>
  </p:clrMapOvr>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298450"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1464018114"/>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2779059490"/>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63095553"/>
      </p:ext>
    </p:extLst>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a:p>
        </p:txBody>
      </p:sp>
    </p:spTree>
    <p:extLst>
      <p:ext uri="{BB962C8B-B14F-4D97-AF65-F5344CB8AC3E}">
        <p14:creationId xmlns:p14="http://schemas.microsoft.com/office/powerpoint/2010/main" val="2019887280"/>
      </p:ext>
    </p:extLst>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1853595330"/>
      </p:ext>
    </p:extLst>
  </p:cSld>
  <p:clrMapOvr>
    <a:masterClrMapping/>
  </p:clrMapOvr>
  <p:timing>
    <p:tnLst>
      <p:par>
        <p:cT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582910"/>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331107" y="1621971"/>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681281855"/>
      </p:ext>
    </p:extLst>
  </p:cSld>
  <p:clrMapOvr>
    <a:masterClrMapping/>
  </p:clrMapOvr>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2783574156"/>
      </p:ext>
    </p:extLst>
  </p:cSld>
  <p:clrMapOvr>
    <a:masterClrMapping/>
  </p:clrMapOvr>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2518840676"/>
      </p:ext>
    </p:extLst>
  </p:cSld>
  <p:clrMapOvr>
    <a:masterClrMapping/>
  </p:clrMapOvr>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a:p>
        </p:txBody>
      </p:sp>
    </p:spTree>
    <p:extLst>
      <p:ext uri="{BB962C8B-B14F-4D97-AF65-F5344CB8AC3E}">
        <p14:creationId xmlns:p14="http://schemas.microsoft.com/office/powerpoint/2010/main" val="3333242985"/>
      </p:ext>
    </p:extLst>
  </p:cSld>
  <p:clrMapOvr>
    <a:masterClrMapping/>
  </p:clrMapOvr>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2313935743"/>
      </p:ext>
    </p:extLst>
  </p:cSld>
  <p:clrMapOvr>
    <a:masterClrMapping/>
  </p:clrMapOvr>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98450" y="1354138"/>
            <a:ext cx="8542338" cy="4515034"/>
          </a:xfrm>
          <a:prstGeom prst="rect">
            <a:avLst/>
          </a:prstGeom>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698616553"/>
      </p:ext>
    </p:extLst>
  </p:cSld>
  <p:clrMapOvr>
    <a:masterClrMapping/>
  </p:clrMapOvr>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298450"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4066188927"/>
      </p:ext>
    </p:extLst>
  </p:cSld>
  <p:clrMapOvr>
    <a:masterClrMapping/>
  </p:clrMapOvr>
  <p:timing>
    <p:tnLst>
      <p:par>
        <p:cTn id="1" dur="indefinite" restart="never" nodeType="tmRoot"/>
      </p:par>
    </p:tn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54766579"/>
      </p:ext>
    </p:extLst>
  </p:cSld>
  <p:clrMapOvr>
    <a:masterClrMapping/>
  </p:clrMapOvr>
  <p:timing>
    <p:tnLst>
      <p:par>
        <p:cTn id="1" dur="indefinite" restart="never" nodeType="tmRoot"/>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301820333"/>
      </p:ext>
    </p:extLst>
  </p:cSld>
  <p:clrMapOvr>
    <a:masterClrMapping/>
  </p:clrMapOvr>
  <p:timing>
    <p:tnLst>
      <p:par>
        <p:cTn id="1" dur="indefinite" restart="never" nodeType="tmRoot"/>
      </p:par>
    </p:tn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a:p>
        </p:txBody>
      </p:sp>
    </p:spTree>
    <p:extLst>
      <p:ext uri="{BB962C8B-B14F-4D97-AF65-F5344CB8AC3E}">
        <p14:creationId xmlns:p14="http://schemas.microsoft.com/office/powerpoint/2010/main" val="394143386"/>
      </p:ext>
    </p:extLst>
  </p:cSld>
  <p:clrMapOvr>
    <a:masterClrMapping/>
  </p:clrMapOvr>
  <p:timing>
    <p:tnLst>
      <p:par>
        <p:cT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43242106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10" Type="http://schemas.openxmlformats.org/officeDocument/2006/relationships/image" Target="../media/image6.jpg"/><Relationship Id="rId4" Type="http://schemas.openxmlformats.org/officeDocument/2006/relationships/slideLayout" Target="../slideLayouts/slideLayout13.xml"/><Relationship Id="rId9" Type="http://schemas.openxmlformats.org/officeDocument/2006/relationships/image" Target="../media/image5.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18" Type="http://schemas.openxmlformats.org/officeDocument/2006/relationships/slideLayout" Target="../slideLayouts/slideLayout34.xml"/><Relationship Id="rId3" Type="http://schemas.openxmlformats.org/officeDocument/2006/relationships/slideLayout" Target="../slideLayouts/slideLayout19.xml"/><Relationship Id="rId21" Type="http://schemas.openxmlformats.org/officeDocument/2006/relationships/slideLayout" Target="../slideLayouts/slideLayout37.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slideLayout" Target="../slideLayouts/slideLayout33.xml"/><Relationship Id="rId25" Type="http://schemas.openxmlformats.org/officeDocument/2006/relationships/image" Target="../media/image6.jpg"/><Relationship Id="rId2" Type="http://schemas.openxmlformats.org/officeDocument/2006/relationships/slideLayout" Target="../slideLayouts/slideLayout18.xml"/><Relationship Id="rId16" Type="http://schemas.openxmlformats.org/officeDocument/2006/relationships/slideLayout" Target="../slideLayouts/slideLayout32.xml"/><Relationship Id="rId20" Type="http://schemas.openxmlformats.org/officeDocument/2006/relationships/slideLayout" Target="../slideLayouts/slideLayout36.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24" Type="http://schemas.openxmlformats.org/officeDocument/2006/relationships/image" Target="../media/image7.emf"/><Relationship Id="rId5" Type="http://schemas.openxmlformats.org/officeDocument/2006/relationships/slideLayout" Target="../slideLayouts/slideLayout21.xml"/><Relationship Id="rId15" Type="http://schemas.openxmlformats.org/officeDocument/2006/relationships/slideLayout" Target="../slideLayouts/slideLayout31.xml"/><Relationship Id="rId23" Type="http://schemas.openxmlformats.org/officeDocument/2006/relationships/theme" Target="../theme/theme3.xml"/><Relationship Id="rId10" Type="http://schemas.openxmlformats.org/officeDocument/2006/relationships/slideLayout" Target="../slideLayouts/slideLayout26.xml"/><Relationship Id="rId19" Type="http://schemas.openxmlformats.org/officeDocument/2006/relationships/slideLayout" Target="../slideLayouts/slideLayout35.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 Id="rId22" Type="http://schemas.openxmlformats.org/officeDocument/2006/relationships/slideLayout" Target="../slideLayouts/slideLayout38.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41.xml"/><Relationship Id="rId7" Type="http://schemas.openxmlformats.org/officeDocument/2006/relationships/slideLayout" Target="../slideLayouts/slideLayout45.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5" Type="http://schemas.openxmlformats.org/officeDocument/2006/relationships/slideLayout" Target="../slideLayouts/slideLayout43.xml"/><Relationship Id="rId10" Type="http://schemas.openxmlformats.org/officeDocument/2006/relationships/image" Target="../media/image6.jpg"/><Relationship Id="rId4" Type="http://schemas.openxmlformats.org/officeDocument/2006/relationships/slideLayout" Target="../slideLayouts/slideLayout42.xml"/><Relationship Id="rId9" Type="http://schemas.openxmlformats.org/officeDocument/2006/relationships/image" Target="../media/image11.jpeg"/></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48.xml"/><Relationship Id="rId7" Type="http://schemas.openxmlformats.org/officeDocument/2006/relationships/slideLayout" Target="../slideLayouts/slideLayout52.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5" Type="http://schemas.openxmlformats.org/officeDocument/2006/relationships/slideLayout" Target="../slideLayouts/slideLayout50.xml"/><Relationship Id="rId4" Type="http://schemas.openxmlformats.org/officeDocument/2006/relationships/slideLayout" Target="../slideLayouts/slideLayout49.xml"/><Relationship Id="rId9" Type="http://schemas.openxmlformats.org/officeDocument/2006/relationships/image" Target="../media/image6.jpg"/></Relationships>
</file>

<file path=ppt/slideMasters/_rels/slideMaster6.xml.rels><?xml version="1.0" encoding="UTF-8" standalone="yes"?>
<Relationships xmlns="http://schemas.openxmlformats.org/package/2006/relationships"><Relationship Id="rId8" Type="http://schemas.openxmlformats.org/officeDocument/2006/relationships/theme" Target="../theme/theme6.xml"/><Relationship Id="rId3" Type="http://schemas.openxmlformats.org/officeDocument/2006/relationships/slideLayout" Target="../slideLayouts/slideLayout55.xml"/><Relationship Id="rId7" Type="http://schemas.openxmlformats.org/officeDocument/2006/relationships/slideLayout" Target="../slideLayouts/slideLayout59.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5" Type="http://schemas.openxmlformats.org/officeDocument/2006/relationships/slideLayout" Target="../slideLayouts/slideLayout57.xml"/><Relationship Id="rId4" Type="http://schemas.openxmlformats.org/officeDocument/2006/relationships/slideLayout" Target="../slideLayouts/slideLayout56.xml"/><Relationship Id="rId9" Type="http://schemas.openxmlformats.org/officeDocument/2006/relationships/image" Target="../media/image6.jpg"/></Relationships>
</file>

<file path=ppt/slideMasters/_rels/slideMaster7.xml.rels><?xml version="1.0" encoding="UTF-8" standalone="yes"?>
<Relationships xmlns="http://schemas.openxmlformats.org/package/2006/relationships"><Relationship Id="rId8" Type="http://schemas.openxmlformats.org/officeDocument/2006/relationships/theme" Target="../theme/theme7.xml"/><Relationship Id="rId3" Type="http://schemas.openxmlformats.org/officeDocument/2006/relationships/slideLayout" Target="../slideLayouts/slideLayout62.xml"/><Relationship Id="rId7" Type="http://schemas.openxmlformats.org/officeDocument/2006/relationships/slideLayout" Target="../slideLayouts/slideLayout66.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5" Type="http://schemas.openxmlformats.org/officeDocument/2006/relationships/slideLayout" Target="../slideLayouts/slideLayout64.xml"/><Relationship Id="rId4" Type="http://schemas.openxmlformats.org/officeDocument/2006/relationships/slideLayout" Target="../slideLayouts/slideLayout63.xml"/><Relationship Id="rId9" Type="http://schemas.openxmlformats.org/officeDocument/2006/relationships/image" Target="../media/image6.jpg"/></Relationships>
</file>

<file path=ppt/slideMasters/_rels/slideMaster8.xml.rels><?xml version="1.0" encoding="UTF-8" standalone="yes"?>
<Relationships xmlns="http://schemas.openxmlformats.org/package/2006/relationships"><Relationship Id="rId8" Type="http://schemas.openxmlformats.org/officeDocument/2006/relationships/theme" Target="../theme/theme8.xml"/><Relationship Id="rId3" Type="http://schemas.openxmlformats.org/officeDocument/2006/relationships/slideLayout" Target="../slideLayouts/slideLayout69.xml"/><Relationship Id="rId7" Type="http://schemas.openxmlformats.org/officeDocument/2006/relationships/slideLayout" Target="../slideLayouts/slideLayout73.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5" Type="http://schemas.openxmlformats.org/officeDocument/2006/relationships/slideLayout" Target="../slideLayouts/slideLayout71.xml"/><Relationship Id="rId4" Type="http://schemas.openxmlformats.org/officeDocument/2006/relationships/slideLayout" Target="../slideLayouts/slideLayout70.xml"/><Relationship Id="rId9" Type="http://schemas.openxmlformats.org/officeDocument/2006/relationships/image" Target="../media/image6.jpg"/></Relationships>
</file>

<file path=ppt/slideMasters/_rels/slideMaster9.xml.rels><?xml version="1.0" encoding="UTF-8" standalone="yes"?>
<Relationships xmlns="http://schemas.openxmlformats.org/package/2006/relationships"><Relationship Id="rId8" Type="http://schemas.openxmlformats.org/officeDocument/2006/relationships/theme" Target="../theme/theme9.xml"/><Relationship Id="rId3" Type="http://schemas.openxmlformats.org/officeDocument/2006/relationships/slideLayout" Target="../slideLayouts/slideLayout76.xml"/><Relationship Id="rId7" Type="http://schemas.openxmlformats.org/officeDocument/2006/relationships/slideLayout" Target="../slideLayouts/slideLayout80.xml"/><Relationship Id="rId2" Type="http://schemas.openxmlformats.org/officeDocument/2006/relationships/slideLayout" Target="../slideLayouts/slideLayout75.xml"/><Relationship Id="rId1" Type="http://schemas.openxmlformats.org/officeDocument/2006/relationships/slideLayout" Target="../slideLayouts/slideLayout74.xml"/><Relationship Id="rId6" Type="http://schemas.openxmlformats.org/officeDocument/2006/relationships/slideLayout" Target="../slideLayouts/slideLayout79.xml"/><Relationship Id="rId5" Type="http://schemas.openxmlformats.org/officeDocument/2006/relationships/slideLayout" Target="../slideLayouts/slideLayout78.xml"/><Relationship Id="rId4" Type="http://schemas.openxmlformats.org/officeDocument/2006/relationships/slideLayout" Target="../slideLayouts/slideLayout77.xml"/><Relationship Id="rId9" Type="http://schemas.openxmlformats.org/officeDocument/2006/relationships/image" Target="../media/image6.jp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rgbClr val="BFBFBF"/>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8" name="Image 1"/>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bwMode="auto">
          <a:xfrm>
            <a:off x="6781800" y="6297049"/>
            <a:ext cx="2098049" cy="470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Oval 13"/>
          <p:cNvSpPr txBox="1">
            <a:spLocks noChangeAspect="1" noChangeArrowheads="1"/>
          </p:cNvSpPr>
          <p:nvPr userDrawn="1"/>
        </p:nvSpPr>
        <p:spPr bwMode="auto">
          <a:xfrm>
            <a:off x="283183"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smtClean="0">
                <a:solidFill>
                  <a:schemeClr val="bg1">
                    <a:lumMod val="50000"/>
                  </a:schemeClr>
                </a:solidFill>
                <a:latin typeface="Arial Narrow" panose="020B0606020202030204" pitchFamily="34" charset="0"/>
              </a:rPr>
              <a:t>TITRE DE LA PRÉSENTATION</a:t>
            </a:r>
          </a:p>
        </p:txBody>
      </p:sp>
    </p:spTree>
    <p:extLst>
      <p:ext uri="{BB962C8B-B14F-4D97-AF65-F5344CB8AC3E}">
        <p14:creationId xmlns:p14="http://schemas.microsoft.com/office/powerpoint/2010/main" val="918055934"/>
      </p:ext>
    </p:extLst>
  </p:cSld>
  <p:clrMap bg1="lt1" tx1="dk1" bg2="lt2" tx2="dk2" accent1="accent1" accent2="accent2" accent3="accent3" accent4="accent4" accent5="accent5" accent6="accent6" hlink="hlink" folHlink="folHlink"/>
  <p:sldLayoutIdLst>
    <p:sldLayoutId id="2147483878" r:id="rId1"/>
    <p:sldLayoutId id="2147483769" r:id="rId2"/>
    <p:sldLayoutId id="2147483771" r:id="rId3"/>
    <p:sldLayoutId id="2147483772" r:id="rId4"/>
    <p:sldLayoutId id="2147483773" r:id="rId5"/>
    <p:sldLayoutId id="2147483774" r:id="rId6"/>
    <p:sldLayoutId id="2147483775" r:id="rId7"/>
    <p:sldLayoutId id="2147483882" r:id="rId8"/>
    <p:sldLayoutId id="2147483881" r:id="rId9"/>
  </p:sldLayoutIdLst>
  <p:timing>
    <p:tnLst>
      <p:par>
        <p:cTn id="1" dur="indefinite" restart="never" nodeType="tmRoot"/>
      </p:par>
    </p:tnLst>
  </p:timing>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283183"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smtClean="0">
                <a:solidFill>
                  <a:schemeClr val="bg2"/>
                </a:solidFill>
                <a:latin typeface="Arial Narrow" panose="020B0606020202030204" pitchFamily="34" charset="0"/>
              </a:rPr>
              <a:t>TITRE DE LA PRÉSENTATION</a:t>
            </a:r>
          </a:p>
        </p:txBody>
      </p:sp>
      <p:pic>
        <p:nvPicPr>
          <p:cNvPr id="16" name="Image 15" descr="Griffetaupe.pdf"/>
          <p:cNvPicPr>
            <a:picLocks noChangeAspect="1"/>
          </p:cNvPicPr>
          <p:nvPr userDrawn="1"/>
        </p:nvPicPr>
        <p:blipFill rotWithShape="1">
          <a:blip r:embed="rId9">
            <a:extLst>
              <a:ext uri="{28A0092B-C50C-407E-A947-70E740481C1C}">
                <a14:useLocalDpi xmlns:a14="http://schemas.microsoft.com/office/drawing/2010/main" val="0"/>
              </a:ext>
            </a:extLst>
          </a:blip>
          <a:srcRect l="16105" t="18838" r="13858" b="13592"/>
          <a:stretch/>
        </p:blipFill>
        <p:spPr>
          <a:xfrm>
            <a:off x="649320" y="6343712"/>
            <a:ext cx="1212534" cy="311074"/>
          </a:xfrm>
          <a:prstGeom prst="rect">
            <a:avLst/>
          </a:prstGeom>
        </p:spPr>
      </p:pic>
      <p:pic>
        <p:nvPicPr>
          <p:cNvPr id="17" name="Image 1"/>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3303531"/>
      </p:ext>
    </p:extLst>
  </p:cSld>
  <p:clrMap bg1="lt1" tx1="dk1" bg2="lt2" tx2="dk2" accent1="accent1" accent2="accent2" accent3="accent3" accent4="accent4" accent5="accent5" accent6="accent6" hlink="hlink" folHlink="folHlink"/>
  <p:sldLayoutIdLst>
    <p:sldLayoutId id="2147483869" r:id="rId1"/>
    <p:sldLayoutId id="2147483778" r:id="rId2"/>
    <p:sldLayoutId id="2147483779" r:id="rId3"/>
    <p:sldLayoutId id="2147483780" r:id="rId4"/>
    <p:sldLayoutId id="2147483781" r:id="rId5"/>
    <p:sldLayoutId id="2147483782" r:id="rId6"/>
    <p:sldLayoutId id="2147483783" r:id="rId7"/>
  </p:sldLayoutIdLst>
  <p:timing>
    <p:tnLst>
      <p:par>
        <p:cTn id="1" dur="indefinite" restart="never" nodeType="tmRoot"/>
      </p:par>
    </p:tnLst>
  </p:timing>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283183"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smtClean="0">
                <a:solidFill>
                  <a:schemeClr val="bg2"/>
                </a:solidFill>
                <a:latin typeface="Arial Narrow" panose="020B0606020202030204" pitchFamily="34" charset="0"/>
              </a:rPr>
              <a:t>TITRE DE LA PRÉSENTATION</a:t>
            </a:r>
          </a:p>
        </p:txBody>
      </p:sp>
      <p:pic>
        <p:nvPicPr>
          <p:cNvPr id="17" name="Image 16" descr="GRIFFE_PRO 2.pdf"/>
          <p:cNvPicPr>
            <a:picLocks noChangeAspect="1"/>
          </p:cNvPicPr>
          <p:nvPr userDrawn="1"/>
        </p:nvPicPr>
        <p:blipFill rotWithShape="1">
          <a:blip r:embed="rId24" cstate="print">
            <a:extLst>
              <a:ext uri="{28A0092B-C50C-407E-A947-70E740481C1C}">
                <a14:useLocalDpi xmlns:a14="http://schemas.microsoft.com/office/drawing/2010/main" val="0"/>
              </a:ext>
            </a:extLst>
          </a:blip>
          <a:srcRect l="8364" t="31060" r="9107" b="31740"/>
          <a:stretch/>
        </p:blipFill>
        <p:spPr>
          <a:xfrm>
            <a:off x="644715" y="6405772"/>
            <a:ext cx="1393405" cy="154101"/>
          </a:xfrm>
          <a:prstGeom prst="rect">
            <a:avLst/>
          </a:prstGeom>
        </p:spPr>
      </p:pic>
      <p:pic>
        <p:nvPicPr>
          <p:cNvPr id="16" name="Image 1"/>
          <p:cNvPicPr>
            <a:picLocks noChangeAspect="1"/>
          </p:cNvPicPr>
          <p:nvPr userDrawn="1"/>
        </p:nvPicPr>
        <p:blipFill>
          <a:blip r:embed="rId25">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9206643"/>
      </p:ext>
    </p:extLst>
  </p:cSld>
  <p:clrMap bg1="lt1" tx1="dk1" bg2="lt2" tx2="dk2" accent1="accent1" accent2="accent2" accent3="accent3" accent4="accent4" accent5="accent5" accent6="accent6" hlink="hlink" folHlink="folHlink"/>
  <p:sldLayoutIdLst>
    <p:sldLayoutId id="2147483870" r:id="rId1"/>
    <p:sldLayoutId id="2147483797" r:id="rId2"/>
    <p:sldLayoutId id="2147483798" r:id="rId3"/>
    <p:sldLayoutId id="2147483799" r:id="rId4"/>
    <p:sldLayoutId id="2147483800" r:id="rId5"/>
    <p:sldLayoutId id="2147483801" r:id="rId6"/>
    <p:sldLayoutId id="2147483802" r:id="rId7"/>
    <p:sldLayoutId id="2147483803" r:id="rId8"/>
    <p:sldLayoutId id="2147483804" r:id="rId9"/>
    <p:sldLayoutId id="2147483805" r:id="rId10"/>
    <p:sldLayoutId id="2147483806" r:id="rId11"/>
    <p:sldLayoutId id="2147483807" r:id="rId12"/>
    <p:sldLayoutId id="2147483808" r:id="rId13"/>
    <p:sldLayoutId id="2147483809" r:id="rId14"/>
    <p:sldLayoutId id="2147483810" r:id="rId15"/>
    <p:sldLayoutId id="2147483811" r:id="rId16"/>
    <p:sldLayoutId id="2147483812" r:id="rId17"/>
    <p:sldLayoutId id="2147483813" r:id="rId18"/>
    <p:sldLayoutId id="2147483814" r:id="rId19"/>
    <p:sldLayoutId id="2147483815" r:id="rId20"/>
    <p:sldLayoutId id="2147483816" r:id="rId21"/>
    <p:sldLayoutId id="2147483817" r:id="rId22"/>
  </p:sldLayoutIdLst>
  <p:timing>
    <p:tnLst>
      <p:par>
        <p:cTn id="1" dur="indefinite" restart="never" nodeType="tmRoot"/>
      </p:par>
    </p:tnLst>
  </p:timing>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283183"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smtClean="0">
                <a:solidFill>
                  <a:schemeClr val="bg2"/>
                </a:solidFill>
                <a:latin typeface="Arial Narrow" panose="020B0606020202030204" pitchFamily="34" charset="0"/>
              </a:rPr>
              <a:t>TITRE DE LA PRÉSENTATION</a:t>
            </a:r>
          </a:p>
        </p:txBody>
      </p:sp>
      <p:pic>
        <p:nvPicPr>
          <p:cNvPr id="17" name="Image 16" descr="Capture d’écran 2014-02-18 à 17.45.05.jpg"/>
          <p:cNvPicPr>
            <a:picLocks noChangeAspect="1"/>
          </p:cNvPicPr>
          <p:nvPr userDrawn="1"/>
        </p:nvPicPr>
        <p:blipFill rotWithShape="1">
          <a:blip r:embed="rId9" cstate="print">
            <a:extLst>
              <a:ext uri="{28A0092B-C50C-407E-A947-70E740481C1C}">
                <a14:useLocalDpi xmlns:a14="http://schemas.microsoft.com/office/drawing/2010/main" val="0"/>
              </a:ext>
            </a:extLst>
          </a:blip>
          <a:srcRect t="7996" b="6648"/>
          <a:stretch/>
        </p:blipFill>
        <p:spPr>
          <a:xfrm>
            <a:off x="640859" y="6334332"/>
            <a:ext cx="1419295" cy="349920"/>
          </a:xfrm>
          <a:prstGeom prst="rect">
            <a:avLst/>
          </a:prstGeom>
        </p:spPr>
      </p:pic>
      <p:pic>
        <p:nvPicPr>
          <p:cNvPr id="16" name="Image 1"/>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0459620"/>
      </p:ext>
    </p:extLst>
  </p:cSld>
  <p:clrMap bg1="lt1" tx1="dk1" bg2="lt2" tx2="dk2" accent1="accent1" accent2="accent2" accent3="accent3" accent4="accent4" accent5="accent5" accent6="accent6" hlink="hlink" folHlink="folHlink"/>
  <p:sldLayoutIdLst>
    <p:sldLayoutId id="2147483871" r:id="rId1"/>
    <p:sldLayoutId id="2147483788" r:id="rId2"/>
    <p:sldLayoutId id="2147483789" r:id="rId3"/>
    <p:sldLayoutId id="2147483790" r:id="rId4"/>
    <p:sldLayoutId id="2147483791" r:id="rId5"/>
    <p:sldLayoutId id="2147483792" r:id="rId6"/>
    <p:sldLayoutId id="2147483793" r:id="rId7"/>
  </p:sldLayoutIdLst>
  <p:timing>
    <p:tnLst>
      <p:par>
        <p:cTn id="1" dur="indefinite" restart="never" nodeType="tmRoot"/>
      </p:par>
    </p:tnLst>
  </p:timing>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6" name="Groupe 25"/>
          <p:cNvGrpSpPr/>
          <p:nvPr userDrawn="1"/>
        </p:nvGrpSpPr>
        <p:grpSpPr>
          <a:xfrm>
            <a:off x="231382" y="357376"/>
            <a:ext cx="8595012" cy="709424"/>
            <a:chOff x="231382" y="357376"/>
            <a:chExt cx="8595012" cy="709424"/>
          </a:xfrm>
        </p:grpSpPr>
        <p:sp>
          <p:nvSpPr>
            <p:cNvPr id="27" name="Rectangle 26"/>
            <p:cNvSpPr/>
            <p:nvPr userDrawn="1"/>
          </p:nvSpPr>
          <p:spPr bwMode="auto">
            <a:xfrm>
              <a:off x="298594" y="363557"/>
              <a:ext cx="8527800" cy="703243"/>
            </a:xfrm>
            <a:prstGeom prst="rect">
              <a:avLst/>
            </a:prstGeom>
            <a:solidFill>
              <a:srgbClr val="9E0827"/>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28" name="Rectangle 27"/>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29" name="Rectangle 28"/>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31" name="Espace réservé du texte 22"/>
          <p:cNvSpPr txBox="1">
            <a:spLocks/>
          </p:cNvSpPr>
          <p:nvPr userDrawn="1"/>
        </p:nvSpPr>
        <p:spPr>
          <a:xfrm>
            <a:off x="766988" y="357374"/>
            <a:ext cx="8059406" cy="709426"/>
          </a:xfrm>
          <a:prstGeom prst="rect">
            <a:avLst/>
          </a:prstGeom>
        </p:spPr>
        <p:txBody>
          <a:bodyPr anchor="ctr"/>
          <a:lstStyle>
            <a:lvl1pPr marL="0" indent="0" algn="ctr" defTabSz="914400" rtl="0" eaLnBrk="1" latinLnBrk="0" hangingPunct="1">
              <a:spcBef>
                <a:spcPct val="20000"/>
              </a:spcBef>
              <a:buClr>
                <a:schemeClr val="tx2"/>
              </a:buClr>
              <a:buFont typeface="Wingdings" panose="05000000000000000000" pitchFamily="2" charset="2"/>
              <a:buNone/>
              <a:defRPr sz="28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mtClean="0"/>
              <a:t>TITRE DE LA partie</a:t>
            </a:r>
            <a:endParaRPr lang="fr-FR" dirty="0"/>
          </a:p>
        </p:txBody>
      </p:sp>
      <p:sp>
        <p:nvSpPr>
          <p:cNvPr id="32" name="ZoneTexte 31"/>
          <p:cNvSpPr txBox="1"/>
          <p:nvPr userDrawn="1"/>
        </p:nvSpPr>
        <p:spPr>
          <a:xfrm>
            <a:off x="629705" y="6394320"/>
            <a:ext cx="1827056" cy="230832"/>
          </a:xfrm>
          <a:prstGeom prst="rect">
            <a:avLst/>
          </a:prstGeom>
          <a:noFill/>
        </p:spPr>
        <p:txBody>
          <a:bodyPr wrap="square" rtlCol="0" anchor="ctr">
            <a:spAutoFit/>
          </a:bodyPr>
          <a:lstStyle/>
          <a:p>
            <a:pPr algn="l"/>
            <a:r>
              <a:rPr lang="fr-FR" sz="900" b="1" dirty="0" smtClean="0">
                <a:solidFill>
                  <a:srgbClr val="9E0827"/>
                </a:solidFill>
                <a:latin typeface="Arial Narrow" panose="020B0606020202030204" pitchFamily="34" charset="0"/>
              </a:rPr>
              <a:t>ENTREPRISES</a:t>
            </a:r>
            <a:endParaRPr lang="fr-FR" sz="900" b="1" dirty="0">
              <a:solidFill>
                <a:srgbClr val="9E0827"/>
              </a:solidFill>
              <a:latin typeface="Arial Narrow" panose="020B0606020202030204" pitchFamily="34" charset="0"/>
            </a:endParaRPr>
          </a:p>
        </p:txBody>
      </p:sp>
      <p:sp>
        <p:nvSpPr>
          <p:cNvPr id="33" name="Rectangle 32"/>
          <p:cNvSpPr/>
          <p:nvPr userDrawn="1"/>
        </p:nvSpPr>
        <p:spPr bwMode="auto">
          <a:xfrm>
            <a:off x="298594" y="6372222"/>
            <a:ext cx="274809" cy="264474"/>
          </a:xfrm>
          <a:prstGeom prst="rect">
            <a:avLst/>
          </a:prstGeom>
          <a:solidFill>
            <a:srgbClr val="9E0827"/>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34"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14"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2366592"/>
      </p:ext>
    </p:extLst>
  </p:cSld>
  <p:clrMap bg1="lt1" tx1="dk1" bg2="lt2" tx2="dk2" accent1="accent1" accent2="accent2" accent3="accent3" accent4="accent4" accent5="accent5" accent6="accent6" hlink="hlink" folHlink="folHlink"/>
  <p:sldLayoutIdLst>
    <p:sldLayoutId id="2147483872" r:id="rId1"/>
    <p:sldLayoutId id="2147483820" r:id="rId2"/>
    <p:sldLayoutId id="2147483821" r:id="rId3"/>
    <p:sldLayoutId id="2147483822" r:id="rId4"/>
    <p:sldLayoutId id="2147483823" r:id="rId5"/>
    <p:sldLayoutId id="2147483824" r:id="rId6"/>
    <p:sldLayoutId id="2147483825" r:id="rId7"/>
  </p:sldLayoutIdLst>
  <p:timing>
    <p:tnLst>
      <p:par>
        <p:cTn id="1" dur="indefinite" restart="never" nodeType="tmRoot"/>
      </p:par>
    </p:tnLst>
  </p:timing>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C00000"/>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3" name="Groupe 12"/>
          <p:cNvGrpSpPr/>
          <p:nvPr userDrawn="1"/>
        </p:nvGrpSpPr>
        <p:grpSpPr>
          <a:xfrm>
            <a:off x="231382" y="357376"/>
            <a:ext cx="8595012" cy="709424"/>
            <a:chOff x="231382" y="357376"/>
            <a:chExt cx="8595012" cy="709424"/>
          </a:xfrm>
        </p:grpSpPr>
        <p:sp>
          <p:nvSpPr>
            <p:cNvPr id="14" name="Rectangle 13"/>
            <p:cNvSpPr/>
            <p:nvPr userDrawn="1"/>
          </p:nvSpPr>
          <p:spPr bwMode="auto">
            <a:xfrm>
              <a:off x="298594" y="363557"/>
              <a:ext cx="8527800" cy="703243"/>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15" name="Rectangle 14"/>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16" name="Rectangle 15"/>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17" name="Rectangle 16"/>
          <p:cNvSpPr/>
          <p:nvPr userDrawn="1"/>
        </p:nvSpPr>
        <p:spPr bwMode="auto">
          <a:xfrm>
            <a:off x="298594" y="6372222"/>
            <a:ext cx="274809" cy="264474"/>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19" name="Espace réservé du texte 22"/>
          <p:cNvSpPr txBox="1">
            <a:spLocks/>
          </p:cNvSpPr>
          <p:nvPr userDrawn="1"/>
        </p:nvSpPr>
        <p:spPr>
          <a:xfrm>
            <a:off x="943230" y="415636"/>
            <a:ext cx="7785134"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mtClean="0"/>
              <a:t>TITRE DE LA partie</a:t>
            </a:r>
            <a:endParaRPr lang="fr-FR" dirty="0"/>
          </a:p>
        </p:txBody>
      </p:sp>
      <p:sp>
        <p:nvSpPr>
          <p:cNvPr id="20" name="ZoneTexte 19"/>
          <p:cNvSpPr txBox="1"/>
          <p:nvPr userDrawn="1"/>
        </p:nvSpPr>
        <p:spPr>
          <a:xfrm>
            <a:off x="629705" y="6328218"/>
            <a:ext cx="1827056" cy="369332"/>
          </a:xfrm>
          <a:prstGeom prst="rect">
            <a:avLst/>
          </a:prstGeom>
          <a:noFill/>
        </p:spPr>
        <p:txBody>
          <a:bodyPr wrap="square" rtlCol="0">
            <a:spAutoFit/>
          </a:bodyPr>
          <a:lstStyle/>
          <a:p>
            <a:pPr algn="l"/>
            <a:r>
              <a:rPr lang="fr-FR" sz="900" b="1" dirty="0" smtClean="0">
                <a:solidFill>
                  <a:srgbClr val="DE6225"/>
                </a:solidFill>
                <a:latin typeface="Arial Narrow" panose="020B0606020202030204" pitchFamily="34" charset="0"/>
              </a:rPr>
              <a:t>ECONOMIE SOCIALE</a:t>
            </a:r>
            <a:br>
              <a:rPr lang="fr-FR" sz="900" b="1" dirty="0" smtClean="0">
                <a:solidFill>
                  <a:srgbClr val="DE6225"/>
                </a:solidFill>
                <a:latin typeface="Arial Narrow" panose="020B0606020202030204" pitchFamily="34" charset="0"/>
              </a:rPr>
            </a:br>
            <a:r>
              <a:rPr lang="fr-FR" sz="900" b="1" dirty="0" smtClean="0">
                <a:solidFill>
                  <a:srgbClr val="DE6225"/>
                </a:solidFill>
                <a:latin typeface="Arial Narrow" panose="020B0606020202030204" pitchFamily="34" charset="0"/>
              </a:rPr>
              <a:t>ET INSTITUIONNELS</a:t>
            </a:r>
            <a:endParaRPr lang="fr-FR" sz="900" b="1" dirty="0">
              <a:solidFill>
                <a:srgbClr val="DE6225"/>
              </a:solidFill>
              <a:latin typeface="Arial Narrow" panose="020B0606020202030204" pitchFamily="34" charset="0"/>
            </a:endParaRPr>
          </a:p>
        </p:txBody>
      </p:sp>
      <p:sp>
        <p:nvSpPr>
          <p:cNvPr id="21"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22"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18"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225605"/>
      </p:ext>
    </p:extLst>
  </p:cSld>
  <p:clrMap bg1="lt1" tx1="dk1" bg2="lt2" tx2="dk2" accent1="accent1" accent2="accent2" accent3="accent3" accent4="accent4" accent5="accent5" accent6="accent6" hlink="hlink" folHlink="folHlink"/>
  <p:sldLayoutIdLst>
    <p:sldLayoutId id="2147483873" r:id="rId1"/>
    <p:sldLayoutId id="2147483828" r:id="rId2"/>
    <p:sldLayoutId id="2147483829" r:id="rId3"/>
    <p:sldLayoutId id="2147483830" r:id="rId4"/>
    <p:sldLayoutId id="2147483831" r:id="rId5"/>
    <p:sldLayoutId id="2147483832" r:id="rId6"/>
    <p:sldLayoutId id="2147483833" r:id="rId7"/>
  </p:sldLayoutIdLst>
  <p:timing>
    <p:tnLst>
      <p:par>
        <p:cTn id="1" dur="indefinite" restart="never" nodeType="tmRoot"/>
      </p:par>
    </p:tnLst>
  </p:timing>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DE6225"/>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DE6225"/>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2" name="Groupe 21"/>
          <p:cNvGrpSpPr/>
          <p:nvPr userDrawn="1"/>
        </p:nvGrpSpPr>
        <p:grpSpPr>
          <a:xfrm>
            <a:off x="231382" y="357376"/>
            <a:ext cx="8595012" cy="709424"/>
            <a:chOff x="231382" y="357376"/>
            <a:chExt cx="8595012" cy="709424"/>
          </a:xfrm>
        </p:grpSpPr>
        <p:sp>
          <p:nvSpPr>
            <p:cNvPr id="23" name="Rectangle 22"/>
            <p:cNvSpPr/>
            <p:nvPr userDrawn="1"/>
          </p:nvSpPr>
          <p:spPr bwMode="auto">
            <a:xfrm>
              <a:off x="298594" y="363557"/>
              <a:ext cx="8527800" cy="703243"/>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24" name="Rectangle 2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25" name="Rectangle 2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26" name="ZoneTexte 25"/>
          <p:cNvSpPr txBox="1"/>
          <p:nvPr userDrawn="1"/>
        </p:nvSpPr>
        <p:spPr>
          <a:xfrm>
            <a:off x="633008" y="6390640"/>
            <a:ext cx="1827056" cy="230832"/>
          </a:xfrm>
          <a:prstGeom prst="rect">
            <a:avLst/>
          </a:prstGeom>
          <a:noFill/>
        </p:spPr>
        <p:txBody>
          <a:bodyPr wrap="square" rtlCol="0">
            <a:spAutoFit/>
          </a:bodyPr>
          <a:lstStyle>
            <a:defPPr>
              <a:defRPr lang="fr-FR"/>
            </a:defPPr>
            <a:lvl1pPr algn="l">
              <a:defRPr sz="900" b="1">
                <a:solidFill>
                  <a:srgbClr val="DE6225"/>
                </a:solidFill>
                <a:latin typeface="Arial Narrow" panose="020B0606020202030204" pitchFamily="34" charset="0"/>
              </a:defRPr>
            </a:lvl1pPr>
          </a:lstStyle>
          <a:p>
            <a:r>
              <a:rPr lang="fr-FR" dirty="0"/>
              <a:t>PERSONNES PROTEGEES</a:t>
            </a:r>
          </a:p>
        </p:txBody>
      </p:sp>
      <p:sp>
        <p:nvSpPr>
          <p:cNvPr id="28" name="Espace réservé du texte 22"/>
          <p:cNvSpPr txBox="1">
            <a:spLocks/>
          </p:cNvSpPr>
          <p:nvPr userDrawn="1"/>
        </p:nvSpPr>
        <p:spPr>
          <a:xfrm>
            <a:off x="766988" y="357376"/>
            <a:ext cx="8059406" cy="709424"/>
          </a:xfrm>
          <a:prstGeom prst="rect">
            <a:avLst/>
          </a:prstGeom>
        </p:spPr>
        <p:txBody>
          <a:bodyPr anchor="ctr"/>
          <a:lstStyle>
            <a:lvl1pPr marL="0" indent="0" algn="ctr" defTabSz="914400" rtl="0" eaLnBrk="1" latinLnBrk="0" hangingPunct="1">
              <a:spcBef>
                <a:spcPct val="20000"/>
              </a:spcBef>
              <a:buClr>
                <a:schemeClr val="tx2"/>
              </a:buClr>
              <a:buFont typeface="Wingdings" panose="05000000000000000000" pitchFamily="2" charset="2"/>
              <a:buNone/>
              <a:defRPr sz="28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mtClean="0"/>
              <a:t>TITRE DE LA partie</a:t>
            </a:r>
            <a:endParaRPr lang="fr-FR" dirty="0"/>
          </a:p>
        </p:txBody>
      </p:sp>
      <p:sp>
        <p:nvSpPr>
          <p:cNvPr id="29" name="Rectangle 28"/>
          <p:cNvSpPr/>
          <p:nvPr userDrawn="1"/>
        </p:nvSpPr>
        <p:spPr bwMode="auto">
          <a:xfrm>
            <a:off x="298594" y="6372222"/>
            <a:ext cx="274809" cy="264474"/>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30"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14"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3763699"/>
      </p:ext>
    </p:extLst>
  </p:cSld>
  <p:clrMap bg1="lt1" tx1="dk1" bg2="lt2" tx2="dk2" accent1="accent1" accent2="accent2" accent3="accent3" accent4="accent4" accent5="accent5" accent6="accent6" hlink="hlink" folHlink="folHlink"/>
  <p:sldLayoutIdLst>
    <p:sldLayoutId id="2147483874" r:id="rId1"/>
    <p:sldLayoutId id="2147483836" r:id="rId2"/>
    <p:sldLayoutId id="2147483837" r:id="rId3"/>
    <p:sldLayoutId id="2147483838" r:id="rId4"/>
    <p:sldLayoutId id="2147483839" r:id="rId5"/>
    <p:sldLayoutId id="2147483840" r:id="rId6"/>
    <p:sldLayoutId id="2147483841" r:id="rId7"/>
  </p:sldLayoutIdLst>
  <p:timing>
    <p:tnLst>
      <p:par>
        <p:cTn id="1" dur="indefinite" restart="never" nodeType="tmRoot"/>
      </p:par>
    </p:tnLst>
  </p:timing>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DE6225"/>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DE6225"/>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3" name="Groupe 12"/>
          <p:cNvGrpSpPr/>
          <p:nvPr userDrawn="1"/>
        </p:nvGrpSpPr>
        <p:grpSpPr>
          <a:xfrm>
            <a:off x="231382" y="357376"/>
            <a:ext cx="8595012" cy="709424"/>
            <a:chOff x="231382" y="357376"/>
            <a:chExt cx="8595012" cy="709424"/>
          </a:xfrm>
        </p:grpSpPr>
        <p:sp>
          <p:nvSpPr>
            <p:cNvPr id="14" name="Rectangle 13"/>
            <p:cNvSpPr/>
            <p:nvPr userDrawn="1"/>
          </p:nvSpPr>
          <p:spPr bwMode="auto">
            <a:xfrm>
              <a:off x="298594" y="363557"/>
              <a:ext cx="8527800" cy="703243"/>
            </a:xfrm>
            <a:prstGeom prst="rect">
              <a:avLst/>
            </a:prstGeom>
            <a:solidFill>
              <a:srgbClr val="581D4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15" name="Rectangle 14"/>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16" name="Rectangle 15"/>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17" name="Rectangle 16"/>
          <p:cNvSpPr/>
          <p:nvPr userDrawn="1"/>
        </p:nvSpPr>
        <p:spPr bwMode="auto">
          <a:xfrm>
            <a:off x="298594" y="6372222"/>
            <a:ext cx="274809" cy="264474"/>
          </a:xfrm>
          <a:prstGeom prst="rect">
            <a:avLst/>
          </a:prstGeom>
          <a:solidFill>
            <a:srgbClr val="581D4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19" name="Espace réservé du texte 22"/>
          <p:cNvSpPr txBox="1">
            <a:spLocks/>
          </p:cNvSpPr>
          <p:nvPr userDrawn="1"/>
        </p:nvSpPr>
        <p:spPr>
          <a:xfrm>
            <a:off x="943230" y="415636"/>
            <a:ext cx="7785134"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mtClean="0"/>
              <a:t>TITRE DE LA partie</a:t>
            </a:r>
            <a:endParaRPr lang="fr-FR" dirty="0"/>
          </a:p>
        </p:txBody>
      </p:sp>
      <p:sp>
        <p:nvSpPr>
          <p:cNvPr id="20" name="ZoneTexte 19"/>
          <p:cNvSpPr txBox="1"/>
          <p:nvPr userDrawn="1"/>
        </p:nvSpPr>
        <p:spPr>
          <a:xfrm>
            <a:off x="629705" y="6394320"/>
            <a:ext cx="1827056" cy="230832"/>
          </a:xfrm>
          <a:prstGeom prst="rect">
            <a:avLst/>
          </a:prstGeom>
          <a:noFill/>
        </p:spPr>
        <p:txBody>
          <a:bodyPr wrap="square" rtlCol="0">
            <a:spAutoFit/>
          </a:bodyPr>
          <a:lstStyle/>
          <a:p>
            <a:pPr algn="l"/>
            <a:r>
              <a:rPr lang="fr-FR" sz="900" b="1" dirty="0" smtClean="0">
                <a:solidFill>
                  <a:srgbClr val="581D41"/>
                </a:solidFill>
                <a:latin typeface="Arial Narrow" panose="020B0606020202030204" pitchFamily="34" charset="0"/>
              </a:rPr>
              <a:t>IMMOBILIER PROFESSIONNEL</a:t>
            </a:r>
            <a:endParaRPr lang="fr-FR" sz="900" b="1" dirty="0">
              <a:solidFill>
                <a:srgbClr val="581D41"/>
              </a:solidFill>
              <a:latin typeface="Arial Narrow" panose="020B0606020202030204" pitchFamily="34" charset="0"/>
            </a:endParaRPr>
          </a:p>
        </p:txBody>
      </p:sp>
      <p:sp>
        <p:nvSpPr>
          <p:cNvPr id="21"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22"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18"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2507664"/>
      </p:ext>
    </p:extLst>
  </p:cSld>
  <p:clrMap bg1="lt1" tx1="dk1" bg2="lt2" tx2="dk2" accent1="accent1" accent2="accent2" accent3="accent3" accent4="accent4" accent5="accent5" accent6="accent6" hlink="hlink" folHlink="folHlink"/>
  <p:sldLayoutIdLst>
    <p:sldLayoutId id="2147483875" r:id="rId1"/>
    <p:sldLayoutId id="2147483844" r:id="rId2"/>
    <p:sldLayoutId id="2147483845" r:id="rId3"/>
    <p:sldLayoutId id="2147483846" r:id="rId4"/>
    <p:sldLayoutId id="2147483847" r:id="rId5"/>
    <p:sldLayoutId id="2147483848" r:id="rId6"/>
    <p:sldLayoutId id="2147483849" r:id="rId7"/>
  </p:sldLayoutIdLst>
  <p:timing>
    <p:tnLst>
      <p:par>
        <p:cTn id="1" dur="indefinite" restart="never" nodeType="tmRoot"/>
      </p:par>
    </p:tnLst>
  </p:timing>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581D41"/>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2" name="Groupe 21"/>
          <p:cNvGrpSpPr/>
          <p:nvPr userDrawn="1"/>
        </p:nvGrpSpPr>
        <p:grpSpPr>
          <a:xfrm>
            <a:off x="231382" y="357376"/>
            <a:ext cx="8595012" cy="709424"/>
            <a:chOff x="231382" y="357376"/>
            <a:chExt cx="8595012" cy="709424"/>
          </a:xfrm>
        </p:grpSpPr>
        <p:sp>
          <p:nvSpPr>
            <p:cNvPr id="23" name="Rectangle 22"/>
            <p:cNvSpPr/>
            <p:nvPr userDrawn="1"/>
          </p:nvSpPr>
          <p:spPr bwMode="auto">
            <a:xfrm>
              <a:off x="298594" y="363557"/>
              <a:ext cx="8527800" cy="703243"/>
            </a:xfrm>
            <a:prstGeom prst="rect">
              <a:avLst/>
            </a:prstGeom>
            <a:solidFill>
              <a:srgbClr val="EA992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24" name="Rectangle 2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25" name="Rectangle 2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26" name="Rectangle 25"/>
          <p:cNvSpPr/>
          <p:nvPr userDrawn="1"/>
        </p:nvSpPr>
        <p:spPr bwMode="auto">
          <a:xfrm>
            <a:off x="298594" y="6372222"/>
            <a:ext cx="274809" cy="264474"/>
          </a:xfrm>
          <a:prstGeom prst="rect">
            <a:avLst/>
          </a:prstGeom>
          <a:solidFill>
            <a:srgbClr val="EA992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27" name="ZoneTexte 26"/>
          <p:cNvSpPr txBox="1"/>
          <p:nvPr userDrawn="1"/>
        </p:nvSpPr>
        <p:spPr>
          <a:xfrm>
            <a:off x="629705" y="6394320"/>
            <a:ext cx="1166044" cy="230832"/>
          </a:xfrm>
          <a:prstGeom prst="rect">
            <a:avLst/>
          </a:prstGeom>
          <a:noFill/>
        </p:spPr>
        <p:txBody>
          <a:bodyPr wrap="square" rtlCol="0">
            <a:spAutoFit/>
          </a:bodyPr>
          <a:lstStyle/>
          <a:p>
            <a:pPr algn="l"/>
            <a:r>
              <a:rPr lang="fr-FR" sz="900" b="1" dirty="0" smtClean="0">
                <a:solidFill>
                  <a:srgbClr val="EA9922"/>
                </a:solidFill>
                <a:latin typeface="Arial Narrow" panose="020B0606020202030204" pitchFamily="34" charset="0"/>
              </a:rPr>
              <a:t>SECTEUR PUBLIC</a:t>
            </a:r>
            <a:endParaRPr lang="fr-FR" sz="900" b="1" dirty="0">
              <a:solidFill>
                <a:srgbClr val="EA9922"/>
              </a:solidFill>
              <a:latin typeface="Arial Narrow" panose="020B0606020202030204" pitchFamily="34" charset="0"/>
            </a:endParaRPr>
          </a:p>
        </p:txBody>
      </p:sp>
      <p:sp>
        <p:nvSpPr>
          <p:cNvPr id="29" name="Espace réservé du texte 22"/>
          <p:cNvSpPr txBox="1">
            <a:spLocks/>
          </p:cNvSpPr>
          <p:nvPr userDrawn="1"/>
        </p:nvSpPr>
        <p:spPr>
          <a:xfrm>
            <a:off x="943230" y="415636"/>
            <a:ext cx="7785134"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mtClean="0"/>
              <a:t>TITRE DE LA partie</a:t>
            </a:r>
            <a:endParaRPr lang="fr-FR" dirty="0"/>
          </a:p>
        </p:txBody>
      </p:sp>
      <p:sp>
        <p:nvSpPr>
          <p:cNvPr id="30"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14"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5062497"/>
      </p:ext>
    </p:extLst>
  </p:cSld>
  <p:clrMap bg1="lt1" tx1="dk1" bg2="lt2" tx2="dk2" accent1="accent1" accent2="accent2" accent3="accent3" accent4="accent4" accent5="accent5" accent6="accent6" hlink="hlink" folHlink="folHlink"/>
  <p:sldLayoutIdLst>
    <p:sldLayoutId id="2147483877" r:id="rId1"/>
    <p:sldLayoutId id="2147483860" r:id="rId2"/>
    <p:sldLayoutId id="2147483861" r:id="rId3"/>
    <p:sldLayoutId id="2147483862" r:id="rId4"/>
    <p:sldLayoutId id="2147483863" r:id="rId5"/>
    <p:sldLayoutId id="2147483864" r:id="rId6"/>
    <p:sldLayoutId id="2147483865" r:id="rId7"/>
  </p:sldLayoutIdLst>
  <p:timing>
    <p:tnLst>
      <p:par>
        <p:cTn id="1" dur="indefinite" restart="never" nodeType="tmRoot"/>
      </p:par>
    </p:tnLst>
  </p:timing>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EA992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jpg"/><Relationship Id="rId1" Type="http://schemas.openxmlformats.org/officeDocument/2006/relationships/slideLayout" Target="../slideLayouts/slideLayout1.xml"/><Relationship Id="rId5" Type="http://schemas.openxmlformats.org/officeDocument/2006/relationships/image" Target="../media/image13.jpe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hyperlink" Target="http://commerciaux.celca.caisse-epargne.fr/download/374/pros-pm/21575/2021-03-digital-share.pptx" TargetMode="Externa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hyperlink" Target="http://commerciaux.celca.caisse-epargne.fr/download/1921/nouveau-portail-mysys/21419/presentation-nouveau-portail-mysys-vente-en-mobilite.pptx" TargetMode="External"/><Relationship Id="rId5" Type="http://schemas.openxmlformats.org/officeDocument/2006/relationships/image" Target="../media/image19.png"/><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Espace réservé pour une image  2"/>
          <p:cNvPicPr>
            <a:picLocks noGrp="1" noChangeAspect="1"/>
          </p:cNvPicPr>
          <p:nvPr>
            <p:ph type="pic" sz="quarter" idx="21"/>
          </p:nvPr>
        </p:nvPicPr>
        <p:blipFill>
          <a:blip r:embed="rId2">
            <a:extLst>
              <a:ext uri="{28A0092B-C50C-407E-A947-70E740481C1C}">
                <a14:useLocalDpi xmlns:a14="http://schemas.microsoft.com/office/drawing/2010/main" val="0"/>
              </a:ext>
            </a:extLst>
          </a:blip>
          <a:srcRect l="465" r="465"/>
          <a:stretch>
            <a:fillRect/>
          </a:stretch>
        </p:blipFill>
        <p:spPr>
          <a:xfrm>
            <a:off x="183380" y="261852"/>
            <a:ext cx="8575200" cy="5571858"/>
          </a:xfrm>
        </p:spPr>
      </p:pic>
      <p:sp>
        <p:nvSpPr>
          <p:cNvPr id="12" name="Espace réservé du texte 11"/>
          <p:cNvSpPr>
            <a:spLocks noGrp="1"/>
          </p:cNvSpPr>
          <p:nvPr>
            <p:ph type="body" sz="quarter" idx="10"/>
          </p:nvPr>
        </p:nvSpPr>
        <p:spPr>
          <a:xfrm>
            <a:off x="1307507" y="6341202"/>
            <a:ext cx="4683096" cy="346075"/>
          </a:xfrm>
        </p:spPr>
        <p:txBody>
          <a:bodyPr/>
          <a:lstStyle/>
          <a:p>
            <a:r>
              <a:rPr lang="fr-FR" dirty="0">
                <a:solidFill>
                  <a:schemeClr val="bg2">
                    <a:lumMod val="25000"/>
                  </a:schemeClr>
                </a:solidFill>
                <a:latin typeface="Aharoni" panose="02010803020104030203" pitchFamily="2" charset="-79"/>
                <a:cs typeface="Aharoni" panose="02010803020104030203" pitchFamily="2" charset="-79"/>
              </a:rPr>
              <a:t>Edition du </a:t>
            </a:r>
            <a:r>
              <a:rPr lang="fr-FR" dirty="0" smtClean="0">
                <a:solidFill>
                  <a:schemeClr val="bg2">
                    <a:lumMod val="25000"/>
                  </a:schemeClr>
                </a:solidFill>
                <a:latin typeface="Aharoni" panose="02010803020104030203" pitchFamily="2" charset="-79"/>
                <a:cs typeface="Aharoni" panose="02010803020104030203" pitchFamily="2" charset="-79"/>
              </a:rPr>
              <a:t>19/03/2021 </a:t>
            </a:r>
            <a:r>
              <a:rPr lang="fr-FR" dirty="0">
                <a:solidFill>
                  <a:schemeClr val="bg2">
                    <a:lumMod val="25000"/>
                  </a:schemeClr>
                </a:solidFill>
                <a:latin typeface="Aharoni" panose="02010803020104030203" pitchFamily="2" charset="-79"/>
                <a:cs typeface="Aharoni" panose="02010803020104030203" pitchFamily="2" charset="-79"/>
              </a:rPr>
              <a:t>– Semaine </a:t>
            </a:r>
            <a:r>
              <a:rPr lang="fr-FR" dirty="0" smtClean="0">
                <a:solidFill>
                  <a:schemeClr val="bg2">
                    <a:lumMod val="25000"/>
                  </a:schemeClr>
                </a:solidFill>
                <a:latin typeface="Aharoni" panose="02010803020104030203" pitchFamily="2" charset="-79"/>
                <a:cs typeface="Aharoni" panose="02010803020104030203" pitchFamily="2" charset="-79"/>
              </a:rPr>
              <a:t>11</a:t>
            </a:r>
            <a:endParaRPr lang="fr-FR" dirty="0">
              <a:solidFill>
                <a:schemeClr val="bg2">
                  <a:lumMod val="25000"/>
                </a:schemeClr>
              </a:solidFill>
              <a:latin typeface="Aharoni" panose="02010803020104030203" pitchFamily="2" charset="-79"/>
              <a:cs typeface="Aharoni" panose="02010803020104030203" pitchFamily="2" charset="-79"/>
            </a:endParaRPr>
          </a:p>
          <a:p>
            <a:endParaRPr lang="fr-FR" dirty="0"/>
          </a:p>
        </p:txBody>
      </p:sp>
      <p:pic>
        <p:nvPicPr>
          <p:cNvPr id="6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5883780"/>
            <a:ext cx="1235223" cy="880216"/>
          </a:xfrm>
          <a:prstGeom prst="rect">
            <a:avLst/>
          </a:prstGeom>
          <a:solidFill>
            <a:schemeClr val="bg1"/>
          </a:solidFill>
          <a:ln>
            <a:noFill/>
          </a:ln>
          <a:effectLst/>
          <a:extLst/>
        </p:spPr>
      </p:pic>
      <p:pic>
        <p:nvPicPr>
          <p:cNvPr id="68" name="Image 67"/>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 y="0"/>
            <a:ext cx="2333625" cy="2447925"/>
          </a:xfrm>
          <a:prstGeom prst="rect">
            <a:avLst/>
          </a:prstGeom>
        </p:spPr>
      </p:pic>
      <p:sp>
        <p:nvSpPr>
          <p:cNvPr id="11" name="Ellipse 10"/>
          <p:cNvSpPr/>
          <p:nvPr/>
        </p:nvSpPr>
        <p:spPr>
          <a:xfrm>
            <a:off x="1495919" y="2715781"/>
            <a:ext cx="7186607" cy="1103086"/>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6000" dirty="0">
                <a:solidFill>
                  <a:schemeClr val="tx2"/>
                </a:solidFill>
                <a:effectLst>
                  <a:outerShdw blurRad="38100" dist="38100" dir="2700000" algn="tl">
                    <a:srgbClr val="000000">
                      <a:alpha val="43137"/>
                    </a:srgbClr>
                  </a:outerShdw>
                </a:effectLst>
                <a:latin typeface="Segoe Print" panose="02000600000000000000" pitchFamily="2" charset="0"/>
              </a:rPr>
              <a:t>L’Hebdo pro</a:t>
            </a:r>
          </a:p>
        </p:txBody>
      </p:sp>
      <p:sp>
        <p:nvSpPr>
          <p:cNvPr id="18" name="Rectangle 17"/>
          <p:cNvSpPr/>
          <p:nvPr/>
        </p:nvSpPr>
        <p:spPr>
          <a:xfrm>
            <a:off x="382246" y="4774032"/>
            <a:ext cx="8009723" cy="646331"/>
          </a:xfrm>
          <a:prstGeom prst="rect">
            <a:avLst/>
          </a:prstGeom>
        </p:spPr>
        <p:txBody>
          <a:bodyPr wrap="square">
            <a:spAutoFit/>
          </a:bodyPr>
          <a:lstStyle/>
          <a:p>
            <a:pPr algn="ctr"/>
            <a:r>
              <a:rPr lang="fr-FR" sz="3600" dirty="0" smtClean="0">
                <a:solidFill>
                  <a:schemeClr val="bg1"/>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L’ESSENTIEL DE VOS INFOS MARCHE</a:t>
            </a:r>
            <a:endParaRPr lang="fr-FR" sz="3600" dirty="0">
              <a:solidFill>
                <a:schemeClr val="bg1"/>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endParaRPr>
          </a:p>
        </p:txBody>
      </p:sp>
      <p:pic>
        <p:nvPicPr>
          <p:cNvPr id="27" name="Picture 4" descr="https://www.hebdo.ch/sites/www.hebdo.ch/themes/hebdo/img/logo_hebdo_square.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28142" y="252264"/>
            <a:ext cx="1669142" cy="16691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53895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9426" y="6289705"/>
            <a:ext cx="4185377" cy="478560"/>
          </a:xfrm>
          <a:prstGeom prst="rect">
            <a:avLst/>
          </a:prstGeom>
          <a:solidFill>
            <a:schemeClr val="bg1"/>
          </a:solidFill>
          <a:ln>
            <a:noFill/>
          </a:ln>
          <a:effectLst/>
          <a:extLst/>
        </p:spPr>
      </p:pic>
      <p:sp>
        <p:nvSpPr>
          <p:cNvPr id="2" name="Espace réservé du contenu 1"/>
          <p:cNvSpPr>
            <a:spLocks noGrp="1"/>
          </p:cNvSpPr>
          <p:nvPr>
            <p:ph idx="1"/>
          </p:nvPr>
        </p:nvSpPr>
        <p:spPr/>
        <p:txBody>
          <a:bodyPr/>
          <a:lstStyle/>
          <a:p>
            <a:r>
              <a:rPr lang="fr-FR" dirty="0">
                <a:solidFill>
                  <a:srgbClr val="EEECE1">
                    <a:lumMod val="50000"/>
                  </a:srgbClr>
                </a:solidFill>
              </a:rPr>
              <a:t>L’HEBDO PRO – Semaine S17 2018</a:t>
            </a:r>
          </a:p>
          <a:p>
            <a:endParaRPr lang="fr-FR" dirty="0"/>
          </a:p>
        </p:txBody>
      </p:sp>
      <p:sp>
        <p:nvSpPr>
          <p:cNvPr id="3" name="Titre 2"/>
          <p:cNvSpPr>
            <a:spLocks noGrp="1"/>
          </p:cNvSpPr>
          <p:nvPr>
            <p:ph type="title"/>
          </p:nvPr>
        </p:nvSpPr>
        <p:spPr/>
        <p:txBody>
          <a:bodyPr/>
          <a:lstStyle/>
          <a:p>
            <a:pPr algn="r"/>
            <a:r>
              <a:rPr lang="fr-FR" dirty="0" smtClean="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sommaire</a:t>
            </a:r>
            <a:endParaRPr lang="fr-FR"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endParaRPr>
          </a:p>
        </p:txBody>
      </p:sp>
      <p:sp>
        <p:nvSpPr>
          <p:cNvPr id="6" name="Rectangle 5"/>
          <p:cNvSpPr/>
          <p:nvPr/>
        </p:nvSpPr>
        <p:spPr>
          <a:xfrm>
            <a:off x="290285" y="1122049"/>
            <a:ext cx="8519885" cy="4918445"/>
          </a:xfrm>
          <a:prstGeom prst="rect">
            <a:avLst/>
          </a:prstGeom>
          <a:solidFill>
            <a:schemeClr val="bg2">
              <a:lumMod val="9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2400" b="1" dirty="0" smtClean="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	</a:t>
            </a:r>
          </a:p>
          <a:p>
            <a:r>
              <a:rPr lang="fr-FR" sz="2400" b="1" dirty="0" smtClean="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	</a:t>
            </a:r>
          </a:p>
          <a:p>
            <a:endParaRPr lang="fr-FR" sz="3200" b="1" dirty="0" smtClean="0">
              <a:effectLst>
                <a:outerShdw blurRad="38100" dist="38100" dir="2700000" algn="tl">
                  <a:srgbClr val="000000">
                    <a:alpha val="43137"/>
                  </a:srgbClr>
                </a:outerShdw>
              </a:effectLst>
              <a:latin typeface="Aharoni" panose="02010803020104030203" pitchFamily="2" charset="-79"/>
              <a:cs typeface="Aharoni" panose="02010803020104030203" pitchFamily="2" charset="-79"/>
            </a:endParaRPr>
          </a:p>
          <a:p>
            <a:r>
              <a:rPr lang="fr-FR" sz="3200" b="1" dirty="0" smtClean="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Votre actualité…</a:t>
            </a:r>
            <a:endParaRPr lang="fr-FR" sz="2800" b="1" dirty="0" smtClean="0">
              <a:effectLst>
                <a:outerShdw blurRad="38100" dist="38100" dir="2700000" algn="tl">
                  <a:srgbClr val="000000">
                    <a:alpha val="43137"/>
                  </a:srgbClr>
                </a:outerShdw>
              </a:effectLst>
              <a:latin typeface="Aharoni" panose="02010803020104030203" pitchFamily="2" charset="-79"/>
              <a:cs typeface="Aharoni" panose="02010803020104030203" pitchFamily="2" charset="-79"/>
            </a:endParaRPr>
          </a:p>
          <a:p>
            <a:endParaRPr lang="fr-FR" sz="2800" b="1"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endParaRPr>
          </a:p>
          <a:p>
            <a:pPr marL="914400" lvl="1" indent="-457200">
              <a:buFont typeface="Wingdings" panose="05000000000000000000" pitchFamily="2" charset="2"/>
              <a:buChar char="Ø"/>
              <a:defRPr/>
            </a:pPr>
            <a:r>
              <a:rPr lang="fr-FR" sz="2800" dirty="0" smtClean="0">
                <a:latin typeface="Aharoni" panose="02010803020104030203" pitchFamily="2" charset="-79"/>
                <a:cs typeface="Aharoni" panose="02010803020104030203" pitchFamily="2" charset="-79"/>
              </a:rPr>
              <a:t>Les Nouveautés </a:t>
            </a:r>
            <a:r>
              <a:rPr lang="fr-FR" sz="2800" dirty="0" err="1" smtClean="0">
                <a:latin typeface="Aharoni" panose="02010803020104030203" pitchFamily="2" charset="-79"/>
                <a:cs typeface="Aharoni" panose="02010803020104030203" pitchFamily="2" charset="-79"/>
              </a:rPr>
              <a:t>Banca</a:t>
            </a:r>
            <a:endParaRPr lang="fr-FR" sz="2800" b="1" dirty="0" smtClean="0">
              <a:effectLst>
                <a:outerShdw blurRad="38100" dist="38100" dir="2700000" algn="tl">
                  <a:srgbClr val="000000">
                    <a:alpha val="43137"/>
                  </a:srgbClr>
                </a:outerShdw>
              </a:effectLst>
              <a:latin typeface="Aharoni" panose="02010803020104030203" pitchFamily="2" charset="-79"/>
              <a:cs typeface="Aharoni" panose="02010803020104030203" pitchFamily="2" charset="-79"/>
            </a:endParaRPr>
          </a:p>
          <a:p>
            <a:pPr marL="1371600" lvl="2" indent="-457200">
              <a:buFont typeface="Wingdings" panose="05000000000000000000" pitchFamily="2" charset="2"/>
              <a:buChar char="ü"/>
              <a:defRPr/>
            </a:pPr>
            <a:r>
              <a:rPr lang="fr-FR" sz="2800" b="1" dirty="0" smtClean="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Synapse</a:t>
            </a:r>
            <a:endParaRPr lang="fr-FR" sz="2800" b="1" dirty="0" smtClean="0">
              <a:effectLst>
                <a:outerShdw blurRad="38100" dist="38100" dir="2700000" algn="tl">
                  <a:srgbClr val="000000">
                    <a:alpha val="43137"/>
                  </a:srgbClr>
                </a:outerShdw>
              </a:effectLst>
              <a:latin typeface="Aharoni" panose="02010803020104030203" pitchFamily="2" charset="-79"/>
              <a:cs typeface="Aharoni" panose="02010803020104030203" pitchFamily="2" charset="-79"/>
            </a:endParaRPr>
          </a:p>
          <a:p>
            <a:pPr marL="1371600" lvl="2" indent="-457200">
              <a:buFont typeface="Wingdings" panose="05000000000000000000" pitchFamily="2" charset="2"/>
              <a:buChar char="ü"/>
              <a:defRPr/>
            </a:pPr>
            <a:r>
              <a:rPr lang="fr-FR" sz="2800" b="1" dirty="0" smtClean="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Digital </a:t>
            </a:r>
            <a:r>
              <a:rPr lang="fr-FR" sz="2800" b="1" dirty="0" err="1" smtClean="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share</a:t>
            </a:r>
            <a:r>
              <a:rPr lang="fr-FR" sz="2800" b="1" dirty="0" smtClean="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 </a:t>
            </a:r>
            <a:endParaRPr lang="fr-FR" sz="2800" b="1"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endParaRPr>
          </a:p>
          <a:p>
            <a:pPr marL="1371600" lvl="2" indent="-457200">
              <a:buFont typeface="Wingdings" panose="05000000000000000000" pitchFamily="2" charset="2"/>
              <a:buChar char="ü"/>
              <a:defRPr/>
            </a:pPr>
            <a:r>
              <a:rPr lang="fr-FR" sz="2800" dirty="0" smtClean="0">
                <a:latin typeface="Aharoni" panose="02010803020104030203" pitchFamily="2" charset="-79"/>
                <a:cs typeface="Aharoni" panose="02010803020104030203" pitchFamily="2" charset="-79"/>
              </a:rPr>
              <a:t>Evolution du Portail en Mobilité </a:t>
            </a:r>
            <a:endParaRPr lang="fr-FR" sz="2800" dirty="0">
              <a:latin typeface="Aharoni" panose="02010803020104030203" pitchFamily="2" charset="-79"/>
              <a:cs typeface="Aharoni" panose="02010803020104030203" pitchFamily="2" charset="-79"/>
            </a:endParaRPr>
          </a:p>
          <a:p>
            <a:pPr marL="1828800" lvl="3" indent="-457200">
              <a:buFont typeface="Wingdings" panose="05000000000000000000" pitchFamily="2" charset="2"/>
              <a:buChar char="ü"/>
            </a:pPr>
            <a:endParaRPr lang="fr-FR" sz="3200" b="1" dirty="0" smtClean="0">
              <a:effectLst>
                <a:outerShdw blurRad="38100" dist="38100" dir="2700000" algn="tl">
                  <a:srgbClr val="000000">
                    <a:alpha val="43137"/>
                  </a:srgbClr>
                </a:outerShdw>
              </a:effectLst>
              <a:latin typeface="Aharoni" panose="02010803020104030203" pitchFamily="2" charset="-79"/>
              <a:cs typeface="Aharoni" panose="02010803020104030203" pitchFamily="2" charset="-79"/>
            </a:endParaRPr>
          </a:p>
          <a:p>
            <a:pPr lvl="1"/>
            <a:r>
              <a:rPr lang="fr-FR" sz="2400" b="1" dirty="0" smtClean="0">
                <a:solidFill>
                  <a:srgbClr val="FF0000"/>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				</a:t>
            </a:r>
            <a:endParaRPr lang="fr-FR" sz="3200" b="1"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endParaRPr>
          </a:p>
          <a:p>
            <a:pPr algn="ctr"/>
            <a:endParaRPr lang="fr-FR" sz="3200" b="1"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endParaRP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7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3274497" y="6390485"/>
            <a:ext cx="2324995" cy="276999"/>
          </a:xfrm>
          <a:prstGeom prst="rect">
            <a:avLst/>
          </a:prstGeom>
        </p:spPr>
        <p:txBody>
          <a:bodyPr wrap="none">
            <a:spAutoFit/>
          </a:bodyPr>
          <a:lstStyle/>
          <a:p>
            <a:r>
              <a:rPr lang="fr-FR" sz="1200" dirty="0">
                <a:solidFill>
                  <a:srgbClr val="EEECE1">
                    <a:lumMod val="50000"/>
                  </a:srgbClr>
                </a:solidFill>
                <a:latin typeface="Calibri" panose="020F0502020204030204" pitchFamily="34" charset="0"/>
                <a:cs typeface="Calibri" panose="020F0502020204030204" pitchFamily="34" charset="0"/>
              </a:rPr>
              <a:t>L’HEBDO PRO – Semaine </a:t>
            </a:r>
            <a:r>
              <a:rPr lang="fr-FR" sz="1200" dirty="0" smtClean="0">
                <a:solidFill>
                  <a:srgbClr val="EEECE1">
                    <a:lumMod val="50000"/>
                  </a:srgbClr>
                </a:solidFill>
                <a:latin typeface="Calibri" panose="020F0502020204030204" pitchFamily="34" charset="0"/>
                <a:cs typeface="Calibri" panose="020F0502020204030204" pitchFamily="34" charset="0"/>
              </a:rPr>
              <a:t>S11 </a:t>
            </a:r>
            <a:r>
              <a:rPr lang="fr-FR" sz="1200" dirty="0" smtClean="0">
                <a:solidFill>
                  <a:srgbClr val="EEECE1">
                    <a:lumMod val="50000"/>
                  </a:srgbClr>
                </a:solidFill>
                <a:latin typeface="Calibri" panose="020F0502020204030204" pitchFamily="34" charset="0"/>
                <a:cs typeface="Calibri" panose="020F0502020204030204" pitchFamily="34" charset="0"/>
              </a:rPr>
              <a:t>2021</a:t>
            </a:r>
            <a:endParaRPr lang="fr-FR" sz="1200" dirty="0">
              <a:solidFill>
                <a:srgbClr val="EEECE1">
                  <a:lumMod val="50000"/>
                </a:srgbClr>
              </a:solidFill>
              <a:latin typeface="Calibri" panose="020F0502020204030204" pitchFamily="34" charset="0"/>
              <a:cs typeface="Calibri" panose="020F0502020204030204" pitchFamily="34" charset="0"/>
            </a:endParaRPr>
          </a:p>
        </p:txBody>
      </p:sp>
      <p:sp>
        <p:nvSpPr>
          <p:cNvPr id="10" name="ZoneTexte 9"/>
          <p:cNvSpPr txBox="1"/>
          <p:nvPr/>
        </p:nvSpPr>
        <p:spPr>
          <a:xfrm>
            <a:off x="797291" y="372795"/>
            <a:ext cx="1358064" cy="369332"/>
          </a:xfrm>
          <a:prstGeom prst="rect">
            <a:avLst/>
          </a:prstGeom>
          <a:noFill/>
        </p:spPr>
        <p:txBody>
          <a:bodyPr wrap="none" rtlCol="0">
            <a:spAutoFit/>
          </a:bodyPr>
          <a:lstStyle/>
          <a:p>
            <a:r>
              <a:rPr lang="fr-FR" b="1" i="1" dirty="0">
                <a:solidFill>
                  <a:schemeClr val="tx1">
                    <a:lumMod val="65000"/>
                    <a:lumOff val="35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SEMAINE </a:t>
            </a:r>
            <a:r>
              <a:rPr lang="fr-FR" b="1" i="1" dirty="0" smtClean="0">
                <a:solidFill>
                  <a:schemeClr val="tx1">
                    <a:lumMod val="65000"/>
                    <a:lumOff val="35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11</a:t>
            </a:r>
            <a:endParaRPr lang="fr-FR" b="1" i="1" dirty="0">
              <a:solidFill>
                <a:schemeClr val="tx1">
                  <a:lumMod val="65000"/>
                  <a:lumOff val="35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0048636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765174" y="379825"/>
            <a:ext cx="7910077" cy="709200"/>
          </a:xfrm>
        </p:spPr>
        <p:txBody>
          <a:bodyPr>
            <a:noAutofit/>
          </a:bodyPr>
          <a:lstStyle/>
          <a:p>
            <a:pPr algn="r">
              <a:defRPr/>
            </a:pPr>
            <a:r>
              <a:rPr lang="fr-FR" sz="2400" spc="30" dirty="0" smtClean="0"/>
              <a:t>SYNAPSE</a:t>
            </a:r>
            <a:endParaRPr lang="fr-FR" sz="2000" i="1" dirty="0"/>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01293" y="6281994"/>
            <a:ext cx="2862915" cy="440108"/>
          </a:xfrm>
          <a:prstGeom prst="rect">
            <a:avLst/>
          </a:prstGeom>
          <a:solidFill>
            <a:schemeClr val="bg1"/>
          </a:solidFill>
          <a:ln>
            <a:noFill/>
          </a:ln>
          <a:effectLst/>
          <a:extLst/>
        </p:spPr>
      </p:pic>
      <p:sp>
        <p:nvSpPr>
          <p:cNvPr id="5" name="Rectangle 4"/>
          <p:cNvSpPr/>
          <p:nvPr/>
        </p:nvSpPr>
        <p:spPr>
          <a:xfrm>
            <a:off x="2724047" y="6363549"/>
            <a:ext cx="2245999" cy="276999"/>
          </a:xfrm>
          <a:prstGeom prst="rect">
            <a:avLst/>
          </a:prstGeom>
        </p:spPr>
        <p:txBody>
          <a:bodyPr wrap="none">
            <a:spAutoFit/>
          </a:bodyPr>
          <a:lstStyle/>
          <a:p>
            <a:r>
              <a:rPr lang="fr-FR" sz="1200" dirty="0">
                <a:solidFill>
                  <a:srgbClr val="EEECE1">
                    <a:lumMod val="50000"/>
                  </a:srgbClr>
                </a:solidFill>
              </a:rPr>
              <a:t>L’HEBDO PRO – Semaine </a:t>
            </a:r>
            <a:r>
              <a:rPr lang="fr-FR" sz="1200" dirty="0" smtClean="0">
                <a:solidFill>
                  <a:srgbClr val="EEECE1">
                    <a:lumMod val="50000"/>
                  </a:srgbClr>
                </a:solidFill>
              </a:rPr>
              <a:t>S11 </a:t>
            </a:r>
            <a:r>
              <a:rPr lang="fr-FR" sz="1200" dirty="0" smtClean="0">
                <a:solidFill>
                  <a:srgbClr val="EEECE1">
                    <a:lumMod val="50000"/>
                  </a:srgbClr>
                </a:solidFill>
              </a:rPr>
              <a:t>2021</a:t>
            </a:r>
            <a:endParaRPr lang="fr-FR" sz="1200" dirty="0">
              <a:solidFill>
                <a:srgbClr val="EEECE1">
                  <a:lumMod val="50000"/>
                </a:srgbClr>
              </a:solidFill>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7222923" y="3522835"/>
            <a:ext cx="1397201" cy="1247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bg1"/>
              </a:solidFill>
            </a:endParaRPr>
          </a:p>
        </p:txBody>
      </p:sp>
      <p:sp>
        <p:nvSpPr>
          <p:cNvPr id="4" name="Rectangle 3"/>
          <p:cNvSpPr/>
          <p:nvPr/>
        </p:nvSpPr>
        <p:spPr>
          <a:xfrm>
            <a:off x="254058" y="2617972"/>
            <a:ext cx="6677025" cy="369332"/>
          </a:xfrm>
          <a:prstGeom prst="rect">
            <a:avLst/>
          </a:prstGeom>
        </p:spPr>
        <p:txBody>
          <a:bodyPr wrap="square">
            <a:spAutoFit/>
          </a:bodyPr>
          <a:lstStyle/>
          <a:p>
            <a:pPr marL="523875"/>
            <a:endParaRPr lang="fr-FR" dirty="0"/>
          </a:p>
        </p:txBody>
      </p:sp>
      <p:sp>
        <p:nvSpPr>
          <p:cNvPr id="2" name="Rectangle 1"/>
          <p:cNvSpPr/>
          <p:nvPr/>
        </p:nvSpPr>
        <p:spPr>
          <a:xfrm>
            <a:off x="444382" y="1269910"/>
            <a:ext cx="8309650" cy="830997"/>
          </a:xfrm>
          <a:prstGeom prst="rect">
            <a:avLst/>
          </a:prstGeom>
        </p:spPr>
        <p:txBody>
          <a:bodyPr wrap="square">
            <a:spAutoFit/>
          </a:bodyPr>
          <a:lstStyle/>
          <a:p>
            <a:pPr>
              <a:defRPr/>
            </a:pPr>
            <a:r>
              <a:rPr lang="fr-FR" sz="1600" b="1" dirty="0" smtClean="0"/>
              <a:t>Depuis juin 2020 ,  </a:t>
            </a:r>
            <a:r>
              <a:rPr lang="fr-FR" sz="1600" b="1" dirty="0" smtClean="0"/>
              <a:t>l’outil </a:t>
            </a:r>
            <a:r>
              <a:rPr lang="fr-FR" sz="1600" b="1" dirty="0" smtClean="0"/>
              <a:t>Synapse permet de regrouper toutes les interrogations à réaliser  lors  :</a:t>
            </a:r>
          </a:p>
          <a:p>
            <a:pPr>
              <a:defRPr/>
            </a:pPr>
            <a:endParaRPr lang="fr-FR" sz="1600" b="1" dirty="0"/>
          </a:p>
          <a:p>
            <a:pPr marL="742950" lvl="1" indent="-285750">
              <a:buClr>
                <a:srgbClr val="C00000"/>
              </a:buClr>
              <a:buFont typeface="Wingdings" panose="05000000000000000000" pitchFamily="2" charset="2"/>
              <a:buChar char="q"/>
              <a:defRPr/>
            </a:pPr>
            <a:endParaRPr lang="fr-FR" sz="1600" b="1" dirty="0"/>
          </a:p>
        </p:txBody>
      </p:sp>
      <p:sp>
        <p:nvSpPr>
          <p:cNvPr id="10" name="ZoneTexte 9"/>
          <p:cNvSpPr txBox="1"/>
          <p:nvPr/>
        </p:nvSpPr>
        <p:spPr>
          <a:xfrm>
            <a:off x="689088" y="1646877"/>
            <a:ext cx="8265464" cy="3877985"/>
          </a:xfrm>
          <a:prstGeom prst="rect">
            <a:avLst/>
          </a:prstGeom>
          <a:noFill/>
        </p:spPr>
        <p:txBody>
          <a:bodyPr wrap="square" rtlCol="0">
            <a:spAutoFit/>
          </a:bodyPr>
          <a:lstStyle/>
          <a:p>
            <a:pPr marL="1200150" lvl="2" indent="-285750" algn="just">
              <a:buFont typeface="Wingdings" panose="05000000000000000000" pitchFamily="2" charset="2"/>
              <a:buChar char="Ø"/>
            </a:pPr>
            <a:endParaRPr lang="fr-FR" sz="1400" b="1" dirty="0"/>
          </a:p>
          <a:p>
            <a:pPr marL="285750" indent="-285750" algn="just">
              <a:buFont typeface="Wingdings" panose="05000000000000000000" pitchFamily="2" charset="2"/>
              <a:buChar char="q"/>
            </a:pPr>
            <a:r>
              <a:rPr lang="fr-FR" sz="1600" b="1" dirty="0">
                <a:solidFill>
                  <a:srgbClr val="C31632"/>
                </a:solidFill>
              </a:rPr>
              <a:t>Entrée en relation/ ouverture de compte (obligatoire</a:t>
            </a:r>
            <a:r>
              <a:rPr lang="fr-FR" sz="1600" b="1" dirty="0" smtClean="0">
                <a:solidFill>
                  <a:srgbClr val="C31632"/>
                </a:solidFill>
              </a:rPr>
              <a:t>) </a:t>
            </a:r>
            <a:r>
              <a:rPr lang="fr-FR" sz="1600" b="1" u="sng" dirty="0" smtClean="0">
                <a:solidFill>
                  <a:srgbClr val="C31632"/>
                </a:solidFill>
              </a:rPr>
              <a:t>à numériser sous </a:t>
            </a:r>
            <a:r>
              <a:rPr lang="fr-FR" sz="1600" b="1" dirty="0" smtClean="0">
                <a:solidFill>
                  <a:srgbClr val="C31632"/>
                </a:solidFill>
              </a:rPr>
              <a:t>: </a:t>
            </a:r>
            <a:endParaRPr lang="fr-FR" sz="1600" b="1" dirty="0">
              <a:solidFill>
                <a:srgbClr val="C31632"/>
              </a:solidFill>
            </a:endParaRPr>
          </a:p>
          <a:p>
            <a:pPr marL="742950" lvl="1" indent="-285750" algn="just">
              <a:buFont typeface="Wingdings" panose="05000000000000000000" pitchFamily="2" charset="2"/>
              <a:buChar char=""/>
            </a:pPr>
            <a:r>
              <a:rPr lang="fr-FR" sz="1600" b="1" dirty="0"/>
              <a:t>Classeur Client / Bancarisation / référence du compte/ ouverture</a:t>
            </a:r>
            <a:endParaRPr lang="fr-FR" sz="1600" dirty="0"/>
          </a:p>
          <a:p>
            <a:pPr marL="1200150" lvl="2" indent="-285750" algn="just">
              <a:buFont typeface="Wingdings" panose="05000000000000000000" pitchFamily="2" charset="2"/>
              <a:buChar char="Ø"/>
            </a:pPr>
            <a:r>
              <a:rPr lang="fr-FR" sz="1400" dirty="0"/>
              <a:t>Type de document </a:t>
            </a:r>
            <a:r>
              <a:rPr lang="fr-FR" sz="1400" b="1" dirty="0"/>
              <a:t>INTERROGATION FIBEN</a:t>
            </a:r>
          </a:p>
          <a:p>
            <a:pPr marL="1200150" lvl="2" indent="-285750" algn="just">
              <a:buFont typeface="Wingdings" panose="05000000000000000000" pitchFamily="2" charset="2"/>
              <a:buChar char="Ø"/>
            </a:pPr>
            <a:r>
              <a:rPr lang="fr-FR" sz="1400" dirty="0"/>
              <a:t>Nature </a:t>
            </a:r>
            <a:r>
              <a:rPr lang="fr-FR" sz="1400" b="1" dirty="0"/>
              <a:t>INTERROGATION FIBEN</a:t>
            </a:r>
          </a:p>
          <a:p>
            <a:pPr lvl="2" algn="just"/>
            <a:r>
              <a:rPr lang="fr-FR" sz="1400" i="1" dirty="0"/>
              <a:t>Il n’est pas nécessaire de dupliquer le classement dans Interrogation BDF </a:t>
            </a:r>
            <a:r>
              <a:rPr lang="fr-FR" sz="1400" i="1" dirty="0" smtClean="0"/>
              <a:t>FCC-FICP</a:t>
            </a:r>
            <a:endParaRPr lang="fr-FR" sz="1200" i="1" dirty="0"/>
          </a:p>
          <a:p>
            <a:pPr marL="285750" indent="-285750" algn="just">
              <a:spcBef>
                <a:spcPts val="600"/>
              </a:spcBef>
              <a:buFont typeface="Wingdings" panose="05000000000000000000" pitchFamily="2" charset="2"/>
              <a:buChar char="q"/>
            </a:pPr>
            <a:r>
              <a:rPr lang="fr-FR" sz="1600" b="1" dirty="0">
                <a:solidFill>
                  <a:srgbClr val="C31632"/>
                </a:solidFill>
              </a:rPr>
              <a:t>Financements </a:t>
            </a:r>
            <a:r>
              <a:rPr lang="fr-FR" sz="1600" b="1" u="sng" dirty="0" smtClean="0">
                <a:solidFill>
                  <a:srgbClr val="C31632"/>
                </a:solidFill>
              </a:rPr>
              <a:t>à numériser sous </a:t>
            </a:r>
            <a:r>
              <a:rPr lang="fr-FR" sz="1600" b="1" dirty="0" smtClean="0">
                <a:solidFill>
                  <a:srgbClr val="C31632"/>
                </a:solidFill>
              </a:rPr>
              <a:t>: </a:t>
            </a:r>
            <a:endParaRPr lang="fr-FR" sz="1600" b="1" dirty="0">
              <a:solidFill>
                <a:srgbClr val="C31632"/>
              </a:solidFill>
            </a:endParaRPr>
          </a:p>
          <a:p>
            <a:pPr marL="742950" lvl="1" indent="-285750" algn="just">
              <a:buFont typeface="Wingdings" panose="05000000000000000000" pitchFamily="2" charset="2"/>
              <a:buChar char=""/>
            </a:pPr>
            <a:r>
              <a:rPr lang="fr-FR" sz="1600" b="1" dirty="0"/>
              <a:t>DEFI  </a:t>
            </a:r>
            <a:r>
              <a:rPr lang="fr-FR" sz="1600" dirty="0"/>
              <a:t>: </a:t>
            </a:r>
          </a:p>
          <a:p>
            <a:pPr marL="1200150" lvl="2" indent="-285750" algn="just">
              <a:buFont typeface="Wingdings" panose="05000000000000000000" pitchFamily="2" charset="2"/>
              <a:buChar char="Ø"/>
            </a:pPr>
            <a:r>
              <a:rPr lang="fr-FR" sz="1400" dirty="0"/>
              <a:t>Sujet </a:t>
            </a:r>
            <a:r>
              <a:rPr lang="fr-FR" sz="1400" b="1" dirty="0"/>
              <a:t>FINANCEMENT   </a:t>
            </a:r>
          </a:p>
          <a:p>
            <a:pPr marL="1200150" lvl="2" indent="-285750" algn="just">
              <a:buFont typeface="Wingdings" panose="05000000000000000000" pitchFamily="2" charset="2"/>
              <a:buChar char="Ø"/>
            </a:pPr>
            <a:r>
              <a:rPr lang="fr-FR" sz="1400" dirty="0"/>
              <a:t>Nature </a:t>
            </a:r>
            <a:r>
              <a:rPr lang="fr-FR" sz="1400" b="1" dirty="0"/>
              <a:t>FIBEN</a:t>
            </a:r>
          </a:p>
          <a:p>
            <a:pPr marL="1200150" lvl="2" indent="-285750" algn="just">
              <a:buFont typeface="Wingdings" panose="05000000000000000000" pitchFamily="2" charset="2"/>
              <a:buChar char="Ø"/>
            </a:pPr>
            <a:r>
              <a:rPr lang="fr-FR" sz="1400" dirty="0"/>
              <a:t>Description : I</a:t>
            </a:r>
            <a:r>
              <a:rPr lang="fr-FR" sz="1400" b="1" dirty="0"/>
              <a:t>NTERROGATION SYNAPSE </a:t>
            </a:r>
            <a:r>
              <a:rPr lang="fr-FR" sz="1400" b="1" dirty="0" err="1"/>
              <a:t>jj</a:t>
            </a:r>
            <a:r>
              <a:rPr lang="fr-FR" sz="1400" b="1" dirty="0"/>
              <a:t>/mm/</a:t>
            </a:r>
            <a:r>
              <a:rPr lang="fr-FR" sz="1400" b="1" dirty="0" err="1"/>
              <a:t>aaaa</a:t>
            </a:r>
            <a:r>
              <a:rPr lang="fr-FR" sz="1400" b="1" dirty="0"/>
              <a:t> (date d’exécution du script)</a:t>
            </a:r>
          </a:p>
          <a:p>
            <a:pPr marL="285750" indent="-285750" algn="just">
              <a:spcBef>
                <a:spcPts val="600"/>
              </a:spcBef>
              <a:buFont typeface="Wingdings" panose="05000000000000000000" pitchFamily="2" charset="2"/>
              <a:buChar char="q"/>
            </a:pPr>
            <a:r>
              <a:rPr lang="fr-FR" sz="1600" b="1" dirty="0">
                <a:solidFill>
                  <a:srgbClr val="C31632"/>
                </a:solidFill>
              </a:rPr>
              <a:t>Révision annuelle </a:t>
            </a:r>
            <a:r>
              <a:rPr lang="fr-FR" sz="1600" b="1" u="sng" dirty="0" smtClean="0">
                <a:solidFill>
                  <a:srgbClr val="C31632"/>
                </a:solidFill>
              </a:rPr>
              <a:t>à numériser</a:t>
            </a:r>
            <a:r>
              <a:rPr lang="fr-FR" sz="1600" b="1" dirty="0" smtClean="0">
                <a:solidFill>
                  <a:srgbClr val="C31632"/>
                </a:solidFill>
              </a:rPr>
              <a:t>:</a:t>
            </a:r>
            <a:endParaRPr lang="fr-FR" sz="1600" b="1" dirty="0">
              <a:solidFill>
                <a:srgbClr val="C31632"/>
              </a:solidFill>
            </a:endParaRPr>
          </a:p>
          <a:p>
            <a:pPr marL="742950" lvl="1" indent="-285750" algn="just">
              <a:buFont typeface="Wingdings" panose="05000000000000000000" pitchFamily="2" charset="2"/>
              <a:buChar char=""/>
            </a:pPr>
            <a:r>
              <a:rPr lang="fr-FR" sz="1600" b="1" dirty="0"/>
              <a:t>DSC  </a:t>
            </a:r>
            <a:r>
              <a:rPr lang="fr-FR" sz="1600" dirty="0"/>
              <a:t>: </a:t>
            </a:r>
          </a:p>
          <a:p>
            <a:pPr marL="1200150" lvl="2" indent="-285750" algn="just">
              <a:buFont typeface="Wingdings" panose="05000000000000000000" pitchFamily="2" charset="2"/>
              <a:buChar char="Ø"/>
            </a:pPr>
            <a:r>
              <a:rPr lang="fr-FR" sz="1400" dirty="0"/>
              <a:t>Sujet </a:t>
            </a:r>
            <a:r>
              <a:rPr lang="fr-FR" sz="1400" b="1" dirty="0"/>
              <a:t>REVISION</a:t>
            </a:r>
            <a:r>
              <a:rPr lang="fr-FR" sz="1400" dirty="0"/>
              <a:t>   </a:t>
            </a:r>
          </a:p>
          <a:p>
            <a:pPr marL="1200150" lvl="2" indent="-285750" algn="just">
              <a:buFont typeface="Wingdings" panose="05000000000000000000" pitchFamily="2" charset="2"/>
              <a:buChar char="Ø"/>
            </a:pPr>
            <a:r>
              <a:rPr lang="fr-FR" sz="1400" dirty="0"/>
              <a:t>Nature </a:t>
            </a:r>
            <a:r>
              <a:rPr lang="fr-FR" sz="1400" b="1" dirty="0"/>
              <a:t>REVISION ANNUELLE</a:t>
            </a:r>
          </a:p>
          <a:p>
            <a:pPr marL="1200150" lvl="2" indent="-285750" algn="just">
              <a:buFont typeface="Wingdings" panose="05000000000000000000" pitchFamily="2" charset="2"/>
              <a:buChar char="Ø"/>
            </a:pPr>
            <a:r>
              <a:rPr lang="fr-FR" sz="1400" dirty="0"/>
              <a:t>Description : </a:t>
            </a:r>
            <a:r>
              <a:rPr lang="fr-FR" sz="1400" b="1" dirty="0"/>
              <a:t>INTERROGATION</a:t>
            </a:r>
            <a:r>
              <a:rPr lang="fr-FR" sz="1400" dirty="0"/>
              <a:t> </a:t>
            </a:r>
            <a:r>
              <a:rPr lang="fr-FR" sz="1400" b="1" dirty="0"/>
              <a:t>SYNAPSE </a:t>
            </a:r>
            <a:r>
              <a:rPr lang="fr-FR" sz="1400" b="1" dirty="0" err="1"/>
              <a:t>jj</a:t>
            </a:r>
            <a:r>
              <a:rPr lang="fr-FR" sz="1400" b="1" dirty="0"/>
              <a:t>/mm/</a:t>
            </a:r>
            <a:r>
              <a:rPr lang="fr-FR" sz="1400" b="1" dirty="0" err="1"/>
              <a:t>aaaa</a:t>
            </a:r>
            <a:r>
              <a:rPr lang="fr-FR" sz="1400" b="1" dirty="0"/>
              <a:t> (date d’exécution du script)</a:t>
            </a:r>
          </a:p>
        </p:txBody>
      </p:sp>
      <p:sp>
        <p:nvSpPr>
          <p:cNvPr id="11" name="ZoneTexte 10"/>
          <p:cNvSpPr txBox="1"/>
          <p:nvPr/>
        </p:nvSpPr>
        <p:spPr>
          <a:xfrm>
            <a:off x="2401293" y="5654129"/>
            <a:ext cx="3102131" cy="369332"/>
          </a:xfrm>
          <a:prstGeom prst="rect">
            <a:avLst/>
          </a:prstGeom>
          <a:noFill/>
          <a:ln>
            <a:solidFill>
              <a:schemeClr val="tx1"/>
            </a:solidFill>
          </a:ln>
        </p:spPr>
        <p:txBody>
          <a:bodyPr wrap="none" rtlCol="0">
            <a:spAutoFit/>
          </a:bodyPr>
          <a:lstStyle/>
          <a:p>
            <a:r>
              <a:rPr lang="fr-FR" b="1" dirty="0" smtClean="0">
                <a:solidFill>
                  <a:srgbClr val="C00000"/>
                </a:solidFill>
              </a:rPr>
              <a:t>les interros FIBEN sont inutiles  </a:t>
            </a:r>
            <a:endParaRPr lang="fr-FR" b="1" dirty="0">
              <a:solidFill>
                <a:srgbClr val="C00000"/>
              </a:solidFill>
            </a:endParaRPr>
          </a:p>
        </p:txBody>
      </p:sp>
      <p:pic>
        <p:nvPicPr>
          <p:cNvPr id="12" name="Image 11"/>
          <p:cNvPicPr>
            <a:picLocks noChangeAspect="1"/>
          </p:cNvPicPr>
          <p:nvPr/>
        </p:nvPicPr>
        <p:blipFill>
          <a:blip r:embed="rId4"/>
          <a:stretch>
            <a:fillRect/>
          </a:stretch>
        </p:blipFill>
        <p:spPr>
          <a:xfrm rot="2120591">
            <a:off x="7187013" y="1909766"/>
            <a:ext cx="1734124" cy="744053"/>
          </a:xfrm>
          <a:prstGeom prst="rect">
            <a:avLst/>
          </a:prstGeom>
        </p:spPr>
      </p:pic>
    </p:spTree>
    <p:extLst>
      <p:ext uri="{BB962C8B-B14F-4D97-AF65-F5344CB8AC3E}">
        <p14:creationId xmlns:p14="http://schemas.microsoft.com/office/powerpoint/2010/main" val="7386869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765174" y="379825"/>
            <a:ext cx="7910077" cy="709200"/>
          </a:xfrm>
        </p:spPr>
        <p:txBody>
          <a:bodyPr>
            <a:noAutofit/>
          </a:bodyPr>
          <a:lstStyle/>
          <a:p>
            <a:pPr algn="r">
              <a:defRPr/>
            </a:pPr>
            <a:r>
              <a:rPr lang="fr-FR" sz="2400" spc="30" dirty="0" smtClean="0"/>
              <a:t>SYNAPSE</a:t>
            </a:r>
            <a:endParaRPr lang="fr-FR" sz="2000" i="1" dirty="0"/>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01293" y="6281994"/>
            <a:ext cx="2862915" cy="440108"/>
          </a:xfrm>
          <a:prstGeom prst="rect">
            <a:avLst/>
          </a:prstGeom>
          <a:solidFill>
            <a:schemeClr val="bg1"/>
          </a:solidFill>
          <a:ln>
            <a:noFill/>
          </a:ln>
          <a:effectLst/>
          <a:extLst/>
        </p:spPr>
      </p:pic>
      <p:sp>
        <p:nvSpPr>
          <p:cNvPr id="5" name="Rectangle 4"/>
          <p:cNvSpPr/>
          <p:nvPr/>
        </p:nvSpPr>
        <p:spPr>
          <a:xfrm>
            <a:off x="2724047" y="6363549"/>
            <a:ext cx="2245999" cy="276999"/>
          </a:xfrm>
          <a:prstGeom prst="rect">
            <a:avLst/>
          </a:prstGeom>
        </p:spPr>
        <p:txBody>
          <a:bodyPr wrap="none">
            <a:spAutoFit/>
          </a:bodyPr>
          <a:lstStyle/>
          <a:p>
            <a:r>
              <a:rPr lang="fr-FR" sz="1200" dirty="0">
                <a:solidFill>
                  <a:srgbClr val="EEECE1">
                    <a:lumMod val="50000"/>
                  </a:srgbClr>
                </a:solidFill>
              </a:rPr>
              <a:t>L’HEBDO PRO – Semaine </a:t>
            </a:r>
            <a:r>
              <a:rPr lang="fr-FR" sz="1200" dirty="0" smtClean="0">
                <a:solidFill>
                  <a:srgbClr val="EEECE1">
                    <a:lumMod val="50000"/>
                  </a:srgbClr>
                </a:solidFill>
              </a:rPr>
              <a:t>S11 </a:t>
            </a:r>
            <a:r>
              <a:rPr lang="fr-FR" sz="1200" dirty="0" smtClean="0">
                <a:solidFill>
                  <a:srgbClr val="EEECE1">
                    <a:lumMod val="50000"/>
                  </a:srgbClr>
                </a:solidFill>
              </a:rPr>
              <a:t>2021</a:t>
            </a:r>
            <a:endParaRPr lang="fr-FR" sz="1200" dirty="0">
              <a:solidFill>
                <a:srgbClr val="EEECE1">
                  <a:lumMod val="50000"/>
                </a:srgbClr>
              </a:solidFill>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7222923" y="3522835"/>
            <a:ext cx="1397201" cy="1247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bg1"/>
              </a:solidFill>
            </a:endParaRPr>
          </a:p>
        </p:txBody>
      </p:sp>
      <p:sp>
        <p:nvSpPr>
          <p:cNvPr id="4" name="Rectangle 3"/>
          <p:cNvSpPr/>
          <p:nvPr/>
        </p:nvSpPr>
        <p:spPr>
          <a:xfrm>
            <a:off x="254058" y="2617972"/>
            <a:ext cx="6677025" cy="369332"/>
          </a:xfrm>
          <a:prstGeom prst="rect">
            <a:avLst/>
          </a:prstGeom>
        </p:spPr>
        <p:txBody>
          <a:bodyPr wrap="square">
            <a:spAutoFit/>
          </a:bodyPr>
          <a:lstStyle/>
          <a:p>
            <a:pPr marL="523875"/>
            <a:endParaRPr lang="fr-FR" dirty="0"/>
          </a:p>
        </p:txBody>
      </p:sp>
      <p:sp>
        <p:nvSpPr>
          <p:cNvPr id="9" name="Rectangle 8"/>
          <p:cNvSpPr/>
          <p:nvPr/>
        </p:nvSpPr>
        <p:spPr>
          <a:xfrm>
            <a:off x="2632159" y="1275326"/>
            <a:ext cx="6243827" cy="1508105"/>
          </a:xfrm>
          <a:prstGeom prst="rect">
            <a:avLst/>
          </a:prstGeom>
        </p:spPr>
        <p:txBody>
          <a:bodyPr wrap="square">
            <a:spAutoFit/>
          </a:bodyPr>
          <a:lstStyle/>
          <a:p>
            <a:pPr marL="285750" indent="-285750">
              <a:buFont typeface="Wingdings" panose="05000000000000000000" pitchFamily="2" charset="2"/>
              <a:buChar char="q"/>
            </a:pPr>
            <a:r>
              <a:rPr lang="fr-FR" b="1" dirty="0"/>
              <a:t>Remplacement des interrogations unitaires </a:t>
            </a:r>
            <a:r>
              <a:rPr lang="fr-FR" b="1" dirty="0" err="1"/>
              <a:t>Infogreffe</a:t>
            </a:r>
            <a:r>
              <a:rPr lang="fr-FR" b="1" dirty="0"/>
              <a:t> par les </a:t>
            </a:r>
            <a:r>
              <a:rPr lang="fr-FR" b="1" dirty="0" smtClean="0"/>
              <a:t>INPI</a:t>
            </a:r>
          </a:p>
          <a:p>
            <a:endParaRPr lang="fr-FR" b="1" dirty="0"/>
          </a:p>
          <a:p>
            <a:pPr marL="285750" indent="-285750">
              <a:buFont typeface="Wingdings" panose="05000000000000000000" pitchFamily="2" charset="2"/>
              <a:buChar char="q"/>
            </a:pPr>
            <a:r>
              <a:rPr lang="fr-FR" b="1" dirty="0" smtClean="0"/>
              <a:t>Accès </a:t>
            </a:r>
            <a:r>
              <a:rPr lang="fr-FR" b="1" dirty="0"/>
              <a:t>aux données </a:t>
            </a:r>
            <a:r>
              <a:rPr lang="fr-FR" b="1" dirty="0" smtClean="0"/>
              <a:t>BODACC </a:t>
            </a:r>
            <a:r>
              <a:rPr lang="fr-FR" sz="2000" dirty="0" smtClean="0"/>
              <a:t>: </a:t>
            </a:r>
            <a:r>
              <a:rPr lang="fr-FR" sz="2000" b="1" dirty="0" smtClean="0"/>
              <a:t>liste des annonces parues </a:t>
            </a:r>
            <a:endParaRPr lang="fr-FR" b="1" dirty="0"/>
          </a:p>
          <a:p>
            <a:pPr marL="285750" indent="-285750">
              <a:buFont typeface="Wingdings" panose="05000000000000000000" pitchFamily="2" charset="2"/>
              <a:buChar char="q"/>
            </a:pPr>
            <a:endParaRPr lang="fr-FR" dirty="0"/>
          </a:p>
        </p:txBody>
      </p:sp>
      <p:pic>
        <p:nvPicPr>
          <p:cNvPr id="13" name="Image 12"/>
          <p:cNvPicPr>
            <a:picLocks noChangeAspect="1"/>
          </p:cNvPicPr>
          <p:nvPr/>
        </p:nvPicPr>
        <p:blipFill>
          <a:blip r:embed="rId4"/>
          <a:stretch>
            <a:fillRect/>
          </a:stretch>
        </p:blipFill>
        <p:spPr>
          <a:xfrm rot="21191912">
            <a:off x="390388" y="1208809"/>
            <a:ext cx="1951568" cy="1118017"/>
          </a:xfrm>
          <a:prstGeom prst="rect">
            <a:avLst/>
          </a:prstGeom>
        </p:spPr>
      </p:pic>
      <p:pic>
        <p:nvPicPr>
          <p:cNvPr id="14" name="Image 13"/>
          <p:cNvPicPr>
            <a:picLocks noChangeAspect="1"/>
          </p:cNvPicPr>
          <p:nvPr/>
        </p:nvPicPr>
        <p:blipFill>
          <a:blip r:embed="rId5"/>
          <a:stretch>
            <a:fillRect/>
          </a:stretch>
        </p:blipFill>
        <p:spPr>
          <a:xfrm>
            <a:off x="883777" y="3501409"/>
            <a:ext cx="6510251" cy="3345488"/>
          </a:xfrm>
          <a:prstGeom prst="rect">
            <a:avLst/>
          </a:prstGeom>
        </p:spPr>
      </p:pic>
    </p:spTree>
    <p:extLst>
      <p:ext uri="{BB962C8B-B14F-4D97-AF65-F5344CB8AC3E}">
        <p14:creationId xmlns:p14="http://schemas.microsoft.com/office/powerpoint/2010/main" val="317427290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765174" y="379825"/>
            <a:ext cx="7910077" cy="709200"/>
          </a:xfrm>
        </p:spPr>
        <p:txBody>
          <a:bodyPr>
            <a:noAutofit/>
          </a:bodyPr>
          <a:lstStyle/>
          <a:p>
            <a:pPr algn="r">
              <a:defRPr/>
            </a:pPr>
            <a:r>
              <a:rPr lang="fr-FR" sz="2400" spc="30" dirty="0" smtClean="0"/>
              <a:t>SYNAPSE :INPI  </a:t>
            </a:r>
            <a:endParaRPr lang="fr-FR" sz="2000" i="1" dirty="0"/>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01293" y="6281994"/>
            <a:ext cx="2862915" cy="440108"/>
          </a:xfrm>
          <a:prstGeom prst="rect">
            <a:avLst/>
          </a:prstGeom>
          <a:solidFill>
            <a:schemeClr val="bg1"/>
          </a:solidFill>
          <a:ln>
            <a:noFill/>
          </a:ln>
          <a:effectLst/>
          <a:extLst/>
        </p:spPr>
      </p:pic>
      <p:sp>
        <p:nvSpPr>
          <p:cNvPr id="5" name="Rectangle 4"/>
          <p:cNvSpPr/>
          <p:nvPr/>
        </p:nvSpPr>
        <p:spPr>
          <a:xfrm>
            <a:off x="2724047" y="6363549"/>
            <a:ext cx="2245999" cy="276999"/>
          </a:xfrm>
          <a:prstGeom prst="rect">
            <a:avLst/>
          </a:prstGeom>
        </p:spPr>
        <p:txBody>
          <a:bodyPr wrap="none">
            <a:spAutoFit/>
          </a:bodyPr>
          <a:lstStyle/>
          <a:p>
            <a:r>
              <a:rPr lang="fr-FR" sz="1200" dirty="0">
                <a:solidFill>
                  <a:srgbClr val="EEECE1">
                    <a:lumMod val="50000"/>
                  </a:srgbClr>
                </a:solidFill>
              </a:rPr>
              <a:t>L’HEBDO PRO – Semaine </a:t>
            </a:r>
            <a:r>
              <a:rPr lang="fr-FR" sz="1200" dirty="0" smtClean="0">
                <a:solidFill>
                  <a:srgbClr val="EEECE1">
                    <a:lumMod val="50000"/>
                  </a:srgbClr>
                </a:solidFill>
              </a:rPr>
              <a:t>S11 </a:t>
            </a:r>
            <a:r>
              <a:rPr lang="fr-FR" sz="1200" dirty="0" smtClean="0">
                <a:solidFill>
                  <a:srgbClr val="EEECE1">
                    <a:lumMod val="50000"/>
                  </a:srgbClr>
                </a:solidFill>
              </a:rPr>
              <a:t>2021</a:t>
            </a:r>
            <a:endParaRPr lang="fr-FR" sz="1200" dirty="0">
              <a:solidFill>
                <a:srgbClr val="EEECE1">
                  <a:lumMod val="50000"/>
                </a:srgbClr>
              </a:solidFill>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7222923" y="3522835"/>
            <a:ext cx="1397201" cy="1247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bg1"/>
              </a:solidFill>
            </a:endParaRPr>
          </a:p>
        </p:txBody>
      </p:sp>
      <p:sp>
        <p:nvSpPr>
          <p:cNvPr id="4" name="Rectangle 3"/>
          <p:cNvSpPr/>
          <p:nvPr/>
        </p:nvSpPr>
        <p:spPr>
          <a:xfrm>
            <a:off x="254058" y="2617972"/>
            <a:ext cx="6677025" cy="369332"/>
          </a:xfrm>
          <a:prstGeom prst="rect">
            <a:avLst/>
          </a:prstGeom>
        </p:spPr>
        <p:txBody>
          <a:bodyPr wrap="square">
            <a:spAutoFit/>
          </a:bodyPr>
          <a:lstStyle/>
          <a:p>
            <a:pPr marL="523875"/>
            <a:endParaRPr lang="fr-FR" dirty="0"/>
          </a:p>
        </p:txBody>
      </p:sp>
      <p:sp>
        <p:nvSpPr>
          <p:cNvPr id="9" name="Rectangle 8"/>
          <p:cNvSpPr/>
          <p:nvPr/>
        </p:nvSpPr>
        <p:spPr>
          <a:xfrm>
            <a:off x="211696" y="1172661"/>
            <a:ext cx="6243827" cy="369332"/>
          </a:xfrm>
          <a:prstGeom prst="rect">
            <a:avLst/>
          </a:prstGeom>
        </p:spPr>
        <p:txBody>
          <a:bodyPr wrap="square">
            <a:spAutoFit/>
          </a:bodyPr>
          <a:lstStyle/>
          <a:p>
            <a:pPr marL="285750" indent="-285750">
              <a:buFont typeface="Wingdings" panose="05000000000000000000" pitchFamily="2" charset="2"/>
              <a:buChar char="q"/>
            </a:pPr>
            <a:r>
              <a:rPr lang="fr-FR" b="1" dirty="0" smtClean="0"/>
              <a:t>Détail de la fiche INPI disponible sous Synapse </a:t>
            </a:r>
            <a:endParaRPr lang="fr-FR" b="1" dirty="0"/>
          </a:p>
        </p:txBody>
      </p:sp>
      <p:pic>
        <p:nvPicPr>
          <p:cNvPr id="13" name="Image 12"/>
          <p:cNvPicPr>
            <a:picLocks noChangeAspect="1"/>
          </p:cNvPicPr>
          <p:nvPr/>
        </p:nvPicPr>
        <p:blipFill>
          <a:blip r:embed="rId4"/>
          <a:stretch>
            <a:fillRect/>
          </a:stretch>
        </p:blipFill>
        <p:spPr>
          <a:xfrm rot="21191912">
            <a:off x="1108960" y="377681"/>
            <a:ext cx="1584285" cy="614316"/>
          </a:xfrm>
          <a:prstGeom prst="rect">
            <a:avLst/>
          </a:prstGeom>
        </p:spPr>
      </p:pic>
      <p:sp>
        <p:nvSpPr>
          <p:cNvPr id="2" name="Rectangle 1"/>
          <p:cNvSpPr/>
          <p:nvPr/>
        </p:nvSpPr>
        <p:spPr>
          <a:xfrm>
            <a:off x="711082" y="1527185"/>
            <a:ext cx="8189640" cy="4832092"/>
          </a:xfrm>
          <a:prstGeom prst="rect">
            <a:avLst/>
          </a:prstGeom>
        </p:spPr>
        <p:txBody>
          <a:bodyPr wrap="square">
            <a:spAutoFit/>
          </a:bodyPr>
          <a:lstStyle/>
          <a:p>
            <a:pPr marL="285750" indent="-285750" algn="just">
              <a:buClr>
                <a:srgbClr val="C00000"/>
              </a:buClr>
              <a:buFont typeface="Wingdings 2" panose="05020102010507070707" pitchFamily="18" charset="2"/>
              <a:buChar char="¥"/>
            </a:pPr>
            <a:r>
              <a:rPr lang="fr-FR" sz="1600" b="1" dirty="0" smtClean="0">
                <a:solidFill>
                  <a:srgbClr val="C00000"/>
                </a:solidFill>
              </a:rPr>
              <a:t>Identité </a:t>
            </a:r>
            <a:r>
              <a:rPr lang="fr-FR" sz="1600" b="1" dirty="0">
                <a:solidFill>
                  <a:srgbClr val="C00000"/>
                </a:solidFill>
              </a:rPr>
              <a:t>: </a:t>
            </a:r>
            <a:r>
              <a:rPr lang="fr-FR" sz="1600" dirty="0" smtClean="0"/>
              <a:t>informations </a:t>
            </a:r>
            <a:r>
              <a:rPr lang="fr-FR" sz="1600" dirty="0"/>
              <a:t>sur la société (dénomination, </a:t>
            </a:r>
            <a:r>
              <a:rPr lang="fr-FR" sz="1600" dirty="0" err="1"/>
              <a:t>Siren</a:t>
            </a:r>
            <a:r>
              <a:rPr lang="fr-FR" sz="1600" dirty="0"/>
              <a:t> siège, N° de gestion </a:t>
            </a:r>
            <a:r>
              <a:rPr lang="fr-FR" sz="1600" dirty="0" err="1"/>
              <a:t>InfoGreffe</a:t>
            </a:r>
            <a:r>
              <a:rPr lang="fr-FR" sz="1600" dirty="0"/>
              <a:t>, début d’activité, capital social, Forme juridique, Activité, Tranche d’effectif, adresse du siège (Source INSEE). </a:t>
            </a:r>
            <a:endParaRPr lang="fr-FR" sz="1600" dirty="0" smtClean="0"/>
          </a:p>
          <a:p>
            <a:pPr algn="just"/>
            <a:endParaRPr lang="fr-FR" sz="1600" dirty="0"/>
          </a:p>
          <a:p>
            <a:pPr marL="285750" indent="-285750" algn="just">
              <a:buClr>
                <a:srgbClr val="C00000"/>
              </a:buClr>
              <a:buFont typeface="Wingdings 2" panose="05020102010507070707" pitchFamily="18" charset="2"/>
              <a:buChar char="¥"/>
            </a:pPr>
            <a:r>
              <a:rPr lang="fr-FR" b="1" dirty="0">
                <a:solidFill>
                  <a:srgbClr val="C00000"/>
                </a:solidFill>
              </a:rPr>
              <a:t>Bénéficiaire effectif </a:t>
            </a:r>
            <a:r>
              <a:rPr lang="fr-FR" sz="1600" dirty="0"/>
              <a:t>: document </a:t>
            </a:r>
            <a:r>
              <a:rPr lang="fr-FR" sz="1600" dirty="0" err="1"/>
              <a:t>pdf</a:t>
            </a:r>
            <a:r>
              <a:rPr lang="fr-FR" sz="1600" dirty="0"/>
              <a:t> relatif au bénéficiaire effectif déclaré chez </a:t>
            </a:r>
            <a:r>
              <a:rPr lang="fr-FR" sz="1600" dirty="0" err="1"/>
              <a:t>infogreffe</a:t>
            </a:r>
            <a:r>
              <a:rPr lang="fr-FR" sz="1600" dirty="0"/>
              <a:t> (source </a:t>
            </a:r>
            <a:r>
              <a:rPr lang="fr-FR" sz="1600" dirty="0" err="1"/>
              <a:t>inpi</a:t>
            </a:r>
            <a:r>
              <a:rPr lang="fr-FR" sz="1600" dirty="0"/>
              <a:t>). le bouton « télécharger » se présente sur le(s) document(s) disponible. lorsque le document n’est pas disponible, cette information est indiquée. cliquer sur le bouton pour rapatrier le document </a:t>
            </a:r>
            <a:r>
              <a:rPr lang="fr-FR" sz="1600" dirty="0" err="1"/>
              <a:t>pdf</a:t>
            </a:r>
            <a:r>
              <a:rPr lang="fr-FR" sz="1600" dirty="0"/>
              <a:t>. </a:t>
            </a:r>
            <a:endParaRPr lang="fr-FR" sz="1600" dirty="0" smtClean="0"/>
          </a:p>
          <a:p>
            <a:pPr algn="just"/>
            <a:endParaRPr lang="fr-FR" sz="1600" dirty="0"/>
          </a:p>
          <a:p>
            <a:pPr marL="285750" indent="-285750" algn="just">
              <a:buClr>
                <a:srgbClr val="C00000"/>
              </a:buClr>
              <a:buFont typeface="Wingdings 2" panose="05020102010507070707" pitchFamily="18" charset="2"/>
              <a:buChar char="¥"/>
            </a:pPr>
            <a:r>
              <a:rPr lang="fr-FR" sz="1600" b="1" dirty="0">
                <a:solidFill>
                  <a:srgbClr val="C00000"/>
                </a:solidFill>
              </a:rPr>
              <a:t>Représentants</a:t>
            </a:r>
            <a:r>
              <a:rPr lang="fr-FR" sz="1600" b="1" dirty="0"/>
              <a:t> </a:t>
            </a:r>
            <a:r>
              <a:rPr lang="fr-FR" sz="1600" dirty="0"/>
              <a:t>: propose la liste des représentants avec leur nom, fonction dans l’entreprise, date et lieu de naissance, adresse et nationalité (personne physique). Lorsqu’il s’agit d’une personne morale, seule la dénomination et l’adresse sont précisées</a:t>
            </a:r>
            <a:r>
              <a:rPr lang="fr-FR" sz="1600" dirty="0" smtClean="0"/>
              <a:t>.</a:t>
            </a:r>
          </a:p>
          <a:p>
            <a:pPr algn="just"/>
            <a:endParaRPr lang="fr-FR" sz="1600" dirty="0"/>
          </a:p>
          <a:p>
            <a:pPr marL="285750" indent="-285750" algn="just">
              <a:buFont typeface="Wingdings 2" panose="05020102010507070707" pitchFamily="18" charset="2"/>
              <a:buChar char="¥"/>
            </a:pPr>
            <a:r>
              <a:rPr lang="fr-FR" b="1" dirty="0">
                <a:solidFill>
                  <a:srgbClr val="C00000"/>
                </a:solidFill>
              </a:rPr>
              <a:t>Actes et statuts </a:t>
            </a:r>
            <a:r>
              <a:rPr lang="fr-FR" sz="1600" dirty="0"/>
              <a:t>: propose la liste des Actes (PV d’assemblée, Statuts) </a:t>
            </a:r>
            <a:r>
              <a:rPr lang="fr-FR" sz="1600" dirty="0" smtClean="0"/>
              <a:t>disponibles. Cliquer </a:t>
            </a:r>
            <a:r>
              <a:rPr lang="fr-FR" sz="1600" dirty="0"/>
              <a:t>sur le bouton « télécharger » pour rapatrier le document souhaité. Les documents sont triés par date avec les plus récents en tête de liste. </a:t>
            </a:r>
          </a:p>
          <a:p>
            <a:pPr algn="just"/>
            <a:endParaRPr lang="fr-FR" sz="1600" dirty="0"/>
          </a:p>
          <a:p>
            <a:pPr marL="285750" indent="-285750" algn="just">
              <a:buFont typeface="Wingdings 2" panose="05020102010507070707" pitchFamily="18" charset="2"/>
              <a:buChar char="¥"/>
            </a:pPr>
            <a:r>
              <a:rPr lang="fr-FR" sz="1600" b="1" dirty="0" smtClean="0">
                <a:solidFill>
                  <a:srgbClr val="C00000"/>
                </a:solidFill>
              </a:rPr>
              <a:t>Bilans </a:t>
            </a:r>
            <a:r>
              <a:rPr lang="fr-FR" sz="1600" dirty="0"/>
              <a:t>: propose la liste des bilans public disponibles publiés aux Greffes. Certains bilans ne sont pas disponibles au format PDF, dans ce cas une mention le signale. Cliquer sur le bouton « télécharger » pour rapatrier le document souhaité. La date de clôture du bilan est précisée et la liste fait apparaître le bilan le plus récent en </a:t>
            </a:r>
            <a:r>
              <a:rPr lang="fr-FR" sz="1600" dirty="0" smtClean="0"/>
              <a:t>tête</a:t>
            </a:r>
            <a:endParaRPr lang="fr-FR" sz="1600" dirty="0"/>
          </a:p>
        </p:txBody>
      </p:sp>
    </p:spTree>
    <p:extLst>
      <p:ext uri="{BB962C8B-B14F-4D97-AF65-F5344CB8AC3E}">
        <p14:creationId xmlns:p14="http://schemas.microsoft.com/office/powerpoint/2010/main" val="311860603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765174" y="379825"/>
            <a:ext cx="7910077" cy="709200"/>
          </a:xfrm>
        </p:spPr>
        <p:txBody>
          <a:bodyPr>
            <a:noAutofit/>
          </a:bodyPr>
          <a:lstStyle/>
          <a:p>
            <a:pPr algn="r">
              <a:defRPr/>
            </a:pPr>
            <a:r>
              <a:rPr lang="fr-FR" sz="2400" spc="30" dirty="0" smtClean="0"/>
              <a:t>SYNAPSE :INPI  </a:t>
            </a:r>
            <a:endParaRPr lang="fr-FR" sz="2000" i="1" dirty="0"/>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01293" y="6281994"/>
            <a:ext cx="2862915" cy="440108"/>
          </a:xfrm>
          <a:prstGeom prst="rect">
            <a:avLst/>
          </a:prstGeom>
          <a:solidFill>
            <a:schemeClr val="bg1"/>
          </a:solidFill>
          <a:ln>
            <a:noFill/>
          </a:ln>
          <a:effectLst/>
          <a:extLst/>
        </p:spPr>
      </p:pic>
      <p:sp>
        <p:nvSpPr>
          <p:cNvPr id="5" name="Rectangle 4"/>
          <p:cNvSpPr/>
          <p:nvPr/>
        </p:nvSpPr>
        <p:spPr>
          <a:xfrm>
            <a:off x="2724047" y="6363549"/>
            <a:ext cx="2245999" cy="276999"/>
          </a:xfrm>
          <a:prstGeom prst="rect">
            <a:avLst/>
          </a:prstGeom>
        </p:spPr>
        <p:txBody>
          <a:bodyPr wrap="none">
            <a:spAutoFit/>
          </a:bodyPr>
          <a:lstStyle/>
          <a:p>
            <a:r>
              <a:rPr lang="fr-FR" sz="1200" dirty="0">
                <a:solidFill>
                  <a:srgbClr val="EEECE1">
                    <a:lumMod val="50000"/>
                  </a:srgbClr>
                </a:solidFill>
              </a:rPr>
              <a:t>L’HEBDO PRO – Semaine </a:t>
            </a:r>
            <a:r>
              <a:rPr lang="fr-FR" sz="1200" dirty="0" smtClean="0">
                <a:solidFill>
                  <a:srgbClr val="EEECE1">
                    <a:lumMod val="50000"/>
                  </a:srgbClr>
                </a:solidFill>
              </a:rPr>
              <a:t>S11 </a:t>
            </a:r>
            <a:r>
              <a:rPr lang="fr-FR" sz="1200" dirty="0" smtClean="0">
                <a:solidFill>
                  <a:srgbClr val="EEECE1">
                    <a:lumMod val="50000"/>
                  </a:srgbClr>
                </a:solidFill>
              </a:rPr>
              <a:t>2021</a:t>
            </a:r>
            <a:endParaRPr lang="fr-FR" sz="1200" dirty="0">
              <a:solidFill>
                <a:srgbClr val="EEECE1">
                  <a:lumMod val="50000"/>
                </a:srgbClr>
              </a:solidFill>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7222923" y="3522835"/>
            <a:ext cx="1397201" cy="1247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bg1"/>
              </a:solidFill>
            </a:endParaRPr>
          </a:p>
        </p:txBody>
      </p:sp>
      <p:sp>
        <p:nvSpPr>
          <p:cNvPr id="4" name="Rectangle 3"/>
          <p:cNvSpPr/>
          <p:nvPr/>
        </p:nvSpPr>
        <p:spPr>
          <a:xfrm>
            <a:off x="254058" y="2617972"/>
            <a:ext cx="6677025" cy="369332"/>
          </a:xfrm>
          <a:prstGeom prst="rect">
            <a:avLst/>
          </a:prstGeom>
        </p:spPr>
        <p:txBody>
          <a:bodyPr wrap="square">
            <a:spAutoFit/>
          </a:bodyPr>
          <a:lstStyle/>
          <a:p>
            <a:pPr marL="523875"/>
            <a:endParaRPr lang="fr-FR" dirty="0"/>
          </a:p>
        </p:txBody>
      </p:sp>
      <p:pic>
        <p:nvPicPr>
          <p:cNvPr id="13" name="Image 12"/>
          <p:cNvPicPr>
            <a:picLocks noChangeAspect="1"/>
          </p:cNvPicPr>
          <p:nvPr/>
        </p:nvPicPr>
        <p:blipFill>
          <a:blip r:embed="rId4"/>
          <a:stretch>
            <a:fillRect/>
          </a:stretch>
        </p:blipFill>
        <p:spPr>
          <a:xfrm rot="21191912">
            <a:off x="1146685" y="327431"/>
            <a:ext cx="1541046" cy="704852"/>
          </a:xfrm>
          <a:prstGeom prst="rect">
            <a:avLst/>
          </a:prstGeom>
        </p:spPr>
      </p:pic>
      <p:pic>
        <p:nvPicPr>
          <p:cNvPr id="10" name="Image 9"/>
          <p:cNvPicPr>
            <a:picLocks noChangeAspect="1"/>
          </p:cNvPicPr>
          <p:nvPr/>
        </p:nvPicPr>
        <p:blipFill>
          <a:blip r:embed="rId5"/>
          <a:stretch>
            <a:fillRect/>
          </a:stretch>
        </p:blipFill>
        <p:spPr>
          <a:xfrm>
            <a:off x="711083" y="1229308"/>
            <a:ext cx="7723470" cy="4288624"/>
          </a:xfrm>
          <a:prstGeom prst="rect">
            <a:avLst/>
          </a:prstGeom>
        </p:spPr>
      </p:pic>
      <p:sp>
        <p:nvSpPr>
          <p:cNvPr id="11" name="ZoneTexte 10"/>
          <p:cNvSpPr txBox="1"/>
          <p:nvPr/>
        </p:nvSpPr>
        <p:spPr>
          <a:xfrm>
            <a:off x="1988833" y="5530631"/>
            <a:ext cx="5763886" cy="461665"/>
          </a:xfrm>
          <a:prstGeom prst="rect">
            <a:avLst/>
          </a:prstGeom>
          <a:noFill/>
          <a:ln>
            <a:solidFill>
              <a:srgbClr val="C00000"/>
            </a:solidFill>
          </a:ln>
        </p:spPr>
        <p:txBody>
          <a:bodyPr wrap="none" rtlCol="0">
            <a:spAutoFit/>
          </a:bodyPr>
          <a:lstStyle/>
          <a:p>
            <a:r>
              <a:rPr lang="fr-FR" sz="2000" dirty="0" smtClean="0"/>
              <a:t>Toutes les documents disponibles sous INPI </a:t>
            </a:r>
            <a:r>
              <a:rPr lang="fr-FR" dirty="0" smtClean="0"/>
              <a:t>sont </a:t>
            </a:r>
            <a:r>
              <a:rPr lang="fr-FR" sz="2400" b="1" dirty="0" smtClean="0">
                <a:solidFill>
                  <a:srgbClr val="C00000"/>
                </a:solidFill>
              </a:rPr>
              <a:t>gratuits </a:t>
            </a:r>
            <a:endParaRPr lang="fr-FR" sz="2400" b="1" dirty="0">
              <a:solidFill>
                <a:srgbClr val="C00000"/>
              </a:solidFill>
            </a:endParaRPr>
          </a:p>
        </p:txBody>
      </p:sp>
    </p:spTree>
    <p:extLst>
      <p:ext uri="{BB962C8B-B14F-4D97-AF65-F5344CB8AC3E}">
        <p14:creationId xmlns:p14="http://schemas.microsoft.com/office/powerpoint/2010/main" val="38235701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765174" y="379825"/>
            <a:ext cx="7910077" cy="709200"/>
          </a:xfrm>
        </p:spPr>
        <p:txBody>
          <a:bodyPr>
            <a:noAutofit/>
          </a:bodyPr>
          <a:lstStyle/>
          <a:p>
            <a:pPr algn="r">
              <a:defRPr/>
            </a:pPr>
            <a:r>
              <a:rPr lang="fr-FR" sz="2400" spc="30" dirty="0" smtClean="0"/>
              <a:t>SYNAPSE </a:t>
            </a:r>
            <a:endParaRPr lang="fr-FR" sz="2000" i="1" dirty="0"/>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01293" y="6281994"/>
            <a:ext cx="2862915" cy="440108"/>
          </a:xfrm>
          <a:prstGeom prst="rect">
            <a:avLst/>
          </a:prstGeom>
          <a:solidFill>
            <a:schemeClr val="bg1"/>
          </a:solidFill>
          <a:ln>
            <a:noFill/>
          </a:ln>
          <a:effectLst/>
          <a:extLst/>
        </p:spPr>
      </p:pic>
      <p:sp>
        <p:nvSpPr>
          <p:cNvPr id="5" name="Rectangle 4"/>
          <p:cNvSpPr/>
          <p:nvPr/>
        </p:nvSpPr>
        <p:spPr>
          <a:xfrm>
            <a:off x="2724047" y="6363549"/>
            <a:ext cx="2245999" cy="276999"/>
          </a:xfrm>
          <a:prstGeom prst="rect">
            <a:avLst/>
          </a:prstGeom>
        </p:spPr>
        <p:txBody>
          <a:bodyPr wrap="none">
            <a:spAutoFit/>
          </a:bodyPr>
          <a:lstStyle/>
          <a:p>
            <a:r>
              <a:rPr lang="fr-FR" sz="1200" dirty="0">
                <a:solidFill>
                  <a:srgbClr val="EEECE1">
                    <a:lumMod val="50000"/>
                  </a:srgbClr>
                </a:solidFill>
              </a:rPr>
              <a:t>L’HEBDO PRO – Semaine </a:t>
            </a:r>
            <a:r>
              <a:rPr lang="fr-FR" sz="1200" dirty="0" smtClean="0">
                <a:solidFill>
                  <a:srgbClr val="EEECE1">
                    <a:lumMod val="50000"/>
                  </a:srgbClr>
                </a:solidFill>
              </a:rPr>
              <a:t>S11 </a:t>
            </a:r>
            <a:r>
              <a:rPr lang="fr-FR" sz="1200" dirty="0" smtClean="0">
                <a:solidFill>
                  <a:srgbClr val="EEECE1">
                    <a:lumMod val="50000"/>
                  </a:srgbClr>
                </a:solidFill>
              </a:rPr>
              <a:t>2021</a:t>
            </a:r>
            <a:endParaRPr lang="fr-FR" sz="1200" dirty="0">
              <a:solidFill>
                <a:srgbClr val="EEECE1">
                  <a:lumMod val="50000"/>
                </a:srgbClr>
              </a:solidFill>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7222923" y="3522835"/>
            <a:ext cx="1397201" cy="1247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bg1"/>
              </a:solidFill>
            </a:endParaRPr>
          </a:p>
        </p:txBody>
      </p:sp>
      <p:pic>
        <p:nvPicPr>
          <p:cNvPr id="12" name="Image 11"/>
          <p:cNvPicPr>
            <a:picLocks noChangeAspect="1"/>
          </p:cNvPicPr>
          <p:nvPr/>
        </p:nvPicPr>
        <p:blipFill>
          <a:blip r:embed="rId4"/>
          <a:stretch>
            <a:fillRect/>
          </a:stretch>
        </p:blipFill>
        <p:spPr>
          <a:xfrm rot="20302550">
            <a:off x="913848" y="186599"/>
            <a:ext cx="1734124" cy="744053"/>
          </a:xfrm>
          <a:prstGeom prst="rect">
            <a:avLst/>
          </a:prstGeom>
        </p:spPr>
      </p:pic>
      <p:sp>
        <p:nvSpPr>
          <p:cNvPr id="9" name="Rectangle 8"/>
          <p:cNvSpPr/>
          <p:nvPr/>
        </p:nvSpPr>
        <p:spPr>
          <a:xfrm>
            <a:off x="444382" y="1367727"/>
            <a:ext cx="8510432" cy="5016758"/>
          </a:xfrm>
          <a:prstGeom prst="rect">
            <a:avLst/>
          </a:prstGeom>
        </p:spPr>
        <p:txBody>
          <a:bodyPr wrap="square">
            <a:spAutoFit/>
          </a:bodyPr>
          <a:lstStyle/>
          <a:p>
            <a:r>
              <a:rPr lang="fr-FR" sz="1600" dirty="0"/>
              <a:t>Depuis </a:t>
            </a:r>
            <a:r>
              <a:rPr lang="fr-FR" sz="1600" dirty="0" smtClean="0"/>
              <a:t>2020, </a:t>
            </a:r>
            <a:r>
              <a:rPr lang="fr-FR" sz="1600" b="1" dirty="0" smtClean="0">
                <a:solidFill>
                  <a:srgbClr val="C00000"/>
                </a:solidFill>
              </a:rPr>
              <a:t> </a:t>
            </a:r>
            <a:r>
              <a:rPr lang="fr-FR" sz="1600" dirty="0" smtClean="0"/>
              <a:t>sous </a:t>
            </a:r>
            <a:r>
              <a:rPr lang="fr-FR" sz="1600" dirty="0" err="1" smtClean="0"/>
              <a:t>Mysys</a:t>
            </a:r>
            <a:r>
              <a:rPr lang="fr-FR" sz="1600" dirty="0" smtClean="0"/>
              <a:t>,  la </a:t>
            </a:r>
            <a:r>
              <a:rPr lang="fr-FR" sz="1600" b="1" dirty="0">
                <a:solidFill>
                  <a:srgbClr val="C00000"/>
                </a:solidFill>
              </a:rPr>
              <a:t>mise sous </a:t>
            </a:r>
            <a:r>
              <a:rPr lang="fr-FR" sz="1600" b="1" dirty="0" smtClean="0">
                <a:solidFill>
                  <a:srgbClr val="C00000"/>
                </a:solidFill>
              </a:rPr>
              <a:t>surveillance </a:t>
            </a:r>
            <a:r>
              <a:rPr lang="fr-FR" sz="1600" dirty="0" smtClean="0"/>
              <a:t>Info greffe</a:t>
            </a:r>
            <a:r>
              <a:rPr lang="fr-FR" sz="1600" b="1" dirty="0" smtClean="0">
                <a:solidFill>
                  <a:srgbClr val="C00000"/>
                </a:solidFill>
              </a:rPr>
              <a:t>,</a:t>
            </a:r>
            <a:r>
              <a:rPr lang="fr-FR" sz="1600" dirty="0" smtClean="0"/>
              <a:t> </a:t>
            </a:r>
            <a:r>
              <a:rPr lang="fr-FR" sz="1600" dirty="0"/>
              <a:t>de l’ensemble des clients possédant un </a:t>
            </a:r>
            <a:r>
              <a:rPr lang="fr-FR" sz="1600" b="1" dirty="0">
                <a:solidFill>
                  <a:srgbClr val="C00000"/>
                </a:solidFill>
              </a:rPr>
              <a:t>numéro de SIREN, </a:t>
            </a:r>
            <a:r>
              <a:rPr lang="fr-FR" sz="1600" dirty="0" smtClean="0"/>
              <a:t>est</a:t>
            </a:r>
            <a:r>
              <a:rPr lang="fr-FR" sz="1600" b="1" dirty="0" smtClean="0">
                <a:solidFill>
                  <a:srgbClr val="C00000"/>
                </a:solidFill>
              </a:rPr>
              <a:t> </a:t>
            </a:r>
            <a:r>
              <a:rPr lang="fr-FR" sz="1600" dirty="0" smtClean="0"/>
              <a:t>entrée </a:t>
            </a:r>
            <a:r>
              <a:rPr lang="fr-FR" sz="1600" dirty="0"/>
              <a:t>en vigueur </a:t>
            </a:r>
            <a:r>
              <a:rPr lang="fr-FR" sz="1600" dirty="0" smtClean="0"/>
              <a:t>, permettant ainsi </a:t>
            </a:r>
            <a:r>
              <a:rPr lang="fr-FR" sz="1600" dirty="0"/>
              <a:t>d’être informé de tout évènement concernant : </a:t>
            </a:r>
          </a:p>
          <a:p>
            <a:endParaRPr lang="fr-FR" sz="1600" b="1" dirty="0"/>
          </a:p>
          <a:p>
            <a:pPr marL="285750" lvl="0" indent="-285750">
              <a:buFont typeface="Wingdings" panose="05000000000000000000" pitchFamily="2" charset="2"/>
              <a:buChar char="q"/>
            </a:pPr>
            <a:r>
              <a:rPr lang="fr-FR" sz="1600" b="1" dirty="0">
                <a:solidFill>
                  <a:srgbClr val="C00000"/>
                </a:solidFill>
              </a:rPr>
              <a:t>le </a:t>
            </a:r>
            <a:r>
              <a:rPr lang="fr-FR" sz="1600" b="1" dirty="0" err="1">
                <a:solidFill>
                  <a:srgbClr val="C00000"/>
                </a:solidFill>
              </a:rPr>
              <a:t>Kbis</a:t>
            </a:r>
            <a:r>
              <a:rPr lang="fr-FR" sz="1600" b="1" dirty="0">
                <a:solidFill>
                  <a:srgbClr val="C00000"/>
                </a:solidFill>
              </a:rPr>
              <a:t> </a:t>
            </a:r>
            <a:r>
              <a:rPr lang="fr-FR" sz="1600" b="1" dirty="0" smtClean="0">
                <a:solidFill>
                  <a:srgbClr val="C00000"/>
                </a:solidFill>
              </a:rPr>
              <a:t>, les </a:t>
            </a:r>
            <a:r>
              <a:rPr lang="fr-FR" sz="1600" b="1" dirty="0">
                <a:solidFill>
                  <a:srgbClr val="C00000"/>
                </a:solidFill>
              </a:rPr>
              <a:t>Statuts </a:t>
            </a:r>
            <a:r>
              <a:rPr lang="fr-FR" sz="1600" b="1" dirty="0" smtClean="0">
                <a:solidFill>
                  <a:srgbClr val="C00000"/>
                </a:solidFill>
              </a:rPr>
              <a:t>et les Bénéficiaires </a:t>
            </a:r>
            <a:r>
              <a:rPr lang="fr-FR" sz="1600" dirty="0" smtClean="0"/>
              <a:t>: </a:t>
            </a:r>
            <a:r>
              <a:rPr lang="fr-FR" sz="1600" dirty="0"/>
              <a:t>elle renseigne sur tout évènement significatif survenant pour le SIREN surveillé et affectant  les </a:t>
            </a:r>
            <a:r>
              <a:rPr lang="fr-FR" sz="1600" dirty="0" err="1"/>
              <a:t>Kbis</a:t>
            </a:r>
            <a:r>
              <a:rPr lang="fr-FR" sz="1600" dirty="0"/>
              <a:t> et Statuts du client concerné</a:t>
            </a:r>
            <a:r>
              <a:rPr lang="fr-FR" sz="1600" dirty="0" smtClean="0"/>
              <a:t>.</a:t>
            </a:r>
          </a:p>
          <a:p>
            <a:pPr marL="285750" lvl="0" indent="-285750">
              <a:buFontTx/>
              <a:buChar char="-"/>
            </a:pPr>
            <a:endParaRPr lang="fr-FR" sz="1600" dirty="0"/>
          </a:p>
          <a:p>
            <a:pPr marL="285750" lvl="0" indent="-285750">
              <a:buClr>
                <a:srgbClr val="C00000"/>
              </a:buClr>
              <a:buFont typeface="Wingdings" panose="05000000000000000000" pitchFamily="2" charset="2"/>
              <a:buChar char="q"/>
            </a:pPr>
            <a:r>
              <a:rPr lang="fr-FR" sz="1600" dirty="0"/>
              <a:t> Le </a:t>
            </a:r>
            <a:r>
              <a:rPr lang="fr-FR" sz="1600" dirty="0" smtClean="0"/>
              <a:t>KBIS, les </a:t>
            </a:r>
            <a:r>
              <a:rPr lang="fr-FR" sz="1600" dirty="0"/>
              <a:t>statuts </a:t>
            </a:r>
            <a:r>
              <a:rPr lang="fr-FR" sz="1600" dirty="0" smtClean="0"/>
              <a:t>et les Bénéficiaires Effectifs sont </a:t>
            </a:r>
            <a:r>
              <a:rPr lang="fr-FR" sz="1600" dirty="0"/>
              <a:t>automatiquement enregistrés dans </a:t>
            </a:r>
            <a:r>
              <a:rPr lang="fr-FR" sz="1600" b="1" dirty="0" smtClean="0"/>
              <a:t>Classeur Client </a:t>
            </a:r>
            <a:r>
              <a:rPr lang="fr-FR" sz="1600" dirty="0"/>
              <a:t>dès qu’un changement </a:t>
            </a:r>
            <a:r>
              <a:rPr lang="fr-FR" sz="1600" dirty="0" smtClean="0"/>
              <a:t>intervient </a:t>
            </a:r>
            <a:r>
              <a:rPr lang="fr-FR" sz="1600" dirty="0"/>
              <a:t>cependant les données ne sont pas mises à jour sous MYSYS . </a:t>
            </a:r>
          </a:p>
          <a:p>
            <a:pPr lvl="0"/>
            <a:endParaRPr lang="fr-FR" sz="1600" dirty="0"/>
          </a:p>
          <a:p>
            <a:pPr marL="285750" lvl="0" indent="-285750">
              <a:buClr>
                <a:srgbClr val="C00000"/>
              </a:buClr>
              <a:buFont typeface="Wingdings" panose="05000000000000000000" pitchFamily="2" charset="2"/>
              <a:buChar char="q"/>
            </a:pPr>
            <a:r>
              <a:rPr lang="fr-FR" sz="1600" dirty="0"/>
              <a:t>L’enregistrement  des KBIS </a:t>
            </a:r>
            <a:r>
              <a:rPr lang="fr-FR" sz="1600" dirty="0" smtClean="0"/>
              <a:t>, Statuts et des Bénéficiaires Effectifs </a:t>
            </a:r>
            <a:r>
              <a:rPr lang="fr-FR" sz="1600" dirty="0"/>
              <a:t>se fait automatiquement (dans un délai de 1 à 2 jours </a:t>
            </a:r>
            <a:r>
              <a:rPr lang="fr-FR" sz="1600" dirty="0" smtClean="0"/>
              <a:t>) </a:t>
            </a:r>
            <a:r>
              <a:rPr lang="fr-FR" sz="1600" b="1" dirty="0" smtClean="0">
                <a:solidFill>
                  <a:srgbClr val="C00000"/>
                </a:solidFill>
              </a:rPr>
              <a:t>dans le DRC</a:t>
            </a:r>
            <a:r>
              <a:rPr lang="fr-FR" sz="1600" dirty="0" smtClean="0">
                <a:solidFill>
                  <a:srgbClr val="C00000"/>
                </a:solidFill>
              </a:rPr>
              <a:t> </a:t>
            </a:r>
            <a:r>
              <a:rPr lang="fr-FR" sz="1600" dirty="0" smtClean="0"/>
              <a:t>et dans </a:t>
            </a:r>
            <a:r>
              <a:rPr lang="fr-FR" sz="1600" b="1" dirty="0">
                <a:solidFill>
                  <a:srgbClr val="C00000"/>
                </a:solidFill>
              </a:rPr>
              <a:t>P</a:t>
            </a:r>
            <a:r>
              <a:rPr lang="fr-FR" sz="1600" b="1" dirty="0" smtClean="0">
                <a:solidFill>
                  <a:srgbClr val="C00000"/>
                </a:solidFill>
              </a:rPr>
              <a:t>lan de classement  </a:t>
            </a:r>
            <a:r>
              <a:rPr lang="fr-FR" sz="1600" dirty="0" smtClean="0"/>
              <a:t>:</a:t>
            </a:r>
            <a:endParaRPr lang="fr-FR" sz="1600" dirty="0"/>
          </a:p>
          <a:p>
            <a:pPr marL="742950" lvl="1" indent="-285750">
              <a:buFontTx/>
              <a:buChar char="-"/>
            </a:pPr>
            <a:r>
              <a:rPr lang="fr-FR" sz="1600" b="1" dirty="0"/>
              <a:t>lors de </a:t>
            </a:r>
            <a:r>
              <a:rPr lang="fr-FR" sz="1600" b="1" dirty="0" smtClean="0"/>
              <a:t>la création du client bancaire </a:t>
            </a:r>
            <a:endParaRPr lang="fr-FR" sz="1600" b="1" dirty="0"/>
          </a:p>
          <a:p>
            <a:pPr marL="742950" lvl="1" indent="-285750">
              <a:buFontTx/>
              <a:buChar char="-"/>
            </a:pPr>
            <a:r>
              <a:rPr lang="fr-FR" sz="1600" dirty="0"/>
              <a:t>lors de la modification du KBIS ou des Statuts </a:t>
            </a:r>
            <a:r>
              <a:rPr lang="fr-FR" sz="1600" dirty="0" smtClean="0"/>
              <a:t>ou des bénéficiaires Effectifs pour </a:t>
            </a:r>
            <a:r>
              <a:rPr lang="fr-FR" sz="1600" dirty="0"/>
              <a:t>les clients en stock :</a:t>
            </a:r>
          </a:p>
          <a:p>
            <a:pPr lvl="0"/>
            <a:endParaRPr lang="fr-FR" sz="1600" dirty="0"/>
          </a:p>
          <a:p>
            <a:r>
              <a:rPr lang="fr-FR" sz="1600" i="1" dirty="0"/>
              <a:t>Ces flux </a:t>
            </a:r>
            <a:r>
              <a:rPr lang="fr-FR" sz="1600" i="1" dirty="0" smtClean="0"/>
              <a:t>crées </a:t>
            </a:r>
            <a:r>
              <a:rPr lang="fr-FR" sz="1600" i="1" dirty="0"/>
              <a:t>automatiquement des demandes MYFLOW. </a:t>
            </a:r>
          </a:p>
          <a:p>
            <a:r>
              <a:rPr lang="fr-FR" sz="1600" i="1" dirty="0"/>
              <a:t>A réception,  vous devrez effectuer les actions de </a:t>
            </a:r>
            <a:r>
              <a:rPr lang="fr-FR" sz="1600" i="1" dirty="0" smtClean="0"/>
              <a:t>fiabilisation </a:t>
            </a:r>
            <a:r>
              <a:rPr lang="fr-FR" sz="1600" i="1" dirty="0"/>
              <a:t>attendues et traiter les demandes MYFLOW </a:t>
            </a:r>
            <a:r>
              <a:rPr lang="fr-FR" sz="1600" i="1" dirty="0" smtClean="0"/>
              <a:t>correspondantes</a:t>
            </a:r>
          </a:p>
          <a:p>
            <a:endParaRPr lang="fr-FR" sz="1600" i="1" dirty="0"/>
          </a:p>
          <a:p>
            <a:endParaRPr lang="fr-FR" sz="1600" i="1" dirty="0" smtClean="0"/>
          </a:p>
          <a:p>
            <a:endParaRPr lang="fr-FR" sz="1600" i="1" dirty="0"/>
          </a:p>
        </p:txBody>
      </p:sp>
      <p:sp>
        <p:nvSpPr>
          <p:cNvPr id="14" name="ZoneTexte 13"/>
          <p:cNvSpPr txBox="1"/>
          <p:nvPr/>
        </p:nvSpPr>
        <p:spPr>
          <a:xfrm>
            <a:off x="1280840" y="5727376"/>
            <a:ext cx="6595011" cy="369332"/>
          </a:xfrm>
          <a:prstGeom prst="rect">
            <a:avLst/>
          </a:prstGeom>
          <a:noFill/>
          <a:ln>
            <a:solidFill>
              <a:schemeClr val="tx1"/>
            </a:solidFill>
          </a:ln>
        </p:spPr>
        <p:txBody>
          <a:bodyPr wrap="none" rtlCol="0">
            <a:spAutoFit/>
          </a:bodyPr>
          <a:lstStyle/>
          <a:p>
            <a:r>
              <a:rPr lang="fr-FR" dirty="0" smtClean="0"/>
              <a:t>Les demandes </a:t>
            </a:r>
            <a:r>
              <a:rPr lang="fr-FR" dirty="0" smtClean="0">
                <a:solidFill>
                  <a:srgbClr val="C00000"/>
                </a:solidFill>
              </a:rPr>
              <a:t>de KBIS ou </a:t>
            </a:r>
            <a:r>
              <a:rPr lang="fr-FR" dirty="0">
                <a:solidFill>
                  <a:srgbClr val="C00000"/>
                </a:solidFill>
              </a:rPr>
              <a:t>S</a:t>
            </a:r>
            <a:r>
              <a:rPr lang="fr-FR" dirty="0" smtClean="0">
                <a:solidFill>
                  <a:srgbClr val="C00000"/>
                </a:solidFill>
              </a:rPr>
              <a:t>tatuts </a:t>
            </a:r>
            <a:r>
              <a:rPr lang="fr-FR" dirty="0" smtClean="0"/>
              <a:t>sous </a:t>
            </a:r>
            <a:r>
              <a:rPr lang="fr-FR" dirty="0" err="1" smtClean="0"/>
              <a:t>Infogreffe</a:t>
            </a:r>
            <a:r>
              <a:rPr lang="fr-FR" dirty="0" smtClean="0"/>
              <a:t> </a:t>
            </a:r>
            <a:r>
              <a:rPr lang="fr-FR" dirty="0" smtClean="0">
                <a:solidFill>
                  <a:srgbClr val="C00000"/>
                </a:solidFill>
              </a:rPr>
              <a:t>ne sont plus </a:t>
            </a:r>
            <a:r>
              <a:rPr lang="fr-FR" b="1" dirty="0" smtClean="0">
                <a:solidFill>
                  <a:srgbClr val="C00000"/>
                </a:solidFill>
              </a:rPr>
              <a:t>justifiées</a:t>
            </a:r>
            <a:r>
              <a:rPr lang="fr-FR" dirty="0" smtClean="0">
                <a:solidFill>
                  <a:srgbClr val="C00000"/>
                </a:solidFill>
              </a:rPr>
              <a:t> </a:t>
            </a:r>
            <a:r>
              <a:rPr lang="fr-FR" dirty="0" smtClean="0">
                <a:solidFill>
                  <a:srgbClr val="C00000"/>
                </a:solidFill>
                <a:sym typeface="Wingdings" panose="05000000000000000000" pitchFamily="2" charset="2"/>
              </a:rPr>
              <a:t></a:t>
            </a:r>
            <a:endParaRPr lang="fr-FR" dirty="0">
              <a:solidFill>
                <a:srgbClr val="C00000"/>
              </a:solidFill>
            </a:endParaRPr>
          </a:p>
        </p:txBody>
      </p:sp>
    </p:spTree>
    <p:extLst>
      <p:ext uri="{BB962C8B-B14F-4D97-AF65-F5344CB8AC3E}">
        <p14:creationId xmlns:p14="http://schemas.microsoft.com/office/powerpoint/2010/main" val="78276836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765174" y="379825"/>
            <a:ext cx="7910077" cy="709200"/>
          </a:xfrm>
        </p:spPr>
        <p:txBody>
          <a:bodyPr>
            <a:noAutofit/>
          </a:bodyPr>
          <a:lstStyle/>
          <a:p>
            <a:pPr algn="r">
              <a:defRPr/>
            </a:pPr>
            <a:r>
              <a:rPr lang="fr-FR" sz="2400" spc="30" dirty="0" smtClean="0"/>
              <a:t>DIGITAL </a:t>
            </a:r>
            <a:r>
              <a:rPr lang="fr-FR" sz="2400" spc="30" dirty="0" err="1" smtClean="0"/>
              <a:t>sHARE</a:t>
            </a:r>
            <a:endParaRPr lang="fr-FR" sz="2000" i="1" dirty="0"/>
          </a:p>
        </p:txBody>
      </p:sp>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34618" y="6313538"/>
            <a:ext cx="2862915" cy="440108"/>
          </a:xfrm>
          <a:prstGeom prst="rect">
            <a:avLst/>
          </a:prstGeom>
          <a:solidFill>
            <a:schemeClr val="bg1"/>
          </a:solidFill>
          <a:ln>
            <a:noFill/>
          </a:ln>
          <a:effectLst/>
          <a:extLst/>
        </p:spPr>
      </p:pic>
      <p:sp>
        <p:nvSpPr>
          <p:cNvPr id="5" name="Rectangle 4"/>
          <p:cNvSpPr/>
          <p:nvPr/>
        </p:nvSpPr>
        <p:spPr>
          <a:xfrm>
            <a:off x="2724047" y="6363549"/>
            <a:ext cx="2255233" cy="276999"/>
          </a:xfrm>
          <a:prstGeom prst="rect">
            <a:avLst/>
          </a:prstGeom>
        </p:spPr>
        <p:txBody>
          <a:bodyPr wrap="none">
            <a:spAutoFit/>
          </a:bodyPr>
          <a:lstStyle/>
          <a:p>
            <a:r>
              <a:rPr lang="fr-FR" sz="1200" dirty="0">
                <a:solidFill>
                  <a:srgbClr val="EEECE1">
                    <a:lumMod val="50000"/>
                  </a:srgbClr>
                </a:solidFill>
              </a:rPr>
              <a:t>L’HEBDO PRO – Semaine </a:t>
            </a:r>
            <a:r>
              <a:rPr lang="fr-FR" sz="1200" dirty="0" smtClean="0">
                <a:solidFill>
                  <a:srgbClr val="EEECE1">
                    <a:lumMod val="50000"/>
                  </a:srgbClr>
                </a:solidFill>
              </a:rPr>
              <a:t>S09 2021</a:t>
            </a:r>
            <a:endParaRPr lang="fr-FR" sz="1200" dirty="0">
              <a:solidFill>
                <a:srgbClr val="EEECE1">
                  <a:lumMod val="50000"/>
                </a:srgbClr>
              </a:solidFill>
            </a:endParaRPr>
          </a:p>
        </p:txBody>
      </p:sp>
      <p:pic>
        <p:nvPicPr>
          <p:cNvPr id="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7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7222923" y="3522835"/>
            <a:ext cx="1397201" cy="1247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bg1"/>
              </a:solidFill>
            </a:endParaRPr>
          </a:p>
        </p:txBody>
      </p:sp>
      <p:sp>
        <p:nvSpPr>
          <p:cNvPr id="4" name="Rectangle 3"/>
          <p:cNvSpPr/>
          <p:nvPr/>
        </p:nvSpPr>
        <p:spPr>
          <a:xfrm>
            <a:off x="254058" y="2617972"/>
            <a:ext cx="6677025" cy="369332"/>
          </a:xfrm>
          <a:prstGeom prst="rect">
            <a:avLst/>
          </a:prstGeom>
        </p:spPr>
        <p:txBody>
          <a:bodyPr wrap="square">
            <a:spAutoFit/>
          </a:bodyPr>
          <a:lstStyle/>
          <a:p>
            <a:pPr marL="523875"/>
            <a:endParaRPr lang="fr-FR" dirty="0"/>
          </a:p>
        </p:txBody>
      </p:sp>
      <p:sp>
        <p:nvSpPr>
          <p:cNvPr id="11" name="Rectangle 10"/>
          <p:cNvSpPr/>
          <p:nvPr/>
        </p:nvSpPr>
        <p:spPr>
          <a:xfrm>
            <a:off x="444382" y="1085114"/>
            <a:ext cx="8621928" cy="3354765"/>
          </a:xfrm>
          <a:prstGeom prst="rect">
            <a:avLst/>
          </a:prstGeom>
        </p:spPr>
        <p:txBody>
          <a:bodyPr wrap="square">
            <a:spAutoFit/>
          </a:bodyPr>
          <a:lstStyle/>
          <a:p>
            <a:r>
              <a:rPr lang="fr-FR" dirty="0">
                <a:cs typeface="Calibri" panose="020F0502020204030204" pitchFamily="34" charset="0"/>
              </a:rPr>
              <a:t>Afin de mettre à jour le dossier réglementaire de nos clients et récupérer de façon simple et sécurisée, tous types de documents une solution a été mise en place :</a:t>
            </a:r>
          </a:p>
          <a:p>
            <a:endParaRPr lang="fr-FR" dirty="0">
              <a:cs typeface="Calibri" panose="020F0502020204030204" pitchFamily="34" charset="0"/>
            </a:endParaRPr>
          </a:p>
          <a:p>
            <a:r>
              <a:rPr lang="fr-FR" b="1" dirty="0" smtClean="0">
                <a:solidFill>
                  <a:schemeClr val="accent2"/>
                </a:solidFill>
                <a:cs typeface="Calibri" panose="020F0502020204030204" pitchFamily="34" charset="0"/>
              </a:rPr>
              <a:t>		L’Espace </a:t>
            </a:r>
            <a:r>
              <a:rPr lang="fr-FR" b="1" dirty="0">
                <a:solidFill>
                  <a:schemeClr val="accent2"/>
                </a:solidFill>
                <a:cs typeface="Calibri" panose="020F0502020204030204" pitchFamily="34" charset="0"/>
              </a:rPr>
              <a:t>sécurisé Digital Share</a:t>
            </a:r>
          </a:p>
          <a:p>
            <a:endParaRPr lang="fr-FR" dirty="0">
              <a:cs typeface="Calibri" panose="020F0502020204030204" pitchFamily="34" charset="0"/>
            </a:endParaRPr>
          </a:p>
          <a:p>
            <a:r>
              <a:rPr lang="fr-FR" dirty="0">
                <a:cs typeface="Calibri" panose="020F0502020204030204" pitchFamily="34" charset="0"/>
              </a:rPr>
              <a:t>Il permet de déposer par thématique et de récupérer simplement tout documents de façon temporaire, avant leurs rangements automatiquement après contrôle dans classeur client.</a:t>
            </a:r>
          </a:p>
          <a:p>
            <a:endParaRPr lang="fr-FR" dirty="0">
              <a:cs typeface="Calibri" panose="020F0502020204030204" pitchFamily="34" charset="0"/>
            </a:endParaRPr>
          </a:p>
          <a:p>
            <a:r>
              <a:rPr lang="fr-FR" dirty="0">
                <a:cs typeface="Calibri" panose="020F0502020204030204" pitchFamily="34" charset="0"/>
              </a:rPr>
              <a:t>L’objectif est de </a:t>
            </a:r>
            <a:r>
              <a:rPr lang="fr-FR" dirty="0" smtClean="0">
                <a:cs typeface="Calibri" panose="020F0502020204030204" pitchFamily="34" charset="0"/>
              </a:rPr>
              <a:t>vous faire gagner </a:t>
            </a:r>
            <a:r>
              <a:rPr lang="fr-FR" dirty="0">
                <a:cs typeface="Calibri" panose="020F0502020204030204" pitchFamily="34" charset="0"/>
              </a:rPr>
              <a:t>du </a:t>
            </a:r>
            <a:r>
              <a:rPr lang="fr-FR" dirty="0" smtClean="0">
                <a:cs typeface="Calibri" panose="020F0502020204030204" pitchFamily="34" charset="0"/>
              </a:rPr>
              <a:t>temps, </a:t>
            </a:r>
            <a:r>
              <a:rPr lang="fr-FR" dirty="0">
                <a:cs typeface="Calibri" panose="020F0502020204030204" pitchFamily="34" charset="0"/>
              </a:rPr>
              <a:t>de renforcer l'image digitale de nos établissements et d’améliorer la qualité de notre relation clients.</a:t>
            </a:r>
          </a:p>
          <a:p>
            <a:pPr algn="just"/>
            <a:endParaRPr lang="fr-FR" sz="1600" dirty="0"/>
          </a:p>
          <a:p>
            <a:pPr marL="285750" indent="-285750" algn="just">
              <a:buClr>
                <a:srgbClr val="FA4B64"/>
              </a:buClr>
              <a:buFont typeface="Arial Narrow" panose="020B0606020202030204" pitchFamily="34" charset="0"/>
              <a:buChar char="►"/>
            </a:pPr>
            <a:endParaRPr lang="fr-FR" sz="1600" dirty="0"/>
          </a:p>
        </p:txBody>
      </p:sp>
      <p:sp>
        <p:nvSpPr>
          <p:cNvPr id="2" name="Rectangle 1"/>
          <p:cNvSpPr/>
          <p:nvPr/>
        </p:nvSpPr>
        <p:spPr>
          <a:xfrm>
            <a:off x="421744" y="4214500"/>
            <a:ext cx="8253507" cy="2031325"/>
          </a:xfrm>
          <a:prstGeom prst="rect">
            <a:avLst/>
          </a:prstGeom>
          <a:ln>
            <a:solidFill>
              <a:srgbClr val="C00000"/>
            </a:solidFill>
          </a:ln>
        </p:spPr>
        <p:txBody>
          <a:bodyPr wrap="square">
            <a:spAutoFit/>
          </a:bodyPr>
          <a:lstStyle/>
          <a:p>
            <a:pPr algn="just"/>
            <a:r>
              <a:rPr lang="fr-FR" b="1" dirty="0"/>
              <a:t>2 points d'attention </a:t>
            </a:r>
            <a:r>
              <a:rPr lang="fr-FR" b="1" dirty="0" smtClean="0"/>
              <a:t>:</a:t>
            </a:r>
            <a:endParaRPr lang="fr-FR" b="1" dirty="0"/>
          </a:p>
          <a:p>
            <a:pPr marL="285750" indent="-285750" algn="just">
              <a:buClr>
                <a:srgbClr val="FA4B64"/>
              </a:buClr>
              <a:buSzPct val="80000"/>
              <a:buFont typeface="Wingdings" panose="05000000000000000000" pitchFamily="2" charset="2"/>
              <a:buChar char="q"/>
            </a:pPr>
            <a:r>
              <a:rPr lang="fr-FR" dirty="0"/>
              <a:t>Les demandes de document par Digital Share ne concernent pour le moment que les documents réglementaires (justificatif d'adresse légale, statuts à jour</a:t>
            </a:r>
            <a:r>
              <a:rPr lang="fr-FR" dirty="0" smtClean="0"/>
              <a:t>...... (PAS possible de récupérer l EAI ou les bénéficiaires Effectifs )</a:t>
            </a:r>
          </a:p>
          <a:p>
            <a:pPr marL="285750" indent="-285750" algn="just">
              <a:buClr>
                <a:srgbClr val="FA4B64"/>
              </a:buClr>
              <a:buSzPct val="80000"/>
              <a:buFont typeface="Wingdings" panose="05000000000000000000" pitchFamily="2" charset="2"/>
              <a:buChar char="q"/>
            </a:pPr>
            <a:endParaRPr lang="fr-FR" dirty="0"/>
          </a:p>
          <a:p>
            <a:pPr marL="285750" indent="-285750" algn="just">
              <a:buClr>
                <a:srgbClr val="FA4B64"/>
              </a:buClr>
              <a:buSzPct val="80000"/>
              <a:buFont typeface="Wingdings" panose="05000000000000000000" pitchFamily="2" charset="2"/>
              <a:buChar char="q"/>
            </a:pPr>
            <a:r>
              <a:rPr lang="fr-FR" dirty="0"/>
              <a:t>L'adresse e-mail de l'administrateur ou de l'utilisateur principal doit être correctement renseignée.</a:t>
            </a:r>
            <a:endParaRPr lang="fr-FR" dirty="0"/>
          </a:p>
        </p:txBody>
      </p:sp>
    </p:spTree>
    <p:extLst>
      <p:ext uri="{BB962C8B-B14F-4D97-AF65-F5344CB8AC3E}">
        <p14:creationId xmlns:p14="http://schemas.microsoft.com/office/powerpoint/2010/main" val="59661521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765174" y="379825"/>
            <a:ext cx="7910077" cy="709200"/>
          </a:xfrm>
        </p:spPr>
        <p:txBody>
          <a:bodyPr>
            <a:noAutofit/>
          </a:bodyPr>
          <a:lstStyle/>
          <a:p>
            <a:pPr algn="r">
              <a:defRPr/>
            </a:pPr>
            <a:r>
              <a:rPr lang="fr-FR" sz="2400" spc="30" dirty="0" smtClean="0"/>
              <a:t>DIGITAL </a:t>
            </a:r>
            <a:r>
              <a:rPr lang="fr-FR" sz="2400" spc="30" dirty="0" err="1" smtClean="0"/>
              <a:t>sHARE</a:t>
            </a:r>
            <a:endParaRPr lang="fr-FR" sz="2000" i="1" dirty="0"/>
          </a:p>
        </p:txBody>
      </p:sp>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34618" y="6313538"/>
            <a:ext cx="2862915" cy="440108"/>
          </a:xfrm>
          <a:prstGeom prst="rect">
            <a:avLst/>
          </a:prstGeom>
          <a:solidFill>
            <a:schemeClr val="bg1"/>
          </a:solidFill>
          <a:ln>
            <a:noFill/>
          </a:ln>
          <a:effectLst/>
          <a:extLst/>
        </p:spPr>
      </p:pic>
      <p:sp>
        <p:nvSpPr>
          <p:cNvPr id="5" name="Rectangle 4"/>
          <p:cNvSpPr/>
          <p:nvPr/>
        </p:nvSpPr>
        <p:spPr>
          <a:xfrm>
            <a:off x="2724047" y="6363549"/>
            <a:ext cx="2255233" cy="276999"/>
          </a:xfrm>
          <a:prstGeom prst="rect">
            <a:avLst/>
          </a:prstGeom>
        </p:spPr>
        <p:txBody>
          <a:bodyPr wrap="none">
            <a:spAutoFit/>
          </a:bodyPr>
          <a:lstStyle/>
          <a:p>
            <a:r>
              <a:rPr lang="fr-FR" sz="1200" dirty="0">
                <a:solidFill>
                  <a:srgbClr val="EEECE1">
                    <a:lumMod val="50000"/>
                  </a:srgbClr>
                </a:solidFill>
              </a:rPr>
              <a:t>L’HEBDO PRO – Semaine </a:t>
            </a:r>
            <a:r>
              <a:rPr lang="fr-FR" sz="1200" dirty="0" smtClean="0">
                <a:solidFill>
                  <a:srgbClr val="EEECE1">
                    <a:lumMod val="50000"/>
                  </a:srgbClr>
                </a:solidFill>
              </a:rPr>
              <a:t>S11 </a:t>
            </a:r>
            <a:r>
              <a:rPr lang="fr-FR" sz="1200" dirty="0" smtClean="0">
                <a:solidFill>
                  <a:srgbClr val="EEECE1">
                    <a:lumMod val="50000"/>
                  </a:srgbClr>
                </a:solidFill>
              </a:rPr>
              <a:t>2021</a:t>
            </a:r>
            <a:endParaRPr lang="fr-FR" sz="1200" dirty="0">
              <a:solidFill>
                <a:srgbClr val="EEECE1">
                  <a:lumMod val="50000"/>
                </a:srgbClr>
              </a:solidFill>
            </a:endParaRPr>
          </a:p>
        </p:txBody>
      </p:sp>
      <p:pic>
        <p:nvPicPr>
          <p:cNvPr id="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7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7222923" y="3522835"/>
            <a:ext cx="1397201" cy="1247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bg1"/>
              </a:solidFill>
            </a:endParaRPr>
          </a:p>
        </p:txBody>
      </p:sp>
      <p:sp>
        <p:nvSpPr>
          <p:cNvPr id="4" name="Rectangle 3"/>
          <p:cNvSpPr/>
          <p:nvPr/>
        </p:nvSpPr>
        <p:spPr>
          <a:xfrm>
            <a:off x="254058" y="2617972"/>
            <a:ext cx="6677025" cy="369332"/>
          </a:xfrm>
          <a:prstGeom prst="rect">
            <a:avLst/>
          </a:prstGeom>
        </p:spPr>
        <p:txBody>
          <a:bodyPr wrap="square">
            <a:spAutoFit/>
          </a:bodyPr>
          <a:lstStyle/>
          <a:p>
            <a:pPr marL="523875"/>
            <a:endParaRPr lang="fr-FR" dirty="0"/>
          </a:p>
        </p:txBody>
      </p:sp>
      <p:sp>
        <p:nvSpPr>
          <p:cNvPr id="11" name="Rectangle 10"/>
          <p:cNvSpPr/>
          <p:nvPr/>
        </p:nvSpPr>
        <p:spPr>
          <a:xfrm>
            <a:off x="254058" y="1242747"/>
            <a:ext cx="8621928" cy="4278094"/>
          </a:xfrm>
          <a:prstGeom prst="rect">
            <a:avLst/>
          </a:prstGeom>
        </p:spPr>
        <p:txBody>
          <a:bodyPr wrap="square">
            <a:spAutoFit/>
          </a:bodyPr>
          <a:lstStyle/>
          <a:p>
            <a:pPr algn="just"/>
            <a:r>
              <a:rPr lang="fr-FR" sz="1600" dirty="0"/>
              <a:t>Digital Share est une fonctionnalité accessible depuis la Synthèse TOP CC qui permet de </a:t>
            </a:r>
            <a:r>
              <a:rPr lang="fr-FR" sz="1600" b="1" dirty="0">
                <a:solidFill>
                  <a:srgbClr val="FA4B64"/>
                </a:solidFill>
              </a:rPr>
              <a:t>collecter les documents règlementaires absents ou obsolètes </a:t>
            </a:r>
            <a:r>
              <a:rPr lang="fr-FR" sz="1600" dirty="0"/>
              <a:t>sur des clients des marchés BDR et Pros équipés d’un </a:t>
            </a:r>
            <a:r>
              <a:rPr lang="fr-FR" sz="1600" dirty="0" smtClean="0"/>
              <a:t>abonnement </a:t>
            </a:r>
            <a:r>
              <a:rPr lang="fr-FR" sz="1600" dirty="0"/>
              <a:t>DEI PRO</a:t>
            </a:r>
            <a:r>
              <a:rPr lang="fr-FR" sz="1600" dirty="0" smtClean="0"/>
              <a:t> (ou CE </a:t>
            </a:r>
            <a:r>
              <a:rPr lang="fr-FR" sz="1600" dirty="0"/>
              <a:t>NET </a:t>
            </a:r>
            <a:r>
              <a:rPr lang="fr-FR" sz="1600" dirty="0" smtClean="0"/>
              <a:t>).</a:t>
            </a:r>
            <a:endParaRPr lang="fr-FR" sz="1600" dirty="0"/>
          </a:p>
          <a:p>
            <a:pPr algn="just"/>
            <a:endParaRPr lang="fr-FR" sz="1600" dirty="0"/>
          </a:p>
          <a:p>
            <a:pPr algn="just"/>
            <a:r>
              <a:rPr lang="fr-FR" sz="1600" dirty="0"/>
              <a:t>Il s’agit donc d’un processus intelligent qui saura identifier les pièces qu’il est nécessaire de demander en fonction de la forme juridique du client et de l’état de complétude du DRC au moment de la demande. </a:t>
            </a:r>
          </a:p>
          <a:p>
            <a:pPr algn="just"/>
            <a:endParaRPr lang="fr-FR" sz="1600" dirty="0"/>
          </a:p>
          <a:p>
            <a:pPr marL="742950" lvl="1" indent="-285750" algn="just">
              <a:buClr>
                <a:srgbClr val="FA4B64"/>
              </a:buClr>
              <a:buFont typeface="Wingdings" panose="05000000000000000000" pitchFamily="2" charset="2"/>
              <a:buChar char="q"/>
            </a:pPr>
            <a:r>
              <a:rPr lang="fr-FR" sz="1600" b="1" dirty="0">
                <a:solidFill>
                  <a:schemeClr val="tx1">
                    <a:lumMod val="95000"/>
                    <a:lumOff val="5000"/>
                  </a:schemeClr>
                </a:solidFill>
              </a:rPr>
              <a:t>DIGITAL SHARE communique avec le client</a:t>
            </a:r>
            <a:r>
              <a:rPr lang="fr-FR" sz="1600" dirty="0"/>
              <a:t> : il informe l’usager Principal et/ou l’administrateur de l’abonnement </a:t>
            </a:r>
            <a:r>
              <a:rPr lang="fr-FR" sz="1600" dirty="0" smtClean="0"/>
              <a:t>dei Pro /CE </a:t>
            </a:r>
            <a:r>
              <a:rPr lang="fr-FR" sz="1600" dirty="0"/>
              <a:t>NET qu’une demande de pièces est à traiter, il les relance au-delà d’un certain délai et il les informe qu’une pièce fournie est rejetée.</a:t>
            </a:r>
          </a:p>
          <a:p>
            <a:pPr marL="742950" lvl="1" indent="-285750" algn="just">
              <a:buClr>
                <a:srgbClr val="FA4B64"/>
              </a:buClr>
              <a:buFont typeface="Wingdings" panose="05000000000000000000" pitchFamily="2" charset="2"/>
              <a:buChar char="q"/>
            </a:pPr>
            <a:endParaRPr lang="fr-FR" sz="1600" dirty="0"/>
          </a:p>
          <a:p>
            <a:pPr marL="742950" lvl="1" indent="-285750" algn="just">
              <a:buClr>
                <a:srgbClr val="FA4B64"/>
              </a:buClr>
              <a:buFont typeface="Wingdings" panose="05000000000000000000" pitchFamily="2" charset="2"/>
              <a:buChar char="q"/>
            </a:pPr>
            <a:r>
              <a:rPr lang="fr-FR" sz="1600" b="1" dirty="0"/>
              <a:t>DIGITAL SHARE dispose d’un espace dédié dans </a:t>
            </a:r>
            <a:r>
              <a:rPr lang="fr-FR" sz="1600" b="1" dirty="0" smtClean="0"/>
              <a:t>DEI Pro / CE </a:t>
            </a:r>
            <a:r>
              <a:rPr lang="fr-FR" sz="1600" b="1" dirty="0"/>
              <a:t>NET </a:t>
            </a:r>
            <a:r>
              <a:rPr lang="fr-FR" sz="1600" dirty="0"/>
              <a:t>qui permet aux clients de retrouver les demandes, de suivre l’avancement et de communiquer les documents.</a:t>
            </a:r>
          </a:p>
          <a:p>
            <a:pPr marL="742950" lvl="1" indent="-285750" algn="just">
              <a:buClr>
                <a:srgbClr val="FA4B64"/>
              </a:buClr>
              <a:buFont typeface="Wingdings" panose="05000000000000000000" pitchFamily="2" charset="2"/>
              <a:buChar char="q"/>
            </a:pPr>
            <a:endParaRPr lang="fr-FR" sz="1600" dirty="0"/>
          </a:p>
          <a:p>
            <a:pPr marL="742950" lvl="1" indent="-285750" algn="just">
              <a:buClr>
                <a:srgbClr val="FA4B64"/>
              </a:buClr>
              <a:buFont typeface="Wingdings" panose="05000000000000000000" pitchFamily="2" charset="2"/>
              <a:buChar char="q"/>
            </a:pPr>
            <a:r>
              <a:rPr lang="fr-FR" sz="1600" b="1" dirty="0"/>
              <a:t>DIGITAL SHARE permet aux collaborateurs de suivre l’arrivée de documents </a:t>
            </a:r>
            <a:r>
              <a:rPr lang="fr-FR" sz="1600" dirty="0"/>
              <a:t>et de contrôler ceux-ci. Dès qu’une pièce est validée, elle s’archive au bon endroit dans le classeur client de manière automatique !</a:t>
            </a:r>
            <a:endParaRPr lang="fr-FR" sz="1600" dirty="0"/>
          </a:p>
        </p:txBody>
      </p:sp>
      <p:sp>
        <p:nvSpPr>
          <p:cNvPr id="2" name="Rectangle 1"/>
          <p:cNvSpPr/>
          <p:nvPr/>
        </p:nvSpPr>
        <p:spPr>
          <a:xfrm>
            <a:off x="897190" y="5674563"/>
            <a:ext cx="7936788" cy="338554"/>
          </a:xfrm>
          <a:prstGeom prst="rect">
            <a:avLst/>
          </a:prstGeom>
          <a:ln>
            <a:solidFill>
              <a:srgbClr val="C00000"/>
            </a:solidFill>
          </a:ln>
        </p:spPr>
        <p:txBody>
          <a:bodyPr wrap="none">
            <a:spAutoFit/>
          </a:bodyPr>
          <a:lstStyle/>
          <a:p>
            <a:r>
              <a:rPr lang="fr-FR" sz="1600" b="1" dirty="0" smtClean="0"/>
              <a:t>Le </a:t>
            </a:r>
            <a:r>
              <a:rPr lang="fr-FR" sz="1600" b="1" dirty="0"/>
              <a:t>mode opératoire du </a:t>
            </a:r>
            <a:r>
              <a:rPr lang="fr-FR" sz="1600" b="1" dirty="0" smtClean="0"/>
              <a:t>projet est disponible sous la rubrique des Commerciaux ou en cliquant </a:t>
            </a:r>
            <a:r>
              <a:rPr lang="fr-FR" sz="1600" b="1" dirty="0" smtClean="0">
                <a:hlinkClick r:id="rId5"/>
              </a:rPr>
              <a:t>ici</a:t>
            </a:r>
            <a:endParaRPr lang="fr-FR" sz="1600" b="1" dirty="0" smtClean="0"/>
          </a:p>
        </p:txBody>
      </p:sp>
    </p:spTree>
    <p:extLst>
      <p:ext uri="{BB962C8B-B14F-4D97-AF65-F5344CB8AC3E}">
        <p14:creationId xmlns:p14="http://schemas.microsoft.com/office/powerpoint/2010/main" val="157684370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765174" y="379825"/>
            <a:ext cx="7910077" cy="709200"/>
          </a:xfrm>
        </p:spPr>
        <p:txBody>
          <a:bodyPr>
            <a:noAutofit/>
          </a:bodyPr>
          <a:lstStyle/>
          <a:p>
            <a:pPr algn="r"/>
            <a:r>
              <a:rPr lang="fr-FR" sz="2400" dirty="0"/>
              <a:t>EVOLUTION DU PORTAIL EN MOBILITE</a:t>
            </a:r>
            <a:endParaRPr lang="fr-FR" sz="2400" dirty="0"/>
          </a:p>
        </p:txBody>
      </p:sp>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34618" y="6313538"/>
            <a:ext cx="2862915" cy="440108"/>
          </a:xfrm>
          <a:prstGeom prst="rect">
            <a:avLst/>
          </a:prstGeom>
          <a:solidFill>
            <a:schemeClr val="bg1"/>
          </a:solidFill>
          <a:ln>
            <a:noFill/>
          </a:ln>
          <a:effectLst/>
          <a:extLst/>
        </p:spPr>
      </p:pic>
      <p:sp>
        <p:nvSpPr>
          <p:cNvPr id="5" name="Rectangle 4"/>
          <p:cNvSpPr/>
          <p:nvPr/>
        </p:nvSpPr>
        <p:spPr>
          <a:xfrm>
            <a:off x="2724047" y="6363549"/>
            <a:ext cx="2255233" cy="276999"/>
          </a:xfrm>
          <a:prstGeom prst="rect">
            <a:avLst/>
          </a:prstGeom>
        </p:spPr>
        <p:txBody>
          <a:bodyPr wrap="none">
            <a:spAutoFit/>
          </a:bodyPr>
          <a:lstStyle/>
          <a:p>
            <a:r>
              <a:rPr lang="fr-FR" sz="1200" dirty="0">
                <a:solidFill>
                  <a:srgbClr val="EEECE1">
                    <a:lumMod val="50000"/>
                  </a:srgbClr>
                </a:solidFill>
              </a:rPr>
              <a:t>L’HEBDO PRO – Semaine </a:t>
            </a:r>
            <a:r>
              <a:rPr lang="fr-FR" sz="1200" dirty="0" smtClean="0">
                <a:solidFill>
                  <a:srgbClr val="EEECE1">
                    <a:lumMod val="50000"/>
                  </a:srgbClr>
                </a:solidFill>
              </a:rPr>
              <a:t>S11 </a:t>
            </a:r>
            <a:r>
              <a:rPr lang="fr-FR" sz="1200" dirty="0" smtClean="0">
                <a:solidFill>
                  <a:srgbClr val="EEECE1">
                    <a:lumMod val="50000"/>
                  </a:srgbClr>
                </a:solidFill>
              </a:rPr>
              <a:t>2021</a:t>
            </a:r>
            <a:endParaRPr lang="fr-FR" sz="1200" dirty="0">
              <a:solidFill>
                <a:srgbClr val="EEECE1">
                  <a:lumMod val="50000"/>
                </a:srgbClr>
              </a:solidFill>
            </a:endParaRPr>
          </a:p>
        </p:txBody>
      </p:sp>
      <p:pic>
        <p:nvPicPr>
          <p:cNvPr id="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7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7222923" y="3522835"/>
            <a:ext cx="1397201" cy="1247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bg1"/>
              </a:solidFill>
            </a:endParaRPr>
          </a:p>
        </p:txBody>
      </p:sp>
      <p:sp>
        <p:nvSpPr>
          <p:cNvPr id="4" name="Rectangle 3"/>
          <p:cNvSpPr/>
          <p:nvPr/>
        </p:nvSpPr>
        <p:spPr>
          <a:xfrm>
            <a:off x="254058" y="2617972"/>
            <a:ext cx="6677025" cy="369332"/>
          </a:xfrm>
          <a:prstGeom prst="rect">
            <a:avLst/>
          </a:prstGeom>
        </p:spPr>
        <p:txBody>
          <a:bodyPr wrap="square">
            <a:spAutoFit/>
          </a:bodyPr>
          <a:lstStyle/>
          <a:p>
            <a:pPr marL="523875"/>
            <a:endParaRPr lang="fr-FR" dirty="0"/>
          </a:p>
        </p:txBody>
      </p:sp>
      <p:pic>
        <p:nvPicPr>
          <p:cNvPr id="10" name="Espace réservé du contenu 3"/>
          <p:cNvPicPr>
            <a:picLocks noGrp="1" noChangeAspect="1"/>
          </p:cNvPicPr>
          <p:nvPr/>
        </p:nvPicPr>
        <p:blipFill>
          <a:blip r:embed="rId5"/>
          <a:stretch>
            <a:fillRect/>
          </a:stretch>
        </p:blipFill>
        <p:spPr>
          <a:xfrm>
            <a:off x="131261" y="1184881"/>
            <a:ext cx="5669784" cy="4675907"/>
          </a:xfrm>
          <a:prstGeom prst="rect">
            <a:avLst/>
          </a:prstGeom>
        </p:spPr>
      </p:pic>
      <p:sp>
        <p:nvSpPr>
          <p:cNvPr id="12" name="ZoneTexte 6"/>
          <p:cNvSpPr txBox="1"/>
          <p:nvPr/>
        </p:nvSpPr>
        <p:spPr>
          <a:xfrm>
            <a:off x="5801045" y="1322231"/>
            <a:ext cx="3263462" cy="4401205"/>
          </a:xfrm>
          <a:prstGeom prst="rect">
            <a:avLst/>
          </a:prstGeom>
          <a:noFill/>
          <a:ln>
            <a:solidFill>
              <a:schemeClr val="tx1"/>
            </a:solidFill>
          </a:ln>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400" b="1" dirty="0" smtClean="0">
                <a:solidFill>
                  <a:srgbClr val="C00000"/>
                </a:solidFill>
              </a:rPr>
              <a:t>A RETENIR </a:t>
            </a:r>
          </a:p>
          <a:p>
            <a:pPr algn="ctr"/>
            <a:endParaRPr lang="fr-FR" sz="1400" b="1" dirty="0">
              <a:solidFill>
                <a:srgbClr val="C00000"/>
              </a:solidFill>
            </a:endParaRPr>
          </a:p>
          <a:p>
            <a:endParaRPr lang="fr-FR" sz="1400" dirty="0" smtClean="0"/>
          </a:p>
          <a:p>
            <a:pPr marL="285750" indent="-285750">
              <a:buFont typeface="Wingdings" panose="05000000000000000000" pitchFamily="2" charset="2"/>
              <a:buChar char="§"/>
            </a:pPr>
            <a:r>
              <a:rPr lang="fr-FR" sz="1400" dirty="0" smtClean="0">
                <a:solidFill>
                  <a:srgbClr val="C00000"/>
                </a:solidFill>
              </a:rPr>
              <a:t>Phase I</a:t>
            </a:r>
            <a:r>
              <a:rPr lang="fr-FR" sz="1400" dirty="0" smtClean="0"/>
              <a:t> : Le nouveau portail </a:t>
            </a:r>
            <a:r>
              <a:rPr lang="fr-FR" sz="1400" dirty="0" err="1" smtClean="0"/>
              <a:t>Mysys</a:t>
            </a:r>
            <a:r>
              <a:rPr lang="fr-FR" sz="1400" dirty="0" smtClean="0"/>
              <a:t> est opérationnel. Les promoteurs ont été pilotes et peuvent vous accompagner</a:t>
            </a:r>
          </a:p>
          <a:p>
            <a:pPr marL="285750" indent="-285750">
              <a:buFont typeface="Wingdings" panose="05000000000000000000" pitchFamily="2" charset="2"/>
              <a:buChar char="§"/>
            </a:pPr>
            <a:endParaRPr lang="fr-FR" sz="1400" dirty="0" smtClean="0"/>
          </a:p>
          <a:p>
            <a:pPr marL="285750" indent="-285750">
              <a:buFont typeface="Wingdings" panose="05000000000000000000" pitchFamily="2" charset="2"/>
              <a:buChar char="§"/>
            </a:pPr>
            <a:r>
              <a:rPr lang="fr-FR" sz="1400" dirty="0" smtClean="0"/>
              <a:t>Le portail MYWAY en mobilité </a:t>
            </a:r>
            <a:r>
              <a:rPr lang="fr-FR" sz="1400" dirty="0" smtClean="0">
                <a:solidFill>
                  <a:srgbClr val="C00000"/>
                </a:solidFill>
              </a:rPr>
              <a:t>ne sera plus accessible à partir du 15/03/2021</a:t>
            </a:r>
          </a:p>
          <a:p>
            <a:pPr marL="285750" indent="-285750">
              <a:buFont typeface="Wingdings" panose="05000000000000000000" pitchFamily="2" charset="2"/>
              <a:buChar char="§"/>
            </a:pPr>
            <a:endParaRPr lang="fr-FR" sz="1400" dirty="0"/>
          </a:p>
          <a:p>
            <a:pPr marL="285750" indent="-285750">
              <a:buFont typeface="Wingdings" panose="05000000000000000000" pitchFamily="2" charset="2"/>
              <a:buChar char="§"/>
            </a:pPr>
            <a:r>
              <a:rPr lang="fr-FR" sz="1400" dirty="0" smtClean="0"/>
              <a:t>La vente en mobilité est disponible sur le nouveau portail </a:t>
            </a:r>
            <a:r>
              <a:rPr lang="fr-FR" sz="1400" dirty="0" err="1" smtClean="0"/>
              <a:t>Mysys</a:t>
            </a:r>
            <a:endParaRPr lang="fr-FR" sz="1400" dirty="0" smtClean="0"/>
          </a:p>
          <a:p>
            <a:pPr marL="285750" indent="-285750">
              <a:buFont typeface="Wingdings" panose="05000000000000000000" pitchFamily="2" charset="2"/>
              <a:buChar char="§"/>
            </a:pPr>
            <a:endParaRPr lang="fr-FR" sz="1400" dirty="0" smtClean="0"/>
          </a:p>
          <a:p>
            <a:pPr marL="285750" indent="-285750">
              <a:buFont typeface="Wingdings" panose="05000000000000000000" pitchFamily="2" charset="2"/>
              <a:buChar char="§"/>
            </a:pPr>
            <a:r>
              <a:rPr lang="fr-FR" sz="1400" dirty="0" smtClean="0"/>
              <a:t>Toutes les consultations sur le PCM sont présentes sur le nouveau portail </a:t>
            </a:r>
            <a:r>
              <a:rPr lang="fr-FR" sz="1400" dirty="0" err="1" smtClean="0"/>
              <a:t>Mysys</a:t>
            </a:r>
            <a:endParaRPr lang="fr-FR" sz="1400" dirty="0" smtClean="0"/>
          </a:p>
          <a:p>
            <a:pPr marL="285750" indent="-285750">
              <a:buFont typeface="Wingdings" panose="05000000000000000000" pitchFamily="2" charset="2"/>
              <a:buChar char="§"/>
            </a:pPr>
            <a:endParaRPr lang="fr-FR" sz="1400" dirty="0"/>
          </a:p>
          <a:p>
            <a:pPr marL="285750" indent="-285750">
              <a:buFont typeface="Wingdings" panose="05000000000000000000" pitchFamily="2" charset="2"/>
              <a:buChar char="§"/>
            </a:pPr>
            <a:r>
              <a:rPr lang="fr-FR" sz="1400" dirty="0" smtClean="0">
                <a:solidFill>
                  <a:srgbClr val="C00000"/>
                </a:solidFill>
              </a:rPr>
              <a:t>Phase II </a:t>
            </a:r>
            <a:r>
              <a:rPr lang="fr-FR" sz="1400" dirty="0" smtClean="0"/>
              <a:t>: le nouveau portail </a:t>
            </a:r>
            <a:r>
              <a:rPr lang="fr-FR" sz="1400" dirty="0" err="1" smtClean="0"/>
              <a:t>Mysys</a:t>
            </a:r>
            <a:r>
              <a:rPr lang="fr-FR" sz="1400" dirty="0" smtClean="0"/>
              <a:t> remplacera le PCM actuel au troisième trimestre </a:t>
            </a:r>
            <a:r>
              <a:rPr lang="fr-FR" sz="1400" dirty="0" smtClean="0"/>
              <a:t>2021</a:t>
            </a:r>
            <a:endParaRPr lang="fr-FR" sz="1400" dirty="0"/>
          </a:p>
          <a:p>
            <a:pPr marL="285750" indent="-285750">
              <a:buFont typeface="Wingdings" panose="05000000000000000000" pitchFamily="2" charset="2"/>
              <a:buChar char="§"/>
            </a:pPr>
            <a:endParaRPr lang="fr-FR" sz="1400" dirty="0"/>
          </a:p>
        </p:txBody>
      </p:sp>
      <p:sp>
        <p:nvSpPr>
          <p:cNvPr id="9" name="ZoneTexte 8"/>
          <p:cNvSpPr txBox="1"/>
          <p:nvPr/>
        </p:nvSpPr>
        <p:spPr>
          <a:xfrm>
            <a:off x="446618" y="5783590"/>
            <a:ext cx="8199681" cy="369332"/>
          </a:xfrm>
          <a:prstGeom prst="rect">
            <a:avLst/>
          </a:prstGeom>
          <a:noFill/>
          <a:ln>
            <a:solidFill>
              <a:srgbClr val="C00000"/>
            </a:solidFill>
          </a:ln>
        </p:spPr>
        <p:txBody>
          <a:bodyPr wrap="none" rtlCol="0">
            <a:spAutoFit/>
          </a:bodyPr>
          <a:lstStyle/>
          <a:p>
            <a:r>
              <a:rPr lang="fr-FR" dirty="0" smtClean="0"/>
              <a:t>Retrouvez une présentation du nouveau Portail </a:t>
            </a:r>
            <a:r>
              <a:rPr lang="fr-FR" dirty="0" err="1" smtClean="0"/>
              <a:t>Mysy</a:t>
            </a:r>
            <a:r>
              <a:rPr lang="fr-FR" dirty="0" smtClean="0"/>
              <a:t> en mobilité sous la RDC ou en cliquant </a:t>
            </a:r>
            <a:r>
              <a:rPr lang="fr-FR" dirty="0" smtClean="0">
                <a:hlinkClick r:id="rId6"/>
              </a:rPr>
              <a:t>ici </a:t>
            </a:r>
            <a:endParaRPr lang="fr-FR" dirty="0"/>
          </a:p>
        </p:txBody>
      </p:sp>
    </p:spTree>
    <p:extLst>
      <p:ext uri="{BB962C8B-B14F-4D97-AF65-F5344CB8AC3E}">
        <p14:creationId xmlns:p14="http://schemas.microsoft.com/office/powerpoint/2010/main" val="3750963529"/>
      </p:ext>
    </p:extLst>
  </p:cSld>
  <p:clrMapOvr>
    <a:masterClrMapping/>
  </p:clrMapOvr>
  <p:timing>
    <p:tnLst>
      <p:par>
        <p:cTn id="1" dur="indefinite" restart="never" nodeType="tmRoot"/>
      </p:par>
    </p:tnLst>
  </p:timing>
</p:sld>
</file>

<file path=ppt/theme/theme1.xml><?xml version="1.0" encoding="utf-8"?>
<a:theme xmlns:a="http://schemas.openxmlformats.org/drawingml/2006/main" name="1-MODELE PART">
  <a:themeElements>
    <a:clrScheme name="Personnalisé 22">
      <a:dk1>
        <a:srgbClr val="000000"/>
      </a:dk1>
      <a:lt1>
        <a:sysClr val="window" lastClr="FFFFFF"/>
      </a:lt1>
      <a:dk2>
        <a:srgbClr val="FF0000"/>
      </a:dk2>
      <a:lt2>
        <a:srgbClr val="BFBFBF"/>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MODELE GP">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MODELE PRO">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MODELE BDR">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BDR ENTREPRISES">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BDR ESI">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BDR PP">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BDR IMMO PRO">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BDR SECTEUR PUBLIC">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0DDF4567820894D9A2BC539D1A394A7" ma:contentTypeVersion="1" ma:contentTypeDescription="Crée un document." ma:contentTypeScope="" ma:versionID="f0660892317ff9c222d67fbe065c8e8b">
  <xsd:schema xmlns:xsd="http://www.w3.org/2001/XMLSchema" xmlns:p="http://schemas.microsoft.com/office/2006/metadata/properties" xmlns:ns2="02ea4b1b-5614-43b2-acce-6a9ef10fff4e" targetNamespace="http://schemas.microsoft.com/office/2006/metadata/properties" ma:root="true" ma:fieldsID="62c0c718fea2220f2b7b4e28141722dc" ns2:_="">
    <xsd:import namespace="02ea4b1b-5614-43b2-acce-6a9ef10fff4e"/>
    <xsd:element name="properties">
      <xsd:complexType>
        <xsd:sequence>
          <xsd:element name="documentManagement">
            <xsd:complexType>
              <xsd:all>
                <xsd:element ref="ns2:Commentaires" minOccurs="0"/>
              </xsd:all>
            </xsd:complexType>
          </xsd:element>
        </xsd:sequence>
      </xsd:complexType>
    </xsd:element>
  </xsd:schema>
  <xsd:schema xmlns:xsd="http://www.w3.org/2001/XMLSchema" xmlns:dms="http://schemas.microsoft.com/office/2006/documentManagement/types" targetNamespace="02ea4b1b-5614-43b2-acce-6a9ef10fff4e" elementFormDefault="qualified">
    <xsd:import namespace="http://schemas.microsoft.com/office/2006/documentManagement/types"/>
    <xsd:element name="Commentaires" ma:index="8" nillable="true" ma:displayName="Commentaires" ma:default="" ma:hidden="true" ma:internalName="Commentair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ma:readOnly="true"/>
        <xsd:element ref="dc:title" minOccurs="0" maxOccurs="1" ma:index="4" ma:displayName="Titre :"/>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Props1.xml><?xml version="1.0" encoding="utf-8"?>
<ds:datastoreItem xmlns:ds="http://schemas.openxmlformats.org/officeDocument/2006/customXml" ds:itemID="{F9DE2169-109F-4C19-AA36-BF31E4481C04}">
  <ds:schemaRefs>
    <ds:schemaRef ds:uri="http://schemas.microsoft.com/sharepoint/v3/contenttype/forms"/>
  </ds:schemaRefs>
</ds:datastoreItem>
</file>

<file path=customXml/itemProps2.xml><?xml version="1.0" encoding="utf-8"?>
<ds:datastoreItem xmlns:ds="http://schemas.openxmlformats.org/officeDocument/2006/customXml" ds:itemID="{1C925DB7-CCE4-48F1-BF80-9981159D6B98}">
  <ds:schemaRefs>
    <ds:schemaRef ds:uri="http://purl.org/dc/elements/1.1/"/>
    <ds:schemaRef ds:uri="http://schemas.openxmlformats.org/package/2006/metadata/core-properties"/>
    <ds:schemaRef ds:uri="http://purl.org/dc/dcmitype/"/>
    <ds:schemaRef ds:uri="http://purl.org/dc/terms/"/>
    <ds:schemaRef ds:uri="http://schemas.microsoft.com/office/2006/documentManagement/types"/>
    <ds:schemaRef ds:uri="http://schemas.microsoft.com/office/2006/metadata/properties"/>
    <ds:schemaRef ds:uri="02ea4b1b-5614-43b2-acce-6a9ef10fff4e"/>
    <ds:schemaRef ds:uri="http://www.w3.org/XML/1998/namespace"/>
  </ds:schemaRefs>
</ds:datastoreItem>
</file>

<file path=customXml/itemProps3.xml><?xml version="1.0" encoding="utf-8"?>
<ds:datastoreItem xmlns:ds="http://schemas.openxmlformats.org/officeDocument/2006/customXml" ds:itemID="{71AAE39C-C746-4D5E-894D-FEC93983927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2ea4b1b-5614-43b2-acce-6a9ef10fff4e"/>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docProps/app.xml><?xml version="1.0" encoding="utf-8"?>
<Properties xmlns="http://schemas.openxmlformats.org/officeDocument/2006/extended-properties" xmlns:vt="http://schemas.openxmlformats.org/officeDocument/2006/docPropsVTypes">
  <Template/>
  <TotalTime>11196</TotalTime>
  <Words>1138</Words>
  <Application>Microsoft Office PowerPoint</Application>
  <PresentationFormat>Affichage à l'écran (4:3)</PresentationFormat>
  <Paragraphs>118</Paragraphs>
  <Slides>10</Slides>
  <Notes>4</Notes>
  <HiddenSlides>0</HiddenSlides>
  <MMClips>0</MMClips>
  <ScaleCrop>false</ScaleCrop>
  <HeadingPairs>
    <vt:vector size="6" baseType="variant">
      <vt:variant>
        <vt:lpstr>Polices utilisées</vt:lpstr>
      </vt:variant>
      <vt:variant>
        <vt:i4>7</vt:i4>
      </vt:variant>
      <vt:variant>
        <vt:lpstr>Thème</vt:lpstr>
      </vt:variant>
      <vt:variant>
        <vt:i4>9</vt:i4>
      </vt:variant>
      <vt:variant>
        <vt:lpstr>Titres des diapositives</vt:lpstr>
      </vt:variant>
      <vt:variant>
        <vt:i4>10</vt:i4>
      </vt:variant>
    </vt:vector>
  </HeadingPairs>
  <TitlesOfParts>
    <vt:vector size="26" baseType="lpstr">
      <vt:lpstr>Aharoni</vt:lpstr>
      <vt:lpstr>Arial</vt:lpstr>
      <vt:lpstr>Arial Narrow</vt:lpstr>
      <vt:lpstr>Calibri</vt:lpstr>
      <vt:lpstr>Segoe Print</vt:lpstr>
      <vt:lpstr>Wingdings</vt:lpstr>
      <vt:lpstr>Wingdings 2</vt:lpstr>
      <vt:lpstr>1-MODELE PART</vt:lpstr>
      <vt:lpstr>2-MODELE GP</vt:lpstr>
      <vt:lpstr>3-MODELE PRO</vt:lpstr>
      <vt:lpstr>MODELE BDR</vt:lpstr>
      <vt:lpstr>BDR ENTREPRISES</vt:lpstr>
      <vt:lpstr>BDR ESI</vt:lpstr>
      <vt:lpstr>BDR PP</vt:lpstr>
      <vt:lpstr>BDR IMMO PRO</vt:lpstr>
      <vt:lpstr>BDR SECTEUR PUBLIC</vt:lpstr>
      <vt:lpstr>Présentation PowerPoint</vt:lpstr>
      <vt:lpstr>sommaire</vt:lpstr>
      <vt:lpstr>SYNAPSE</vt:lpstr>
      <vt:lpstr>SYNAPSE</vt:lpstr>
      <vt:lpstr>SYNAPSE :INPI  </vt:lpstr>
      <vt:lpstr>SYNAPSE :INPI  </vt:lpstr>
      <vt:lpstr>SYNAPSE </vt:lpstr>
      <vt:lpstr>DIGITAL sHARE</vt:lpstr>
      <vt:lpstr>DIGITAL sHARE</vt:lpstr>
      <vt:lpstr>EVOLUTION DU PORTAIL EN MOBILITE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Grégory Gallais</dc:creator>
  <cp:lastModifiedBy>POIGNANT Anne [CEGEE]</cp:lastModifiedBy>
  <cp:revision>452</cp:revision>
  <cp:lastPrinted>2020-01-23T16:40:35Z</cp:lastPrinted>
  <dcterms:created xsi:type="dcterms:W3CDTF">2016-06-03T08:10:53Z</dcterms:created>
  <dcterms:modified xsi:type="dcterms:W3CDTF">2021-03-19T17:59:17Z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valerie.parisse@cegee.caisse-epargne.fr</vt:lpwstr>
  </property>
  <property fmtid="{D5CDD505-2E9C-101B-9397-08002B2CF9AE}" pid="5" name="MSIP_Label_48a19f0c-bea1-442e-a475-ed109d9ec508_SetDate">
    <vt:lpwstr>2020-11-09T14:10:50.0324512Z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ies>
</file>