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0" r:id="rId2"/>
  </p:sldMasterIdLst>
  <p:notesMasterIdLst>
    <p:notesMasterId r:id="rId35"/>
  </p:notesMasterIdLst>
  <p:sldIdLst>
    <p:sldId id="286" r:id="rId3"/>
    <p:sldId id="289" r:id="rId4"/>
    <p:sldId id="455" r:id="rId5"/>
    <p:sldId id="457" r:id="rId6"/>
    <p:sldId id="458" r:id="rId7"/>
    <p:sldId id="459" r:id="rId8"/>
    <p:sldId id="460" r:id="rId9"/>
    <p:sldId id="461" r:id="rId10"/>
    <p:sldId id="456" r:id="rId11"/>
    <p:sldId id="429" r:id="rId12"/>
    <p:sldId id="433" r:id="rId13"/>
    <p:sldId id="434" r:id="rId14"/>
    <p:sldId id="436" r:id="rId15"/>
    <p:sldId id="437" r:id="rId16"/>
    <p:sldId id="438" r:id="rId17"/>
    <p:sldId id="435" r:id="rId18"/>
    <p:sldId id="440" r:id="rId19"/>
    <p:sldId id="441" r:id="rId20"/>
    <p:sldId id="442" r:id="rId21"/>
    <p:sldId id="443" r:id="rId22"/>
    <p:sldId id="444" r:id="rId23"/>
    <p:sldId id="445" r:id="rId24"/>
    <p:sldId id="446" r:id="rId25"/>
    <p:sldId id="447" r:id="rId26"/>
    <p:sldId id="448" r:id="rId27"/>
    <p:sldId id="449" r:id="rId28"/>
    <p:sldId id="450" r:id="rId29"/>
    <p:sldId id="451" r:id="rId30"/>
    <p:sldId id="452" r:id="rId31"/>
    <p:sldId id="453" r:id="rId32"/>
    <p:sldId id="454" r:id="rId33"/>
    <p:sldId id="439" r:id="rId34"/>
  </p:sldIdLst>
  <p:sldSz cx="12192000" cy="6858000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4040"/>
    <a:srgbClr val="303030"/>
    <a:srgbClr val="ECECEC"/>
    <a:srgbClr val="7F7F7F"/>
    <a:srgbClr val="FE9901"/>
    <a:srgbClr val="333333"/>
    <a:srgbClr val="FF3300"/>
    <a:srgbClr val="006600"/>
    <a:srgbClr val="B34A8C"/>
    <a:srgbClr val="581D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68" d="100"/>
          <a:sy n="68" d="100"/>
        </p:scale>
        <p:origin x="78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BFE38B-81B3-473C-9A5A-CE85D12000FC}" type="datetimeFigureOut">
              <a:rPr lang="fr-FR" smtClean="0"/>
              <a:t>24/03/2022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90A7AC-09C2-4494-8218-A082B5EE2BD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58931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6C0AB7-84EE-46A7-ACC8-EBAB79331247}" type="slidenum">
              <a:rPr kumimoji="0" lang="fr-FR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r-FR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74964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6C0AB7-84EE-46A7-ACC8-EBAB79331247}" type="slidenum">
              <a:rPr kumimoji="0" lang="fr-FR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FR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263393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8113" y="1347788"/>
            <a:ext cx="6462712" cy="3636962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6C0AB7-84EE-46A7-ACC8-EBAB79331247}" type="slidenum">
              <a:rPr kumimoji="0" lang="fr-FR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FR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10024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8113" y="1347788"/>
            <a:ext cx="6462712" cy="3636962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6C0AB7-84EE-46A7-ACC8-EBAB79331247}" type="slidenum">
              <a:rPr kumimoji="0" lang="fr-FR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fr-FR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99654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8113" y="1347788"/>
            <a:ext cx="6462712" cy="3636962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6C0AB7-84EE-46A7-ACC8-EBAB79331247}" type="slidenum">
              <a:rPr kumimoji="0" lang="fr-FR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fr-FR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28728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8113" y="1347788"/>
            <a:ext cx="6462712" cy="3636962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6C0AB7-84EE-46A7-ACC8-EBAB79331247}" type="slidenum">
              <a:rPr kumimoji="0" lang="fr-FR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fr-FR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22587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8113" y="1347788"/>
            <a:ext cx="6462712" cy="3636962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6C0AB7-84EE-46A7-ACC8-EBAB79331247}" type="slidenum">
              <a:rPr kumimoji="0" lang="fr-FR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FR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15343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6C0AB7-84EE-46A7-ACC8-EBAB79331247}" type="slidenum">
              <a:rPr kumimoji="0" lang="fr-FR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FR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52957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8113" y="1347788"/>
            <a:ext cx="6462712" cy="3636962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6C0AB7-84EE-46A7-ACC8-EBAB79331247}" type="slidenum">
              <a:rPr kumimoji="0" lang="fr-FR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FR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7396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8113" y="1347788"/>
            <a:ext cx="6462712" cy="3636962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6C0AB7-84EE-46A7-ACC8-EBAB79331247}" type="slidenum">
              <a:rPr kumimoji="0" lang="fr-FR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FR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703212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8113" y="1347788"/>
            <a:ext cx="6462712" cy="3636962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6C0AB7-84EE-46A7-ACC8-EBAB79331247}" type="slidenum">
              <a:rPr kumimoji="0" lang="fr-FR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FR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74685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8113" y="1347788"/>
            <a:ext cx="6462712" cy="3636962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6C0AB7-84EE-46A7-ACC8-EBAB79331247}" type="slidenum">
              <a:rPr kumimoji="0" lang="fr-FR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fr-FR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05108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8113" y="1347788"/>
            <a:ext cx="6462712" cy="3636962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6C0AB7-84EE-46A7-ACC8-EBAB79331247}" type="slidenum">
              <a:rPr kumimoji="0" lang="fr-FR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fr-FR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609538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8113" y="1347788"/>
            <a:ext cx="6462712" cy="3636962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6C0AB7-84EE-46A7-ACC8-EBAB79331247}" type="slidenum">
              <a:rPr kumimoji="0" lang="fr-FR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fr-FR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710373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8113" y="1347788"/>
            <a:ext cx="6462712" cy="3636962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6C0AB7-84EE-46A7-ACC8-EBAB79331247}" type="slidenum">
              <a:rPr kumimoji="0" lang="fr-FR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fr-FR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839397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8113" y="1347788"/>
            <a:ext cx="6462712" cy="3636962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6C0AB7-84EE-46A7-ACC8-EBAB79331247}" type="slidenum">
              <a:rPr kumimoji="0" lang="fr-FR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fr-FR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700986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8113" y="1347788"/>
            <a:ext cx="6462712" cy="3636962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6C0AB7-84EE-46A7-ACC8-EBAB79331247}" type="slidenum">
              <a:rPr kumimoji="0" lang="fr-FR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fr-FR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051393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8113" y="1347788"/>
            <a:ext cx="6462712" cy="3636962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6C0AB7-84EE-46A7-ACC8-EBAB79331247}" type="slidenum">
              <a:rPr kumimoji="0" lang="fr-FR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fr-FR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686169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8113" y="1347788"/>
            <a:ext cx="6462712" cy="3636962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6C0AB7-84EE-46A7-ACC8-EBAB79331247}" type="slidenum">
              <a:rPr kumimoji="0" lang="fr-FR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fr-FR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221606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8113" y="1347788"/>
            <a:ext cx="6462712" cy="3636962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6C0AB7-84EE-46A7-ACC8-EBAB79331247}" type="slidenum">
              <a:rPr kumimoji="0" lang="fr-FR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fr-FR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591039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8113" y="1347788"/>
            <a:ext cx="6462712" cy="3636962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6C0AB7-84EE-46A7-ACC8-EBAB79331247}" type="slidenum">
              <a:rPr kumimoji="0" lang="fr-FR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fr-FR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336429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8113" y="1347788"/>
            <a:ext cx="6462712" cy="3636962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6C0AB7-84EE-46A7-ACC8-EBAB79331247}" type="slidenum">
              <a:rPr kumimoji="0" lang="fr-FR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fr-FR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604351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8113" y="1347788"/>
            <a:ext cx="6462712" cy="3636962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6C0AB7-84EE-46A7-ACC8-EBAB79331247}" type="slidenum">
              <a:rPr kumimoji="0" lang="fr-FR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fr-FR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755917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8113" y="1347788"/>
            <a:ext cx="6462712" cy="3636962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6C0AB7-84EE-46A7-ACC8-EBAB79331247}" type="slidenum">
              <a:rPr kumimoji="0" lang="fr-FR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fr-FR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314438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8113" y="1347788"/>
            <a:ext cx="6462712" cy="3636962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6C0AB7-84EE-46A7-ACC8-EBAB79331247}" type="slidenum">
              <a:rPr kumimoji="0" lang="fr-FR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fr-FR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078671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8113" y="1347788"/>
            <a:ext cx="6462712" cy="3636962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6C0AB7-84EE-46A7-ACC8-EBAB79331247}" type="slidenum">
              <a:rPr kumimoji="0" lang="fr-FR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fr-FR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054717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8113" y="1347788"/>
            <a:ext cx="6462712" cy="3636962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6C0AB7-84EE-46A7-ACC8-EBAB79331247}" type="slidenum">
              <a:rPr kumimoji="0" lang="fr-FR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fr-FR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274543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8113" y="1347788"/>
            <a:ext cx="6462712" cy="3636962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6C0AB7-84EE-46A7-ACC8-EBAB79331247}" type="slidenum">
              <a:rPr kumimoji="0" lang="fr-FR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fr-FR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617553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8113" y="1347788"/>
            <a:ext cx="6462712" cy="3636962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6C0AB7-84EE-46A7-ACC8-EBAB79331247}" type="slidenum">
              <a:rPr kumimoji="0" lang="fr-FR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fr-FR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487510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8113" y="1347788"/>
            <a:ext cx="6462712" cy="3636962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6C0AB7-84EE-46A7-ACC8-EBAB79331247}" type="slidenum">
              <a:rPr kumimoji="0" lang="fr-FR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fr-FR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128177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8113" y="1347788"/>
            <a:ext cx="6462712" cy="3636962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6C0AB7-84EE-46A7-ACC8-EBAB79331247}" type="slidenum">
              <a:rPr kumimoji="0" lang="fr-FR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fr-FR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92732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509E781-E360-48CD-926F-6572BD76F95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5891" y="6116324"/>
            <a:ext cx="2122182" cy="697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0288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4" name="Image 3" descr="logoterritoiredavenir2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933" y="6370440"/>
            <a:ext cx="257655" cy="281707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154" y="6313095"/>
            <a:ext cx="1387015" cy="455839"/>
          </a:xfrm>
          <a:prstGeom prst="rect">
            <a:avLst/>
          </a:prstGeom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80BDD532-4DC2-479A-BB72-06C22282048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8306" y="6289705"/>
            <a:ext cx="4185377" cy="4785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6182A01-509D-434A-86F4-7F965A071131}"/>
              </a:ext>
            </a:extLst>
          </p:cNvPr>
          <p:cNvSpPr/>
          <p:nvPr userDrawn="1"/>
        </p:nvSpPr>
        <p:spPr>
          <a:xfrm>
            <a:off x="4798498" y="6390486"/>
            <a:ext cx="2324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</a:t>
            </a:r>
            <a:r>
              <a:rPr lang="fr-FR" sz="1200" dirty="0">
                <a:solidFill>
                  <a:srgbClr val="948A5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Semaine S12 2022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BB87A9F-876B-4BE8-952F-3484C2456F43}"/>
              </a:ext>
            </a:extLst>
          </p:cNvPr>
          <p:cNvSpPr/>
          <p:nvPr userDrawn="1"/>
        </p:nvSpPr>
        <p:spPr>
          <a:xfrm>
            <a:off x="11653070" y="6326627"/>
            <a:ext cx="44275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AB000BC9-C3D8-4ABB-A0B8-4A0147E08E6F}" type="slidenum">
              <a:rPr lang="fr-FR" sz="1200" smtClean="0">
                <a:solidFill>
                  <a:srgbClr val="948A5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/>
              <a:t>‹N°›</a:t>
            </a:fld>
            <a:endParaRPr lang="fr-FR" sz="1200" dirty="0">
              <a:solidFill>
                <a:srgbClr val="948A5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54385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2570799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8892886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2193586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95390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6133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1"/>
            <a:ext cx="12192000" cy="61211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" name="Rectangle 1"/>
          <p:cNvSpPr/>
          <p:nvPr userDrawn="1"/>
        </p:nvSpPr>
        <p:spPr>
          <a:xfrm>
            <a:off x="-1" y="6260952"/>
            <a:ext cx="9357756" cy="5970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FR" sz="1800"/>
          </a:p>
        </p:txBody>
      </p:sp>
    </p:spTree>
    <p:extLst>
      <p:ext uri="{BB962C8B-B14F-4D97-AF65-F5344CB8AC3E}">
        <p14:creationId xmlns:p14="http://schemas.microsoft.com/office/powerpoint/2010/main" val="25123158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</p:spTree>
    <p:extLst>
      <p:ext uri="{BB962C8B-B14F-4D97-AF65-F5344CB8AC3E}">
        <p14:creationId xmlns:p14="http://schemas.microsoft.com/office/powerpoint/2010/main" val="41443554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7640" y="6268551"/>
            <a:ext cx="280381" cy="306554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3725" y="6201437"/>
            <a:ext cx="1357807" cy="446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1719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30" y="202540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62040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30" y="202540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0048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30" y="202540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01060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30" y="202540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82459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30" y="202540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45976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6213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1"/>
            <a:ext cx="12192000" cy="61211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" name="Rectangle 1"/>
          <p:cNvSpPr/>
          <p:nvPr userDrawn="1"/>
        </p:nvSpPr>
        <p:spPr>
          <a:xfrm>
            <a:off x="-1" y="6260952"/>
            <a:ext cx="9357756" cy="5970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FR" sz="1800"/>
          </a:p>
        </p:txBody>
      </p:sp>
    </p:spTree>
    <p:extLst>
      <p:ext uri="{BB962C8B-B14F-4D97-AF65-F5344CB8AC3E}">
        <p14:creationId xmlns:p14="http://schemas.microsoft.com/office/powerpoint/2010/main" val="41011380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</p:spTree>
    <p:extLst>
      <p:ext uri="{BB962C8B-B14F-4D97-AF65-F5344CB8AC3E}">
        <p14:creationId xmlns:p14="http://schemas.microsoft.com/office/powerpoint/2010/main" val="28683841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image" Target="../media/image4.png"/><Relationship Id="rId5" Type="http://schemas.openxmlformats.org/officeDocument/2006/relationships/slideLayout" Target="../slideLayouts/slideLayout14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BFBF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20232" y="379825"/>
            <a:ext cx="107568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1022651" y="6357938"/>
            <a:ext cx="8617536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</p:spTree>
    <p:extLst>
      <p:ext uri="{BB962C8B-B14F-4D97-AF65-F5344CB8AC3E}">
        <p14:creationId xmlns:p14="http://schemas.microsoft.com/office/powerpoint/2010/main" val="2278195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BFBF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20232" y="379825"/>
            <a:ext cx="107568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377578" y="6358677"/>
            <a:ext cx="370417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pic>
        <p:nvPicPr>
          <p:cNvPr id="17" name="Image 16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8610" y="6360547"/>
            <a:ext cx="1153004" cy="378932"/>
          </a:xfrm>
          <a:prstGeom prst="rect">
            <a:avLst/>
          </a:prstGeom>
        </p:spPr>
      </p:pic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30" y="202540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27010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6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hyperlink" Target="http://commerciaux.celca.caisse-epargne.fr/download/436/fiches-produits/25509/ce_fiche_produit_pro_digital-box.pdf" TargetMode="External"/><Relationship Id="rId4" Type="http://schemas.openxmlformats.org/officeDocument/2006/relationships/image" Target="../media/image12.png"/><Relationship Id="rId9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6.png"/><Relationship Id="rId7" Type="http://schemas.microsoft.com/office/2007/relationships/hdphoto" Target="../media/hdphoto2.wd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hyperlink" Target="http://commerciaux.celca.caisse-epargne.fr/download/2067/digital-box/26051/mode-op-integration-de-digital-box-des-la-souscription.pdf" TargetMode="Externa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6.png"/><Relationship Id="rId7" Type="http://schemas.openxmlformats.org/officeDocument/2006/relationships/image" Target="../media/image2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26.png"/><Relationship Id="rId4" Type="http://schemas.openxmlformats.org/officeDocument/2006/relationships/image" Target="../media/image21.png"/><Relationship Id="rId9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6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30.png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6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21.png"/><Relationship Id="rId9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2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image" Target="../media/image2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21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6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46.png"/><Relationship Id="rId4" Type="http://schemas.openxmlformats.org/officeDocument/2006/relationships/image" Target="../media/image2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png"/><Relationship Id="rId4" Type="http://schemas.openxmlformats.org/officeDocument/2006/relationships/image" Target="../media/image2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21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6.pn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2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2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5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2"/>
          <p:cNvPicPr>
            <a:picLocks noGrp="1" noChangeAspect="1"/>
          </p:cNvPicPr>
          <p:nvPr>
            <p:ph type="pic" sz="quarter" idx="2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" r="465"/>
          <a:stretch>
            <a:fillRect/>
          </a:stretch>
        </p:blipFill>
        <p:spPr>
          <a:xfrm>
            <a:off x="1409894" y="260890"/>
            <a:ext cx="8875860" cy="5767216"/>
          </a:xfrm>
        </p:spPr>
      </p:pic>
      <p:sp>
        <p:nvSpPr>
          <p:cNvPr id="12" name="Espace réservé du texte 11"/>
          <p:cNvSpPr>
            <a:spLocks noGrp="1"/>
          </p:cNvSpPr>
          <p:nvPr>
            <p:ph type="body" sz="quarter" idx="10"/>
          </p:nvPr>
        </p:nvSpPr>
        <p:spPr>
          <a:xfrm>
            <a:off x="3472774" y="6326822"/>
            <a:ext cx="4683096" cy="346075"/>
          </a:xfrm>
        </p:spPr>
        <p:txBody>
          <a:bodyPr/>
          <a:lstStyle/>
          <a:p>
            <a:r>
              <a:rPr lang="fr-FR" dirty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Edition du </a:t>
            </a:r>
            <a:r>
              <a:rPr lang="fr-FR" dirty="0">
                <a:solidFill>
                  <a:srgbClr val="30303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25</a:t>
            </a:r>
            <a:r>
              <a:rPr lang="fr-FR" dirty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/</a:t>
            </a:r>
            <a:r>
              <a:rPr lang="fr-FR" dirty="0">
                <a:solidFill>
                  <a:srgbClr val="30303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03</a:t>
            </a:r>
            <a:r>
              <a:rPr lang="fr-FR" dirty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/2022 – Semaine </a:t>
            </a:r>
            <a:r>
              <a:rPr lang="fr-FR" dirty="0">
                <a:solidFill>
                  <a:srgbClr val="30303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12</a:t>
            </a:r>
          </a:p>
          <a:p>
            <a:endParaRPr lang="fr-FR" dirty="0"/>
          </a:p>
        </p:txBody>
      </p:sp>
      <p:sp>
        <p:nvSpPr>
          <p:cNvPr id="11" name="Ellipse 10"/>
          <p:cNvSpPr/>
          <p:nvPr/>
        </p:nvSpPr>
        <p:spPr>
          <a:xfrm>
            <a:off x="2554094" y="2260678"/>
            <a:ext cx="7186607" cy="1103086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egoe Print" panose="02000600000000000000" pitchFamily="2" charset="0"/>
                <a:ea typeface="+mn-ea"/>
                <a:cs typeface="+mn-cs"/>
              </a:rPr>
              <a:t>L’Hebdo pro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906247" y="4774033"/>
            <a:ext cx="80097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L’ESSENTIEL DE VOS INFOS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MARCHÉ</a:t>
            </a:r>
          </a:p>
        </p:txBody>
      </p:sp>
      <p:pic>
        <p:nvPicPr>
          <p:cNvPr id="27" name="Picture 4" descr="https://www.hebdo.ch/sites/www.hebdo.ch/themes/hebdo/img/logo_hebdo_squar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5970" y="449777"/>
            <a:ext cx="1669142" cy="1669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 4" descr="Une image contenant texte, signe&#10;&#10;Description générée automatiquement">
            <a:extLst>
              <a:ext uri="{FF2B5EF4-FFF2-40B4-BE49-F238E27FC236}">
                <a16:creationId xmlns:a16="http://schemas.microsoft.com/office/drawing/2014/main" id="{AA88DB03-F757-4BC6-BE30-0994B77BB5E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411"/>
            <a:ext cx="3770142" cy="1559145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40153895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05442" y="1319843"/>
            <a:ext cx="11378241" cy="4675516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3427" y="6289705"/>
            <a:ext cx="4185377" cy="4785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3" name="Titre 2"/>
          <p:cNvSpPr>
            <a:spLocks noGrp="1"/>
          </p:cNvSpPr>
          <p:nvPr>
            <p:ph type="title" idx="4294967295"/>
          </p:nvPr>
        </p:nvSpPr>
        <p:spPr>
          <a:xfrm>
            <a:off x="821824" y="376255"/>
            <a:ext cx="10756800" cy="709200"/>
          </a:xfrm>
        </p:spPr>
        <p:txBody>
          <a:bodyPr/>
          <a:lstStyle/>
          <a:p>
            <a:pPr algn="r"/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Black" panose="00000A00000000000000" pitchFamily="2" charset="0"/>
                <a:cs typeface="Aharoni" panose="02010803020104030203" pitchFamily="2" charset="-79"/>
              </a:rPr>
              <a:t>sommaire</a:t>
            </a:r>
          </a:p>
        </p:txBody>
      </p:sp>
      <p:sp>
        <p:nvSpPr>
          <p:cNvPr id="7" name="Rectangle 6"/>
          <p:cNvSpPr/>
          <p:nvPr/>
        </p:nvSpPr>
        <p:spPr>
          <a:xfrm>
            <a:off x="4998452" y="6389363"/>
            <a:ext cx="2324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L’HEBDO PRO – Semaine S12 2022</a:t>
            </a:r>
          </a:p>
        </p:txBody>
      </p:sp>
      <p:sp>
        <p:nvSpPr>
          <p:cNvPr id="8" name="Rectangle 7"/>
          <p:cNvSpPr/>
          <p:nvPr/>
        </p:nvSpPr>
        <p:spPr>
          <a:xfrm>
            <a:off x="613632" y="1340552"/>
            <a:ext cx="10961859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Votre actualité centrée sur le « DIGITAL » 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Black" panose="020B0A04020102020204" pitchFamily="34" charset="0"/>
              <a:ea typeface="+mn-ea"/>
              <a:cs typeface="Aharoni" panose="02010803020104030203" pitchFamily="2" charset="-79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Black" panose="020B0A04020102020204" pitchFamily="34" charset="0"/>
              <a:ea typeface="+mn-ea"/>
              <a:cs typeface="Aharoni" panose="02010803020104030203" pitchFamily="2" charset="-79"/>
            </a:endParaRPr>
          </a:p>
          <a:p>
            <a:pPr marL="1828800" marR="0" lvl="3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DIGITAL BOX</a:t>
            </a:r>
          </a:p>
          <a:p>
            <a:pPr marL="1371600" marR="0" lvl="3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</a:br>
            <a:endParaRPr kumimoji="0" lang="fr-FR" sz="10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Aharoni" panose="02010803020104030203" pitchFamily="2" charset="-79"/>
            </a:endParaRPr>
          </a:p>
          <a:p>
            <a:pPr marL="2286000" marR="0" lvl="4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Le contexte et l’essentiel à retenir</a:t>
            </a:r>
          </a:p>
          <a:p>
            <a:pPr marL="2286000" marR="0" lvl="4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Lien vers le mode opératoire</a:t>
            </a:r>
          </a:p>
          <a:p>
            <a:pPr marL="2286000" marR="0" lvl="4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Aharoni" panose="02010803020104030203" pitchFamily="2" charset="-79"/>
            </a:endParaRPr>
          </a:p>
          <a:p>
            <a:pPr marL="1828800" marR="0" lvl="3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DIGITAL SHARE</a:t>
            </a:r>
          </a:p>
          <a:p>
            <a:pPr marL="1371600" marR="0" lvl="3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Aharoni" panose="02010803020104030203" pitchFamily="2" charset="-79"/>
            </a:endParaRPr>
          </a:p>
          <a:p>
            <a:pPr marL="2286000" marR="0" lvl="4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Rappel de ce qu’est Digital Share / à quoi ça sert</a:t>
            </a:r>
          </a:p>
          <a:p>
            <a:pPr marL="2286000" marR="0" lvl="4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Digital Share au service de votre Part Variable</a:t>
            </a:r>
          </a:p>
          <a:p>
            <a:pPr marL="2286000" marR="0" lvl="4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Nouveauté au 21 mars 2022</a:t>
            </a:r>
          </a:p>
          <a:p>
            <a:pPr marL="1828800" marR="0" lvl="4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Aharoni" panose="02010803020104030203" pitchFamily="2" charset="-79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1028198" y="418975"/>
            <a:ext cx="13660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 ExtraLight" panose="00000300000000000000" pitchFamily="2" charset="0"/>
                <a:ea typeface="+mn-ea"/>
                <a:cs typeface="Calibri" panose="020F0502020204030204" pitchFamily="34" charset="0"/>
              </a:rPr>
              <a:t>SEMAINE 12</a:t>
            </a: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47C362FD-4540-4781-8D2C-300A2355BE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670" y="2061754"/>
            <a:ext cx="1367246" cy="1367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>
            <a:extLst>
              <a:ext uri="{FF2B5EF4-FFF2-40B4-BE49-F238E27FC236}">
                <a16:creationId xmlns:a16="http://schemas.microsoft.com/office/drawing/2014/main" id="{7CDA0CF8-B1D6-4609-A905-538617AE30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670" y="3906348"/>
            <a:ext cx="1367246" cy="1367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04863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05442" y="1319843"/>
            <a:ext cx="11378241" cy="4675516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3427" y="6289705"/>
            <a:ext cx="4185377" cy="4785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3" name="Titre 2"/>
          <p:cNvSpPr>
            <a:spLocks noGrp="1"/>
          </p:cNvSpPr>
          <p:nvPr>
            <p:ph type="title" idx="4294967295"/>
          </p:nvPr>
        </p:nvSpPr>
        <p:spPr>
          <a:xfrm>
            <a:off x="821824" y="376255"/>
            <a:ext cx="10756800" cy="709200"/>
          </a:xfrm>
        </p:spPr>
        <p:txBody>
          <a:bodyPr/>
          <a:lstStyle/>
          <a:p>
            <a:pPr algn="r"/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Black" panose="00000A00000000000000" pitchFamily="2" charset="0"/>
                <a:cs typeface="Aharoni" panose="02010803020104030203" pitchFamily="2" charset="-79"/>
              </a:rPr>
              <a:t>sommaire</a:t>
            </a:r>
          </a:p>
        </p:txBody>
      </p:sp>
      <p:sp>
        <p:nvSpPr>
          <p:cNvPr id="7" name="Rectangle 6"/>
          <p:cNvSpPr/>
          <p:nvPr/>
        </p:nvSpPr>
        <p:spPr>
          <a:xfrm>
            <a:off x="4998452" y="6389363"/>
            <a:ext cx="2324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L’HEBDO PRO – Semaine S12 2022</a:t>
            </a:r>
          </a:p>
        </p:txBody>
      </p:sp>
      <p:sp>
        <p:nvSpPr>
          <p:cNvPr id="8" name="Rectangle 7"/>
          <p:cNvSpPr/>
          <p:nvPr/>
        </p:nvSpPr>
        <p:spPr>
          <a:xfrm>
            <a:off x="613632" y="1340552"/>
            <a:ext cx="10961859" cy="46012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Votre actualité centrée sur le « DIGITAL » 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Black" panose="020B0A04020102020204" pitchFamily="34" charset="0"/>
              <a:ea typeface="+mn-ea"/>
              <a:cs typeface="Aharoni" panose="02010803020104030203" pitchFamily="2" charset="-79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Black" panose="020B0A04020102020204" pitchFamily="34" charset="0"/>
              <a:ea typeface="+mn-ea"/>
              <a:cs typeface="Aharoni" panose="02010803020104030203" pitchFamily="2" charset="-79"/>
            </a:endParaRPr>
          </a:p>
          <a:p>
            <a:pPr marL="1828800" marR="0" lvl="3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DIGITAL BOX</a:t>
            </a:r>
          </a:p>
          <a:p>
            <a:pPr marL="1371600" marR="0" lvl="3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</a:br>
            <a:endParaRPr kumimoji="0" lang="fr-FR" sz="10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Aharoni" panose="02010803020104030203" pitchFamily="2" charset="-79"/>
            </a:endParaRPr>
          </a:p>
          <a:p>
            <a:pPr marL="2286000" marR="0" lvl="4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Le contexte et l’essentiel à retenir</a:t>
            </a:r>
          </a:p>
          <a:p>
            <a:pPr marL="2286000" marR="0" lvl="4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Lien vers le mode opératoire</a:t>
            </a:r>
          </a:p>
          <a:p>
            <a:pPr marL="2286000" marR="0" lvl="4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Aharoni" panose="02010803020104030203" pitchFamily="2" charset="-79"/>
            </a:endParaRPr>
          </a:p>
          <a:p>
            <a:pPr marL="1828800" marR="0" lvl="3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DIGITAL SHARE</a:t>
            </a:r>
          </a:p>
          <a:p>
            <a:pPr marL="1371600" marR="0" lvl="3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8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Aharoni" panose="02010803020104030203" pitchFamily="2" charset="-79"/>
            </a:endParaRPr>
          </a:p>
          <a:p>
            <a:pPr marL="2286000" marR="0" lvl="4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Rappel de ce qu’est Digital Share / à quoi ça sert</a:t>
            </a:r>
          </a:p>
          <a:p>
            <a:pPr marL="2286000" marR="0" lvl="4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Digital Share au service de votre Part Variable</a:t>
            </a:r>
          </a:p>
          <a:p>
            <a:pPr marL="2286000" marR="0" lvl="4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Nouveauté au 21 mars 2022</a:t>
            </a:r>
          </a:p>
          <a:p>
            <a:pPr marL="1828800" marR="0" lvl="4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Aharoni" panose="02010803020104030203" pitchFamily="2" charset="-79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1028198" y="418975"/>
            <a:ext cx="13660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 ExtraLight" panose="00000300000000000000" pitchFamily="2" charset="0"/>
                <a:ea typeface="+mn-ea"/>
                <a:cs typeface="Calibri" panose="020F0502020204030204" pitchFamily="34" charset="0"/>
              </a:rPr>
              <a:t>SEMAINE 12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D327836-FD35-449A-B9BA-1F48837D9F03}"/>
              </a:ext>
            </a:extLst>
          </p:cNvPr>
          <p:cNvSpPr/>
          <p:nvPr/>
        </p:nvSpPr>
        <p:spPr>
          <a:xfrm>
            <a:off x="548641" y="2188335"/>
            <a:ext cx="10816046" cy="164343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741D95D-0B86-4F42-9F95-B86B23BB85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670" y="2061754"/>
            <a:ext cx="1367246" cy="1367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60ECF5E4-865A-47BA-8C59-D72C503300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490" y="3993188"/>
            <a:ext cx="517606" cy="517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62767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1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EDF1E0D-6C1F-44C2-8ED0-35BDDBF730E5}"/>
              </a:ext>
            </a:extLst>
          </p:cNvPr>
          <p:cNvSpPr/>
          <p:nvPr/>
        </p:nvSpPr>
        <p:spPr>
          <a:xfrm>
            <a:off x="1262743" y="1837318"/>
            <a:ext cx="10093234" cy="2164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ctr" defTabSz="914400" rtl="0" eaLnBrk="1" fontAlgn="auto" latinLnBrk="0" hangingPunct="1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sz="24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DIGITAL BOX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 :</a:t>
            </a:r>
          </a:p>
          <a:p>
            <a:pPr marR="0" lvl="0" algn="just" defTabSz="914400" rtl="0" eaLnBrk="1" fontAlgn="auto" latinLnBrk="0" hangingPunct="1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Aharoni" panose="02010803020104030203" pitchFamily="2" charset="-79"/>
            </a:endParaRPr>
          </a:p>
          <a:p>
            <a:pPr marR="0" lvl="0" algn="just" defTabSz="914400" rtl="0" eaLnBrk="1" fontAlgn="auto" latinLnBrk="0" hangingPunct="1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Aharoni" panose="02010803020104030203" pitchFamily="2" charset="-79"/>
            </a:endParaRPr>
          </a:p>
          <a:p>
            <a:pPr marL="457200" marR="0" lvl="0" indent="-457200" algn="just" defTabSz="914400" rtl="0" eaLnBrk="1" fontAlgn="auto" latinLnBrk="0" hangingPunct="1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Le Contexte et l’essentiel</a:t>
            </a:r>
          </a:p>
          <a:p>
            <a:pPr marL="457200" marR="0" lvl="0" indent="-457200" algn="just" defTabSz="914400" rtl="0" eaLnBrk="1" fontAlgn="auto" latinLnBrk="0" hangingPunct="1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lang="fr-FR" sz="2400" dirty="0">
              <a:solidFill>
                <a:srgbClr val="000000">
                  <a:lumMod val="75000"/>
                  <a:lumOff val="25000"/>
                </a:srgbClr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  <a:p>
            <a:pPr marL="457200" marR="0" lvl="0" indent="-457200" algn="just" defTabSz="914400" rtl="0" eaLnBrk="1" fontAlgn="auto" latinLnBrk="0" hangingPunct="1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Aharoni" panose="02010803020104030203" pitchFamily="2" charset="-79"/>
            </a:endParaRPr>
          </a:p>
          <a:p>
            <a:pPr marL="457200" marR="0" lvl="0" indent="-457200" algn="just" defTabSz="914400" rtl="0" eaLnBrk="1" fontAlgn="auto" latinLnBrk="0" hangingPunct="1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fr-FR" sz="2400" dirty="0">
                <a:solidFill>
                  <a:srgbClr val="000000">
                    <a:lumMod val="75000"/>
                    <a:lumOff val="25000"/>
                  </a:srgb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Le lien vers le mode opératoire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Aharoni" panose="02010803020104030203" pitchFamily="2" charset="-79"/>
            </a:endParaRPr>
          </a:p>
        </p:txBody>
      </p:sp>
      <p:sp>
        <p:nvSpPr>
          <p:cNvPr id="12" name="Titre 2">
            <a:extLst>
              <a:ext uri="{FF2B5EF4-FFF2-40B4-BE49-F238E27FC236}">
                <a16:creationId xmlns:a16="http://schemas.microsoft.com/office/drawing/2014/main" id="{0E61704E-E738-43C7-9A56-176CC10DF87F}"/>
              </a:ext>
            </a:extLst>
          </p:cNvPr>
          <p:cNvSpPr txBox="1">
            <a:spLocks/>
          </p:cNvSpPr>
          <p:nvPr/>
        </p:nvSpPr>
        <p:spPr>
          <a:xfrm>
            <a:off x="821824" y="256562"/>
            <a:ext cx="9668494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 Black" panose="00000A00000000000000" pitchFamily="2" charset="0"/>
                <a:ea typeface="+mj-ea"/>
                <a:cs typeface="Aharoni" panose="02010803020104030203" pitchFamily="2" charset="-79"/>
              </a:rPr>
              <a:t>Au sommaire de cette semaine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3B3EF77-29DD-4E88-915F-1EDF6422EFAB}"/>
              </a:ext>
            </a:extLst>
          </p:cNvPr>
          <p:cNvSpPr/>
          <p:nvPr/>
        </p:nvSpPr>
        <p:spPr>
          <a:xfrm>
            <a:off x="1018903" y="1619792"/>
            <a:ext cx="10441577" cy="180920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24C104A-FFB5-4E2E-AF1B-7AB5E0FBD0D2}"/>
              </a:ext>
            </a:extLst>
          </p:cNvPr>
          <p:cNvPicPr/>
          <p:nvPr/>
        </p:nvPicPr>
        <p:blipFill rotWithShape="1">
          <a:blip r:embed="rId4"/>
          <a:srcRect l="37808" t="79898" r="55301" b="8565"/>
          <a:stretch/>
        </p:blipFill>
        <p:spPr>
          <a:xfrm>
            <a:off x="10962955" y="460664"/>
            <a:ext cx="566625" cy="505098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6254049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1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re 2">
            <a:extLst>
              <a:ext uri="{FF2B5EF4-FFF2-40B4-BE49-F238E27FC236}">
                <a16:creationId xmlns:a16="http://schemas.microsoft.com/office/drawing/2014/main" id="{0E61704E-E738-43C7-9A56-176CC10DF87F}"/>
              </a:ext>
            </a:extLst>
          </p:cNvPr>
          <p:cNvSpPr txBox="1">
            <a:spLocks/>
          </p:cNvSpPr>
          <p:nvPr/>
        </p:nvSpPr>
        <p:spPr>
          <a:xfrm>
            <a:off x="1187584" y="358613"/>
            <a:ext cx="9668494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 Black" panose="00000A00000000000000" pitchFamily="2" charset="0"/>
                <a:ea typeface="+mj-ea"/>
                <a:cs typeface="Aharoni" panose="02010803020104030203" pitchFamily="2" charset="-79"/>
              </a:rPr>
              <a:t>Digital box : </a:t>
            </a:r>
            <a:r>
              <a:rPr kumimoji="0" lang="fr-FR" sz="2800" b="1" i="0" u="none" strike="noStrike" kern="1200" cap="all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 Black" panose="00000A00000000000000" pitchFamily="2" charset="0"/>
                <a:ea typeface="+mj-ea"/>
                <a:cs typeface="Aharoni" panose="02010803020104030203" pitchFamily="2" charset="-79"/>
              </a:rPr>
              <a:t>le contexte </a:t>
            </a:r>
            <a:r>
              <a:rPr kumimoji="0" lang="fr-FR" sz="2800" b="1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 Black" panose="00000A00000000000000" pitchFamily="2" charset="0"/>
                <a:ea typeface="+mj-ea"/>
                <a:cs typeface="Aharoni" panose="02010803020104030203" pitchFamily="2" charset="-79"/>
              </a:rPr>
              <a:t>&amp; l’essentiel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24C104A-FFB5-4E2E-AF1B-7AB5E0FBD0D2}"/>
              </a:ext>
            </a:extLst>
          </p:cNvPr>
          <p:cNvPicPr/>
          <p:nvPr/>
        </p:nvPicPr>
        <p:blipFill rotWithShape="1">
          <a:blip r:embed="rId4"/>
          <a:srcRect l="37808" t="79898" r="55301" b="8565"/>
          <a:stretch/>
        </p:blipFill>
        <p:spPr>
          <a:xfrm>
            <a:off x="10962955" y="460664"/>
            <a:ext cx="566625" cy="505098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F2CDB306-03D4-4B53-8681-56D6082B0D50}"/>
              </a:ext>
            </a:extLst>
          </p:cNvPr>
          <p:cNvSpPr/>
          <p:nvPr/>
        </p:nvSpPr>
        <p:spPr>
          <a:xfrm>
            <a:off x="231884" y="3406573"/>
            <a:ext cx="11542105" cy="2080256"/>
          </a:xfrm>
          <a:prstGeom prst="rect">
            <a:avLst/>
          </a:prstGeom>
          <a:solidFill>
            <a:srgbClr val="C31632">
              <a:lumMod val="20000"/>
              <a:lumOff val="80000"/>
            </a:srgbClr>
          </a:solidFill>
          <a:ln w="12700" cap="flat" cmpd="sng" algn="ctr">
            <a:solidFill>
              <a:srgbClr val="C31632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64906E5-5D5C-4AF0-A4F4-2D3B54F255A5}"/>
              </a:ext>
            </a:extLst>
          </p:cNvPr>
          <p:cNvSpPr/>
          <p:nvPr/>
        </p:nvSpPr>
        <p:spPr>
          <a:xfrm>
            <a:off x="223176" y="1338989"/>
            <a:ext cx="11550813" cy="1920703"/>
          </a:xfrm>
          <a:prstGeom prst="rect">
            <a:avLst/>
          </a:prstGeom>
          <a:solidFill>
            <a:srgbClr val="C31632">
              <a:lumMod val="20000"/>
              <a:lumOff val="80000"/>
            </a:srgbClr>
          </a:solidFill>
          <a:ln w="12700" cap="flat" cmpd="sng" algn="ctr">
            <a:solidFill>
              <a:srgbClr val="C31632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1C4E6FD6-80BC-4C6A-88A4-0BB7C1826EEA}"/>
              </a:ext>
            </a:extLst>
          </p:cNvPr>
          <p:cNvSpPr txBox="1"/>
          <p:nvPr/>
        </p:nvSpPr>
        <p:spPr>
          <a:xfrm>
            <a:off x="2134067" y="1343806"/>
            <a:ext cx="9561543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>
                <a:solidFill>
                  <a:prstClr val="black"/>
                </a:solidFill>
                <a:latin typeface="Arial"/>
              </a:rPr>
              <a:t>Pour rappel, l’</a:t>
            </a:r>
            <a:r>
              <a:rPr lang="fr-FR" b="1" dirty="0">
                <a:solidFill>
                  <a:prstClr val="black"/>
                </a:solidFill>
                <a:latin typeface="Arial"/>
              </a:rPr>
              <a:t>offre</a:t>
            </a:r>
            <a:r>
              <a:rPr lang="fr-FR" dirty="0">
                <a:solidFill>
                  <a:prstClr val="black"/>
                </a:solidFill>
                <a:latin typeface="Arial"/>
              </a:rPr>
              <a:t> </a:t>
            </a:r>
            <a:r>
              <a:rPr lang="fr-FR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Digital Box </a:t>
            </a:r>
            <a:r>
              <a:rPr lang="fr-FR" dirty="0">
                <a:solidFill>
                  <a:prstClr val="black"/>
                </a:solidFill>
                <a:latin typeface="Arial"/>
              </a:rPr>
              <a:t>consiste en la dématérialisation des principaux documents et courriers, liés à la gestion d’un produit ou service, envoyés par notre établissement à nos clients des marchés des professionnels et des entreprises. </a:t>
            </a:r>
          </a:p>
          <a:p>
            <a:pPr algn="just"/>
            <a:endParaRPr lang="fr-FR" sz="800" dirty="0">
              <a:solidFill>
                <a:prstClr val="black"/>
              </a:solidFill>
              <a:latin typeface="Arial"/>
            </a:endParaRPr>
          </a:p>
          <a:p>
            <a:pPr algn="just"/>
            <a:r>
              <a:rPr lang="fr-FR" dirty="0">
                <a:solidFill>
                  <a:prstClr val="black"/>
                </a:solidFill>
                <a:latin typeface="Arial"/>
              </a:rPr>
              <a:t>Elle permet aux clients détenteurs de l’offre de </a:t>
            </a:r>
            <a:r>
              <a:rPr lang="fr-FR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consulter, télécharger et imprimer</a:t>
            </a:r>
            <a:r>
              <a:rPr lang="fr-FR" dirty="0">
                <a:solidFill>
                  <a:prstClr val="black"/>
                </a:solidFill>
                <a:latin typeface="Arial"/>
              </a:rPr>
              <a:t>, à tout moment et </a:t>
            </a:r>
            <a:r>
              <a:rPr lang="fr-FR" u="sng" dirty="0">
                <a:solidFill>
                  <a:prstClr val="black"/>
                </a:solidFill>
                <a:latin typeface="Arial"/>
              </a:rPr>
              <a:t>à travers l’outil de banque à distance</a:t>
            </a:r>
            <a:r>
              <a:rPr lang="fr-FR" dirty="0">
                <a:solidFill>
                  <a:prstClr val="black"/>
                </a:solidFill>
                <a:latin typeface="Arial"/>
              </a:rPr>
              <a:t>, ces documents Caisse d’Epargne en format numérique.</a:t>
            </a:r>
          </a:p>
        </p:txBody>
      </p:sp>
      <p:pic>
        <p:nvPicPr>
          <p:cNvPr id="25" name="Image 24">
            <a:hlinkClick r:id="rId5"/>
            <a:extLst>
              <a:ext uri="{FF2B5EF4-FFF2-40B4-BE49-F238E27FC236}">
                <a16:creationId xmlns:a16="http://schemas.microsoft.com/office/drawing/2014/main" id="{48018D6C-C93F-4516-AA55-9489D566CFA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70901" y="5261936"/>
            <a:ext cx="894852" cy="12389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60E7922-13DB-4565-B8FB-E22FDF55663E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464" b="97912" l="965" r="30263">
                        <a14:foregroundMark x1="13596" y1="31439" x2="11930" y2="38283"/>
                        <a14:foregroundMark x1="14298" y1="33527" x2="17632" y2="38051"/>
                        <a14:foregroundMark x1="19035" y1="33527" x2="22456" y2="38399"/>
                        <a14:foregroundMark x1="19474" y1="32367" x2="23860" y2="36079"/>
                        <a14:foregroundMark x1="25175" y1="55916" x2="23596" y2="591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9028"/>
          <a:stretch/>
        </p:blipFill>
        <p:spPr>
          <a:xfrm flipH="1">
            <a:off x="231884" y="1723100"/>
            <a:ext cx="671375" cy="15687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7" name="Bulle narrative : rectangle à coins arrondis 26">
            <a:extLst>
              <a:ext uri="{FF2B5EF4-FFF2-40B4-BE49-F238E27FC236}">
                <a16:creationId xmlns:a16="http://schemas.microsoft.com/office/drawing/2014/main" id="{B3557D7D-2691-4815-A3A1-5B98BD054BD3}"/>
              </a:ext>
            </a:extLst>
          </p:cNvPr>
          <p:cNvSpPr/>
          <p:nvPr/>
        </p:nvSpPr>
        <p:spPr>
          <a:xfrm>
            <a:off x="784120" y="1372450"/>
            <a:ext cx="1245326" cy="606438"/>
          </a:xfrm>
          <a:prstGeom prst="wedgeRoundRectCallout">
            <a:avLst>
              <a:gd name="adj1" fmla="val -46558"/>
              <a:gd name="adj2" fmla="val 75424"/>
              <a:gd name="adj3" fmla="val 16667"/>
            </a:avLst>
          </a:prstGeom>
          <a:solidFill>
            <a:schemeClr val="bg1"/>
          </a:solidFill>
          <a:ln w="12700" cap="flat" cmpd="sng" algn="ctr">
            <a:solidFill>
              <a:srgbClr val="C31632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3396EE6F-37D3-4AB5-9661-5106B038DA12}"/>
              </a:ext>
            </a:extLst>
          </p:cNvPr>
          <p:cNvSpPr txBox="1"/>
          <p:nvPr/>
        </p:nvSpPr>
        <p:spPr>
          <a:xfrm>
            <a:off x="725029" y="1371171"/>
            <a:ext cx="13567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solidFill>
                  <a:srgbClr val="FF0000"/>
                </a:solidFill>
                <a:latin typeface="Cabin Sketch" panose="020B0503050202020004" pitchFamily="34" charset="0"/>
              </a:rPr>
              <a:t>C’est quoi déjà Digital Box ?</a:t>
            </a:r>
          </a:p>
        </p:txBody>
      </p:sp>
      <p:sp>
        <p:nvSpPr>
          <p:cNvPr id="29" name="Bulle narrative : rectangle à coins arrondis 28">
            <a:extLst>
              <a:ext uri="{FF2B5EF4-FFF2-40B4-BE49-F238E27FC236}">
                <a16:creationId xmlns:a16="http://schemas.microsoft.com/office/drawing/2014/main" id="{0C45427B-3010-43DD-9CA7-5C3B3E82158C}"/>
              </a:ext>
            </a:extLst>
          </p:cNvPr>
          <p:cNvSpPr/>
          <p:nvPr/>
        </p:nvSpPr>
        <p:spPr>
          <a:xfrm>
            <a:off x="1002850" y="3637943"/>
            <a:ext cx="1067096" cy="562949"/>
          </a:xfrm>
          <a:prstGeom prst="wedgeRoundRectCallout">
            <a:avLst>
              <a:gd name="adj1" fmla="val -70041"/>
              <a:gd name="adj2" fmla="val 25700"/>
              <a:gd name="adj3" fmla="val 16667"/>
            </a:avLst>
          </a:prstGeom>
          <a:solidFill>
            <a:schemeClr val="bg1"/>
          </a:solidFill>
          <a:ln w="12700" cap="flat" cmpd="sng" algn="ctr">
            <a:solidFill>
              <a:srgbClr val="C31632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451D6C51-DCCB-4DF9-A7E9-F96365B3A8B8}"/>
              </a:ext>
            </a:extLst>
          </p:cNvPr>
          <p:cNvSpPr txBox="1"/>
          <p:nvPr/>
        </p:nvSpPr>
        <p:spPr>
          <a:xfrm>
            <a:off x="903259" y="3657807"/>
            <a:ext cx="12662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solidFill>
                  <a:srgbClr val="FF0000"/>
                </a:solidFill>
                <a:latin typeface="Cabin Sketch" panose="020B0503050202020004" pitchFamily="34" charset="0"/>
              </a:rPr>
              <a:t>Mais on fait déjà, non ?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524AF1FA-9699-4EFC-98F3-60FA7AED31B8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828" b="97332" l="31053" r="69211">
                        <a14:foregroundMark x1="35088" y1="40487" x2="35088" y2="40487"/>
                        <a14:foregroundMark x1="39561" y1="40719" x2="39561" y2="40719"/>
                        <a14:foregroundMark x1="39123" y1="40719" x2="39211" y2="42575"/>
                        <a14:foregroundMark x1="48421" y1="35963" x2="50877" y2="33991"/>
                        <a14:foregroundMark x1="53596" y1="32831" x2="56579" y2="38747"/>
                        <a14:foregroundMark x1="64649" y1="19954" x2="66140" y2="330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364" r="31516"/>
          <a:stretch/>
        </p:blipFill>
        <p:spPr>
          <a:xfrm flipH="1">
            <a:off x="244479" y="3675985"/>
            <a:ext cx="845367" cy="16053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2" name="ZoneTexte 31">
            <a:extLst>
              <a:ext uri="{FF2B5EF4-FFF2-40B4-BE49-F238E27FC236}">
                <a16:creationId xmlns:a16="http://schemas.microsoft.com/office/drawing/2014/main" id="{BA8443A7-3F20-4CA2-AF97-352354EA2CA9}"/>
              </a:ext>
            </a:extLst>
          </p:cNvPr>
          <p:cNvSpPr txBox="1"/>
          <p:nvPr/>
        </p:nvSpPr>
        <p:spPr>
          <a:xfrm>
            <a:off x="2134067" y="3448864"/>
            <a:ext cx="956154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>
                <a:solidFill>
                  <a:prstClr val="black"/>
                </a:solidFill>
                <a:latin typeface="Arial"/>
              </a:rPr>
              <a:t>Oui, en partie : une 1</a:t>
            </a:r>
            <a:r>
              <a:rPr lang="fr-FR" baseline="30000" dirty="0">
                <a:solidFill>
                  <a:prstClr val="black"/>
                </a:solidFill>
                <a:latin typeface="Arial"/>
              </a:rPr>
              <a:t>ère</a:t>
            </a:r>
            <a:r>
              <a:rPr lang="fr-FR" dirty="0">
                <a:solidFill>
                  <a:prstClr val="black"/>
                </a:solidFill>
                <a:latin typeface="Arial"/>
              </a:rPr>
              <a:t> phase de déploiement de cette offre s’est opérée courant 2021. Elle a consisté </a:t>
            </a:r>
            <a:r>
              <a:rPr lang="fr-FR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à enrôler des clients actifs</a:t>
            </a:r>
            <a:r>
              <a:rPr lang="fr-FR" dirty="0">
                <a:solidFill>
                  <a:prstClr val="black"/>
                </a:solidFill>
                <a:latin typeface="Arial"/>
              </a:rPr>
              <a:t>, déjà détenteurs d’un service de banque à distance (</a:t>
            </a:r>
            <a:r>
              <a:rPr lang="fr-FR" i="1" dirty="0">
                <a:solidFill>
                  <a:prstClr val="black"/>
                </a:solidFill>
                <a:latin typeface="Arial"/>
              </a:rPr>
              <a:t>DEI Pro ou CE NET</a:t>
            </a:r>
            <a:r>
              <a:rPr lang="fr-FR" dirty="0">
                <a:solidFill>
                  <a:prstClr val="black"/>
                </a:solidFill>
                <a:latin typeface="Arial"/>
              </a:rPr>
              <a:t>), et s’appuyant sur un utilisateur unique.</a:t>
            </a:r>
          </a:p>
          <a:p>
            <a:pPr algn="just"/>
            <a:r>
              <a:rPr lang="fr-FR" dirty="0">
                <a:solidFill>
                  <a:prstClr val="black"/>
                </a:solidFill>
                <a:latin typeface="Arial"/>
              </a:rPr>
              <a:t> </a:t>
            </a:r>
          </a:p>
          <a:p>
            <a:pPr algn="just"/>
            <a:r>
              <a:rPr lang="fr-FR" dirty="0">
                <a:solidFill>
                  <a:prstClr val="black"/>
                </a:solidFill>
                <a:latin typeface="Arial"/>
              </a:rPr>
              <a:t>Cette souscription s’est faite </a:t>
            </a:r>
            <a:r>
              <a:rPr lang="fr-FR" b="1" u="sng" dirty="0">
                <a:solidFill>
                  <a:prstClr val="black"/>
                </a:solidFill>
                <a:latin typeface="Arial"/>
              </a:rPr>
              <a:t>par voie d’avenant</a:t>
            </a:r>
            <a:r>
              <a:rPr lang="fr-FR" b="1" dirty="0">
                <a:solidFill>
                  <a:prstClr val="black"/>
                </a:solidFill>
                <a:latin typeface="Arial"/>
              </a:rPr>
              <a:t> </a:t>
            </a:r>
            <a:r>
              <a:rPr lang="fr-FR" dirty="0">
                <a:solidFill>
                  <a:prstClr val="black"/>
                </a:solidFill>
                <a:latin typeface="Arial"/>
              </a:rPr>
              <a:t>pour l’ensemble des clients visés (</a:t>
            </a:r>
            <a:r>
              <a:rPr lang="fr-FR" i="1" dirty="0">
                <a:solidFill>
                  <a:prstClr val="black"/>
                </a:solidFill>
                <a:latin typeface="Arial"/>
              </a:rPr>
              <a:t>exception faite de ceux qui ont fait valoir leur refus d’adhésion via le coupon-réponse associé au courrier d’enrôlement</a:t>
            </a:r>
            <a:r>
              <a:rPr lang="fr-FR" dirty="0">
                <a:solidFill>
                  <a:prstClr val="black"/>
                </a:solidFill>
                <a:latin typeface="Arial"/>
              </a:rPr>
              <a:t>). </a:t>
            </a:r>
          </a:p>
        </p:txBody>
      </p:sp>
      <p:sp>
        <p:nvSpPr>
          <p:cNvPr id="33" name="ZoneTexte 32">
            <a:hlinkClick r:id="rId5"/>
            <a:extLst>
              <a:ext uri="{FF2B5EF4-FFF2-40B4-BE49-F238E27FC236}">
                <a16:creationId xmlns:a16="http://schemas.microsoft.com/office/drawing/2014/main" id="{89529CBA-A64E-4BA3-B128-9159FEB5B79E}"/>
              </a:ext>
            </a:extLst>
          </p:cNvPr>
          <p:cNvSpPr txBox="1"/>
          <p:nvPr/>
        </p:nvSpPr>
        <p:spPr>
          <a:xfrm>
            <a:off x="6405364" y="5789948"/>
            <a:ext cx="4065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bin Sketch" panose="020B0503050202020004" pitchFamily="34" charset="0"/>
              </a:rPr>
              <a:t>Lien vers Fiche Produit DIGITAL BOX </a:t>
            </a:r>
            <a:r>
              <a:rPr lang="fr-FR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bin Sketch" panose="020B0503050202020004" pitchFamily="34" charset="0"/>
                <a:sym typeface="Wingdings" panose="05000000000000000000" pitchFamily="2" charset="2"/>
              </a:rPr>
              <a:t></a:t>
            </a:r>
            <a:endParaRPr lang="fr-FR" b="1" dirty="0">
              <a:solidFill>
                <a:schemeClr val="tx1">
                  <a:lumMod val="75000"/>
                  <a:lumOff val="25000"/>
                </a:schemeClr>
              </a:solidFill>
              <a:latin typeface="Cabin Sketch" panose="020B0503050202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77984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1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re 2">
            <a:extLst>
              <a:ext uri="{FF2B5EF4-FFF2-40B4-BE49-F238E27FC236}">
                <a16:creationId xmlns:a16="http://schemas.microsoft.com/office/drawing/2014/main" id="{0E61704E-E738-43C7-9A56-176CC10DF87F}"/>
              </a:ext>
            </a:extLst>
          </p:cNvPr>
          <p:cNvSpPr txBox="1">
            <a:spLocks/>
          </p:cNvSpPr>
          <p:nvPr/>
        </p:nvSpPr>
        <p:spPr>
          <a:xfrm>
            <a:off x="1187584" y="358613"/>
            <a:ext cx="9668494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 Black" panose="00000A00000000000000" pitchFamily="2" charset="0"/>
                <a:ea typeface="+mj-ea"/>
                <a:cs typeface="Aharoni" panose="02010803020104030203" pitchFamily="2" charset="-79"/>
              </a:rPr>
              <a:t>Digital box : </a:t>
            </a:r>
            <a:r>
              <a:rPr kumimoji="0" lang="fr-FR" sz="2800" b="1" i="0" u="none" strike="noStrike" kern="1200" cap="all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 Black" panose="00000A00000000000000" pitchFamily="2" charset="0"/>
                <a:ea typeface="+mj-ea"/>
                <a:cs typeface="Aharoni" panose="02010803020104030203" pitchFamily="2" charset="-79"/>
              </a:rPr>
              <a:t>le contexte </a:t>
            </a:r>
            <a:r>
              <a:rPr kumimoji="0" lang="fr-FR" sz="2800" b="1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 Black" panose="00000A00000000000000" pitchFamily="2" charset="0"/>
                <a:ea typeface="+mj-ea"/>
                <a:cs typeface="Aharoni" panose="02010803020104030203" pitchFamily="2" charset="-79"/>
              </a:rPr>
              <a:t>&amp; </a:t>
            </a:r>
            <a:r>
              <a:rPr kumimoji="0" lang="fr-FR" sz="2800" b="1" i="0" u="none" strike="noStrike" kern="1200" cap="all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 Black" panose="00000A00000000000000" pitchFamily="2" charset="0"/>
                <a:ea typeface="+mj-ea"/>
                <a:cs typeface="Aharoni" panose="02010803020104030203" pitchFamily="2" charset="-79"/>
              </a:rPr>
              <a:t>l’essentiel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24C104A-FFB5-4E2E-AF1B-7AB5E0FBD0D2}"/>
              </a:ext>
            </a:extLst>
          </p:cNvPr>
          <p:cNvPicPr/>
          <p:nvPr/>
        </p:nvPicPr>
        <p:blipFill rotWithShape="1">
          <a:blip r:embed="rId4"/>
          <a:srcRect l="37808" t="79898" r="55301" b="8565"/>
          <a:stretch/>
        </p:blipFill>
        <p:spPr>
          <a:xfrm>
            <a:off x="10962955" y="460664"/>
            <a:ext cx="566625" cy="505098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0DAF551E-1137-4174-86B5-34D57239993F}"/>
              </a:ext>
            </a:extLst>
          </p:cNvPr>
          <p:cNvSpPr/>
          <p:nvPr/>
        </p:nvSpPr>
        <p:spPr>
          <a:xfrm>
            <a:off x="1612999" y="3542435"/>
            <a:ext cx="9995527" cy="2614525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1270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78C5428F-92B7-4307-A1A3-B91794525226}"/>
              </a:ext>
            </a:extLst>
          </p:cNvPr>
          <p:cNvSpPr/>
          <p:nvPr/>
        </p:nvSpPr>
        <p:spPr>
          <a:xfrm>
            <a:off x="1612999" y="2501074"/>
            <a:ext cx="9995527" cy="764628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1270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47106652-7404-423E-83DC-94EE34ED736A}"/>
              </a:ext>
            </a:extLst>
          </p:cNvPr>
          <p:cNvSpPr/>
          <p:nvPr/>
        </p:nvSpPr>
        <p:spPr>
          <a:xfrm>
            <a:off x="1612999" y="1306285"/>
            <a:ext cx="9995527" cy="88875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A37C5DB8-AF68-417B-BFC6-A8BC91EC02DB}"/>
              </a:ext>
            </a:extLst>
          </p:cNvPr>
          <p:cNvSpPr txBox="1"/>
          <p:nvPr/>
        </p:nvSpPr>
        <p:spPr>
          <a:xfrm>
            <a:off x="1612999" y="1306285"/>
            <a:ext cx="9995526" cy="492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fr-FR" dirty="0">
                <a:solidFill>
                  <a:prstClr val="black"/>
                </a:solidFill>
                <a:latin typeface="Arial"/>
              </a:rPr>
              <a:t>La nouveauté du moment vise à </a:t>
            </a:r>
            <a:r>
              <a:rPr lang="fr-FR" b="1" dirty="0">
                <a:solidFill>
                  <a:prstClr val="black"/>
                </a:solidFill>
                <a:latin typeface="Arial"/>
              </a:rPr>
              <a:t>autoriser l’accès à l’offre Digital Box </a:t>
            </a:r>
            <a:r>
              <a:rPr lang="fr-FR" b="1" u="sng" dirty="0">
                <a:solidFill>
                  <a:prstClr val="black"/>
                </a:solidFill>
                <a:latin typeface="Arial"/>
              </a:rPr>
              <a:t>dès la souscription d’une offre groupée de services bancaires</a:t>
            </a:r>
            <a:r>
              <a:rPr lang="fr-FR" b="1" dirty="0">
                <a:solidFill>
                  <a:prstClr val="black"/>
                </a:solidFill>
                <a:latin typeface="Arial"/>
              </a:rPr>
              <a:t>, </a:t>
            </a:r>
            <a:r>
              <a:rPr lang="fr-FR" dirty="0">
                <a:solidFill>
                  <a:prstClr val="black"/>
                </a:solidFill>
                <a:latin typeface="Arial"/>
              </a:rPr>
              <a:t>intégrant notamment un équipement Banque à Distance DEI PRO ou CE NET </a:t>
            </a:r>
            <a:r>
              <a:rPr lang="fr-FR" sz="1400" dirty="0">
                <a:solidFill>
                  <a:prstClr val="black"/>
                </a:solidFill>
                <a:latin typeface="Arial"/>
              </a:rPr>
              <a:t>(</a:t>
            </a:r>
            <a:r>
              <a:rPr lang="fr-FR" sz="1400" i="1" dirty="0">
                <a:solidFill>
                  <a:prstClr val="black"/>
                </a:solidFill>
                <a:latin typeface="Arial"/>
              </a:rPr>
              <a:t>et non plus seulement par voie d’avenant, comme lors de la précédente phase</a:t>
            </a:r>
            <a:r>
              <a:rPr lang="fr-FR" sz="1400" dirty="0">
                <a:solidFill>
                  <a:prstClr val="black"/>
                </a:solidFill>
                <a:latin typeface="Arial"/>
              </a:rPr>
              <a:t>).</a:t>
            </a:r>
            <a:endParaRPr lang="fr-FR" dirty="0">
              <a:solidFill>
                <a:prstClr val="black"/>
              </a:solidFill>
              <a:latin typeface="Arial"/>
            </a:endParaRPr>
          </a:p>
          <a:p>
            <a:pPr algn="just">
              <a:defRPr/>
            </a:pPr>
            <a:endParaRPr lang="fr-FR" dirty="0">
              <a:solidFill>
                <a:prstClr val="black"/>
              </a:solidFill>
              <a:latin typeface="Arial"/>
            </a:endParaRPr>
          </a:p>
          <a:p>
            <a:pPr algn="just">
              <a:defRPr/>
            </a:pPr>
            <a:endParaRPr lang="fr-FR" sz="800" dirty="0">
              <a:solidFill>
                <a:prstClr val="black"/>
              </a:solidFill>
              <a:latin typeface="Arial"/>
            </a:endParaRPr>
          </a:p>
          <a:p>
            <a:pPr algn="just"/>
            <a:r>
              <a:rPr lang="fr-FR" dirty="0">
                <a:solidFill>
                  <a:prstClr val="black"/>
                </a:solidFill>
                <a:latin typeface="Arial"/>
              </a:rPr>
              <a:t>Une nouvelle tuile « </a:t>
            </a:r>
            <a:r>
              <a:rPr lang="fr-FR" b="1" dirty="0">
                <a:solidFill>
                  <a:prstClr val="black"/>
                </a:solidFill>
                <a:latin typeface="Arial"/>
              </a:rPr>
              <a:t>Assemblage DIGITAL BOX </a:t>
            </a:r>
            <a:r>
              <a:rPr lang="fr-FR" dirty="0">
                <a:solidFill>
                  <a:prstClr val="black"/>
                </a:solidFill>
                <a:latin typeface="Arial"/>
              </a:rPr>
              <a:t>» est proposée </a:t>
            </a:r>
            <a:r>
              <a:rPr lang="fr-FR" b="1" dirty="0">
                <a:solidFill>
                  <a:prstClr val="black"/>
                </a:solidFill>
                <a:latin typeface="Arial"/>
              </a:rPr>
              <a:t>à la souscription de l’offre groupée de service</a:t>
            </a:r>
            <a:r>
              <a:rPr lang="fr-FR" dirty="0">
                <a:solidFill>
                  <a:prstClr val="black"/>
                </a:solidFill>
                <a:latin typeface="Arial"/>
              </a:rPr>
              <a:t>, incluant automatiquement le « Relevé RMP PRO en ligne ».</a:t>
            </a:r>
          </a:p>
          <a:p>
            <a:pPr algn="just"/>
            <a:endParaRPr lang="fr-FR" dirty="0">
              <a:solidFill>
                <a:prstClr val="black"/>
              </a:solidFill>
              <a:latin typeface="Arial"/>
            </a:endParaRPr>
          </a:p>
          <a:p>
            <a:pPr algn="just"/>
            <a:endParaRPr lang="fr-FR" dirty="0">
              <a:solidFill>
                <a:prstClr val="black"/>
              </a:solidFill>
              <a:latin typeface="Arial"/>
            </a:endParaRPr>
          </a:p>
          <a:p>
            <a:pPr algn="just"/>
            <a:r>
              <a:rPr lang="fr-FR" dirty="0">
                <a:solidFill>
                  <a:prstClr val="black"/>
                </a:solidFill>
                <a:latin typeface="Arial"/>
              </a:rPr>
              <a:t>La souscription à DIGITAL BOX est ouverte pour tous les clients, qu’ils soient mono ou multi-utilisateurs de leur Banque à distance.</a:t>
            </a:r>
          </a:p>
          <a:p>
            <a:pPr algn="just"/>
            <a:r>
              <a:rPr lang="fr-FR" dirty="0">
                <a:solidFill>
                  <a:srgbClr val="FF0000"/>
                </a:solidFill>
                <a:latin typeface="Arial"/>
              </a:rPr>
              <a:t>Cependant, seul l’Utilisateur Principal (UP) accède aux documents disponibles dans DIGITAL BOX.</a:t>
            </a:r>
            <a:r>
              <a:rPr lang="fr-FR" dirty="0">
                <a:solidFill>
                  <a:prstClr val="black"/>
                </a:solidFill>
                <a:latin typeface="Arial"/>
              </a:rPr>
              <a:t> </a:t>
            </a:r>
            <a:r>
              <a:rPr lang="fr-FR" u="sng" dirty="0">
                <a:solidFill>
                  <a:prstClr val="black"/>
                </a:solidFill>
                <a:latin typeface="Arial"/>
              </a:rPr>
              <a:t>En présence de multi-utilisateurs</a:t>
            </a:r>
            <a:r>
              <a:rPr lang="fr-FR" dirty="0">
                <a:solidFill>
                  <a:prstClr val="black"/>
                </a:solidFill>
                <a:latin typeface="Arial"/>
              </a:rPr>
              <a:t> de la banque à distance, il convient alors de distinguer :</a:t>
            </a:r>
          </a:p>
          <a:p>
            <a:pPr algn="just"/>
            <a:endParaRPr lang="fr-FR" sz="800" dirty="0">
              <a:solidFill>
                <a:prstClr val="black"/>
              </a:solidFill>
              <a:latin typeface="Arial"/>
            </a:endParaRPr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r>
              <a:rPr lang="fr-FR" sz="1600" dirty="0">
                <a:solidFill>
                  <a:prstClr val="black"/>
                </a:solidFill>
                <a:latin typeface="Arial"/>
              </a:rPr>
              <a:t>Si souscription en présence d’une BAD « DEI PRO », la gestion des droits d’accès n’est pas paramétrable et seul l’UP accèdera à DIGITAL BOX</a:t>
            </a:r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endParaRPr lang="fr-FR" sz="800" dirty="0">
              <a:solidFill>
                <a:prstClr val="black"/>
              </a:solidFill>
              <a:latin typeface="Arial"/>
            </a:endParaRPr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r>
              <a:rPr lang="fr-FR" sz="1600" dirty="0">
                <a:solidFill>
                  <a:prstClr val="black"/>
                </a:solidFill>
                <a:latin typeface="Arial"/>
              </a:rPr>
              <a:t>Si souscription en présence d’une BAD « CE NET », l’attribution des droits d’accès aux autres utilisateurs se fera dans l’outil CE NET par l’utilisateur ou l’administrateur</a:t>
            </a:r>
            <a:endParaRPr lang="fr-FR" sz="1200" i="1" dirty="0">
              <a:solidFill>
                <a:prstClr val="black"/>
              </a:solidFill>
              <a:latin typeface="Arial"/>
            </a:endParaRPr>
          </a:p>
        </p:txBody>
      </p:sp>
      <p:pic>
        <p:nvPicPr>
          <p:cNvPr id="48" name="Picture 4" descr="New Product Development - Lawler Associates">
            <a:extLst>
              <a:ext uri="{FF2B5EF4-FFF2-40B4-BE49-F238E27FC236}">
                <a16:creationId xmlns:a16="http://schemas.microsoft.com/office/drawing/2014/main" id="{D75F8258-430B-4E61-B84A-34FF2F5FF5C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1" t="5416" r="5771" b="4265"/>
          <a:stretch/>
        </p:blipFill>
        <p:spPr bwMode="auto">
          <a:xfrm>
            <a:off x="278776" y="1340558"/>
            <a:ext cx="1181822" cy="792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6" descr="Comment icon on transparent background PNG - Similar PNG">
            <a:extLst>
              <a:ext uri="{FF2B5EF4-FFF2-40B4-BE49-F238E27FC236}">
                <a16:creationId xmlns:a16="http://schemas.microsoft.com/office/drawing/2014/main" id="{229F6C75-6C75-446A-ABBE-7F979565C0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5000" r="95167">
                        <a14:foregroundMark x1="14333" y1="53556" x2="28167" y2="52889"/>
                        <a14:foregroundMark x1="28167" y1="52889" x2="65833" y2="53556"/>
                        <a14:foregroundMark x1="64000" y1="48667" x2="65500" y2="59556"/>
                        <a14:foregroundMark x1="65500" y1="59556" x2="64667" y2="49333"/>
                        <a14:foregroundMark x1="9667" y1="38222" x2="5000" y2="49556"/>
                        <a14:foregroundMark x1="5000" y1="49556" x2="4167" y2="60889"/>
                        <a14:foregroundMark x1="4167" y1="60889" x2="9833" y2="69111"/>
                        <a14:foregroundMark x1="9833" y1="69111" x2="11167" y2="69556"/>
                        <a14:foregroundMark x1="14500" y1="50889" x2="19500" y2="48000"/>
                        <a14:foregroundMark x1="18833" y1="56000" x2="14167" y2="56667"/>
                        <a14:foregroundMark x1="90167" y1="25111" x2="96667" y2="33778"/>
                        <a14:foregroundMark x1="96667" y1="33778" x2="97000" y2="45778"/>
                        <a14:foregroundMark x1="97000" y1="45778" x2="91167" y2="54444"/>
                        <a14:foregroundMark x1="91167" y1="54444" x2="86938" y2="48474"/>
                        <a14:foregroundMark x1="83671" y1="35398" x2="83617" y2="35071"/>
                        <a14:foregroundMark x1="84810" y1="42278" x2="84722" y2="41745"/>
                        <a14:foregroundMark x1="75056" y1="48975" x2="70333" y2="54222"/>
                        <a14:foregroundMark x1="81709" y1="41582" x2="80936" y2="42441"/>
                        <a14:foregroundMark x1="87663" y1="34966" x2="85212" y2="37690"/>
                        <a14:foregroundMark x1="95333" y1="26444" x2="91174" y2="31065"/>
                        <a14:foregroundMark x1="76346" y1="41640" x2="71667" y2="56444"/>
                        <a14:foregroundMark x1="81500" y1="25333" x2="80219" y2="29386"/>
                        <a14:foregroundMark x1="82074" y1="48679" x2="85333" y2="54222"/>
                        <a14:foregroundMark x1="77961" y1="41682" x2="78468" y2="42544"/>
                        <a14:foregroundMark x1="70833" y1="29556" x2="74810" y2="36321"/>
                        <a14:foregroundMark x1="6333" y1="40667" x2="3000" y2="52000"/>
                        <a14:foregroundMark x1="3000" y1="52000" x2="5000" y2="63556"/>
                        <a14:foregroundMark x1="5000" y1="63556" x2="8167" y2="67111"/>
                        <a14:foregroundMark x1="83500" y1="49111" x2="77333" y2="57333"/>
                        <a14:foregroundMark x1="77333" y1="57333" x2="77167" y2="57333"/>
                        <a14:backgroundMark x1="76667" y1="32889" x2="85500" y2="31778"/>
                        <a14:backgroundMark x1="85500" y1="31778" x2="90833" y2="31778"/>
                        <a14:backgroundMark x1="77167" y1="38444" x2="85667" y2="38667"/>
                        <a14:backgroundMark x1="85667" y1="38667" x2="77500" y2="38222"/>
                        <a14:backgroundMark x1="76333" y1="45778" x2="92167" y2="45111"/>
                        <a14:backgroundMark x1="77500" y1="37556" x2="76833" y2="395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188" y="2399184"/>
            <a:ext cx="1228997" cy="921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ZoneTexte 49">
            <a:extLst>
              <a:ext uri="{FF2B5EF4-FFF2-40B4-BE49-F238E27FC236}">
                <a16:creationId xmlns:a16="http://schemas.microsoft.com/office/drawing/2014/main" id="{3644FC16-D155-412E-9178-258DBE28022C}"/>
              </a:ext>
            </a:extLst>
          </p:cNvPr>
          <p:cNvSpPr txBox="1"/>
          <p:nvPr/>
        </p:nvSpPr>
        <p:spPr>
          <a:xfrm>
            <a:off x="1136439" y="2544278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  <a:latin typeface="Arial"/>
              </a:rPr>
              <a:t>?</a:t>
            </a:r>
          </a:p>
        </p:txBody>
      </p:sp>
      <p:pic>
        <p:nvPicPr>
          <p:cNvPr id="51" name="Picture 2" descr="KPA-Cité, espaces communs de création">
            <a:extLst>
              <a:ext uri="{FF2B5EF4-FFF2-40B4-BE49-F238E27FC236}">
                <a16:creationId xmlns:a16="http://schemas.microsoft.com/office/drawing/2014/main" id="{91D6543C-E340-49AF-AD20-CD802A07B8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duotone>
              <a:prstClr val="black"/>
              <a:srgbClr val="C31632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867" b="89867" l="5347" r="89901">
                        <a14:foregroundMark x1="5347" y1="50667" x2="5347" y2="50667"/>
                        <a14:foregroundMark x1="5743" y1="49067" x2="5743" y2="49067"/>
                        <a14:foregroundMark x1="5743" y1="48533" x2="14059" y2="47467"/>
                        <a14:foregroundMark x1="14455" y1="46133" x2="6139" y2="53333"/>
                        <a14:foregroundMark x1="6139" y1="53333" x2="9901" y2="49867"/>
                        <a14:foregroundMark x1="16634" y1="50400" x2="22772" y2="50933"/>
                        <a14:foregroundMark x1="22772" y1="50667" x2="25941" y2="51733"/>
                        <a14:foregroundMark x1="26139" y1="55200" x2="29901" y2="54933"/>
                        <a14:foregroundMark x1="30891" y1="52267" x2="32871" y2="51200"/>
                        <a14:foregroundMark x1="68515" y1="53600" x2="72475" y2="62667"/>
                        <a14:foregroundMark x1="73069" y1="56000" x2="74653" y2="51467"/>
                        <a14:foregroundMark x1="75644" y1="50667" x2="78020" y2="54400"/>
                        <a14:foregroundMark x1="82376" y1="50133" x2="79208" y2="56533"/>
                        <a14:foregroundMark x1="83168" y1="45333" x2="83168" y2="45333"/>
                        <a14:foregroundMark x1="87129" y1="44800" x2="87129" y2="44800"/>
                        <a14:foregroundMark x1="87921" y1="42133" x2="87921" y2="42133"/>
                        <a14:foregroundMark x1="89703" y1="42400" x2="87921" y2="49333"/>
                        <a14:foregroundMark x1="86535" y1="55733" x2="86535" y2="557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306" y="3790106"/>
            <a:ext cx="1371326" cy="1210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Image 51">
            <a:extLst>
              <a:ext uri="{FF2B5EF4-FFF2-40B4-BE49-F238E27FC236}">
                <a16:creationId xmlns:a16="http://schemas.microsoft.com/office/drawing/2014/main" id="{F80B4166-5E37-49F7-AB88-04A287D1865A}"/>
              </a:ext>
            </a:extLst>
          </p:cNvPr>
          <p:cNvPicPr/>
          <p:nvPr/>
        </p:nvPicPr>
        <p:blipFill rotWithShape="1">
          <a:blip r:embed="rId4"/>
          <a:srcRect l="37808" t="79898" r="55301" b="8565"/>
          <a:stretch/>
        </p:blipFill>
        <p:spPr>
          <a:xfrm>
            <a:off x="11246267" y="2867076"/>
            <a:ext cx="566625" cy="505098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5833064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1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EDF1E0D-6C1F-44C2-8ED0-35BDDBF730E5}"/>
              </a:ext>
            </a:extLst>
          </p:cNvPr>
          <p:cNvSpPr/>
          <p:nvPr/>
        </p:nvSpPr>
        <p:spPr>
          <a:xfrm>
            <a:off x="1262743" y="1837318"/>
            <a:ext cx="10093234" cy="2164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DIGITAL BOX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 :</a:t>
            </a:r>
          </a:p>
          <a:p>
            <a:pPr marL="0" marR="0" lvl="0" indent="0" algn="just" defTabSz="914400" rtl="0" eaLnBrk="1" fontAlgn="auto" latinLnBrk="0" hangingPunct="1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Aharoni" panose="02010803020104030203" pitchFamily="2" charset="-79"/>
            </a:endParaRPr>
          </a:p>
          <a:p>
            <a:pPr marL="0" marR="0" lvl="0" indent="0" algn="just" defTabSz="914400" rtl="0" eaLnBrk="1" fontAlgn="auto" latinLnBrk="0" hangingPunct="1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Aharoni" panose="02010803020104030203" pitchFamily="2" charset="-79"/>
            </a:endParaRPr>
          </a:p>
          <a:p>
            <a:pPr marL="457200" marR="0" lvl="0" indent="-457200" algn="just" defTabSz="914400" rtl="0" eaLnBrk="1" fontAlgn="auto" latinLnBrk="0" hangingPunct="1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Le Contexte et l’essentiel</a:t>
            </a:r>
          </a:p>
          <a:p>
            <a:pPr marL="457200" marR="0" lvl="0" indent="-457200" algn="just" defTabSz="914400" rtl="0" eaLnBrk="1" fontAlgn="auto" latinLnBrk="0" hangingPunct="1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Aharoni" panose="02010803020104030203" pitchFamily="2" charset="-79"/>
            </a:endParaRPr>
          </a:p>
          <a:p>
            <a:pPr marL="457200" marR="0" lvl="0" indent="-457200" algn="just" defTabSz="914400" rtl="0" eaLnBrk="1" fontAlgn="auto" latinLnBrk="0" hangingPunct="1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Aharoni" panose="02010803020104030203" pitchFamily="2" charset="-79"/>
            </a:endParaRPr>
          </a:p>
          <a:p>
            <a:pPr marL="457200" marR="0" lvl="0" indent="-457200" algn="just" defTabSz="914400" rtl="0" eaLnBrk="1" fontAlgn="auto" latinLnBrk="0" hangingPunct="1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Le lien vers le mode opératoire</a:t>
            </a:r>
          </a:p>
        </p:txBody>
      </p:sp>
      <p:sp>
        <p:nvSpPr>
          <p:cNvPr id="12" name="Titre 2">
            <a:extLst>
              <a:ext uri="{FF2B5EF4-FFF2-40B4-BE49-F238E27FC236}">
                <a16:creationId xmlns:a16="http://schemas.microsoft.com/office/drawing/2014/main" id="{0E61704E-E738-43C7-9A56-176CC10DF87F}"/>
              </a:ext>
            </a:extLst>
          </p:cNvPr>
          <p:cNvSpPr txBox="1">
            <a:spLocks/>
          </p:cNvSpPr>
          <p:nvPr/>
        </p:nvSpPr>
        <p:spPr>
          <a:xfrm>
            <a:off x="821824" y="256562"/>
            <a:ext cx="9668494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 Black" panose="00000A00000000000000" pitchFamily="2" charset="0"/>
                <a:ea typeface="+mj-ea"/>
                <a:cs typeface="Aharoni" panose="02010803020104030203" pitchFamily="2" charset="-79"/>
              </a:rPr>
              <a:t>Au sommaire de cette semaine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3B3EF77-29DD-4E88-915F-1EDF6422EFAB}"/>
              </a:ext>
            </a:extLst>
          </p:cNvPr>
          <p:cNvSpPr/>
          <p:nvPr/>
        </p:nvSpPr>
        <p:spPr>
          <a:xfrm>
            <a:off x="914400" y="3429000"/>
            <a:ext cx="10441577" cy="82513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24C104A-FFB5-4E2E-AF1B-7AB5E0FBD0D2}"/>
              </a:ext>
            </a:extLst>
          </p:cNvPr>
          <p:cNvPicPr/>
          <p:nvPr/>
        </p:nvPicPr>
        <p:blipFill rotWithShape="1">
          <a:blip r:embed="rId4"/>
          <a:srcRect l="37808" t="79898" r="55301" b="8565"/>
          <a:stretch/>
        </p:blipFill>
        <p:spPr>
          <a:xfrm>
            <a:off x="10962955" y="460664"/>
            <a:ext cx="566625" cy="505098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42718656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1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re 2">
            <a:extLst>
              <a:ext uri="{FF2B5EF4-FFF2-40B4-BE49-F238E27FC236}">
                <a16:creationId xmlns:a16="http://schemas.microsoft.com/office/drawing/2014/main" id="{0E61704E-E738-43C7-9A56-176CC10DF87F}"/>
              </a:ext>
            </a:extLst>
          </p:cNvPr>
          <p:cNvSpPr txBox="1">
            <a:spLocks/>
          </p:cNvSpPr>
          <p:nvPr/>
        </p:nvSpPr>
        <p:spPr>
          <a:xfrm>
            <a:off x="1187584" y="358613"/>
            <a:ext cx="9668494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 Black" panose="00000A00000000000000" pitchFamily="2" charset="0"/>
                <a:ea typeface="+mj-ea"/>
                <a:cs typeface="Aharoni" panose="02010803020104030203" pitchFamily="2" charset="-79"/>
              </a:rPr>
              <a:t>Digital box : lien vers le mode op’</a:t>
            </a:r>
            <a:endParaRPr kumimoji="0" lang="fr-FR" sz="2800" b="1" i="0" u="none" strike="noStrike" kern="1200" cap="all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Montserrat Black" panose="00000A00000000000000" pitchFamily="2" charset="0"/>
              <a:ea typeface="+mj-ea"/>
              <a:cs typeface="Aharoni" panose="02010803020104030203" pitchFamily="2" charset="-79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24C104A-FFB5-4E2E-AF1B-7AB5E0FBD0D2}"/>
              </a:ext>
            </a:extLst>
          </p:cNvPr>
          <p:cNvPicPr/>
          <p:nvPr/>
        </p:nvPicPr>
        <p:blipFill rotWithShape="1">
          <a:blip r:embed="rId4"/>
          <a:srcRect l="37808" t="79898" r="55301" b="8565"/>
          <a:stretch/>
        </p:blipFill>
        <p:spPr>
          <a:xfrm>
            <a:off x="10962955" y="460664"/>
            <a:ext cx="566625" cy="505098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pic>
        <p:nvPicPr>
          <p:cNvPr id="2" name="Image 1">
            <a:hlinkClick r:id="rId5"/>
            <a:extLst>
              <a:ext uri="{FF2B5EF4-FFF2-40B4-BE49-F238E27FC236}">
                <a16:creationId xmlns:a16="http://schemas.microsoft.com/office/drawing/2014/main" id="{347C5E39-C970-4026-9D0B-4AB37D3CAEC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0046" y="1732430"/>
            <a:ext cx="6990927" cy="39446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1532C53-B554-4D27-87FE-B90B23578C0F}"/>
              </a:ext>
            </a:extLst>
          </p:cNvPr>
          <p:cNvSpPr txBox="1"/>
          <p:nvPr/>
        </p:nvSpPr>
        <p:spPr>
          <a:xfrm>
            <a:off x="358385" y="2967335"/>
            <a:ext cx="4170072" cy="120032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fr-FR" dirty="0"/>
              <a:t>Ce mode opératoire est accessible depuis la Rubrique des Commerciaux onglet Professionnels / Bancarisation / DIGITAL BOX :</a:t>
            </a:r>
          </a:p>
          <a:p>
            <a:pPr algn="just"/>
            <a:r>
              <a:rPr lang="fr-FR" dirty="0"/>
              <a:t>« </a:t>
            </a:r>
            <a:r>
              <a:rPr lang="fr-FR" sz="1400" i="1" dirty="0">
                <a:hlinkClick r:id="rId5"/>
              </a:rPr>
              <a:t>mode op intégration de digital box dès la souscription </a:t>
            </a:r>
            <a:r>
              <a:rPr lang="fr-FR" dirty="0"/>
              <a:t>»</a:t>
            </a:r>
          </a:p>
        </p:txBody>
      </p:sp>
      <p:pic>
        <p:nvPicPr>
          <p:cNvPr id="5" name="Picture 2" descr="Définition Clic gauche — Dictionnaire informatique — Xyoos">
            <a:hlinkClick r:id="rId5"/>
            <a:extLst>
              <a:ext uri="{FF2B5EF4-FFF2-40B4-BE49-F238E27FC236}">
                <a16:creationId xmlns:a16="http://schemas.microsoft.com/office/drawing/2014/main" id="{6D45776D-C75E-44B5-8673-D6E6EC1181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0331" y="4761412"/>
            <a:ext cx="1318531" cy="13185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13719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05442" y="1319843"/>
            <a:ext cx="11378241" cy="4675516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3427" y="6289705"/>
            <a:ext cx="4185377" cy="4785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3" name="Titre 2"/>
          <p:cNvSpPr>
            <a:spLocks noGrp="1"/>
          </p:cNvSpPr>
          <p:nvPr>
            <p:ph type="title" idx="4294967295"/>
          </p:nvPr>
        </p:nvSpPr>
        <p:spPr>
          <a:xfrm>
            <a:off x="821824" y="376255"/>
            <a:ext cx="10756800" cy="709200"/>
          </a:xfrm>
        </p:spPr>
        <p:txBody>
          <a:bodyPr/>
          <a:lstStyle/>
          <a:p>
            <a:pPr algn="r"/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Black" panose="00000A00000000000000" pitchFamily="2" charset="0"/>
                <a:cs typeface="Aharoni" panose="02010803020104030203" pitchFamily="2" charset="-79"/>
              </a:rPr>
              <a:t>sommaire</a:t>
            </a:r>
          </a:p>
        </p:txBody>
      </p:sp>
      <p:sp>
        <p:nvSpPr>
          <p:cNvPr id="7" name="Rectangle 6"/>
          <p:cNvSpPr/>
          <p:nvPr/>
        </p:nvSpPr>
        <p:spPr>
          <a:xfrm>
            <a:off x="4998452" y="6389363"/>
            <a:ext cx="2324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L’HEBDO PRO – Semaine S12 2022</a:t>
            </a:r>
          </a:p>
        </p:txBody>
      </p:sp>
      <p:sp>
        <p:nvSpPr>
          <p:cNvPr id="8" name="Rectangle 7"/>
          <p:cNvSpPr/>
          <p:nvPr/>
        </p:nvSpPr>
        <p:spPr>
          <a:xfrm>
            <a:off x="613632" y="1340552"/>
            <a:ext cx="10961859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Votre actualité centrée sur le « DIGITAL » 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Black" panose="020B0A04020102020204" pitchFamily="34" charset="0"/>
              <a:ea typeface="+mn-ea"/>
              <a:cs typeface="Aharoni" panose="02010803020104030203" pitchFamily="2" charset="-79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Black" panose="020B0A04020102020204" pitchFamily="34" charset="0"/>
              <a:ea typeface="+mn-ea"/>
              <a:cs typeface="Aharoni" panose="02010803020104030203" pitchFamily="2" charset="-79"/>
            </a:endParaRPr>
          </a:p>
          <a:p>
            <a:pPr marL="1828800" marR="0" lvl="3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DIGITAL BOX</a:t>
            </a:r>
          </a:p>
          <a:p>
            <a:pPr marL="1371600" marR="0" lvl="3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</a:br>
            <a:endParaRPr kumimoji="0" lang="fr-FR" sz="8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Aharoni" panose="02010803020104030203" pitchFamily="2" charset="-79"/>
            </a:endParaRPr>
          </a:p>
          <a:p>
            <a:pPr marL="2286000" marR="0" lvl="4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Le contexte et l’essentiel à retenir</a:t>
            </a:r>
          </a:p>
          <a:p>
            <a:pPr marL="2286000" marR="0" lvl="4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Lien vers le mode opératoire</a:t>
            </a:r>
          </a:p>
          <a:p>
            <a:pPr marL="2286000" marR="0" lvl="4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Aharoni" panose="02010803020104030203" pitchFamily="2" charset="-79"/>
            </a:endParaRPr>
          </a:p>
          <a:p>
            <a:pPr marL="1828800" marR="0" lvl="3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DIGITAL SHARE</a:t>
            </a:r>
          </a:p>
          <a:p>
            <a:pPr marL="1371600" marR="0" lvl="3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Aharoni" panose="02010803020104030203" pitchFamily="2" charset="-79"/>
            </a:endParaRPr>
          </a:p>
          <a:p>
            <a:pPr marL="2286000" marR="0" lvl="4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Rappel de ce qu’est Digital Share / à quoi ça sert</a:t>
            </a:r>
          </a:p>
          <a:p>
            <a:pPr marL="2286000" marR="0" lvl="4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Digital Share au service de votre Part Variable</a:t>
            </a:r>
          </a:p>
          <a:p>
            <a:pPr marL="2286000" marR="0" lvl="4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Nouveauté au 21 mars 2022</a:t>
            </a:r>
          </a:p>
          <a:p>
            <a:pPr marL="1828800" marR="0" lvl="4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Aharoni" panose="02010803020104030203" pitchFamily="2" charset="-79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1028198" y="418975"/>
            <a:ext cx="13660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 ExtraLight" panose="00000300000000000000" pitchFamily="2" charset="0"/>
                <a:ea typeface="+mn-ea"/>
                <a:cs typeface="Calibri" panose="020F0502020204030204" pitchFamily="34" charset="0"/>
              </a:rPr>
              <a:t>SEMAINE 12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E8AC74F-CE60-43B5-9A9B-E6C893C33A5A}"/>
              </a:ext>
            </a:extLst>
          </p:cNvPr>
          <p:cNvSpPr/>
          <p:nvPr/>
        </p:nvSpPr>
        <p:spPr>
          <a:xfrm>
            <a:off x="1924593" y="3644235"/>
            <a:ext cx="9422675" cy="185492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139B1DF1-EF0D-4EFB-B09A-1CEC4502D9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858" y="2168433"/>
            <a:ext cx="607423" cy="607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>
            <a:extLst>
              <a:ext uri="{FF2B5EF4-FFF2-40B4-BE49-F238E27FC236}">
                <a16:creationId xmlns:a16="http://schemas.microsoft.com/office/drawing/2014/main" id="{B181C538-E6EB-4FFD-81F1-5EC238F6C1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670" y="3906348"/>
            <a:ext cx="1367246" cy="1367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24957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 idx="4294967295"/>
          </p:nvPr>
        </p:nvSpPr>
        <p:spPr>
          <a:xfrm>
            <a:off x="821824" y="256562"/>
            <a:ext cx="10756800" cy="709200"/>
          </a:xfrm>
        </p:spPr>
        <p:txBody>
          <a:bodyPr/>
          <a:lstStyle/>
          <a:p>
            <a:pPr algn="r"/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Black" panose="00000A00000000000000" pitchFamily="2" charset="0"/>
                <a:cs typeface="Aharoni" panose="02010803020104030203" pitchFamily="2" charset="-79"/>
              </a:rPr>
              <a:t>Au sommaire de cette semaine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1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AD9C421-4D63-45E3-8657-E449C2D864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3492" y="1252537"/>
            <a:ext cx="5925015" cy="36590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AEABBE9-E358-4DB1-9924-389FC90AA2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32866" y="5201101"/>
            <a:ext cx="3609838" cy="8087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18BD5DB-C978-47A9-9014-A9C0E630C8A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37729" y="1252537"/>
            <a:ext cx="1704975" cy="8001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0802143B-8968-4EE9-84FE-283107093393}"/>
              </a:ext>
            </a:extLst>
          </p:cNvPr>
          <p:cNvSpPr/>
          <p:nvPr/>
        </p:nvSpPr>
        <p:spPr>
          <a:xfrm>
            <a:off x="0" y="4345884"/>
            <a:ext cx="3422918" cy="473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just" defTabSz="914400" rtl="0" eaLnBrk="1" fontAlgn="auto" latinLnBrk="0" hangingPunct="1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sz="3600" dirty="0">
                <a:solidFill>
                  <a:srgbClr val="000000">
                    <a:lumMod val="75000"/>
                    <a:lumOff val="25000"/>
                  </a:srgb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Focus sur…</a:t>
            </a:r>
            <a:endParaRPr kumimoji="0" lang="fr-FR" sz="360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uLnTx/>
              <a:uFillTx/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pic>
        <p:nvPicPr>
          <p:cNvPr id="10" name="Picture 4" descr="Surveillance caméra longue vue • Regional-IT · Toute l&amp;amp;#39;information sur les  startups et les TICs en région Wallonie-Bruxelles">
            <a:extLst>
              <a:ext uri="{FF2B5EF4-FFF2-40B4-BE49-F238E27FC236}">
                <a16:creationId xmlns:a16="http://schemas.microsoft.com/office/drawing/2014/main" id="{26268E09-4FCE-4C0B-A222-EBB417F09D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955" y="3178288"/>
            <a:ext cx="1487127" cy="992943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29589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1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EDF1E0D-6C1F-44C2-8ED0-35BDDBF730E5}"/>
              </a:ext>
            </a:extLst>
          </p:cNvPr>
          <p:cNvSpPr/>
          <p:nvPr/>
        </p:nvSpPr>
        <p:spPr>
          <a:xfrm>
            <a:off x="1262743" y="1837318"/>
            <a:ext cx="10093234" cy="30517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0" indent="-457200" algn="just" defTabSz="914400" rtl="0" eaLnBrk="1" fontAlgn="auto" latinLnBrk="0" hangingPunct="1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ClrTx/>
              <a:buSzTx/>
              <a:buAutoNum type="arabicPeriod"/>
              <a:tabLst/>
              <a:defRPr/>
            </a:pPr>
            <a:r>
              <a:rPr lang="fr-FR" sz="2400" dirty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Rappels : qu’est-ce que Digital Share et à quoi ça sert ?</a:t>
            </a:r>
          </a:p>
          <a:p>
            <a:pPr marL="457200" marR="0" lvl="0" indent="-457200" algn="just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AutoNum type="arabicPeriod"/>
              <a:tabLst/>
              <a:defRPr/>
            </a:pPr>
            <a:endParaRPr kumimoji="0" lang="fr-FR" sz="240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uLnTx/>
              <a:uFillTx/>
              <a:latin typeface="Arial Black" panose="020B0A04020102020204" pitchFamily="34" charset="0"/>
              <a:cs typeface="Aharoni" panose="02010803020104030203" pitchFamily="2" charset="-79"/>
            </a:endParaRPr>
          </a:p>
          <a:p>
            <a:pPr marL="457200" marR="0" lvl="0" indent="-457200" algn="just" defTabSz="914400" rtl="0" eaLnBrk="1" fontAlgn="auto" latinLnBrk="0" hangingPunct="1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ClrTx/>
              <a:buSzTx/>
              <a:buAutoNum type="arabicPeriod"/>
              <a:tabLst/>
              <a:defRPr/>
            </a:pPr>
            <a:r>
              <a:rPr lang="fr-FR" sz="2400" dirty="0">
                <a:solidFill>
                  <a:srgbClr val="000000">
                    <a:lumMod val="75000"/>
                    <a:lumOff val="25000"/>
                  </a:srgb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Comment capitaliser sur Digital Share pour renforcer ma Part Variable ? / Mode opératoire</a:t>
            </a:r>
          </a:p>
          <a:p>
            <a:pPr marL="457200" marR="0" lvl="0" indent="-457200" algn="just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AutoNum type="arabicPeriod"/>
              <a:tabLst/>
              <a:defRPr/>
            </a:pPr>
            <a:endParaRPr lang="fr-FR" sz="2400" dirty="0">
              <a:solidFill>
                <a:srgbClr val="000000">
                  <a:lumMod val="75000"/>
                  <a:lumOff val="25000"/>
                </a:srgbClr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  <a:p>
            <a:pPr marL="457200" marR="0" lvl="0" indent="-457200" algn="just" defTabSz="914400" rtl="0" eaLnBrk="1" fontAlgn="auto" latinLnBrk="0" hangingPunct="1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ClrTx/>
              <a:buSzTx/>
              <a:buAutoNum type="arabicPeriod"/>
              <a:tabLst/>
              <a:defRPr/>
            </a:pPr>
            <a:r>
              <a:rPr lang="fr-FR" sz="2400" dirty="0">
                <a:solidFill>
                  <a:srgbClr val="000000">
                    <a:lumMod val="75000"/>
                    <a:lumOff val="25000"/>
                  </a:srgb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Nouveauté au 21 mars 2022 : l’accès à Digital Share en </a:t>
            </a:r>
            <a:r>
              <a:rPr lang="fr-FR" sz="2400" dirty="0" err="1">
                <a:solidFill>
                  <a:srgbClr val="000000">
                    <a:lumMod val="75000"/>
                    <a:lumOff val="25000"/>
                  </a:srgb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selfcare</a:t>
            </a:r>
            <a:r>
              <a:rPr lang="fr-FR" sz="2400" dirty="0">
                <a:solidFill>
                  <a:srgbClr val="000000">
                    <a:lumMod val="75000"/>
                    <a:lumOff val="25000"/>
                  </a:srgb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 </a:t>
            </a:r>
            <a:endParaRPr kumimoji="0" lang="fr-FR" sz="240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uLnTx/>
              <a:uFillTx/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12" name="Titre 2">
            <a:extLst>
              <a:ext uri="{FF2B5EF4-FFF2-40B4-BE49-F238E27FC236}">
                <a16:creationId xmlns:a16="http://schemas.microsoft.com/office/drawing/2014/main" id="{0E61704E-E738-43C7-9A56-176CC10DF87F}"/>
              </a:ext>
            </a:extLst>
          </p:cNvPr>
          <p:cNvSpPr txBox="1">
            <a:spLocks/>
          </p:cNvSpPr>
          <p:nvPr/>
        </p:nvSpPr>
        <p:spPr>
          <a:xfrm>
            <a:off x="821824" y="256562"/>
            <a:ext cx="9668494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Black" panose="00000A00000000000000" pitchFamily="2" charset="0"/>
                <a:cs typeface="Aharoni" panose="02010803020104030203" pitchFamily="2" charset="-79"/>
              </a:rPr>
              <a:t>Au sommaire de cette semaine</a:t>
            </a:r>
          </a:p>
        </p:txBody>
      </p:sp>
      <p:pic>
        <p:nvPicPr>
          <p:cNvPr id="2050" name="Picture 2" descr="Grunge red new version word round rubber stamp - Stock Illustration  [46193164] - PIXTA">
            <a:extLst>
              <a:ext uri="{FF2B5EF4-FFF2-40B4-BE49-F238E27FC236}">
                <a16:creationId xmlns:a16="http://schemas.microsoft.com/office/drawing/2014/main" id="{B68EB8FA-984D-463B-8698-067F66107D5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96" t="11757" r="4286" b="16350"/>
          <a:stretch/>
        </p:blipFill>
        <p:spPr bwMode="auto">
          <a:xfrm>
            <a:off x="350821" y="4049485"/>
            <a:ext cx="911922" cy="750755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740BA07-44C1-43E0-90ED-55EC00A6AB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94825" y="400715"/>
            <a:ext cx="1029204" cy="6356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3B3EF77-29DD-4E88-915F-1EDF6422EFAB}"/>
              </a:ext>
            </a:extLst>
          </p:cNvPr>
          <p:cNvSpPr/>
          <p:nvPr/>
        </p:nvSpPr>
        <p:spPr>
          <a:xfrm>
            <a:off x="1018903" y="1619793"/>
            <a:ext cx="10441577" cy="84473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47971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229ECC5-BCAB-4305-9D5D-9A5DC116D766}"/>
              </a:ext>
            </a:extLst>
          </p:cNvPr>
          <p:cNvSpPr/>
          <p:nvPr/>
        </p:nvSpPr>
        <p:spPr>
          <a:xfrm>
            <a:off x="821824" y="3201708"/>
            <a:ext cx="10891205" cy="2556176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A206D4F-F02D-4FF7-900A-BD03F1E5BBE5}"/>
              </a:ext>
            </a:extLst>
          </p:cNvPr>
          <p:cNvSpPr/>
          <p:nvPr/>
        </p:nvSpPr>
        <p:spPr>
          <a:xfrm>
            <a:off x="381266" y="2194560"/>
            <a:ext cx="11331763" cy="80989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1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re 2">
            <a:extLst>
              <a:ext uri="{FF2B5EF4-FFF2-40B4-BE49-F238E27FC236}">
                <a16:creationId xmlns:a16="http://schemas.microsoft.com/office/drawing/2014/main" id="{0E61704E-E738-43C7-9A56-176CC10DF87F}"/>
              </a:ext>
            </a:extLst>
          </p:cNvPr>
          <p:cNvSpPr txBox="1">
            <a:spLocks/>
          </p:cNvSpPr>
          <p:nvPr/>
        </p:nvSpPr>
        <p:spPr>
          <a:xfrm>
            <a:off x="821824" y="363916"/>
            <a:ext cx="9668494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 Black" panose="00000A00000000000000" pitchFamily="2" charset="0"/>
                <a:ea typeface="+mj-ea"/>
                <a:cs typeface="Aharoni" panose="02010803020104030203" pitchFamily="2" charset="-79"/>
              </a:rPr>
              <a:t>1. Rappels : qu’est-ce que digital </a:t>
            </a:r>
            <a:r>
              <a:rPr kumimoji="0" lang="fr-FR" sz="2400" b="1" i="0" u="none" strike="noStrike" kern="1200" cap="all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 Black" panose="00000A00000000000000" pitchFamily="2" charset="0"/>
                <a:ea typeface="+mj-ea"/>
                <a:cs typeface="Aharoni" panose="02010803020104030203" pitchFamily="2" charset="-79"/>
              </a:rPr>
              <a:t>share</a:t>
            </a:r>
            <a:r>
              <a:rPr kumimoji="0" lang="fr-FR" sz="2400" b="1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 Black" panose="00000A00000000000000" pitchFamily="2" charset="0"/>
                <a:ea typeface="+mj-ea"/>
                <a:cs typeface="Aharoni" panose="02010803020104030203" pitchFamily="2" charset="-79"/>
              </a:rPr>
              <a:t> ?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A740BA07-44C1-43E0-90ED-55EC00A6AB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94825" y="400715"/>
            <a:ext cx="1029204" cy="6356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D8358D9-F646-499F-ADE5-683A0311BDF2}"/>
              </a:ext>
            </a:extLst>
          </p:cNvPr>
          <p:cNvSpPr/>
          <p:nvPr/>
        </p:nvSpPr>
        <p:spPr>
          <a:xfrm>
            <a:off x="381266" y="1233569"/>
            <a:ext cx="1131243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</a:rPr>
              <a:t>Digital Share est une fonctionnalité accessible depuis la Synthèse TOP CC qui permet de </a:t>
            </a:r>
            <a:r>
              <a:rPr lang="fr-FR" sz="1600" dirty="0">
                <a:solidFill>
                  <a:srgbClr val="FF0000"/>
                </a:solidFill>
                <a:latin typeface="Arial Black" panose="020B0A04020102020204" pitchFamily="34" charset="0"/>
              </a:rPr>
              <a:t>collecter les documents règlementaires absents ou obsolètes</a:t>
            </a:r>
            <a:r>
              <a:rPr lang="fr-FR" sz="1600" dirty="0">
                <a:solidFill>
                  <a:srgbClr val="FA4B64"/>
                </a:solidFill>
                <a:latin typeface="Arial Black" panose="020B0A04020102020204" pitchFamily="34" charset="0"/>
              </a:rPr>
              <a:t> </a:t>
            </a:r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</a:rPr>
              <a:t>sur les clients des marchés BDR et Pros, équipés d’un abonnement DEI PRO ou CE NET.</a:t>
            </a:r>
          </a:p>
          <a:p>
            <a:pPr algn="just"/>
            <a:endParaRPr lang="fr-FR" sz="1600" dirty="0">
              <a:solidFill>
                <a:schemeClr val="tx1">
                  <a:lumMod val="65000"/>
                  <a:lumOff val="35000"/>
                </a:schemeClr>
              </a:solidFill>
              <a:latin typeface="Arial Black" panose="020B0A04020102020204" pitchFamily="34" charset="0"/>
            </a:endParaRPr>
          </a:p>
          <a:p>
            <a:pPr algn="just"/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</a:rPr>
              <a:t>Il s’agit donc d’un </a:t>
            </a:r>
            <a:r>
              <a:rPr lang="fr-FR" sz="1600" dirty="0">
                <a:solidFill>
                  <a:srgbClr val="FF0000"/>
                </a:solidFill>
                <a:latin typeface="Arial Black" panose="020B0A04020102020204" pitchFamily="34" charset="0"/>
              </a:rPr>
              <a:t>processus intelligent </a:t>
            </a:r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</a:rPr>
              <a:t>qui saura identifier les pièces qu’il est nécessaire de demander, en fonction de la forme juridique du client et de l’état de complétude du DRC au moment de la demande. </a:t>
            </a:r>
          </a:p>
          <a:p>
            <a:pPr marL="285750" indent="-285750" algn="just">
              <a:buClr>
                <a:srgbClr val="FF0000"/>
              </a:buClr>
              <a:buFont typeface="Wingdings" panose="05000000000000000000" pitchFamily="2" charset="2"/>
              <a:buChar char="q"/>
            </a:pPr>
            <a:endParaRPr lang="fr-FR" sz="1600" dirty="0">
              <a:latin typeface="Arial Black" panose="020B0A04020102020204" pitchFamily="34" charset="0"/>
            </a:endParaRPr>
          </a:p>
          <a:p>
            <a:pPr marL="742950" lvl="1" indent="-285750" algn="just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</a:rPr>
              <a:t>DIGITAL SHARE </a:t>
            </a:r>
            <a:r>
              <a:rPr lang="fr-FR" sz="1600" dirty="0">
                <a:solidFill>
                  <a:srgbClr val="FF0000"/>
                </a:solidFill>
                <a:latin typeface="Arial Black" panose="020B0A04020102020204" pitchFamily="34" charset="0"/>
              </a:rPr>
              <a:t>communique avec le client </a:t>
            </a:r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</a:rPr>
              <a:t>: il informe l’usager Principal et/ou l’administrateur de l’abonnement DEI PRO /CE NET qu’une demande de pièces est à traiter, il les relance au-delà d’un certain délai, et il les informe si une pièce fournie est rejetée.</a:t>
            </a:r>
          </a:p>
          <a:p>
            <a:pPr marL="742950" lvl="1" indent="-285750" algn="just">
              <a:buClr>
                <a:srgbClr val="FF0000"/>
              </a:buClr>
              <a:buFont typeface="Wingdings" panose="05000000000000000000" pitchFamily="2" charset="2"/>
              <a:buChar char="q"/>
            </a:pPr>
            <a:endParaRPr lang="fr-FR" sz="1600" dirty="0">
              <a:latin typeface="Arial Black" panose="020B0A04020102020204" pitchFamily="34" charset="0"/>
            </a:endParaRPr>
          </a:p>
          <a:p>
            <a:pPr marL="742950" lvl="1" indent="-285750" algn="just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</a:rPr>
              <a:t>DIGITAL SHARE dispose d’un </a:t>
            </a:r>
            <a:r>
              <a:rPr lang="fr-FR" sz="1600" dirty="0">
                <a:solidFill>
                  <a:srgbClr val="FF0000"/>
                </a:solidFill>
                <a:latin typeface="Arial Black" panose="020B0A04020102020204" pitchFamily="34" charset="0"/>
              </a:rPr>
              <a:t>espace dédié dans DEI PRO / CE NET </a:t>
            </a:r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</a:rPr>
              <a:t>qui permet aux clients de retrouver les demandes, de suivre l’avancement et de communiquer les documents.</a:t>
            </a:r>
          </a:p>
          <a:p>
            <a:pPr marL="742950" lvl="1" indent="-285750" algn="just">
              <a:buClr>
                <a:srgbClr val="FF0000"/>
              </a:buClr>
              <a:buFont typeface="Wingdings" panose="05000000000000000000" pitchFamily="2" charset="2"/>
              <a:buChar char="q"/>
            </a:pPr>
            <a:endParaRPr lang="fr-FR" sz="1600" dirty="0">
              <a:latin typeface="Arial Black" panose="020B0A04020102020204" pitchFamily="34" charset="0"/>
            </a:endParaRPr>
          </a:p>
          <a:p>
            <a:pPr marL="742950" lvl="1" indent="-285750" algn="just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</a:rPr>
              <a:t>DIGITAL SHARE </a:t>
            </a:r>
            <a:r>
              <a:rPr lang="fr-FR" sz="1600" dirty="0">
                <a:solidFill>
                  <a:srgbClr val="000000">
                    <a:lumMod val="65000"/>
                    <a:lumOff val="35000"/>
                  </a:srgbClr>
                </a:solidFill>
                <a:latin typeface="Arial Black" panose="020B0A04020102020204" pitchFamily="34" charset="0"/>
              </a:rPr>
              <a:t>permet </a:t>
            </a:r>
            <a:r>
              <a:rPr lang="fr-FR" sz="1600" dirty="0">
                <a:solidFill>
                  <a:srgbClr val="FF0000"/>
                </a:solidFill>
                <a:latin typeface="Arial Black" panose="020B0A04020102020204" pitchFamily="34" charset="0"/>
              </a:rPr>
              <a:t>aux collaborateurs de suivre l’arrivée de documents en provenance de clients </a:t>
            </a:r>
            <a:r>
              <a:rPr lang="fr-FR" sz="1600" dirty="0">
                <a:solidFill>
                  <a:srgbClr val="000000">
                    <a:lumMod val="65000"/>
                    <a:lumOff val="35000"/>
                  </a:srgbClr>
                </a:solidFill>
                <a:latin typeface="Arial Black" panose="020B0A04020102020204" pitchFamily="34" charset="0"/>
              </a:rPr>
              <a:t>et de </a:t>
            </a:r>
            <a:r>
              <a:rPr lang="fr-FR" sz="1600" dirty="0">
                <a:solidFill>
                  <a:srgbClr val="FF0000"/>
                </a:solidFill>
                <a:latin typeface="Arial Black" panose="020B0A04020102020204" pitchFamily="34" charset="0"/>
              </a:rPr>
              <a:t>contrôler </a:t>
            </a:r>
            <a:r>
              <a:rPr lang="fr-FR" sz="1600" dirty="0">
                <a:solidFill>
                  <a:srgbClr val="000000">
                    <a:lumMod val="65000"/>
                    <a:lumOff val="35000"/>
                  </a:srgbClr>
                </a:solidFill>
                <a:latin typeface="Arial Black" panose="020B0A04020102020204" pitchFamily="34" charset="0"/>
              </a:rPr>
              <a:t>ceux-ci. Dès qu’une pièce est validée, elle s’archive au bon endroit dans le classeur client de manière </a:t>
            </a:r>
            <a:r>
              <a:rPr lang="fr-FR" sz="1600" dirty="0">
                <a:solidFill>
                  <a:srgbClr val="FF0000"/>
                </a:solidFill>
                <a:latin typeface="Arial Black" panose="020B0A04020102020204" pitchFamily="34" charset="0"/>
              </a:rPr>
              <a:t>automatique</a:t>
            </a:r>
            <a:r>
              <a:rPr lang="fr-FR" sz="1600" dirty="0">
                <a:solidFill>
                  <a:srgbClr val="000000">
                    <a:lumMod val="65000"/>
                    <a:lumOff val="35000"/>
                  </a:srgbClr>
                </a:solidFill>
                <a:latin typeface="Arial Black" panose="020B0A04020102020204" pitchFamily="34" charset="0"/>
              </a:rPr>
              <a:t> !</a:t>
            </a:r>
            <a:endParaRPr lang="fr-FR" sz="1600" dirty="0">
              <a:solidFill>
                <a:schemeClr val="tx1">
                  <a:lumMod val="65000"/>
                  <a:lumOff val="35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05483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1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re 2">
            <a:extLst>
              <a:ext uri="{FF2B5EF4-FFF2-40B4-BE49-F238E27FC236}">
                <a16:creationId xmlns:a16="http://schemas.microsoft.com/office/drawing/2014/main" id="{0E61704E-E738-43C7-9A56-176CC10DF87F}"/>
              </a:ext>
            </a:extLst>
          </p:cNvPr>
          <p:cNvSpPr txBox="1">
            <a:spLocks/>
          </p:cNvSpPr>
          <p:nvPr/>
        </p:nvSpPr>
        <p:spPr>
          <a:xfrm>
            <a:off x="821824" y="363916"/>
            <a:ext cx="9668494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 Black" panose="00000A00000000000000" pitchFamily="2" charset="0"/>
                <a:ea typeface="+mj-ea"/>
                <a:cs typeface="Aharoni" panose="02010803020104030203" pitchFamily="2" charset="-79"/>
              </a:rPr>
              <a:t>1. Rappels : à quoi sert digital </a:t>
            </a:r>
            <a:r>
              <a:rPr kumimoji="0" lang="fr-FR" sz="2400" b="1" i="0" u="none" strike="noStrike" kern="1200" cap="all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 Black" panose="00000A00000000000000" pitchFamily="2" charset="0"/>
                <a:ea typeface="+mj-ea"/>
                <a:cs typeface="Aharoni" panose="02010803020104030203" pitchFamily="2" charset="-79"/>
              </a:rPr>
              <a:t>share</a:t>
            </a:r>
            <a:r>
              <a:rPr kumimoji="0" lang="fr-FR" sz="2400" b="1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 Black" panose="00000A00000000000000" pitchFamily="2" charset="0"/>
                <a:ea typeface="+mj-ea"/>
                <a:cs typeface="Aharoni" panose="02010803020104030203" pitchFamily="2" charset="-79"/>
              </a:rPr>
              <a:t> ?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A740BA07-44C1-43E0-90ED-55EC00A6AB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94825" y="400715"/>
            <a:ext cx="1029204" cy="6356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D8358D9-F646-499F-ADE5-683A0311BDF2}"/>
              </a:ext>
            </a:extLst>
          </p:cNvPr>
          <p:cNvSpPr/>
          <p:nvPr/>
        </p:nvSpPr>
        <p:spPr>
          <a:xfrm>
            <a:off x="311594" y="1233569"/>
            <a:ext cx="1131243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Le recours à Digital Share pour mettre à jour le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D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ossier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R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églementaire de nos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C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lients vise à répondre à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4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objectifs :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dirty="0">
              <a:solidFill>
                <a:srgbClr val="000000">
                  <a:lumMod val="65000"/>
                  <a:lumOff val="35000"/>
                </a:srgbClr>
              </a:solidFill>
              <a:latin typeface="Arial Black" panose="020B0A040201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AF1B891-6B3F-4694-A063-051DAF88A92A}"/>
              </a:ext>
            </a:extLst>
          </p:cNvPr>
          <p:cNvSpPr/>
          <p:nvPr/>
        </p:nvSpPr>
        <p:spPr>
          <a:xfrm>
            <a:off x="348343" y="1924588"/>
            <a:ext cx="2664823" cy="134765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</a:rPr>
              <a:t>Vous faire gagner du temps</a:t>
            </a:r>
          </a:p>
          <a:p>
            <a:pPr algn="ctr"/>
            <a:endParaRPr lang="fr-FR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pPr algn="ctr"/>
            <a:endParaRPr lang="fr-FR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6D22CC7-6EA6-47FC-8D58-DDD8AD9DB12E}"/>
              </a:ext>
            </a:extLst>
          </p:cNvPr>
          <p:cNvSpPr/>
          <p:nvPr/>
        </p:nvSpPr>
        <p:spPr>
          <a:xfrm>
            <a:off x="3182982" y="2729660"/>
            <a:ext cx="2664823" cy="134765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</a:rPr>
              <a:t>Renforcer notre image digitale</a:t>
            </a:r>
          </a:p>
          <a:p>
            <a:pPr algn="ctr"/>
            <a:endParaRPr lang="fr-FR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pPr algn="ctr"/>
            <a:endParaRPr lang="fr-FR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8A24BC4-44A5-4A0E-9EB7-3B5DFDDC6230}"/>
              </a:ext>
            </a:extLst>
          </p:cNvPr>
          <p:cNvSpPr/>
          <p:nvPr/>
        </p:nvSpPr>
        <p:spPr>
          <a:xfrm>
            <a:off x="6017621" y="3503220"/>
            <a:ext cx="2664823" cy="134765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</a:rPr>
              <a:t>Améliorer la qualité de notre relation clientèle</a:t>
            </a:r>
          </a:p>
          <a:p>
            <a:pPr algn="ctr"/>
            <a:endParaRPr lang="fr-FR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pPr algn="ctr"/>
            <a:endParaRPr lang="fr-FR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EB055EF-CB98-4419-896D-2D817FB876F5}"/>
              </a:ext>
            </a:extLst>
          </p:cNvPr>
          <p:cNvSpPr/>
          <p:nvPr/>
        </p:nvSpPr>
        <p:spPr>
          <a:xfrm>
            <a:off x="8852260" y="4278722"/>
            <a:ext cx="2664823" cy="134765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>
                <a:solidFill>
                  <a:srgbClr val="FF0000"/>
                </a:solidFill>
                <a:latin typeface="Arial Black" panose="020B0A04020102020204" pitchFamily="34" charset="0"/>
              </a:rPr>
              <a:t>Optimiser votre Part Variable 2022</a:t>
            </a:r>
          </a:p>
          <a:p>
            <a:pPr algn="ctr"/>
            <a:endParaRPr lang="fr-FR" sz="20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2050" name="Picture 2" descr="Vecteurs Gain Temps gratuits, 200+ Illustrations format AI, EPS">
            <a:extLst>
              <a:ext uri="{FF2B5EF4-FFF2-40B4-BE49-F238E27FC236}">
                <a16:creationId xmlns:a16="http://schemas.microsoft.com/office/drawing/2014/main" id="{705B5AB7-D343-4F50-AE90-1B7B66F569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38757" y1="25148" x2="48521" y2="26036"/>
                        <a14:foregroundMark x1="54734" y1="17456" x2="65385" y2="23669"/>
                        <a14:foregroundMark x1="36686" y1="47929" x2="36095" y2="511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5018" y="2455810"/>
            <a:ext cx="991471" cy="9914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DIGITAL — lotuscorp">
            <a:extLst>
              <a:ext uri="{FF2B5EF4-FFF2-40B4-BE49-F238E27FC236}">
                <a16:creationId xmlns:a16="http://schemas.microsoft.com/office/drawing/2014/main" id="{313A4F2C-FA92-4C42-9E15-A291D15CB5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3041" y="3403484"/>
            <a:ext cx="984388" cy="5906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Qu&amp;amp;#39;est-ce que la gestion de la relation client ? Définition - SFAM Magazine">
            <a:extLst>
              <a:ext uri="{FF2B5EF4-FFF2-40B4-BE49-F238E27FC236}">
                <a16:creationId xmlns:a16="http://schemas.microsoft.com/office/drawing/2014/main" id="{38769A14-FB36-44C4-9ADE-40DFE7438D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6857" y="4308292"/>
            <a:ext cx="756949" cy="5051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2F76C3A-3644-4640-82DB-B44691EED0E7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19270" b="19902"/>
          <a:stretch/>
        </p:blipFill>
        <p:spPr>
          <a:xfrm>
            <a:off x="9471175" y="5288916"/>
            <a:ext cx="1426990" cy="2542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A145A48B-9EFF-4409-AB18-3883F932BC75}"/>
              </a:ext>
            </a:extLst>
          </p:cNvPr>
          <p:cNvSpPr txBox="1"/>
          <p:nvPr/>
        </p:nvSpPr>
        <p:spPr>
          <a:xfrm>
            <a:off x="2271876" y="5731218"/>
            <a:ext cx="76482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>
                <a:latin typeface="Forte" panose="03060902040502070203" pitchFamily="66" charset="0"/>
              </a:rPr>
              <a:t>D’où l’intérêt de recourir à </a:t>
            </a:r>
            <a:r>
              <a:rPr lang="fr-FR" sz="2400" dirty="0">
                <a:solidFill>
                  <a:srgbClr val="C00000"/>
                </a:solidFill>
                <a:latin typeface="Forte" panose="03060902040502070203" pitchFamily="66" charset="0"/>
              </a:rPr>
              <a:t>Digital Share </a:t>
            </a:r>
            <a:r>
              <a:rPr lang="fr-FR" sz="2400" dirty="0">
                <a:latin typeface="Forte" panose="03060902040502070203" pitchFamily="66" charset="0"/>
              </a:rPr>
              <a:t>dès que possible</a:t>
            </a:r>
          </a:p>
        </p:txBody>
      </p:sp>
    </p:spTree>
    <p:extLst>
      <p:ext uri="{BB962C8B-B14F-4D97-AF65-F5344CB8AC3E}">
        <p14:creationId xmlns:p14="http://schemas.microsoft.com/office/powerpoint/2010/main" val="17483934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1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re 2">
            <a:extLst>
              <a:ext uri="{FF2B5EF4-FFF2-40B4-BE49-F238E27FC236}">
                <a16:creationId xmlns:a16="http://schemas.microsoft.com/office/drawing/2014/main" id="{0E61704E-E738-43C7-9A56-176CC10DF87F}"/>
              </a:ext>
            </a:extLst>
          </p:cNvPr>
          <p:cNvSpPr txBox="1">
            <a:spLocks/>
          </p:cNvSpPr>
          <p:nvPr/>
        </p:nvSpPr>
        <p:spPr>
          <a:xfrm>
            <a:off x="821824" y="363916"/>
            <a:ext cx="9668494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 Black" panose="00000A00000000000000" pitchFamily="2" charset="0"/>
                <a:ea typeface="+mj-ea"/>
                <a:cs typeface="Aharoni" panose="02010803020104030203" pitchFamily="2" charset="-79"/>
              </a:rPr>
              <a:t>1. Rappels : à quoi sert digital </a:t>
            </a:r>
            <a:r>
              <a:rPr kumimoji="0" lang="fr-FR" sz="2400" b="1" i="0" u="none" strike="noStrike" kern="1200" cap="all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 Black" panose="00000A00000000000000" pitchFamily="2" charset="0"/>
                <a:ea typeface="+mj-ea"/>
                <a:cs typeface="Aharoni" panose="02010803020104030203" pitchFamily="2" charset="-79"/>
              </a:rPr>
              <a:t>share</a:t>
            </a:r>
            <a:r>
              <a:rPr kumimoji="0" lang="fr-FR" sz="2400" b="1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 Black" panose="00000A00000000000000" pitchFamily="2" charset="0"/>
                <a:ea typeface="+mj-ea"/>
                <a:cs typeface="Aharoni" panose="02010803020104030203" pitchFamily="2" charset="-79"/>
              </a:rPr>
              <a:t> ?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A740BA07-44C1-43E0-90ED-55EC00A6AB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94825" y="400715"/>
            <a:ext cx="1029204" cy="6356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D8358D9-F646-499F-ADE5-683A0311BDF2}"/>
              </a:ext>
            </a:extLst>
          </p:cNvPr>
          <p:cNvSpPr/>
          <p:nvPr/>
        </p:nvSpPr>
        <p:spPr>
          <a:xfrm>
            <a:off x="439780" y="4124826"/>
            <a:ext cx="1131243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Et ça tombe bien puisque la liste des documents concernés par l’Espace de Partage DIGITAL SHARE est la même que sur le poste de travail pour la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partie DRC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, à savoir :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1F68E76-5161-43B8-BF17-89DEF12588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27266" y="4709601"/>
            <a:ext cx="4737462" cy="14597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A9949B0B-7D5D-4CEC-9EB4-C4D13ED5B064}"/>
              </a:ext>
            </a:extLst>
          </p:cNvPr>
          <p:cNvSpPr/>
          <p:nvPr/>
        </p:nvSpPr>
        <p:spPr>
          <a:xfrm>
            <a:off x="3038203" y="1129693"/>
            <a:ext cx="6115593" cy="6356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>
                <a:solidFill>
                  <a:srgbClr val="FF0000"/>
                </a:solidFill>
                <a:latin typeface="Arial Black" panose="020B0A04020102020204" pitchFamily="34" charset="0"/>
              </a:rPr>
              <a:t>Optimiser votre Part Variable 2022</a:t>
            </a:r>
          </a:p>
          <a:p>
            <a:pPr algn="ctr"/>
            <a:endParaRPr lang="fr-FR" sz="20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686A97D-CE1F-4129-B130-14A8EFD42403}"/>
              </a:ext>
            </a:extLst>
          </p:cNvPr>
          <p:cNvSpPr/>
          <p:nvPr/>
        </p:nvSpPr>
        <p:spPr>
          <a:xfrm>
            <a:off x="511630" y="2229946"/>
            <a:ext cx="11168740" cy="158122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rgbClr val="FF0000"/>
                </a:solidFill>
                <a:latin typeface="Arial Black" panose="020B0A04020102020204" pitchFamily="34" charset="0"/>
              </a:rPr>
              <a:t>La Part Variable 2022 fait en effet la part belle aux </a:t>
            </a:r>
            <a:r>
              <a:rPr lang="fr-FR" dirty="0">
                <a:solidFill>
                  <a:srgbClr val="006600"/>
                </a:solidFill>
                <a:latin typeface="Arial Black" panose="020B0A04020102020204" pitchFamily="34" charset="0"/>
              </a:rPr>
              <a:t>TOP CC VERTS :</a:t>
            </a:r>
          </a:p>
          <a:p>
            <a:pPr algn="just"/>
            <a:endParaRPr lang="fr-FR" dirty="0">
              <a:solidFill>
                <a:srgbClr val="006600"/>
              </a:solidFill>
              <a:latin typeface="Arial Black" panose="020B0A040201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fr-FR" sz="1400" dirty="0">
                <a:solidFill>
                  <a:srgbClr val="404040"/>
                </a:solidFill>
                <a:latin typeface="Arial Black" panose="020B0A04020102020204" pitchFamily="34" charset="0"/>
              </a:rPr>
              <a:t>Prise en compte des NER, des VB Ep. Salariale et VB IARD-PREV PRO </a:t>
            </a:r>
            <a:r>
              <a:rPr lang="fr-FR" sz="1400" dirty="0">
                <a:solidFill>
                  <a:srgbClr val="006600"/>
                </a:solidFill>
                <a:latin typeface="Arial Black" panose="020B0A04020102020204" pitchFamily="34" charset="0"/>
              </a:rPr>
              <a:t>si et seulement si TOP CC Vert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fr-FR" sz="1400" dirty="0">
              <a:solidFill>
                <a:srgbClr val="006600"/>
              </a:solidFill>
              <a:latin typeface="Arial Black" panose="020B0A040201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fr-FR" sz="1400" dirty="0">
                <a:solidFill>
                  <a:srgbClr val="404040"/>
                </a:solidFill>
                <a:latin typeface="Arial Black" panose="020B0A04020102020204" pitchFamily="34" charset="0"/>
              </a:rPr>
              <a:t>Possibilité d’accrocher</a:t>
            </a:r>
            <a:r>
              <a:rPr lang="fr-FR" sz="1400" dirty="0">
                <a:solidFill>
                  <a:srgbClr val="006600"/>
                </a:solidFill>
                <a:latin typeface="Arial Black" panose="020B0A04020102020204" pitchFamily="34" charset="0"/>
              </a:rPr>
              <a:t> un Bonus sur le « Critère Chapeau Conformité » (jusqu’à +0,50%) / </a:t>
            </a:r>
            <a:r>
              <a:rPr lang="fr-FR" sz="1400" dirty="0">
                <a:solidFill>
                  <a:srgbClr val="404040"/>
                </a:solidFill>
                <a:latin typeface="Arial Black" panose="020B0A04020102020204" pitchFamily="34" charset="0"/>
              </a:rPr>
              <a:t>ou d’éviter </a:t>
            </a:r>
            <a:r>
              <a:rPr lang="fr-FR" sz="1400" dirty="0">
                <a:solidFill>
                  <a:srgbClr val="C00000"/>
                </a:solidFill>
                <a:latin typeface="Arial Black" panose="020B0A04020102020204" pitchFamily="34" charset="0"/>
              </a:rPr>
              <a:t>un malus (-0,25%)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8D1FF067-614C-4B9E-9F34-3DD41BD3001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9270" b="19902"/>
          <a:stretch/>
        </p:blipFill>
        <p:spPr>
          <a:xfrm>
            <a:off x="5382503" y="1433422"/>
            <a:ext cx="1426990" cy="2542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9" name="Flèche : bas 18">
            <a:extLst>
              <a:ext uri="{FF2B5EF4-FFF2-40B4-BE49-F238E27FC236}">
                <a16:creationId xmlns:a16="http://schemas.microsoft.com/office/drawing/2014/main" id="{4B96F9B2-6531-4458-A5C1-4FD9CD8F2312}"/>
              </a:ext>
            </a:extLst>
          </p:cNvPr>
          <p:cNvSpPr/>
          <p:nvPr/>
        </p:nvSpPr>
        <p:spPr>
          <a:xfrm>
            <a:off x="5647507" y="1803981"/>
            <a:ext cx="896983" cy="549946"/>
          </a:xfrm>
          <a:prstGeom prst="downArrow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DE26399-14E8-4B6F-91F8-14A4FE04B1A2}"/>
              </a:ext>
            </a:extLst>
          </p:cNvPr>
          <p:cNvSpPr/>
          <p:nvPr/>
        </p:nvSpPr>
        <p:spPr>
          <a:xfrm>
            <a:off x="563091" y="1226827"/>
            <a:ext cx="199315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sz="1600" i="1" dirty="0">
                <a:solidFill>
                  <a:srgbClr val="000000">
                    <a:lumMod val="75000"/>
                    <a:lumOff val="25000"/>
                  </a:srgb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Focus sur ce 4</a:t>
            </a:r>
            <a:r>
              <a:rPr lang="fr-FR" sz="1600" i="1" baseline="30000" dirty="0">
                <a:solidFill>
                  <a:srgbClr val="000000">
                    <a:lumMod val="75000"/>
                    <a:lumOff val="25000"/>
                  </a:srgb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ème</a:t>
            </a:r>
            <a:r>
              <a:rPr lang="fr-FR" sz="1600" i="1" dirty="0">
                <a:solidFill>
                  <a:srgbClr val="000000">
                    <a:lumMod val="75000"/>
                    <a:lumOff val="25000"/>
                  </a:srgb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 objectif</a:t>
            </a:r>
            <a:endParaRPr kumimoji="0" lang="fr-FR" sz="1600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uLnTx/>
              <a:uFillTx/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pic>
        <p:nvPicPr>
          <p:cNvPr id="2" name="Picture 2" descr="personnage-longue-vue | Blogue et ressources d&amp;amp;#39;emploi | Jobboom">
            <a:extLst>
              <a:ext uri="{FF2B5EF4-FFF2-40B4-BE49-F238E27FC236}">
                <a16:creationId xmlns:a16="http://schemas.microsoft.com/office/drawing/2014/main" id="{4C5472E8-BAC7-4AA8-A0E7-3C3EC1E9855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192" b="89694" l="22785" r="80538">
                        <a14:foregroundMark x1="24051" y1="64624" x2="24209" y2="72423"/>
                        <a14:foregroundMark x1="22785" y1="68802" x2="27690" y2="78552"/>
                        <a14:foregroundMark x1="39082" y1="55432" x2="31962" y2="62953"/>
                        <a14:foregroundMark x1="31962" y1="62953" x2="31487" y2="65460"/>
                        <a14:foregroundMark x1="57736" y1="38440" x2="59494" y2="32869"/>
                        <a14:foregroundMark x1="57539" y1="39063" x2="57736" y2="38440"/>
                        <a14:foregroundMark x1="53956" y1="50418" x2="55061" y2="46916"/>
                        <a14:foregroundMark x1="81013" y1="12256" x2="80696" y2="27298"/>
                        <a14:foregroundMark x1="80696" y1="27298" x2="76899" y2="14763"/>
                        <a14:foregroundMark x1="76899" y1="14763" x2="80538" y2="12535"/>
                        <a14:foregroundMark x1="44937" y1="9192" x2="44937" y2="9192"/>
                        <a14:foregroundMark x1="40032" y1="15042" x2="40032" y2="15042"/>
                        <a14:foregroundMark x1="52215" y1="11978" x2="52215" y2="11978"/>
                        <a14:foregroundMark x1="58544" y1="38997" x2="55696" y2="47354"/>
                        <a14:backgroundMark x1="55380" y1="38719" x2="55358" y2="3914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897" r="15569"/>
          <a:stretch/>
        </p:blipFill>
        <p:spPr bwMode="auto">
          <a:xfrm>
            <a:off x="2219900" y="1036318"/>
            <a:ext cx="1313340" cy="1138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04389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1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EDF1E0D-6C1F-44C2-8ED0-35BDDBF730E5}"/>
              </a:ext>
            </a:extLst>
          </p:cNvPr>
          <p:cNvSpPr/>
          <p:nvPr/>
        </p:nvSpPr>
        <p:spPr>
          <a:xfrm>
            <a:off x="1262743" y="1837318"/>
            <a:ext cx="10093234" cy="30517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0" indent="-457200" algn="just" defTabSz="914400" rtl="0" eaLnBrk="1" fontAlgn="auto" latinLnBrk="0" hangingPunct="1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Rappels : qu’est-ce que Digital Share et à quoi ça sert ?</a:t>
            </a:r>
          </a:p>
          <a:p>
            <a:pPr marL="457200" marR="0" lvl="0" indent="-457200" algn="just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Aharoni" panose="02010803020104030203" pitchFamily="2" charset="-79"/>
            </a:endParaRPr>
          </a:p>
          <a:p>
            <a:pPr marL="457200" marR="0" lvl="0" indent="-457200" algn="just" defTabSz="914400" rtl="0" eaLnBrk="1" fontAlgn="auto" latinLnBrk="0" hangingPunct="1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Comment capitaliser sur Digital Share pour renforcer ma Part Variable ? / Mode opératoire</a:t>
            </a:r>
          </a:p>
          <a:p>
            <a:pPr marL="457200" marR="0" lvl="0" indent="-457200" algn="just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Aharoni" panose="02010803020104030203" pitchFamily="2" charset="-79"/>
            </a:endParaRPr>
          </a:p>
          <a:p>
            <a:pPr marL="457200" marR="0" lvl="0" indent="-457200" algn="just" defTabSz="914400" rtl="0" eaLnBrk="1" fontAlgn="auto" latinLnBrk="0" hangingPunct="1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Nouveauté au 21 mars 2022 : l’accès à Digital Share en </a:t>
            </a:r>
            <a:r>
              <a:rPr kumimoji="0" lang="fr-FR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selfcare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 </a:t>
            </a:r>
          </a:p>
        </p:txBody>
      </p:sp>
      <p:sp>
        <p:nvSpPr>
          <p:cNvPr id="12" name="Titre 2">
            <a:extLst>
              <a:ext uri="{FF2B5EF4-FFF2-40B4-BE49-F238E27FC236}">
                <a16:creationId xmlns:a16="http://schemas.microsoft.com/office/drawing/2014/main" id="{0E61704E-E738-43C7-9A56-176CC10DF87F}"/>
              </a:ext>
            </a:extLst>
          </p:cNvPr>
          <p:cNvSpPr txBox="1">
            <a:spLocks/>
          </p:cNvSpPr>
          <p:nvPr/>
        </p:nvSpPr>
        <p:spPr>
          <a:xfrm>
            <a:off x="821824" y="256562"/>
            <a:ext cx="9668494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 Black" panose="00000A00000000000000" pitchFamily="2" charset="0"/>
                <a:ea typeface="+mj-ea"/>
                <a:cs typeface="Aharoni" panose="02010803020104030203" pitchFamily="2" charset="-79"/>
              </a:rPr>
              <a:t>Au sommaire de cette semaine</a:t>
            </a:r>
          </a:p>
        </p:txBody>
      </p:sp>
      <p:pic>
        <p:nvPicPr>
          <p:cNvPr id="2050" name="Picture 2" descr="Grunge red new version word round rubber stamp - Stock Illustration  [46193164] - PIXTA">
            <a:extLst>
              <a:ext uri="{FF2B5EF4-FFF2-40B4-BE49-F238E27FC236}">
                <a16:creationId xmlns:a16="http://schemas.microsoft.com/office/drawing/2014/main" id="{B68EB8FA-984D-463B-8698-067F66107D5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96" t="11757" r="4286" b="16350"/>
          <a:stretch/>
        </p:blipFill>
        <p:spPr bwMode="auto">
          <a:xfrm>
            <a:off x="350821" y="4049485"/>
            <a:ext cx="911922" cy="750755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740BA07-44C1-43E0-90ED-55EC00A6AB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94825" y="400715"/>
            <a:ext cx="1029204" cy="6356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3B3EF77-29DD-4E88-915F-1EDF6422EFAB}"/>
              </a:ext>
            </a:extLst>
          </p:cNvPr>
          <p:cNvSpPr/>
          <p:nvPr/>
        </p:nvSpPr>
        <p:spPr>
          <a:xfrm>
            <a:off x="1018903" y="2743203"/>
            <a:ext cx="10441577" cy="84473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48318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F8CA7D3-79CF-403B-84E0-9D8C086837EB}"/>
              </a:ext>
            </a:extLst>
          </p:cNvPr>
          <p:cNvSpPr/>
          <p:nvPr/>
        </p:nvSpPr>
        <p:spPr>
          <a:xfrm>
            <a:off x="217714" y="3613527"/>
            <a:ext cx="3526972" cy="214283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1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EDF1E0D-6C1F-44C2-8ED0-35BDDBF730E5}"/>
              </a:ext>
            </a:extLst>
          </p:cNvPr>
          <p:cNvSpPr/>
          <p:nvPr/>
        </p:nvSpPr>
        <p:spPr>
          <a:xfrm>
            <a:off x="376077" y="1198373"/>
            <a:ext cx="11439845" cy="2144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ts val="2300"/>
              </a:lnSpc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Dans cette partie, nous vous livrons le mode opératoire pour identifier </a:t>
            </a:r>
            <a:r>
              <a:rPr lang="fr-FR" dirty="0">
                <a:solidFill>
                  <a:srgbClr val="000000">
                    <a:lumMod val="75000"/>
                    <a:lumOff val="25000"/>
                  </a:srgb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et traiter, via le recours à Digital Share,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l’ensemble des clients (EI et PM) de votre Portefeuille pour lesquels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le TOP CC n’est pas encore (ou n’est plus) vert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.</a:t>
            </a:r>
          </a:p>
          <a:p>
            <a:pPr lvl="0" algn="just">
              <a:lnSpc>
                <a:spcPts val="2300"/>
              </a:lnSpc>
              <a:defRPr/>
            </a:pPr>
            <a:endParaRPr lang="fr-FR" dirty="0">
              <a:solidFill>
                <a:srgbClr val="000000">
                  <a:lumMod val="75000"/>
                  <a:lumOff val="25000"/>
                </a:srgbClr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  <a:p>
            <a:pPr lvl="0" algn="just">
              <a:lnSpc>
                <a:spcPts val="2300"/>
              </a:lnSpc>
              <a:defRPr/>
            </a:pPr>
            <a:endParaRPr lang="fr-FR" dirty="0">
              <a:solidFill>
                <a:srgbClr val="000000">
                  <a:lumMod val="75000"/>
                  <a:lumOff val="25000"/>
                </a:srgbClr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  <a:p>
            <a:pPr lvl="0" algn="just">
              <a:lnSpc>
                <a:spcPts val="2300"/>
              </a:lnSpc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→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Schéma du processus, initié à partir du bouton « 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E9901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TOP CC Orange 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» / « 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TOP CC Rouge 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» </a:t>
            </a:r>
            <a:r>
              <a:rPr kumimoji="0" lang="fr-FR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(le CAPRO accède à Digital Share à partir du processus TOP CC)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 :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A740BA07-44C1-43E0-90ED-55EC00A6AB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94825" y="400715"/>
            <a:ext cx="1029204" cy="6356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itre 2">
            <a:extLst>
              <a:ext uri="{FF2B5EF4-FFF2-40B4-BE49-F238E27FC236}">
                <a16:creationId xmlns:a16="http://schemas.microsoft.com/office/drawing/2014/main" id="{4945AE6B-67EF-43C9-B586-9C5040BCCA15}"/>
              </a:ext>
            </a:extLst>
          </p:cNvPr>
          <p:cNvSpPr txBox="1">
            <a:spLocks/>
          </p:cNvSpPr>
          <p:nvPr/>
        </p:nvSpPr>
        <p:spPr>
          <a:xfrm>
            <a:off x="2151016" y="363916"/>
            <a:ext cx="8339301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 Black" panose="00000A00000000000000" pitchFamily="2" charset="0"/>
                <a:ea typeface="+mj-ea"/>
                <a:cs typeface="Aharoni" panose="02010803020104030203" pitchFamily="2" charset="-79"/>
              </a:rPr>
              <a:t>2. Rappels : digital </a:t>
            </a:r>
            <a:r>
              <a:rPr kumimoji="0" lang="fr-FR" sz="2400" b="1" i="0" u="none" strike="noStrike" kern="1200" cap="all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 Black" panose="00000A00000000000000" pitchFamily="2" charset="0"/>
                <a:ea typeface="+mj-ea"/>
                <a:cs typeface="Aharoni" panose="02010803020104030203" pitchFamily="2" charset="-79"/>
              </a:rPr>
              <a:t>share</a:t>
            </a:r>
            <a:r>
              <a:rPr kumimoji="0" lang="fr-FR" sz="2400" b="1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 Black" panose="00000A00000000000000" pitchFamily="2" charset="0"/>
                <a:ea typeface="+mj-ea"/>
                <a:cs typeface="Aharoni" panose="02010803020104030203" pitchFamily="2" charset="-79"/>
              </a:rPr>
              <a:t> au service de ma part variable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1F1E7A9-C261-40EB-A9DB-0D0ACCAE79F4}"/>
              </a:ext>
            </a:extLst>
          </p:cNvPr>
          <p:cNvSpPr/>
          <p:nvPr/>
        </p:nvSpPr>
        <p:spPr>
          <a:xfrm>
            <a:off x="427915" y="3780150"/>
            <a:ext cx="3080933" cy="1175028"/>
          </a:xfrm>
          <a:prstGeom prst="rect">
            <a:avLst/>
          </a:prstGeom>
          <a:solidFill>
            <a:srgbClr val="FF00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CA PRO crée un Dossier de Partage depuis le TOP CC pour un client donné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A32D3C3-0D26-4B67-832E-8F34EF64DB6E}"/>
              </a:ext>
            </a:extLst>
          </p:cNvPr>
          <p:cNvSpPr/>
          <p:nvPr/>
        </p:nvSpPr>
        <p:spPr>
          <a:xfrm>
            <a:off x="4555532" y="3789076"/>
            <a:ext cx="3080933" cy="117502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Client est notifié de cette demande et y répond en envoyant les documents requis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478A6D1-BECE-4C6C-A7CF-B0E1D6147FE4}"/>
              </a:ext>
            </a:extLst>
          </p:cNvPr>
          <p:cNvSpPr/>
          <p:nvPr/>
        </p:nvSpPr>
        <p:spPr>
          <a:xfrm>
            <a:off x="8683149" y="3789076"/>
            <a:ext cx="3080933" cy="117502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CAPRO est notifié de ce retour client, contrôle les documents et les valide</a:t>
            </a:r>
          </a:p>
        </p:txBody>
      </p:sp>
      <p:cxnSp>
        <p:nvCxnSpPr>
          <p:cNvPr id="4" name="Connecteur droit avec flèche 3">
            <a:extLst>
              <a:ext uri="{FF2B5EF4-FFF2-40B4-BE49-F238E27FC236}">
                <a16:creationId xmlns:a16="http://schemas.microsoft.com/office/drawing/2014/main" id="{011B5D97-3530-43BF-9554-55CCD851F51F}"/>
              </a:ext>
            </a:extLst>
          </p:cNvPr>
          <p:cNvCxnSpPr/>
          <p:nvPr/>
        </p:nvCxnSpPr>
        <p:spPr>
          <a:xfrm>
            <a:off x="427915" y="5199018"/>
            <a:ext cx="11336170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ZoneTexte 4">
            <a:extLst>
              <a:ext uri="{FF2B5EF4-FFF2-40B4-BE49-F238E27FC236}">
                <a16:creationId xmlns:a16="http://schemas.microsoft.com/office/drawing/2014/main" id="{461C3FC8-B4CE-44BE-89FC-14220B82DAB1}"/>
              </a:ext>
            </a:extLst>
          </p:cNvPr>
          <p:cNvSpPr txBox="1"/>
          <p:nvPr/>
        </p:nvSpPr>
        <p:spPr>
          <a:xfrm>
            <a:off x="1310721" y="5199018"/>
            <a:ext cx="11487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  <a:latin typeface="Arial Black" panose="020B0A04020102020204" pitchFamily="34" charset="0"/>
              </a:rPr>
              <a:t>Etape 1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3E2406E-FDE2-4F8E-987F-20104AE62AAD}"/>
              </a:ext>
            </a:extLst>
          </p:cNvPr>
          <p:cNvSpPr txBox="1"/>
          <p:nvPr/>
        </p:nvSpPr>
        <p:spPr>
          <a:xfrm>
            <a:off x="5521642" y="5199018"/>
            <a:ext cx="11487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Arial Black" panose="020B0A04020102020204" pitchFamily="34" charset="0"/>
              </a:rPr>
              <a:t>Etape 2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AFDAB85-6863-4A0A-9D88-3F337E7C7EA1}"/>
              </a:ext>
            </a:extLst>
          </p:cNvPr>
          <p:cNvSpPr txBox="1"/>
          <p:nvPr/>
        </p:nvSpPr>
        <p:spPr>
          <a:xfrm>
            <a:off x="9649259" y="5199018"/>
            <a:ext cx="11487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Arial Black" panose="020B0A04020102020204" pitchFamily="34" charset="0"/>
              </a:rPr>
              <a:t>Etape 3</a:t>
            </a:r>
          </a:p>
        </p:txBody>
      </p:sp>
      <p:sp>
        <p:nvSpPr>
          <p:cNvPr id="6" name="Triangle isocèle 5">
            <a:extLst>
              <a:ext uri="{FF2B5EF4-FFF2-40B4-BE49-F238E27FC236}">
                <a16:creationId xmlns:a16="http://schemas.microsoft.com/office/drawing/2014/main" id="{3143255E-1F63-4830-B147-F1CB4469C24C}"/>
              </a:ext>
            </a:extLst>
          </p:cNvPr>
          <p:cNvSpPr/>
          <p:nvPr/>
        </p:nvSpPr>
        <p:spPr>
          <a:xfrm rot="5400000">
            <a:off x="3709972" y="4260217"/>
            <a:ext cx="644435" cy="214894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Triangle isocèle 17">
            <a:extLst>
              <a:ext uri="{FF2B5EF4-FFF2-40B4-BE49-F238E27FC236}">
                <a16:creationId xmlns:a16="http://schemas.microsoft.com/office/drawing/2014/main" id="{C1E73D3B-7048-4CAC-9A42-4C4DAA49D549}"/>
              </a:ext>
            </a:extLst>
          </p:cNvPr>
          <p:cNvSpPr/>
          <p:nvPr/>
        </p:nvSpPr>
        <p:spPr>
          <a:xfrm rot="5400000">
            <a:off x="7837590" y="4260218"/>
            <a:ext cx="644435" cy="214894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61973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1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740BA07-44C1-43E0-90ED-55EC00A6AB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94825" y="400715"/>
            <a:ext cx="1029204" cy="6356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itre 2">
            <a:extLst>
              <a:ext uri="{FF2B5EF4-FFF2-40B4-BE49-F238E27FC236}">
                <a16:creationId xmlns:a16="http://schemas.microsoft.com/office/drawing/2014/main" id="{4945AE6B-67EF-43C9-B586-9C5040BCCA15}"/>
              </a:ext>
            </a:extLst>
          </p:cNvPr>
          <p:cNvSpPr txBox="1">
            <a:spLocks/>
          </p:cNvSpPr>
          <p:nvPr/>
        </p:nvSpPr>
        <p:spPr>
          <a:xfrm>
            <a:off x="2151016" y="363916"/>
            <a:ext cx="8339301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 Black" panose="00000A00000000000000" pitchFamily="2" charset="0"/>
                <a:ea typeface="+mj-ea"/>
                <a:cs typeface="Aharoni" panose="02010803020104030203" pitchFamily="2" charset="-79"/>
              </a:rPr>
              <a:t>2. Rappels : digital </a:t>
            </a:r>
            <a:r>
              <a:rPr kumimoji="0" lang="fr-FR" sz="2400" b="1" i="0" u="none" strike="noStrike" kern="1200" cap="all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 Black" panose="00000A00000000000000" pitchFamily="2" charset="0"/>
                <a:ea typeface="+mj-ea"/>
                <a:cs typeface="Aharoni" panose="02010803020104030203" pitchFamily="2" charset="-79"/>
              </a:rPr>
              <a:t>share</a:t>
            </a:r>
            <a:r>
              <a:rPr kumimoji="0" lang="fr-FR" sz="2400" b="1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 Black" panose="00000A00000000000000" pitchFamily="2" charset="0"/>
                <a:ea typeface="+mj-ea"/>
                <a:cs typeface="Aharoni" panose="02010803020104030203" pitchFamily="2" charset="-79"/>
              </a:rPr>
              <a:t> au service de ma part variable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1F1E7A9-C261-40EB-A9DB-0D0ACCAE79F4}"/>
              </a:ext>
            </a:extLst>
          </p:cNvPr>
          <p:cNvSpPr/>
          <p:nvPr/>
        </p:nvSpPr>
        <p:spPr>
          <a:xfrm>
            <a:off x="1449238" y="1134104"/>
            <a:ext cx="5874671" cy="252947"/>
          </a:xfrm>
          <a:prstGeom prst="rect">
            <a:avLst/>
          </a:prstGeom>
          <a:solidFill>
            <a:srgbClr val="FF00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CA PRO crée un Dossier de Partage depuis le TOP CC pour un client donné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61C3FC8-B4CE-44BE-89FC-14220B82DAB1}"/>
              </a:ext>
            </a:extLst>
          </p:cNvPr>
          <p:cNvSpPr txBox="1"/>
          <p:nvPr/>
        </p:nvSpPr>
        <p:spPr>
          <a:xfrm>
            <a:off x="300526" y="1082881"/>
            <a:ext cx="11487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Etape 1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52D93AF-F15A-412A-A5E2-577FFDF3205F}"/>
              </a:ext>
            </a:extLst>
          </p:cNvPr>
          <p:cNvSpPr/>
          <p:nvPr/>
        </p:nvSpPr>
        <p:spPr>
          <a:xfrm>
            <a:off x="300526" y="1503436"/>
            <a:ext cx="11439845" cy="367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→ </a:t>
            </a:r>
            <a:r>
              <a:rPr lang="fr-FR" sz="1600" dirty="0">
                <a:solidFill>
                  <a:srgbClr val="000000">
                    <a:lumMod val="75000"/>
                    <a:lumOff val="25000"/>
                  </a:srgb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Identification des clients de mon Portefeuille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 « 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FE9901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TOP CC Orange 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» / « 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TOP CC Rouge 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» :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0ADCA8C-95EE-44B8-816F-E7FB7FD6FA9F}"/>
              </a:ext>
            </a:extLst>
          </p:cNvPr>
          <p:cNvSpPr txBox="1"/>
          <p:nvPr/>
        </p:nvSpPr>
        <p:spPr>
          <a:xfrm>
            <a:off x="670566" y="1992949"/>
            <a:ext cx="32395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/>
              <a:t>Depuis le PCM </a:t>
            </a:r>
            <a:r>
              <a:rPr lang="fr-FR" sz="1600" dirty="0"/>
              <a:t>/ Ma Journée / Mes opérations en attente de décision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A855B59C-C52E-4C48-8810-19EE7C2066FA}"/>
              </a:ext>
            </a:extLst>
          </p:cNvPr>
          <p:cNvSpPr txBox="1"/>
          <p:nvPr/>
        </p:nvSpPr>
        <p:spPr>
          <a:xfrm>
            <a:off x="7559042" y="1992949"/>
            <a:ext cx="28477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/>
              <a:t>Depuis le Nouveau Portail </a:t>
            </a:r>
            <a:r>
              <a:rPr lang="fr-FR" sz="1600" b="1" dirty="0" err="1"/>
              <a:t>MySys</a:t>
            </a:r>
            <a:r>
              <a:rPr lang="fr-FR" sz="1600" b="1" dirty="0"/>
              <a:t> </a:t>
            </a:r>
            <a:r>
              <a:rPr lang="fr-FR" sz="1600" dirty="0"/>
              <a:t>/ Ma journée / Activités / </a:t>
            </a:r>
            <a:r>
              <a:rPr lang="fr-FR" sz="1600" dirty="0">
                <a:solidFill>
                  <a:srgbClr val="FF0000"/>
                </a:solidFill>
              </a:rPr>
              <a:t>Action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08973719-0E47-4416-9D12-FBE7A30E06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78285" y="2689272"/>
            <a:ext cx="6056833" cy="33652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73361294-F8AD-4ED2-A0D7-E8E7B0947386}"/>
              </a:ext>
            </a:extLst>
          </p:cNvPr>
          <p:cNvSpPr/>
          <p:nvPr/>
        </p:nvSpPr>
        <p:spPr>
          <a:xfrm>
            <a:off x="7916120" y="4711336"/>
            <a:ext cx="2107474" cy="4702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3902DB1-A735-476F-8D38-D86D4B6D94DD}"/>
              </a:ext>
            </a:extLst>
          </p:cNvPr>
          <p:cNvSpPr/>
          <p:nvPr/>
        </p:nvSpPr>
        <p:spPr>
          <a:xfrm>
            <a:off x="8038040" y="3395895"/>
            <a:ext cx="566059" cy="17595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A268B5FD-5E2D-48DA-ACCF-FB6FD431CC3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6881" y="2699572"/>
            <a:ext cx="5190309" cy="23777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0DB5DC27-F020-4716-B46B-07107E7B8A39}"/>
              </a:ext>
            </a:extLst>
          </p:cNvPr>
          <p:cNvSpPr/>
          <p:nvPr/>
        </p:nvSpPr>
        <p:spPr>
          <a:xfrm>
            <a:off x="3737357" y="4824550"/>
            <a:ext cx="1304906" cy="17417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B1369DC3-0E02-4113-957A-B858EAA5D921}"/>
              </a:ext>
            </a:extLst>
          </p:cNvPr>
          <p:cNvCxnSpPr/>
          <p:nvPr/>
        </p:nvCxnSpPr>
        <p:spPr>
          <a:xfrm>
            <a:off x="5608320" y="2124891"/>
            <a:ext cx="0" cy="3929665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Ellipse 27">
            <a:extLst>
              <a:ext uri="{FF2B5EF4-FFF2-40B4-BE49-F238E27FC236}">
                <a16:creationId xmlns:a16="http://schemas.microsoft.com/office/drawing/2014/main" id="{9FF77325-9909-4A74-8E29-30DDA06E3FD5}"/>
              </a:ext>
            </a:extLst>
          </p:cNvPr>
          <p:cNvSpPr/>
          <p:nvPr/>
        </p:nvSpPr>
        <p:spPr>
          <a:xfrm>
            <a:off x="5255623" y="2036553"/>
            <a:ext cx="705393" cy="337337"/>
          </a:xfrm>
          <a:prstGeom prst="ellipse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rgbClr val="FF0000"/>
                </a:solidFill>
              </a:rPr>
              <a:t>ou</a:t>
            </a:r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F7CEC626-5139-46B3-953A-C3A18BE39767}"/>
              </a:ext>
            </a:extLst>
          </p:cNvPr>
          <p:cNvSpPr/>
          <p:nvPr/>
        </p:nvSpPr>
        <p:spPr>
          <a:xfrm>
            <a:off x="8554004" y="1101209"/>
            <a:ext cx="705393" cy="337337"/>
          </a:xfrm>
          <a:prstGeom prst="ellipse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rgbClr val="FF0000"/>
                </a:solidFill>
              </a:rPr>
              <a:t>1/3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6AC4822-F64A-4D90-90FF-3FEAC1A19810}"/>
              </a:ext>
            </a:extLst>
          </p:cNvPr>
          <p:cNvSpPr/>
          <p:nvPr/>
        </p:nvSpPr>
        <p:spPr>
          <a:xfrm>
            <a:off x="7201990" y="2769326"/>
            <a:ext cx="648770" cy="21175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67FB998-00FE-4E62-8436-817E68DD0898}"/>
              </a:ext>
            </a:extLst>
          </p:cNvPr>
          <p:cNvSpPr/>
          <p:nvPr/>
        </p:nvSpPr>
        <p:spPr>
          <a:xfrm>
            <a:off x="256881" y="2663446"/>
            <a:ext cx="648770" cy="21175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F08C570-B1F5-4961-A125-81401163BE0D}"/>
              </a:ext>
            </a:extLst>
          </p:cNvPr>
          <p:cNvSpPr/>
          <p:nvPr/>
        </p:nvSpPr>
        <p:spPr>
          <a:xfrm>
            <a:off x="3770810" y="3377994"/>
            <a:ext cx="1441267" cy="21175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34" name="Connecteur droit avec flèche 33">
            <a:extLst>
              <a:ext uri="{FF2B5EF4-FFF2-40B4-BE49-F238E27FC236}">
                <a16:creationId xmlns:a16="http://schemas.microsoft.com/office/drawing/2014/main" id="{D7B58843-7A00-4CD0-A749-D35B8C7B66E9}"/>
              </a:ext>
            </a:extLst>
          </p:cNvPr>
          <p:cNvCxnSpPr>
            <a:cxnSpLocks/>
          </p:cNvCxnSpPr>
          <p:nvPr/>
        </p:nvCxnSpPr>
        <p:spPr>
          <a:xfrm flipH="1">
            <a:off x="9039497" y="2577724"/>
            <a:ext cx="696686" cy="213361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avec flèche 35">
            <a:extLst>
              <a:ext uri="{FF2B5EF4-FFF2-40B4-BE49-F238E27FC236}">
                <a16:creationId xmlns:a16="http://schemas.microsoft.com/office/drawing/2014/main" id="{5C02D66B-6BA0-4E30-8F88-81710AC1EB59}"/>
              </a:ext>
            </a:extLst>
          </p:cNvPr>
          <p:cNvCxnSpPr>
            <a:cxnSpLocks/>
          </p:cNvCxnSpPr>
          <p:nvPr/>
        </p:nvCxnSpPr>
        <p:spPr>
          <a:xfrm>
            <a:off x="2917372" y="2507712"/>
            <a:ext cx="819985" cy="228200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69826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1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740BA07-44C1-43E0-90ED-55EC00A6AB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94825" y="400715"/>
            <a:ext cx="1029204" cy="6356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itre 2">
            <a:extLst>
              <a:ext uri="{FF2B5EF4-FFF2-40B4-BE49-F238E27FC236}">
                <a16:creationId xmlns:a16="http://schemas.microsoft.com/office/drawing/2014/main" id="{4945AE6B-67EF-43C9-B586-9C5040BCCA15}"/>
              </a:ext>
            </a:extLst>
          </p:cNvPr>
          <p:cNvSpPr txBox="1">
            <a:spLocks/>
          </p:cNvSpPr>
          <p:nvPr/>
        </p:nvSpPr>
        <p:spPr>
          <a:xfrm>
            <a:off x="2151016" y="363916"/>
            <a:ext cx="8339301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 Black" panose="00000A00000000000000" pitchFamily="2" charset="0"/>
                <a:ea typeface="+mj-ea"/>
                <a:cs typeface="Aharoni" panose="02010803020104030203" pitchFamily="2" charset="-79"/>
              </a:rPr>
              <a:t>2. Rappels : digital </a:t>
            </a:r>
            <a:r>
              <a:rPr kumimoji="0" lang="fr-FR" sz="2400" b="1" i="0" u="none" strike="noStrike" kern="1200" cap="all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 Black" panose="00000A00000000000000" pitchFamily="2" charset="0"/>
                <a:ea typeface="+mj-ea"/>
                <a:cs typeface="Aharoni" panose="02010803020104030203" pitchFamily="2" charset="-79"/>
              </a:rPr>
              <a:t>share</a:t>
            </a:r>
            <a:r>
              <a:rPr kumimoji="0" lang="fr-FR" sz="2400" b="1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 Black" panose="00000A00000000000000" pitchFamily="2" charset="0"/>
                <a:ea typeface="+mj-ea"/>
                <a:cs typeface="Aharoni" panose="02010803020104030203" pitchFamily="2" charset="-79"/>
              </a:rPr>
              <a:t> au service de ma part variable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1F1E7A9-C261-40EB-A9DB-0D0ACCAE79F4}"/>
              </a:ext>
            </a:extLst>
          </p:cNvPr>
          <p:cNvSpPr/>
          <p:nvPr/>
        </p:nvSpPr>
        <p:spPr>
          <a:xfrm>
            <a:off x="1449238" y="1134104"/>
            <a:ext cx="5874671" cy="252947"/>
          </a:xfrm>
          <a:prstGeom prst="rect">
            <a:avLst/>
          </a:prstGeom>
          <a:solidFill>
            <a:srgbClr val="FF00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CA PRO crée un Dossier de Partage depuis le TOP CC pour un client donné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61C3FC8-B4CE-44BE-89FC-14220B82DAB1}"/>
              </a:ext>
            </a:extLst>
          </p:cNvPr>
          <p:cNvSpPr txBox="1"/>
          <p:nvPr/>
        </p:nvSpPr>
        <p:spPr>
          <a:xfrm>
            <a:off x="300526" y="1082881"/>
            <a:ext cx="11487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Etape 1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52D93AF-F15A-412A-A5E2-577FFDF3205F}"/>
              </a:ext>
            </a:extLst>
          </p:cNvPr>
          <p:cNvSpPr/>
          <p:nvPr/>
        </p:nvSpPr>
        <p:spPr>
          <a:xfrm>
            <a:off x="300526" y="1503436"/>
            <a:ext cx="11439845" cy="367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→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Illustration sur 1 client topé « 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FE9901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TOP CC Orange 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» :</a:t>
            </a:r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F7CEC626-5139-46B3-953A-C3A18BE39767}"/>
              </a:ext>
            </a:extLst>
          </p:cNvPr>
          <p:cNvSpPr/>
          <p:nvPr/>
        </p:nvSpPr>
        <p:spPr>
          <a:xfrm>
            <a:off x="8554004" y="1101209"/>
            <a:ext cx="705393" cy="337337"/>
          </a:xfrm>
          <a:prstGeom prst="ellipse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2/3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86D9AD4B-3A87-431C-8ED8-F363C3F0E660}"/>
              </a:ext>
            </a:extLst>
          </p:cNvPr>
          <p:cNvSpPr txBox="1"/>
          <p:nvPr/>
        </p:nvSpPr>
        <p:spPr>
          <a:xfrm>
            <a:off x="532864" y="2474893"/>
            <a:ext cx="196649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4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Le CA PRO accède à </a:t>
            </a:r>
            <a:r>
              <a:rPr lang="fr-FR" sz="1400" b="1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Digital Share </a:t>
            </a:r>
            <a:r>
              <a:rPr lang="fr-FR" sz="14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à partir du processus </a:t>
            </a:r>
            <a:r>
              <a:rPr lang="fr-FR" sz="1400" b="1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Top CC</a:t>
            </a:r>
            <a:r>
              <a:rPr lang="fr-FR" sz="14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de la Synthèse Personne du client visé</a:t>
            </a:r>
            <a:r>
              <a:rPr lang="fr-FR" sz="1400" b="1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.</a:t>
            </a:r>
          </a:p>
          <a:p>
            <a:pPr algn="just"/>
            <a:endParaRPr lang="fr-FR" sz="1400" b="1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algn="just"/>
            <a:r>
              <a:rPr lang="fr-FR" sz="1400" b="1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Cliquer sur « </a:t>
            </a:r>
            <a:r>
              <a:rPr lang="fr-FR" sz="1400" b="1" i="1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+ Créer un dossier de partage </a:t>
            </a:r>
            <a:r>
              <a:rPr lang="fr-FR" sz="1400" b="1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»</a:t>
            </a:r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640FF96F-C01C-497A-8F5A-B8A99DB1DE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72293" y="2094911"/>
            <a:ext cx="7534715" cy="38878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4EAD0153-EB3A-4818-8095-8F4AA2B24FB8}"/>
              </a:ext>
            </a:extLst>
          </p:cNvPr>
          <p:cNvCxnSpPr/>
          <p:nvPr/>
        </p:nvCxnSpPr>
        <p:spPr>
          <a:xfrm flipH="1">
            <a:off x="3823063" y="1817371"/>
            <a:ext cx="627017" cy="79520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4A4E8298-02BA-4769-8AF7-0979A2F129EE}"/>
              </a:ext>
            </a:extLst>
          </p:cNvPr>
          <p:cNvSpPr/>
          <p:nvPr/>
        </p:nvSpPr>
        <p:spPr>
          <a:xfrm>
            <a:off x="9259397" y="2474893"/>
            <a:ext cx="1230920" cy="5295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35" name="Connecteur droit avec flèche 34">
            <a:extLst>
              <a:ext uri="{FF2B5EF4-FFF2-40B4-BE49-F238E27FC236}">
                <a16:creationId xmlns:a16="http://schemas.microsoft.com/office/drawing/2014/main" id="{EB689FF1-36F0-46A1-9655-0C96540AF4EA}"/>
              </a:ext>
            </a:extLst>
          </p:cNvPr>
          <p:cNvCxnSpPr>
            <a:cxnSpLocks/>
          </p:cNvCxnSpPr>
          <p:nvPr/>
        </p:nvCxnSpPr>
        <p:spPr>
          <a:xfrm flipV="1">
            <a:off x="2499360" y="3004457"/>
            <a:ext cx="6627223" cy="98407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00814CAE-D7E6-4884-BDDF-3C8BBDC27FB2}"/>
              </a:ext>
            </a:extLst>
          </p:cNvPr>
          <p:cNvSpPr/>
          <p:nvPr/>
        </p:nvSpPr>
        <p:spPr>
          <a:xfrm>
            <a:off x="2971136" y="2101047"/>
            <a:ext cx="3490623" cy="2996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12481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1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740BA07-44C1-43E0-90ED-55EC00A6AB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94825" y="400715"/>
            <a:ext cx="1029204" cy="6356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itre 2">
            <a:extLst>
              <a:ext uri="{FF2B5EF4-FFF2-40B4-BE49-F238E27FC236}">
                <a16:creationId xmlns:a16="http://schemas.microsoft.com/office/drawing/2014/main" id="{4945AE6B-67EF-43C9-B586-9C5040BCCA15}"/>
              </a:ext>
            </a:extLst>
          </p:cNvPr>
          <p:cNvSpPr txBox="1">
            <a:spLocks/>
          </p:cNvSpPr>
          <p:nvPr/>
        </p:nvSpPr>
        <p:spPr>
          <a:xfrm>
            <a:off x="2151016" y="363916"/>
            <a:ext cx="8339301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 Black" panose="00000A00000000000000" pitchFamily="2" charset="0"/>
                <a:ea typeface="+mj-ea"/>
                <a:cs typeface="Aharoni" panose="02010803020104030203" pitchFamily="2" charset="-79"/>
              </a:rPr>
              <a:t>2. Rappels : digital </a:t>
            </a:r>
            <a:r>
              <a:rPr kumimoji="0" lang="fr-FR" sz="2400" b="1" i="0" u="none" strike="noStrike" kern="1200" cap="all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 Black" panose="00000A00000000000000" pitchFamily="2" charset="0"/>
                <a:ea typeface="+mj-ea"/>
                <a:cs typeface="Aharoni" panose="02010803020104030203" pitchFamily="2" charset="-79"/>
              </a:rPr>
              <a:t>share</a:t>
            </a:r>
            <a:r>
              <a:rPr kumimoji="0" lang="fr-FR" sz="2400" b="1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 Black" panose="00000A00000000000000" pitchFamily="2" charset="0"/>
                <a:ea typeface="+mj-ea"/>
                <a:cs typeface="Aharoni" panose="02010803020104030203" pitchFamily="2" charset="-79"/>
              </a:rPr>
              <a:t> au service de ma part variable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1F1E7A9-C261-40EB-A9DB-0D0ACCAE79F4}"/>
              </a:ext>
            </a:extLst>
          </p:cNvPr>
          <p:cNvSpPr/>
          <p:nvPr/>
        </p:nvSpPr>
        <p:spPr>
          <a:xfrm>
            <a:off x="1449238" y="1134104"/>
            <a:ext cx="5874671" cy="252947"/>
          </a:xfrm>
          <a:prstGeom prst="rect">
            <a:avLst/>
          </a:prstGeom>
          <a:solidFill>
            <a:srgbClr val="FF00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CA PRO crée un Dossier de Partage depuis le TOP CC pour un client donné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61C3FC8-B4CE-44BE-89FC-14220B82DAB1}"/>
              </a:ext>
            </a:extLst>
          </p:cNvPr>
          <p:cNvSpPr txBox="1"/>
          <p:nvPr/>
        </p:nvSpPr>
        <p:spPr>
          <a:xfrm>
            <a:off x="300526" y="1082881"/>
            <a:ext cx="11487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Etape 1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52D93AF-F15A-412A-A5E2-577FFDF3205F}"/>
              </a:ext>
            </a:extLst>
          </p:cNvPr>
          <p:cNvSpPr/>
          <p:nvPr/>
        </p:nvSpPr>
        <p:spPr>
          <a:xfrm>
            <a:off x="300526" y="1503436"/>
            <a:ext cx="11439845" cy="367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→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Illustration sur 1 client topé « 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FE9901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TOP CC Orange 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» / étape « </a:t>
            </a:r>
            <a:r>
              <a:rPr kumimoji="0" lang="fr-FR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envoyer la demande du document 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» :</a:t>
            </a:r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F7CEC626-5139-46B3-953A-C3A18BE39767}"/>
              </a:ext>
            </a:extLst>
          </p:cNvPr>
          <p:cNvSpPr/>
          <p:nvPr/>
        </p:nvSpPr>
        <p:spPr>
          <a:xfrm>
            <a:off x="8554004" y="1101209"/>
            <a:ext cx="705393" cy="337337"/>
          </a:xfrm>
          <a:prstGeom prst="ellipse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3/3</a:t>
            </a:r>
          </a:p>
        </p:txBody>
      </p:sp>
      <p:pic>
        <p:nvPicPr>
          <p:cNvPr id="37" name="Image 36">
            <a:extLst>
              <a:ext uri="{FF2B5EF4-FFF2-40B4-BE49-F238E27FC236}">
                <a16:creationId xmlns:a16="http://schemas.microsoft.com/office/drawing/2014/main" id="{D5EBA82A-6686-4AC5-AE50-2C6470001C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58034" y="1886000"/>
            <a:ext cx="4558851" cy="12961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45CB2558-D00E-41BC-A5C0-BA3160D8296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58036" y="3071786"/>
            <a:ext cx="4568547" cy="18860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847BCB95-5B42-4247-959A-C3D7FBC0BB8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58036" y="4873809"/>
            <a:ext cx="4568549" cy="6682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0" name="Espace réservé du texte 3">
            <a:extLst>
              <a:ext uri="{FF2B5EF4-FFF2-40B4-BE49-F238E27FC236}">
                <a16:creationId xmlns:a16="http://schemas.microsoft.com/office/drawing/2014/main" id="{266CB5F5-30E2-4D96-926C-592DE0CF6611}"/>
              </a:ext>
            </a:extLst>
          </p:cNvPr>
          <p:cNvSpPr txBox="1">
            <a:spLocks/>
          </p:cNvSpPr>
          <p:nvPr/>
        </p:nvSpPr>
        <p:spPr>
          <a:xfrm>
            <a:off x="542561" y="3092868"/>
            <a:ext cx="3436162" cy="158289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fr-FR" sz="1400" dirty="0">
                <a:solidFill>
                  <a:srgbClr val="000000"/>
                </a:solidFill>
                <a:latin typeface="Arial" panose="020B0604020202020204"/>
                <a:sym typeface="Arial"/>
              </a:rPr>
              <a:t>En fonction du motif, l’utilisateur visualise : </a:t>
            </a:r>
          </a:p>
          <a:p>
            <a:pPr marL="358775" lvl="1" indent="-179388" algn="just"/>
            <a:r>
              <a:rPr lang="fr-FR" sz="1400" b="1" dirty="0">
                <a:solidFill>
                  <a:srgbClr val="000000"/>
                </a:solidFill>
                <a:latin typeface="Arial" panose="020B0604020202020204"/>
                <a:sym typeface="Arial"/>
              </a:rPr>
              <a:t>La liste des documents à demander </a:t>
            </a:r>
            <a:r>
              <a:rPr lang="fr-FR" sz="1400" dirty="0">
                <a:solidFill>
                  <a:srgbClr val="000000"/>
                </a:solidFill>
                <a:latin typeface="Arial" panose="020B0604020202020204"/>
                <a:sym typeface="Arial"/>
              </a:rPr>
              <a:t>(</a:t>
            </a:r>
            <a:r>
              <a:rPr lang="fr-FR" sz="1400" i="1" dirty="0">
                <a:solidFill>
                  <a:srgbClr val="000000"/>
                </a:solidFill>
                <a:latin typeface="Arial" panose="020B0604020202020204"/>
                <a:sym typeface="Arial"/>
              </a:rPr>
              <a:t>et ceux déjà détenus</a:t>
            </a:r>
            <a:r>
              <a:rPr lang="fr-FR" sz="1400" dirty="0">
                <a:solidFill>
                  <a:srgbClr val="000000"/>
                </a:solidFill>
                <a:latin typeface="Arial" panose="020B0604020202020204"/>
                <a:sym typeface="Arial"/>
              </a:rPr>
              <a:t>), en fonction </a:t>
            </a:r>
            <a:r>
              <a:rPr lang="fr-FR" sz="1400" u="sng" dirty="0">
                <a:solidFill>
                  <a:srgbClr val="000000"/>
                </a:solidFill>
                <a:latin typeface="Arial" panose="020B0604020202020204"/>
                <a:sym typeface="Arial"/>
              </a:rPr>
              <a:t>des règles régies par TOP CC</a:t>
            </a:r>
            <a:r>
              <a:rPr lang="fr-FR" sz="1400" dirty="0">
                <a:solidFill>
                  <a:srgbClr val="000000"/>
                </a:solidFill>
                <a:latin typeface="Arial" panose="020B0604020202020204"/>
                <a:sym typeface="Arial"/>
              </a:rPr>
              <a:t> </a:t>
            </a:r>
          </a:p>
          <a:p>
            <a:pPr marL="0" indent="0" algn="just">
              <a:buFont typeface="Arial" panose="020B0604020202020204" pitchFamily="34" charset="0"/>
              <a:buNone/>
            </a:pPr>
            <a:endParaRPr lang="fr-FR" sz="1400" dirty="0">
              <a:solidFill>
                <a:srgbClr val="000000"/>
              </a:solidFill>
              <a:latin typeface="Arial" panose="020B0604020202020204"/>
              <a:sym typeface="Arial"/>
            </a:endParaRPr>
          </a:p>
          <a:p>
            <a:pPr algn="just">
              <a:buFontTx/>
              <a:buChar char="-"/>
            </a:pPr>
            <a:endParaRPr lang="fr-FR" sz="1400" dirty="0">
              <a:solidFill>
                <a:srgbClr val="000000"/>
              </a:solidFill>
              <a:latin typeface="Arial" panose="020B0604020202020204"/>
              <a:sym typeface="Arial"/>
            </a:endParaRPr>
          </a:p>
          <a:p>
            <a:pPr algn="just">
              <a:buFontTx/>
              <a:buChar char="-"/>
            </a:pPr>
            <a:endParaRPr lang="fr-FR" sz="1400" dirty="0">
              <a:solidFill>
                <a:srgbClr val="000000"/>
              </a:solidFill>
              <a:latin typeface="Arial" panose="020B0604020202020204"/>
              <a:sym typeface="Arial"/>
            </a:endParaRPr>
          </a:p>
        </p:txBody>
      </p:sp>
      <p:sp>
        <p:nvSpPr>
          <p:cNvPr id="41" name="Rectangle à coins arrondis 1">
            <a:extLst>
              <a:ext uri="{FF2B5EF4-FFF2-40B4-BE49-F238E27FC236}">
                <a16:creationId xmlns:a16="http://schemas.microsoft.com/office/drawing/2014/main" id="{B7926900-444E-4256-88C0-E2500562D1F1}"/>
              </a:ext>
            </a:extLst>
          </p:cNvPr>
          <p:cNvSpPr/>
          <p:nvPr/>
        </p:nvSpPr>
        <p:spPr>
          <a:xfrm>
            <a:off x="4702053" y="3884956"/>
            <a:ext cx="1224136" cy="1296144"/>
          </a:xfrm>
          <a:prstGeom prst="roundRect">
            <a:avLst>
              <a:gd name="adj" fmla="val 7419"/>
            </a:avLst>
          </a:prstGeom>
          <a:noFill/>
          <a:ln w="15875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</p:txBody>
      </p:sp>
      <p:cxnSp>
        <p:nvCxnSpPr>
          <p:cNvPr id="42" name="Connecteur droit 41">
            <a:extLst>
              <a:ext uri="{FF2B5EF4-FFF2-40B4-BE49-F238E27FC236}">
                <a16:creationId xmlns:a16="http://schemas.microsoft.com/office/drawing/2014/main" id="{E60363BE-103B-40BD-8B4E-653082E3670C}"/>
              </a:ext>
            </a:extLst>
          </p:cNvPr>
          <p:cNvCxnSpPr>
            <a:cxnSpLocks/>
          </p:cNvCxnSpPr>
          <p:nvPr/>
        </p:nvCxnSpPr>
        <p:spPr>
          <a:xfrm>
            <a:off x="3969005" y="3675857"/>
            <a:ext cx="733048" cy="348245"/>
          </a:xfrm>
          <a:prstGeom prst="line">
            <a:avLst/>
          </a:prstGeom>
          <a:noFill/>
          <a:ln w="9525" cap="flat" cmpd="sng" algn="ctr">
            <a:solidFill>
              <a:srgbClr val="C00000"/>
            </a:solidFill>
            <a:prstDash val="solid"/>
          </a:ln>
          <a:effectLst/>
        </p:spPr>
      </p:cxnSp>
      <p:pic>
        <p:nvPicPr>
          <p:cNvPr id="43" name="Image 42">
            <a:extLst>
              <a:ext uri="{FF2B5EF4-FFF2-40B4-BE49-F238E27FC236}">
                <a16:creationId xmlns:a16="http://schemas.microsoft.com/office/drawing/2014/main" id="{096C4925-CF72-4580-BB85-B0223540424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1997" y="5526359"/>
            <a:ext cx="310336" cy="429561"/>
          </a:xfrm>
          <a:prstGeom prst="rect">
            <a:avLst/>
          </a:prstGeom>
        </p:spPr>
      </p:pic>
      <p:sp>
        <p:nvSpPr>
          <p:cNvPr id="44" name="ZoneTexte 43">
            <a:extLst>
              <a:ext uri="{FF2B5EF4-FFF2-40B4-BE49-F238E27FC236}">
                <a16:creationId xmlns:a16="http://schemas.microsoft.com/office/drawing/2014/main" id="{5D8A38DD-2D8C-4776-9CD4-770D07881F80}"/>
              </a:ext>
            </a:extLst>
          </p:cNvPr>
          <p:cNvSpPr txBox="1"/>
          <p:nvPr/>
        </p:nvSpPr>
        <p:spPr>
          <a:xfrm>
            <a:off x="542561" y="1948730"/>
            <a:ext cx="3576593" cy="870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400" b="1" dirty="0">
                <a:solidFill>
                  <a:srgbClr val="000000"/>
                </a:solidFill>
                <a:latin typeface="Arial" panose="020B0604020202020204"/>
                <a:cs typeface="Arial"/>
                <a:sym typeface="Arial"/>
              </a:rPr>
              <a:t>Affectation du suivi du dossier</a:t>
            </a:r>
          </a:p>
          <a:p>
            <a:pPr marL="358775" lvl="1" indent="-179388" algn="just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srgbClr val="000000"/>
                </a:solidFill>
                <a:latin typeface="Arial" panose="020B0604020202020204"/>
                <a:cs typeface="Arial"/>
                <a:sym typeface="Arial"/>
              </a:rPr>
              <a:t>Par défaut affecté à l’instructeur. Si besoin, le suivi de la demande peut être affecté à un EDS ou à un autre collaborateur </a:t>
            </a:r>
          </a:p>
        </p:txBody>
      </p:sp>
      <p:sp>
        <p:nvSpPr>
          <p:cNvPr id="45" name="Rectangle à coins arrondis 12">
            <a:extLst>
              <a:ext uri="{FF2B5EF4-FFF2-40B4-BE49-F238E27FC236}">
                <a16:creationId xmlns:a16="http://schemas.microsoft.com/office/drawing/2014/main" id="{E0E020C2-5511-4007-82E7-792E01A4FA01}"/>
              </a:ext>
            </a:extLst>
          </p:cNvPr>
          <p:cNvSpPr/>
          <p:nvPr/>
        </p:nvSpPr>
        <p:spPr>
          <a:xfrm>
            <a:off x="4702053" y="3244147"/>
            <a:ext cx="1224136" cy="424785"/>
          </a:xfrm>
          <a:prstGeom prst="roundRect">
            <a:avLst/>
          </a:prstGeom>
          <a:noFill/>
          <a:ln w="15875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</p:txBody>
      </p:sp>
      <p:cxnSp>
        <p:nvCxnSpPr>
          <p:cNvPr id="46" name="Connecteur droit 45">
            <a:extLst>
              <a:ext uri="{FF2B5EF4-FFF2-40B4-BE49-F238E27FC236}">
                <a16:creationId xmlns:a16="http://schemas.microsoft.com/office/drawing/2014/main" id="{FEDEA27F-BF30-43F5-89B9-688E5A91C2FD}"/>
              </a:ext>
            </a:extLst>
          </p:cNvPr>
          <p:cNvCxnSpPr>
            <a:cxnSpLocks/>
          </p:cNvCxnSpPr>
          <p:nvPr/>
        </p:nvCxnSpPr>
        <p:spPr>
          <a:xfrm flipH="1" flipV="1">
            <a:off x="3830781" y="2633290"/>
            <a:ext cx="861574" cy="868767"/>
          </a:xfrm>
          <a:prstGeom prst="line">
            <a:avLst/>
          </a:prstGeom>
          <a:noFill/>
          <a:ln w="9525" cap="flat" cmpd="sng" algn="ctr">
            <a:solidFill>
              <a:srgbClr val="C00000"/>
            </a:solidFill>
            <a:prstDash val="solid"/>
          </a:ln>
          <a:effectLst/>
        </p:spPr>
      </p:cxnSp>
      <p:sp>
        <p:nvSpPr>
          <p:cNvPr id="47" name="ZoneTexte 46">
            <a:extLst>
              <a:ext uri="{FF2B5EF4-FFF2-40B4-BE49-F238E27FC236}">
                <a16:creationId xmlns:a16="http://schemas.microsoft.com/office/drawing/2014/main" id="{A676BFDE-664D-4607-BBB7-6B583348F4FE}"/>
              </a:ext>
            </a:extLst>
          </p:cNvPr>
          <p:cNvSpPr txBox="1"/>
          <p:nvPr/>
        </p:nvSpPr>
        <p:spPr>
          <a:xfrm>
            <a:off x="9351673" y="4611501"/>
            <a:ext cx="2657447" cy="1384995"/>
          </a:xfrm>
          <a:prstGeom prst="rect">
            <a:avLst/>
          </a:prstGeom>
          <a:noFill/>
          <a:ln>
            <a:solidFill>
              <a:srgbClr val="DB4B4B"/>
            </a:solidFill>
          </a:ln>
        </p:spPr>
        <p:txBody>
          <a:bodyPr wrap="square" lIns="36000" rIns="36000" rtlCol="0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L’envoi de la demande génère un mail de demande de documents auprès des « </a:t>
            </a:r>
            <a:r>
              <a: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Utilisateur principal</a:t>
            </a: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 » et « </a:t>
            </a:r>
            <a:r>
              <a: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administrateur</a:t>
            </a: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 » de l’abonnement CE NET de la PM</a:t>
            </a:r>
          </a:p>
        </p:txBody>
      </p:sp>
      <p:pic>
        <p:nvPicPr>
          <p:cNvPr id="48" name="Image 47">
            <a:extLst>
              <a:ext uri="{FF2B5EF4-FFF2-40B4-BE49-F238E27FC236}">
                <a16:creationId xmlns:a16="http://schemas.microsoft.com/office/drawing/2014/main" id="{3CCECB90-3D2E-43A6-8374-8EE50DA9D7D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126415" y="3873567"/>
            <a:ext cx="1107961" cy="695465"/>
          </a:xfrm>
          <a:prstGeom prst="rect">
            <a:avLst/>
          </a:prstGeom>
        </p:spPr>
      </p:pic>
      <p:cxnSp>
        <p:nvCxnSpPr>
          <p:cNvPr id="35" name="Connecteur droit avec flèche 34">
            <a:extLst>
              <a:ext uri="{FF2B5EF4-FFF2-40B4-BE49-F238E27FC236}">
                <a16:creationId xmlns:a16="http://schemas.microsoft.com/office/drawing/2014/main" id="{EB689FF1-36F0-46A1-9655-0C96540AF4EA}"/>
              </a:ext>
            </a:extLst>
          </p:cNvPr>
          <p:cNvCxnSpPr>
            <a:cxnSpLocks/>
          </p:cNvCxnSpPr>
          <p:nvPr/>
        </p:nvCxnSpPr>
        <p:spPr>
          <a:xfrm>
            <a:off x="7478104" y="5453132"/>
            <a:ext cx="1873569" cy="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4A4E8298-02BA-4769-8AF7-0979A2F129EE}"/>
              </a:ext>
            </a:extLst>
          </p:cNvPr>
          <p:cNvSpPr/>
          <p:nvPr/>
        </p:nvSpPr>
        <p:spPr>
          <a:xfrm>
            <a:off x="6649401" y="5207910"/>
            <a:ext cx="835528" cy="29742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DFE06EC0-CDE8-44FC-82AE-5BA25C5D01E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636" t="44874" r="76448" b="45816"/>
          <a:stretch/>
        </p:blipFill>
        <p:spPr>
          <a:xfrm>
            <a:off x="4732795" y="3929112"/>
            <a:ext cx="1162651" cy="2362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AF0A4D7E-1B51-4646-8CC5-988FB74CEC0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1556" t="45892" r="49389" b="45275"/>
          <a:stretch/>
        </p:blipFill>
        <p:spPr>
          <a:xfrm>
            <a:off x="5962193" y="3932990"/>
            <a:ext cx="1171202" cy="2241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054006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F8CA7D3-79CF-403B-84E0-9D8C086837EB}"/>
              </a:ext>
            </a:extLst>
          </p:cNvPr>
          <p:cNvSpPr/>
          <p:nvPr/>
        </p:nvSpPr>
        <p:spPr>
          <a:xfrm>
            <a:off x="4332512" y="3052405"/>
            <a:ext cx="3526972" cy="214283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1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EDF1E0D-6C1F-44C2-8ED0-35BDDBF730E5}"/>
              </a:ext>
            </a:extLst>
          </p:cNvPr>
          <p:cNvSpPr/>
          <p:nvPr/>
        </p:nvSpPr>
        <p:spPr>
          <a:xfrm>
            <a:off x="376077" y="1198373"/>
            <a:ext cx="11439845" cy="1849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→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Schéma du processus, initié à partir du bouton « 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E9901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TOP CC Orange 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» / « 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TOP CC Rouge 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» </a:t>
            </a:r>
            <a:r>
              <a:rPr kumimoji="0" lang="fr-FR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(le CAPRO accède à Digital Share à partir du processus TOP CC)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 :</a:t>
            </a:r>
          </a:p>
          <a:p>
            <a:pPr marL="0" marR="0" lvl="0" indent="0" algn="just" defTabSz="914400" rtl="0" eaLnBrk="1" fontAlgn="auto" latinLnBrk="0" hangingPunct="1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dirty="0">
              <a:solidFill>
                <a:srgbClr val="000000">
                  <a:lumMod val="75000"/>
                  <a:lumOff val="25000"/>
                </a:srgbClr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  <a:p>
            <a:pPr marL="0" marR="0" lvl="0" indent="0" algn="just" defTabSz="914400" rtl="0" eaLnBrk="1" fontAlgn="auto" latinLnBrk="0" hangingPunct="1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dirty="0">
              <a:solidFill>
                <a:srgbClr val="000000">
                  <a:lumMod val="75000"/>
                  <a:lumOff val="25000"/>
                </a:srgbClr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  <a:p>
            <a:pPr marL="0" marR="0" lvl="0" indent="0" algn="just" defTabSz="914400" rtl="0" eaLnBrk="1" fontAlgn="auto" latinLnBrk="0" hangingPunct="1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dirty="0">
              <a:solidFill>
                <a:srgbClr val="000000">
                  <a:lumMod val="75000"/>
                  <a:lumOff val="25000"/>
                </a:srgbClr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  <a:p>
            <a:pPr marL="0" marR="0" lvl="0" indent="0" algn="ctr" defTabSz="914400" rtl="0" eaLnBrk="1" fontAlgn="auto" latinLnBrk="0" hangingPunct="1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Focus sur Etape 2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A740BA07-44C1-43E0-90ED-55EC00A6AB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94825" y="400715"/>
            <a:ext cx="1029204" cy="6356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itre 2">
            <a:extLst>
              <a:ext uri="{FF2B5EF4-FFF2-40B4-BE49-F238E27FC236}">
                <a16:creationId xmlns:a16="http://schemas.microsoft.com/office/drawing/2014/main" id="{4945AE6B-67EF-43C9-B586-9C5040BCCA15}"/>
              </a:ext>
            </a:extLst>
          </p:cNvPr>
          <p:cNvSpPr txBox="1">
            <a:spLocks/>
          </p:cNvSpPr>
          <p:nvPr/>
        </p:nvSpPr>
        <p:spPr>
          <a:xfrm>
            <a:off x="2151016" y="363916"/>
            <a:ext cx="8339301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 Black" panose="00000A00000000000000" pitchFamily="2" charset="0"/>
                <a:ea typeface="+mj-ea"/>
                <a:cs typeface="Aharoni" panose="02010803020104030203" pitchFamily="2" charset="-79"/>
              </a:rPr>
              <a:t>2. Rappels : digital </a:t>
            </a:r>
            <a:r>
              <a:rPr kumimoji="0" lang="fr-FR" sz="2400" b="1" i="0" u="none" strike="noStrike" kern="1200" cap="all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 Black" panose="00000A00000000000000" pitchFamily="2" charset="0"/>
                <a:ea typeface="+mj-ea"/>
                <a:cs typeface="Aharoni" panose="02010803020104030203" pitchFamily="2" charset="-79"/>
              </a:rPr>
              <a:t>share</a:t>
            </a:r>
            <a:r>
              <a:rPr kumimoji="0" lang="fr-FR" sz="2400" b="1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 Black" panose="00000A00000000000000" pitchFamily="2" charset="0"/>
                <a:ea typeface="+mj-ea"/>
                <a:cs typeface="Aharoni" panose="02010803020104030203" pitchFamily="2" charset="-79"/>
              </a:rPr>
              <a:t> au service de ma part variable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1F1E7A9-C261-40EB-A9DB-0D0ACCAE79F4}"/>
              </a:ext>
            </a:extLst>
          </p:cNvPr>
          <p:cNvSpPr/>
          <p:nvPr/>
        </p:nvSpPr>
        <p:spPr>
          <a:xfrm>
            <a:off x="427915" y="3214092"/>
            <a:ext cx="3080933" cy="117502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CA PRO crée un Dossier de Partage depuis le TOP CC pour un client donné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A32D3C3-0D26-4B67-832E-8F34EF64DB6E}"/>
              </a:ext>
            </a:extLst>
          </p:cNvPr>
          <p:cNvSpPr/>
          <p:nvPr/>
        </p:nvSpPr>
        <p:spPr>
          <a:xfrm>
            <a:off x="4555532" y="3223018"/>
            <a:ext cx="3080933" cy="1175028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Client est notifié de cette demande et y répond en envoyant les documents requis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478A6D1-BECE-4C6C-A7CF-B0E1D6147FE4}"/>
              </a:ext>
            </a:extLst>
          </p:cNvPr>
          <p:cNvSpPr/>
          <p:nvPr/>
        </p:nvSpPr>
        <p:spPr>
          <a:xfrm>
            <a:off x="8683149" y="3223018"/>
            <a:ext cx="3080933" cy="117502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CAPRO est notifié de ce retour client, contrôle les documents et les valide</a:t>
            </a:r>
          </a:p>
        </p:txBody>
      </p:sp>
      <p:cxnSp>
        <p:nvCxnSpPr>
          <p:cNvPr id="4" name="Connecteur droit avec flèche 3">
            <a:extLst>
              <a:ext uri="{FF2B5EF4-FFF2-40B4-BE49-F238E27FC236}">
                <a16:creationId xmlns:a16="http://schemas.microsoft.com/office/drawing/2014/main" id="{011B5D97-3530-43BF-9554-55CCD851F51F}"/>
              </a:ext>
            </a:extLst>
          </p:cNvPr>
          <p:cNvCxnSpPr/>
          <p:nvPr/>
        </p:nvCxnSpPr>
        <p:spPr>
          <a:xfrm>
            <a:off x="427915" y="4632960"/>
            <a:ext cx="11336170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ZoneTexte 4">
            <a:extLst>
              <a:ext uri="{FF2B5EF4-FFF2-40B4-BE49-F238E27FC236}">
                <a16:creationId xmlns:a16="http://schemas.microsoft.com/office/drawing/2014/main" id="{461C3FC8-B4CE-44BE-89FC-14220B82DAB1}"/>
              </a:ext>
            </a:extLst>
          </p:cNvPr>
          <p:cNvSpPr txBox="1"/>
          <p:nvPr/>
        </p:nvSpPr>
        <p:spPr>
          <a:xfrm>
            <a:off x="1310721" y="4632960"/>
            <a:ext cx="11487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Etape 1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3E2406E-FDE2-4F8E-987F-20104AE62AAD}"/>
              </a:ext>
            </a:extLst>
          </p:cNvPr>
          <p:cNvSpPr txBox="1"/>
          <p:nvPr/>
        </p:nvSpPr>
        <p:spPr>
          <a:xfrm>
            <a:off x="5521642" y="4632960"/>
            <a:ext cx="11487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Etape 2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AFDAB85-6863-4A0A-9D88-3F337E7C7EA1}"/>
              </a:ext>
            </a:extLst>
          </p:cNvPr>
          <p:cNvSpPr txBox="1"/>
          <p:nvPr/>
        </p:nvSpPr>
        <p:spPr>
          <a:xfrm>
            <a:off x="9649259" y="4632960"/>
            <a:ext cx="11487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Etape 3</a:t>
            </a:r>
          </a:p>
        </p:txBody>
      </p:sp>
      <p:sp>
        <p:nvSpPr>
          <p:cNvPr id="6" name="Triangle isocèle 5">
            <a:extLst>
              <a:ext uri="{FF2B5EF4-FFF2-40B4-BE49-F238E27FC236}">
                <a16:creationId xmlns:a16="http://schemas.microsoft.com/office/drawing/2014/main" id="{3143255E-1F63-4830-B147-F1CB4469C24C}"/>
              </a:ext>
            </a:extLst>
          </p:cNvPr>
          <p:cNvSpPr/>
          <p:nvPr/>
        </p:nvSpPr>
        <p:spPr>
          <a:xfrm rot="5400000">
            <a:off x="3709972" y="3694159"/>
            <a:ext cx="644435" cy="214894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8" name="Triangle isocèle 17">
            <a:extLst>
              <a:ext uri="{FF2B5EF4-FFF2-40B4-BE49-F238E27FC236}">
                <a16:creationId xmlns:a16="http://schemas.microsoft.com/office/drawing/2014/main" id="{C1E73D3B-7048-4CAC-9A42-4C4DAA49D549}"/>
              </a:ext>
            </a:extLst>
          </p:cNvPr>
          <p:cNvSpPr/>
          <p:nvPr/>
        </p:nvSpPr>
        <p:spPr>
          <a:xfrm rot="5400000">
            <a:off x="7837590" y="3694160"/>
            <a:ext cx="644435" cy="214894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47713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1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740BA07-44C1-43E0-90ED-55EC00A6AB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94825" y="400715"/>
            <a:ext cx="1029204" cy="6356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itre 2">
            <a:extLst>
              <a:ext uri="{FF2B5EF4-FFF2-40B4-BE49-F238E27FC236}">
                <a16:creationId xmlns:a16="http://schemas.microsoft.com/office/drawing/2014/main" id="{4945AE6B-67EF-43C9-B586-9C5040BCCA15}"/>
              </a:ext>
            </a:extLst>
          </p:cNvPr>
          <p:cNvSpPr txBox="1">
            <a:spLocks/>
          </p:cNvSpPr>
          <p:nvPr/>
        </p:nvSpPr>
        <p:spPr>
          <a:xfrm>
            <a:off x="2151016" y="363916"/>
            <a:ext cx="8339301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 Black" panose="00000A00000000000000" pitchFamily="2" charset="0"/>
                <a:ea typeface="+mj-ea"/>
                <a:cs typeface="Aharoni" panose="02010803020104030203" pitchFamily="2" charset="-79"/>
              </a:rPr>
              <a:t>2. Rappels : digital </a:t>
            </a:r>
            <a:r>
              <a:rPr kumimoji="0" lang="fr-FR" sz="2400" b="1" i="0" u="none" strike="noStrike" kern="1200" cap="all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 Black" panose="00000A00000000000000" pitchFamily="2" charset="0"/>
                <a:ea typeface="+mj-ea"/>
                <a:cs typeface="Aharoni" panose="02010803020104030203" pitchFamily="2" charset="-79"/>
              </a:rPr>
              <a:t>share</a:t>
            </a:r>
            <a:r>
              <a:rPr kumimoji="0" lang="fr-FR" sz="2400" b="1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 Black" panose="00000A00000000000000" pitchFamily="2" charset="0"/>
                <a:ea typeface="+mj-ea"/>
                <a:cs typeface="Aharoni" panose="02010803020104030203" pitchFamily="2" charset="-79"/>
              </a:rPr>
              <a:t> au service de ma part variable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61C3FC8-B4CE-44BE-89FC-14220B82DAB1}"/>
              </a:ext>
            </a:extLst>
          </p:cNvPr>
          <p:cNvSpPr txBox="1"/>
          <p:nvPr/>
        </p:nvSpPr>
        <p:spPr>
          <a:xfrm>
            <a:off x="300526" y="1082881"/>
            <a:ext cx="11487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Etape 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52D93AF-F15A-412A-A5E2-577FFDF3205F}"/>
              </a:ext>
            </a:extLst>
          </p:cNvPr>
          <p:cNvSpPr/>
          <p:nvPr/>
        </p:nvSpPr>
        <p:spPr>
          <a:xfrm>
            <a:off x="300526" y="1503436"/>
            <a:ext cx="11439845" cy="367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→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le client, objet de la création du dossier de partage, reçoit un mail de demande de document :</a:t>
            </a:r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F7CEC626-5139-46B3-953A-C3A18BE39767}"/>
              </a:ext>
            </a:extLst>
          </p:cNvPr>
          <p:cNvSpPr/>
          <p:nvPr/>
        </p:nvSpPr>
        <p:spPr>
          <a:xfrm>
            <a:off x="8554004" y="1101209"/>
            <a:ext cx="705393" cy="337337"/>
          </a:xfrm>
          <a:prstGeom prst="ellipse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1/6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AD2E7A9-7806-4559-A2FC-FBF3250E28C8}"/>
              </a:ext>
            </a:extLst>
          </p:cNvPr>
          <p:cNvSpPr/>
          <p:nvPr/>
        </p:nvSpPr>
        <p:spPr>
          <a:xfrm>
            <a:off x="1449238" y="1140337"/>
            <a:ext cx="6261460" cy="269008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Client est notifié de cette demande et y répond en envoyant les documents requis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7FC14E1A-0440-4693-970D-2D3997116FC3}"/>
              </a:ext>
            </a:extLst>
          </p:cNvPr>
          <p:cNvSpPr txBox="1"/>
          <p:nvPr/>
        </p:nvSpPr>
        <p:spPr>
          <a:xfrm>
            <a:off x="331638" y="3084981"/>
            <a:ext cx="2235200" cy="1754326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fr-FR" dirty="0"/>
              <a:t>L’entame du parcours Client correspond à la réception du mail généré par le CA PRO sur l’adresse renseignée dans Top CC</a:t>
            </a: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9AD334F1-B2F1-4E14-8067-FC44069EE6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7163" y="2032706"/>
            <a:ext cx="1487919" cy="933964"/>
          </a:xfrm>
          <a:prstGeom prst="rect">
            <a:avLst/>
          </a:prstGeom>
        </p:spPr>
      </p:pic>
      <p:pic>
        <p:nvPicPr>
          <p:cNvPr id="34" name="Picture 2" descr="image003">
            <a:extLst>
              <a:ext uri="{FF2B5EF4-FFF2-40B4-BE49-F238E27FC236}">
                <a16:creationId xmlns:a16="http://schemas.microsoft.com/office/drawing/2014/main" id="{0F2CEC10-4353-4733-97CB-9B4E046AE4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7535" y="2030498"/>
            <a:ext cx="5829642" cy="4005487"/>
          </a:xfrm>
          <a:prstGeom prst="rect">
            <a:avLst/>
          </a:prstGeom>
          <a:ln w="9525">
            <a:solidFill>
              <a:schemeClr val="accent1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8990A78-646F-4A98-8F90-E1C108435E4F}"/>
              </a:ext>
            </a:extLst>
          </p:cNvPr>
          <p:cNvSpPr/>
          <p:nvPr/>
        </p:nvSpPr>
        <p:spPr>
          <a:xfrm>
            <a:off x="3697535" y="3108960"/>
            <a:ext cx="4680111" cy="22642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E1EB23F6-1CAB-427C-BD87-C75A12E99FA2}"/>
              </a:ext>
            </a:extLst>
          </p:cNvPr>
          <p:cNvSpPr txBox="1"/>
          <p:nvPr/>
        </p:nvSpPr>
        <p:spPr>
          <a:xfrm>
            <a:off x="9740537" y="2961940"/>
            <a:ext cx="2235200" cy="923330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fr-FR" dirty="0"/>
              <a:t>Il est donc invité à se rendre sur son DEI PRO ou sur son CE NET</a:t>
            </a:r>
          </a:p>
        </p:txBody>
      </p:sp>
      <p:sp>
        <p:nvSpPr>
          <p:cNvPr id="2" name="Triangle isocèle 1">
            <a:extLst>
              <a:ext uri="{FF2B5EF4-FFF2-40B4-BE49-F238E27FC236}">
                <a16:creationId xmlns:a16="http://schemas.microsoft.com/office/drawing/2014/main" id="{8ECE65C0-72F2-488D-8157-A704C99C3811}"/>
              </a:ext>
            </a:extLst>
          </p:cNvPr>
          <p:cNvSpPr/>
          <p:nvPr/>
        </p:nvSpPr>
        <p:spPr>
          <a:xfrm rot="5400000">
            <a:off x="2198829" y="2653958"/>
            <a:ext cx="1754327" cy="579571"/>
          </a:xfrm>
          <a:prstGeom prst="triangle">
            <a:avLst>
              <a:gd name="adj" fmla="val 5069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Triangle isocèle 2">
            <a:extLst>
              <a:ext uri="{FF2B5EF4-FFF2-40B4-BE49-F238E27FC236}">
                <a16:creationId xmlns:a16="http://schemas.microsoft.com/office/drawing/2014/main" id="{A5D0BFFB-4BAD-4F4F-9229-4E6F9BA27023}"/>
              </a:ext>
            </a:extLst>
          </p:cNvPr>
          <p:cNvSpPr/>
          <p:nvPr/>
        </p:nvSpPr>
        <p:spPr>
          <a:xfrm rot="5400000">
            <a:off x="8995530" y="2760616"/>
            <a:ext cx="353545" cy="923109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477536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1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740BA07-44C1-43E0-90ED-55EC00A6AB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94825" y="400715"/>
            <a:ext cx="1029204" cy="6356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itre 2">
            <a:extLst>
              <a:ext uri="{FF2B5EF4-FFF2-40B4-BE49-F238E27FC236}">
                <a16:creationId xmlns:a16="http://schemas.microsoft.com/office/drawing/2014/main" id="{4945AE6B-67EF-43C9-B586-9C5040BCCA15}"/>
              </a:ext>
            </a:extLst>
          </p:cNvPr>
          <p:cNvSpPr txBox="1">
            <a:spLocks/>
          </p:cNvSpPr>
          <p:nvPr/>
        </p:nvSpPr>
        <p:spPr>
          <a:xfrm>
            <a:off x="2151016" y="363916"/>
            <a:ext cx="8339301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 Black" panose="00000A00000000000000" pitchFamily="2" charset="0"/>
                <a:ea typeface="+mj-ea"/>
                <a:cs typeface="Aharoni" panose="02010803020104030203" pitchFamily="2" charset="-79"/>
              </a:rPr>
              <a:t>2. Rappels : digital </a:t>
            </a:r>
            <a:r>
              <a:rPr kumimoji="0" lang="fr-FR" sz="2400" b="1" i="0" u="none" strike="noStrike" kern="1200" cap="all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 Black" panose="00000A00000000000000" pitchFamily="2" charset="0"/>
                <a:ea typeface="+mj-ea"/>
                <a:cs typeface="Aharoni" panose="02010803020104030203" pitchFamily="2" charset="-79"/>
              </a:rPr>
              <a:t>share</a:t>
            </a:r>
            <a:r>
              <a:rPr kumimoji="0" lang="fr-FR" sz="2400" b="1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 Black" panose="00000A00000000000000" pitchFamily="2" charset="0"/>
                <a:ea typeface="+mj-ea"/>
                <a:cs typeface="Aharoni" panose="02010803020104030203" pitchFamily="2" charset="-79"/>
              </a:rPr>
              <a:t> au service de ma part variable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61C3FC8-B4CE-44BE-89FC-14220B82DAB1}"/>
              </a:ext>
            </a:extLst>
          </p:cNvPr>
          <p:cNvSpPr txBox="1"/>
          <p:nvPr/>
        </p:nvSpPr>
        <p:spPr>
          <a:xfrm>
            <a:off x="300526" y="1082881"/>
            <a:ext cx="11487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Etape 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52D93AF-F15A-412A-A5E2-577FFDF3205F}"/>
              </a:ext>
            </a:extLst>
          </p:cNvPr>
          <p:cNvSpPr/>
          <p:nvPr/>
        </p:nvSpPr>
        <p:spPr>
          <a:xfrm>
            <a:off x="300526" y="1503436"/>
            <a:ext cx="11439845" cy="367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→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le client, dans son DEI PRO/CE NET, accède à « Echange de documents » :</a:t>
            </a:r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F7CEC626-5139-46B3-953A-C3A18BE39767}"/>
              </a:ext>
            </a:extLst>
          </p:cNvPr>
          <p:cNvSpPr/>
          <p:nvPr/>
        </p:nvSpPr>
        <p:spPr>
          <a:xfrm>
            <a:off x="8554004" y="1101209"/>
            <a:ext cx="705393" cy="337337"/>
          </a:xfrm>
          <a:prstGeom prst="ellipse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2/6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AD2E7A9-7806-4559-A2FC-FBF3250E28C8}"/>
              </a:ext>
            </a:extLst>
          </p:cNvPr>
          <p:cNvSpPr/>
          <p:nvPr/>
        </p:nvSpPr>
        <p:spPr>
          <a:xfrm>
            <a:off x="1449238" y="1140337"/>
            <a:ext cx="6261460" cy="269008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Client est notifié de cette demande et y répond en envoyant les documents requis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FDAFE92B-AB35-4648-A21E-F167908AED73}"/>
              </a:ext>
            </a:extLst>
          </p:cNvPr>
          <p:cNvSpPr txBox="1"/>
          <p:nvPr/>
        </p:nvSpPr>
        <p:spPr>
          <a:xfrm>
            <a:off x="656108" y="2011889"/>
            <a:ext cx="3980446" cy="9541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fr-FR" sz="14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Une fois dans son espace en ligne, l’Utilisateur Principal (et les administrateurs de CE net) peuvent accéder à l’espace « </a:t>
            </a:r>
            <a:r>
              <a:rPr lang="fr-FR" sz="1400" b="1" i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Echange de documents </a:t>
            </a:r>
            <a:r>
              <a:rPr lang="fr-FR" sz="14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»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F7EB38D1-87A8-4F69-A402-F8CC3A03982A}"/>
              </a:ext>
            </a:extLst>
          </p:cNvPr>
          <p:cNvSpPr txBox="1"/>
          <p:nvPr/>
        </p:nvSpPr>
        <p:spPr>
          <a:xfrm>
            <a:off x="5565434" y="2668634"/>
            <a:ext cx="10611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kern="0" dirty="0">
                <a:solidFill>
                  <a:srgbClr val="0070C0"/>
                </a:solidFill>
                <a:latin typeface="Arial"/>
                <a:cs typeface="Arial"/>
                <a:sym typeface="Arial"/>
              </a:rPr>
              <a:t>Accès via CE NET</a:t>
            </a:r>
          </a:p>
        </p:txBody>
      </p: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37C37828-CB63-4C93-B1F1-E20BC551190B}"/>
              </a:ext>
            </a:extLst>
          </p:cNvPr>
          <p:cNvCxnSpPr>
            <a:cxnSpLocks/>
          </p:cNvCxnSpPr>
          <p:nvPr/>
        </p:nvCxnSpPr>
        <p:spPr>
          <a:xfrm>
            <a:off x="6184321" y="3130685"/>
            <a:ext cx="383177" cy="410910"/>
          </a:xfrm>
          <a:prstGeom prst="straightConnector1">
            <a:avLst/>
          </a:prstGeom>
          <a:noFill/>
          <a:ln w="12700" cap="flat" cmpd="sng" algn="ctr">
            <a:solidFill>
              <a:srgbClr val="0070C0"/>
            </a:solidFill>
            <a:prstDash val="solid"/>
            <a:tailEnd type="triangle"/>
          </a:ln>
          <a:effectLst/>
        </p:spPr>
      </p:cxnSp>
      <p:pic>
        <p:nvPicPr>
          <p:cNvPr id="23" name="Image 22">
            <a:extLst>
              <a:ext uri="{FF2B5EF4-FFF2-40B4-BE49-F238E27FC236}">
                <a16:creationId xmlns:a16="http://schemas.microsoft.com/office/drawing/2014/main" id="{413D7A44-985C-42B9-9399-6C3A5C592C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67498" y="2071542"/>
            <a:ext cx="5056531" cy="27149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113B286-3843-48D8-A2CF-4897968CA0E1}"/>
              </a:ext>
            </a:extLst>
          </p:cNvPr>
          <p:cNvSpPr/>
          <p:nvPr/>
        </p:nvSpPr>
        <p:spPr>
          <a:xfrm>
            <a:off x="6567498" y="3429000"/>
            <a:ext cx="660616" cy="185057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B8B0F5B7-0347-48ED-846E-1B5B664667A1}"/>
              </a:ext>
            </a:extLst>
          </p:cNvPr>
          <p:cNvSpPr txBox="1"/>
          <p:nvPr/>
        </p:nvSpPr>
        <p:spPr>
          <a:xfrm>
            <a:off x="1469717" y="3111532"/>
            <a:ext cx="10611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kern="0" dirty="0">
                <a:solidFill>
                  <a:srgbClr val="0070C0"/>
                </a:solidFill>
                <a:latin typeface="Arial"/>
                <a:cs typeface="Arial"/>
                <a:sym typeface="Arial"/>
              </a:rPr>
              <a:t>Accès via DEI PRO</a:t>
            </a: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4E1F0594-7401-420A-B169-F1550D65683C}"/>
              </a:ext>
            </a:extLst>
          </p:cNvPr>
          <p:cNvPicPr/>
          <p:nvPr/>
        </p:nvPicPr>
        <p:blipFill rotWithShape="1">
          <a:blip r:embed="rId6"/>
          <a:srcRect t="-2540" b="47414"/>
          <a:stretch/>
        </p:blipFill>
        <p:spPr>
          <a:xfrm>
            <a:off x="535072" y="3707932"/>
            <a:ext cx="5472608" cy="23682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38" name="Connecteur droit avec flèche 37">
            <a:extLst>
              <a:ext uri="{FF2B5EF4-FFF2-40B4-BE49-F238E27FC236}">
                <a16:creationId xmlns:a16="http://schemas.microsoft.com/office/drawing/2014/main" id="{6CA2EA49-A1A4-4965-8FA1-99F189EE509C}"/>
              </a:ext>
            </a:extLst>
          </p:cNvPr>
          <p:cNvCxnSpPr>
            <a:cxnSpLocks/>
          </p:cNvCxnSpPr>
          <p:nvPr/>
        </p:nvCxnSpPr>
        <p:spPr>
          <a:xfrm flipH="1">
            <a:off x="1015571" y="3521528"/>
            <a:ext cx="686111" cy="1930703"/>
          </a:xfrm>
          <a:prstGeom prst="straightConnector1">
            <a:avLst/>
          </a:prstGeom>
          <a:noFill/>
          <a:ln w="12700" cap="flat" cmpd="sng" algn="ctr">
            <a:solidFill>
              <a:srgbClr val="0070C0"/>
            </a:solidFill>
            <a:prstDash val="solid"/>
            <a:tailEnd type="triangle"/>
          </a:ln>
          <a:effectLst/>
        </p:spPr>
      </p:cxnSp>
      <p:sp>
        <p:nvSpPr>
          <p:cNvPr id="39" name="Rectangle 38">
            <a:extLst>
              <a:ext uri="{FF2B5EF4-FFF2-40B4-BE49-F238E27FC236}">
                <a16:creationId xmlns:a16="http://schemas.microsoft.com/office/drawing/2014/main" id="{4EE1BB33-8BFF-44A2-B7FF-C34154F05D80}"/>
              </a:ext>
            </a:extLst>
          </p:cNvPr>
          <p:cNvSpPr/>
          <p:nvPr/>
        </p:nvSpPr>
        <p:spPr>
          <a:xfrm>
            <a:off x="544574" y="5432882"/>
            <a:ext cx="796546" cy="205753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72044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1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740BA07-44C1-43E0-90ED-55EC00A6AB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94825" y="400715"/>
            <a:ext cx="1029204" cy="6356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itre 2">
            <a:extLst>
              <a:ext uri="{FF2B5EF4-FFF2-40B4-BE49-F238E27FC236}">
                <a16:creationId xmlns:a16="http://schemas.microsoft.com/office/drawing/2014/main" id="{4945AE6B-67EF-43C9-B586-9C5040BCCA15}"/>
              </a:ext>
            </a:extLst>
          </p:cNvPr>
          <p:cNvSpPr txBox="1">
            <a:spLocks/>
          </p:cNvSpPr>
          <p:nvPr/>
        </p:nvSpPr>
        <p:spPr>
          <a:xfrm>
            <a:off x="2151016" y="363916"/>
            <a:ext cx="8339301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 Black" panose="00000A00000000000000" pitchFamily="2" charset="0"/>
                <a:ea typeface="+mj-ea"/>
                <a:cs typeface="Aharoni" panose="02010803020104030203" pitchFamily="2" charset="-79"/>
              </a:rPr>
              <a:t>2. Rappels : digital </a:t>
            </a:r>
            <a:r>
              <a:rPr kumimoji="0" lang="fr-FR" sz="2400" b="1" i="0" u="none" strike="noStrike" kern="1200" cap="all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 Black" panose="00000A00000000000000" pitchFamily="2" charset="0"/>
                <a:ea typeface="+mj-ea"/>
                <a:cs typeface="Aharoni" panose="02010803020104030203" pitchFamily="2" charset="-79"/>
              </a:rPr>
              <a:t>share</a:t>
            </a:r>
            <a:r>
              <a:rPr kumimoji="0" lang="fr-FR" sz="2400" b="1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 Black" panose="00000A00000000000000" pitchFamily="2" charset="0"/>
                <a:ea typeface="+mj-ea"/>
                <a:cs typeface="Aharoni" panose="02010803020104030203" pitchFamily="2" charset="-79"/>
              </a:rPr>
              <a:t> au service de ma part variable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61C3FC8-B4CE-44BE-89FC-14220B82DAB1}"/>
              </a:ext>
            </a:extLst>
          </p:cNvPr>
          <p:cNvSpPr txBox="1"/>
          <p:nvPr/>
        </p:nvSpPr>
        <p:spPr>
          <a:xfrm>
            <a:off x="300526" y="1082881"/>
            <a:ext cx="11487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Etape 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52D93AF-F15A-412A-A5E2-577FFDF3205F}"/>
              </a:ext>
            </a:extLst>
          </p:cNvPr>
          <p:cNvSpPr/>
          <p:nvPr/>
        </p:nvSpPr>
        <p:spPr>
          <a:xfrm>
            <a:off x="300526" y="1503436"/>
            <a:ext cx="11439845" cy="367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→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A l’intérieur de la rubrique « Echange de documents », le client accède à ses dossiers :</a:t>
            </a:r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F7CEC626-5139-46B3-953A-C3A18BE39767}"/>
              </a:ext>
            </a:extLst>
          </p:cNvPr>
          <p:cNvSpPr/>
          <p:nvPr/>
        </p:nvSpPr>
        <p:spPr>
          <a:xfrm>
            <a:off x="8554004" y="1101209"/>
            <a:ext cx="705393" cy="337337"/>
          </a:xfrm>
          <a:prstGeom prst="ellipse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3/6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AD2E7A9-7806-4559-A2FC-FBF3250E28C8}"/>
              </a:ext>
            </a:extLst>
          </p:cNvPr>
          <p:cNvSpPr/>
          <p:nvPr/>
        </p:nvSpPr>
        <p:spPr>
          <a:xfrm>
            <a:off x="1449238" y="1140337"/>
            <a:ext cx="6261460" cy="269008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Client est notifié de cette demande et y répond en envoyant les documents requis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DF9C3984-8FA2-490D-98D6-C0EC8D24CEDF}"/>
              </a:ext>
            </a:extLst>
          </p:cNvPr>
          <p:cNvSpPr txBox="1"/>
          <p:nvPr/>
        </p:nvSpPr>
        <p:spPr>
          <a:xfrm>
            <a:off x="300526" y="2233805"/>
            <a:ext cx="225979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2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A l’intérieur de la rubrique « Echange de documents », le client accède à sa liste des dossiers, tout en visualisant leur statut d’avancement :</a:t>
            </a:r>
          </a:p>
          <a:p>
            <a:pPr algn="just"/>
            <a:endParaRPr lang="fr-FR" sz="12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fr-FR" sz="1200" kern="0" dirty="0">
                <a:solidFill>
                  <a:srgbClr val="FF0000"/>
                </a:solidFill>
                <a:latin typeface="Arial"/>
                <a:cs typeface="Arial"/>
                <a:sym typeface="Arial"/>
              </a:rPr>
              <a:t>Demande de documents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fr-FR" sz="1200" kern="0" dirty="0">
                <a:solidFill>
                  <a:srgbClr val="FFC000"/>
                </a:solidFill>
                <a:latin typeface="Arial"/>
                <a:cs typeface="Arial"/>
                <a:sym typeface="Arial"/>
              </a:rPr>
              <a:t>Traitement en cours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fr-FR" sz="1200" kern="0" dirty="0">
                <a:solidFill>
                  <a:srgbClr val="92D050"/>
                </a:solidFill>
                <a:latin typeface="Arial"/>
                <a:cs typeface="Arial"/>
                <a:sym typeface="Arial"/>
              </a:rPr>
              <a:t>Validé par l’établissement</a:t>
            </a:r>
          </a:p>
          <a:p>
            <a:pPr algn="just"/>
            <a:endParaRPr lang="fr-FR" sz="12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algn="just"/>
            <a:endParaRPr lang="fr-FR" sz="12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05052885-E859-4B70-A298-F8FE16973B76}"/>
              </a:ext>
            </a:extLst>
          </p:cNvPr>
          <p:cNvSpPr txBox="1"/>
          <p:nvPr/>
        </p:nvSpPr>
        <p:spPr>
          <a:xfrm>
            <a:off x="300526" y="4357463"/>
            <a:ext cx="22597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200" i="1" dirty="0"/>
              <a:t>A noter qu’à chaque dossier est associée une date limite de traitement</a:t>
            </a:r>
          </a:p>
          <a:p>
            <a:pPr algn="just"/>
            <a:endParaRPr lang="fr-FR" sz="1200" dirty="0"/>
          </a:p>
          <a:p>
            <a:pPr algn="just"/>
            <a:r>
              <a:rPr lang="fr-FR" sz="1200" dirty="0"/>
              <a:t>Le client peut sélectionner un dossier pour transmettre les pièces.</a:t>
            </a: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31DDE951-D492-417F-8885-6440C5D711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71736" y="1951657"/>
            <a:ext cx="6252780" cy="41685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0546E69-0524-4FC3-918F-9ED0D5CE89F1}"/>
              </a:ext>
            </a:extLst>
          </p:cNvPr>
          <p:cNvSpPr/>
          <p:nvPr/>
        </p:nvSpPr>
        <p:spPr>
          <a:xfrm>
            <a:off x="4380411" y="4720047"/>
            <a:ext cx="5677989" cy="669353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7B585485-42F6-4854-91B4-38E0B7BAAF4D}"/>
              </a:ext>
            </a:extLst>
          </p:cNvPr>
          <p:cNvCxnSpPr/>
          <p:nvPr/>
        </p:nvCxnSpPr>
        <p:spPr>
          <a:xfrm>
            <a:off x="2037806" y="3657600"/>
            <a:ext cx="2342605" cy="1280160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56460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1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740BA07-44C1-43E0-90ED-55EC00A6AB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94825" y="400715"/>
            <a:ext cx="1029204" cy="6356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itre 2">
            <a:extLst>
              <a:ext uri="{FF2B5EF4-FFF2-40B4-BE49-F238E27FC236}">
                <a16:creationId xmlns:a16="http://schemas.microsoft.com/office/drawing/2014/main" id="{4945AE6B-67EF-43C9-B586-9C5040BCCA15}"/>
              </a:ext>
            </a:extLst>
          </p:cNvPr>
          <p:cNvSpPr txBox="1">
            <a:spLocks/>
          </p:cNvSpPr>
          <p:nvPr/>
        </p:nvSpPr>
        <p:spPr>
          <a:xfrm>
            <a:off x="2151016" y="363916"/>
            <a:ext cx="8339301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 Black" panose="00000A00000000000000" pitchFamily="2" charset="0"/>
                <a:ea typeface="+mj-ea"/>
                <a:cs typeface="Aharoni" panose="02010803020104030203" pitchFamily="2" charset="-79"/>
              </a:rPr>
              <a:t>2. Rappels : digital </a:t>
            </a:r>
            <a:r>
              <a:rPr kumimoji="0" lang="fr-FR" sz="2400" b="1" i="0" u="none" strike="noStrike" kern="1200" cap="all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 Black" panose="00000A00000000000000" pitchFamily="2" charset="0"/>
                <a:ea typeface="+mj-ea"/>
                <a:cs typeface="Aharoni" panose="02010803020104030203" pitchFamily="2" charset="-79"/>
              </a:rPr>
              <a:t>share</a:t>
            </a:r>
            <a:r>
              <a:rPr kumimoji="0" lang="fr-FR" sz="2400" b="1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 Black" panose="00000A00000000000000" pitchFamily="2" charset="0"/>
                <a:ea typeface="+mj-ea"/>
                <a:cs typeface="Aharoni" panose="02010803020104030203" pitchFamily="2" charset="-79"/>
              </a:rPr>
              <a:t> au service de ma part variable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61C3FC8-B4CE-44BE-89FC-14220B82DAB1}"/>
              </a:ext>
            </a:extLst>
          </p:cNvPr>
          <p:cNvSpPr txBox="1"/>
          <p:nvPr/>
        </p:nvSpPr>
        <p:spPr>
          <a:xfrm>
            <a:off x="300526" y="1082881"/>
            <a:ext cx="11487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Etape 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52D93AF-F15A-412A-A5E2-577FFDF3205F}"/>
              </a:ext>
            </a:extLst>
          </p:cNvPr>
          <p:cNvSpPr/>
          <p:nvPr/>
        </p:nvSpPr>
        <p:spPr>
          <a:xfrm>
            <a:off x="300526" y="1503436"/>
            <a:ext cx="11439845" cy="662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→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Charge au client de sélectionner le document qu’il va nous transmettre et de télécharger la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pj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 à partir de son disque dur (ou de son espace de téléchargements) :</a:t>
            </a:r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F7CEC626-5139-46B3-953A-C3A18BE39767}"/>
              </a:ext>
            </a:extLst>
          </p:cNvPr>
          <p:cNvSpPr/>
          <p:nvPr/>
        </p:nvSpPr>
        <p:spPr>
          <a:xfrm>
            <a:off x="8554004" y="1101209"/>
            <a:ext cx="705393" cy="337337"/>
          </a:xfrm>
          <a:prstGeom prst="ellipse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4/6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AD2E7A9-7806-4559-A2FC-FBF3250E28C8}"/>
              </a:ext>
            </a:extLst>
          </p:cNvPr>
          <p:cNvSpPr/>
          <p:nvPr/>
        </p:nvSpPr>
        <p:spPr>
          <a:xfrm>
            <a:off x="1449238" y="1140337"/>
            <a:ext cx="6261460" cy="269008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Client est notifié de cette demande et y répond en envoyant les documents requis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804FE1D3-9DD4-47C9-8D05-E228A4F4A35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-1" b="1897"/>
          <a:stretch/>
        </p:blipFill>
        <p:spPr>
          <a:xfrm>
            <a:off x="769148" y="2396481"/>
            <a:ext cx="4737807" cy="30986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A6C5777B-7A6D-4C9F-A863-04064EB5F6C5}"/>
              </a:ext>
            </a:extLst>
          </p:cNvPr>
          <p:cNvSpPr/>
          <p:nvPr/>
        </p:nvSpPr>
        <p:spPr>
          <a:xfrm>
            <a:off x="2612572" y="4084320"/>
            <a:ext cx="2211977" cy="705394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2EBAF007-1FCF-4992-871E-C82E22721AB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89995" y="2728862"/>
            <a:ext cx="5050708" cy="33671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riangle isocèle 2">
            <a:extLst>
              <a:ext uri="{FF2B5EF4-FFF2-40B4-BE49-F238E27FC236}">
                <a16:creationId xmlns:a16="http://schemas.microsoft.com/office/drawing/2014/main" id="{0D809832-4BEA-48E5-B214-9C6EC23A11CC}"/>
              </a:ext>
            </a:extLst>
          </p:cNvPr>
          <p:cNvSpPr/>
          <p:nvPr/>
        </p:nvSpPr>
        <p:spPr>
          <a:xfrm rot="5400000">
            <a:off x="5594523" y="4305025"/>
            <a:ext cx="482584" cy="332381"/>
          </a:xfrm>
          <a:prstGeom prst="triangl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41119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1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740BA07-44C1-43E0-90ED-55EC00A6AB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94825" y="400715"/>
            <a:ext cx="1029204" cy="6356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itre 2">
            <a:extLst>
              <a:ext uri="{FF2B5EF4-FFF2-40B4-BE49-F238E27FC236}">
                <a16:creationId xmlns:a16="http://schemas.microsoft.com/office/drawing/2014/main" id="{4945AE6B-67EF-43C9-B586-9C5040BCCA15}"/>
              </a:ext>
            </a:extLst>
          </p:cNvPr>
          <p:cNvSpPr txBox="1">
            <a:spLocks/>
          </p:cNvSpPr>
          <p:nvPr/>
        </p:nvSpPr>
        <p:spPr>
          <a:xfrm>
            <a:off x="2151016" y="363916"/>
            <a:ext cx="8339301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 Black" panose="00000A00000000000000" pitchFamily="2" charset="0"/>
                <a:ea typeface="+mj-ea"/>
                <a:cs typeface="Aharoni" panose="02010803020104030203" pitchFamily="2" charset="-79"/>
              </a:rPr>
              <a:t>2. Rappels : digital </a:t>
            </a:r>
            <a:r>
              <a:rPr kumimoji="0" lang="fr-FR" sz="2400" b="1" i="0" u="none" strike="noStrike" kern="1200" cap="all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 Black" panose="00000A00000000000000" pitchFamily="2" charset="0"/>
                <a:ea typeface="+mj-ea"/>
                <a:cs typeface="Aharoni" panose="02010803020104030203" pitchFamily="2" charset="-79"/>
              </a:rPr>
              <a:t>share</a:t>
            </a:r>
            <a:r>
              <a:rPr kumimoji="0" lang="fr-FR" sz="2400" b="1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 Black" panose="00000A00000000000000" pitchFamily="2" charset="0"/>
                <a:ea typeface="+mj-ea"/>
                <a:cs typeface="Aharoni" panose="02010803020104030203" pitchFamily="2" charset="-79"/>
              </a:rPr>
              <a:t> au service de ma part variable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61C3FC8-B4CE-44BE-89FC-14220B82DAB1}"/>
              </a:ext>
            </a:extLst>
          </p:cNvPr>
          <p:cNvSpPr txBox="1"/>
          <p:nvPr/>
        </p:nvSpPr>
        <p:spPr>
          <a:xfrm>
            <a:off x="300526" y="1082881"/>
            <a:ext cx="11487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Etape 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52D93AF-F15A-412A-A5E2-577FFDF3205F}"/>
              </a:ext>
            </a:extLst>
          </p:cNvPr>
          <p:cNvSpPr/>
          <p:nvPr/>
        </p:nvSpPr>
        <p:spPr>
          <a:xfrm>
            <a:off x="300526" y="1503436"/>
            <a:ext cx="11439845" cy="367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→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Puis transmission</a:t>
            </a:r>
            <a:r>
              <a:rPr lang="fr-FR" sz="1600" dirty="0">
                <a:solidFill>
                  <a:srgbClr val="000000">
                    <a:lumMod val="75000"/>
                    <a:lumOff val="25000"/>
                  </a:srgb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 des documents téléchargés par le client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 :</a:t>
            </a:r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F7CEC626-5139-46B3-953A-C3A18BE39767}"/>
              </a:ext>
            </a:extLst>
          </p:cNvPr>
          <p:cNvSpPr/>
          <p:nvPr/>
        </p:nvSpPr>
        <p:spPr>
          <a:xfrm>
            <a:off x="8554004" y="1101209"/>
            <a:ext cx="705393" cy="337337"/>
          </a:xfrm>
          <a:prstGeom prst="ellipse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5/6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AD2E7A9-7806-4559-A2FC-FBF3250E28C8}"/>
              </a:ext>
            </a:extLst>
          </p:cNvPr>
          <p:cNvSpPr/>
          <p:nvPr/>
        </p:nvSpPr>
        <p:spPr>
          <a:xfrm>
            <a:off x="1449238" y="1140337"/>
            <a:ext cx="6261460" cy="269008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Client est notifié de cette demande et y répond en envoyant les documents requis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32823276-CFFD-484F-8458-906F9F819C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2772" y="1965192"/>
            <a:ext cx="4431066" cy="29540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9A11FDFA-BD48-4E63-8B28-57B4C77D5A0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0909" y="3367477"/>
            <a:ext cx="310336" cy="522451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11A95768-B9E6-46A5-B03A-C2B1CB2B086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78404" y="2079008"/>
            <a:ext cx="3628296" cy="24188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8F3A532E-9266-4A94-AC73-32B5F553B5C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99302" y="4919235"/>
            <a:ext cx="2814795" cy="18765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A6C5777B-7A6D-4C9F-A863-04064EB5F6C5}"/>
              </a:ext>
            </a:extLst>
          </p:cNvPr>
          <p:cNvSpPr/>
          <p:nvPr/>
        </p:nvSpPr>
        <p:spPr>
          <a:xfrm>
            <a:off x="1994508" y="4270163"/>
            <a:ext cx="2211977" cy="227709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32" name="Triangle isocèle 31">
            <a:extLst>
              <a:ext uri="{FF2B5EF4-FFF2-40B4-BE49-F238E27FC236}">
                <a16:creationId xmlns:a16="http://schemas.microsoft.com/office/drawing/2014/main" id="{2EE3A04F-ABF0-4155-9895-0C58B50C7609}"/>
              </a:ext>
            </a:extLst>
          </p:cNvPr>
          <p:cNvSpPr/>
          <p:nvPr/>
        </p:nvSpPr>
        <p:spPr>
          <a:xfrm rot="5400000">
            <a:off x="4493352" y="3975545"/>
            <a:ext cx="1124642" cy="332381"/>
          </a:xfrm>
          <a:prstGeom prst="triangl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34766C2-D088-444D-8545-FF8F0B827FB8}"/>
              </a:ext>
            </a:extLst>
          </p:cNvPr>
          <p:cNvSpPr/>
          <p:nvPr/>
        </p:nvSpPr>
        <p:spPr>
          <a:xfrm>
            <a:off x="6563384" y="3666845"/>
            <a:ext cx="1058336" cy="227709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34" name="Triangle isocèle 33">
            <a:extLst>
              <a:ext uri="{FF2B5EF4-FFF2-40B4-BE49-F238E27FC236}">
                <a16:creationId xmlns:a16="http://schemas.microsoft.com/office/drawing/2014/main" id="{8FF514E1-5492-4715-B0B8-84EE093FF24D}"/>
              </a:ext>
            </a:extLst>
          </p:cNvPr>
          <p:cNvSpPr/>
          <p:nvPr/>
        </p:nvSpPr>
        <p:spPr>
          <a:xfrm rot="10800000">
            <a:off x="7748232" y="4682801"/>
            <a:ext cx="1124642" cy="332381"/>
          </a:xfrm>
          <a:prstGeom prst="triangl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4EC985DF-CF91-4812-A23B-CBC597B268BB}"/>
              </a:ext>
            </a:extLst>
          </p:cNvPr>
          <p:cNvSpPr/>
          <p:nvPr/>
        </p:nvSpPr>
        <p:spPr>
          <a:xfrm>
            <a:off x="8252077" y="5629791"/>
            <a:ext cx="1327352" cy="864293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022134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1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740BA07-44C1-43E0-90ED-55EC00A6AB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94825" y="400715"/>
            <a:ext cx="1029204" cy="6356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itre 2">
            <a:extLst>
              <a:ext uri="{FF2B5EF4-FFF2-40B4-BE49-F238E27FC236}">
                <a16:creationId xmlns:a16="http://schemas.microsoft.com/office/drawing/2014/main" id="{4945AE6B-67EF-43C9-B586-9C5040BCCA15}"/>
              </a:ext>
            </a:extLst>
          </p:cNvPr>
          <p:cNvSpPr txBox="1">
            <a:spLocks/>
          </p:cNvSpPr>
          <p:nvPr/>
        </p:nvSpPr>
        <p:spPr>
          <a:xfrm>
            <a:off x="2151016" y="363916"/>
            <a:ext cx="8339301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 Black" panose="00000A00000000000000" pitchFamily="2" charset="0"/>
                <a:ea typeface="+mj-ea"/>
                <a:cs typeface="Aharoni" panose="02010803020104030203" pitchFamily="2" charset="-79"/>
              </a:rPr>
              <a:t>2. Rappels : digital </a:t>
            </a:r>
            <a:r>
              <a:rPr kumimoji="0" lang="fr-FR" sz="2400" b="1" i="0" u="none" strike="noStrike" kern="1200" cap="all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 Black" panose="00000A00000000000000" pitchFamily="2" charset="0"/>
                <a:ea typeface="+mj-ea"/>
                <a:cs typeface="Aharoni" panose="02010803020104030203" pitchFamily="2" charset="-79"/>
              </a:rPr>
              <a:t>share</a:t>
            </a:r>
            <a:r>
              <a:rPr kumimoji="0" lang="fr-FR" sz="2400" b="1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 Black" panose="00000A00000000000000" pitchFamily="2" charset="0"/>
                <a:ea typeface="+mj-ea"/>
                <a:cs typeface="Aharoni" panose="02010803020104030203" pitchFamily="2" charset="-79"/>
              </a:rPr>
              <a:t> au service de ma part variable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61C3FC8-B4CE-44BE-89FC-14220B82DAB1}"/>
              </a:ext>
            </a:extLst>
          </p:cNvPr>
          <p:cNvSpPr txBox="1"/>
          <p:nvPr/>
        </p:nvSpPr>
        <p:spPr>
          <a:xfrm>
            <a:off x="300526" y="1082881"/>
            <a:ext cx="11487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Etape 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52D93AF-F15A-412A-A5E2-577FFDF3205F}"/>
              </a:ext>
            </a:extLst>
          </p:cNvPr>
          <p:cNvSpPr/>
          <p:nvPr/>
        </p:nvSpPr>
        <p:spPr>
          <a:xfrm>
            <a:off x="300526" y="1503436"/>
            <a:ext cx="11439845" cy="367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→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Une fois la télétransmission aboutie, le statut du dossier évolue :</a:t>
            </a:r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F7CEC626-5139-46B3-953A-C3A18BE39767}"/>
              </a:ext>
            </a:extLst>
          </p:cNvPr>
          <p:cNvSpPr/>
          <p:nvPr/>
        </p:nvSpPr>
        <p:spPr>
          <a:xfrm>
            <a:off x="8554004" y="1101209"/>
            <a:ext cx="705393" cy="337337"/>
          </a:xfrm>
          <a:prstGeom prst="ellipse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6/6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AD2E7A9-7806-4559-A2FC-FBF3250E28C8}"/>
              </a:ext>
            </a:extLst>
          </p:cNvPr>
          <p:cNvSpPr/>
          <p:nvPr/>
        </p:nvSpPr>
        <p:spPr>
          <a:xfrm>
            <a:off x="1449238" y="1140337"/>
            <a:ext cx="6261460" cy="269008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Client est notifié de cette demande et y répond en envoyant les documents requis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C4A9782-6B02-483B-9460-9F22E5072D54}"/>
              </a:ext>
            </a:extLst>
          </p:cNvPr>
          <p:cNvSpPr txBox="1"/>
          <p:nvPr/>
        </p:nvSpPr>
        <p:spPr>
          <a:xfrm>
            <a:off x="176034" y="3839273"/>
            <a:ext cx="234074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/>
              <a:t>Le dossier passe en vert.</a:t>
            </a:r>
          </a:p>
          <a:p>
            <a:pPr algn="just"/>
            <a:r>
              <a:rPr lang="fr-FR" dirty="0"/>
              <a:t>Le client peut alors retourner dans la liste des dossiers.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54408A62-9589-49B7-916D-4E69ABBFD1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7194" y="2010572"/>
            <a:ext cx="6167329" cy="41115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71234B65-7258-4707-80EF-0DD026C0FB4C}"/>
              </a:ext>
            </a:extLst>
          </p:cNvPr>
          <p:cNvSpPr/>
          <p:nvPr/>
        </p:nvSpPr>
        <p:spPr>
          <a:xfrm>
            <a:off x="3936519" y="4095438"/>
            <a:ext cx="3979572" cy="716737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1F1A142A-CDB6-40CE-AB21-029C1EB05415}"/>
              </a:ext>
            </a:extLst>
          </p:cNvPr>
          <p:cNvSpPr/>
          <p:nvPr/>
        </p:nvSpPr>
        <p:spPr>
          <a:xfrm>
            <a:off x="1471749" y="3291840"/>
            <a:ext cx="1951989" cy="1950983"/>
          </a:xfrm>
          <a:custGeom>
            <a:avLst/>
            <a:gdLst>
              <a:gd name="connsiteX0" fmla="*/ 0 w 1951989"/>
              <a:gd name="connsiteY0" fmla="*/ 1567543 h 1950983"/>
              <a:gd name="connsiteX1" fmla="*/ 1567542 w 1951989"/>
              <a:gd name="connsiteY1" fmla="*/ 1915886 h 1950983"/>
              <a:gd name="connsiteX2" fmla="*/ 1942011 w 1951989"/>
              <a:gd name="connsiteY2" fmla="*/ 809897 h 1950983"/>
              <a:gd name="connsiteX3" fmla="*/ 1306285 w 1951989"/>
              <a:gd name="connsiteY3" fmla="*/ 243840 h 1950983"/>
              <a:gd name="connsiteX4" fmla="*/ 1733005 w 1951989"/>
              <a:gd name="connsiteY4" fmla="*/ 0 h 1950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51989" h="1950983">
                <a:moveTo>
                  <a:pt x="0" y="1567543"/>
                </a:moveTo>
                <a:cubicBezTo>
                  <a:pt x="621937" y="1804851"/>
                  <a:pt x="1243874" y="2042160"/>
                  <a:pt x="1567542" y="1915886"/>
                </a:cubicBezTo>
                <a:cubicBezTo>
                  <a:pt x="1891211" y="1789612"/>
                  <a:pt x="1985554" y="1088571"/>
                  <a:pt x="1942011" y="809897"/>
                </a:cubicBezTo>
                <a:cubicBezTo>
                  <a:pt x="1898468" y="531223"/>
                  <a:pt x="1341119" y="378823"/>
                  <a:pt x="1306285" y="243840"/>
                </a:cubicBezTo>
                <a:cubicBezTo>
                  <a:pt x="1271451" y="108857"/>
                  <a:pt x="1502228" y="54428"/>
                  <a:pt x="1733005" y="0"/>
                </a:cubicBezTo>
              </a:path>
            </a:pathLst>
          </a:custGeom>
          <a:noFill/>
          <a:ln w="12700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39532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F8CA7D3-79CF-403B-84E0-9D8C086837EB}"/>
              </a:ext>
            </a:extLst>
          </p:cNvPr>
          <p:cNvSpPr/>
          <p:nvPr/>
        </p:nvSpPr>
        <p:spPr>
          <a:xfrm>
            <a:off x="8460129" y="3635881"/>
            <a:ext cx="3526972" cy="214283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1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EDF1E0D-6C1F-44C2-8ED0-35BDDBF730E5}"/>
              </a:ext>
            </a:extLst>
          </p:cNvPr>
          <p:cNvSpPr/>
          <p:nvPr/>
        </p:nvSpPr>
        <p:spPr>
          <a:xfrm>
            <a:off x="376077" y="1198373"/>
            <a:ext cx="11439845" cy="24390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→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Schéma du processus, initié à partir du bouton « 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E9901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TOP CC Orange 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» / « 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TOP CC Rouge 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» </a:t>
            </a:r>
            <a:r>
              <a:rPr kumimoji="0" lang="fr-FR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(le CAPRO accède à Digital Share à partir du processus TOP CC)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 :</a:t>
            </a:r>
          </a:p>
          <a:p>
            <a:pPr marL="0" marR="0" lvl="0" indent="0" algn="just" defTabSz="914400" rtl="0" eaLnBrk="1" fontAlgn="auto" latinLnBrk="0" hangingPunct="1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Aharoni" panose="02010803020104030203" pitchFamily="2" charset="-79"/>
            </a:endParaRPr>
          </a:p>
          <a:p>
            <a:pPr marL="0" marR="0" lvl="0" indent="0" algn="just" defTabSz="914400" rtl="0" eaLnBrk="1" fontAlgn="auto" latinLnBrk="0" hangingPunct="1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Une fois le ou les documents transmis par le client, charge au CA PRO de contrôler ces retours en vue d’une intégration automatique dans le Plan de Classement</a:t>
            </a:r>
          </a:p>
          <a:p>
            <a:pPr marL="0" marR="0" lvl="0" indent="0" algn="just" defTabSz="914400" rtl="0" eaLnBrk="1" fontAlgn="auto" latinLnBrk="0" hangingPunct="1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Aharoni" panose="02010803020104030203" pitchFamily="2" charset="-79"/>
            </a:endParaRPr>
          </a:p>
          <a:p>
            <a:pPr marL="0" marR="0" lvl="0" indent="0" algn="just" defTabSz="914400" rtl="0" eaLnBrk="1" fontAlgn="auto" latinLnBrk="0" hangingPunct="1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Aharoni" panose="02010803020104030203" pitchFamily="2" charset="-79"/>
            </a:endParaRPr>
          </a:p>
          <a:p>
            <a:pPr marL="0" marR="0" lvl="0" indent="0" algn="ctr" defTabSz="914400" rtl="0" eaLnBrk="1" fontAlgn="auto" latinLnBrk="0" hangingPunct="1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									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Focus sur cette Etape 3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A740BA07-44C1-43E0-90ED-55EC00A6AB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94825" y="400715"/>
            <a:ext cx="1029204" cy="6356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itre 2">
            <a:extLst>
              <a:ext uri="{FF2B5EF4-FFF2-40B4-BE49-F238E27FC236}">
                <a16:creationId xmlns:a16="http://schemas.microsoft.com/office/drawing/2014/main" id="{4945AE6B-67EF-43C9-B586-9C5040BCCA15}"/>
              </a:ext>
            </a:extLst>
          </p:cNvPr>
          <p:cNvSpPr txBox="1">
            <a:spLocks/>
          </p:cNvSpPr>
          <p:nvPr/>
        </p:nvSpPr>
        <p:spPr>
          <a:xfrm>
            <a:off x="2151016" y="363916"/>
            <a:ext cx="8339301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 Black" panose="00000A00000000000000" pitchFamily="2" charset="0"/>
                <a:ea typeface="+mj-ea"/>
                <a:cs typeface="Aharoni" panose="02010803020104030203" pitchFamily="2" charset="-79"/>
              </a:rPr>
              <a:t>2. Rappels : digital </a:t>
            </a:r>
            <a:r>
              <a:rPr kumimoji="0" lang="fr-FR" sz="2400" b="1" i="0" u="none" strike="noStrike" kern="1200" cap="all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 Black" panose="00000A00000000000000" pitchFamily="2" charset="0"/>
                <a:ea typeface="+mj-ea"/>
                <a:cs typeface="Aharoni" panose="02010803020104030203" pitchFamily="2" charset="-79"/>
              </a:rPr>
              <a:t>share</a:t>
            </a:r>
            <a:r>
              <a:rPr kumimoji="0" lang="fr-FR" sz="2400" b="1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 Black" panose="00000A00000000000000" pitchFamily="2" charset="0"/>
                <a:ea typeface="+mj-ea"/>
                <a:cs typeface="Aharoni" panose="02010803020104030203" pitchFamily="2" charset="-79"/>
              </a:rPr>
              <a:t> au service de ma part variable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1F1E7A9-C261-40EB-A9DB-0D0ACCAE79F4}"/>
              </a:ext>
            </a:extLst>
          </p:cNvPr>
          <p:cNvSpPr/>
          <p:nvPr/>
        </p:nvSpPr>
        <p:spPr>
          <a:xfrm>
            <a:off x="427915" y="3797568"/>
            <a:ext cx="3080933" cy="117502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CA PRO crée un Dossier de Partage depuis le TOP CC pour un client donné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A32D3C3-0D26-4B67-832E-8F34EF64DB6E}"/>
              </a:ext>
            </a:extLst>
          </p:cNvPr>
          <p:cNvSpPr/>
          <p:nvPr/>
        </p:nvSpPr>
        <p:spPr>
          <a:xfrm>
            <a:off x="4555532" y="3806494"/>
            <a:ext cx="3080933" cy="117502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Client est notifié de cette demande et y répond en envoyant les documents requis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478A6D1-BECE-4C6C-A7CF-B0E1D6147FE4}"/>
              </a:ext>
            </a:extLst>
          </p:cNvPr>
          <p:cNvSpPr/>
          <p:nvPr/>
        </p:nvSpPr>
        <p:spPr>
          <a:xfrm>
            <a:off x="8683149" y="3806494"/>
            <a:ext cx="3080933" cy="1175028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CAPRO est notifié de ce retour client, contrôle les documents et les valide </a:t>
            </a:r>
            <a:r>
              <a:rPr kumimoji="0" lang="fr-FR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(ou pas)</a:t>
            </a:r>
            <a:endParaRPr kumimoji="0" lang="fr-FR" sz="18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4" name="Connecteur droit avec flèche 3">
            <a:extLst>
              <a:ext uri="{FF2B5EF4-FFF2-40B4-BE49-F238E27FC236}">
                <a16:creationId xmlns:a16="http://schemas.microsoft.com/office/drawing/2014/main" id="{011B5D97-3530-43BF-9554-55CCD851F51F}"/>
              </a:ext>
            </a:extLst>
          </p:cNvPr>
          <p:cNvCxnSpPr/>
          <p:nvPr/>
        </p:nvCxnSpPr>
        <p:spPr>
          <a:xfrm>
            <a:off x="427915" y="5216436"/>
            <a:ext cx="11336170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ZoneTexte 4">
            <a:extLst>
              <a:ext uri="{FF2B5EF4-FFF2-40B4-BE49-F238E27FC236}">
                <a16:creationId xmlns:a16="http://schemas.microsoft.com/office/drawing/2014/main" id="{461C3FC8-B4CE-44BE-89FC-14220B82DAB1}"/>
              </a:ext>
            </a:extLst>
          </p:cNvPr>
          <p:cNvSpPr txBox="1"/>
          <p:nvPr/>
        </p:nvSpPr>
        <p:spPr>
          <a:xfrm>
            <a:off x="1310721" y="5216436"/>
            <a:ext cx="11487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Etape 1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3E2406E-FDE2-4F8E-987F-20104AE62AAD}"/>
              </a:ext>
            </a:extLst>
          </p:cNvPr>
          <p:cNvSpPr txBox="1"/>
          <p:nvPr/>
        </p:nvSpPr>
        <p:spPr>
          <a:xfrm>
            <a:off x="5521642" y="5216436"/>
            <a:ext cx="11487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Etape 2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AFDAB85-6863-4A0A-9D88-3F337E7C7EA1}"/>
              </a:ext>
            </a:extLst>
          </p:cNvPr>
          <p:cNvSpPr txBox="1"/>
          <p:nvPr/>
        </p:nvSpPr>
        <p:spPr>
          <a:xfrm>
            <a:off x="9649259" y="5216436"/>
            <a:ext cx="11487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Etape 3</a:t>
            </a:r>
          </a:p>
        </p:txBody>
      </p:sp>
      <p:sp>
        <p:nvSpPr>
          <p:cNvPr id="6" name="Triangle isocèle 5">
            <a:extLst>
              <a:ext uri="{FF2B5EF4-FFF2-40B4-BE49-F238E27FC236}">
                <a16:creationId xmlns:a16="http://schemas.microsoft.com/office/drawing/2014/main" id="{3143255E-1F63-4830-B147-F1CB4469C24C}"/>
              </a:ext>
            </a:extLst>
          </p:cNvPr>
          <p:cNvSpPr/>
          <p:nvPr/>
        </p:nvSpPr>
        <p:spPr>
          <a:xfrm rot="5400000">
            <a:off x="3709972" y="4277635"/>
            <a:ext cx="644435" cy="214894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8" name="Triangle isocèle 17">
            <a:extLst>
              <a:ext uri="{FF2B5EF4-FFF2-40B4-BE49-F238E27FC236}">
                <a16:creationId xmlns:a16="http://schemas.microsoft.com/office/drawing/2014/main" id="{C1E73D3B-7048-4CAC-9A42-4C4DAA49D549}"/>
              </a:ext>
            </a:extLst>
          </p:cNvPr>
          <p:cNvSpPr/>
          <p:nvPr/>
        </p:nvSpPr>
        <p:spPr>
          <a:xfrm rot="5400000">
            <a:off x="7837590" y="4277636"/>
            <a:ext cx="644435" cy="214894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3" name="Triangle isocèle 2">
            <a:extLst>
              <a:ext uri="{FF2B5EF4-FFF2-40B4-BE49-F238E27FC236}">
                <a16:creationId xmlns:a16="http://schemas.microsoft.com/office/drawing/2014/main" id="{D2DDA4D4-24DE-4A60-B3A2-8211E7A000BA}"/>
              </a:ext>
            </a:extLst>
          </p:cNvPr>
          <p:cNvSpPr/>
          <p:nvPr/>
        </p:nvSpPr>
        <p:spPr>
          <a:xfrm flipV="1">
            <a:off x="8868024" y="2695429"/>
            <a:ext cx="781235" cy="57112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61826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1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740BA07-44C1-43E0-90ED-55EC00A6AB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94825" y="400715"/>
            <a:ext cx="1029204" cy="6356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itre 2">
            <a:extLst>
              <a:ext uri="{FF2B5EF4-FFF2-40B4-BE49-F238E27FC236}">
                <a16:creationId xmlns:a16="http://schemas.microsoft.com/office/drawing/2014/main" id="{4945AE6B-67EF-43C9-B586-9C5040BCCA15}"/>
              </a:ext>
            </a:extLst>
          </p:cNvPr>
          <p:cNvSpPr txBox="1">
            <a:spLocks/>
          </p:cNvSpPr>
          <p:nvPr/>
        </p:nvSpPr>
        <p:spPr>
          <a:xfrm>
            <a:off x="2151016" y="363916"/>
            <a:ext cx="8339301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 Black" panose="00000A00000000000000" pitchFamily="2" charset="0"/>
                <a:ea typeface="+mj-ea"/>
                <a:cs typeface="Aharoni" panose="02010803020104030203" pitchFamily="2" charset="-79"/>
              </a:rPr>
              <a:t>2. Rappels : digital </a:t>
            </a:r>
            <a:r>
              <a:rPr kumimoji="0" lang="fr-FR" sz="2400" b="1" i="0" u="none" strike="noStrike" kern="1200" cap="all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 Black" panose="00000A00000000000000" pitchFamily="2" charset="0"/>
                <a:ea typeface="+mj-ea"/>
                <a:cs typeface="Aharoni" panose="02010803020104030203" pitchFamily="2" charset="-79"/>
              </a:rPr>
              <a:t>share</a:t>
            </a:r>
            <a:r>
              <a:rPr kumimoji="0" lang="fr-FR" sz="2400" b="1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 Black" panose="00000A00000000000000" pitchFamily="2" charset="0"/>
                <a:ea typeface="+mj-ea"/>
                <a:cs typeface="Aharoni" panose="02010803020104030203" pitchFamily="2" charset="-79"/>
              </a:rPr>
              <a:t> au service de ma part variable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61C3FC8-B4CE-44BE-89FC-14220B82DAB1}"/>
              </a:ext>
            </a:extLst>
          </p:cNvPr>
          <p:cNvSpPr txBox="1"/>
          <p:nvPr/>
        </p:nvSpPr>
        <p:spPr>
          <a:xfrm>
            <a:off x="300526" y="1082881"/>
            <a:ext cx="11487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Etape 3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52D93AF-F15A-412A-A5E2-577FFDF3205F}"/>
              </a:ext>
            </a:extLst>
          </p:cNvPr>
          <p:cNvSpPr/>
          <p:nvPr/>
        </p:nvSpPr>
        <p:spPr>
          <a:xfrm>
            <a:off x="300526" y="1503436"/>
            <a:ext cx="11439845" cy="367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→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Contrôle par le CA PRO du/des documents transmis par le client :</a:t>
            </a:r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F7CEC626-5139-46B3-953A-C3A18BE39767}"/>
              </a:ext>
            </a:extLst>
          </p:cNvPr>
          <p:cNvSpPr/>
          <p:nvPr/>
        </p:nvSpPr>
        <p:spPr>
          <a:xfrm>
            <a:off x="8554004" y="1101209"/>
            <a:ext cx="705393" cy="337337"/>
          </a:xfrm>
          <a:prstGeom prst="ellipse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1/3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0307BAC-2099-405D-8B57-1B34A23BB405}"/>
              </a:ext>
            </a:extLst>
          </p:cNvPr>
          <p:cNvSpPr/>
          <p:nvPr/>
        </p:nvSpPr>
        <p:spPr>
          <a:xfrm>
            <a:off x="1449238" y="1110071"/>
            <a:ext cx="5755168" cy="296311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CAPRO est notifié de ce retour client, contrôle les documents et les valide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4CC51716-46C2-4C92-9507-8EBDBBFD3A6E}"/>
              </a:ext>
            </a:extLst>
          </p:cNvPr>
          <p:cNvSpPr txBox="1"/>
          <p:nvPr/>
        </p:nvSpPr>
        <p:spPr>
          <a:xfrm>
            <a:off x="1576252" y="1874343"/>
            <a:ext cx="8839200" cy="52322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4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Dès lors qu’un de vos clients vous a retourné des documents via le bouton « Echange de documents » depuis son DEI PRO / CE NET, </a:t>
            </a:r>
            <a:r>
              <a:rPr lang="fr-FR" sz="1400" b="1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  <a:sym typeface="Arial"/>
              </a:rPr>
              <a:t>un compteur dans « </a:t>
            </a:r>
            <a:r>
              <a:rPr lang="fr-FR" sz="1400" b="1" i="1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  <a:sym typeface="Arial"/>
              </a:rPr>
              <a:t>Ma journée </a:t>
            </a:r>
            <a:r>
              <a:rPr lang="fr-FR" sz="1400" b="1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  <a:sym typeface="Arial"/>
              </a:rPr>
              <a:t>» vous indique les documents à contrôler</a:t>
            </a:r>
            <a:endParaRPr lang="fr-FR" b="1" kern="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  <a:sym typeface="Arial"/>
            </a:endParaRPr>
          </a:p>
        </p:txBody>
      </p:sp>
      <p:pic>
        <p:nvPicPr>
          <p:cNvPr id="42" name="Image 41">
            <a:extLst>
              <a:ext uri="{FF2B5EF4-FFF2-40B4-BE49-F238E27FC236}">
                <a16:creationId xmlns:a16="http://schemas.microsoft.com/office/drawing/2014/main" id="{535556FD-69CB-469E-AF6B-49271F1B99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85471" y="2947920"/>
            <a:ext cx="4126072" cy="19459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4" name="Image 2" descr="image001">
            <a:extLst>
              <a:ext uri="{FF2B5EF4-FFF2-40B4-BE49-F238E27FC236}">
                <a16:creationId xmlns:a16="http://schemas.microsoft.com/office/drawing/2014/main" id="{9C726C59-1B20-46E1-A576-044BD9CC40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133" y="2907567"/>
            <a:ext cx="3562844" cy="19797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" name="ZoneTexte 45">
            <a:extLst>
              <a:ext uri="{FF2B5EF4-FFF2-40B4-BE49-F238E27FC236}">
                <a16:creationId xmlns:a16="http://schemas.microsoft.com/office/drawing/2014/main" id="{A724F275-DD66-4413-949D-A58ED9CFC8D7}"/>
              </a:ext>
            </a:extLst>
          </p:cNvPr>
          <p:cNvSpPr txBox="1"/>
          <p:nvPr/>
        </p:nvSpPr>
        <p:spPr>
          <a:xfrm>
            <a:off x="517683" y="2522727"/>
            <a:ext cx="15519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Sur le PCM :</a:t>
            </a:r>
          </a:p>
        </p:txBody>
      </p:sp>
      <p:pic>
        <p:nvPicPr>
          <p:cNvPr id="48" name="Image 2" descr="image001">
            <a:extLst>
              <a:ext uri="{FF2B5EF4-FFF2-40B4-BE49-F238E27FC236}">
                <a16:creationId xmlns:a16="http://schemas.microsoft.com/office/drawing/2014/main" id="{F77111B6-19C1-4EAD-986A-78D3D7E7600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12" t="95982" r="10915" b="-367"/>
          <a:stretch/>
        </p:blipFill>
        <p:spPr bwMode="auto">
          <a:xfrm>
            <a:off x="1802921" y="4718571"/>
            <a:ext cx="2539164" cy="225974"/>
          </a:xfrm>
          <a:prstGeom prst="rect">
            <a:avLst/>
          </a:prstGeom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ZoneTexte 48">
            <a:extLst>
              <a:ext uri="{FF2B5EF4-FFF2-40B4-BE49-F238E27FC236}">
                <a16:creationId xmlns:a16="http://schemas.microsoft.com/office/drawing/2014/main" id="{BA80C89C-C975-4724-9D87-8798062AF158}"/>
              </a:ext>
            </a:extLst>
          </p:cNvPr>
          <p:cNvSpPr txBox="1"/>
          <p:nvPr/>
        </p:nvSpPr>
        <p:spPr>
          <a:xfrm>
            <a:off x="8117908" y="2522727"/>
            <a:ext cx="28309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Sur le nouveau Portail </a:t>
            </a:r>
            <a:r>
              <a:rPr lang="fr-FR" sz="1400" b="1" kern="0" dirty="0" err="1">
                <a:solidFill>
                  <a:srgbClr val="000000"/>
                </a:solidFill>
                <a:latin typeface="Arial"/>
                <a:cs typeface="Arial"/>
                <a:sym typeface="Arial"/>
              </a:rPr>
              <a:t>MySys</a:t>
            </a:r>
            <a:r>
              <a:rPr lang="fr-FR" sz="1400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:</a:t>
            </a:r>
          </a:p>
        </p:txBody>
      </p:sp>
      <p:cxnSp>
        <p:nvCxnSpPr>
          <p:cNvPr id="50" name="Connecteur droit 49">
            <a:extLst>
              <a:ext uri="{FF2B5EF4-FFF2-40B4-BE49-F238E27FC236}">
                <a16:creationId xmlns:a16="http://schemas.microsoft.com/office/drawing/2014/main" id="{AA8B06BB-6769-4500-B8D8-2E90464F2776}"/>
              </a:ext>
            </a:extLst>
          </p:cNvPr>
          <p:cNvCxnSpPr>
            <a:cxnSpLocks/>
          </p:cNvCxnSpPr>
          <p:nvPr/>
        </p:nvCxnSpPr>
        <p:spPr>
          <a:xfrm>
            <a:off x="5567621" y="2581505"/>
            <a:ext cx="0" cy="2481943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Ellipse 50">
            <a:extLst>
              <a:ext uri="{FF2B5EF4-FFF2-40B4-BE49-F238E27FC236}">
                <a16:creationId xmlns:a16="http://schemas.microsoft.com/office/drawing/2014/main" id="{FCB18832-B998-4ACF-96AA-FB0EB52CBAB8}"/>
              </a:ext>
            </a:extLst>
          </p:cNvPr>
          <p:cNvSpPr/>
          <p:nvPr/>
        </p:nvSpPr>
        <p:spPr>
          <a:xfrm>
            <a:off x="5214924" y="2493167"/>
            <a:ext cx="705393" cy="337337"/>
          </a:xfrm>
          <a:prstGeom prst="ellipse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rgbClr val="FF0000"/>
                </a:solidFill>
              </a:rPr>
              <a:t>ou</a:t>
            </a:r>
          </a:p>
        </p:txBody>
      </p:sp>
      <p:pic>
        <p:nvPicPr>
          <p:cNvPr id="52" name="Image 51">
            <a:extLst>
              <a:ext uri="{FF2B5EF4-FFF2-40B4-BE49-F238E27FC236}">
                <a16:creationId xmlns:a16="http://schemas.microsoft.com/office/drawing/2014/main" id="{54447A20-DB0E-4DEB-AF3C-090E8C4AF53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111" t="88052" r="79042"/>
          <a:stretch/>
        </p:blipFill>
        <p:spPr>
          <a:xfrm>
            <a:off x="8410310" y="4495385"/>
            <a:ext cx="992779" cy="568063"/>
          </a:xfrm>
          <a:prstGeom prst="rect">
            <a:avLst/>
          </a:prstGeom>
          <a:ln>
            <a:solidFill>
              <a:srgbClr val="FF0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7" name="Image 56">
            <a:extLst>
              <a:ext uri="{FF2B5EF4-FFF2-40B4-BE49-F238E27FC236}">
                <a16:creationId xmlns:a16="http://schemas.microsoft.com/office/drawing/2014/main" id="{FD7FEF3E-44C8-4D19-8CDA-4B3A81F56AE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22037" y="5208162"/>
            <a:ext cx="6196953" cy="15473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8" name="ZoneTexte 57">
            <a:extLst>
              <a:ext uri="{FF2B5EF4-FFF2-40B4-BE49-F238E27FC236}">
                <a16:creationId xmlns:a16="http://schemas.microsoft.com/office/drawing/2014/main" id="{5DEEDBD1-2F7A-4FF7-866E-8C6D29FBFE16}"/>
              </a:ext>
            </a:extLst>
          </p:cNvPr>
          <p:cNvSpPr txBox="1"/>
          <p:nvPr/>
        </p:nvSpPr>
        <p:spPr>
          <a:xfrm>
            <a:off x="3415630" y="5191344"/>
            <a:ext cx="43039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i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  <a:sym typeface="Arial"/>
              </a:rPr>
              <a:t>Vous accédez directement au dossier concerné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E77F955-5919-44FA-97C2-6F7B6AD95661}"/>
              </a:ext>
            </a:extLst>
          </p:cNvPr>
          <p:cNvSpPr/>
          <p:nvPr/>
        </p:nvSpPr>
        <p:spPr>
          <a:xfrm>
            <a:off x="2717074" y="5991495"/>
            <a:ext cx="5972805" cy="20048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Flèche : virage 6">
            <a:extLst>
              <a:ext uri="{FF2B5EF4-FFF2-40B4-BE49-F238E27FC236}">
                <a16:creationId xmlns:a16="http://schemas.microsoft.com/office/drawing/2014/main" id="{D603DDF9-0DF3-4F05-AAAB-937EACE9D446}"/>
              </a:ext>
            </a:extLst>
          </p:cNvPr>
          <p:cNvSpPr/>
          <p:nvPr/>
        </p:nvSpPr>
        <p:spPr>
          <a:xfrm flipV="1">
            <a:off x="2151016" y="5001581"/>
            <a:ext cx="492592" cy="1216339"/>
          </a:xfrm>
          <a:prstGeom prst="bentArrow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59" name="Flèche : virage 58">
            <a:extLst>
              <a:ext uri="{FF2B5EF4-FFF2-40B4-BE49-F238E27FC236}">
                <a16:creationId xmlns:a16="http://schemas.microsoft.com/office/drawing/2014/main" id="{33699650-0542-4703-8851-8E4A7415E379}"/>
              </a:ext>
            </a:extLst>
          </p:cNvPr>
          <p:cNvSpPr/>
          <p:nvPr/>
        </p:nvSpPr>
        <p:spPr>
          <a:xfrm flipH="1" flipV="1">
            <a:off x="8800189" y="5019185"/>
            <a:ext cx="492591" cy="1216339"/>
          </a:xfrm>
          <a:prstGeom prst="bentArrow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9931C9A-F54C-4DFA-9F0B-F12EA8CF497A}"/>
              </a:ext>
            </a:extLst>
          </p:cNvPr>
          <p:cNvSpPr/>
          <p:nvPr/>
        </p:nvSpPr>
        <p:spPr>
          <a:xfrm>
            <a:off x="4171406" y="6494084"/>
            <a:ext cx="905692" cy="2608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4D1F1ACE-E01B-4B4C-A880-EC65AB2CC26E}"/>
              </a:ext>
            </a:extLst>
          </p:cNvPr>
          <p:cNvSpPr txBox="1"/>
          <p:nvPr/>
        </p:nvSpPr>
        <p:spPr>
          <a:xfrm>
            <a:off x="2812869" y="6472408"/>
            <a:ext cx="14087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i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  <a:sym typeface="Arial"/>
              </a:rPr>
              <a:t>Puis clic sur</a:t>
            </a:r>
          </a:p>
        </p:txBody>
      </p:sp>
    </p:spTree>
    <p:extLst>
      <p:ext uri="{BB962C8B-B14F-4D97-AF65-F5344CB8AC3E}">
        <p14:creationId xmlns:p14="http://schemas.microsoft.com/office/powerpoint/2010/main" val="357567005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1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740BA07-44C1-43E0-90ED-55EC00A6AB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94825" y="400715"/>
            <a:ext cx="1029204" cy="6356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itre 2">
            <a:extLst>
              <a:ext uri="{FF2B5EF4-FFF2-40B4-BE49-F238E27FC236}">
                <a16:creationId xmlns:a16="http://schemas.microsoft.com/office/drawing/2014/main" id="{4945AE6B-67EF-43C9-B586-9C5040BCCA15}"/>
              </a:ext>
            </a:extLst>
          </p:cNvPr>
          <p:cNvSpPr txBox="1">
            <a:spLocks/>
          </p:cNvSpPr>
          <p:nvPr/>
        </p:nvSpPr>
        <p:spPr>
          <a:xfrm>
            <a:off x="2151016" y="363916"/>
            <a:ext cx="8339301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 Black" panose="00000A00000000000000" pitchFamily="2" charset="0"/>
                <a:ea typeface="+mj-ea"/>
                <a:cs typeface="Aharoni" panose="02010803020104030203" pitchFamily="2" charset="-79"/>
              </a:rPr>
              <a:t>2. Rappels : digital </a:t>
            </a:r>
            <a:r>
              <a:rPr kumimoji="0" lang="fr-FR" sz="2400" b="1" i="0" u="none" strike="noStrike" kern="1200" cap="all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 Black" panose="00000A00000000000000" pitchFamily="2" charset="0"/>
                <a:ea typeface="+mj-ea"/>
                <a:cs typeface="Aharoni" panose="02010803020104030203" pitchFamily="2" charset="-79"/>
              </a:rPr>
              <a:t>share</a:t>
            </a:r>
            <a:r>
              <a:rPr kumimoji="0" lang="fr-FR" sz="2400" b="1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 Black" panose="00000A00000000000000" pitchFamily="2" charset="0"/>
                <a:ea typeface="+mj-ea"/>
                <a:cs typeface="Aharoni" panose="02010803020104030203" pitchFamily="2" charset="-79"/>
              </a:rPr>
              <a:t> au service de ma part variable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61C3FC8-B4CE-44BE-89FC-14220B82DAB1}"/>
              </a:ext>
            </a:extLst>
          </p:cNvPr>
          <p:cNvSpPr txBox="1"/>
          <p:nvPr/>
        </p:nvSpPr>
        <p:spPr>
          <a:xfrm>
            <a:off x="300526" y="1082881"/>
            <a:ext cx="11487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Etape 3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52D93AF-F15A-412A-A5E2-577FFDF3205F}"/>
              </a:ext>
            </a:extLst>
          </p:cNvPr>
          <p:cNvSpPr/>
          <p:nvPr/>
        </p:nvSpPr>
        <p:spPr>
          <a:xfrm>
            <a:off x="300526" y="1503436"/>
            <a:ext cx="11439845" cy="367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→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Vous contrôlez le document transmis par le client :</a:t>
            </a:r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F7CEC626-5139-46B3-953A-C3A18BE39767}"/>
              </a:ext>
            </a:extLst>
          </p:cNvPr>
          <p:cNvSpPr/>
          <p:nvPr/>
        </p:nvSpPr>
        <p:spPr>
          <a:xfrm>
            <a:off x="8554004" y="1101209"/>
            <a:ext cx="705393" cy="337337"/>
          </a:xfrm>
          <a:prstGeom prst="ellipse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2/3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0307BAC-2099-405D-8B57-1B34A23BB405}"/>
              </a:ext>
            </a:extLst>
          </p:cNvPr>
          <p:cNvSpPr/>
          <p:nvPr/>
        </p:nvSpPr>
        <p:spPr>
          <a:xfrm>
            <a:off x="1449238" y="1110071"/>
            <a:ext cx="5755168" cy="296311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CAPRO est notifié de ce retour client, contrôle les documents et les valide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12DC7D4B-4559-43AB-821D-523752D0F7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539" y="2247062"/>
            <a:ext cx="5657904" cy="22901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0962B101-CB4A-489C-981F-8E11222D1336}"/>
              </a:ext>
            </a:extLst>
          </p:cNvPr>
          <p:cNvSpPr/>
          <p:nvPr/>
        </p:nvSpPr>
        <p:spPr>
          <a:xfrm>
            <a:off x="605538" y="3305027"/>
            <a:ext cx="5657904" cy="1232139"/>
          </a:xfrm>
          <a:prstGeom prst="rect">
            <a:avLst/>
          </a:prstGeom>
          <a:solidFill>
            <a:srgbClr val="FFFFF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ED245F5A-E3FE-40E5-A16D-0BA236BB666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0596" t="2036"/>
          <a:stretch/>
        </p:blipFill>
        <p:spPr>
          <a:xfrm>
            <a:off x="1280160" y="2640682"/>
            <a:ext cx="4929051" cy="78831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00CF3DB-3325-42DE-9DD7-D1C1B089FDD3}"/>
              </a:ext>
            </a:extLst>
          </p:cNvPr>
          <p:cNvSpPr/>
          <p:nvPr/>
        </p:nvSpPr>
        <p:spPr>
          <a:xfrm>
            <a:off x="4502331" y="2960914"/>
            <a:ext cx="818606" cy="25254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26CAE3A8-463A-40EE-AB42-5418D5598F87}"/>
              </a:ext>
            </a:extLst>
          </p:cNvPr>
          <p:cNvSpPr txBox="1"/>
          <p:nvPr/>
        </p:nvSpPr>
        <p:spPr>
          <a:xfrm>
            <a:off x="7280630" y="2289203"/>
            <a:ext cx="44597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/>
              <a:t>Si la pièce transmise répond à nos critères d’exigence et de lisibilité, vous pouvez la valider :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AEE2870-9B8A-4FFF-974A-500C3DC38CB9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631" t="6084" r="8872" b="11957"/>
          <a:stretch/>
        </p:blipFill>
        <p:spPr>
          <a:xfrm>
            <a:off x="7204406" y="3087188"/>
            <a:ext cx="4839401" cy="28651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9C2B163D-5F99-4738-95D8-3254C8A27B2D}"/>
              </a:ext>
            </a:extLst>
          </p:cNvPr>
          <p:cNvSpPr/>
          <p:nvPr/>
        </p:nvSpPr>
        <p:spPr>
          <a:xfrm>
            <a:off x="11283451" y="5699759"/>
            <a:ext cx="818606" cy="25254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CA0E630E-A735-4D90-83AE-F3DC3110C773}"/>
              </a:ext>
            </a:extLst>
          </p:cNvPr>
          <p:cNvSpPr txBox="1"/>
          <p:nvPr/>
        </p:nvSpPr>
        <p:spPr>
          <a:xfrm>
            <a:off x="148193" y="4857398"/>
            <a:ext cx="6779226" cy="107721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fr-FR" sz="1600" dirty="0"/>
              <a:t>NB : </a:t>
            </a:r>
            <a:r>
              <a:rPr lang="fr-FR" sz="1600" b="1" dirty="0">
                <a:solidFill>
                  <a:srgbClr val="FF0000"/>
                </a:solidFill>
              </a:rPr>
              <a:t>si vous jugez le document NON-CONFORME</a:t>
            </a:r>
            <a:r>
              <a:rPr lang="fr-FR" sz="1600" dirty="0"/>
              <a:t>, vous devez le refuser en cliquant sur                     . Dans cette situation, l’Utilisateur Principal ou les Administrateurs reçoivent un mail les informant de cette non-recevabilité. </a:t>
            </a:r>
            <a:r>
              <a:rPr lang="fr-FR" sz="1600" b="1" dirty="0"/>
              <a:t>Ils sont ainsi invités à recommencer le process de transfert avec le « </a:t>
            </a:r>
            <a:r>
              <a:rPr lang="fr-FR" sz="1600" b="1" i="1" dirty="0"/>
              <a:t>bon </a:t>
            </a:r>
            <a:r>
              <a:rPr lang="fr-FR" sz="1600" b="1" dirty="0"/>
              <a:t>» document. </a:t>
            </a:r>
          </a:p>
        </p:txBody>
      </p:sp>
      <p:sp>
        <p:nvSpPr>
          <p:cNvPr id="9" name="Triangle isocèle 8">
            <a:extLst>
              <a:ext uri="{FF2B5EF4-FFF2-40B4-BE49-F238E27FC236}">
                <a16:creationId xmlns:a16="http://schemas.microsoft.com/office/drawing/2014/main" id="{A5283FBA-F68D-42EA-9C69-6D067C40214B}"/>
              </a:ext>
            </a:extLst>
          </p:cNvPr>
          <p:cNvSpPr/>
          <p:nvPr/>
        </p:nvSpPr>
        <p:spPr>
          <a:xfrm rot="5400000">
            <a:off x="6007762" y="2992252"/>
            <a:ext cx="1186733" cy="341812"/>
          </a:xfrm>
          <a:prstGeom prst="triangle">
            <a:avLst/>
          </a:prstGeom>
          <a:solidFill>
            <a:srgbClr val="FF00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0" name="Image 39">
            <a:extLst>
              <a:ext uri="{FF2B5EF4-FFF2-40B4-BE49-F238E27FC236}">
                <a16:creationId xmlns:a16="http://schemas.microsoft.com/office/drawing/2014/main" id="{8BD82A32-6DD0-45F7-B61C-2F9E97D59F30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68766" t="95784" r="16750" b="575"/>
          <a:stretch/>
        </p:blipFill>
        <p:spPr>
          <a:xfrm>
            <a:off x="505092" y="5177644"/>
            <a:ext cx="1349835" cy="197284"/>
          </a:xfrm>
          <a:prstGeom prst="rect">
            <a:avLst/>
          </a:prstGeom>
        </p:spPr>
      </p:pic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C42E3C33-765D-47CD-92F3-98BECF0C3F7D}"/>
              </a:ext>
            </a:extLst>
          </p:cNvPr>
          <p:cNvSpPr/>
          <p:nvPr/>
        </p:nvSpPr>
        <p:spPr>
          <a:xfrm>
            <a:off x="2567987" y="3852016"/>
            <a:ext cx="8248059" cy="1913059"/>
          </a:xfrm>
          <a:custGeom>
            <a:avLst/>
            <a:gdLst>
              <a:gd name="connsiteX0" fmla="*/ 8248059 w 8248059"/>
              <a:gd name="connsiteY0" fmla="*/ 1913059 h 1913059"/>
              <a:gd name="connsiteX1" fmla="*/ 5609362 w 8248059"/>
              <a:gd name="connsiteY1" fmla="*/ 101676 h 1913059"/>
              <a:gd name="connsiteX2" fmla="*/ 776104 w 8248059"/>
              <a:gd name="connsiteY2" fmla="*/ 310682 h 1913059"/>
              <a:gd name="connsiteX3" fmla="*/ 70710 w 8248059"/>
              <a:gd name="connsiteY3" fmla="*/ 998659 h 19130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8059" h="1913059">
                <a:moveTo>
                  <a:pt x="8248059" y="1913059"/>
                </a:moveTo>
                <a:cubicBezTo>
                  <a:pt x="7551373" y="1140899"/>
                  <a:pt x="6854688" y="368739"/>
                  <a:pt x="5609362" y="101676"/>
                </a:cubicBezTo>
                <a:cubicBezTo>
                  <a:pt x="4364036" y="-165387"/>
                  <a:pt x="1699213" y="161185"/>
                  <a:pt x="776104" y="310682"/>
                </a:cubicBezTo>
                <a:cubicBezTo>
                  <a:pt x="-147005" y="460179"/>
                  <a:pt x="-38148" y="729419"/>
                  <a:pt x="70710" y="998659"/>
                </a:cubicBezTo>
              </a:path>
            </a:pathLst>
          </a:custGeom>
          <a:noFill/>
          <a:ln>
            <a:solidFill>
              <a:schemeClr val="tx2"/>
            </a:solidFill>
            <a:headEnd type="triangl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ED473ACE-B733-49CF-9A2E-0933F253D332}"/>
              </a:ext>
            </a:extLst>
          </p:cNvPr>
          <p:cNvCxnSpPr/>
          <p:nvPr/>
        </p:nvCxnSpPr>
        <p:spPr>
          <a:xfrm>
            <a:off x="11016343" y="2873829"/>
            <a:ext cx="724028" cy="2825930"/>
          </a:xfrm>
          <a:prstGeom prst="straightConnector1">
            <a:avLst/>
          </a:prstGeom>
          <a:ln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820433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1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740BA07-44C1-43E0-90ED-55EC00A6AB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94825" y="400715"/>
            <a:ext cx="1029204" cy="6356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itre 2">
            <a:extLst>
              <a:ext uri="{FF2B5EF4-FFF2-40B4-BE49-F238E27FC236}">
                <a16:creationId xmlns:a16="http://schemas.microsoft.com/office/drawing/2014/main" id="{4945AE6B-67EF-43C9-B586-9C5040BCCA15}"/>
              </a:ext>
            </a:extLst>
          </p:cNvPr>
          <p:cNvSpPr txBox="1">
            <a:spLocks/>
          </p:cNvSpPr>
          <p:nvPr/>
        </p:nvSpPr>
        <p:spPr>
          <a:xfrm>
            <a:off x="2151016" y="363916"/>
            <a:ext cx="8339301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 Black" panose="00000A00000000000000" pitchFamily="2" charset="0"/>
                <a:ea typeface="+mj-ea"/>
                <a:cs typeface="Aharoni" panose="02010803020104030203" pitchFamily="2" charset="-79"/>
              </a:rPr>
              <a:t>2. Rappels : digital </a:t>
            </a:r>
            <a:r>
              <a:rPr kumimoji="0" lang="fr-FR" sz="2400" b="1" i="0" u="none" strike="noStrike" kern="1200" cap="all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 Black" panose="00000A00000000000000" pitchFamily="2" charset="0"/>
                <a:ea typeface="+mj-ea"/>
                <a:cs typeface="Aharoni" panose="02010803020104030203" pitchFamily="2" charset="-79"/>
              </a:rPr>
              <a:t>share</a:t>
            </a:r>
            <a:r>
              <a:rPr kumimoji="0" lang="fr-FR" sz="2400" b="1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 Black" panose="00000A00000000000000" pitchFamily="2" charset="0"/>
                <a:ea typeface="+mj-ea"/>
                <a:cs typeface="Aharoni" panose="02010803020104030203" pitchFamily="2" charset="-79"/>
              </a:rPr>
              <a:t> au service de ma part variable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61C3FC8-B4CE-44BE-89FC-14220B82DAB1}"/>
              </a:ext>
            </a:extLst>
          </p:cNvPr>
          <p:cNvSpPr txBox="1"/>
          <p:nvPr/>
        </p:nvSpPr>
        <p:spPr>
          <a:xfrm>
            <a:off x="300526" y="1082881"/>
            <a:ext cx="11487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Etape 3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52D93AF-F15A-412A-A5E2-577FFDF3205F}"/>
              </a:ext>
            </a:extLst>
          </p:cNvPr>
          <p:cNvSpPr/>
          <p:nvPr/>
        </p:nvSpPr>
        <p:spPr>
          <a:xfrm>
            <a:off x="300526" y="1503436"/>
            <a:ext cx="11439845" cy="662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→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Une fois le document transmis par votre client « validé » par vos soins, les pièces sont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AUTOMATIQUEMENT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 placées dans la bonne rubrique dans le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Plan de Classement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:</a:t>
            </a:r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F7CEC626-5139-46B3-953A-C3A18BE39767}"/>
              </a:ext>
            </a:extLst>
          </p:cNvPr>
          <p:cNvSpPr/>
          <p:nvPr/>
        </p:nvSpPr>
        <p:spPr>
          <a:xfrm>
            <a:off x="8554004" y="1101209"/>
            <a:ext cx="705393" cy="337337"/>
          </a:xfrm>
          <a:prstGeom prst="ellipse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3/</a:t>
            </a:r>
            <a:r>
              <a:rPr lang="fr-FR" dirty="0">
                <a:solidFill>
                  <a:srgbClr val="FF0000"/>
                </a:solidFill>
                <a:latin typeface="Arial Narrow"/>
              </a:rPr>
              <a:t>3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0307BAC-2099-405D-8B57-1B34A23BB405}"/>
              </a:ext>
            </a:extLst>
          </p:cNvPr>
          <p:cNvSpPr/>
          <p:nvPr/>
        </p:nvSpPr>
        <p:spPr>
          <a:xfrm>
            <a:off x="1449238" y="1110071"/>
            <a:ext cx="5755168" cy="296311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CAPRO est notifié de ce retour client, contrôle les documents et les valide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856C07D3-5F80-4E5B-AE65-DD5A0FA1DF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0526" y="2165990"/>
            <a:ext cx="6737431" cy="13965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Ellipse 1">
            <a:extLst>
              <a:ext uri="{FF2B5EF4-FFF2-40B4-BE49-F238E27FC236}">
                <a16:creationId xmlns:a16="http://schemas.microsoft.com/office/drawing/2014/main" id="{80B642D5-E2B2-4553-8575-70F17EB91759}"/>
              </a:ext>
            </a:extLst>
          </p:cNvPr>
          <p:cNvSpPr/>
          <p:nvPr/>
        </p:nvSpPr>
        <p:spPr>
          <a:xfrm>
            <a:off x="300526" y="2678310"/>
            <a:ext cx="674834" cy="40059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A6626739-F50A-4BEB-92D9-758CC5C51BB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95578" y="3667398"/>
            <a:ext cx="6516851" cy="27110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Flèche : virage 2">
            <a:extLst>
              <a:ext uri="{FF2B5EF4-FFF2-40B4-BE49-F238E27FC236}">
                <a16:creationId xmlns:a16="http://schemas.microsoft.com/office/drawing/2014/main" id="{D1444624-03C1-45D9-8F9C-8719BA8BFBCB}"/>
              </a:ext>
            </a:extLst>
          </p:cNvPr>
          <p:cNvSpPr/>
          <p:nvPr/>
        </p:nvSpPr>
        <p:spPr>
          <a:xfrm flipV="1">
            <a:off x="3971108" y="3763192"/>
            <a:ext cx="931817" cy="721722"/>
          </a:xfrm>
          <a:prstGeom prst="bentArrow">
            <a:avLst/>
          </a:prstGeom>
          <a:solidFill>
            <a:srgbClr val="FF00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02243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1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EDF1E0D-6C1F-44C2-8ED0-35BDDBF730E5}"/>
              </a:ext>
            </a:extLst>
          </p:cNvPr>
          <p:cNvSpPr/>
          <p:nvPr/>
        </p:nvSpPr>
        <p:spPr>
          <a:xfrm>
            <a:off x="1262743" y="1837318"/>
            <a:ext cx="10093234" cy="30517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0" indent="-457200" algn="just" defTabSz="914400" rtl="0" eaLnBrk="1" fontAlgn="auto" latinLnBrk="0" hangingPunct="1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Rappels : qu’est-ce que Digital Share et à quoi ça sert ?</a:t>
            </a:r>
          </a:p>
          <a:p>
            <a:pPr marL="457200" marR="0" lvl="0" indent="-457200" algn="just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Aharoni" panose="02010803020104030203" pitchFamily="2" charset="-79"/>
            </a:endParaRPr>
          </a:p>
          <a:p>
            <a:pPr marL="457200" marR="0" lvl="0" indent="-457200" algn="just" defTabSz="914400" rtl="0" eaLnBrk="1" fontAlgn="auto" latinLnBrk="0" hangingPunct="1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Comment capitaliser sur Digital Share pour renforcer ma Part Variable ? / Mode opératoire</a:t>
            </a:r>
          </a:p>
          <a:p>
            <a:pPr marL="457200" marR="0" lvl="0" indent="-457200" algn="just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Aharoni" panose="02010803020104030203" pitchFamily="2" charset="-79"/>
            </a:endParaRPr>
          </a:p>
          <a:p>
            <a:pPr marL="457200" marR="0" lvl="0" indent="-457200" algn="just" defTabSz="914400" rtl="0" eaLnBrk="1" fontAlgn="auto" latinLnBrk="0" hangingPunct="1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Nouveauté au 21 mars 2022 : l’accès à Digital Share en </a:t>
            </a:r>
            <a:r>
              <a:rPr kumimoji="0" lang="fr-FR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selfcare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 </a:t>
            </a:r>
          </a:p>
        </p:txBody>
      </p:sp>
      <p:sp>
        <p:nvSpPr>
          <p:cNvPr id="12" name="Titre 2">
            <a:extLst>
              <a:ext uri="{FF2B5EF4-FFF2-40B4-BE49-F238E27FC236}">
                <a16:creationId xmlns:a16="http://schemas.microsoft.com/office/drawing/2014/main" id="{0E61704E-E738-43C7-9A56-176CC10DF87F}"/>
              </a:ext>
            </a:extLst>
          </p:cNvPr>
          <p:cNvSpPr txBox="1">
            <a:spLocks/>
          </p:cNvSpPr>
          <p:nvPr/>
        </p:nvSpPr>
        <p:spPr>
          <a:xfrm>
            <a:off x="821824" y="256562"/>
            <a:ext cx="9668494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 Black" panose="00000A00000000000000" pitchFamily="2" charset="0"/>
                <a:ea typeface="+mj-ea"/>
                <a:cs typeface="Aharoni" panose="02010803020104030203" pitchFamily="2" charset="-79"/>
              </a:rPr>
              <a:t>Au sommaire de cette semaine</a:t>
            </a:r>
          </a:p>
        </p:txBody>
      </p:sp>
      <p:pic>
        <p:nvPicPr>
          <p:cNvPr id="2050" name="Picture 2" descr="Grunge red new version word round rubber stamp - Stock Illustration  [46193164] - PIXTA">
            <a:extLst>
              <a:ext uri="{FF2B5EF4-FFF2-40B4-BE49-F238E27FC236}">
                <a16:creationId xmlns:a16="http://schemas.microsoft.com/office/drawing/2014/main" id="{B68EB8FA-984D-463B-8698-067F66107D5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96" t="11757" r="4286" b="16350"/>
          <a:stretch/>
        </p:blipFill>
        <p:spPr bwMode="auto">
          <a:xfrm>
            <a:off x="106981" y="4032068"/>
            <a:ext cx="911922" cy="750755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740BA07-44C1-43E0-90ED-55EC00A6AB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94825" y="400715"/>
            <a:ext cx="1029204" cy="6356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3B3EF77-29DD-4E88-915F-1EDF6422EFAB}"/>
              </a:ext>
            </a:extLst>
          </p:cNvPr>
          <p:cNvSpPr/>
          <p:nvPr/>
        </p:nvSpPr>
        <p:spPr>
          <a:xfrm>
            <a:off x="1018903" y="4058193"/>
            <a:ext cx="10441577" cy="84473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561854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1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EDF1E0D-6C1F-44C2-8ED0-35BDDBF730E5}"/>
              </a:ext>
            </a:extLst>
          </p:cNvPr>
          <p:cNvSpPr/>
          <p:nvPr/>
        </p:nvSpPr>
        <p:spPr>
          <a:xfrm>
            <a:off x="1701682" y="1198373"/>
            <a:ext cx="10020055" cy="6822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Nouveauté Mars 2022 : désormais, le client peut être à l’initiative de la transmission de documents via CE NET !</a:t>
            </a:r>
          </a:p>
        </p:txBody>
      </p:sp>
      <p:pic>
        <p:nvPicPr>
          <p:cNvPr id="2050" name="Picture 2" descr="Grunge red new version word round rubber stamp - Stock Illustration  [46193164] - PIXTA">
            <a:extLst>
              <a:ext uri="{FF2B5EF4-FFF2-40B4-BE49-F238E27FC236}">
                <a16:creationId xmlns:a16="http://schemas.microsoft.com/office/drawing/2014/main" id="{B68EB8FA-984D-463B-8698-067F66107D5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96" t="11757" r="4286" b="16350"/>
          <a:stretch/>
        </p:blipFill>
        <p:spPr bwMode="auto">
          <a:xfrm>
            <a:off x="470263" y="1073116"/>
            <a:ext cx="1080564" cy="889592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740BA07-44C1-43E0-90ED-55EC00A6AB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94825" y="400715"/>
            <a:ext cx="1029204" cy="6356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itre 2">
            <a:extLst>
              <a:ext uri="{FF2B5EF4-FFF2-40B4-BE49-F238E27FC236}">
                <a16:creationId xmlns:a16="http://schemas.microsoft.com/office/drawing/2014/main" id="{4945AE6B-67EF-43C9-B586-9C5040BCCA15}"/>
              </a:ext>
            </a:extLst>
          </p:cNvPr>
          <p:cNvSpPr txBox="1">
            <a:spLocks/>
          </p:cNvSpPr>
          <p:nvPr/>
        </p:nvSpPr>
        <p:spPr>
          <a:xfrm>
            <a:off x="2151016" y="363916"/>
            <a:ext cx="8339301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 Black" panose="00000A00000000000000" pitchFamily="2" charset="0"/>
                <a:ea typeface="+mj-ea"/>
                <a:cs typeface="Aharoni" panose="02010803020104030203" pitchFamily="2" charset="-79"/>
              </a:rPr>
              <a:t>3. New </a:t>
            </a:r>
            <a:r>
              <a:rPr kumimoji="0" lang="fr-FR" sz="2400" b="1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 Black" panose="00000A00000000000000" pitchFamily="2" charset="0"/>
                <a:ea typeface="+mj-ea"/>
                <a:cs typeface="Aharoni" panose="02010803020104030203" pitchFamily="2" charset="-79"/>
                <a:sym typeface="Wingdings" panose="05000000000000000000" pitchFamily="2" charset="2"/>
              </a:rPr>
              <a:t> l’accès à </a:t>
            </a:r>
            <a:r>
              <a:rPr kumimoji="0" lang="fr-FR" sz="2400" b="1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 Black" panose="00000A00000000000000" pitchFamily="2" charset="0"/>
                <a:ea typeface="+mj-ea"/>
                <a:cs typeface="Aharoni" panose="02010803020104030203" pitchFamily="2" charset="-79"/>
              </a:rPr>
              <a:t>digital </a:t>
            </a:r>
            <a:r>
              <a:rPr kumimoji="0" lang="fr-FR" sz="2400" b="1" i="0" u="none" strike="noStrike" kern="1200" cap="all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 Black" panose="00000A00000000000000" pitchFamily="2" charset="0"/>
                <a:ea typeface="+mj-ea"/>
                <a:cs typeface="Aharoni" panose="02010803020104030203" pitchFamily="2" charset="-79"/>
              </a:rPr>
              <a:t>share</a:t>
            </a:r>
            <a:r>
              <a:rPr kumimoji="0" lang="fr-FR" sz="2400" b="1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 Black" panose="00000A00000000000000" pitchFamily="2" charset="0"/>
                <a:ea typeface="+mj-ea"/>
                <a:cs typeface="Aharoni" panose="02010803020104030203" pitchFamily="2" charset="-79"/>
              </a:rPr>
              <a:t> en </a:t>
            </a:r>
            <a:r>
              <a:rPr kumimoji="0" lang="fr-FR" sz="2400" b="1" i="0" u="none" strike="noStrike" kern="1200" cap="all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 Black" panose="00000A00000000000000" pitchFamily="2" charset="0"/>
                <a:ea typeface="+mj-ea"/>
                <a:cs typeface="Aharoni" panose="02010803020104030203" pitchFamily="2" charset="-79"/>
              </a:rPr>
              <a:t>selfcare</a:t>
            </a:r>
            <a:endParaRPr kumimoji="0" lang="fr-FR" sz="2400" b="1" i="0" u="none" strike="noStrike" kern="1200" cap="all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Montserrat Black" panose="00000A00000000000000" pitchFamily="2" charset="0"/>
              <a:ea typeface="+mj-ea"/>
              <a:cs typeface="Aharoni" panose="02010803020104030203" pitchFamily="2" charset="-79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911B4BE-9125-4025-9EDA-889559803142}"/>
              </a:ext>
            </a:extLst>
          </p:cNvPr>
          <p:cNvSpPr/>
          <p:nvPr/>
        </p:nvSpPr>
        <p:spPr>
          <a:xfrm>
            <a:off x="4555532" y="4251255"/>
            <a:ext cx="3080933" cy="117502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Client peut prendre l’initiative de vous adresser les documents de son DRC actuellement non-collectés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55C5061-DCDC-470C-B649-8C423B26A54B}"/>
              </a:ext>
            </a:extLst>
          </p:cNvPr>
          <p:cNvSpPr/>
          <p:nvPr/>
        </p:nvSpPr>
        <p:spPr>
          <a:xfrm>
            <a:off x="8683149" y="4251255"/>
            <a:ext cx="3080933" cy="117502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CAPRO est notifié de ce retour client, contrôle les documents et les valide</a:t>
            </a:r>
          </a:p>
        </p:txBody>
      </p: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4ED3DA81-AC3A-49C3-93C1-21EAB493F92B}"/>
              </a:ext>
            </a:extLst>
          </p:cNvPr>
          <p:cNvCxnSpPr/>
          <p:nvPr/>
        </p:nvCxnSpPr>
        <p:spPr>
          <a:xfrm>
            <a:off x="4555532" y="5649382"/>
            <a:ext cx="7272000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>
            <a:extLst>
              <a:ext uri="{FF2B5EF4-FFF2-40B4-BE49-F238E27FC236}">
                <a16:creationId xmlns:a16="http://schemas.microsoft.com/office/drawing/2014/main" id="{4D30D71C-B902-45F1-861F-14746FACC896}"/>
              </a:ext>
            </a:extLst>
          </p:cNvPr>
          <p:cNvSpPr txBox="1"/>
          <p:nvPr/>
        </p:nvSpPr>
        <p:spPr>
          <a:xfrm>
            <a:off x="5521642" y="5661197"/>
            <a:ext cx="11487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Arial Black" panose="020B0A04020102020204" pitchFamily="34" charset="0"/>
              </a:rPr>
              <a:t>Etape 1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459E91C-7B20-4985-84DD-423668A76CBB}"/>
              </a:ext>
            </a:extLst>
          </p:cNvPr>
          <p:cNvSpPr txBox="1"/>
          <p:nvPr/>
        </p:nvSpPr>
        <p:spPr>
          <a:xfrm>
            <a:off x="9649259" y="5661197"/>
            <a:ext cx="11487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Arial Black" panose="020B0A04020102020204" pitchFamily="34" charset="0"/>
              </a:rPr>
              <a:t>Etape 2</a:t>
            </a:r>
          </a:p>
        </p:txBody>
      </p:sp>
      <p:sp>
        <p:nvSpPr>
          <p:cNvPr id="20" name="Triangle isocèle 19">
            <a:extLst>
              <a:ext uri="{FF2B5EF4-FFF2-40B4-BE49-F238E27FC236}">
                <a16:creationId xmlns:a16="http://schemas.microsoft.com/office/drawing/2014/main" id="{DD0A1CA5-BED6-413A-961F-C1A7D6E10478}"/>
              </a:ext>
            </a:extLst>
          </p:cNvPr>
          <p:cNvSpPr/>
          <p:nvPr/>
        </p:nvSpPr>
        <p:spPr>
          <a:xfrm rot="5400000">
            <a:off x="7837590" y="4722397"/>
            <a:ext cx="644435" cy="214894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72F195E-AD6E-4816-B361-E9BFD5FBD3C9}"/>
              </a:ext>
            </a:extLst>
          </p:cNvPr>
          <p:cNvSpPr txBox="1"/>
          <p:nvPr/>
        </p:nvSpPr>
        <p:spPr>
          <a:xfrm>
            <a:off x="3375040" y="3740558"/>
            <a:ext cx="84028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latin typeface="Arial Black" panose="020B0A04020102020204" pitchFamily="34" charset="0"/>
              </a:rPr>
              <a:t>Dans cette situation, le schéma du process se réduit à 2 étapes : 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B7E7C46-7B6C-4284-B45D-385AA948DAB8}"/>
              </a:ext>
            </a:extLst>
          </p:cNvPr>
          <p:cNvSpPr/>
          <p:nvPr/>
        </p:nvSpPr>
        <p:spPr>
          <a:xfrm>
            <a:off x="284781" y="2188665"/>
            <a:ext cx="11436956" cy="9642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srgbClr val="000000">
                    <a:lumMod val="75000"/>
                    <a:lumOff val="25000"/>
                  </a:srgb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Dit autrement, il n’est plus obligé d’attendre que vous lui adressiez un mail pour lui demander les documents manquants. Il peut le faire </a:t>
            </a:r>
            <a:r>
              <a:rPr lang="fr-FR" dirty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en toute autonomie </a:t>
            </a:r>
            <a:r>
              <a:rPr lang="fr-FR" dirty="0">
                <a:solidFill>
                  <a:srgbClr val="000000">
                    <a:lumMod val="75000"/>
                    <a:lumOff val="25000"/>
                  </a:srgb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depuis sa Banque à Distance de sa propre initiative ou sur invitation orale de votre part.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024162552"/>
      </p:ext>
    </p:extLst>
  </p:cSld>
  <p:clrMapOvr>
    <a:masterClrMapping/>
  </p:clrMapOvr>
</p:sld>
</file>

<file path=ppt/theme/theme1.xml><?xml version="1.0" encoding="utf-8"?>
<a:theme xmlns:a="http://schemas.openxmlformats.org/drawingml/2006/main" name="1-MODELE PART">
  <a:themeElements>
    <a:clrScheme name="Personnalisé 22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1-MODELE PART">
  <a:themeElements>
    <a:clrScheme name="Personnalisé 22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4937</TotalTime>
  <Words>2691</Words>
  <Application>Microsoft Office PowerPoint</Application>
  <PresentationFormat>Grand écran</PresentationFormat>
  <Paragraphs>310</Paragraphs>
  <Slides>32</Slides>
  <Notes>31</Notes>
  <HiddenSlides>0</HiddenSlides>
  <MMClips>0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32</vt:i4>
      </vt:variant>
    </vt:vector>
  </HeadingPairs>
  <TitlesOfParts>
    <vt:vector size="45" baseType="lpstr">
      <vt:lpstr>Aharoni</vt:lpstr>
      <vt:lpstr>Arial</vt:lpstr>
      <vt:lpstr>Arial Black</vt:lpstr>
      <vt:lpstr>Arial Narrow</vt:lpstr>
      <vt:lpstr>Cabin Sketch</vt:lpstr>
      <vt:lpstr>Calibri</vt:lpstr>
      <vt:lpstr>Forte</vt:lpstr>
      <vt:lpstr>Montserrat Black</vt:lpstr>
      <vt:lpstr>Montserrat ExtraLight</vt:lpstr>
      <vt:lpstr>Segoe Print</vt:lpstr>
      <vt:lpstr>Wingdings</vt:lpstr>
      <vt:lpstr>1-MODELE PART</vt:lpstr>
      <vt:lpstr>1_1-MODELE PART</vt:lpstr>
      <vt:lpstr>Présentation PowerPoint</vt:lpstr>
      <vt:lpstr>sommaire</vt:lpstr>
      <vt:lpstr>sommaire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sommaire</vt:lpstr>
      <vt:lpstr>Au sommaire de cette semaine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BOHN Stephane [CEGEE]</dc:creator>
  <cp:lastModifiedBy>BOHN Stephane [CEGEE]</cp:lastModifiedBy>
  <cp:revision>271</cp:revision>
  <cp:lastPrinted>2022-03-23T07:34:52Z</cp:lastPrinted>
  <dcterms:created xsi:type="dcterms:W3CDTF">2022-01-06T14:43:07Z</dcterms:created>
  <dcterms:modified xsi:type="dcterms:W3CDTF">2022-03-24T12:21:42Z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stephane.bohn@cegee.caisse-epargne.fr</vt:lpwstr>
  </property>
  <property fmtid="{D5CDD505-2E9C-101B-9397-08002B2CF9AE}" pid="5" name="MSIP_Label_48a19f0c-bea1-442e-a475-ed109d9ec508_SetDate">
    <vt:lpwstr>2022-01-06T14:45:16.3370033Z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</Properties>
</file>