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2"/>
  </p:notesMasterIdLst>
  <p:handoutMasterIdLst>
    <p:handoutMasterId r:id="rId13"/>
  </p:handoutMasterIdLst>
  <p:sldIdLst>
    <p:sldId id="268" r:id="rId6"/>
    <p:sldId id="269" r:id="rId7"/>
    <p:sldId id="551" r:id="rId8"/>
    <p:sldId id="554" r:id="rId9"/>
    <p:sldId id="550" r:id="rId10"/>
    <p:sldId id="555" r:id="rId11"/>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B36"/>
    <a:srgbClr val="558C0E"/>
    <a:srgbClr val="2010D3"/>
    <a:srgbClr val="1D9DD9"/>
    <a:srgbClr val="FFD817"/>
    <a:srgbClr val="E60B15"/>
    <a:srgbClr val="1EA3E2"/>
    <a:srgbClr val="77BF32"/>
    <a:srgbClr val="3F6D03"/>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56C319-7B4A-4330-8A1B-FC0A54B45CB3}" v="10" dt="2023-10-31T13:59:36.45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62" d="100"/>
          <a:sy n="62" d="100"/>
        </p:scale>
        <p:origin x="1092" y="52"/>
      </p:cViewPr>
      <p:guideLst/>
    </p:cSldViewPr>
  </p:slideViewPr>
  <p:notesTextViewPr>
    <p:cViewPr>
      <p:scale>
        <a:sx n="1" d="1"/>
        <a:sy n="1" d="1"/>
      </p:scale>
      <p:origin x="0" y="0"/>
    </p:cViewPr>
  </p:notesTextViewPr>
  <p:notesViewPr>
    <p:cSldViewPr snapToGrid="0">
      <p:cViewPr varScale="1">
        <p:scale>
          <a:sx n="78" d="100"/>
          <a:sy n="78" d="100"/>
        </p:scale>
        <p:origin x="406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95E2AC4-3C55-7740-36A0-782D52F79FFE}"/>
              </a:ext>
            </a:extLst>
          </p:cNvPr>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7461A290-C3D1-F4C2-7CBB-242A41660A18}"/>
              </a:ext>
            </a:extLst>
          </p:cNvPr>
          <p:cNvSpPr>
            <a:spLocks noGrp="1"/>
          </p:cNvSpPr>
          <p:nvPr>
            <p:ph type="dt" sz="quarter" idx="1"/>
          </p:nvPr>
        </p:nvSpPr>
        <p:spPr>
          <a:xfrm>
            <a:off x="3852863" y="0"/>
            <a:ext cx="2946400" cy="492125"/>
          </a:xfrm>
          <a:prstGeom prst="rect">
            <a:avLst/>
          </a:prstGeom>
        </p:spPr>
        <p:txBody>
          <a:bodyPr vert="horz" lIns="91440" tIns="45720" rIns="91440" bIns="45720" rtlCol="0"/>
          <a:lstStyle>
            <a:lvl1pPr algn="r">
              <a:defRPr sz="1200"/>
            </a:lvl1pPr>
          </a:lstStyle>
          <a:p>
            <a:fld id="{37D07A50-F40B-4D7A-A1D0-4499B099F013}" type="datetimeFigureOut">
              <a:rPr lang="fr-FR" smtClean="0"/>
              <a:t>10/11/2023</a:t>
            </a:fld>
            <a:endParaRPr lang="fr-FR"/>
          </a:p>
        </p:txBody>
      </p:sp>
      <p:sp>
        <p:nvSpPr>
          <p:cNvPr id="4" name="Espace réservé du pied de page 3">
            <a:extLst>
              <a:ext uri="{FF2B5EF4-FFF2-40B4-BE49-F238E27FC236}">
                <a16:creationId xmlns:a16="http://schemas.microsoft.com/office/drawing/2014/main" id="{C1658C9C-0D63-E860-CE66-13C467FCA512}"/>
              </a:ext>
            </a:extLst>
          </p:cNvPr>
          <p:cNvSpPr>
            <a:spLocks noGrp="1"/>
          </p:cNvSpPr>
          <p:nvPr>
            <p:ph type="ftr" sz="quarter" idx="2"/>
          </p:nvPr>
        </p:nvSpPr>
        <p:spPr>
          <a:xfrm>
            <a:off x="0" y="9315450"/>
            <a:ext cx="2946400" cy="49212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7A0E7BFA-6CED-2D56-CAD5-D8FDAB6939B8}"/>
              </a:ext>
            </a:extLst>
          </p:cNvPr>
          <p:cNvSpPr>
            <a:spLocks noGrp="1"/>
          </p:cNvSpPr>
          <p:nvPr>
            <p:ph type="sldNum" sz="quarter" idx="3"/>
          </p:nvPr>
        </p:nvSpPr>
        <p:spPr>
          <a:xfrm>
            <a:off x="3852863" y="9315450"/>
            <a:ext cx="2946400" cy="492125"/>
          </a:xfrm>
          <a:prstGeom prst="rect">
            <a:avLst/>
          </a:prstGeom>
        </p:spPr>
        <p:txBody>
          <a:bodyPr vert="horz" lIns="91440" tIns="45720" rIns="91440" bIns="45720" rtlCol="0" anchor="b"/>
          <a:lstStyle>
            <a:lvl1pPr algn="r">
              <a:defRPr sz="1200"/>
            </a:lvl1pPr>
          </a:lstStyle>
          <a:p>
            <a:fld id="{C5015E14-5A29-4C2C-8E26-793CBF5525C7}" type="slidenum">
              <a:rPr lang="fr-FR" smtClean="0"/>
              <a:t>‹N°›</a:t>
            </a:fld>
            <a:endParaRPr lang="fr-FR"/>
          </a:p>
        </p:txBody>
      </p:sp>
    </p:spTree>
    <p:extLst>
      <p:ext uri="{BB962C8B-B14F-4D97-AF65-F5344CB8AC3E}">
        <p14:creationId xmlns:p14="http://schemas.microsoft.com/office/powerpoint/2010/main" val="524568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7035" cy="492082"/>
          </a:xfrm>
          <a:prstGeom prst="rect">
            <a:avLst/>
          </a:prstGeom>
        </p:spPr>
        <p:txBody>
          <a:bodyPr vert="horz" lIns="90797" tIns="45399" rIns="90797" bIns="45399" rtlCol="0"/>
          <a:lstStyle>
            <a:lvl1pPr algn="l">
              <a:defRPr sz="1100"/>
            </a:lvl1pPr>
          </a:lstStyle>
          <a:p>
            <a:endParaRPr lang="fr-FR"/>
          </a:p>
        </p:txBody>
      </p:sp>
      <p:sp>
        <p:nvSpPr>
          <p:cNvPr id="3" name="Espace réservé de la date 2"/>
          <p:cNvSpPr>
            <a:spLocks noGrp="1"/>
          </p:cNvSpPr>
          <p:nvPr>
            <p:ph type="dt" idx="1"/>
          </p:nvPr>
        </p:nvSpPr>
        <p:spPr>
          <a:xfrm>
            <a:off x="3852242" y="1"/>
            <a:ext cx="2947035" cy="492082"/>
          </a:xfrm>
          <a:prstGeom prst="rect">
            <a:avLst/>
          </a:prstGeom>
        </p:spPr>
        <p:txBody>
          <a:bodyPr vert="horz" lIns="90797" tIns="45399" rIns="90797" bIns="45399" rtlCol="0"/>
          <a:lstStyle>
            <a:lvl1pPr algn="r">
              <a:defRPr sz="1100"/>
            </a:lvl1pPr>
          </a:lstStyle>
          <a:p>
            <a:fld id="{9462ADFC-EDD7-4E36-BDAC-EB5A83F7D702}" type="datetimeFigureOut">
              <a:rPr lang="fr-FR" smtClean="0"/>
              <a:t>10/11/2023</a:t>
            </a:fld>
            <a:endParaRPr lang="fr-FR"/>
          </a:p>
        </p:txBody>
      </p:sp>
      <p:sp>
        <p:nvSpPr>
          <p:cNvPr id="4" name="Espace réservé de l'image des diapositives 3"/>
          <p:cNvSpPr>
            <a:spLocks noGrp="1" noRot="1" noChangeAspect="1"/>
          </p:cNvSpPr>
          <p:nvPr>
            <p:ph type="sldImg" idx="2"/>
          </p:nvPr>
        </p:nvSpPr>
        <p:spPr>
          <a:xfrm>
            <a:off x="458788" y="1227138"/>
            <a:ext cx="5883275" cy="3309937"/>
          </a:xfrm>
          <a:prstGeom prst="rect">
            <a:avLst/>
          </a:prstGeom>
          <a:noFill/>
          <a:ln w="12700">
            <a:solidFill>
              <a:prstClr val="black"/>
            </a:solidFill>
          </a:ln>
        </p:spPr>
        <p:txBody>
          <a:bodyPr vert="horz" lIns="90797" tIns="45399" rIns="90797" bIns="45399" rtlCol="0" anchor="ctr"/>
          <a:lstStyle/>
          <a:p>
            <a:endParaRPr lang="fr-FR"/>
          </a:p>
        </p:txBody>
      </p:sp>
      <p:sp>
        <p:nvSpPr>
          <p:cNvPr id="5" name="Espace réservé des notes 4"/>
          <p:cNvSpPr>
            <a:spLocks noGrp="1"/>
          </p:cNvSpPr>
          <p:nvPr>
            <p:ph type="body" sz="quarter" idx="3"/>
          </p:nvPr>
        </p:nvSpPr>
        <p:spPr>
          <a:xfrm>
            <a:off x="680085" y="4719895"/>
            <a:ext cx="5440680" cy="3861733"/>
          </a:xfrm>
          <a:prstGeom prst="rect">
            <a:avLst/>
          </a:prstGeom>
        </p:spPr>
        <p:txBody>
          <a:bodyPr vert="horz" lIns="90797" tIns="45399" rIns="90797" bIns="45399"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315496"/>
            <a:ext cx="2947035" cy="492081"/>
          </a:xfrm>
          <a:prstGeom prst="rect">
            <a:avLst/>
          </a:prstGeom>
        </p:spPr>
        <p:txBody>
          <a:bodyPr vert="horz" lIns="90797" tIns="45399" rIns="90797" bIns="45399"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3852242" y="9315496"/>
            <a:ext cx="2947035" cy="492081"/>
          </a:xfrm>
          <a:prstGeom prst="rect">
            <a:avLst/>
          </a:prstGeom>
        </p:spPr>
        <p:txBody>
          <a:bodyPr vert="horz" lIns="90797" tIns="45399" rIns="90797" bIns="45399" rtlCol="0" anchor="b"/>
          <a:lstStyle>
            <a:lvl1pPr algn="r">
              <a:defRPr sz="11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928190" y="6488276"/>
            <a:ext cx="2335620"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S45 2023</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cid:image001.png@01D97E81.79405340" TargetMode="External"/><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cid:image003.png@01D97E80.F304EC00" TargetMode="External"/><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cid:image004.png@01D97E80.F304EC00"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6" Type="http://schemas.microsoft.com/office/2007/relationships/hdphoto" Target="../media/hdphoto5.wdp"/><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hyperlink" Target="http://commerciaux.celca.caisse-epargne.fr/download/1176/documents-hors-arbo-2/31197/actus-audio-marche-des-pros-2023s38.pptx" TargetMode="External"/><Relationship Id="rId1" Type="http://schemas.openxmlformats.org/officeDocument/2006/relationships/slideLayout" Target="../slideLayouts/slideLayout6.xml"/><Relationship Id="rId6" Type="http://schemas.openxmlformats.org/officeDocument/2006/relationships/hyperlink" Target="http://commerciaux.celca.caisse-epargne.fr/download/2067/digital-box/26050/ce_fiche_produit_pro_digital-box-2.pdf" TargetMode="External"/><Relationship Id="rId11" Type="http://schemas.openxmlformats.org/officeDocument/2006/relationships/image" Target="../media/image22.png"/><Relationship Id="rId5" Type="http://schemas.microsoft.com/office/2007/relationships/hdphoto" Target="../media/hdphoto6.wdp"/><Relationship Id="rId10" Type="http://schemas.openxmlformats.org/officeDocument/2006/relationships/hyperlink" Target="http://commerciaux.celca.caisse-epargne.fr/download/2067/digital-box/26051/mode-op-integration-de-digital-box-maj-08112023.pdf" TargetMode="External"/><Relationship Id="rId4" Type="http://schemas.openxmlformats.org/officeDocument/2006/relationships/image" Target="../media/image19.png"/><Relationship Id="rId9"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Vendredi 10/11/2023 S45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185533" y="146721"/>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
        <p:nvSpPr>
          <p:cNvPr id="16" name="Rectangle 15">
            <a:extLst>
              <a:ext uri="{FF2B5EF4-FFF2-40B4-BE49-F238E27FC236}">
                <a16:creationId xmlns:a16="http://schemas.microsoft.com/office/drawing/2014/main" id="{DE038FA3-8CBD-485F-81A6-4814B8DC34B1}"/>
              </a:ext>
            </a:extLst>
          </p:cNvPr>
          <p:cNvSpPr/>
          <p:nvPr/>
        </p:nvSpPr>
        <p:spPr>
          <a:xfrm>
            <a:off x="1259157" y="1286307"/>
            <a:ext cx="10696135" cy="4698609"/>
          </a:xfrm>
          <a:prstGeom prst="rect">
            <a:avLst/>
          </a:prstGeom>
          <a:solidFill>
            <a:schemeClr val="bg1">
              <a:lumMod val="95000"/>
            </a:scheme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7" name="Rectangle 16">
            <a:extLst>
              <a:ext uri="{FF2B5EF4-FFF2-40B4-BE49-F238E27FC236}">
                <a16:creationId xmlns:a16="http://schemas.microsoft.com/office/drawing/2014/main" id="{ECCB6C47-CF17-47D3-B7F7-D22C3B5FCD16}"/>
              </a:ext>
            </a:extLst>
          </p:cNvPr>
          <p:cNvSpPr/>
          <p:nvPr/>
        </p:nvSpPr>
        <p:spPr>
          <a:xfrm>
            <a:off x="5259977" y="2267847"/>
            <a:ext cx="6374674" cy="2616101"/>
          </a:xfrm>
          <a:prstGeom prst="rect">
            <a:avLst/>
          </a:prstGeom>
        </p:spPr>
        <p:txBody>
          <a:bodyPr wrap="square">
            <a:spAutoFit/>
          </a:bodyPr>
          <a:lstStyle/>
          <a:p>
            <a:pPr marL="457200" indent="-457200">
              <a:buFont typeface="Wingdings" panose="05000000000000000000" pitchFamily="2" charset="2"/>
              <a:buChar char="Ø"/>
              <a:defRPr/>
            </a:pPr>
            <a:r>
              <a:rPr lang="fr-FR" sz="2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Evolution de l’assemblage « Digital Box » + « RMP Pro » pour les abonnés DEI</a:t>
            </a:r>
            <a:r>
              <a:rPr lang="fr-FR" sz="2400" b="1" dirty="0">
                <a:solidFill>
                  <a:srgbClr val="7030A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a:t>
            </a:r>
            <a:r>
              <a:rPr lang="fr-FR" sz="2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 </a:t>
            </a:r>
            <a:r>
              <a:rPr lang="fr-FR" sz="32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déréférencement du service RMP PRO en ligne</a:t>
            </a:r>
            <a:endParaRPr lang="fr-FR" sz="2800" b="1" spc="300"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a:p>
            <a:pPr lvl="1">
              <a:defRPr/>
            </a:pPr>
            <a:r>
              <a:rPr lang="fr-FR" sz="28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
        <p:nvSpPr>
          <p:cNvPr id="2" name="Rectangle 1">
            <a:extLst>
              <a:ext uri="{FF2B5EF4-FFF2-40B4-BE49-F238E27FC236}">
                <a16:creationId xmlns:a16="http://schemas.microsoft.com/office/drawing/2014/main" id="{B5C67EB5-56B6-8C4D-F460-C71D0B84FB4F}"/>
              </a:ext>
            </a:extLst>
          </p:cNvPr>
          <p:cNvSpPr/>
          <p:nvPr/>
        </p:nvSpPr>
        <p:spPr>
          <a:xfrm>
            <a:off x="1689463" y="2168434"/>
            <a:ext cx="3326674" cy="30305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3">
            <a:extLst>
              <a:ext uri="{FF2B5EF4-FFF2-40B4-BE49-F238E27FC236}">
                <a16:creationId xmlns:a16="http://schemas.microsoft.com/office/drawing/2014/main" id="{5209AF75-23EF-CE87-8DFA-1DF8490D07B6}"/>
              </a:ext>
            </a:extLst>
          </p:cNvPr>
          <p:cNvSpPr txBox="1"/>
          <p:nvPr/>
        </p:nvSpPr>
        <p:spPr>
          <a:xfrm>
            <a:off x="5974079" y="5678762"/>
            <a:ext cx="5103128" cy="276999"/>
          </a:xfrm>
          <a:prstGeom prst="rect">
            <a:avLst/>
          </a:prstGeom>
          <a:noFill/>
        </p:spPr>
        <p:txBody>
          <a:bodyPr wrap="none" rtlCol="0">
            <a:spAutoFit/>
          </a:bodyPr>
          <a:lstStyle/>
          <a:p>
            <a:r>
              <a:rPr lang="fr-FR" sz="1200" i="1" dirty="0">
                <a:solidFill>
                  <a:srgbClr val="7030A0"/>
                </a:solidFill>
              </a:rPr>
              <a:t>* </a:t>
            </a:r>
            <a:r>
              <a:rPr lang="fr-FR" sz="1200" i="1" dirty="0">
                <a:solidFill>
                  <a:srgbClr val="7030A0"/>
                </a:solidFill>
                <a:highlight>
                  <a:srgbClr val="FFFF00"/>
                </a:highlight>
              </a:rPr>
              <a:t>statu quo pour les abonnés CE NET</a:t>
            </a:r>
            <a:r>
              <a:rPr lang="fr-FR" sz="1200" i="1" dirty="0">
                <a:solidFill>
                  <a:srgbClr val="7030A0"/>
                </a:solidFill>
              </a:rPr>
              <a:t> (évolution attendue courant 2024)</a:t>
            </a:r>
          </a:p>
        </p:txBody>
      </p:sp>
      <p:pic>
        <p:nvPicPr>
          <p:cNvPr id="5" name="Image 5">
            <a:extLst>
              <a:ext uri="{FF2B5EF4-FFF2-40B4-BE49-F238E27FC236}">
                <a16:creationId xmlns:a16="http://schemas.microsoft.com/office/drawing/2014/main" id="{7689BEC2-1B62-4269-40BE-4501D1071968}"/>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4801" t="59538" r="86220" b="25932"/>
          <a:stretch>
            <a:fillRect/>
          </a:stretch>
        </p:blipFill>
        <p:spPr bwMode="auto">
          <a:xfrm>
            <a:off x="3091827" y="3635611"/>
            <a:ext cx="1707732" cy="13324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B00B27B1-547B-D372-76DB-75CD8C13ADBC}"/>
              </a:ext>
            </a:extLst>
          </p:cNvPr>
          <p:cNvPicPr/>
          <p:nvPr/>
        </p:nvPicPr>
        <p:blipFill rotWithShape="1">
          <a:blip r:embed="rId4"/>
          <a:srcRect l="37808" t="79898" r="55301" b="8565"/>
          <a:stretch/>
        </p:blipFill>
        <p:spPr>
          <a:xfrm>
            <a:off x="1890612" y="2336691"/>
            <a:ext cx="1201215" cy="1046589"/>
          </a:xfrm>
          <a:prstGeom prst="rect">
            <a:avLst/>
          </a:prstGeom>
          <a:ln>
            <a:noFill/>
          </a:ln>
          <a:effectLst>
            <a:outerShdw blurRad="292100" dist="139700" dir="2700000" algn="tl" rotWithShape="0">
              <a:srgbClr val="333333">
                <a:alpha val="65000"/>
              </a:srgbClr>
            </a:outerShdw>
          </a:effectLst>
        </p:spPr>
      </p:pic>
      <p:cxnSp>
        <p:nvCxnSpPr>
          <p:cNvPr id="9" name="Connecteur droit 8">
            <a:extLst>
              <a:ext uri="{FF2B5EF4-FFF2-40B4-BE49-F238E27FC236}">
                <a16:creationId xmlns:a16="http://schemas.microsoft.com/office/drawing/2014/main" id="{45C54306-B80F-D9F2-B8FA-35C82BFF5841}"/>
              </a:ext>
            </a:extLst>
          </p:cNvPr>
          <p:cNvCxnSpPr/>
          <p:nvPr/>
        </p:nvCxnSpPr>
        <p:spPr>
          <a:xfrm flipH="1">
            <a:off x="1890612" y="2336691"/>
            <a:ext cx="1201215" cy="104658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5AE09740-AF6C-A086-82CB-E171E46BC2BB}"/>
              </a:ext>
            </a:extLst>
          </p:cNvPr>
          <p:cNvCxnSpPr>
            <a:cxnSpLocks/>
          </p:cNvCxnSpPr>
          <p:nvPr/>
        </p:nvCxnSpPr>
        <p:spPr>
          <a:xfrm flipH="1" flipV="1">
            <a:off x="1890612" y="2336691"/>
            <a:ext cx="1201215" cy="104658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Flèche : virage 12">
            <a:extLst>
              <a:ext uri="{FF2B5EF4-FFF2-40B4-BE49-F238E27FC236}">
                <a16:creationId xmlns:a16="http://schemas.microsoft.com/office/drawing/2014/main" id="{4640371A-4785-6E5F-6E13-5181C7500C27}"/>
              </a:ext>
            </a:extLst>
          </p:cNvPr>
          <p:cNvSpPr/>
          <p:nvPr/>
        </p:nvSpPr>
        <p:spPr>
          <a:xfrm flipV="1">
            <a:off x="2064286" y="3683725"/>
            <a:ext cx="853866" cy="868630"/>
          </a:xfrm>
          <a:prstGeom prst="ben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4DED27A-922E-A4AA-63EB-F62712E78BDB}"/>
              </a:ext>
            </a:extLst>
          </p:cNvPr>
          <p:cNvSpPr/>
          <p:nvPr/>
        </p:nvSpPr>
        <p:spPr>
          <a:xfrm>
            <a:off x="748935" y="2151015"/>
            <a:ext cx="11016345" cy="155883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2" name="Image 11">
            <a:extLst>
              <a:ext uri="{FF2B5EF4-FFF2-40B4-BE49-F238E27FC236}">
                <a16:creationId xmlns:a16="http://schemas.microsoft.com/office/drawing/2014/main" id="{D4B560F1-39ED-507A-84F0-080FAF5F6D21}"/>
              </a:ext>
            </a:extLst>
          </p:cNvPr>
          <p:cNvPicPr/>
          <p:nvPr/>
        </p:nvPicPr>
        <p:blipFill rotWithShape="1">
          <a:blip r:embed="rId2"/>
          <a:srcRect l="21044" t="9789" r="20577" b="83384"/>
          <a:stretch/>
        </p:blipFill>
        <p:spPr>
          <a:xfrm>
            <a:off x="6714326" y="2579535"/>
            <a:ext cx="4920325" cy="270376"/>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3BBAB8AD-B48A-7B3F-DE43-7132E8D265EF}"/>
              </a:ext>
            </a:extLst>
          </p:cNvPr>
          <p:cNvSpPr/>
          <p:nvPr/>
        </p:nvSpPr>
        <p:spPr>
          <a:xfrm>
            <a:off x="1115864" y="437326"/>
            <a:ext cx="3876189"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Rappel contexte</a:t>
            </a:r>
          </a:p>
        </p:txBody>
      </p:sp>
      <p:sp>
        <p:nvSpPr>
          <p:cNvPr id="5" name="Espace réservé du texte 2">
            <a:extLst>
              <a:ext uri="{FF2B5EF4-FFF2-40B4-BE49-F238E27FC236}">
                <a16:creationId xmlns:a16="http://schemas.microsoft.com/office/drawing/2014/main" id="{1BEFE67C-141D-19C4-2B90-42F26B72B63C}"/>
              </a:ext>
            </a:extLst>
          </p:cNvPr>
          <p:cNvSpPr txBox="1">
            <a:spLocks/>
          </p:cNvSpPr>
          <p:nvPr/>
        </p:nvSpPr>
        <p:spPr>
          <a:xfrm>
            <a:off x="1115864" y="149294"/>
            <a:ext cx="10997759"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4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b="0" i="0" u="none" strike="noStrike" kern="0" cap="none" spc="0" normalizeH="0" baseline="0" noProof="0" dirty="0">
                <a:ln>
                  <a:noFill/>
                </a:ln>
                <a:solidFill>
                  <a:prstClr val="black">
                    <a:lumMod val="75000"/>
                    <a:lumOff val="25000"/>
                  </a:prstClr>
                </a:solidFill>
                <a:effectLst/>
                <a:uLnTx/>
                <a:uFillTx/>
                <a:latin typeface="Montserrat SemiBold" panose="00000700000000000000" pitchFamily="50" charset="0"/>
                <a:cs typeface="Arial"/>
                <a:sym typeface="Arial"/>
              </a:rPr>
              <a:t>Déréférencement du service « RMP Pro en ligne » </a:t>
            </a:r>
            <a:r>
              <a:rPr kumimoji="0" lang="fr-FR" sz="1400" b="1" i="0" u="none" strike="noStrike" kern="0" cap="none" spc="0" normalizeH="0" baseline="0" noProof="0" dirty="0">
                <a:ln>
                  <a:noFill/>
                </a:ln>
                <a:solidFill>
                  <a:prstClr val="black">
                    <a:lumMod val="75000"/>
                    <a:lumOff val="25000"/>
                  </a:prstClr>
                </a:solidFill>
                <a:effectLst/>
                <a:uLnTx/>
                <a:uFillTx/>
                <a:latin typeface="Montserrat SemiBold" panose="00000700000000000000" pitchFamily="50" charset="0"/>
                <a:cs typeface="Arial"/>
                <a:sym typeface="Arial"/>
              </a:rPr>
              <a:t>pour les abonnées DEI</a:t>
            </a:r>
          </a:p>
        </p:txBody>
      </p:sp>
      <p:sp>
        <p:nvSpPr>
          <p:cNvPr id="7" name="ZoneTexte 6">
            <a:extLst>
              <a:ext uri="{FF2B5EF4-FFF2-40B4-BE49-F238E27FC236}">
                <a16:creationId xmlns:a16="http://schemas.microsoft.com/office/drawing/2014/main" id="{1D664C1E-13B6-117D-28C4-A18961BF3C87}"/>
              </a:ext>
            </a:extLst>
          </p:cNvPr>
          <p:cNvSpPr txBox="1"/>
          <p:nvPr/>
        </p:nvSpPr>
        <p:spPr>
          <a:xfrm>
            <a:off x="748935" y="1071153"/>
            <a:ext cx="11120847" cy="44627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 2020, au moment où le service de dématérialisation a cherché à s’étendre au-delà des seuls relevés de comptes, il n’a pas été possible, comme pour les clients Particuliers, de proposer un service unique se substituant à l’ancien.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prstClr val="black">
                    <a:lumMod val="75000"/>
                    <a:lumOff val="25000"/>
                  </a:prstClr>
                </a:solidFill>
                <a:effectLst/>
                <a:uLnTx/>
                <a:uFillTx/>
                <a:latin typeface="Arial"/>
                <a:ea typeface="+mn-ea"/>
                <a:cs typeface="+mn-cs"/>
              </a:rPr>
              <a:t>C’est la raison pour laquelle le </a:t>
            </a:r>
            <a:r>
              <a:rPr kumimoji="0" lang="fr-FR" sz="1500" b="1" i="0" u="none" strike="noStrike" kern="1200" cap="none" spc="0" normalizeH="0" baseline="0" noProof="0" dirty="0">
                <a:ln>
                  <a:noFill/>
                </a:ln>
                <a:solidFill>
                  <a:prstClr val="black">
                    <a:lumMod val="75000"/>
                    <a:lumOff val="25000"/>
                  </a:prstClr>
                </a:solidFill>
                <a:effectLst/>
                <a:uLnTx/>
                <a:uFillTx/>
                <a:latin typeface="Arial"/>
                <a:ea typeface="+mn-ea"/>
                <a:cs typeface="+mn-cs"/>
              </a:rPr>
              <a:t>Service Digital Box s’est superposé au Service Relevé Numérique en Ligne </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mn-ea"/>
                <a:cs typeface="+mn-cs"/>
              </a:rPr>
              <a:t>(</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RMP Pro en ligne)</a:t>
            </a:r>
            <a:r>
              <a:rPr kumimoji="0" lang="fr-FR" sz="14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Ainsi, </a:t>
            </a:r>
            <a:r>
              <a:rPr kumimoji="0" lang="fr-FR" sz="1400" b="0" i="0" u="sng"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jusqu’à présent</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 la </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souscription à Digital Box </a:t>
            </a: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passait par un assemblage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rPr>
              <a:t>Il fallait cliquer sur la tuile		puis </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cocher les 2 services</a:t>
            </a: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all" spc="0" normalizeH="0" baseline="0" noProof="0" dirty="0">
                <a:ln>
                  <a:noFill/>
                </a:ln>
                <a:solidFill>
                  <a:srgbClr val="C00000"/>
                </a:solidFill>
                <a:effectLst/>
                <a:highlight>
                  <a:srgbClr val="FFFF00"/>
                </a:highlight>
                <a:uLnTx/>
                <a:uFillTx/>
                <a:latin typeface="Arial"/>
                <a:ea typeface="+mn-ea"/>
                <a:cs typeface="+mn-cs"/>
              </a:rPr>
              <a:t>Nouveauté à compter du 8 novembre </a:t>
            </a:r>
            <a:r>
              <a:rPr kumimoji="0" lang="fr-FR" sz="1600" b="1" i="0" u="none" strike="noStrike" kern="1200" cap="none" spc="0" normalizeH="0" baseline="0" noProof="0" dirty="0">
                <a:ln>
                  <a:noFill/>
                </a:ln>
                <a:solidFill>
                  <a:srgbClr val="C00000"/>
                </a:solidFill>
                <a:effectLst/>
                <a:highlight>
                  <a:srgbClr val="FFFF00"/>
                </a:highlight>
                <a:uLnTx/>
                <a:uFillTx/>
                <a:latin typeface="Arial"/>
                <a:ea typeface="+mn-ea"/>
                <a:cs typeface="+mn-cs"/>
              </a:rPr>
              <a:t>2023</a:t>
            </a:r>
            <a:r>
              <a:rPr kumimoji="0" lang="fr-FR" sz="1600" b="1" i="0" u="none" strike="noStrike" kern="1200" cap="none" spc="0" normalizeH="0" baseline="0" noProof="0" dirty="0">
                <a:ln>
                  <a:noFill/>
                </a:ln>
                <a:solidFill>
                  <a:srgbClr val="C00000"/>
                </a:solidFill>
                <a:effectLst/>
                <a:uLnTx/>
                <a:uFillTx/>
                <a:latin typeface="Arial"/>
                <a:ea typeface="+mn-ea"/>
                <a:cs typeface="+mn-cs"/>
              </a:rPr>
              <a:t> </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 déréférencement du service « Relevé RMP Pro en Ligne »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Cette suppression va avoir des conséquences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42950" lvl="1" indent="-285750" algn="just">
              <a:buFont typeface="Arial" panose="020B0604020202020204" pitchFamily="34" charset="0"/>
              <a:buChar char="•"/>
            </a:pPr>
            <a:r>
              <a:rPr kumimoji="0" lang="fr-FR" sz="1400" b="1" i="0" u="sng"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Pour les collaborateurs</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 suppression du Service « RMP Pro en ligne » du poste de travail </a:t>
            </a:r>
            <a:r>
              <a:rPr kumimoji="0" lang="fr-FR" sz="1400" i="1"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a:t>
            </a:r>
            <a:r>
              <a:rPr kumimoji="0" lang="fr-FR" sz="1400" i="1" u="none" strike="noStrike" kern="1200" cap="none" spc="0" normalizeH="0" baseline="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cf</a:t>
            </a:r>
            <a:r>
              <a:rPr kumimoji="0" lang="fr-FR" sz="1400" i="1"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dia suivante)</a:t>
            </a:r>
            <a:endParaRPr kumimoji="0" lang="fr-FR" sz="15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400" b="1" i="0" u="sng"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429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sng" strike="noStrike" kern="1200" cap="none" spc="0" normalizeH="0" baseline="0" noProof="0" dirty="0">
                <a:ln>
                  <a:noFill/>
                </a:ln>
                <a:solidFill>
                  <a:prstClr val="black">
                    <a:lumMod val="75000"/>
                    <a:lumOff val="25000"/>
                  </a:prstClr>
                </a:solidFill>
                <a:effectLst/>
                <a:uLnTx/>
                <a:uFillTx/>
                <a:latin typeface="Arial"/>
                <a:ea typeface="+mn-ea"/>
                <a:cs typeface="+mn-cs"/>
              </a:rPr>
              <a:t>Pour nos clients</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suppression de l’accès réservé aux abonnés aux relevés en ligne dans le nouvel espace DEI Pro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a:t>
            </a:r>
            <a:r>
              <a:rPr kumimoji="0" lang="fr-FR" sz="1200" b="0" i="1" u="none" strike="noStrike" kern="1200" cap="none" spc="0" normalizeH="0" baseline="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DeepPurple</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Web)</a:t>
            </a:r>
            <a:endPar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endParaRPr>
          </a:p>
        </p:txBody>
      </p:sp>
      <p:pic>
        <p:nvPicPr>
          <p:cNvPr id="8" name="Image 7">
            <a:extLst>
              <a:ext uri="{FF2B5EF4-FFF2-40B4-BE49-F238E27FC236}">
                <a16:creationId xmlns:a16="http://schemas.microsoft.com/office/drawing/2014/main" id="{88022C6C-2658-732D-1D81-2F39695268CF}"/>
              </a:ext>
            </a:extLst>
          </p:cNvPr>
          <p:cNvPicPr/>
          <p:nvPr/>
        </p:nvPicPr>
        <p:blipFill rotWithShape="1">
          <a:blip r:embed="rId3"/>
          <a:srcRect l="37808" t="79898" r="55301" b="8565"/>
          <a:stretch/>
        </p:blipFill>
        <p:spPr>
          <a:xfrm>
            <a:off x="3605350" y="2636769"/>
            <a:ext cx="801189" cy="686580"/>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38F573D2-E1BD-429B-C9AC-FAB3F6DD6878}"/>
              </a:ext>
            </a:extLst>
          </p:cNvPr>
          <p:cNvPicPr/>
          <p:nvPr/>
        </p:nvPicPr>
        <p:blipFill rotWithShape="1">
          <a:blip r:embed="rId2"/>
          <a:srcRect l="21044" t="32827" r="20577" b="49965"/>
          <a:stretch/>
        </p:blipFill>
        <p:spPr>
          <a:xfrm>
            <a:off x="6714326" y="2836579"/>
            <a:ext cx="4920325" cy="681540"/>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C9BD5BF8-C7C9-C3FC-3B46-03B2B101A485}"/>
              </a:ext>
            </a:extLst>
          </p:cNvPr>
          <p:cNvSpPr/>
          <p:nvPr/>
        </p:nvSpPr>
        <p:spPr>
          <a:xfrm>
            <a:off x="8341932" y="2858591"/>
            <a:ext cx="1463919" cy="2177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430A70FC-8352-7B1B-D780-DC592AF18F60}"/>
              </a:ext>
            </a:extLst>
          </p:cNvPr>
          <p:cNvSpPr/>
          <p:nvPr/>
        </p:nvSpPr>
        <p:spPr>
          <a:xfrm>
            <a:off x="6918082" y="2858591"/>
            <a:ext cx="1050262" cy="2177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Rectangle 1">
            <a:extLst>
              <a:ext uri="{FF2B5EF4-FFF2-40B4-BE49-F238E27FC236}">
                <a16:creationId xmlns:a16="http://schemas.microsoft.com/office/drawing/2014/main" id="{3DA86B56-E6E8-FDEB-55FC-504E6A23BF83}"/>
              </a:ext>
            </a:extLst>
          </p:cNvPr>
          <p:cNvSpPr/>
          <p:nvPr/>
        </p:nvSpPr>
        <p:spPr>
          <a:xfrm>
            <a:off x="509451" y="5552072"/>
            <a:ext cx="10001795" cy="86860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C00000"/>
                </a:solidFill>
              </a:rPr>
              <a:t>Une information a été portée à la connaissance des clients EI concernés, à savoir :</a:t>
            </a:r>
          </a:p>
          <a:p>
            <a:pPr marL="171450" indent="-171450">
              <a:buFont typeface="Wingdings" panose="05000000000000000000" pitchFamily="2" charset="2"/>
              <a:buChar char="q"/>
            </a:pPr>
            <a:r>
              <a:rPr lang="fr-FR" sz="1200" dirty="0">
                <a:solidFill>
                  <a:srgbClr val="C00000"/>
                </a:solidFill>
              </a:rPr>
              <a:t>Clients titulaires du service RMP Pro NUM mais SANS DIGITAL BOX </a:t>
            </a:r>
            <a:r>
              <a:rPr lang="fr-FR" sz="1100" i="1" dirty="0">
                <a:solidFill>
                  <a:srgbClr val="C00000"/>
                </a:solidFill>
              </a:rPr>
              <a:t>(1 300 </a:t>
            </a:r>
            <a:r>
              <a:rPr lang="fr-FR" sz="1100" i="1" dirty="0" err="1">
                <a:solidFill>
                  <a:srgbClr val="C00000"/>
                </a:solidFill>
              </a:rPr>
              <a:t>clts</a:t>
            </a:r>
            <a:r>
              <a:rPr lang="fr-FR" sz="1100" i="1" dirty="0">
                <a:solidFill>
                  <a:srgbClr val="C00000"/>
                </a:solidFill>
              </a:rPr>
              <a:t>) </a:t>
            </a:r>
            <a:r>
              <a:rPr lang="fr-FR" sz="1200" dirty="0">
                <a:solidFill>
                  <a:srgbClr val="C00000"/>
                </a:solidFill>
                <a:sym typeface="Wingdings" panose="05000000000000000000" pitchFamily="2" charset="2"/>
              </a:rPr>
              <a:t> </a:t>
            </a:r>
            <a:r>
              <a:rPr lang="fr-FR" sz="1200" b="1" dirty="0">
                <a:solidFill>
                  <a:srgbClr val="C00000"/>
                </a:solidFill>
                <a:sym typeface="Wingdings" panose="05000000000000000000" pitchFamily="2" charset="2"/>
              </a:rPr>
              <a:t>avec proposition d’adhésion pré-acceptée à Digital Box</a:t>
            </a:r>
          </a:p>
          <a:p>
            <a:pPr marL="171450" indent="-171450">
              <a:buFont typeface="Wingdings" panose="05000000000000000000" pitchFamily="2" charset="2"/>
              <a:buChar char="q"/>
            </a:pPr>
            <a:r>
              <a:rPr lang="fr-FR" sz="1200" dirty="0">
                <a:solidFill>
                  <a:srgbClr val="C00000"/>
                </a:solidFill>
              </a:rPr>
              <a:t>Clients titulaires du service Digital Box mais sans RMP Pro NUM </a:t>
            </a:r>
            <a:r>
              <a:rPr kumimoji="0" lang="fr-FR" sz="1100" b="0" i="1" u="none" strike="noStrike" kern="1200" cap="none" spc="0" normalizeH="0" baseline="0" noProof="0" dirty="0">
                <a:ln>
                  <a:noFill/>
                </a:ln>
                <a:solidFill>
                  <a:srgbClr val="C00000"/>
                </a:solidFill>
                <a:effectLst/>
                <a:uLnTx/>
                <a:uFillTx/>
                <a:latin typeface="Arial"/>
                <a:ea typeface="+mn-ea"/>
                <a:cs typeface="+mn-cs"/>
              </a:rPr>
              <a:t>(300 </a:t>
            </a:r>
            <a:r>
              <a:rPr kumimoji="0" lang="fr-FR" sz="1100" b="0" i="1" u="none" strike="noStrike" kern="1200" cap="none" spc="0" normalizeH="0" baseline="0" noProof="0" dirty="0" err="1">
                <a:ln>
                  <a:noFill/>
                </a:ln>
                <a:solidFill>
                  <a:srgbClr val="C00000"/>
                </a:solidFill>
                <a:effectLst/>
                <a:uLnTx/>
                <a:uFillTx/>
                <a:latin typeface="Arial"/>
                <a:ea typeface="+mn-ea"/>
                <a:cs typeface="+mn-cs"/>
              </a:rPr>
              <a:t>clts</a:t>
            </a:r>
            <a:r>
              <a:rPr kumimoji="0" lang="fr-FR" sz="1100" b="0" i="1" u="none" strike="noStrike" kern="1200" cap="none" spc="0" normalizeH="0" baseline="0" noProof="0" dirty="0">
                <a:ln>
                  <a:noFill/>
                </a:ln>
                <a:solidFill>
                  <a:srgbClr val="C00000"/>
                </a:solidFill>
                <a:effectLst/>
                <a:uLnTx/>
                <a:uFillTx/>
                <a:latin typeface="Arial"/>
                <a:ea typeface="+mn-ea"/>
                <a:cs typeface="+mn-cs"/>
              </a:rPr>
              <a:t>) </a:t>
            </a:r>
            <a:r>
              <a:rPr lang="fr-FR" sz="1200" dirty="0">
                <a:solidFill>
                  <a:srgbClr val="C00000"/>
                </a:solidFill>
                <a:sym typeface="Wingdings" panose="05000000000000000000" pitchFamily="2" charset="2"/>
              </a:rPr>
              <a:t> </a:t>
            </a:r>
            <a:r>
              <a:rPr lang="fr-FR" sz="1200" b="1" dirty="0">
                <a:solidFill>
                  <a:srgbClr val="C00000"/>
                </a:solidFill>
                <a:sym typeface="Wingdings" panose="05000000000000000000" pitchFamily="2" charset="2"/>
              </a:rPr>
              <a:t>avec proposition d’adhésion pré-acceptée au RMP Pro NUM</a:t>
            </a:r>
          </a:p>
          <a:p>
            <a:pPr algn="ctr"/>
            <a:r>
              <a:rPr lang="fr-FR" sz="1100" i="1" dirty="0">
                <a:solidFill>
                  <a:schemeClr val="tx1">
                    <a:lumMod val="75000"/>
                    <a:lumOff val="25000"/>
                  </a:schemeClr>
                </a:solidFill>
              </a:rPr>
              <a:t>NB : les clients EI avec DEI PRO </a:t>
            </a:r>
            <a:r>
              <a:rPr lang="fr-FR" sz="1100" b="1" i="1" dirty="0">
                <a:solidFill>
                  <a:schemeClr val="tx1">
                    <a:lumMod val="75000"/>
                    <a:lumOff val="25000"/>
                  </a:schemeClr>
                </a:solidFill>
              </a:rPr>
              <a:t>sans</a:t>
            </a:r>
            <a:r>
              <a:rPr lang="fr-FR" sz="1100" i="1" dirty="0">
                <a:solidFill>
                  <a:schemeClr val="tx1">
                    <a:lumMod val="75000"/>
                    <a:lumOff val="25000"/>
                  </a:schemeClr>
                </a:solidFill>
              </a:rPr>
              <a:t> les services Digital Box </a:t>
            </a:r>
            <a:r>
              <a:rPr lang="fr-FR" sz="1100" b="1" i="1" dirty="0">
                <a:solidFill>
                  <a:schemeClr val="tx1">
                    <a:lumMod val="75000"/>
                    <a:lumOff val="25000"/>
                  </a:schemeClr>
                </a:solidFill>
              </a:rPr>
              <a:t>ni</a:t>
            </a:r>
            <a:r>
              <a:rPr lang="fr-FR" sz="1100" i="1" dirty="0">
                <a:solidFill>
                  <a:schemeClr val="tx1">
                    <a:lumMod val="75000"/>
                    <a:lumOff val="25000"/>
                  </a:schemeClr>
                </a:solidFill>
              </a:rPr>
              <a:t> RMP Pro en Ligne seront traités ultérieurement courant 2024</a:t>
            </a:r>
          </a:p>
        </p:txBody>
      </p:sp>
      <p:pic>
        <p:nvPicPr>
          <p:cNvPr id="4098" name="Picture 2" descr="Pétition · Rendez-nous nos boîtes aux lettres de La Poste ! · Change.org">
            <a:extLst>
              <a:ext uri="{FF2B5EF4-FFF2-40B4-BE49-F238E27FC236}">
                <a16:creationId xmlns:a16="http://schemas.microsoft.com/office/drawing/2014/main" id="{113103B7-DA33-6C31-EF53-3EE465C2F7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613" y="5902727"/>
            <a:ext cx="408443" cy="46777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91AACFB8-AAFA-4F8B-F675-5BAB0D2C9F82}"/>
              </a:ext>
            </a:extLst>
          </p:cNvPr>
          <p:cNvSpPr txBox="1"/>
          <p:nvPr/>
        </p:nvSpPr>
        <p:spPr>
          <a:xfrm>
            <a:off x="10641873" y="5535875"/>
            <a:ext cx="1314994" cy="400110"/>
          </a:xfrm>
          <a:prstGeom prst="rect">
            <a:avLst/>
          </a:prstGeom>
          <a:noFill/>
        </p:spPr>
        <p:txBody>
          <a:bodyPr wrap="square" rtlCol="0">
            <a:spAutoFit/>
          </a:bodyPr>
          <a:lstStyle/>
          <a:p>
            <a:pPr algn="ctr"/>
            <a:r>
              <a:rPr lang="fr-FR" sz="1000" b="1" i="1" dirty="0"/>
              <a:t>Dépôt Poste / Mail le 29/09/23</a:t>
            </a:r>
          </a:p>
        </p:txBody>
      </p:sp>
      <p:pic>
        <p:nvPicPr>
          <p:cNvPr id="6" name="Picture 4" descr="12 100+ Logo Mail Illustrations, graphiques vectoriels libre de droits et  Clip Art - iStock | Logo téléphone">
            <a:extLst>
              <a:ext uri="{FF2B5EF4-FFF2-40B4-BE49-F238E27FC236}">
                <a16:creationId xmlns:a16="http://schemas.microsoft.com/office/drawing/2014/main" id="{AFC24E22-AAC7-1433-C822-9C9549AAAFF1}"/>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967" b="89869" l="9967" r="91013">
                        <a14:foregroundMark x1="20915" y1="35621" x2="23039" y2="60294"/>
                        <a14:foregroundMark x1="25490" y1="70261" x2="38399" y2="70425"/>
                        <a14:foregroundMark x1="38399" y1="70425" x2="69771" y2="68791"/>
                        <a14:foregroundMark x1="91013" y1="25980" x2="91013" y2="29248"/>
                        <a14:foregroundMark x1="81209" y1="27451" x2="81209" y2="27451"/>
                        <a14:foregroundMark x1="81536" y1="27124" x2="81863" y2="31373"/>
                      </a14:backgroundRemoval>
                    </a14:imgEffect>
                  </a14:imgLayer>
                </a14:imgProps>
              </a:ext>
              <a:ext uri="{28A0092B-C50C-407E-A947-70E740481C1C}">
                <a14:useLocalDpi xmlns:a14="http://schemas.microsoft.com/office/drawing/2010/main" val="0"/>
              </a:ext>
            </a:extLst>
          </a:blip>
          <a:srcRect l="14455" t="18474" r="7422" b="27457"/>
          <a:stretch/>
        </p:blipFill>
        <p:spPr bwMode="auto">
          <a:xfrm>
            <a:off x="11238183" y="5904790"/>
            <a:ext cx="631599" cy="437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547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BAB8AD-B48A-7B3F-DE43-7132E8D265EF}"/>
              </a:ext>
            </a:extLst>
          </p:cNvPr>
          <p:cNvSpPr/>
          <p:nvPr/>
        </p:nvSpPr>
        <p:spPr>
          <a:xfrm>
            <a:off x="1115864" y="437326"/>
            <a:ext cx="3288336"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Impact </a:t>
            </a:r>
            <a:r>
              <a:rPr kumimoji="0" lang="fr-FR" sz="2800" b="1" i="0" u="none" strike="noStrike" kern="120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CAPROs</a:t>
            </a:r>
            <a:endParaRPr kumimoji="0" lang="fr-FR"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endParaRPr>
          </a:p>
        </p:txBody>
      </p:sp>
      <p:sp>
        <p:nvSpPr>
          <p:cNvPr id="5" name="Espace réservé du texte 2">
            <a:extLst>
              <a:ext uri="{FF2B5EF4-FFF2-40B4-BE49-F238E27FC236}">
                <a16:creationId xmlns:a16="http://schemas.microsoft.com/office/drawing/2014/main" id="{1BEFE67C-141D-19C4-2B90-42F26B72B63C}"/>
              </a:ext>
            </a:extLst>
          </p:cNvPr>
          <p:cNvSpPr txBox="1">
            <a:spLocks/>
          </p:cNvSpPr>
          <p:nvPr/>
        </p:nvSpPr>
        <p:spPr>
          <a:xfrm>
            <a:off x="4572000" y="149294"/>
            <a:ext cx="7541623"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4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b="0" i="0" u="none" strike="noStrike" kern="0" cap="none" spc="0" normalizeH="0" baseline="0" noProof="0" dirty="0">
                <a:ln>
                  <a:noFill/>
                </a:ln>
                <a:solidFill>
                  <a:prstClr val="black">
                    <a:lumMod val="75000"/>
                    <a:lumOff val="25000"/>
                  </a:prstClr>
                </a:solidFill>
                <a:effectLst/>
                <a:uLnTx/>
                <a:uFillTx/>
                <a:latin typeface="Montserrat SemiBold" panose="00000700000000000000" pitchFamily="50" charset="0"/>
                <a:cs typeface="Arial"/>
                <a:sym typeface="Arial"/>
              </a:rPr>
              <a:t>Déréférencement du service « RMP Pro en ligne » </a:t>
            </a:r>
            <a:r>
              <a:rPr kumimoji="0" lang="fr-FR" sz="1400" b="1" i="0" u="none" strike="noStrike" kern="0" cap="none" spc="0" normalizeH="0" baseline="0" noProof="0" dirty="0">
                <a:ln>
                  <a:noFill/>
                </a:ln>
                <a:solidFill>
                  <a:prstClr val="black">
                    <a:lumMod val="75000"/>
                    <a:lumOff val="25000"/>
                  </a:prstClr>
                </a:solidFill>
                <a:effectLst/>
                <a:uLnTx/>
                <a:uFillTx/>
                <a:latin typeface="Montserrat SemiBold" panose="00000700000000000000" pitchFamily="50" charset="0"/>
                <a:cs typeface="Arial"/>
                <a:sym typeface="Arial"/>
              </a:rPr>
              <a:t>pour les abonnées DEI</a:t>
            </a:r>
          </a:p>
        </p:txBody>
      </p:sp>
      <p:sp>
        <p:nvSpPr>
          <p:cNvPr id="7" name="ZoneTexte 6">
            <a:extLst>
              <a:ext uri="{FF2B5EF4-FFF2-40B4-BE49-F238E27FC236}">
                <a16:creationId xmlns:a16="http://schemas.microsoft.com/office/drawing/2014/main" id="{1D664C1E-13B6-117D-28C4-A18961BF3C87}"/>
              </a:ext>
            </a:extLst>
          </p:cNvPr>
          <p:cNvSpPr txBox="1"/>
          <p:nvPr/>
        </p:nvSpPr>
        <p:spPr>
          <a:xfrm>
            <a:off x="748935" y="941487"/>
            <a:ext cx="11120847" cy="307777"/>
          </a:xfrm>
          <a:prstGeom prst="rect">
            <a:avLst/>
          </a:prstGeom>
          <a:noFill/>
        </p:spPr>
        <p:txBody>
          <a:bodyPr wrap="square" rtlCol="0">
            <a:spAutoFit/>
          </a:bodyPr>
          <a:lstStyle/>
          <a:p>
            <a:pPr marL="7429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sng"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Pour les collaborateurs</a:t>
            </a: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 suppression du Service « RMP Pro en ligne » du poste de travail</a:t>
            </a:r>
            <a:endParaRPr kumimoji="0" lang="fr-FR" sz="15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2" name="ZoneTexte 1">
            <a:extLst>
              <a:ext uri="{FF2B5EF4-FFF2-40B4-BE49-F238E27FC236}">
                <a16:creationId xmlns:a16="http://schemas.microsoft.com/office/drawing/2014/main" id="{DA65A107-00BF-D417-11AF-17ECCBCE5626}"/>
              </a:ext>
            </a:extLst>
          </p:cNvPr>
          <p:cNvSpPr txBox="1"/>
          <p:nvPr/>
        </p:nvSpPr>
        <p:spPr>
          <a:xfrm>
            <a:off x="391879" y="1539553"/>
            <a:ext cx="4415248" cy="523220"/>
          </a:xfrm>
          <a:prstGeom prst="rect">
            <a:avLst/>
          </a:prstGeom>
          <a:noFill/>
        </p:spPr>
        <p:txBody>
          <a:bodyPr wrap="square" rtlCol="0">
            <a:spAutoFit/>
          </a:bodyPr>
          <a:lstStyle/>
          <a:p>
            <a:pPr algn="ctr"/>
            <a:r>
              <a:rPr lang="fr-FR" sz="1400" b="1" u="sng" dirty="0">
                <a:solidFill>
                  <a:srgbClr val="C00000"/>
                </a:solidFill>
              </a:rPr>
              <a:t>Jusqu’à présent</a:t>
            </a:r>
            <a:r>
              <a:rPr lang="fr-FR" sz="1400" b="1" dirty="0">
                <a:solidFill>
                  <a:srgbClr val="C00000"/>
                </a:solidFill>
              </a:rPr>
              <a:t> </a:t>
            </a:r>
            <a:r>
              <a:rPr lang="fr-FR" sz="1400" dirty="0">
                <a:solidFill>
                  <a:schemeClr val="tx1">
                    <a:lumMod val="75000"/>
                    <a:lumOff val="25000"/>
                  </a:schemeClr>
                </a:solidFill>
              </a:rPr>
              <a:t>: sur le poste de travail, nécessité de passer par un assemblage « ASS DIGITAL BOX »</a:t>
            </a:r>
          </a:p>
        </p:txBody>
      </p:sp>
      <p:pic>
        <p:nvPicPr>
          <p:cNvPr id="8" name="Image 3">
            <a:extLst>
              <a:ext uri="{FF2B5EF4-FFF2-40B4-BE49-F238E27FC236}">
                <a16:creationId xmlns:a16="http://schemas.microsoft.com/office/drawing/2014/main" id="{9F59B678-1DD7-A019-446E-5EF630F6A4B0}"/>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t="-6696" r="20395"/>
          <a:stretch>
            <a:fillRect/>
          </a:stretch>
        </p:blipFill>
        <p:spPr bwMode="auto">
          <a:xfrm>
            <a:off x="635719" y="2163948"/>
            <a:ext cx="3868357" cy="22561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Image 4">
            <a:extLst>
              <a:ext uri="{FF2B5EF4-FFF2-40B4-BE49-F238E27FC236}">
                <a16:creationId xmlns:a16="http://schemas.microsoft.com/office/drawing/2014/main" id="{D6AEFF8F-EA2D-49C8-2DF6-EEA64BB94A1B}"/>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42093" y="4841966"/>
            <a:ext cx="3961983" cy="1133878"/>
          </a:xfrm>
          <a:prstGeom prst="rect">
            <a:avLst/>
          </a:prstGeom>
          <a:ln>
            <a:solidFill>
              <a:srgbClr val="C0000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C5F4DD2-9099-160B-E1D2-1CD666666173}"/>
              </a:ext>
            </a:extLst>
          </p:cNvPr>
          <p:cNvSpPr/>
          <p:nvPr/>
        </p:nvSpPr>
        <p:spPr>
          <a:xfrm>
            <a:off x="1402075" y="3515219"/>
            <a:ext cx="531224" cy="41234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bas 10">
            <a:extLst>
              <a:ext uri="{FF2B5EF4-FFF2-40B4-BE49-F238E27FC236}">
                <a16:creationId xmlns:a16="http://schemas.microsoft.com/office/drawing/2014/main" id="{21D87DEC-6A0B-4334-E56D-D2D6408B2A2E}"/>
              </a:ext>
            </a:extLst>
          </p:cNvPr>
          <p:cNvSpPr/>
          <p:nvPr/>
        </p:nvSpPr>
        <p:spPr>
          <a:xfrm rot="19783978">
            <a:off x="2008779" y="3934638"/>
            <a:ext cx="136420" cy="872092"/>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32CEC752-AEC4-FA56-377A-347135DB91E2}"/>
              </a:ext>
            </a:extLst>
          </p:cNvPr>
          <p:cNvSpPr/>
          <p:nvPr/>
        </p:nvSpPr>
        <p:spPr>
          <a:xfrm>
            <a:off x="635719" y="5504167"/>
            <a:ext cx="661854" cy="22607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250304E8-4940-FB92-ACAE-7B208ED5552E}"/>
              </a:ext>
            </a:extLst>
          </p:cNvPr>
          <p:cNvSpPr/>
          <p:nvPr/>
        </p:nvSpPr>
        <p:spPr>
          <a:xfrm>
            <a:off x="1908043" y="5504167"/>
            <a:ext cx="1009324" cy="22607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AB7685E7-D491-D3A8-B321-BC0E4AD87411}"/>
              </a:ext>
            </a:extLst>
          </p:cNvPr>
          <p:cNvSpPr txBox="1"/>
          <p:nvPr/>
        </p:nvSpPr>
        <p:spPr>
          <a:xfrm>
            <a:off x="5294818" y="1555106"/>
            <a:ext cx="6705585" cy="523220"/>
          </a:xfrm>
          <a:prstGeom prst="rect">
            <a:avLst/>
          </a:prstGeom>
          <a:noFill/>
        </p:spPr>
        <p:txBody>
          <a:bodyPr wrap="square" lIns="0" rIns="0" rtlCol="0">
            <a:spAutoFit/>
          </a:bodyPr>
          <a:lstStyle/>
          <a:p>
            <a:pPr algn="ctr"/>
            <a:r>
              <a:rPr lang="fr-FR" sz="1400" b="1" dirty="0">
                <a:solidFill>
                  <a:srgbClr val="C00000"/>
                </a:solidFill>
                <a:highlight>
                  <a:srgbClr val="FFFF00"/>
                </a:highlight>
              </a:rPr>
              <a:t>A compter du 8 novembre 2023</a:t>
            </a:r>
            <a:r>
              <a:rPr lang="fr-FR" sz="1400" b="1" dirty="0">
                <a:solidFill>
                  <a:srgbClr val="C00000"/>
                </a:solidFill>
              </a:rPr>
              <a:t> </a:t>
            </a:r>
            <a:r>
              <a:rPr lang="fr-FR" sz="1400" dirty="0">
                <a:solidFill>
                  <a:schemeClr val="tx1">
                    <a:lumMod val="75000"/>
                    <a:lumOff val="25000"/>
                  </a:schemeClr>
                </a:solidFill>
              </a:rPr>
              <a:t>: déréférencement du RMP Pro en Ligne </a:t>
            </a:r>
          </a:p>
          <a:p>
            <a:pPr algn="ctr"/>
            <a:r>
              <a:rPr lang="fr-FR" sz="1400" dirty="0">
                <a:solidFill>
                  <a:schemeClr val="tx1">
                    <a:lumMod val="75000"/>
                    <a:lumOff val="25000"/>
                  </a:schemeClr>
                </a:solidFill>
                <a:sym typeface="Wingdings" panose="05000000000000000000" pitchFamily="2" charset="2"/>
              </a:rPr>
              <a:t> disparition de la tuile « ASS DIGITAL BOX » au profit d’une tuile « </a:t>
            </a:r>
            <a:r>
              <a:rPr lang="fr-FR" sz="1400" b="1" dirty="0">
                <a:solidFill>
                  <a:schemeClr val="tx1">
                    <a:lumMod val="75000"/>
                    <a:lumOff val="25000"/>
                  </a:schemeClr>
                </a:solidFill>
                <a:sym typeface="Wingdings" panose="05000000000000000000" pitchFamily="2" charset="2"/>
              </a:rPr>
              <a:t>DIGITAL BOX </a:t>
            </a:r>
            <a:r>
              <a:rPr lang="fr-FR" sz="1400" dirty="0">
                <a:solidFill>
                  <a:schemeClr val="tx1">
                    <a:lumMod val="75000"/>
                    <a:lumOff val="25000"/>
                  </a:schemeClr>
                </a:solidFill>
                <a:sym typeface="Wingdings" panose="05000000000000000000" pitchFamily="2" charset="2"/>
              </a:rPr>
              <a:t>»</a:t>
            </a:r>
            <a:endParaRPr lang="fr-FR" sz="1400" dirty="0">
              <a:solidFill>
                <a:schemeClr val="tx1">
                  <a:lumMod val="75000"/>
                  <a:lumOff val="25000"/>
                </a:schemeClr>
              </a:solidFill>
            </a:endParaRPr>
          </a:p>
        </p:txBody>
      </p:sp>
      <p:pic>
        <p:nvPicPr>
          <p:cNvPr id="26" name="Image 25">
            <a:extLst>
              <a:ext uri="{FF2B5EF4-FFF2-40B4-BE49-F238E27FC236}">
                <a16:creationId xmlns:a16="http://schemas.microsoft.com/office/drawing/2014/main" id="{FBC8EDFC-7918-48E4-A727-172FCB44EF46}"/>
              </a:ext>
            </a:extLst>
          </p:cNvPr>
          <p:cNvPicPr>
            <a:picLocks noChangeAspect="1"/>
          </p:cNvPicPr>
          <p:nvPr/>
        </p:nvPicPr>
        <p:blipFill>
          <a:blip r:embed="rId6"/>
          <a:stretch>
            <a:fillRect/>
          </a:stretch>
        </p:blipFill>
        <p:spPr>
          <a:xfrm>
            <a:off x="5643770" y="2444523"/>
            <a:ext cx="6162675" cy="3362325"/>
          </a:xfrm>
          <a:prstGeom prst="rect">
            <a:avLst/>
          </a:prstGeom>
          <a:ln>
            <a:noFill/>
          </a:ln>
          <a:effectLst>
            <a:outerShdw blurRad="292100" dist="139700" dir="2700000" algn="tl" rotWithShape="0">
              <a:srgbClr val="333333">
                <a:alpha val="65000"/>
              </a:srgbClr>
            </a:outerShdw>
          </a:effectLst>
        </p:spPr>
      </p:pic>
      <p:sp>
        <p:nvSpPr>
          <p:cNvPr id="27" name="Flèche : bas 26">
            <a:extLst>
              <a:ext uri="{FF2B5EF4-FFF2-40B4-BE49-F238E27FC236}">
                <a16:creationId xmlns:a16="http://schemas.microsoft.com/office/drawing/2014/main" id="{F94B8587-B4FC-FEA0-DEC6-58B760B2375D}"/>
              </a:ext>
            </a:extLst>
          </p:cNvPr>
          <p:cNvSpPr/>
          <p:nvPr/>
        </p:nvSpPr>
        <p:spPr>
          <a:xfrm rot="2999395">
            <a:off x="8546495" y="1314991"/>
            <a:ext cx="115592" cy="427986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91181784-9E03-CD10-29F2-E3A9B946FB79}"/>
              </a:ext>
            </a:extLst>
          </p:cNvPr>
          <p:cNvCxnSpPr/>
          <p:nvPr/>
        </p:nvCxnSpPr>
        <p:spPr>
          <a:xfrm>
            <a:off x="5077097" y="1445623"/>
            <a:ext cx="0" cy="4781006"/>
          </a:xfrm>
          <a:prstGeom prst="line">
            <a:avLst/>
          </a:prstGeom>
        </p:spPr>
        <p:style>
          <a:lnRef idx="1">
            <a:schemeClr val="accent1"/>
          </a:lnRef>
          <a:fillRef idx="0">
            <a:schemeClr val="accent1"/>
          </a:fillRef>
          <a:effectRef idx="0">
            <a:schemeClr val="accent1"/>
          </a:effectRef>
          <a:fontRef idx="minor">
            <a:schemeClr val="tx1"/>
          </a:fontRef>
        </p:style>
      </p:cxnSp>
      <p:sp>
        <p:nvSpPr>
          <p:cNvPr id="14" name="Triangle isocèle 13">
            <a:extLst>
              <a:ext uri="{FF2B5EF4-FFF2-40B4-BE49-F238E27FC236}">
                <a16:creationId xmlns:a16="http://schemas.microsoft.com/office/drawing/2014/main" id="{18A3BEA9-35DD-59F2-E676-D53FDCC4D2AB}"/>
              </a:ext>
            </a:extLst>
          </p:cNvPr>
          <p:cNvSpPr/>
          <p:nvPr/>
        </p:nvSpPr>
        <p:spPr>
          <a:xfrm rot="5400000">
            <a:off x="4824986" y="1550868"/>
            <a:ext cx="428912" cy="51075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0A6BD65C-130B-6221-C407-E55C8F491485}"/>
              </a:ext>
            </a:extLst>
          </p:cNvPr>
          <p:cNvSpPr txBox="1"/>
          <p:nvPr/>
        </p:nvSpPr>
        <p:spPr>
          <a:xfrm>
            <a:off x="6928093" y="4885685"/>
            <a:ext cx="4072328" cy="523220"/>
          </a:xfrm>
          <a:prstGeom prst="rect">
            <a:avLst/>
          </a:prstGeom>
          <a:noFill/>
        </p:spPr>
        <p:txBody>
          <a:bodyPr wrap="square" rtlCol="0">
            <a:spAutoFit/>
          </a:bodyPr>
          <a:lstStyle/>
          <a:p>
            <a:r>
              <a:rPr lang="fr-FR" sz="1400" i="1" dirty="0">
                <a:solidFill>
                  <a:schemeClr val="tx1">
                    <a:lumMod val="75000"/>
                    <a:lumOff val="25000"/>
                  </a:schemeClr>
                </a:solidFill>
              </a:rPr>
              <a:t>Et cette tuile « Digital Box » embarque désormais automatiquement le service  RMP Pro en ligne</a:t>
            </a:r>
          </a:p>
        </p:txBody>
      </p:sp>
    </p:spTree>
    <p:extLst>
      <p:ext uri="{BB962C8B-B14F-4D97-AF65-F5344CB8AC3E}">
        <p14:creationId xmlns:p14="http://schemas.microsoft.com/office/powerpoint/2010/main" val="2900416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BAB8AD-B48A-7B3F-DE43-7132E8D265EF}"/>
              </a:ext>
            </a:extLst>
          </p:cNvPr>
          <p:cNvSpPr/>
          <p:nvPr/>
        </p:nvSpPr>
        <p:spPr>
          <a:xfrm>
            <a:off x="1115864" y="437326"/>
            <a:ext cx="10462801" cy="523220"/>
          </a:xfrm>
          <a:prstGeom prst="rect">
            <a:avLst/>
          </a:prstGeom>
        </p:spPr>
        <p:txBody>
          <a:bodyPr wrap="none">
            <a:spAutoFit/>
          </a:bodyPr>
          <a:lstStyle/>
          <a:p>
            <a:r>
              <a:rPr lang="fr-FR" sz="2800" b="1" dirty="0">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Impact clients : accès via DEI Pro </a:t>
            </a:r>
            <a:r>
              <a:rPr lang="fr-FR" b="1" dirty="0">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(DPW – </a:t>
            </a:r>
            <a:r>
              <a:rPr lang="fr-FR" b="1" dirty="0" err="1">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Deep</a:t>
            </a:r>
            <a:r>
              <a:rPr lang="fr-FR" b="1" dirty="0">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a:t>
            </a:r>
            <a:r>
              <a:rPr lang="fr-FR" b="1" dirty="0" err="1">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Purple</a:t>
            </a:r>
            <a:r>
              <a:rPr lang="fr-FR" b="1" dirty="0">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Web)</a:t>
            </a:r>
            <a:endParaRPr lang="fr-FR" sz="2800" b="1" dirty="0">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
        <p:nvSpPr>
          <p:cNvPr id="5" name="Espace réservé du texte 2">
            <a:extLst>
              <a:ext uri="{FF2B5EF4-FFF2-40B4-BE49-F238E27FC236}">
                <a16:creationId xmlns:a16="http://schemas.microsoft.com/office/drawing/2014/main" id="{1BEFE67C-141D-19C4-2B90-42F26B72B63C}"/>
              </a:ext>
            </a:extLst>
          </p:cNvPr>
          <p:cNvSpPr txBox="1">
            <a:spLocks/>
          </p:cNvSpPr>
          <p:nvPr/>
        </p:nvSpPr>
        <p:spPr>
          <a:xfrm>
            <a:off x="1115864" y="149294"/>
            <a:ext cx="10997759"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4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b="0" i="0" u="none" strike="noStrike" kern="0" cap="none" spc="0" normalizeH="0" baseline="0" noProof="0" dirty="0">
                <a:ln>
                  <a:noFill/>
                </a:ln>
                <a:solidFill>
                  <a:schemeClr val="tx1">
                    <a:lumMod val="75000"/>
                    <a:lumOff val="25000"/>
                  </a:schemeClr>
                </a:solidFill>
                <a:effectLst/>
                <a:uLnTx/>
                <a:uFillTx/>
                <a:latin typeface="Montserrat SemiBold" panose="00000700000000000000" pitchFamily="50" charset="0"/>
                <a:cs typeface="Arial"/>
                <a:sym typeface="Arial"/>
              </a:rPr>
              <a:t>Déréférencement du service « RMP Pro en ligne » </a:t>
            </a:r>
            <a:r>
              <a:rPr kumimoji="0" lang="fr-FR" sz="1400" b="1" i="0" u="none" strike="noStrike" kern="0" cap="none" spc="0" normalizeH="0" baseline="0" noProof="0" dirty="0">
                <a:ln>
                  <a:noFill/>
                </a:ln>
                <a:solidFill>
                  <a:schemeClr val="tx1">
                    <a:lumMod val="75000"/>
                    <a:lumOff val="25000"/>
                  </a:schemeClr>
                </a:solidFill>
                <a:effectLst/>
                <a:uLnTx/>
                <a:uFillTx/>
                <a:latin typeface="Montserrat SemiBold" panose="00000700000000000000" pitchFamily="50" charset="0"/>
                <a:cs typeface="Arial"/>
                <a:sym typeface="Arial"/>
              </a:rPr>
              <a:t>pour les abonnées DEI</a:t>
            </a:r>
          </a:p>
        </p:txBody>
      </p:sp>
      <p:sp>
        <p:nvSpPr>
          <p:cNvPr id="7" name="ZoneTexte 6">
            <a:extLst>
              <a:ext uri="{FF2B5EF4-FFF2-40B4-BE49-F238E27FC236}">
                <a16:creationId xmlns:a16="http://schemas.microsoft.com/office/drawing/2014/main" id="{1D664C1E-13B6-117D-28C4-A18961BF3C87}"/>
              </a:ext>
            </a:extLst>
          </p:cNvPr>
          <p:cNvSpPr txBox="1"/>
          <p:nvPr/>
        </p:nvSpPr>
        <p:spPr>
          <a:xfrm>
            <a:off x="748935" y="941487"/>
            <a:ext cx="11120847" cy="553998"/>
          </a:xfrm>
          <a:prstGeom prst="rect">
            <a:avLst/>
          </a:prstGeom>
          <a:noFill/>
        </p:spPr>
        <p:txBody>
          <a:bodyPr wrap="square" rtlCol="0">
            <a:spAutoFit/>
          </a:bodyPr>
          <a:lstStyle/>
          <a:p>
            <a:pPr marL="285750" indent="-285750" algn="just">
              <a:buFont typeface="Arial" panose="020B0604020202020204" pitchFamily="34" charset="0"/>
              <a:buChar char="•"/>
            </a:pPr>
            <a:r>
              <a:rPr lang="fr-FR" sz="1400" b="1" u="sng" dirty="0">
                <a:solidFill>
                  <a:schemeClr val="tx1">
                    <a:lumMod val="75000"/>
                    <a:lumOff val="25000"/>
                  </a:schemeClr>
                </a:solidFill>
              </a:rPr>
              <a:t>Pour nos clients</a:t>
            </a:r>
            <a:r>
              <a:rPr lang="fr-FR" sz="1400" b="1" dirty="0">
                <a:solidFill>
                  <a:schemeClr val="tx1">
                    <a:lumMod val="75000"/>
                    <a:lumOff val="25000"/>
                  </a:schemeClr>
                </a:solidFill>
              </a:rPr>
              <a:t> </a:t>
            </a:r>
            <a:r>
              <a:rPr lang="fr-FR" sz="1400" b="1" dirty="0">
                <a:solidFill>
                  <a:schemeClr val="tx1">
                    <a:lumMod val="75000"/>
                    <a:lumOff val="25000"/>
                  </a:schemeClr>
                </a:solidFill>
                <a:sym typeface="Wingdings" panose="05000000000000000000" pitchFamily="2" charset="2"/>
              </a:rPr>
              <a:t> suppression de l’accès réservé aux abonnés aux relevés en ligne dans le nouvel espace DEI Pro </a:t>
            </a:r>
            <a:r>
              <a:rPr lang="fr-FR" sz="1200" i="1" dirty="0">
                <a:solidFill>
                  <a:schemeClr val="tx1">
                    <a:lumMod val="75000"/>
                    <a:lumOff val="25000"/>
                  </a:schemeClr>
                </a:solidFill>
                <a:sym typeface="Wingdings" panose="05000000000000000000" pitchFamily="2" charset="2"/>
              </a:rPr>
              <a:t>(</a:t>
            </a:r>
            <a:r>
              <a:rPr lang="fr-FR" sz="1200" i="1" dirty="0" err="1">
                <a:solidFill>
                  <a:schemeClr val="tx1">
                    <a:lumMod val="75000"/>
                    <a:lumOff val="25000"/>
                  </a:schemeClr>
                </a:solidFill>
                <a:sym typeface="Wingdings" panose="05000000000000000000" pitchFamily="2" charset="2"/>
              </a:rPr>
              <a:t>DeepPurple</a:t>
            </a:r>
            <a:r>
              <a:rPr lang="fr-FR" sz="1200" i="1" dirty="0">
                <a:solidFill>
                  <a:schemeClr val="tx1">
                    <a:lumMod val="75000"/>
                    <a:lumOff val="25000"/>
                  </a:schemeClr>
                </a:solidFill>
                <a:sym typeface="Wingdings" panose="05000000000000000000" pitchFamily="2" charset="2"/>
              </a:rPr>
              <a:t> Web)</a:t>
            </a:r>
            <a:r>
              <a:rPr lang="fr-FR" sz="1600" i="1" dirty="0">
                <a:solidFill>
                  <a:schemeClr val="tx1">
                    <a:lumMod val="75000"/>
                    <a:lumOff val="25000"/>
                  </a:schemeClr>
                </a:solidFill>
                <a:sym typeface="Wingdings" panose="05000000000000000000" pitchFamily="2" charset="2"/>
              </a:rPr>
              <a:t> : </a:t>
            </a:r>
            <a:r>
              <a:rPr lang="fr-FR" sz="1600" dirty="0">
                <a:solidFill>
                  <a:schemeClr val="tx1">
                    <a:lumMod val="75000"/>
                    <a:lumOff val="25000"/>
                  </a:schemeClr>
                </a:solidFill>
                <a:sym typeface="Wingdings" panose="05000000000000000000" pitchFamily="2" charset="2"/>
              </a:rPr>
              <a:t>il pourra retrouver ses relevés de compte directement dans sa Digital Box</a:t>
            </a:r>
            <a:endParaRPr lang="fr-FR" sz="1500" b="1" dirty="0">
              <a:solidFill>
                <a:schemeClr val="tx1">
                  <a:lumMod val="75000"/>
                  <a:lumOff val="25000"/>
                </a:schemeClr>
              </a:solidFill>
            </a:endParaRPr>
          </a:p>
        </p:txBody>
      </p:sp>
      <p:pic>
        <p:nvPicPr>
          <p:cNvPr id="16" name="Image 15">
            <a:extLst>
              <a:ext uri="{FF2B5EF4-FFF2-40B4-BE49-F238E27FC236}">
                <a16:creationId xmlns:a16="http://schemas.microsoft.com/office/drawing/2014/main" id="{99D6A01C-14F8-02A5-F1CE-E317B5F2148C}"/>
              </a:ext>
            </a:extLst>
          </p:cNvPr>
          <p:cNvPicPr>
            <a:picLocks noChangeAspect="1"/>
          </p:cNvPicPr>
          <p:nvPr/>
        </p:nvPicPr>
        <p:blipFill>
          <a:blip r:embed="rId2"/>
          <a:stretch>
            <a:fillRect/>
          </a:stretch>
        </p:blipFill>
        <p:spPr>
          <a:xfrm>
            <a:off x="257918" y="2484830"/>
            <a:ext cx="6151484" cy="2813872"/>
          </a:xfrm>
          <a:prstGeom prst="rect">
            <a:avLst/>
          </a:prstGeom>
          <a:ln>
            <a:noFill/>
          </a:ln>
          <a:effectLst>
            <a:outerShdw blurRad="292100" dist="139700" dir="2700000" algn="tl" rotWithShape="0">
              <a:srgbClr val="333333">
                <a:alpha val="65000"/>
              </a:srgbClr>
            </a:outerShdw>
          </a:effectLst>
        </p:spPr>
      </p:pic>
      <p:pic>
        <p:nvPicPr>
          <p:cNvPr id="17" name="Image 16">
            <a:extLst>
              <a:ext uri="{FF2B5EF4-FFF2-40B4-BE49-F238E27FC236}">
                <a16:creationId xmlns:a16="http://schemas.microsoft.com/office/drawing/2014/main" id="{D667785F-7E37-F491-2FAE-9178A2CC09DB}"/>
              </a:ext>
            </a:extLst>
          </p:cNvPr>
          <p:cNvPicPr>
            <a:picLocks noChangeAspect="1"/>
          </p:cNvPicPr>
          <p:nvPr/>
        </p:nvPicPr>
        <p:blipFill>
          <a:blip r:embed="rId3"/>
          <a:stretch>
            <a:fillRect/>
          </a:stretch>
        </p:blipFill>
        <p:spPr>
          <a:xfrm>
            <a:off x="8106253" y="1456902"/>
            <a:ext cx="3359165" cy="1926219"/>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FB10830A-25CB-0337-8C43-9DAEE20589D2}"/>
              </a:ext>
            </a:extLst>
          </p:cNvPr>
          <p:cNvSpPr/>
          <p:nvPr/>
        </p:nvSpPr>
        <p:spPr>
          <a:xfrm>
            <a:off x="1045621" y="3280091"/>
            <a:ext cx="2960321" cy="41234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C3B917C4-E48F-11B8-1440-01E6A6BD2F75}"/>
              </a:ext>
            </a:extLst>
          </p:cNvPr>
          <p:cNvSpPr txBox="1"/>
          <p:nvPr/>
        </p:nvSpPr>
        <p:spPr>
          <a:xfrm>
            <a:off x="257919" y="1645573"/>
            <a:ext cx="6151484" cy="830997"/>
          </a:xfrm>
          <a:prstGeom prst="rect">
            <a:avLst/>
          </a:prstGeom>
          <a:noFill/>
        </p:spPr>
        <p:txBody>
          <a:bodyPr wrap="square" rtlCol="0">
            <a:spAutoFit/>
          </a:bodyPr>
          <a:lstStyle/>
          <a:p>
            <a:r>
              <a:rPr lang="fr-FR" sz="1600" b="1" dirty="0">
                <a:solidFill>
                  <a:srgbClr val="C00000"/>
                </a:solidFill>
              </a:rPr>
              <a:t>Jusqu’à présent </a:t>
            </a:r>
            <a:r>
              <a:rPr lang="fr-FR" sz="1400" i="1" dirty="0">
                <a:solidFill>
                  <a:schemeClr val="tx1">
                    <a:lumMod val="75000"/>
                    <a:lumOff val="25000"/>
                  </a:schemeClr>
                </a:solidFill>
              </a:rPr>
              <a:t>(&lt; avant le 8 novembre 2023) :</a:t>
            </a:r>
          </a:p>
          <a:p>
            <a:r>
              <a:rPr lang="fr-FR" sz="1600" dirty="0">
                <a:solidFill>
                  <a:schemeClr val="tx1">
                    <a:lumMod val="75000"/>
                    <a:lumOff val="25000"/>
                  </a:schemeClr>
                </a:solidFill>
              </a:rPr>
              <a:t>L’accès client à </a:t>
            </a:r>
            <a:r>
              <a:rPr lang="fr-FR" sz="1600" b="1" dirty="0">
                <a:solidFill>
                  <a:schemeClr val="tx1">
                    <a:lumMod val="75000"/>
                    <a:lumOff val="25000"/>
                  </a:schemeClr>
                </a:solidFill>
              </a:rPr>
              <a:t>Digital Box </a:t>
            </a:r>
            <a:r>
              <a:rPr lang="fr-FR" sz="1600" dirty="0">
                <a:solidFill>
                  <a:schemeClr val="tx1">
                    <a:lumMod val="75000"/>
                    <a:lumOff val="25000"/>
                  </a:schemeClr>
                </a:solidFill>
              </a:rPr>
              <a:t>/ </a:t>
            </a:r>
            <a:r>
              <a:rPr lang="fr-FR" sz="1600" b="1" dirty="0">
                <a:solidFill>
                  <a:schemeClr val="tx1">
                    <a:lumMod val="75000"/>
                    <a:lumOff val="25000"/>
                  </a:schemeClr>
                </a:solidFill>
              </a:rPr>
              <a:t>Relevés en Ligne </a:t>
            </a:r>
            <a:r>
              <a:rPr lang="fr-FR" sz="1600" dirty="0">
                <a:solidFill>
                  <a:schemeClr val="tx1">
                    <a:lumMod val="75000"/>
                    <a:lumOff val="25000"/>
                  </a:schemeClr>
                </a:solidFill>
              </a:rPr>
              <a:t>via DEI Pro s’opérait comme suit :</a:t>
            </a:r>
          </a:p>
        </p:txBody>
      </p:sp>
      <p:cxnSp>
        <p:nvCxnSpPr>
          <p:cNvPr id="21" name="Connecteur droit avec flèche 20">
            <a:extLst>
              <a:ext uri="{FF2B5EF4-FFF2-40B4-BE49-F238E27FC236}">
                <a16:creationId xmlns:a16="http://schemas.microsoft.com/office/drawing/2014/main" id="{60AA17F9-1233-C41D-C096-AED2C54E27C0}"/>
              </a:ext>
            </a:extLst>
          </p:cNvPr>
          <p:cNvCxnSpPr>
            <a:cxnSpLocks/>
            <a:endCxn id="23" idx="2"/>
          </p:cNvCxnSpPr>
          <p:nvPr/>
        </p:nvCxnSpPr>
        <p:spPr>
          <a:xfrm flipV="1">
            <a:off x="3899641" y="1564085"/>
            <a:ext cx="5262817" cy="7681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275EF8F8-802D-B100-37AF-2DA068DB517E}"/>
              </a:ext>
            </a:extLst>
          </p:cNvPr>
          <p:cNvSpPr txBox="1"/>
          <p:nvPr/>
        </p:nvSpPr>
        <p:spPr>
          <a:xfrm>
            <a:off x="1128914" y="3044620"/>
            <a:ext cx="2770727" cy="276999"/>
          </a:xfrm>
          <a:prstGeom prst="rect">
            <a:avLst/>
          </a:prstGeom>
          <a:noFill/>
        </p:spPr>
        <p:txBody>
          <a:bodyPr wrap="square" rtlCol="0">
            <a:spAutoFit/>
          </a:bodyPr>
          <a:lstStyle/>
          <a:p>
            <a:pPr algn="ctr"/>
            <a:r>
              <a:rPr lang="fr-FR" sz="1200" i="1" dirty="0">
                <a:solidFill>
                  <a:srgbClr val="C00000"/>
                </a:solidFill>
              </a:rPr>
              <a:t>Accès à </a:t>
            </a:r>
            <a:r>
              <a:rPr lang="fr-FR" sz="1200" b="1" i="1" dirty="0">
                <a:solidFill>
                  <a:srgbClr val="C00000"/>
                </a:solidFill>
              </a:rPr>
              <a:t>Digital Box </a:t>
            </a:r>
            <a:r>
              <a:rPr lang="fr-FR" sz="1200" i="1" dirty="0">
                <a:solidFill>
                  <a:srgbClr val="C00000"/>
                </a:solidFill>
              </a:rPr>
              <a:t>si service détenu</a:t>
            </a:r>
          </a:p>
        </p:txBody>
      </p:sp>
      <p:sp>
        <p:nvSpPr>
          <p:cNvPr id="23" name="Ellipse 22">
            <a:extLst>
              <a:ext uri="{FF2B5EF4-FFF2-40B4-BE49-F238E27FC236}">
                <a16:creationId xmlns:a16="http://schemas.microsoft.com/office/drawing/2014/main" id="{FA4FF387-F3CA-D8A3-316B-9C44E7B5EA5E}"/>
              </a:ext>
            </a:extLst>
          </p:cNvPr>
          <p:cNvSpPr/>
          <p:nvPr/>
        </p:nvSpPr>
        <p:spPr>
          <a:xfrm>
            <a:off x="9162458" y="1312004"/>
            <a:ext cx="1070113" cy="50416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ZoneTexte 52">
            <a:extLst>
              <a:ext uri="{FF2B5EF4-FFF2-40B4-BE49-F238E27FC236}">
                <a16:creationId xmlns:a16="http://schemas.microsoft.com/office/drawing/2014/main" id="{D1D70414-844D-04C1-ED62-E946CCC70745}"/>
              </a:ext>
            </a:extLst>
          </p:cNvPr>
          <p:cNvSpPr txBox="1"/>
          <p:nvPr/>
        </p:nvSpPr>
        <p:spPr>
          <a:xfrm>
            <a:off x="3930250" y="4137369"/>
            <a:ext cx="1698171" cy="461665"/>
          </a:xfrm>
          <a:prstGeom prst="rect">
            <a:avLst/>
          </a:prstGeom>
          <a:noFill/>
        </p:spPr>
        <p:txBody>
          <a:bodyPr wrap="square" rtlCol="0">
            <a:spAutoFit/>
          </a:bodyPr>
          <a:lstStyle/>
          <a:p>
            <a:pPr algn="ctr"/>
            <a:r>
              <a:rPr lang="fr-FR" sz="1200" b="1" dirty="0">
                <a:solidFill>
                  <a:srgbClr val="7030A0"/>
                </a:solidFill>
                <a:highlight>
                  <a:srgbClr val="FFFF00"/>
                </a:highlight>
              </a:rPr>
              <a:t>Suppression de cet encart &gt; 8 </a:t>
            </a:r>
            <a:r>
              <a:rPr lang="fr-FR" sz="1200" b="1" dirty="0" err="1">
                <a:solidFill>
                  <a:srgbClr val="7030A0"/>
                </a:solidFill>
                <a:highlight>
                  <a:srgbClr val="FFFF00"/>
                </a:highlight>
              </a:rPr>
              <a:t>nov</a:t>
            </a:r>
            <a:endParaRPr lang="fr-FR" sz="1200" b="1" dirty="0">
              <a:solidFill>
                <a:srgbClr val="7030A0"/>
              </a:solidFill>
              <a:highlight>
                <a:srgbClr val="FFFF00"/>
              </a:highlight>
            </a:endParaRPr>
          </a:p>
        </p:txBody>
      </p:sp>
      <p:sp>
        <p:nvSpPr>
          <p:cNvPr id="54" name="Rectangle 53">
            <a:extLst>
              <a:ext uri="{FF2B5EF4-FFF2-40B4-BE49-F238E27FC236}">
                <a16:creationId xmlns:a16="http://schemas.microsoft.com/office/drawing/2014/main" id="{AA5E01EA-9B2D-93D6-9EE7-14FD746CD951}"/>
              </a:ext>
            </a:extLst>
          </p:cNvPr>
          <p:cNvSpPr/>
          <p:nvPr/>
        </p:nvSpPr>
        <p:spPr>
          <a:xfrm flipH="1">
            <a:off x="4158341" y="3321619"/>
            <a:ext cx="1162595" cy="779674"/>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B70529A-0767-48A6-2C1D-A55397F66BBA}"/>
              </a:ext>
            </a:extLst>
          </p:cNvPr>
          <p:cNvSpPr txBox="1"/>
          <p:nvPr/>
        </p:nvSpPr>
        <p:spPr>
          <a:xfrm>
            <a:off x="3776974" y="2874306"/>
            <a:ext cx="2154788" cy="461665"/>
          </a:xfrm>
          <a:prstGeom prst="rect">
            <a:avLst/>
          </a:prstGeom>
          <a:noFill/>
        </p:spPr>
        <p:txBody>
          <a:bodyPr wrap="square" rtlCol="0">
            <a:spAutoFit/>
          </a:bodyPr>
          <a:lstStyle/>
          <a:p>
            <a:pPr algn="ctr"/>
            <a:r>
              <a:rPr lang="fr-FR" sz="1200" i="1" dirty="0">
                <a:solidFill>
                  <a:srgbClr val="7030A0"/>
                </a:solidFill>
              </a:rPr>
              <a:t>Accès aux </a:t>
            </a:r>
            <a:r>
              <a:rPr lang="fr-FR" sz="1200" b="1" i="1" dirty="0">
                <a:solidFill>
                  <a:srgbClr val="7030A0"/>
                </a:solidFill>
              </a:rPr>
              <a:t>Relevés en Ligne </a:t>
            </a:r>
            <a:r>
              <a:rPr lang="fr-FR" sz="1200" i="1" dirty="0">
                <a:solidFill>
                  <a:srgbClr val="7030A0"/>
                </a:solidFill>
              </a:rPr>
              <a:t>si service détenu</a:t>
            </a:r>
          </a:p>
        </p:txBody>
      </p:sp>
      <p:cxnSp>
        <p:nvCxnSpPr>
          <p:cNvPr id="8" name="Connecteur droit 7">
            <a:extLst>
              <a:ext uri="{FF2B5EF4-FFF2-40B4-BE49-F238E27FC236}">
                <a16:creationId xmlns:a16="http://schemas.microsoft.com/office/drawing/2014/main" id="{E1EF13BC-BF09-5A35-10B7-CD8DBA11F5F4}"/>
              </a:ext>
            </a:extLst>
          </p:cNvPr>
          <p:cNvCxnSpPr>
            <a:cxnSpLocks/>
          </p:cNvCxnSpPr>
          <p:nvPr/>
        </p:nvCxnSpPr>
        <p:spPr>
          <a:xfrm>
            <a:off x="3899641" y="2332274"/>
            <a:ext cx="0" cy="947817"/>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BA35ADA8-C0E4-37ED-F14A-3AC84A757F9D}"/>
              </a:ext>
            </a:extLst>
          </p:cNvPr>
          <p:cNvPicPr>
            <a:picLocks noChangeAspect="1"/>
          </p:cNvPicPr>
          <p:nvPr/>
        </p:nvPicPr>
        <p:blipFill rotWithShape="1">
          <a:blip r:embed="rId4"/>
          <a:srcRect b="5026"/>
          <a:stretch/>
        </p:blipFill>
        <p:spPr>
          <a:xfrm>
            <a:off x="8110822" y="3484761"/>
            <a:ext cx="3354595" cy="2061235"/>
          </a:xfrm>
          <a:prstGeom prst="rect">
            <a:avLst/>
          </a:prstGeom>
          <a:ln>
            <a:noFill/>
          </a:ln>
          <a:effectLst>
            <a:outerShdw blurRad="292100" dist="139700" dir="2700000" algn="tl" rotWithShape="0">
              <a:srgbClr val="333333">
                <a:alpha val="65000"/>
              </a:srgbClr>
            </a:outerShdw>
          </a:effectLst>
        </p:spPr>
      </p:pic>
      <p:sp>
        <p:nvSpPr>
          <p:cNvPr id="24" name="ZoneTexte 23">
            <a:extLst>
              <a:ext uri="{FF2B5EF4-FFF2-40B4-BE49-F238E27FC236}">
                <a16:creationId xmlns:a16="http://schemas.microsoft.com/office/drawing/2014/main" id="{FEF28130-F702-DF57-2FF0-B8E6739F064F}"/>
              </a:ext>
            </a:extLst>
          </p:cNvPr>
          <p:cNvSpPr txBox="1"/>
          <p:nvPr/>
        </p:nvSpPr>
        <p:spPr>
          <a:xfrm>
            <a:off x="4068086" y="4553427"/>
            <a:ext cx="1605840" cy="507831"/>
          </a:xfrm>
          <a:prstGeom prst="rect">
            <a:avLst/>
          </a:prstGeom>
          <a:noFill/>
        </p:spPr>
        <p:txBody>
          <a:bodyPr wrap="square" rtlCol="0">
            <a:spAutoFit/>
          </a:bodyPr>
          <a:lstStyle/>
          <a:p>
            <a:r>
              <a:rPr lang="fr-FR" sz="675" kern="0" dirty="0">
                <a:solidFill>
                  <a:srgbClr val="7030A0"/>
                </a:solidFill>
                <a:cs typeface="Arial"/>
                <a:sym typeface="Arial"/>
              </a:rPr>
              <a:t>Accès mis en place de manière transitoire</a:t>
            </a:r>
            <a:r>
              <a:rPr lang="fr-FR" sz="675" kern="0" dirty="0">
                <a:solidFill>
                  <a:srgbClr val="7030A0"/>
                </a:solidFill>
                <a:highlight>
                  <a:srgbClr val="FFFF00"/>
                </a:highlight>
                <a:cs typeface="Arial"/>
                <a:sym typeface="Arial"/>
              </a:rPr>
              <a:t>, et qui sera supprimé après la migration des Relevés en ligne vers Digital Box</a:t>
            </a:r>
          </a:p>
        </p:txBody>
      </p:sp>
      <p:cxnSp>
        <p:nvCxnSpPr>
          <p:cNvPr id="25" name="Connecteur droit avec flèche 24">
            <a:extLst>
              <a:ext uri="{FF2B5EF4-FFF2-40B4-BE49-F238E27FC236}">
                <a16:creationId xmlns:a16="http://schemas.microsoft.com/office/drawing/2014/main" id="{DFFAFAB7-84D6-17CE-93DC-8327C88092B0}"/>
              </a:ext>
            </a:extLst>
          </p:cNvPr>
          <p:cNvCxnSpPr>
            <a:cxnSpLocks/>
          </p:cNvCxnSpPr>
          <p:nvPr/>
        </p:nvCxnSpPr>
        <p:spPr>
          <a:xfrm>
            <a:off x="5320936" y="3826258"/>
            <a:ext cx="3221537" cy="34943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9" name="Ellipse 28">
            <a:extLst>
              <a:ext uri="{FF2B5EF4-FFF2-40B4-BE49-F238E27FC236}">
                <a16:creationId xmlns:a16="http://schemas.microsoft.com/office/drawing/2014/main" id="{5D9A4A20-2208-2F4E-A064-1A0604FA4432}"/>
              </a:ext>
            </a:extLst>
          </p:cNvPr>
          <p:cNvSpPr/>
          <p:nvPr/>
        </p:nvSpPr>
        <p:spPr>
          <a:xfrm>
            <a:off x="8542473" y="3967905"/>
            <a:ext cx="1070113" cy="504161"/>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2" name="Connecteur droit 31">
            <a:extLst>
              <a:ext uri="{FF2B5EF4-FFF2-40B4-BE49-F238E27FC236}">
                <a16:creationId xmlns:a16="http://schemas.microsoft.com/office/drawing/2014/main" id="{086A0AFB-A82C-26D5-8CAB-D93D3CB945A2}"/>
              </a:ext>
            </a:extLst>
          </p:cNvPr>
          <p:cNvCxnSpPr>
            <a:cxnSpLocks/>
          </p:cNvCxnSpPr>
          <p:nvPr/>
        </p:nvCxnSpPr>
        <p:spPr>
          <a:xfrm>
            <a:off x="8106253" y="3484761"/>
            <a:ext cx="3359164" cy="2061235"/>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FE73E8F7-8D9B-B0D3-E7F5-F67D1B596DC5}"/>
              </a:ext>
            </a:extLst>
          </p:cNvPr>
          <p:cNvCxnSpPr>
            <a:cxnSpLocks/>
          </p:cNvCxnSpPr>
          <p:nvPr/>
        </p:nvCxnSpPr>
        <p:spPr>
          <a:xfrm flipV="1">
            <a:off x="8106253" y="3484761"/>
            <a:ext cx="3359164" cy="2061235"/>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pic>
        <p:nvPicPr>
          <p:cNvPr id="2052" name="Picture 4" descr="pointeur ou clic de souris pour l'illustration du logo ou de l'icône  17359200 Art vectoriel chez Vecteezy">
            <a:extLst>
              <a:ext uri="{FF2B5EF4-FFF2-40B4-BE49-F238E27FC236}">
                <a16:creationId xmlns:a16="http://schemas.microsoft.com/office/drawing/2014/main" id="{8B4E29A8-99DD-8533-7205-70D5D2767B32}"/>
              </a:ext>
            </a:extLst>
          </p:cNvPr>
          <p:cNvPicPr>
            <a:picLocks noChangeAspect="1" noChangeArrowheads="1"/>
          </p:cNvPicPr>
          <p:nvPr/>
        </p:nvPicPr>
        <p:blipFill rotWithShape="1">
          <a:blip r:embed="rId5" cstate="print">
            <a:duotone>
              <a:prstClr val="black"/>
              <a:schemeClr val="accent4">
                <a:tint val="45000"/>
                <a:satMod val="400000"/>
              </a:schemeClr>
            </a:duotone>
            <a:extLst>
              <a:ext uri="{BEBA8EAE-BF5A-486C-A8C5-ECC9F3942E4B}">
                <a14:imgProps xmlns:a14="http://schemas.microsoft.com/office/drawing/2010/main">
                  <a14:imgLayer r:embed="rId6">
                    <a14:imgEffect>
                      <a14:backgroundRemoval t="28367" b="71327" l="36837" r="65000">
                        <a14:foregroundMark x1="43061" y1="35918" x2="43061" y2="35918"/>
                        <a14:foregroundMark x1="41531" y1="41224" x2="41531" y2="41224"/>
                        <a14:foregroundMark x1="47959" y1="33061" x2="47959" y2="33061"/>
                        <a14:foregroundMark x1="54592" y1="33776" x2="54592" y2="33776"/>
                        <a14:foregroundMark x1="48061" y1="28571" x2="48061" y2="28571"/>
                        <a14:foregroundMark x1="58878" y1="40714" x2="58878" y2="40714"/>
                        <a14:foregroundMark x1="58469" y1="69694" x2="58469" y2="69694"/>
                        <a14:foregroundMark x1="50918" y1="71327" x2="50918" y2="71327"/>
                        <a14:foregroundMark x1="52245" y1="67857" x2="49082" y2="41224"/>
                        <a14:foregroundMark x1="47857" y1="40000" x2="48265" y2="69898"/>
                        <a14:foregroundMark x1="48265" y1="69898" x2="55816" y2="66939"/>
                        <a14:foregroundMark x1="55816" y1="66939" x2="62245" y2="59796"/>
                        <a14:foregroundMark x1="62245" y1="59796" x2="60510" y2="52551"/>
                        <a14:foregroundMark x1="60510" y1="52551" x2="47959" y2="50816"/>
                        <a14:foregroundMark x1="39694" y1="54592" x2="46429" y2="65306"/>
                        <a14:foregroundMark x1="46429" y1="65306" x2="48265" y2="66633"/>
                      </a14:backgroundRemoval>
                    </a14:imgEffect>
                  </a14:imgLayer>
                </a14:imgProps>
              </a:ext>
              <a:ext uri="{28A0092B-C50C-407E-A947-70E740481C1C}">
                <a14:useLocalDpi xmlns:a14="http://schemas.microsoft.com/office/drawing/2010/main" val="0"/>
              </a:ext>
            </a:extLst>
          </a:blip>
          <a:srcRect l="33375" t="26482" r="31412" b="27238"/>
          <a:stretch/>
        </p:blipFill>
        <p:spPr bwMode="auto">
          <a:xfrm rot="4024665">
            <a:off x="775791" y="3236895"/>
            <a:ext cx="584761" cy="76853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pointeur ou clic de souris pour l'illustration du logo ou de l'icône  17359200 Art vectoriel chez Vecteezy">
            <a:extLst>
              <a:ext uri="{FF2B5EF4-FFF2-40B4-BE49-F238E27FC236}">
                <a16:creationId xmlns:a16="http://schemas.microsoft.com/office/drawing/2014/main" id="{8F8933A6-8B36-1CA3-22DF-8765700CA18A}"/>
              </a:ext>
            </a:extLst>
          </p:cNvPr>
          <p:cNvPicPr>
            <a:picLocks noChangeAspect="1" noChangeArrowheads="1"/>
          </p:cNvPicPr>
          <p:nvPr/>
        </p:nvPicPr>
        <p:blipFill rotWithShape="1">
          <a:blip r:embed="rId5" cstate="print">
            <a:duotone>
              <a:prstClr val="black"/>
              <a:srgbClr val="7030A0">
                <a:tint val="45000"/>
                <a:satMod val="400000"/>
              </a:srgbClr>
            </a:duotone>
            <a:extLst>
              <a:ext uri="{BEBA8EAE-BF5A-486C-A8C5-ECC9F3942E4B}">
                <a14:imgProps xmlns:a14="http://schemas.microsoft.com/office/drawing/2010/main">
                  <a14:imgLayer r:embed="rId6">
                    <a14:imgEffect>
                      <a14:backgroundRemoval t="28367" b="71327" l="36837" r="65000">
                        <a14:foregroundMark x1="43061" y1="35918" x2="43061" y2="35918"/>
                        <a14:foregroundMark x1="41531" y1="41224" x2="41531" y2="41224"/>
                        <a14:foregroundMark x1="47959" y1="33061" x2="47959" y2="33061"/>
                        <a14:foregroundMark x1="54592" y1="33776" x2="54592" y2="33776"/>
                        <a14:foregroundMark x1="48061" y1="28571" x2="48061" y2="28571"/>
                        <a14:foregroundMark x1="58878" y1="40714" x2="58878" y2="40714"/>
                        <a14:foregroundMark x1="58469" y1="69694" x2="58469" y2="69694"/>
                        <a14:foregroundMark x1="50918" y1="71327" x2="50918" y2="71327"/>
                        <a14:foregroundMark x1="52245" y1="67857" x2="49082" y2="41224"/>
                        <a14:foregroundMark x1="47857" y1="40000" x2="48265" y2="69898"/>
                        <a14:foregroundMark x1="48265" y1="69898" x2="55816" y2="66939"/>
                        <a14:foregroundMark x1="55816" y1="66939" x2="62245" y2="59796"/>
                        <a14:foregroundMark x1="62245" y1="59796" x2="60510" y2="52551"/>
                        <a14:foregroundMark x1="60510" y1="52551" x2="47959" y2="50816"/>
                        <a14:foregroundMark x1="39694" y1="54592" x2="46429" y2="65306"/>
                        <a14:foregroundMark x1="46429" y1="65306" x2="48265" y2="66633"/>
                      </a14:backgroundRemoval>
                    </a14:imgEffect>
                  </a14:imgLayer>
                </a14:imgProps>
              </a:ext>
              <a:ext uri="{28A0092B-C50C-407E-A947-70E740481C1C}">
                <a14:useLocalDpi xmlns:a14="http://schemas.microsoft.com/office/drawing/2010/main" val="0"/>
              </a:ext>
            </a:extLst>
          </a:blip>
          <a:srcRect l="33375" t="26482" r="31412" b="27238"/>
          <a:stretch/>
        </p:blipFill>
        <p:spPr bwMode="auto">
          <a:xfrm rot="4024665">
            <a:off x="3775705" y="3512761"/>
            <a:ext cx="584761" cy="76853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F8EB915D-98F2-A431-BE12-D4B91FE7D659}"/>
              </a:ext>
            </a:extLst>
          </p:cNvPr>
          <p:cNvSpPr txBox="1"/>
          <p:nvPr/>
        </p:nvSpPr>
        <p:spPr>
          <a:xfrm>
            <a:off x="3600287" y="5897519"/>
            <a:ext cx="8495793" cy="307777"/>
          </a:xfrm>
          <a:prstGeom prst="rect">
            <a:avLst/>
          </a:prstGeom>
          <a:noFill/>
        </p:spPr>
        <p:txBody>
          <a:bodyPr wrap="square" rtlCol="0">
            <a:spAutoFit/>
          </a:bodyPr>
          <a:lstStyle/>
          <a:p>
            <a:r>
              <a:rPr lang="fr-FR" sz="1400" i="1" dirty="0">
                <a:solidFill>
                  <a:schemeClr val="tx1">
                    <a:lumMod val="75000"/>
                    <a:lumOff val="25000"/>
                  </a:schemeClr>
                </a:solidFill>
              </a:rPr>
              <a:t>A compter du 8 novembre 2023, les relevés de compte seront directement intégrés dans sa Digital Box </a:t>
            </a:r>
          </a:p>
        </p:txBody>
      </p:sp>
    </p:spTree>
    <p:extLst>
      <p:ext uri="{BB962C8B-B14F-4D97-AF65-F5344CB8AC3E}">
        <p14:creationId xmlns:p14="http://schemas.microsoft.com/office/powerpoint/2010/main" val="1486459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8E292C-0E45-DA79-FA83-888FC6746F43}"/>
              </a:ext>
            </a:extLst>
          </p:cNvPr>
          <p:cNvSpPr/>
          <p:nvPr/>
        </p:nvSpPr>
        <p:spPr>
          <a:xfrm>
            <a:off x="7040254" y="1640936"/>
            <a:ext cx="4846745" cy="354066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52D96E18-026A-6D42-6BCA-360472921241}"/>
              </a:ext>
            </a:extLst>
          </p:cNvPr>
          <p:cNvSpPr/>
          <p:nvPr/>
        </p:nvSpPr>
        <p:spPr>
          <a:xfrm>
            <a:off x="130628" y="4070438"/>
            <a:ext cx="4846745" cy="235023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65CD97F-857B-963A-A83D-B234A7CB8A16}"/>
              </a:ext>
            </a:extLst>
          </p:cNvPr>
          <p:cNvSpPr/>
          <p:nvPr/>
        </p:nvSpPr>
        <p:spPr>
          <a:xfrm>
            <a:off x="600891" y="1079863"/>
            <a:ext cx="5965372" cy="278756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3BBAB8AD-B48A-7B3F-DE43-7132E8D265EF}"/>
              </a:ext>
            </a:extLst>
          </p:cNvPr>
          <p:cNvSpPr/>
          <p:nvPr/>
        </p:nvSpPr>
        <p:spPr>
          <a:xfrm>
            <a:off x="1115864" y="437326"/>
            <a:ext cx="449732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Black" panose="020B0A04020102020204" pitchFamily="34" charset="0"/>
                <a:ea typeface="+mn-ea"/>
                <a:cs typeface="Aharoni" panose="02010803020104030203" pitchFamily="2" charset="-79"/>
              </a:rPr>
              <a:t>Annexes : liens utiles </a:t>
            </a:r>
          </a:p>
        </p:txBody>
      </p:sp>
      <p:sp>
        <p:nvSpPr>
          <p:cNvPr id="5" name="Espace réservé du texte 2">
            <a:extLst>
              <a:ext uri="{FF2B5EF4-FFF2-40B4-BE49-F238E27FC236}">
                <a16:creationId xmlns:a16="http://schemas.microsoft.com/office/drawing/2014/main" id="{1BEFE67C-141D-19C4-2B90-42F26B72B63C}"/>
              </a:ext>
            </a:extLst>
          </p:cNvPr>
          <p:cNvSpPr txBox="1">
            <a:spLocks/>
          </p:cNvSpPr>
          <p:nvPr/>
        </p:nvSpPr>
        <p:spPr>
          <a:xfrm>
            <a:off x="1115864" y="149294"/>
            <a:ext cx="10997759"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4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400" b="0" i="0" u="none" strike="noStrike" kern="0" cap="none" spc="0" normalizeH="0" baseline="0" noProof="0" dirty="0">
                <a:ln>
                  <a:noFill/>
                </a:ln>
                <a:solidFill>
                  <a:prstClr val="black">
                    <a:lumMod val="75000"/>
                    <a:lumOff val="25000"/>
                  </a:prstClr>
                </a:solidFill>
                <a:effectLst/>
                <a:uLnTx/>
                <a:uFillTx/>
                <a:latin typeface="Montserrat SemiBold" panose="00000700000000000000" pitchFamily="50" charset="0"/>
                <a:cs typeface="Arial"/>
                <a:sym typeface="Arial"/>
              </a:rPr>
              <a:t>Déréférencement du service « RMP Pro en ligne » pour les abonnées DEI</a:t>
            </a:r>
          </a:p>
        </p:txBody>
      </p:sp>
      <p:sp>
        <p:nvSpPr>
          <p:cNvPr id="2" name="ZoneTexte 1">
            <a:extLst>
              <a:ext uri="{FF2B5EF4-FFF2-40B4-BE49-F238E27FC236}">
                <a16:creationId xmlns:a16="http://schemas.microsoft.com/office/drawing/2014/main" id="{2548CCC4-CB94-F8CF-F93F-959119338D41}"/>
              </a:ext>
            </a:extLst>
          </p:cNvPr>
          <p:cNvSpPr txBox="1"/>
          <p:nvPr/>
        </p:nvSpPr>
        <p:spPr>
          <a:xfrm>
            <a:off x="1323703" y="1254037"/>
            <a:ext cx="5103223" cy="738664"/>
          </a:xfrm>
          <a:prstGeom prst="rect">
            <a:avLst/>
          </a:prstGeom>
          <a:noFill/>
        </p:spPr>
        <p:txBody>
          <a:bodyPr wrap="square" rtlCol="0">
            <a:spAutoFit/>
          </a:bodyPr>
          <a:lstStyle/>
          <a:p>
            <a:pPr algn="just"/>
            <a:r>
              <a:rPr lang="fr-FR" sz="1400" dirty="0"/>
              <a:t>Lien vers </a:t>
            </a:r>
            <a:r>
              <a:rPr lang="fr-FR" sz="1400" dirty="0">
                <a:hlinkClick r:id="rId2"/>
              </a:rPr>
              <a:t>Actus Audio Marché des Pros S38</a:t>
            </a:r>
            <a:r>
              <a:rPr lang="fr-FR" sz="1400" dirty="0"/>
              <a:t> </a:t>
            </a:r>
            <a:r>
              <a:rPr lang="fr-FR" sz="1100" i="1" dirty="0"/>
              <a:t>(</a:t>
            </a:r>
            <a:r>
              <a:rPr lang="fr-FR" sz="1100" i="1" dirty="0" err="1"/>
              <a:t>dias</a:t>
            </a:r>
            <a:r>
              <a:rPr lang="fr-FR" sz="1100" i="1" dirty="0"/>
              <a:t> 11 à 13) </a:t>
            </a:r>
            <a:r>
              <a:rPr lang="fr-FR" sz="1400" dirty="0"/>
              <a:t>qui abordait ce thème, et notamment l’envoi des courriers d’information aux clients concernés en date du 29/09/2023</a:t>
            </a:r>
          </a:p>
        </p:txBody>
      </p:sp>
      <p:pic>
        <p:nvPicPr>
          <p:cNvPr id="7" name="Image 6">
            <a:hlinkClick r:id="rId2"/>
            <a:extLst>
              <a:ext uri="{FF2B5EF4-FFF2-40B4-BE49-F238E27FC236}">
                <a16:creationId xmlns:a16="http://schemas.microsoft.com/office/drawing/2014/main" id="{E1912745-876B-D88F-6B34-F7D1C6FE6717}"/>
              </a:ext>
            </a:extLst>
          </p:cNvPr>
          <p:cNvPicPr>
            <a:picLocks noChangeAspect="1"/>
          </p:cNvPicPr>
          <p:nvPr/>
        </p:nvPicPr>
        <p:blipFill>
          <a:blip r:embed="rId3"/>
          <a:stretch>
            <a:fillRect/>
          </a:stretch>
        </p:blipFill>
        <p:spPr>
          <a:xfrm>
            <a:off x="2455391" y="1992701"/>
            <a:ext cx="2521982" cy="1427799"/>
          </a:xfrm>
          <a:prstGeom prst="rect">
            <a:avLst/>
          </a:prstGeom>
          <a:ln>
            <a:noFill/>
          </a:ln>
          <a:effectLst>
            <a:outerShdw blurRad="292100" dist="139700" dir="2700000" algn="tl" rotWithShape="0">
              <a:srgbClr val="333333">
                <a:alpha val="65000"/>
              </a:srgbClr>
            </a:outerShdw>
          </a:effectLst>
        </p:spPr>
      </p:pic>
      <p:pic>
        <p:nvPicPr>
          <p:cNvPr id="1026" name="Picture 2" descr="Cliquez Sur Le Bouton Avec Le Pointeur De La Main En Cliquant Cliquez Ici  Bouton Web Doigt De Main De Site Web Isolé Cliquant Sur Le Curseur Vecteur  De Stock Vecteurs libres">
            <a:hlinkClick r:id="rId2"/>
            <a:extLst>
              <a:ext uri="{FF2B5EF4-FFF2-40B4-BE49-F238E27FC236}">
                <a16:creationId xmlns:a16="http://schemas.microsoft.com/office/drawing/2014/main" id="{46E9F9CA-003A-3DCD-437F-6517DB9E3CFD}"/>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125" y1="37740" x2="28125" y2="37740"/>
                        <a14:foregroundMark x1="26442" y1="29327" x2="26442" y2="29327"/>
                        <a14:foregroundMark x1="32692" y1="21875" x2="32692" y2="21875"/>
                        <a14:foregroundMark x1="43990" y1="21875" x2="43990" y2="21875"/>
                        <a14:foregroundMark x1="50481" y1="29567" x2="50481" y2="29567"/>
                        <a14:foregroundMark x1="39904" y1="36538" x2="49519" y2="56250"/>
                        <a14:foregroundMark x1="49519" y1="56250" x2="63702" y2="67308"/>
                        <a14:foregroundMark x1="63702" y1="67308" x2="71875" y2="70192"/>
                        <a14:foregroundMark x1="71875" y1="53365" x2="56490" y2="70673"/>
                        <a14:foregroundMark x1="56490" y1="70673" x2="50240" y2="75000"/>
                        <a14:foregroundMark x1="35817" y1="61058" x2="44712" y2="68029"/>
                      </a14:backgroundRemoval>
                    </a14:imgEffect>
                  </a14:imgLayer>
                </a14:imgProps>
              </a:ext>
              <a:ext uri="{28A0092B-C50C-407E-A947-70E740481C1C}">
                <a14:useLocalDpi xmlns:a14="http://schemas.microsoft.com/office/drawing/2010/main" val="0"/>
              </a:ext>
            </a:extLst>
          </a:blip>
          <a:srcRect/>
          <a:stretch>
            <a:fillRect/>
          </a:stretch>
        </p:blipFill>
        <p:spPr bwMode="auto">
          <a:xfrm>
            <a:off x="4288307" y="2599698"/>
            <a:ext cx="1378131" cy="137813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hlinkClick r:id="rId6"/>
            <a:extLst>
              <a:ext uri="{FF2B5EF4-FFF2-40B4-BE49-F238E27FC236}">
                <a16:creationId xmlns:a16="http://schemas.microsoft.com/office/drawing/2014/main" id="{89573761-2FDD-9332-57B2-5CC70DAB4058}"/>
              </a:ext>
            </a:extLst>
          </p:cNvPr>
          <p:cNvPicPr>
            <a:picLocks noChangeAspect="1"/>
          </p:cNvPicPr>
          <p:nvPr/>
        </p:nvPicPr>
        <p:blipFill>
          <a:blip r:embed="rId7"/>
          <a:stretch>
            <a:fillRect/>
          </a:stretch>
        </p:blipFill>
        <p:spPr>
          <a:xfrm>
            <a:off x="3388225" y="4472670"/>
            <a:ext cx="1094140" cy="1545771"/>
          </a:xfrm>
          <a:prstGeom prst="rect">
            <a:avLst/>
          </a:prstGeom>
          <a:ln>
            <a:noFill/>
          </a:ln>
          <a:effectLst>
            <a:outerShdw blurRad="292100" dist="139700" dir="2700000" algn="tl" rotWithShape="0">
              <a:srgbClr val="333333">
                <a:alpha val="65000"/>
              </a:srgbClr>
            </a:outerShdw>
          </a:effectLst>
        </p:spPr>
      </p:pic>
      <p:sp>
        <p:nvSpPr>
          <p:cNvPr id="10" name="ZoneTexte 9">
            <a:extLst>
              <a:ext uri="{FF2B5EF4-FFF2-40B4-BE49-F238E27FC236}">
                <a16:creationId xmlns:a16="http://schemas.microsoft.com/office/drawing/2014/main" id="{BAADB377-06F1-21BB-4166-EC69F34C4231}"/>
              </a:ext>
            </a:extLst>
          </p:cNvPr>
          <p:cNvSpPr txBox="1"/>
          <p:nvPr/>
        </p:nvSpPr>
        <p:spPr>
          <a:xfrm>
            <a:off x="705394" y="4551794"/>
            <a:ext cx="3045067" cy="307777"/>
          </a:xfrm>
          <a:prstGeom prst="rect">
            <a:avLst/>
          </a:prstGeom>
          <a:noFill/>
        </p:spPr>
        <p:txBody>
          <a:bodyPr wrap="square" rtlCol="0">
            <a:spAutoFit/>
          </a:bodyPr>
          <a:lstStyle/>
          <a:p>
            <a:pPr algn="just"/>
            <a:r>
              <a:rPr lang="fr-FR" sz="1400" dirty="0"/>
              <a:t>Lien </a:t>
            </a:r>
            <a:r>
              <a:rPr lang="fr-FR" sz="1400" dirty="0">
                <a:hlinkClick r:id="rId6"/>
              </a:rPr>
              <a:t>Fiche produit Digital Box</a:t>
            </a:r>
            <a:r>
              <a:rPr lang="fr-FR" sz="1400" dirty="0"/>
              <a:t> :</a:t>
            </a:r>
          </a:p>
        </p:txBody>
      </p:sp>
      <p:pic>
        <p:nvPicPr>
          <p:cNvPr id="11" name="Picture 2" descr="Cliquez Sur Le Bouton Avec Le Pointeur De La Main En Cliquant Cliquez Ici  Bouton Web Doigt De Main De Site Web Isolé Cliquant Sur Le Curseur Vecteur  De Stock Vecteurs libres">
            <a:hlinkClick r:id="rId6"/>
            <a:extLst>
              <a:ext uri="{FF2B5EF4-FFF2-40B4-BE49-F238E27FC236}">
                <a16:creationId xmlns:a16="http://schemas.microsoft.com/office/drawing/2014/main" id="{18B12D79-2B48-86BF-DEFB-0BEF8140193E}"/>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125" y1="37740" x2="28125" y2="37740"/>
                        <a14:foregroundMark x1="26442" y1="29327" x2="26442" y2="29327"/>
                        <a14:foregroundMark x1="32692" y1="21875" x2="32692" y2="21875"/>
                        <a14:foregroundMark x1="43990" y1="21875" x2="43990" y2="21875"/>
                        <a14:foregroundMark x1="50481" y1="29567" x2="50481" y2="29567"/>
                        <a14:foregroundMark x1="39904" y1="36538" x2="49519" y2="56250"/>
                        <a14:foregroundMark x1="49519" y1="56250" x2="63702" y2="67308"/>
                        <a14:foregroundMark x1="63702" y1="67308" x2="71875" y2="70192"/>
                        <a14:foregroundMark x1="71875" y1="53365" x2="56490" y2="70673"/>
                        <a14:foregroundMark x1="56490" y1="70673" x2="50240" y2="75000"/>
                        <a14:foregroundMark x1="35817" y1="61058" x2="44712" y2="68029"/>
                      </a14:backgroundRemoval>
                    </a14:imgEffect>
                  </a14:imgLayer>
                </a14:imgProps>
              </a:ext>
              <a:ext uri="{28A0092B-C50C-407E-A947-70E740481C1C}">
                <a14:useLocalDpi xmlns:a14="http://schemas.microsoft.com/office/drawing/2010/main" val="0"/>
              </a:ext>
            </a:extLst>
          </a:blip>
          <a:srcRect/>
          <a:stretch>
            <a:fillRect/>
          </a:stretch>
        </p:blipFill>
        <p:spPr bwMode="auto">
          <a:xfrm>
            <a:off x="3793299" y="5245555"/>
            <a:ext cx="1378131" cy="13781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cônes d'ordinateur Symbole de lien hypertexte, symbole, divers, texte png  | PNGEgg">
            <a:extLst>
              <a:ext uri="{FF2B5EF4-FFF2-40B4-BE49-F238E27FC236}">
                <a16:creationId xmlns:a16="http://schemas.microsoft.com/office/drawing/2014/main" id="{01AEF8BF-1E63-89C4-F3EC-EA4FA9B5505C}"/>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460" b="95115" l="5172" r="95690">
                        <a14:foregroundMark x1="32759" y1="43678" x2="14943" y2="59770"/>
                        <a14:foregroundMark x1="14943" y1="59770" x2="9195" y2="76724"/>
                        <a14:foregroundMark x1="9195" y1="76724" x2="29023" y2="87356"/>
                        <a14:foregroundMark x1="29023" y1="87356" x2="43391" y2="81034"/>
                        <a14:foregroundMark x1="43391" y1="81034" x2="43391" y2="80172"/>
                        <a14:foregroundMark x1="52299" y1="23563" x2="71264" y2="11782"/>
                        <a14:foregroundMark x1="71264" y1="11782" x2="86494" y2="18391"/>
                        <a14:foregroundMark x1="86494" y1="18391" x2="87069" y2="19253"/>
                        <a14:foregroundMark x1="90230" y1="24425" x2="83621" y2="41667"/>
                        <a14:foregroundMark x1="83621" y1="41667" x2="75862" y2="50000"/>
                        <a14:foregroundMark x1="70115" y1="58333" x2="50000" y2="63793"/>
                        <a14:foregroundMark x1="42241" y1="59483" x2="60057" y2="64655"/>
                        <a14:foregroundMark x1="60057" y1="64655" x2="75575" y2="55172"/>
                        <a14:foregroundMark x1="75575" y1="55172" x2="85345" y2="43966"/>
                        <a14:foregroundMark x1="85345" y1="43966" x2="85632" y2="43678"/>
                        <a14:foregroundMark x1="90230" y1="41667" x2="95690" y2="24713"/>
                        <a14:foregroundMark x1="95690" y1="24713" x2="91954" y2="10632"/>
                        <a14:foregroundMark x1="91954" y1="10632" x2="90805" y2="9195"/>
                        <a14:foregroundMark x1="90230" y1="9195" x2="75575" y2="5747"/>
                        <a14:foregroundMark x1="75575" y1="5747" x2="58621" y2="11494"/>
                        <a14:foregroundMark x1="58621" y1="11494" x2="46552" y2="21552"/>
                        <a14:foregroundMark x1="96264" y1="23851" x2="96264" y2="23851"/>
                        <a14:foregroundMark x1="31034" y1="95402" x2="31034" y2="95402"/>
                        <a14:foregroundMark x1="5172" y1="75000" x2="5172" y2="75000"/>
                      </a14:backgroundRemoval>
                    </a14:imgEffect>
                  </a14:imgLayer>
                </a14:imgProps>
              </a:ext>
              <a:ext uri="{28A0092B-C50C-407E-A947-70E740481C1C}">
                <a14:useLocalDpi xmlns:a14="http://schemas.microsoft.com/office/drawing/2010/main"/>
              </a:ext>
            </a:extLst>
          </a:blip>
          <a:srcRect/>
          <a:stretch>
            <a:fillRect/>
          </a:stretch>
        </p:blipFill>
        <p:spPr bwMode="auto">
          <a:xfrm>
            <a:off x="792820" y="1254037"/>
            <a:ext cx="530883" cy="530883"/>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hlinkClick r:id="rId10"/>
            <a:extLst>
              <a:ext uri="{FF2B5EF4-FFF2-40B4-BE49-F238E27FC236}">
                <a16:creationId xmlns:a16="http://schemas.microsoft.com/office/drawing/2014/main" id="{1852D57F-1628-F257-1DB8-B10C1430AD6D}"/>
              </a:ext>
            </a:extLst>
          </p:cNvPr>
          <p:cNvPicPr>
            <a:picLocks noChangeAspect="1"/>
          </p:cNvPicPr>
          <p:nvPr/>
        </p:nvPicPr>
        <p:blipFill>
          <a:blip r:embed="rId11"/>
          <a:stretch>
            <a:fillRect/>
          </a:stretch>
        </p:blipFill>
        <p:spPr>
          <a:xfrm>
            <a:off x="7293426" y="2412257"/>
            <a:ext cx="4340402" cy="2447314"/>
          </a:xfrm>
          <a:prstGeom prst="rect">
            <a:avLst/>
          </a:prstGeom>
          <a:ln>
            <a:noFill/>
          </a:ln>
          <a:effectLst>
            <a:outerShdw blurRad="292100" dist="139700" dir="2700000" algn="tl" rotWithShape="0">
              <a:srgbClr val="333333">
                <a:alpha val="65000"/>
              </a:srgbClr>
            </a:outerShdw>
          </a:effectLst>
        </p:spPr>
      </p:pic>
      <p:pic>
        <p:nvPicPr>
          <p:cNvPr id="14" name="Picture 4" descr="Icônes d'ordinateur Symbole de lien hypertexte, symbole, divers, texte png  | PNGEgg">
            <a:extLst>
              <a:ext uri="{FF2B5EF4-FFF2-40B4-BE49-F238E27FC236}">
                <a16:creationId xmlns:a16="http://schemas.microsoft.com/office/drawing/2014/main" id="{8D5D241A-A051-CAA8-9CFA-39B39B0E32E4}"/>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460" b="95115" l="5172" r="95690">
                        <a14:foregroundMark x1="32759" y1="43678" x2="14943" y2="59770"/>
                        <a14:foregroundMark x1="14943" y1="59770" x2="9195" y2="76724"/>
                        <a14:foregroundMark x1="9195" y1="76724" x2="29023" y2="87356"/>
                        <a14:foregroundMark x1="29023" y1="87356" x2="43391" y2="81034"/>
                        <a14:foregroundMark x1="43391" y1="81034" x2="43391" y2="80172"/>
                        <a14:foregroundMark x1="52299" y1="23563" x2="71264" y2="11782"/>
                        <a14:foregroundMark x1="71264" y1="11782" x2="86494" y2="18391"/>
                        <a14:foregroundMark x1="86494" y1="18391" x2="87069" y2="19253"/>
                        <a14:foregroundMark x1="90230" y1="24425" x2="83621" y2="41667"/>
                        <a14:foregroundMark x1="83621" y1="41667" x2="75862" y2="50000"/>
                        <a14:foregroundMark x1="70115" y1="58333" x2="50000" y2="63793"/>
                        <a14:foregroundMark x1="42241" y1="59483" x2="60057" y2="64655"/>
                        <a14:foregroundMark x1="60057" y1="64655" x2="75575" y2="55172"/>
                        <a14:foregroundMark x1="75575" y1="55172" x2="85345" y2="43966"/>
                        <a14:foregroundMark x1="85345" y1="43966" x2="85632" y2="43678"/>
                        <a14:foregroundMark x1="90230" y1="41667" x2="95690" y2="24713"/>
                        <a14:foregroundMark x1="95690" y1="24713" x2="91954" y2="10632"/>
                        <a14:foregroundMark x1="91954" y1="10632" x2="90805" y2="9195"/>
                        <a14:foregroundMark x1="90230" y1="9195" x2="75575" y2="5747"/>
                        <a14:foregroundMark x1="75575" y1="5747" x2="58621" y2="11494"/>
                        <a14:foregroundMark x1="58621" y1="11494" x2="46552" y2="21552"/>
                        <a14:foregroundMark x1="96264" y1="23851" x2="96264" y2="23851"/>
                        <a14:foregroundMark x1="31034" y1="95402" x2="31034" y2="95402"/>
                        <a14:foregroundMark x1="5172" y1="75000" x2="5172" y2="75000"/>
                      </a14:backgroundRemoval>
                    </a14:imgEffect>
                  </a14:imgLayer>
                </a14:imgProps>
              </a:ext>
              <a:ext uri="{28A0092B-C50C-407E-A947-70E740481C1C}">
                <a14:useLocalDpi xmlns:a14="http://schemas.microsoft.com/office/drawing/2010/main"/>
              </a:ext>
            </a:extLst>
          </a:blip>
          <a:srcRect/>
          <a:stretch>
            <a:fillRect/>
          </a:stretch>
        </p:blipFill>
        <p:spPr bwMode="auto">
          <a:xfrm>
            <a:off x="174511" y="4548644"/>
            <a:ext cx="530883" cy="5308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Icônes d'ordinateur Symbole de lien hypertexte, symbole, divers, texte png  | PNGEgg">
            <a:extLst>
              <a:ext uri="{FF2B5EF4-FFF2-40B4-BE49-F238E27FC236}">
                <a16:creationId xmlns:a16="http://schemas.microsoft.com/office/drawing/2014/main" id="{03B9C6F2-573F-A368-5816-EA9EB02F2D11}"/>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460" b="95115" l="5172" r="95690">
                        <a14:foregroundMark x1="32759" y1="43678" x2="14943" y2="59770"/>
                        <a14:foregroundMark x1="14943" y1="59770" x2="9195" y2="76724"/>
                        <a14:foregroundMark x1="9195" y1="76724" x2="29023" y2="87356"/>
                        <a14:foregroundMark x1="29023" y1="87356" x2="43391" y2="81034"/>
                        <a14:foregroundMark x1="43391" y1="81034" x2="43391" y2="80172"/>
                        <a14:foregroundMark x1="52299" y1="23563" x2="71264" y2="11782"/>
                        <a14:foregroundMark x1="71264" y1="11782" x2="86494" y2="18391"/>
                        <a14:foregroundMark x1="86494" y1="18391" x2="87069" y2="19253"/>
                        <a14:foregroundMark x1="90230" y1="24425" x2="83621" y2="41667"/>
                        <a14:foregroundMark x1="83621" y1="41667" x2="75862" y2="50000"/>
                        <a14:foregroundMark x1="70115" y1="58333" x2="50000" y2="63793"/>
                        <a14:foregroundMark x1="42241" y1="59483" x2="60057" y2="64655"/>
                        <a14:foregroundMark x1="60057" y1="64655" x2="75575" y2="55172"/>
                        <a14:foregroundMark x1="75575" y1="55172" x2="85345" y2="43966"/>
                        <a14:foregroundMark x1="85345" y1="43966" x2="85632" y2="43678"/>
                        <a14:foregroundMark x1="90230" y1="41667" x2="95690" y2="24713"/>
                        <a14:foregroundMark x1="95690" y1="24713" x2="91954" y2="10632"/>
                        <a14:foregroundMark x1="91954" y1="10632" x2="90805" y2="9195"/>
                        <a14:foregroundMark x1="90230" y1="9195" x2="75575" y2="5747"/>
                        <a14:foregroundMark x1="75575" y1="5747" x2="58621" y2="11494"/>
                        <a14:foregroundMark x1="58621" y1="11494" x2="46552" y2="21552"/>
                        <a14:foregroundMark x1="96264" y1="23851" x2="96264" y2="23851"/>
                        <a14:foregroundMark x1="31034" y1="95402" x2="31034" y2="95402"/>
                        <a14:foregroundMark x1="5172" y1="75000" x2="5172" y2="75000"/>
                      </a14:backgroundRemoval>
                    </a14:imgEffect>
                  </a14:imgLayer>
                </a14:imgProps>
              </a:ext>
              <a:ext uri="{28A0092B-C50C-407E-A947-70E740481C1C}">
                <a14:useLocalDpi xmlns:a14="http://schemas.microsoft.com/office/drawing/2010/main"/>
              </a:ext>
            </a:extLst>
          </a:blip>
          <a:srcRect/>
          <a:stretch>
            <a:fillRect/>
          </a:stretch>
        </p:blipFill>
        <p:spPr bwMode="auto">
          <a:xfrm>
            <a:off x="7441814" y="1775324"/>
            <a:ext cx="530883" cy="530883"/>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0F449025-63BF-4B8F-D875-E2CD740FD68D}"/>
              </a:ext>
            </a:extLst>
          </p:cNvPr>
          <p:cNvSpPr txBox="1"/>
          <p:nvPr/>
        </p:nvSpPr>
        <p:spPr>
          <a:xfrm>
            <a:off x="7972697" y="1790649"/>
            <a:ext cx="3391989" cy="523220"/>
          </a:xfrm>
          <a:prstGeom prst="rect">
            <a:avLst/>
          </a:prstGeom>
          <a:noFill/>
        </p:spPr>
        <p:txBody>
          <a:bodyPr wrap="square" rtlCol="0">
            <a:spAutoFit/>
          </a:bodyPr>
          <a:lstStyle/>
          <a:p>
            <a:pPr algn="just"/>
            <a:r>
              <a:rPr lang="fr-FR" sz="1400" dirty="0"/>
              <a:t>Lien vers Mode opératoire « Digital Box à la souscription » - màj </a:t>
            </a:r>
            <a:r>
              <a:rPr lang="fr-FR" sz="1400" dirty="0" err="1"/>
              <a:t>Nov</a:t>
            </a:r>
            <a:r>
              <a:rPr lang="fr-FR" sz="1400" dirty="0"/>
              <a:t> 2023</a:t>
            </a:r>
          </a:p>
        </p:txBody>
      </p:sp>
      <p:pic>
        <p:nvPicPr>
          <p:cNvPr id="4" name="Picture 2" descr="Cliquez Sur Le Bouton Avec Le Pointeur De La Main En Cliquant Cliquez Ici  Bouton Web Doigt De Main De Site Web Isolé Cliquant Sur Le Curseur Vecteur  De Stock Vecteurs libres">
            <a:hlinkClick r:id="rId10"/>
            <a:extLst>
              <a:ext uri="{FF2B5EF4-FFF2-40B4-BE49-F238E27FC236}">
                <a16:creationId xmlns:a16="http://schemas.microsoft.com/office/drawing/2014/main" id="{C53FF945-3122-AA1C-4B5C-AD49380837FF}"/>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125" y1="37740" x2="28125" y2="37740"/>
                        <a14:foregroundMark x1="26442" y1="29327" x2="26442" y2="29327"/>
                        <a14:foregroundMark x1="32692" y1="21875" x2="32692" y2="21875"/>
                        <a14:foregroundMark x1="43990" y1="21875" x2="43990" y2="21875"/>
                        <a14:foregroundMark x1="50481" y1="29567" x2="50481" y2="29567"/>
                        <a14:foregroundMark x1="39904" y1="36538" x2="49519" y2="56250"/>
                        <a14:foregroundMark x1="49519" y1="56250" x2="63702" y2="67308"/>
                        <a14:foregroundMark x1="63702" y1="67308" x2="71875" y2="70192"/>
                        <a14:foregroundMark x1="71875" y1="53365" x2="56490" y2="70673"/>
                        <a14:foregroundMark x1="56490" y1="70673" x2="50240" y2="75000"/>
                        <a14:foregroundMark x1="35817" y1="61058" x2="44712" y2="68029"/>
                      </a14:backgroundRemoval>
                    </a14:imgEffect>
                  </a14:imgLayer>
                </a14:imgProps>
              </a:ext>
              <a:ext uri="{28A0092B-C50C-407E-A947-70E740481C1C}">
                <a14:useLocalDpi xmlns:a14="http://schemas.microsoft.com/office/drawing/2010/main" val="0"/>
              </a:ext>
            </a:extLst>
          </a:blip>
          <a:srcRect/>
          <a:stretch>
            <a:fillRect/>
          </a:stretch>
        </p:blipFill>
        <p:spPr bwMode="auto">
          <a:xfrm>
            <a:off x="10822578" y="4252761"/>
            <a:ext cx="1378131" cy="1378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70614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11424</TotalTime>
  <Words>663</Words>
  <Application>Microsoft Office PowerPoint</Application>
  <PresentationFormat>Grand écran</PresentationFormat>
  <Paragraphs>55</Paragraphs>
  <Slides>6</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vt:i4>
      </vt:variant>
    </vt:vector>
  </HeadingPairs>
  <TitlesOfParts>
    <vt:vector size="15" baseType="lpstr">
      <vt:lpstr>Arial</vt:lpstr>
      <vt:lpstr>Arial Black</vt:lpstr>
      <vt:lpstr>Arial Narrow</vt:lpstr>
      <vt:lpstr>Calibri</vt:lpstr>
      <vt:lpstr>Cambria Math</vt:lpstr>
      <vt:lpstr>Montserrat Black</vt:lpstr>
      <vt:lpstr>Montserrat SemiBold</vt:lpstr>
      <vt:lpstr>Wingdings</vt:lpstr>
      <vt:lpstr>Thème Office</vt:lpstr>
      <vt:lpstr>L’HEBDO</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378</cp:revision>
  <cp:lastPrinted>2023-09-12T09:51:53Z</cp:lastPrinted>
  <dcterms:created xsi:type="dcterms:W3CDTF">2020-06-24T09:20:11Z</dcterms:created>
  <dcterms:modified xsi:type="dcterms:W3CDTF">2023-11-10T16:00:49Z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