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10" r:id="rId6"/>
  </p:sldMasterIdLst>
  <p:notesMasterIdLst>
    <p:notesMasterId r:id="rId24"/>
  </p:notesMasterIdLst>
  <p:sldIdLst>
    <p:sldId id="268" r:id="rId7"/>
    <p:sldId id="634" r:id="rId8"/>
    <p:sldId id="267" r:id="rId9"/>
    <p:sldId id="274" r:id="rId10"/>
    <p:sldId id="636" r:id="rId11"/>
    <p:sldId id="637" r:id="rId12"/>
    <p:sldId id="638" r:id="rId13"/>
    <p:sldId id="640" r:id="rId14"/>
    <p:sldId id="639" r:id="rId15"/>
    <p:sldId id="641" r:id="rId16"/>
    <p:sldId id="642" r:id="rId17"/>
    <p:sldId id="643" r:id="rId18"/>
    <p:sldId id="644" r:id="rId19"/>
    <p:sldId id="645" r:id="rId20"/>
    <p:sldId id="646" r:id="rId21"/>
    <p:sldId id="600" r:id="rId22"/>
    <p:sldId id="295" r:id="rId23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25858"/>
    <a:srgbClr val="FFD817"/>
    <a:srgbClr val="E0E0E0"/>
    <a:srgbClr val="AC595D"/>
    <a:srgbClr val="3EAB36"/>
    <a:srgbClr val="005FAB"/>
    <a:srgbClr val="0057A6"/>
    <a:srgbClr val="558C0E"/>
    <a:srgbClr val="201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9720" autoAdjust="0"/>
  </p:normalViewPr>
  <p:slideViewPr>
    <p:cSldViewPr snapToGrid="0">
      <p:cViewPr varScale="1">
        <p:scale>
          <a:sx n="99" d="100"/>
          <a:sy n="99" d="100"/>
        </p:scale>
        <p:origin x="840" y="72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N Stephane [CEGEE]" userId="70069e50-c76b-40ea-827e-0da7eed2485a" providerId="ADAL" clId="{2BB55EDE-B811-4FF6-A083-A8E9EACC78A5}"/>
    <pc:docChg chg="custSel delSld modSld modMainMaster">
      <pc:chgData name="BOHN Stephane [CEGEE]" userId="70069e50-c76b-40ea-827e-0da7eed2485a" providerId="ADAL" clId="{2BB55EDE-B811-4FF6-A083-A8E9EACC78A5}" dt="2024-01-08T07:21:22.991" v="52" actId="12"/>
      <pc:docMkLst>
        <pc:docMk/>
      </pc:docMkLst>
      <pc:sldChg chg="delSp modSp mod">
        <pc:chgData name="BOHN Stephane [CEGEE]" userId="70069e50-c76b-40ea-827e-0da7eed2485a" providerId="ADAL" clId="{2BB55EDE-B811-4FF6-A083-A8E9EACC78A5}" dt="2024-01-04T16:25:12.402" v="11" actId="20577"/>
        <pc:sldMkLst>
          <pc:docMk/>
          <pc:sldMk cId="4018691443" sldId="268"/>
        </pc:sldMkLst>
        <pc:spChg chg="mod">
          <ac:chgData name="BOHN Stephane [CEGEE]" userId="70069e50-c76b-40ea-827e-0da7eed2485a" providerId="ADAL" clId="{2BB55EDE-B811-4FF6-A083-A8E9EACC78A5}" dt="2024-01-04T16:25:12.402" v="11" actId="20577"/>
          <ac:spMkLst>
            <pc:docMk/>
            <pc:sldMk cId="4018691443" sldId="268"/>
            <ac:spMk id="3" creationId="{A889D46D-81BD-4B0D-8959-EFD6B3C25377}"/>
          </ac:spMkLst>
        </pc:spChg>
        <pc:spChg chg="del">
          <ac:chgData name="BOHN Stephane [CEGEE]" userId="70069e50-c76b-40ea-827e-0da7eed2485a" providerId="ADAL" clId="{2BB55EDE-B811-4FF6-A083-A8E9EACC78A5}" dt="2024-01-04T16:24:51.229" v="1" actId="478"/>
          <ac:spMkLst>
            <pc:docMk/>
            <pc:sldMk cId="4018691443" sldId="268"/>
            <ac:spMk id="6" creationId="{90CAC556-86E1-8D43-D9FF-A7A92FE28228}"/>
          </ac:spMkLst>
        </pc:spChg>
      </pc:sldChg>
      <pc:sldChg chg="del">
        <pc:chgData name="BOHN Stephane [CEGEE]" userId="70069e50-c76b-40ea-827e-0da7eed2485a" providerId="ADAL" clId="{2BB55EDE-B811-4FF6-A083-A8E9EACC78A5}" dt="2024-01-04T16:24:39.512" v="0" actId="2696"/>
        <pc:sldMkLst>
          <pc:docMk/>
          <pc:sldMk cId="4078810535" sldId="635"/>
        </pc:sldMkLst>
      </pc:sldChg>
      <pc:sldChg chg="modSp mod">
        <pc:chgData name="BOHN Stephane [CEGEE]" userId="70069e50-c76b-40ea-827e-0da7eed2485a" providerId="ADAL" clId="{2BB55EDE-B811-4FF6-A083-A8E9EACC78A5}" dt="2024-01-08T07:21:22.991" v="52" actId="12"/>
        <pc:sldMkLst>
          <pc:docMk/>
          <pc:sldMk cId="4101797941" sldId="646"/>
        </pc:sldMkLst>
        <pc:spChg chg="mod">
          <ac:chgData name="BOHN Stephane [CEGEE]" userId="70069e50-c76b-40ea-827e-0da7eed2485a" providerId="ADAL" clId="{2BB55EDE-B811-4FF6-A083-A8E9EACC78A5}" dt="2024-01-08T07:21:22.991" v="52" actId="12"/>
          <ac:spMkLst>
            <pc:docMk/>
            <pc:sldMk cId="4101797941" sldId="646"/>
            <ac:spMk id="10" creationId="{849DDA75-D842-96E8-38D0-EBB526C8539C}"/>
          </ac:spMkLst>
        </pc:spChg>
      </pc:sldChg>
      <pc:sldMasterChg chg="modSldLayout">
        <pc:chgData name="BOHN Stephane [CEGEE]" userId="70069e50-c76b-40ea-827e-0da7eed2485a" providerId="ADAL" clId="{2BB55EDE-B811-4FF6-A083-A8E9EACC78A5}" dt="2024-01-04T16:25:32.826" v="13" actId="20577"/>
        <pc:sldMasterMkLst>
          <pc:docMk/>
          <pc:sldMasterMk cId="4183690594" sldId="2147483648"/>
        </pc:sldMasterMkLst>
        <pc:sldLayoutChg chg="modSp mod">
          <pc:chgData name="BOHN Stephane [CEGEE]" userId="70069e50-c76b-40ea-827e-0da7eed2485a" providerId="ADAL" clId="{2BB55EDE-B811-4FF6-A083-A8E9EACC78A5}" dt="2024-01-04T16:25:32.826" v="13" actId="20577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BOHN Stephane [CEGEE]" userId="70069e50-c76b-40ea-827e-0da7eed2485a" providerId="ADAL" clId="{2BB55EDE-B811-4FF6-A083-A8E9EACC78A5}" dt="2024-01-04T16:25:32.826" v="13" actId="20577"/>
            <ac:spMkLst>
              <pc:docMk/>
              <pc:sldMasterMk cId="4183690594" sldId="2147483648"/>
              <pc:sldLayoutMk cId="4083465071" sldId="2147483675"/>
              <ac:spMk id="2" creationId="{8C6FAB31-FB46-4F9D-638D-097A945C7E9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2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1227138"/>
            <a:ext cx="5880100" cy="3308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6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2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211420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15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Offre Promo MEG vers CB Business HDG DD - Semaine S02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09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908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36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1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7D1098-E2C1-FC11-3598-9E5463FDD85C}"/>
              </a:ext>
            </a:extLst>
          </p:cNvPr>
          <p:cNvSpPr txBox="1"/>
          <p:nvPr userDrawn="1"/>
        </p:nvSpPr>
        <p:spPr>
          <a:xfrm>
            <a:off x="4013200" y="6486880"/>
            <a:ext cx="4915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Offres d’affacturage ACCESS/OPTIMO - Semaine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Sxx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7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521125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013200" y="6486880"/>
            <a:ext cx="4915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Offres d’affacturage ACCESS/OPTIMO - Semaine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Sxx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78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166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63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364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060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312815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27473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254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378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96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6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  <p:sldLayoutId id="21474837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1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017" y="282153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017" y="5781840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Date Mardi 09/01/2024    S02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514623"/>
            <a:ext cx="7893698" cy="1817320"/>
          </a:xfrm>
          <a:noFill/>
        </p:spPr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601686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2230017" y="3732117"/>
            <a:ext cx="8683148" cy="134840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tIns="180000" bIns="180000"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Offre promo sur montée en gamme CB Business DD dans les Forfaits Pros</a:t>
            </a:r>
            <a:r>
              <a:rPr lang="fr-FR" sz="20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20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E01486-5DA0-C933-0317-74ED00C37392}"/>
              </a:ext>
            </a:extLst>
          </p:cNvPr>
          <p:cNvSpPr/>
          <p:nvPr/>
        </p:nvSpPr>
        <p:spPr>
          <a:xfrm>
            <a:off x="5549905" y="2319450"/>
            <a:ext cx="609954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6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Montée en Gamme </a:t>
            </a:r>
          </a:p>
          <a:p>
            <a:pPr algn="ctr">
              <a:defRPr/>
            </a:pPr>
            <a:r>
              <a:rPr lang="fr-FR" sz="36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CB Business DI/DD </a:t>
            </a:r>
            <a:r>
              <a:rPr lang="fr-FR" sz="36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vers </a:t>
            </a:r>
          </a:p>
          <a:p>
            <a:pPr algn="ctr">
              <a:defRPr/>
            </a:pPr>
            <a:r>
              <a:rPr lang="fr-FR" sz="36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CB Business DD HDG</a:t>
            </a:r>
            <a:r>
              <a:rPr lang="fr-FR" sz="36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 </a:t>
            </a:r>
            <a:r>
              <a:rPr lang="fr-FR" sz="2800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dans le cadre d’un forfait Pro</a:t>
            </a:r>
            <a:endParaRPr lang="fr-FR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5312154" y="1577127"/>
            <a:ext cx="6575046" cy="2857501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7720E-E35D-51D2-3C7E-E83253A7DBF2}"/>
              </a:ext>
            </a:extLst>
          </p:cNvPr>
          <p:cNvSpPr/>
          <p:nvPr/>
        </p:nvSpPr>
        <p:spPr>
          <a:xfrm>
            <a:off x="5970492" y="1679458"/>
            <a:ext cx="50611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Offre Promo</a:t>
            </a:r>
            <a:endParaRPr lang="fr-FR" sz="32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26" name="Picture 2" descr="3 Steps for a Successful Upgrade`">
            <a:extLst>
              <a:ext uri="{FF2B5EF4-FFF2-40B4-BE49-F238E27FC236}">
                <a16:creationId xmlns:a16="http://schemas.microsoft.com/office/drawing/2014/main" id="{6FDE21E8-B38B-BB16-A2AC-1831AE8DA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82" y="1577128"/>
            <a:ext cx="38100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Visa business | Caisse d'Épargne">
            <a:extLst>
              <a:ext uri="{FF2B5EF4-FFF2-40B4-BE49-F238E27FC236}">
                <a16:creationId xmlns:a16="http://schemas.microsoft.com/office/drawing/2014/main" id="{D20F32D7-B9CD-B245-CA37-290EDE6528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6" t="13828" r="12159" b="18533"/>
          <a:stretch/>
        </p:blipFill>
        <p:spPr bwMode="auto">
          <a:xfrm>
            <a:off x="1390561" y="5007548"/>
            <a:ext cx="2054313" cy="1315451"/>
          </a:xfrm>
          <a:prstGeom prst="roundRect">
            <a:avLst>
              <a:gd name="adj" fmla="val 721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arte Visa Platinum Business | Caisse d'Épargne">
            <a:extLst>
              <a:ext uri="{FF2B5EF4-FFF2-40B4-BE49-F238E27FC236}">
                <a16:creationId xmlns:a16="http://schemas.microsoft.com/office/drawing/2014/main" id="{C842412D-B041-C13F-455B-5D152B537F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>
            <a:off x="8747126" y="5006424"/>
            <a:ext cx="2135722" cy="1315451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Visa Gold Business - Public | Caisse d'Épargne">
            <a:extLst>
              <a:ext uri="{FF2B5EF4-FFF2-40B4-BE49-F238E27FC236}">
                <a16:creationId xmlns:a16="http://schemas.microsoft.com/office/drawing/2014/main" id="{1F2B1A3A-3F5C-E8A8-4921-5102D432C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>
            <a:off x="5036222" y="5006425"/>
            <a:ext cx="2132077" cy="1315451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Upgrade Stock Illustrations, Vecteurs, &amp; Clipart – (23,893 Stock  Illustrations)">
            <a:extLst>
              <a:ext uri="{FF2B5EF4-FFF2-40B4-BE49-F238E27FC236}">
                <a16:creationId xmlns:a16="http://schemas.microsoft.com/office/drawing/2014/main" id="{8F615DE1-5021-C417-3967-F95938262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474" b="72632" l="10125" r="89625">
                        <a14:foregroundMark x1="11875" y1="38105" x2="50125" y2="34947"/>
                        <a14:foregroundMark x1="50125" y1="34947" x2="78625" y2="38947"/>
                        <a14:foregroundMark x1="78625" y1="38947" x2="86750" y2="38526"/>
                        <a14:foregroundMark x1="86875" y1="38316" x2="89625" y2="39368"/>
                        <a14:foregroundMark x1="10125" y1="40211" x2="13375" y2="37474"/>
                        <a14:foregroundMark x1="31250" y1="50526" x2="31250" y2="50526"/>
                        <a14:foregroundMark x1="31250" y1="46316" x2="31375" y2="59789"/>
                        <a14:foregroundMark x1="31375" y1="59789" x2="35250" y2="49895"/>
                        <a14:foregroundMark x1="35250" y1="49895" x2="35375" y2="49263"/>
                        <a14:foregroundMark x1="38000" y1="47158" x2="38750" y2="61474"/>
                        <a14:foregroundMark x1="44375" y1="47579" x2="43625" y2="60842"/>
                        <a14:foregroundMark x1="46625" y1="48000" x2="42875" y2="55158"/>
                        <a14:foregroundMark x1="45625" y1="53895" x2="46750" y2="60211"/>
                        <a14:foregroundMark x1="49250" y1="46105" x2="49625" y2="60421"/>
                        <a14:foregroundMark x1="56250" y1="46737" x2="55375" y2="58947"/>
                        <a14:foregroundMark x1="55375" y1="58947" x2="54750" y2="60632"/>
                        <a14:foregroundMark x1="61625" y1="47579" x2="63750" y2="57684"/>
                        <a14:foregroundMark x1="63750" y1="57684" x2="63750" y2="57895"/>
                        <a14:foregroundMark x1="61125" y1="47158" x2="60875" y2="61474"/>
                        <a14:foregroundMark x1="67375" y1="45263" x2="67000" y2="62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48" t="33782" r="8435" b="22660"/>
          <a:stretch/>
        </p:blipFill>
        <p:spPr bwMode="auto">
          <a:xfrm>
            <a:off x="1811430" y="4933837"/>
            <a:ext cx="1212574" cy="37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Upgrade Stock Illustrations, Vecteurs, &amp; Clipart – (23,893 Stock  Illustrations)">
            <a:extLst>
              <a:ext uri="{FF2B5EF4-FFF2-40B4-BE49-F238E27FC236}">
                <a16:creationId xmlns:a16="http://schemas.microsoft.com/office/drawing/2014/main" id="{69CF92D7-A5EF-1FB7-CCBC-B0EC1D6E52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474" b="72632" l="10125" r="89625">
                        <a14:foregroundMark x1="11875" y1="38105" x2="50125" y2="34947"/>
                        <a14:foregroundMark x1="50125" y1="34947" x2="78625" y2="38947"/>
                        <a14:foregroundMark x1="78625" y1="38947" x2="86750" y2="38526"/>
                        <a14:foregroundMark x1="86875" y1="38316" x2="89625" y2="39368"/>
                        <a14:foregroundMark x1="10125" y1="40211" x2="13375" y2="37474"/>
                        <a14:foregroundMark x1="31250" y1="50526" x2="31250" y2="50526"/>
                        <a14:foregroundMark x1="31250" y1="46316" x2="31375" y2="59789"/>
                        <a14:foregroundMark x1="31375" y1="59789" x2="35250" y2="49895"/>
                        <a14:foregroundMark x1="35250" y1="49895" x2="35375" y2="49263"/>
                        <a14:foregroundMark x1="38000" y1="47158" x2="38750" y2="61474"/>
                        <a14:foregroundMark x1="44375" y1="47579" x2="43625" y2="60842"/>
                        <a14:foregroundMark x1="46625" y1="48000" x2="42875" y2="55158"/>
                        <a14:foregroundMark x1="45625" y1="53895" x2="46750" y2="60211"/>
                        <a14:foregroundMark x1="49250" y1="46105" x2="49625" y2="60421"/>
                        <a14:foregroundMark x1="56250" y1="46737" x2="55375" y2="58947"/>
                        <a14:foregroundMark x1="55375" y1="58947" x2="54750" y2="60632"/>
                        <a14:foregroundMark x1="61625" y1="47579" x2="63750" y2="57684"/>
                        <a14:foregroundMark x1="63750" y1="57684" x2="63750" y2="57895"/>
                        <a14:foregroundMark x1="61125" y1="47158" x2="60875" y2="61474"/>
                        <a14:foregroundMark x1="67375" y1="45263" x2="67000" y2="62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48" t="33782" r="8435" b="22660"/>
          <a:stretch/>
        </p:blipFill>
        <p:spPr bwMode="auto">
          <a:xfrm>
            <a:off x="5489713" y="4936389"/>
            <a:ext cx="1212574" cy="37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0AE1A32A-5226-FB68-4D5D-74BA8FBDF753}"/>
              </a:ext>
            </a:extLst>
          </p:cNvPr>
          <p:cNvSpPr/>
          <p:nvPr/>
        </p:nvSpPr>
        <p:spPr>
          <a:xfrm rot="16200000">
            <a:off x="3844797" y="5120819"/>
            <a:ext cx="844826" cy="108666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D74EA643-BBC9-70C6-4959-726B848391EA}"/>
              </a:ext>
            </a:extLst>
          </p:cNvPr>
          <p:cNvSpPr/>
          <p:nvPr/>
        </p:nvSpPr>
        <p:spPr>
          <a:xfrm rot="16200000">
            <a:off x="7535300" y="5120816"/>
            <a:ext cx="844826" cy="108666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4766E7-3EAC-4C38-9993-2C449291D6A8}"/>
              </a:ext>
            </a:extLst>
          </p:cNvPr>
          <p:cNvSpPr/>
          <p:nvPr/>
        </p:nvSpPr>
        <p:spPr>
          <a:xfrm>
            <a:off x="3483429" y="2619509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E743D9D7-62D5-54BC-561C-C701B40B1C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645636"/>
            <a:ext cx="7071910" cy="2301747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b="1" dirty="0">
                <a:solidFill>
                  <a:srgbClr val="C00000"/>
                </a:solidFill>
              </a:rPr>
              <a:t>Contexte</a:t>
            </a:r>
          </a:p>
          <a:p>
            <a:pPr>
              <a:buClrTx/>
            </a:pPr>
            <a:r>
              <a:rPr lang="fr-FR" sz="2400" dirty="0"/>
              <a:t>Description de l’offre promotionnelle</a:t>
            </a:r>
          </a:p>
          <a:p>
            <a:pPr>
              <a:buClrTx/>
            </a:pPr>
            <a:r>
              <a:rPr lang="fr-FR" sz="2400" dirty="0"/>
              <a:t>Modalités de mise en œuvre de la promo</a:t>
            </a:r>
          </a:p>
          <a:p>
            <a:pPr>
              <a:buClrTx/>
            </a:pPr>
            <a:r>
              <a:rPr lang="fr-FR" sz="2400" dirty="0"/>
              <a:t>Cible GERC « MEG »</a:t>
            </a:r>
          </a:p>
          <a:p>
            <a:pPr marL="0" indent="0">
              <a:buClrTx/>
              <a:buNone/>
            </a:pPr>
            <a:endParaRPr lang="fr-FR" sz="2400" dirty="0"/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A64A4233-5F80-63CD-F5E9-450696935A80}"/>
              </a:ext>
            </a:extLst>
          </p:cNvPr>
          <p:cNvSpPr txBox="1">
            <a:spLocks/>
          </p:cNvSpPr>
          <p:nvPr/>
        </p:nvSpPr>
        <p:spPr>
          <a:xfrm>
            <a:off x="310438" y="1125818"/>
            <a:ext cx="11499760" cy="534750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u="sng" dirty="0"/>
              <a:t>Rappel</a:t>
            </a:r>
            <a:r>
              <a:rPr lang="fr-FR" sz="1800" dirty="0"/>
              <a:t> : la </a:t>
            </a:r>
            <a:r>
              <a:rPr lang="fr-FR" sz="1800" b="1" dirty="0"/>
              <a:t>C</a:t>
            </a:r>
            <a:r>
              <a:rPr lang="fr-FR" sz="1800" dirty="0"/>
              <a:t>ommission </a:t>
            </a:r>
            <a:r>
              <a:rPr lang="fr-FR" sz="1800" b="1" dirty="0"/>
              <a:t>I</a:t>
            </a:r>
            <a:r>
              <a:rPr lang="fr-FR" sz="1800" dirty="0"/>
              <a:t>nterbancaire de </a:t>
            </a:r>
            <a:r>
              <a:rPr lang="fr-FR" sz="1800" b="1" dirty="0"/>
              <a:t>P</a:t>
            </a:r>
            <a:r>
              <a:rPr lang="fr-FR" sz="1800" dirty="0"/>
              <a:t>aiement [</a:t>
            </a:r>
            <a:r>
              <a:rPr lang="fr-FR" sz="1800" b="1" dirty="0"/>
              <a:t>CIP</a:t>
            </a:r>
            <a:r>
              <a:rPr lang="fr-FR" sz="1800" dirty="0"/>
              <a:t>] correspond à la commission par laquelle </a:t>
            </a:r>
            <a:r>
              <a:rPr lang="fr-FR" sz="1800" b="1" dirty="0"/>
              <a:t>la banque du commerçant </a:t>
            </a:r>
            <a:r>
              <a:rPr lang="fr-FR" sz="1800" dirty="0"/>
              <a:t>rémunère </a:t>
            </a:r>
            <a:r>
              <a:rPr lang="fr-FR" sz="1800" b="1" dirty="0"/>
              <a:t>la banque du porteur </a:t>
            </a:r>
            <a:r>
              <a:rPr lang="fr-FR" sz="1800" dirty="0"/>
              <a:t>pour les services qu’elle lui rend </a:t>
            </a:r>
            <a:r>
              <a:rPr lang="fr-FR" sz="1600" i="1" dirty="0"/>
              <a:t>(compensation et règlement, garantie du paiement, gestion des débits et crédits, gestion du risque, …)</a:t>
            </a:r>
          </a:p>
          <a:p>
            <a:pPr algn="just"/>
            <a:endParaRPr lang="fr-FR" sz="800" dirty="0"/>
          </a:p>
          <a:p>
            <a:pPr algn="just"/>
            <a:r>
              <a:rPr lang="fr-FR" sz="1800" dirty="0"/>
              <a:t>La grille CIP montre que les cartes Visa Business dites « </a:t>
            </a:r>
            <a:r>
              <a:rPr lang="fr-FR" sz="1800" i="1" dirty="0"/>
              <a:t>haut de gamme </a:t>
            </a:r>
            <a:r>
              <a:rPr lang="fr-FR" sz="1800" dirty="0"/>
              <a:t>» </a:t>
            </a:r>
            <a:r>
              <a:rPr lang="fr-FR" sz="1400" i="1" dirty="0"/>
              <a:t>(GOLD &amp; PLATINUM) </a:t>
            </a:r>
            <a:r>
              <a:rPr lang="fr-FR" sz="1800" dirty="0"/>
              <a:t>sont plus rémunératrices, et tout particulièrement lorsque ces dernières sont à Débit Différé :</a:t>
            </a:r>
          </a:p>
          <a:p>
            <a:pPr algn="just"/>
            <a:endParaRPr lang="fr-FR" sz="1800" dirty="0"/>
          </a:p>
          <a:p>
            <a:pPr algn="just"/>
            <a:endParaRPr lang="fr-FR" sz="1800" dirty="0"/>
          </a:p>
          <a:p>
            <a:pPr algn="just"/>
            <a:endParaRPr lang="fr-FR" sz="1800" dirty="0"/>
          </a:p>
          <a:p>
            <a:pPr algn="just"/>
            <a:endParaRPr lang="fr-FR" sz="1800" dirty="0"/>
          </a:p>
          <a:p>
            <a:pPr algn="just"/>
            <a:endParaRPr lang="fr-FR" sz="1800" dirty="0"/>
          </a:p>
          <a:p>
            <a:pPr algn="just"/>
            <a:endParaRPr lang="fr-FR" sz="1800" dirty="0"/>
          </a:p>
          <a:p>
            <a:pPr algn="just"/>
            <a:r>
              <a:rPr lang="fr-FR" sz="1800" dirty="0"/>
              <a:t>D’où l’intérêt d’inciter nos clients à opérer une montée en gamme de leur équipement Carte dans le cadre de leur Forfait Pro, de manière à optimiser le PNB généré pour la CEGEE.</a:t>
            </a:r>
          </a:p>
          <a:p>
            <a:pPr algn="just"/>
            <a:endParaRPr lang="fr-FR" sz="800" dirty="0"/>
          </a:p>
          <a:p>
            <a:pPr algn="just"/>
            <a:r>
              <a:rPr lang="fr-FR" sz="1800" dirty="0"/>
              <a:t>Et pour accompagner cette incitation, nous mettons en place l’opération promotionnelle suivante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Forfait Carte business DD « 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Haut de gamme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 au prix du forfait Carte business de niveau inférieur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295109-183C-3D85-30A8-90388CA6C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2937072"/>
            <a:ext cx="7705725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Montserrat Black" panose="00000A00000000000000" pitchFamily="2" charset="0"/>
              </a:rPr>
              <a:t>Contexte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pic>
        <p:nvPicPr>
          <p:cNvPr id="16" name="Picture 2" descr="Visa business | Caisse d'Épargne">
            <a:extLst>
              <a:ext uri="{FF2B5EF4-FFF2-40B4-BE49-F238E27FC236}">
                <a16:creationId xmlns:a16="http://schemas.microsoft.com/office/drawing/2014/main" id="{CD6630A1-9F3B-2609-135B-9F7C144EE6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6" t="13828" r="12159" b="18533"/>
          <a:stretch/>
        </p:blipFill>
        <p:spPr bwMode="auto">
          <a:xfrm rot="21062961">
            <a:off x="2454442" y="3244788"/>
            <a:ext cx="615047" cy="393837"/>
          </a:xfrm>
          <a:prstGeom prst="roundRect">
            <a:avLst>
              <a:gd name="adj" fmla="val 721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arte Visa Platinum Business | Caisse d'Épargne">
            <a:extLst>
              <a:ext uri="{FF2B5EF4-FFF2-40B4-BE49-F238E27FC236}">
                <a16:creationId xmlns:a16="http://schemas.microsoft.com/office/drawing/2014/main" id="{E447CDB3-2510-1C79-6C9B-C3A6025D3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 rot="21062961">
            <a:off x="2430217" y="4108726"/>
            <a:ext cx="639421" cy="393837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Visa Gold Business - Public | Caisse d'Épargne">
            <a:extLst>
              <a:ext uri="{FF2B5EF4-FFF2-40B4-BE49-F238E27FC236}">
                <a16:creationId xmlns:a16="http://schemas.microsoft.com/office/drawing/2014/main" id="{820FDC44-7573-2DE7-EE5B-9F2B92F35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 rot="21062961">
            <a:off x="5511626" y="3750580"/>
            <a:ext cx="638329" cy="393837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43F337-35BF-9A2C-3E81-200C2CD7ECB6}"/>
              </a:ext>
            </a:extLst>
          </p:cNvPr>
          <p:cNvSpPr/>
          <p:nvPr/>
        </p:nvSpPr>
        <p:spPr>
          <a:xfrm>
            <a:off x="3483429" y="3139271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F308CD07-D517-81DE-FCC9-5CE041C83B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645636"/>
            <a:ext cx="7071910" cy="2301747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Description de l’offre promotionnelle</a:t>
            </a:r>
          </a:p>
          <a:p>
            <a:pPr>
              <a:buClrTx/>
            </a:pPr>
            <a:r>
              <a:rPr lang="fr-FR" sz="2400" dirty="0"/>
              <a:t>Modalités de mise en œuvre de la promo</a:t>
            </a:r>
          </a:p>
          <a:p>
            <a:pPr>
              <a:buClrTx/>
            </a:pPr>
            <a:r>
              <a:rPr lang="fr-FR" sz="2400" dirty="0"/>
              <a:t>Cible GERC « MEG »</a:t>
            </a:r>
          </a:p>
          <a:p>
            <a:pPr marL="0" indent="0">
              <a:buClrTx/>
              <a:buNone/>
            </a:pPr>
            <a:endParaRPr lang="fr-FR" sz="2400" dirty="0"/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735626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Description de l’offre promotionnelle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6C21C4-F09F-864E-EEE9-447600816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44" y="3597073"/>
            <a:ext cx="11042469" cy="1024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27B0F43E-1CC7-BEAC-AC55-C5887B7725FE}"/>
              </a:ext>
            </a:extLst>
          </p:cNvPr>
          <p:cNvSpPr txBox="1">
            <a:spLocks/>
          </p:cNvSpPr>
          <p:nvPr/>
        </p:nvSpPr>
        <p:spPr>
          <a:xfrm>
            <a:off x="631317" y="1243966"/>
            <a:ext cx="11042468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Offre de montée en gamme Carte DD pour nos </a:t>
            </a: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Pros </a:t>
            </a:r>
            <a:r>
              <a:rPr kumimoji="0" lang="fr-FR" sz="180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détenteurs d’un forfait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fr-FR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hors Labelis Santé</a:t>
            </a:r>
            <a:r>
              <a:rPr kumimoji="0" lang="fr-FR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Forfait Carte business DD « 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Haut de gamme 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 au prix du forfait Carte business de niveau inférieur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Durée d’application de la promo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  <a:sym typeface="Wingdings" panose="05000000000000000000" pitchFamily="2" charset="2"/>
              </a:rPr>
              <a:t> sur la 1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  <a:sym typeface="Wingdings" panose="05000000000000000000" pitchFamily="2" charset="2"/>
              </a:rPr>
              <a:t>ère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  <a:sym typeface="Wingdings" panose="05000000000000000000" pitchFamily="2" charset="2"/>
              </a:rPr>
              <a:t> année de validité de la carte DD Haut de gamme choisie, c’est-à-dire sur 12 mois, tant que cet équipement carte reste détenu dans le cadre du forfait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Période d’application de cette offre promo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du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08/01/2024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jusqu’au 31/03/2024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2" descr="Visa business | Caisse d'Épargne">
            <a:extLst>
              <a:ext uri="{FF2B5EF4-FFF2-40B4-BE49-F238E27FC236}">
                <a16:creationId xmlns:a16="http://schemas.microsoft.com/office/drawing/2014/main" id="{D4D75D7A-EFBC-2223-4FA9-975A07CF4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6" t="13828" r="12159" b="18533"/>
          <a:stretch/>
        </p:blipFill>
        <p:spPr bwMode="auto">
          <a:xfrm>
            <a:off x="2373875" y="4749906"/>
            <a:ext cx="1007222" cy="644961"/>
          </a:xfrm>
          <a:prstGeom prst="roundRect">
            <a:avLst>
              <a:gd name="adj" fmla="val 721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arte Visa Platinum Business | Caisse d'Épargne">
            <a:extLst>
              <a:ext uri="{FF2B5EF4-FFF2-40B4-BE49-F238E27FC236}">
                <a16:creationId xmlns:a16="http://schemas.microsoft.com/office/drawing/2014/main" id="{3988692D-0447-5315-5145-970B83AB0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>
            <a:off x="9154886" y="4749904"/>
            <a:ext cx="1047137" cy="644961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Visa Gold Business - Public | Caisse d'Épargne">
            <a:extLst>
              <a:ext uri="{FF2B5EF4-FFF2-40B4-BE49-F238E27FC236}">
                <a16:creationId xmlns:a16="http://schemas.microsoft.com/office/drawing/2014/main" id="{34ABC745-4403-A62B-9BDE-E628C7DAB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>
            <a:off x="5281696" y="4749905"/>
            <a:ext cx="1045350" cy="644961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DE444B84-CDCB-CCC4-00DB-BD86CB538724}"/>
              </a:ext>
            </a:extLst>
          </p:cNvPr>
          <p:cNvSpPr/>
          <p:nvPr/>
        </p:nvSpPr>
        <p:spPr>
          <a:xfrm flipV="1">
            <a:off x="5944712" y="5464255"/>
            <a:ext cx="3870145" cy="299558"/>
          </a:xfrm>
          <a:custGeom>
            <a:avLst/>
            <a:gdLst>
              <a:gd name="connsiteX0" fmla="*/ 144291 w 3248858"/>
              <a:gd name="connsiteY0" fmla="*/ 957740 h 983866"/>
              <a:gd name="connsiteX1" fmla="*/ 309754 w 3248858"/>
              <a:gd name="connsiteY1" fmla="*/ 121717 h 983866"/>
              <a:gd name="connsiteX2" fmla="*/ 2896200 w 3248858"/>
              <a:gd name="connsiteY2" fmla="*/ 95591 h 983866"/>
              <a:gd name="connsiteX3" fmla="*/ 3157457 w 3248858"/>
              <a:gd name="connsiteY3" fmla="*/ 983866 h 98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8858" h="983866">
                <a:moveTo>
                  <a:pt x="144291" y="957740"/>
                </a:moveTo>
                <a:cubicBezTo>
                  <a:pt x="-2304" y="611574"/>
                  <a:pt x="-148898" y="265409"/>
                  <a:pt x="309754" y="121717"/>
                </a:cubicBezTo>
                <a:cubicBezTo>
                  <a:pt x="768406" y="-21975"/>
                  <a:pt x="2421583" y="-48101"/>
                  <a:pt x="2896200" y="95591"/>
                </a:cubicBezTo>
                <a:cubicBezTo>
                  <a:pt x="3370817" y="239283"/>
                  <a:pt x="3264137" y="611574"/>
                  <a:pt x="3157457" y="983866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C5DFF786-6917-09A1-5C72-E1F4D497CE19}"/>
              </a:ext>
            </a:extLst>
          </p:cNvPr>
          <p:cNvSpPr/>
          <p:nvPr/>
        </p:nvSpPr>
        <p:spPr>
          <a:xfrm>
            <a:off x="2297852" y="5386154"/>
            <a:ext cx="7839748" cy="521258"/>
          </a:xfrm>
          <a:custGeom>
            <a:avLst/>
            <a:gdLst>
              <a:gd name="connsiteX0" fmla="*/ 301604 w 7839748"/>
              <a:gd name="connsiteY0" fmla="*/ 8708 h 521258"/>
              <a:gd name="connsiteX1" fmla="*/ 170975 w 7839748"/>
              <a:gd name="connsiteY1" fmla="*/ 400594 h 521258"/>
              <a:gd name="connsiteX2" fmla="*/ 2348118 w 7839748"/>
              <a:gd name="connsiteY2" fmla="*/ 513806 h 521258"/>
              <a:gd name="connsiteX3" fmla="*/ 6388895 w 7839748"/>
              <a:gd name="connsiteY3" fmla="*/ 505097 h 521258"/>
              <a:gd name="connsiteX4" fmla="*/ 7747432 w 7839748"/>
              <a:gd name="connsiteY4" fmla="*/ 461554 h 521258"/>
              <a:gd name="connsiteX5" fmla="*/ 7608095 w 7839748"/>
              <a:gd name="connsiteY5" fmla="*/ 0 h 52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39748" h="521258">
                <a:moveTo>
                  <a:pt x="301604" y="8708"/>
                </a:moveTo>
                <a:cubicBezTo>
                  <a:pt x="65746" y="162559"/>
                  <a:pt x="-170111" y="316411"/>
                  <a:pt x="170975" y="400594"/>
                </a:cubicBezTo>
                <a:cubicBezTo>
                  <a:pt x="512061" y="484777"/>
                  <a:pt x="1311798" y="496389"/>
                  <a:pt x="2348118" y="513806"/>
                </a:cubicBezTo>
                <a:cubicBezTo>
                  <a:pt x="3384438" y="531223"/>
                  <a:pt x="5489009" y="513806"/>
                  <a:pt x="6388895" y="505097"/>
                </a:cubicBezTo>
                <a:cubicBezTo>
                  <a:pt x="7288781" y="496388"/>
                  <a:pt x="7544232" y="545737"/>
                  <a:pt x="7747432" y="461554"/>
                </a:cubicBezTo>
                <a:cubicBezTo>
                  <a:pt x="7950632" y="377371"/>
                  <a:pt x="7779363" y="188685"/>
                  <a:pt x="7608095" y="0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2BE1D3-F4FD-043D-F810-8F3ECC729E26}"/>
              </a:ext>
            </a:extLst>
          </p:cNvPr>
          <p:cNvSpPr txBox="1"/>
          <p:nvPr/>
        </p:nvSpPr>
        <p:spPr>
          <a:xfrm>
            <a:off x="6999130" y="5426135"/>
            <a:ext cx="2323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-2,50 €/mois pendant 12 mois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1C85AE3-5635-3582-A5D8-FE6BD60BB1B5}"/>
              </a:ext>
            </a:extLst>
          </p:cNvPr>
          <p:cNvSpPr txBox="1"/>
          <p:nvPr/>
        </p:nvSpPr>
        <p:spPr>
          <a:xfrm>
            <a:off x="4891204" y="5941316"/>
            <a:ext cx="2323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-2,50 €/mois pendant 12 mois</a:t>
            </a:r>
          </a:p>
        </p:txBody>
      </p:sp>
      <p:pic>
        <p:nvPicPr>
          <p:cNvPr id="15" name="Picture 2" descr="Visa business | Caisse d'Épargne">
            <a:extLst>
              <a:ext uri="{FF2B5EF4-FFF2-40B4-BE49-F238E27FC236}">
                <a16:creationId xmlns:a16="http://schemas.microsoft.com/office/drawing/2014/main" id="{B5995109-C6AA-62DD-35C4-E53ACA47FE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6" t="13828" r="12159" b="18533"/>
          <a:stretch/>
        </p:blipFill>
        <p:spPr bwMode="auto">
          <a:xfrm rot="20663911">
            <a:off x="2019498" y="3775765"/>
            <a:ext cx="324544" cy="207817"/>
          </a:xfrm>
          <a:prstGeom prst="roundRect">
            <a:avLst>
              <a:gd name="adj" fmla="val 721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arte Visa Platinum Business | Caisse d'Épargne">
            <a:extLst>
              <a:ext uri="{FF2B5EF4-FFF2-40B4-BE49-F238E27FC236}">
                <a16:creationId xmlns:a16="http://schemas.microsoft.com/office/drawing/2014/main" id="{7D7E2766-1C8F-9447-3FA0-62978D1EF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 rot="20663911">
            <a:off x="7806174" y="3774036"/>
            <a:ext cx="337405" cy="207817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Visa Gold Business - Public | Caisse d'Épargne">
            <a:extLst>
              <a:ext uri="{FF2B5EF4-FFF2-40B4-BE49-F238E27FC236}">
                <a16:creationId xmlns:a16="http://schemas.microsoft.com/office/drawing/2014/main" id="{67D9B3AE-C5FB-4970-28A6-FFFFD611C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 rot="20663911">
            <a:off x="3971661" y="3777417"/>
            <a:ext cx="336829" cy="207817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E61EDF2-E6B5-3A23-BA92-C17727695BC2}"/>
              </a:ext>
            </a:extLst>
          </p:cNvPr>
          <p:cNvSpPr txBox="1"/>
          <p:nvPr/>
        </p:nvSpPr>
        <p:spPr>
          <a:xfrm>
            <a:off x="2815119" y="6232150"/>
            <a:ext cx="6452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/>
              <a:t>Tarifs forfaits en vigueur au 1</a:t>
            </a:r>
            <a:r>
              <a:rPr lang="fr-FR" sz="1100" i="1" baseline="30000" dirty="0"/>
              <a:t>er</a:t>
            </a:r>
            <a:r>
              <a:rPr lang="fr-FR" sz="1100" i="1" dirty="0"/>
              <a:t> janvier 2024</a:t>
            </a: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6CC1970B-187F-330B-9EC4-6029776B3989}"/>
              </a:ext>
            </a:extLst>
          </p:cNvPr>
          <p:cNvSpPr/>
          <p:nvPr/>
        </p:nvSpPr>
        <p:spPr>
          <a:xfrm flipV="1">
            <a:off x="2815119" y="5464255"/>
            <a:ext cx="2965869" cy="299558"/>
          </a:xfrm>
          <a:custGeom>
            <a:avLst/>
            <a:gdLst>
              <a:gd name="connsiteX0" fmla="*/ 144291 w 3248858"/>
              <a:gd name="connsiteY0" fmla="*/ 957740 h 983866"/>
              <a:gd name="connsiteX1" fmla="*/ 309754 w 3248858"/>
              <a:gd name="connsiteY1" fmla="*/ 121717 h 983866"/>
              <a:gd name="connsiteX2" fmla="*/ 2896200 w 3248858"/>
              <a:gd name="connsiteY2" fmla="*/ 95591 h 983866"/>
              <a:gd name="connsiteX3" fmla="*/ 3157457 w 3248858"/>
              <a:gd name="connsiteY3" fmla="*/ 983866 h 98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8858" h="983866">
                <a:moveTo>
                  <a:pt x="144291" y="957740"/>
                </a:moveTo>
                <a:cubicBezTo>
                  <a:pt x="-2304" y="611574"/>
                  <a:pt x="-148898" y="265409"/>
                  <a:pt x="309754" y="121717"/>
                </a:cubicBezTo>
                <a:cubicBezTo>
                  <a:pt x="768406" y="-21975"/>
                  <a:pt x="2421583" y="-48101"/>
                  <a:pt x="2896200" y="95591"/>
                </a:cubicBezTo>
                <a:cubicBezTo>
                  <a:pt x="3370817" y="239283"/>
                  <a:pt x="3264137" y="611574"/>
                  <a:pt x="3157457" y="983866"/>
                </a:cubicBezTo>
              </a:path>
            </a:pathLst>
          </a:custGeom>
          <a:noFill/>
          <a:ln w="28575" cap="flat" cmpd="sng" algn="ctr">
            <a:solidFill>
              <a:srgbClr val="FFC000">
                <a:lumMod val="75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1606EB-A3B4-8DE1-3E1C-C1F67F453617}"/>
              </a:ext>
            </a:extLst>
          </p:cNvPr>
          <p:cNvSpPr txBox="1"/>
          <p:nvPr/>
        </p:nvSpPr>
        <p:spPr>
          <a:xfrm>
            <a:off x="3275916" y="5434660"/>
            <a:ext cx="2109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BF9000"/>
                </a:solidFill>
                <a:cs typeface="Arial" panose="020B0604020202020204" pitchFamily="34" charset="0"/>
              </a:rPr>
              <a:t>-5 €/mois pendant 12 mois</a:t>
            </a:r>
          </a:p>
        </p:txBody>
      </p:sp>
    </p:spTree>
    <p:extLst>
      <p:ext uri="{BB962C8B-B14F-4D97-AF65-F5344CB8AC3E}">
        <p14:creationId xmlns:p14="http://schemas.microsoft.com/office/powerpoint/2010/main" val="372673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Description de l’offre promotionnelle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611582-5319-49E3-F6E7-374402C62858}"/>
              </a:ext>
            </a:extLst>
          </p:cNvPr>
          <p:cNvSpPr txBox="1"/>
          <p:nvPr/>
        </p:nvSpPr>
        <p:spPr>
          <a:xfrm>
            <a:off x="605631" y="1027811"/>
            <a:ext cx="11339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Synthèse des </a:t>
            </a: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montées en gamme Cartes DD dans forfait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éligibles à l’offre promo :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5F063791-F4C4-1AD9-8E1D-C4782D48E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207285"/>
              </p:ext>
            </p:extLst>
          </p:nvPr>
        </p:nvGraphicFramePr>
        <p:xfrm>
          <a:off x="1044809" y="1430442"/>
          <a:ext cx="9684562" cy="4989886"/>
        </p:xfrm>
        <a:graphic>
          <a:graphicData uri="http://schemas.openxmlformats.org/drawingml/2006/table">
            <a:tbl>
              <a:tblPr/>
              <a:tblGrid>
                <a:gridCol w="2307033">
                  <a:extLst>
                    <a:ext uri="{9D8B030D-6E8A-4147-A177-3AD203B41FA5}">
                      <a16:colId xmlns:a16="http://schemas.microsoft.com/office/drawing/2014/main" val="410127186"/>
                    </a:ext>
                  </a:extLst>
                </a:gridCol>
                <a:gridCol w="1977804">
                  <a:extLst>
                    <a:ext uri="{9D8B030D-6E8A-4147-A177-3AD203B41FA5}">
                      <a16:colId xmlns:a16="http://schemas.microsoft.com/office/drawing/2014/main" val="3871625432"/>
                    </a:ext>
                  </a:extLst>
                </a:gridCol>
                <a:gridCol w="3408041">
                  <a:extLst>
                    <a:ext uri="{9D8B030D-6E8A-4147-A177-3AD203B41FA5}">
                      <a16:colId xmlns:a16="http://schemas.microsoft.com/office/drawing/2014/main" val="867421990"/>
                    </a:ext>
                  </a:extLst>
                </a:gridCol>
                <a:gridCol w="1991684">
                  <a:extLst>
                    <a:ext uri="{9D8B030D-6E8A-4147-A177-3AD203B41FA5}">
                      <a16:colId xmlns:a16="http://schemas.microsoft.com/office/drawing/2014/main" val="3785552198"/>
                    </a:ext>
                  </a:extLst>
                </a:gridCol>
              </a:tblGrid>
              <a:tr h="4549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Carte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actuellement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détenue en forfait </a:t>
                      </a:r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fr-FR" sz="1200" b="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hors Labelis Santé</a:t>
                      </a:r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Carte éligible à la montée en gamme 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Forfait Pro mensuel facturé</a:t>
                      </a:r>
                    </a:p>
                    <a:p>
                      <a:pPr algn="ctr" fontAlgn="ctr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(tarif promo sur 12 mois*)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97770"/>
                  </a:ext>
                </a:extLst>
              </a:tr>
              <a:tr h="284349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Carte Visa Business</a:t>
                      </a:r>
                      <a:b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Business p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→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p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27,50 €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lieu de 32,50 €)</a:t>
                      </a:r>
                      <a:endParaRPr lang="fr-FR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686664"/>
                  </a:ext>
                </a:extLst>
              </a:tr>
              <a:tr h="284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p+r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81359"/>
                  </a:ext>
                </a:extLst>
              </a:tr>
              <a:tr h="284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Platinum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lieu de 35 €)</a:t>
                      </a:r>
                      <a:endParaRPr lang="fr-FR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753976"/>
                  </a:ext>
                </a:extLst>
              </a:tr>
              <a:tr h="284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Business p+r 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→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p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27,50 €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lieu de 32,50 €)</a:t>
                      </a:r>
                      <a:endParaRPr lang="fr-FR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285938"/>
                  </a:ext>
                </a:extLst>
              </a:tr>
              <a:tr h="284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p+r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15898"/>
                  </a:ext>
                </a:extLst>
              </a:tr>
              <a:tr h="284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Platinum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lieu de 35 €)</a:t>
                      </a:r>
                      <a:endParaRPr lang="fr-FR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243748"/>
                  </a:ext>
                </a:extLst>
              </a:tr>
              <a:tr h="2843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Business p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DD** →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Platinum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32,50 €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lieu de 35 €)</a:t>
                      </a: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19009"/>
                  </a:ext>
                </a:extLst>
              </a:tr>
              <a:tr h="4235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Business p+r 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DD** →</a:t>
                      </a:r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28527"/>
                  </a:ext>
                </a:extLst>
              </a:tr>
              <a:tr h="42359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Carte Visa Gold Business</a:t>
                      </a:r>
                      <a:b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Gold Business p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 →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Platinum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Business </a:t>
                      </a:r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32,50 €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 lieu de 35 €)</a:t>
                      </a:r>
                      <a:endParaRPr lang="fr-FR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273587"/>
                  </a:ext>
                </a:extLst>
              </a:tr>
              <a:tr h="4235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Gold Business p+r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→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4429"/>
                  </a:ext>
                </a:extLst>
              </a:tr>
              <a:tr h="4235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Gold Business p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DD** →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</a:t>
                      </a: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99783"/>
                  </a:ext>
                </a:extLst>
              </a:tr>
              <a:tr h="4235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Visa Gold Business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p+r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DD** →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</a:p>
                  </a:txBody>
                  <a:tcPr marL="6243" marR="6243" marT="62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596089"/>
                  </a:ext>
                </a:extLst>
              </a:tr>
              <a:tr h="213262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tant qu'équipement carte dans forfait conservé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78843"/>
                  </a:ext>
                </a:extLst>
              </a:tr>
              <a:tr h="213262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 éligible à cette offre car CIP Platinum DD plus profitable que CIP classique ou Gold DD (</a:t>
                      </a:r>
                      <a:r>
                        <a:rPr lang="fr-FR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cf</a:t>
                      </a:r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dia 4)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991538"/>
                  </a:ext>
                </a:extLst>
              </a:tr>
            </a:tbl>
          </a:graphicData>
        </a:graphic>
      </p:graphicFrame>
      <p:pic>
        <p:nvPicPr>
          <p:cNvPr id="23" name="Picture 2" descr="Visa business | Caisse d'Épargne">
            <a:extLst>
              <a:ext uri="{FF2B5EF4-FFF2-40B4-BE49-F238E27FC236}">
                <a16:creationId xmlns:a16="http://schemas.microsoft.com/office/drawing/2014/main" id="{D9779B32-BD6F-9014-AD8A-CF59449D6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6" t="13828" r="12159" b="18533"/>
          <a:stretch/>
        </p:blipFill>
        <p:spPr bwMode="auto">
          <a:xfrm>
            <a:off x="1757427" y="3110678"/>
            <a:ext cx="790565" cy="506228"/>
          </a:xfrm>
          <a:prstGeom prst="roundRect">
            <a:avLst>
              <a:gd name="adj" fmla="val 721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arte Visa Platinum Business | Caisse d'Épargne">
            <a:extLst>
              <a:ext uri="{FF2B5EF4-FFF2-40B4-BE49-F238E27FC236}">
                <a16:creationId xmlns:a16="http://schemas.microsoft.com/office/drawing/2014/main" id="{CC5FB223-12E1-1648-E90E-5CFC1E008E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>
            <a:off x="6678816" y="5253027"/>
            <a:ext cx="674592" cy="415501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Visa Gold Business - Public | Caisse d'Épargne">
            <a:extLst>
              <a:ext uri="{FF2B5EF4-FFF2-40B4-BE49-F238E27FC236}">
                <a16:creationId xmlns:a16="http://schemas.microsoft.com/office/drawing/2014/main" id="{68AE49B2-A21C-5716-C1E8-13EE83D33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>
            <a:off x="1757427" y="5124477"/>
            <a:ext cx="790566" cy="487764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arte Visa Platinum Business | Caisse d'Épargne">
            <a:extLst>
              <a:ext uri="{FF2B5EF4-FFF2-40B4-BE49-F238E27FC236}">
                <a16:creationId xmlns:a16="http://schemas.microsoft.com/office/drawing/2014/main" id="{D9DD6E64-0A95-A752-9B43-4DB5A463D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 rot="20663911">
            <a:off x="8103438" y="2484667"/>
            <a:ext cx="337405" cy="207817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Visa Gold Business - Public | Caisse d'Épargne">
            <a:extLst>
              <a:ext uri="{FF2B5EF4-FFF2-40B4-BE49-F238E27FC236}">
                <a16:creationId xmlns:a16="http://schemas.microsoft.com/office/drawing/2014/main" id="{DF8A8AE9-4709-FCBB-81DB-4CFC99F06A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 rot="20663911">
            <a:off x="8112147" y="2053836"/>
            <a:ext cx="336829" cy="207817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Visa Gold Business - Public | Caisse d'Épargne">
            <a:extLst>
              <a:ext uri="{FF2B5EF4-FFF2-40B4-BE49-F238E27FC236}">
                <a16:creationId xmlns:a16="http://schemas.microsoft.com/office/drawing/2014/main" id="{76EFB9FA-0CE5-C903-FC70-55A457773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17682" r="19524" b="24490"/>
          <a:stretch/>
        </p:blipFill>
        <p:spPr bwMode="auto">
          <a:xfrm rot="20663911">
            <a:off x="8112147" y="2927508"/>
            <a:ext cx="336829" cy="207817"/>
          </a:xfrm>
          <a:prstGeom prst="roundRect">
            <a:avLst>
              <a:gd name="adj" fmla="val 596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arte Visa Platinum Business | Caisse d'Épargne">
            <a:extLst>
              <a:ext uri="{FF2B5EF4-FFF2-40B4-BE49-F238E27FC236}">
                <a16:creationId xmlns:a16="http://schemas.microsoft.com/office/drawing/2014/main" id="{21F9B8EA-DB41-D0DC-FA16-F9DA80598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 rot="20663911">
            <a:off x="8112136" y="3328066"/>
            <a:ext cx="337405" cy="207817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arte Visa Platinum Business | Caisse d'Épargne">
            <a:extLst>
              <a:ext uri="{FF2B5EF4-FFF2-40B4-BE49-F238E27FC236}">
                <a16:creationId xmlns:a16="http://schemas.microsoft.com/office/drawing/2014/main" id="{9CB4CED7-CB44-9E72-C7D3-6B92A4ECA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t="15780" r="17620" b="23385"/>
          <a:stretch/>
        </p:blipFill>
        <p:spPr bwMode="auto">
          <a:xfrm rot="20663911">
            <a:off x="8112136" y="3818363"/>
            <a:ext cx="337405" cy="207817"/>
          </a:xfrm>
          <a:prstGeom prst="roundRect">
            <a:avLst>
              <a:gd name="adj" fmla="val 51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23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Description de l’offre promotionnelle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EC08F-DC4A-8B99-8AA0-9C04DB302CAB}"/>
              </a:ext>
            </a:extLst>
          </p:cNvPr>
          <p:cNvSpPr/>
          <p:nvPr/>
        </p:nvSpPr>
        <p:spPr>
          <a:xfrm>
            <a:off x="1128218" y="1424807"/>
            <a:ext cx="9935564" cy="44873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A96DE6-09C4-C13F-0CC8-0872D3E1193A}"/>
              </a:ext>
            </a:extLst>
          </p:cNvPr>
          <p:cNvSpPr/>
          <p:nvPr/>
        </p:nvSpPr>
        <p:spPr>
          <a:xfrm>
            <a:off x="1422451" y="2214154"/>
            <a:ext cx="4673549" cy="35032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rgbClr val="006600"/>
                </a:solidFill>
              </a:rPr>
              <a:t>Offre réservée aux</a:t>
            </a:r>
            <a:r>
              <a:rPr lang="fr-FR" b="1" dirty="0">
                <a:solidFill>
                  <a:srgbClr val="006600"/>
                </a:solidFill>
              </a:rPr>
              <a:t> </a:t>
            </a:r>
            <a:r>
              <a:rPr lang="fr-FR" dirty="0">
                <a:solidFill>
                  <a:srgbClr val="006600"/>
                </a:solidFill>
              </a:rPr>
              <a:t>:</a:t>
            </a:r>
          </a:p>
          <a:p>
            <a:pPr algn="ctr"/>
            <a:endParaRPr lang="fr-FR" dirty="0">
              <a:solidFill>
                <a:srgbClr val="0066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6600"/>
                </a:solidFill>
              </a:rPr>
              <a:t>Clients avec date EER &gt;= 12 mois </a:t>
            </a:r>
          </a:p>
          <a:p>
            <a:pPr algn="ctr"/>
            <a:endParaRPr lang="fr-FR" sz="1600" i="1" dirty="0">
              <a:solidFill>
                <a:srgbClr val="0066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6600"/>
                </a:solidFill>
              </a:rPr>
              <a:t>EI ou PM ayant &gt;= 2 années d’existence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endParaRPr lang="fr-FR" dirty="0">
              <a:solidFill>
                <a:srgbClr val="0066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6600"/>
                </a:solidFill>
              </a:rPr>
              <a:t>Note Bâle II : de 1 à 6 inclus</a:t>
            </a:r>
          </a:p>
          <a:p>
            <a:pPr algn="ctr"/>
            <a:endParaRPr lang="fr-FR" dirty="0">
              <a:solidFill>
                <a:srgbClr val="0066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006600"/>
                </a:solidFill>
              </a:rPr>
              <a:t>Détenteurs d’un forfait Pro </a:t>
            </a:r>
            <a:r>
              <a:rPr lang="fr-FR" sz="1600" i="1" dirty="0">
                <a:solidFill>
                  <a:srgbClr val="C00000"/>
                </a:solidFill>
              </a:rPr>
              <a:t>(hors Labelis Santé)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ECE563-7AE6-5686-EB11-D34DDE81EDF8}"/>
              </a:ext>
            </a:extLst>
          </p:cNvPr>
          <p:cNvSpPr txBox="1"/>
          <p:nvPr/>
        </p:nvSpPr>
        <p:spPr>
          <a:xfrm>
            <a:off x="1128218" y="1500897"/>
            <a:ext cx="993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Qui peut y prétendre ?</a:t>
            </a:r>
          </a:p>
        </p:txBody>
      </p:sp>
      <p:pic>
        <p:nvPicPr>
          <p:cNvPr id="1026" name="Picture 2" descr="Avec ou sans autorisations ?">
            <a:extLst>
              <a:ext uri="{FF2B5EF4-FFF2-40B4-BE49-F238E27FC236}">
                <a16:creationId xmlns:a16="http://schemas.microsoft.com/office/drawing/2014/main" id="{3BD392F5-F019-2175-E405-7BCC5E7145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9924" r="91858">
                        <a14:foregroundMark x1="91858" y1="45417" x2="91858" y2="45417"/>
                        <a14:foregroundMark x1="12468" y1="32917" x2="46565" y2="55833"/>
                        <a14:foregroundMark x1="46565" y1="55833" x2="46565" y2="55833"/>
                        <a14:foregroundMark x1="30025" y1="61250" x2="30025" y2="6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662" t="13869" r="6572" b="18575"/>
          <a:stretch/>
        </p:blipFill>
        <p:spPr bwMode="auto">
          <a:xfrm>
            <a:off x="1128218" y="1956788"/>
            <a:ext cx="962527" cy="97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54A42E-2DE9-5FFF-B26D-FD8544D40CB4}"/>
              </a:ext>
            </a:extLst>
          </p:cNvPr>
          <p:cNvSpPr/>
          <p:nvPr/>
        </p:nvSpPr>
        <p:spPr>
          <a:xfrm>
            <a:off x="6166102" y="2214153"/>
            <a:ext cx="4673549" cy="35032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rgbClr val="C00000"/>
                </a:solidFill>
              </a:rPr>
              <a:t>Offre interdite aux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rgbClr val="C00000"/>
                </a:solidFill>
              </a:rPr>
              <a:t>:</a:t>
            </a:r>
          </a:p>
          <a:p>
            <a:pPr algn="ctr"/>
            <a:endParaRPr lang="fr-FR" dirty="0">
              <a:solidFill>
                <a:srgbClr val="C0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C00000"/>
                </a:solidFill>
              </a:rPr>
              <a:t>Nouveaux Clients de moins d’1 an </a:t>
            </a:r>
          </a:p>
          <a:p>
            <a:pPr algn="ctr"/>
            <a:r>
              <a:rPr lang="fr-FR" sz="1200" i="1" dirty="0">
                <a:solidFill>
                  <a:srgbClr val="C00000"/>
                </a:solidFill>
              </a:rPr>
              <a:t>(càd </a:t>
            </a:r>
            <a:r>
              <a:rPr lang="fr-FR" sz="1200" b="1" i="1" dirty="0">
                <a:solidFill>
                  <a:srgbClr val="C00000"/>
                </a:solidFill>
              </a:rPr>
              <a:t>conquête exclue du dispositif </a:t>
            </a:r>
            <a:r>
              <a:rPr lang="fr-FR" sz="1200" i="1" dirty="0">
                <a:solidFill>
                  <a:srgbClr val="C00000"/>
                </a:solidFill>
              </a:rPr>
              <a:t>– </a:t>
            </a:r>
            <a:r>
              <a:rPr lang="fr-FR" sz="1200" i="1" dirty="0" err="1">
                <a:solidFill>
                  <a:srgbClr val="C00000"/>
                </a:solidFill>
              </a:rPr>
              <a:t>cf</a:t>
            </a:r>
            <a:r>
              <a:rPr lang="fr-FR" sz="1200" i="1" dirty="0">
                <a:solidFill>
                  <a:srgbClr val="C00000"/>
                </a:solidFill>
              </a:rPr>
              <a:t> ces derniers bénéficient déjà de jusqu’à 6 mois de forfaits offerts)</a:t>
            </a:r>
          </a:p>
          <a:p>
            <a:pPr algn="ctr"/>
            <a:endParaRPr lang="fr-FR" sz="1600" i="1" dirty="0">
              <a:solidFill>
                <a:srgbClr val="C0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C00000"/>
                </a:solidFill>
              </a:rPr>
              <a:t>EI ou PM ayant &lt; à 2 années d’existence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endParaRPr lang="fr-FR" dirty="0">
              <a:solidFill>
                <a:srgbClr val="C0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C00000"/>
                </a:solidFill>
              </a:rPr>
              <a:t>Note Bâle II &gt;=7</a:t>
            </a:r>
          </a:p>
          <a:p>
            <a:pPr algn="ctr"/>
            <a:endParaRPr lang="fr-FR" dirty="0">
              <a:solidFill>
                <a:srgbClr val="C0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C00000"/>
                </a:solidFill>
              </a:rPr>
              <a:t>Non-Détenteurs d’un forfait Pro ou Détenteurs d’un forfait </a:t>
            </a:r>
            <a:r>
              <a:rPr lang="fr-FR" dirty="0" err="1">
                <a:solidFill>
                  <a:srgbClr val="C00000"/>
                </a:solidFill>
              </a:rPr>
              <a:t>Labelis</a:t>
            </a:r>
            <a:r>
              <a:rPr lang="fr-FR" dirty="0">
                <a:solidFill>
                  <a:srgbClr val="C00000"/>
                </a:solidFill>
              </a:rPr>
              <a:t> Santé</a:t>
            </a:r>
          </a:p>
        </p:txBody>
      </p:sp>
      <p:pic>
        <p:nvPicPr>
          <p:cNvPr id="8" name="Picture 2" descr="Avec ou sans autorisations ?">
            <a:extLst>
              <a:ext uri="{FF2B5EF4-FFF2-40B4-BE49-F238E27FC236}">
                <a16:creationId xmlns:a16="http://schemas.microsoft.com/office/drawing/2014/main" id="{C8C4CCB6-B29C-D1B1-B7D7-EADE8751C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9924" r="91858">
                        <a14:foregroundMark x1="91858" y1="45417" x2="91858" y2="45417"/>
                        <a14:foregroundMark x1="12468" y1="32917" x2="46565" y2="55833"/>
                        <a14:foregroundMark x1="46565" y1="55833" x2="46565" y2="55833"/>
                        <a14:foregroundMark x1="30025" y1="61250" x2="30025" y2="6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42" t="15426" r="50546" b="17129"/>
          <a:stretch/>
        </p:blipFill>
        <p:spPr bwMode="auto">
          <a:xfrm>
            <a:off x="10113606" y="1946319"/>
            <a:ext cx="1020278" cy="97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85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45F5B1-DE51-E500-BDE7-F3D18E4C1E77}"/>
              </a:ext>
            </a:extLst>
          </p:cNvPr>
          <p:cNvSpPr/>
          <p:nvPr/>
        </p:nvSpPr>
        <p:spPr>
          <a:xfrm>
            <a:off x="3483429" y="3630163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8B66F13C-04C5-7174-8804-D267C3A41E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645636"/>
            <a:ext cx="7071910" cy="2301747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</a:t>
            </a:r>
          </a:p>
          <a:p>
            <a:pPr>
              <a:buClrTx/>
            </a:pPr>
            <a:r>
              <a:rPr lang="fr-FR" sz="2400" dirty="0"/>
              <a:t>Description de l’offre promotionnelle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Modalités de mise en œuvre de la promo</a:t>
            </a:r>
          </a:p>
          <a:p>
            <a:pPr>
              <a:buClrTx/>
            </a:pPr>
            <a:r>
              <a:rPr lang="fr-FR" sz="2400" dirty="0"/>
              <a:t>Cible GERC « MEG »</a:t>
            </a:r>
          </a:p>
          <a:p>
            <a:pPr marL="0" indent="0">
              <a:buClrTx/>
              <a:buNone/>
            </a:pPr>
            <a:endParaRPr lang="fr-FR" sz="2400" dirty="0"/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13280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Modalités de mise en place de cette promo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66746-51F1-76BC-154C-81DDCE8881BE}"/>
              </a:ext>
            </a:extLst>
          </p:cNvPr>
          <p:cNvSpPr/>
          <p:nvPr/>
        </p:nvSpPr>
        <p:spPr>
          <a:xfrm>
            <a:off x="1276246" y="1530684"/>
            <a:ext cx="9456155" cy="44873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37CA91-F724-34CD-C74B-31E89B737EA9}"/>
              </a:ext>
            </a:extLst>
          </p:cNvPr>
          <p:cNvSpPr txBox="1"/>
          <p:nvPr/>
        </p:nvSpPr>
        <p:spPr>
          <a:xfrm>
            <a:off x="1276246" y="1607864"/>
            <a:ext cx="9456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 mettre en place cette promo tarifaire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9DDA75-D842-96E8-38D0-EBB526C8539C}"/>
              </a:ext>
            </a:extLst>
          </p:cNvPr>
          <p:cNvSpPr txBox="1"/>
          <p:nvPr/>
        </p:nvSpPr>
        <p:spPr>
          <a:xfrm>
            <a:off x="1538119" y="2240101"/>
            <a:ext cx="69706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fr-FR" dirty="0"/>
              <a:t>Faire l’avenant Carte pour opérer la montée en gamme vers la CB Business éligible à la promo</a:t>
            </a:r>
          </a:p>
          <a:p>
            <a:pPr marL="342900" indent="-342900" algn="just">
              <a:buAutoNum type="arabicPeriod"/>
            </a:pPr>
            <a:endParaRPr lang="fr-FR" dirty="0"/>
          </a:p>
          <a:p>
            <a:pPr marL="342900" indent="-342900" algn="just">
              <a:buAutoNum type="arabicPeriod"/>
            </a:pPr>
            <a:r>
              <a:rPr lang="fr-FR" dirty="0"/>
              <a:t>Ensuite, depuis la synthèse du Client, passer par la Transaction « </a:t>
            </a:r>
            <a:r>
              <a:rPr lang="fr-FR" b="1" dirty="0"/>
              <a:t>0154 Gérer les conditions tarifaires d’un client </a:t>
            </a:r>
            <a:r>
              <a:rPr lang="fr-FR" dirty="0"/>
              <a:t>»</a:t>
            </a:r>
          </a:p>
          <a:p>
            <a:pPr marL="342900" indent="-342900" algn="just">
              <a:buAutoNum type="arabicPeriod"/>
            </a:pPr>
            <a:endParaRPr lang="fr-FR" dirty="0"/>
          </a:p>
          <a:p>
            <a:pPr marL="342900" indent="-342900" algn="just">
              <a:buAutoNum type="arabicPeriod"/>
            </a:pPr>
            <a:r>
              <a:rPr lang="fr-FR" dirty="0"/>
              <a:t>Choisir le profil tarifaire adapté à la situation de montée en gamme du client, parmi les 3 choix proposés :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DC84BC-6596-061A-B784-AB723931A2BD}"/>
              </a:ext>
            </a:extLst>
          </p:cNvPr>
          <p:cNvSpPr/>
          <p:nvPr/>
        </p:nvSpPr>
        <p:spPr>
          <a:xfrm>
            <a:off x="9094040" y="2240101"/>
            <a:ext cx="1210492" cy="3541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i="1" dirty="0"/>
              <a:t>Illustration sur les </a:t>
            </a:r>
            <a:r>
              <a:rPr lang="fr-FR" sz="1600" i="1" dirty="0" err="1"/>
              <a:t>dias</a:t>
            </a:r>
            <a:r>
              <a:rPr lang="fr-FR" sz="1600" i="1" dirty="0"/>
              <a:t> suivantes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727A43A-F15D-F50B-09F5-8EC460EE6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134" b="6964"/>
          <a:stretch/>
        </p:blipFill>
        <p:spPr>
          <a:xfrm>
            <a:off x="2291730" y="4669738"/>
            <a:ext cx="3910098" cy="1045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7A136D-905E-CBC6-9988-D5E04E2A47A4}"/>
              </a:ext>
            </a:extLst>
          </p:cNvPr>
          <p:cNvSpPr/>
          <p:nvPr/>
        </p:nvSpPr>
        <p:spPr>
          <a:xfrm>
            <a:off x="6201829" y="4669738"/>
            <a:ext cx="2027772" cy="1045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606A2B4-DBE7-7701-6DCC-BAEE20F4EC69}"/>
              </a:ext>
            </a:extLst>
          </p:cNvPr>
          <p:cNvSpPr txBox="1"/>
          <p:nvPr/>
        </p:nvSpPr>
        <p:spPr>
          <a:xfrm>
            <a:off x="5575819" y="5432395"/>
            <a:ext cx="2326278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ym typeface="Wingdings" panose="05000000000000000000" pitchFamily="2" charset="2"/>
              </a:rPr>
              <a:t></a:t>
            </a:r>
            <a:r>
              <a:rPr lang="fr-FR" sz="1100" b="1" i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100" b="1" i="1" dirty="0">
                <a:solidFill>
                  <a:srgbClr val="0070C0"/>
                </a:solidFill>
              </a:rPr>
              <a:t>32,50 € / mois</a:t>
            </a:r>
            <a:r>
              <a:rPr lang="fr-FR" sz="1100" b="1" i="1" dirty="0"/>
              <a:t>, </a:t>
            </a:r>
            <a:r>
              <a:rPr lang="fr-FR" sz="1100" b="1" i="1" dirty="0">
                <a:solidFill>
                  <a:srgbClr val="C00000"/>
                </a:solidFill>
              </a:rPr>
              <a:t>au lieu de 35 €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056B77-A4DC-A19B-07CA-10D290F60711}"/>
              </a:ext>
            </a:extLst>
          </p:cNvPr>
          <p:cNvSpPr txBox="1"/>
          <p:nvPr/>
        </p:nvSpPr>
        <p:spPr>
          <a:xfrm>
            <a:off x="5575819" y="5069819"/>
            <a:ext cx="2326278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ym typeface="Wingdings" panose="05000000000000000000" pitchFamily="2" charset="2"/>
              </a:rPr>
              <a:t> </a:t>
            </a:r>
            <a:r>
              <a:rPr lang="fr-FR" sz="1100" b="1" i="1" dirty="0">
                <a:solidFill>
                  <a:srgbClr val="0070C0"/>
                </a:solidFill>
              </a:rPr>
              <a:t>32,50 € / mois</a:t>
            </a:r>
            <a:r>
              <a:rPr lang="fr-FR" sz="1100" b="1" i="1" dirty="0"/>
              <a:t>, </a:t>
            </a:r>
            <a:r>
              <a:rPr lang="fr-FR" sz="1100" b="1" i="1" dirty="0">
                <a:solidFill>
                  <a:srgbClr val="C00000"/>
                </a:solidFill>
              </a:rPr>
              <a:t>au lieu de 35 €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7F7D59-BEA3-6BFE-CAC9-DE45B48BB09F}"/>
              </a:ext>
            </a:extLst>
          </p:cNvPr>
          <p:cNvSpPr txBox="1"/>
          <p:nvPr/>
        </p:nvSpPr>
        <p:spPr>
          <a:xfrm>
            <a:off x="5572613" y="4678317"/>
            <a:ext cx="2521844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b="1" dirty="0">
                <a:sym typeface="Wingdings" panose="05000000000000000000" pitchFamily="2" charset="2"/>
              </a:rPr>
              <a:t></a:t>
            </a:r>
            <a:r>
              <a:rPr lang="fr-FR" sz="1100" b="1" i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fr-FR" sz="1100" b="1" i="1" dirty="0">
                <a:solidFill>
                  <a:srgbClr val="0070C0"/>
                </a:solidFill>
              </a:rPr>
              <a:t>27,50 € / mois</a:t>
            </a:r>
            <a:r>
              <a:rPr lang="fr-FR" sz="1100" b="1" i="1" dirty="0"/>
              <a:t>, </a:t>
            </a:r>
            <a:r>
              <a:rPr lang="fr-FR" sz="1100" b="1" i="1" dirty="0">
                <a:solidFill>
                  <a:srgbClr val="C00000"/>
                </a:solidFill>
              </a:rPr>
              <a:t>au lieu de 32,50 €</a:t>
            </a:r>
          </a:p>
        </p:txBody>
      </p:sp>
    </p:spTree>
    <p:extLst>
      <p:ext uri="{BB962C8B-B14F-4D97-AF65-F5344CB8AC3E}">
        <p14:creationId xmlns:p14="http://schemas.microsoft.com/office/powerpoint/2010/main" val="2351111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Modalités de mise en place de cette promo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B400FA-8C66-718B-6CFA-29FD5EEE939F}"/>
              </a:ext>
            </a:extLst>
          </p:cNvPr>
          <p:cNvSpPr txBox="1"/>
          <p:nvPr/>
        </p:nvSpPr>
        <p:spPr>
          <a:xfrm>
            <a:off x="3889418" y="1113183"/>
            <a:ext cx="4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illustration sur un exemple client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C95E8F-1D8A-55BD-07BC-6F691FCF2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157" y="2018164"/>
            <a:ext cx="10211685" cy="45236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27F7F-8E4D-4101-46D5-7119507A850F}"/>
              </a:ext>
            </a:extLst>
          </p:cNvPr>
          <p:cNvSpPr txBox="1"/>
          <p:nvPr/>
        </p:nvSpPr>
        <p:spPr>
          <a:xfrm>
            <a:off x="660486" y="1438404"/>
            <a:ext cx="11261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0070C0"/>
                </a:solidFill>
              </a:rPr>
              <a:t>Après avoir finalisé l’avenant de Montée en gamme vers la CB Business éligible à la promo, depuis la synthèse du Client, passer par la Transaction </a:t>
            </a:r>
            <a:r>
              <a:rPr lang="fr-FR" dirty="0">
                <a:solidFill>
                  <a:srgbClr val="0070C0"/>
                </a:solidFill>
              </a:rPr>
              <a:t>« </a:t>
            </a:r>
            <a:r>
              <a:rPr lang="fr-FR" b="1" dirty="0">
                <a:solidFill>
                  <a:srgbClr val="0070C0"/>
                </a:solidFill>
              </a:rPr>
              <a:t>0154 Gérer les conditions tarifaires d’un client </a:t>
            </a:r>
            <a:r>
              <a:rPr lang="fr-FR" dirty="0">
                <a:solidFill>
                  <a:srgbClr val="0070C0"/>
                </a:solidFill>
              </a:rPr>
              <a:t>» </a:t>
            </a:r>
            <a:r>
              <a:rPr lang="fr-FR" sz="1400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3FBF429-E7D3-F139-F682-F1EBC7B23122}"/>
              </a:ext>
            </a:extLst>
          </p:cNvPr>
          <p:cNvSpPr/>
          <p:nvPr/>
        </p:nvSpPr>
        <p:spPr>
          <a:xfrm>
            <a:off x="4241073" y="3370328"/>
            <a:ext cx="374469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DFC3CC-93C7-E1E8-195F-C6FE917C50FB}"/>
              </a:ext>
            </a:extLst>
          </p:cNvPr>
          <p:cNvSpPr txBox="1"/>
          <p:nvPr/>
        </p:nvSpPr>
        <p:spPr>
          <a:xfrm>
            <a:off x="4624250" y="3405999"/>
            <a:ext cx="4435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i="1" dirty="0">
                <a:solidFill>
                  <a:srgbClr val="0070C0"/>
                </a:solidFill>
              </a:rPr>
              <a:t>Cliquer sur l’onglet « Usage professionnel »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4347765-2919-0EAF-3366-56E326A2DF51}"/>
              </a:ext>
            </a:extLst>
          </p:cNvPr>
          <p:cNvSpPr txBox="1"/>
          <p:nvPr/>
        </p:nvSpPr>
        <p:spPr>
          <a:xfrm>
            <a:off x="5493630" y="4089223"/>
            <a:ext cx="4435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i="1" dirty="0">
                <a:solidFill>
                  <a:srgbClr val="0070C0"/>
                </a:solidFill>
              </a:rPr>
              <a:t>Puis sur la ligne BPM102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B70D7D7-172A-B8D7-6C0C-8835169D6E60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4946469" y="4227723"/>
            <a:ext cx="547161" cy="459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0280D4C1-6530-AB2C-D517-E2AF43491802}"/>
              </a:ext>
            </a:extLst>
          </p:cNvPr>
          <p:cNvSpPr/>
          <p:nvPr/>
        </p:nvSpPr>
        <p:spPr>
          <a:xfrm>
            <a:off x="5220788" y="4513328"/>
            <a:ext cx="374469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76B51E4-2DE4-506D-BD35-4A3518D7FFBB}"/>
              </a:ext>
            </a:extLst>
          </p:cNvPr>
          <p:cNvSpPr/>
          <p:nvPr/>
        </p:nvSpPr>
        <p:spPr>
          <a:xfrm>
            <a:off x="10979330" y="5824767"/>
            <a:ext cx="374469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508614-E4AA-72E0-C73A-456E9F7FB1C9}"/>
              </a:ext>
            </a:extLst>
          </p:cNvPr>
          <p:cNvSpPr/>
          <p:nvPr/>
        </p:nvSpPr>
        <p:spPr>
          <a:xfrm>
            <a:off x="8717280" y="5784780"/>
            <a:ext cx="2185851" cy="47026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6E51CF-1B2E-B6F1-0542-76B96185C593}"/>
              </a:ext>
            </a:extLst>
          </p:cNvPr>
          <p:cNvSpPr/>
          <p:nvPr/>
        </p:nvSpPr>
        <p:spPr>
          <a:xfrm>
            <a:off x="3080770" y="3533450"/>
            <a:ext cx="1347537" cy="34321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791FAE-F96B-6EC3-89A8-8C03F5FBC3D0}"/>
              </a:ext>
            </a:extLst>
          </p:cNvPr>
          <p:cNvSpPr/>
          <p:nvPr/>
        </p:nvSpPr>
        <p:spPr>
          <a:xfrm>
            <a:off x="2438399" y="4530686"/>
            <a:ext cx="2422463" cy="277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658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Modalités de mise en place de cette promo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B400FA-8C66-718B-6CFA-29FD5EEE939F}"/>
              </a:ext>
            </a:extLst>
          </p:cNvPr>
          <p:cNvSpPr txBox="1"/>
          <p:nvPr/>
        </p:nvSpPr>
        <p:spPr>
          <a:xfrm>
            <a:off x="3889418" y="1113183"/>
            <a:ext cx="4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illustration sur un exemple client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6A1022-F47F-6580-2CEB-0BEA16349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84" y="1591065"/>
            <a:ext cx="8828453" cy="3023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528A5E4C-79AC-C6A6-8B1D-C3602F52FAE6}"/>
              </a:ext>
            </a:extLst>
          </p:cNvPr>
          <p:cNvSpPr/>
          <p:nvPr/>
        </p:nvSpPr>
        <p:spPr>
          <a:xfrm>
            <a:off x="7038956" y="2752149"/>
            <a:ext cx="374469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B37FFE-5740-2D9B-FACA-7B9D1A0500D4}"/>
              </a:ext>
            </a:extLst>
          </p:cNvPr>
          <p:cNvSpPr/>
          <p:nvPr/>
        </p:nvSpPr>
        <p:spPr>
          <a:xfrm>
            <a:off x="6969288" y="2696302"/>
            <a:ext cx="2107474" cy="47026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A2D042-529E-4E9B-4C17-CA84AB3EA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781" y="4189068"/>
            <a:ext cx="5565457" cy="222743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9D87E7BF-7911-6F5B-72AF-DC1C9A920E22}"/>
              </a:ext>
            </a:extLst>
          </p:cNvPr>
          <p:cNvSpPr/>
          <p:nvPr/>
        </p:nvSpPr>
        <p:spPr>
          <a:xfrm>
            <a:off x="9004661" y="4612242"/>
            <a:ext cx="374469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EE01F0-9C8A-7944-B4DE-A917DA760C7E}"/>
              </a:ext>
            </a:extLst>
          </p:cNvPr>
          <p:cNvSpPr txBox="1"/>
          <p:nvPr/>
        </p:nvSpPr>
        <p:spPr>
          <a:xfrm>
            <a:off x="8556509" y="5000752"/>
            <a:ext cx="2555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i="1" dirty="0">
                <a:solidFill>
                  <a:srgbClr val="0070C0"/>
                </a:solidFill>
              </a:rPr>
              <a:t>Puis choisir le profil tarifaire adapté à la situation de montée en gamme du client, parmi les 3 choix proposés (</a:t>
            </a:r>
            <a:r>
              <a:rPr lang="fr-FR" sz="1200" i="1" dirty="0">
                <a:solidFill>
                  <a:srgbClr val="0070C0"/>
                </a:solidFill>
                <a:highlight>
                  <a:srgbClr val="FFFF00"/>
                </a:highlight>
              </a:rPr>
              <a:t>détail dia suivante</a:t>
            </a:r>
            <a:r>
              <a:rPr lang="fr-FR" sz="1200" i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6B2556C7-1BE8-B355-A31B-32CCF5723716}"/>
              </a:ext>
            </a:extLst>
          </p:cNvPr>
          <p:cNvSpPr/>
          <p:nvPr/>
        </p:nvSpPr>
        <p:spPr>
          <a:xfrm>
            <a:off x="8116387" y="5000752"/>
            <a:ext cx="252548" cy="7638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346162-4BAC-E639-BC60-34B876CDA298}"/>
              </a:ext>
            </a:extLst>
          </p:cNvPr>
          <p:cNvSpPr/>
          <p:nvPr/>
        </p:nvSpPr>
        <p:spPr>
          <a:xfrm>
            <a:off x="10075814" y="6080663"/>
            <a:ext cx="1165025" cy="27760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27018F42-12FE-C8F6-8828-DFFFE9EAF42E}"/>
              </a:ext>
            </a:extLst>
          </p:cNvPr>
          <p:cNvSpPr/>
          <p:nvPr/>
        </p:nvSpPr>
        <p:spPr>
          <a:xfrm>
            <a:off x="7885609" y="3221020"/>
            <a:ext cx="461555" cy="968048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344B7BA-0EA1-4995-56F5-A1174A4FCA52}"/>
              </a:ext>
            </a:extLst>
          </p:cNvPr>
          <p:cNvSpPr/>
          <p:nvPr/>
        </p:nvSpPr>
        <p:spPr>
          <a:xfrm>
            <a:off x="10964769" y="5831749"/>
            <a:ext cx="374469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65821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Modalités de mise en place de cette promo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B400FA-8C66-718B-6CFA-29FD5EEE939F}"/>
              </a:ext>
            </a:extLst>
          </p:cNvPr>
          <p:cNvSpPr txBox="1"/>
          <p:nvPr/>
        </p:nvSpPr>
        <p:spPr>
          <a:xfrm>
            <a:off x="3889418" y="1113183"/>
            <a:ext cx="441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illustration sur un exemple client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077B77-419B-909B-7151-A8D7A6B2E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163" y="1783940"/>
            <a:ext cx="6524625" cy="110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3201D-7002-7FCE-7C52-690BF4467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0"/>
          <a:stretch/>
        </p:blipFill>
        <p:spPr>
          <a:xfrm>
            <a:off x="5284163" y="3035577"/>
            <a:ext cx="6524625" cy="1152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F4B5D0-F8D2-DCE8-4792-F10967B01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165" y="4411849"/>
            <a:ext cx="6524624" cy="10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73C62B-B929-C4EF-6CD8-6C3D69B916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134" b="43042"/>
          <a:stretch/>
        </p:blipFill>
        <p:spPr>
          <a:xfrm>
            <a:off x="258605" y="2152045"/>
            <a:ext cx="4729466" cy="368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C857CF-788D-486F-A6F3-D6E82DA266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0898" b="24278"/>
          <a:stretch/>
        </p:blipFill>
        <p:spPr>
          <a:xfrm>
            <a:off x="258605" y="3374865"/>
            <a:ext cx="4729466" cy="368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04116F-F0A6-5EF1-5D08-7B02EE2D11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213" b="6964"/>
          <a:stretch/>
        </p:blipFill>
        <p:spPr>
          <a:xfrm>
            <a:off x="258605" y="4662406"/>
            <a:ext cx="4729466" cy="368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BB8B2DD-4AEF-8A49-93D5-9F66D96C7588}"/>
              </a:ext>
            </a:extLst>
          </p:cNvPr>
          <p:cNvSpPr txBox="1"/>
          <p:nvPr/>
        </p:nvSpPr>
        <p:spPr>
          <a:xfrm>
            <a:off x="563098" y="1433935"/>
            <a:ext cx="10775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i="1" dirty="0">
                <a:solidFill>
                  <a:srgbClr val="0070C0"/>
                </a:solidFill>
              </a:rPr>
              <a:t>Détail des 3 profils tarifaires accessibles dans le cadre de cette opération de MEG promotionnelle </a:t>
            </a:r>
            <a:r>
              <a:rPr lang="fr-FR" sz="1600" i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3FB16C0-4BEB-7951-4E4F-E4D0AFDCC1BA}"/>
              </a:ext>
            </a:extLst>
          </p:cNvPr>
          <p:cNvSpPr txBox="1"/>
          <p:nvPr/>
        </p:nvSpPr>
        <p:spPr>
          <a:xfrm>
            <a:off x="2314813" y="5744817"/>
            <a:ext cx="7562373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NB : cette promotion tarifaire restera en place sur 12 mois, puis s’éteindra automatiquement, sans action de votre part, à l’issue de cette période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9F6A33-DE05-27EF-3143-A666B5D22814}"/>
              </a:ext>
            </a:extLst>
          </p:cNvPr>
          <p:cNvSpPr txBox="1"/>
          <p:nvPr/>
        </p:nvSpPr>
        <p:spPr>
          <a:xfrm>
            <a:off x="8412480" y="2678327"/>
            <a:ext cx="2332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solidFill>
                  <a:srgbClr val="0070C0"/>
                </a:solidFill>
              </a:rPr>
              <a:t>27,50 € / mois</a:t>
            </a:r>
            <a:r>
              <a:rPr lang="fr-FR" sz="1100" b="1" i="1" dirty="0"/>
              <a:t>, </a:t>
            </a:r>
            <a:r>
              <a:rPr lang="fr-FR" sz="1100" b="1" i="1" dirty="0">
                <a:solidFill>
                  <a:srgbClr val="C00000"/>
                </a:solidFill>
              </a:rPr>
              <a:t>au lieu de 32,50 €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6DC784-ACA7-7495-44F3-DF8B600E5466}"/>
              </a:ext>
            </a:extLst>
          </p:cNvPr>
          <p:cNvSpPr txBox="1"/>
          <p:nvPr/>
        </p:nvSpPr>
        <p:spPr>
          <a:xfrm>
            <a:off x="8581683" y="3955840"/>
            <a:ext cx="21371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solidFill>
                  <a:srgbClr val="0070C0"/>
                </a:solidFill>
              </a:rPr>
              <a:t>32,50 € / mois</a:t>
            </a:r>
            <a:r>
              <a:rPr lang="fr-FR" sz="1100" b="1" i="1" dirty="0"/>
              <a:t>, </a:t>
            </a:r>
            <a:r>
              <a:rPr lang="fr-FR" sz="1100" b="1" i="1" dirty="0">
                <a:solidFill>
                  <a:srgbClr val="C00000"/>
                </a:solidFill>
              </a:rPr>
              <a:t>au lieu de 35 €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F2F28A-8538-9233-99CD-183175F05EE0}"/>
              </a:ext>
            </a:extLst>
          </p:cNvPr>
          <p:cNvSpPr txBox="1"/>
          <p:nvPr/>
        </p:nvSpPr>
        <p:spPr>
          <a:xfrm>
            <a:off x="9221763" y="5259098"/>
            <a:ext cx="21371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i="1" dirty="0">
                <a:solidFill>
                  <a:srgbClr val="0070C0"/>
                </a:solidFill>
              </a:rPr>
              <a:t>32,50 € / mois</a:t>
            </a:r>
            <a:r>
              <a:rPr lang="fr-FR" sz="1100" b="1" i="1" dirty="0"/>
              <a:t>, </a:t>
            </a:r>
            <a:r>
              <a:rPr lang="fr-FR" sz="1100" b="1" i="1" dirty="0">
                <a:solidFill>
                  <a:srgbClr val="C00000"/>
                </a:solidFill>
              </a:rPr>
              <a:t>au lieu de 35 €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8882B2-6F3F-458A-156E-05AC910A7946}"/>
              </a:ext>
            </a:extLst>
          </p:cNvPr>
          <p:cNvSpPr/>
          <p:nvPr/>
        </p:nvSpPr>
        <p:spPr>
          <a:xfrm>
            <a:off x="5741838" y="1834483"/>
            <a:ext cx="1343155" cy="27775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589E7-DEB7-5120-59C9-C32942B25393}"/>
              </a:ext>
            </a:extLst>
          </p:cNvPr>
          <p:cNvSpPr/>
          <p:nvPr/>
        </p:nvSpPr>
        <p:spPr>
          <a:xfrm>
            <a:off x="5741838" y="3097106"/>
            <a:ext cx="1343155" cy="27775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5D8370-0C5F-28F5-5FEB-48FEA375ECD8}"/>
              </a:ext>
            </a:extLst>
          </p:cNvPr>
          <p:cNvSpPr/>
          <p:nvPr/>
        </p:nvSpPr>
        <p:spPr>
          <a:xfrm>
            <a:off x="5741837" y="4411839"/>
            <a:ext cx="1343155" cy="27775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29AF1D-A68C-9B6C-1692-35C493C116A4}"/>
              </a:ext>
            </a:extLst>
          </p:cNvPr>
          <p:cNvSpPr/>
          <p:nvPr/>
        </p:nvSpPr>
        <p:spPr>
          <a:xfrm>
            <a:off x="10021029" y="1831525"/>
            <a:ext cx="1683291" cy="35566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F427D3-D0CB-0DF7-1E95-DE2C84DC8949}"/>
              </a:ext>
            </a:extLst>
          </p:cNvPr>
          <p:cNvSpPr/>
          <p:nvPr/>
        </p:nvSpPr>
        <p:spPr>
          <a:xfrm>
            <a:off x="10021028" y="3100236"/>
            <a:ext cx="1683292" cy="35566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4F5BF-EE20-A675-7B84-14202C767048}"/>
              </a:ext>
            </a:extLst>
          </p:cNvPr>
          <p:cNvSpPr/>
          <p:nvPr/>
        </p:nvSpPr>
        <p:spPr>
          <a:xfrm>
            <a:off x="10021028" y="4406920"/>
            <a:ext cx="1683292" cy="35566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DC06F713-1072-9D8D-81B4-82D84371AB41}"/>
              </a:ext>
            </a:extLst>
          </p:cNvPr>
          <p:cNvSpPr/>
          <p:nvPr/>
        </p:nvSpPr>
        <p:spPr>
          <a:xfrm>
            <a:off x="4758756" y="2112521"/>
            <a:ext cx="563098" cy="44707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98280DAB-56A0-933D-B55B-15899B551CA5}"/>
              </a:ext>
            </a:extLst>
          </p:cNvPr>
          <p:cNvSpPr/>
          <p:nvPr/>
        </p:nvSpPr>
        <p:spPr>
          <a:xfrm>
            <a:off x="4758756" y="3343705"/>
            <a:ext cx="563098" cy="44707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droite 26">
            <a:extLst>
              <a:ext uri="{FF2B5EF4-FFF2-40B4-BE49-F238E27FC236}">
                <a16:creationId xmlns:a16="http://schemas.microsoft.com/office/drawing/2014/main" id="{8C09757B-AEE2-F326-7AC0-E50081275DD4}"/>
              </a:ext>
            </a:extLst>
          </p:cNvPr>
          <p:cNvSpPr/>
          <p:nvPr/>
        </p:nvSpPr>
        <p:spPr>
          <a:xfrm>
            <a:off x="4758756" y="4613072"/>
            <a:ext cx="563098" cy="44707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002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6A260B-3C8B-46C0-908E-903BF6696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45F5B1-DE51-E500-BDE7-F3D18E4C1E77}"/>
              </a:ext>
            </a:extLst>
          </p:cNvPr>
          <p:cNvSpPr/>
          <p:nvPr/>
        </p:nvSpPr>
        <p:spPr>
          <a:xfrm>
            <a:off x="3483429" y="4150429"/>
            <a:ext cx="7994468" cy="55555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8B66F13C-04C5-7174-8804-D267C3A41E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2645636"/>
            <a:ext cx="7071910" cy="2301747"/>
          </a:xfrm>
        </p:spPr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fr-FR" sz="2400" dirty="0"/>
              <a:t>Contexte</a:t>
            </a:r>
          </a:p>
          <a:p>
            <a:pPr>
              <a:buClrTx/>
            </a:pPr>
            <a:r>
              <a:rPr lang="fr-FR" sz="2400" dirty="0"/>
              <a:t>Description de l’offre promotionnelle</a:t>
            </a:r>
          </a:p>
          <a:p>
            <a:pPr>
              <a:buClrTx/>
            </a:pPr>
            <a:r>
              <a:rPr lang="fr-FR" sz="2400" dirty="0"/>
              <a:t>Modalités de mise en œuvre de la promo</a:t>
            </a:r>
          </a:p>
          <a:p>
            <a:pPr>
              <a:buClrTx/>
            </a:pPr>
            <a:r>
              <a:rPr lang="fr-FR" sz="2400" b="1" dirty="0">
                <a:solidFill>
                  <a:srgbClr val="C00000"/>
                </a:solidFill>
              </a:rPr>
              <a:t>Cible GERC « MEG »</a:t>
            </a:r>
          </a:p>
          <a:p>
            <a:pPr marL="0" indent="0">
              <a:buClrTx/>
              <a:buNone/>
            </a:pPr>
            <a:endParaRPr lang="fr-FR" sz="2400" dirty="0"/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25261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F70595-5759-3A68-13DE-1D75B1069EBC}"/>
              </a:ext>
            </a:extLst>
          </p:cNvPr>
          <p:cNvSpPr txBox="1">
            <a:spLocks/>
          </p:cNvSpPr>
          <p:nvPr/>
        </p:nvSpPr>
        <p:spPr>
          <a:xfrm>
            <a:off x="605631" y="627016"/>
            <a:ext cx="10980738" cy="48616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Black" panose="00000A00000000000000" pitchFamily="2" charset="0"/>
                <a:ea typeface="+mn-ea"/>
                <a:cs typeface="+mn-cs"/>
              </a:rPr>
              <a:t>Cible GERC « MEG » dans vos PDO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1CC9E04-CA95-7021-22FC-3E5C70137F77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4E5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9DDA75-D842-96E8-38D0-EBB526C8539C}"/>
              </a:ext>
            </a:extLst>
          </p:cNvPr>
          <p:cNvSpPr txBox="1"/>
          <p:nvPr/>
        </p:nvSpPr>
        <p:spPr>
          <a:xfrm>
            <a:off x="593147" y="1252868"/>
            <a:ext cx="1099322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prstClr val="black"/>
                </a:solidFill>
                <a:latin typeface="Arial"/>
              </a:rPr>
              <a:t>L’offre promo sur les montées en gamme décrite dans cette Hebdo Pro peut être proposée au fil de l’eau, auprès de chaque contact éligible.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En complément</a:t>
            </a:r>
            <a:r>
              <a:rPr lang="fr-FR" dirty="0">
                <a:solidFill>
                  <a:prstClr val="black"/>
                </a:solidFill>
                <a:latin typeface="Arial"/>
              </a:rPr>
              <a:t>, pour accompagner cette offre promotionnelle, une cible GERC est également mise à notre disposition dans le cadre du Temps Fort 2024 Q1 :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 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Q1 PRO JO24 MONTEE EN GAMME CARTE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» 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(vol. : 12 500 clients – visible en PDO jusqu’au 30/04/24)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i="1" dirty="0">
              <a:solidFill>
                <a:prstClr val="black"/>
              </a:solidFill>
              <a:latin typeface="Arial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kumimoji="0" lang="fr-FR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Clients visés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clients Pros détent</a:t>
            </a:r>
            <a:r>
              <a:rPr lang="fr-FR" dirty="0" err="1">
                <a:solidFill>
                  <a:prstClr val="black"/>
                </a:solidFill>
                <a:latin typeface="Arial"/>
              </a:rPr>
              <a:t>eurs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d’une carte Business ou Gold Business. 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u="sng" dirty="0">
                <a:solidFill>
                  <a:prstClr val="black"/>
                </a:solidFill>
                <a:latin typeface="Arial"/>
              </a:rPr>
              <a:t>Objectif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dirty="0">
                <a:solidFill>
                  <a:prstClr val="black"/>
                </a:solidFill>
                <a:latin typeface="Arial"/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prstClr val="black"/>
                </a:solidFill>
                <a:latin typeface="Arial"/>
              </a:rPr>
              <a:t>leur proposer une montée en gamme vers une carte de niveau supérieur.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6B84726-9EAA-67ED-36F4-9D494E680E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45" b="66075"/>
          <a:stretch/>
        </p:blipFill>
        <p:spPr>
          <a:xfrm>
            <a:off x="8088727" y="3899841"/>
            <a:ext cx="3848264" cy="2467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28617DC-2D11-CF2B-9856-0D15A2810B1D}"/>
              </a:ext>
            </a:extLst>
          </p:cNvPr>
          <p:cNvSpPr txBox="1"/>
          <p:nvPr/>
        </p:nvSpPr>
        <p:spPr>
          <a:xfrm>
            <a:off x="570320" y="3933497"/>
            <a:ext cx="706019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prstClr val="black"/>
                </a:solidFill>
                <a:latin typeface="Arial"/>
              </a:rPr>
              <a:t>Et dans le cadre de ce ciblage, si le client répond favorablement à votre proposition, celui-ci pourra :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800" dirty="0">
              <a:solidFill>
                <a:prstClr val="black"/>
              </a:solidFill>
              <a:latin typeface="Arial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prstClr val="black"/>
                </a:solidFill>
                <a:latin typeface="Arial"/>
              </a:rPr>
              <a:t>non seulement bénéficier de la remise tarifaire sur 12 mois </a:t>
            </a:r>
            <a:r>
              <a:rPr lang="fr-FR" sz="1600" i="1" dirty="0">
                <a:solidFill>
                  <a:prstClr val="black"/>
                </a:solidFill>
                <a:latin typeface="Arial"/>
              </a:rPr>
              <a:t>(si éligible à cette promo)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prstClr val="black"/>
                </a:solidFill>
                <a:latin typeface="Arial"/>
              </a:rPr>
              <a:t>mais aussi, dans un 2</a:t>
            </a:r>
            <a:r>
              <a:rPr lang="fr-FR" baseline="30000" dirty="0">
                <a:solidFill>
                  <a:prstClr val="black"/>
                </a:solidFill>
                <a:latin typeface="Arial"/>
              </a:rPr>
              <a:t>nd</a:t>
            </a:r>
            <a:r>
              <a:rPr lang="fr-FR" dirty="0">
                <a:solidFill>
                  <a:prstClr val="black"/>
                </a:solidFill>
                <a:latin typeface="Arial"/>
              </a:rPr>
              <a:t> temps </a:t>
            </a:r>
            <a:r>
              <a:rPr lang="fr-FR" sz="1400" i="1" dirty="0">
                <a:solidFill>
                  <a:prstClr val="black"/>
                </a:solidFill>
                <a:latin typeface="Arial"/>
              </a:rPr>
              <a:t>(en mars 2024)</a:t>
            </a:r>
            <a:r>
              <a:rPr lang="fr-FR" dirty="0">
                <a:solidFill>
                  <a:prstClr val="black"/>
                </a:solidFill>
                <a:latin typeface="Arial"/>
              </a:rPr>
              <a:t>, participer à un tirage au sort pour lui permettre de remporter des places pour les épreuves d’une finale des Jeux Olympiques ou Paralympiques de Paris 2024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382197E-D81B-E988-9875-FA20E702CE4C}"/>
              </a:ext>
            </a:extLst>
          </p:cNvPr>
          <p:cNvCxnSpPr>
            <a:cxnSpLocks/>
          </p:cNvCxnSpPr>
          <p:nvPr/>
        </p:nvCxnSpPr>
        <p:spPr>
          <a:xfrm>
            <a:off x="2459421" y="6117021"/>
            <a:ext cx="54558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797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5" ma:contentTypeDescription="Crée un document." ma:contentTypeScope="" ma:versionID="181f6a1c56644aa99dac88bb85c41509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d95b44ecae68fb8b7a6f1c1fb4fb1cb7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85DB3586-3B6F-419F-93B5-88E9605A2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15459</TotalTime>
  <Words>1255</Words>
  <Application>Microsoft Office PowerPoint</Application>
  <PresentationFormat>Grand écran</PresentationFormat>
  <Paragraphs>155</Paragraphs>
  <Slides>17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Arial Narrow</vt:lpstr>
      <vt:lpstr>Calibri</vt:lpstr>
      <vt:lpstr>Montserrat Black</vt:lpstr>
      <vt:lpstr>Wingdings</vt:lpstr>
      <vt:lpstr>Thème Office</vt:lpstr>
      <vt:lpstr>1_Thème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BOHN Stephane [CEGEE]</cp:lastModifiedBy>
  <cp:revision>429</cp:revision>
  <cp:lastPrinted>2024-01-02T16:06:13Z</cp:lastPrinted>
  <dcterms:created xsi:type="dcterms:W3CDTF">2020-06-24T09:20:11Z</dcterms:created>
  <dcterms:modified xsi:type="dcterms:W3CDTF">2024-01-08T07:21:33Z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