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0"/>
  </p:notesMasterIdLst>
  <p:handoutMasterIdLst>
    <p:handoutMasterId r:id="rId21"/>
  </p:handoutMasterIdLst>
  <p:sldIdLst>
    <p:sldId id="286" r:id="rId13"/>
    <p:sldId id="289" r:id="rId14"/>
    <p:sldId id="339" r:id="rId15"/>
    <p:sldId id="336" r:id="rId16"/>
    <p:sldId id="337" r:id="rId17"/>
    <p:sldId id="338" r:id="rId18"/>
    <p:sldId id="340" r:id="rId19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9C86"/>
    <a:srgbClr val="EB0F2D"/>
    <a:srgbClr val="EA9922"/>
    <a:srgbClr val="581D41"/>
    <a:srgbClr val="DE6225"/>
    <a:srgbClr val="BFBFBF"/>
    <a:srgbClr val="FFDDED"/>
    <a:srgbClr val="FFDDDD"/>
    <a:srgbClr val="D3CEC3"/>
    <a:srgbClr val="F7DA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717" autoAdjust="0"/>
    <p:restoredTop sz="94629" autoAdjust="0"/>
  </p:normalViewPr>
  <p:slideViewPr>
    <p:cSldViewPr snapToGrid="0">
      <p:cViewPr>
        <p:scale>
          <a:sx n="100" d="100"/>
          <a:sy n="100" d="100"/>
        </p:scale>
        <p:origin x="-1944" y="-324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22/03/2019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22/03/2019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242" y="6130658"/>
            <a:ext cx="2287622" cy="51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7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6297049"/>
            <a:ext cx="2098049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mmerciaux.celca.caisse-epargne.fr/download/418/box-office/12621/evolutions-easiris_09032019_ce.pptx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83380" y="261852"/>
            <a:ext cx="8575200" cy="5571858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1307507" y="634120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22/03/2019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– Semaine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12</a:t>
            </a:r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883780"/>
            <a:ext cx="1235223" cy="8802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495919" y="2715781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246" y="4774032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MARCHE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42" y="252264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EEECE1">
                    <a:lumMod val="50000"/>
                  </a:srgbClr>
                </a:solidFill>
              </a:rPr>
              <a:t>L’HEBDO PRO – Semaine S17 2018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sommaire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0285" y="1191060"/>
            <a:ext cx="8519885" cy="49184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Votre actualité…</a:t>
            </a:r>
          </a:p>
          <a:p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Epargne salariale : offre promotionnelle </a:t>
            </a:r>
            <a:endParaRPr lang="fr-FR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3"/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ü"/>
            </a:pPr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/>
            <a:r>
              <a:rPr lang="fr-F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		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74497" y="6390485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S12 2019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97291" y="372795"/>
            <a:ext cx="14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SEMAINE </a:t>
            </a:r>
            <a:r>
              <a:rPr lang="fr-FR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11</a:t>
            </a:r>
            <a:endParaRPr lang="fr-FR" b="1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>Offre Promotionnelle </a:t>
            </a:r>
            <a:r>
              <a:rPr lang="fr-FR" sz="2400" spc="30" dirty="0"/>
              <a:t/>
            </a:r>
            <a:br>
              <a:rPr lang="fr-FR" sz="2400" spc="30" dirty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45517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459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S12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958444" y="4701633"/>
            <a:ext cx="68931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>
                <a:solidFill>
                  <a:schemeClr val="bg1"/>
                </a:solidFill>
              </a:rPr>
              <a:t>RAPPEL</a:t>
            </a:r>
            <a:r>
              <a:rPr lang="fr-FR" sz="1200" dirty="0">
                <a:solidFill>
                  <a:schemeClr val="bg1"/>
                </a:solidFill>
              </a:rPr>
              <a:t> : le document « Pièces Crédit » est </a:t>
            </a:r>
            <a:r>
              <a:rPr lang="fr-FR" b="1" dirty="0">
                <a:solidFill>
                  <a:schemeClr val="bg1"/>
                </a:solidFill>
              </a:rPr>
              <a:t>obligatoire</a:t>
            </a:r>
            <a:r>
              <a:rPr lang="fr-FR" sz="1200" b="1" dirty="0">
                <a:solidFill>
                  <a:schemeClr val="bg1"/>
                </a:solidFill>
              </a:rPr>
              <a:t>, </a:t>
            </a:r>
            <a:r>
              <a:rPr lang="fr-FR" sz="1200" dirty="0">
                <a:solidFill>
                  <a:schemeClr val="bg1"/>
                </a:solidFill>
              </a:rPr>
              <a:t>il doit être déposé dans les pièces jointes du dossier sous DEFI.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est le document de base de contrôle du dosser par le Département Réalisation Pro BDR.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ne pourra être réclamé une pièce supplémentaire ne faisant pas partie de la liste. </a:t>
            </a:r>
          </a:p>
          <a:p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177682" y="860567"/>
            <a:ext cx="888059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Réduction de 50%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sur les frais de tenue de comptes au titre de l’exercice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2019 lors de la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souscription d’un contrat PEI PERCO-I (BOX OFFICE et/ou ES-PL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Période de validité de l’offre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du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18/03/2019 au 31/12/2019 inclus 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Pour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bénéficier de l’offre, le contrat doit être : </a:t>
            </a:r>
            <a:endParaRPr lang="fr-FR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souscrit sur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Easiris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et signé électroniquement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alimenté à la souscription </a:t>
            </a:r>
            <a:endParaRPr lang="fr-FR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Code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promotionnel associé à l’opération : OFFRE2019 </a:t>
            </a:r>
            <a:endParaRPr lang="fr-FR" sz="20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Modes de souscription possibles :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Via l’application </a:t>
            </a:r>
            <a:r>
              <a:rPr lang="fr-FR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Easiris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disponible sur votre poste de travail MYSYS </a:t>
            </a:r>
          </a:p>
          <a:p>
            <a:pPr algn="ctr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648325" y="2639837"/>
            <a:ext cx="3248025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Pour en savoir plus sur la signature électronique cliquer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ici </a:t>
            </a:r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ou Rubrique des co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mmerciaux/ Pro/ Epargne salariale/ Box office </a:t>
            </a:r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3"/>
            <a:r>
              <a:rPr lang="fr-FR" sz="1400" i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lien envoyé par mail au client pour signer son contrat et/ou son 1</a:t>
            </a:r>
            <a:r>
              <a:rPr lang="fr-FR" sz="1400" i="1" baseline="300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</a:t>
            </a:r>
            <a:r>
              <a:rPr lang="fr-FR" sz="1400" i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versement restera actif 24h (au lieu de 30 minutes</a:t>
            </a:r>
            <a:r>
              <a:rPr lang="fr-FR" sz="1400" i="1" dirty="0" smtClean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FR" sz="1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63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b="0" dirty="0" smtClean="0"/>
              <a:t> </a:t>
            </a:r>
            <a:r>
              <a:rPr lang="fr-FR" sz="2400" dirty="0"/>
              <a:t>COMMENT FAIRE PROFITER DE L’OFFRE A VOS CLIENTS ? </a:t>
            </a:r>
            <a:r>
              <a:rPr lang="fr-FR" sz="2400" spc="30" dirty="0"/>
              <a:t/>
            </a:r>
            <a:br>
              <a:rPr lang="fr-FR" sz="2400" spc="30" dirty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459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S12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958444" y="4701633"/>
            <a:ext cx="68931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>
                <a:solidFill>
                  <a:schemeClr val="bg1"/>
                </a:solidFill>
              </a:rPr>
              <a:t>RAPPEL</a:t>
            </a:r>
            <a:r>
              <a:rPr lang="fr-FR" sz="1200" dirty="0">
                <a:solidFill>
                  <a:schemeClr val="bg1"/>
                </a:solidFill>
              </a:rPr>
              <a:t> : le document « Pièces Crédit » est </a:t>
            </a:r>
            <a:r>
              <a:rPr lang="fr-FR" b="1" dirty="0">
                <a:solidFill>
                  <a:schemeClr val="bg1"/>
                </a:solidFill>
              </a:rPr>
              <a:t>obligatoire</a:t>
            </a:r>
            <a:r>
              <a:rPr lang="fr-FR" sz="1200" b="1" dirty="0">
                <a:solidFill>
                  <a:schemeClr val="bg1"/>
                </a:solidFill>
              </a:rPr>
              <a:t>, </a:t>
            </a:r>
            <a:r>
              <a:rPr lang="fr-FR" sz="1200" dirty="0">
                <a:solidFill>
                  <a:schemeClr val="bg1"/>
                </a:solidFill>
              </a:rPr>
              <a:t>il doit être déposé dans les pièces jointes du dossier sous DEFI.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est le document de base de contrôle du dosser par le Département Réalisation Pro BDR.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ne pourra être réclamé une pièce supplémentaire ne faisant pas partie de la liste. </a:t>
            </a:r>
          </a:p>
          <a:p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257175" y="1176635"/>
            <a:ext cx="88868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1) Réalisez la souscription du contrat sous </a:t>
            </a:r>
            <a:r>
              <a:rPr lang="fr-FR" dirty="0" err="1" smtClean="0"/>
              <a:t>Easiris</a:t>
            </a:r>
            <a:r>
              <a:rPr lang="fr-FR" dirty="0" smtClean="0"/>
              <a:t> en précisant impérativement le code opération </a:t>
            </a:r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07" y="1616392"/>
            <a:ext cx="4661018" cy="4540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llipse 8"/>
          <p:cNvSpPr/>
          <p:nvPr/>
        </p:nvSpPr>
        <p:spPr>
          <a:xfrm>
            <a:off x="2324100" y="3429000"/>
            <a:ext cx="2376487" cy="71733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4838700" y="1878805"/>
            <a:ext cx="4212809" cy="378565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Attention :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Le bénéfice de l’offre promotionnelle ne se fait </a:t>
            </a: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pas automatiquement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dans l’application. Pour que votre client bénéficie de l’offre, vous devez obligatoirement indiquer le code opération associé à l’offre, soit : </a:t>
            </a:r>
          </a:p>
          <a:p>
            <a:pPr algn="just"/>
            <a:r>
              <a:rPr lang="fr-FR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                 </a:t>
            </a:r>
          </a:p>
          <a:p>
            <a:pPr algn="ctr"/>
            <a:r>
              <a:rPr lang="fr-FR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OFFRE2019 </a:t>
            </a:r>
          </a:p>
          <a:p>
            <a:pPr algn="just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Cette information est à saisir dans la partie 2 des « modalités d’adhésion », dans le bloc « Questions préalables » (</a:t>
            </a:r>
            <a:r>
              <a:rPr lang="fr-F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cf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copie d’écran ci-contre). </a:t>
            </a:r>
          </a:p>
          <a:p>
            <a:pPr algn="just"/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Pour bénéficier de l’offre, le contrat doit être signé électroniquement. </a:t>
            </a:r>
            <a:endParaRPr lang="fr-FR" sz="1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26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b="0" dirty="0" smtClean="0"/>
              <a:t> </a:t>
            </a:r>
            <a:r>
              <a:rPr lang="fr-FR" sz="2400" dirty="0"/>
              <a:t>COMMENT FAIRE PROFITER DE L’OFFRE A VOS CLIENTS ? </a:t>
            </a:r>
            <a:r>
              <a:rPr lang="fr-FR" sz="2400" spc="30" dirty="0"/>
              <a:t/>
            </a:r>
            <a:br>
              <a:rPr lang="fr-FR" sz="2400" spc="30" dirty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459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S12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958444" y="4688391"/>
            <a:ext cx="68931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>
                <a:solidFill>
                  <a:schemeClr val="bg1"/>
                </a:solidFill>
              </a:rPr>
              <a:t>RAPPEL</a:t>
            </a:r>
            <a:r>
              <a:rPr lang="fr-FR" sz="1200" dirty="0">
                <a:solidFill>
                  <a:schemeClr val="bg1"/>
                </a:solidFill>
              </a:rPr>
              <a:t> : le document « Pièces Crédit » est </a:t>
            </a:r>
            <a:r>
              <a:rPr lang="fr-FR" b="1" dirty="0">
                <a:solidFill>
                  <a:schemeClr val="bg1"/>
                </a:solidFill>
              </a:rPr>
              <a:t>obligatoire</a:t>
            </a:r>
            <a:r>
              <a:rPr lang="fr-FR" sz="1200" b="1" dirty="0">
                <a:solidFill>
                  <a:schemeClr val="bg1"/>
                </a:solidFill>
              </a:rPr>
              <a:t>, </a:t>
            </a:r>
            <a:r>
              <a:rPr lang="fr-FR" sz="1200" dirty="0">
                <a:solidFill>
                  <a:schemeClr val="bg1"/>
                </a:solidFill>
              </a:rPr>
              <a:t>il doit être déposé dans les pièces jointes du dossier sous DEFI.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est le document de base de contrôle du dosser par le Département Réalisation Pro BDR.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ne pourra être réclamé une pièce supplémentaire ne faisant pas partie de la liste. </a:t>
            </a:r>
          </a:p>
          <a:p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509712"/>
            <a:ext cx="5886450" cy="30696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349522" y="5082633"/>
            <a:ext cx="488007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Vérifiez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que le code promo apparait bien sur le bulletin de souscription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signé électroniquement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575292" y="4284670"/>
            <a:ext cx="1043980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OFFRE2019 </a:t>
            </a:r>
          </a:p>
        </p:txBody>
      </p:sp>
      <p:cxnSp>
        <p:nvCxnSpPr>
          <p:cNvPr id="15" name="Connecteur droit avec flèche 14"/>
          <p:cNvCxnSpPr/>
          <p:nvPr/>
        </p:nvCxnSpPr>
        <p:spPr>
          <a:xfrm flipH="1" flipV="1">
            <a:off x="2401293" y="4561669"/>
            <a:ext cx="913408" cy="600882"/>
          </a:xfrm>
          <a:prstGeom prst="straightConnector1">
            <a:avLst/>
          </a:prstGeom>
          <a:ln>
            <a:solidFill>
              <a:srgbClr val="C00000">
                <a:alpha val="95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938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b="0" dirty="0" smtClean="0"/>
              <a:t> </a:t>
            </a:r>
            <a:r>
              <a:rPr lang="fr-FR" sz="2400" dirty="0"/>
              <a:t>COMMENT FAIRE PROFITER DE L’OFFRE A VOS CLIENTS ? </a:t>
            </a:r>
            <a:r>
              <a:rPr lang="fr-FR" sz="2400" spc="30" dirty="0"/>
              <a:t/>
            </a:r>
            <a:br>
              <a:rPr lang="fr-FR" sz="2400" spc="30" dirty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459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S12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958444" y="4688391"/>
            <a:ext cx="68931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>
                <a:solidFill>
                  <a:schemeClr val="bg1"/>
                </a:solidFill>
              </a:rPr>
              <a:t>RAPPEL</a:t>
            </a:r>
            <a:r>
              <a:rPr lang="fr-FR" sz="1200" dirty="0">
                <a:solidFill>
                  <a:schemeClr val="bg1"/>
                </a:solidFill>
              </a:rPr>
              <a:t> : le document « Pièces Crédit » est </a:t>
            </a:r>
            <a:r>
              <a:rPr lang="fr-FR" b="1" dirty="0">
                <a:solidFill>
                  <a:schemeClr val="bg1"/>
                </a:solidFill>
              </a:rPr>
              <a:t>obligatoire</a:t>
            </a:r>
            <a:r>
              <a:rPr lang="fr-FR" sz="1200" b="1" dirty="0">
                <a:solidFill>
                  <a:schemeClr val="bg1"/>
                </a:solidFill>
              </a:rPr>
              <a:t>, </a:t>
            </a:r>
            <a:r>
              <a:rPr lang="fr-FR" sz="1200" dirty="0">
                <a:solidFill>
                  <a:schemeClr val="bg1"/>
                </a:solidFill>
              </a:rPr>
              <a:t>il doit être déposé dans les pièces jointes du dossier sous DEFI.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est le document de base de contrôle du dosser par le Département Réalisation Pro BDR.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ne pourra être réclamé une pièce supplémentaire ne faisant pas partie de la liste. </a:t>
            </a:r>
          </a:p>
          <a:p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177682" y="1031003"/>
            <a:ext cx="87439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2) Procédez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à l’alimentation du contrat d’épargne salariale de votre client dès son ouverture </a:t>
            </a:r>
            <a:endParaRPr lang="fr-FR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Directement depuis </a:t>
            </a:r>
            <a:r>
              <a:rPr lang="fr-FR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Easiris</a:t>
            </a:r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par prélèvement : </a:t>
            </a:r>
            <a:endParaRPr lang="fr-F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▪ Via l’onglet 1er versement pour réaliser un versement périodique par prélèvement : o ponctuel, </a:t>
            </a:r>
          </a:p>
          <a:p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	o mensuel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	o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trimestriel, </a:t>
            </a:r>
          </a:p>
          <a:p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	o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semestriel </a:t>
            </a: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et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permettre au client de choisir directement les fonds sur lesquels il souhaite investir.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00" y="3339327"/>
            <a:ext cx="3832125" cy="29426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1" y="3332335"/>
            <a:ext cx="4038600" cy="30446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509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b="0" dirty="0" smtClean="0"/>
              <a:t> </a:t>
            </a:r>
            <a:r>
              <a:rPr lang="fr-FR" sz="2400" dirty="0"/>
              <a:t>COMMENT FAIRE PROFITER DE L’OFFRE A VOS CLIENTS ? </a:t>
            </a:r>
            <a:r>
              <a:rPr lang="fr-FR" sz="2400" spc="30" dirty="0"/>
              <a:t/>
            </a:r>
            <a:br>
              <a:rPr lang="fr-FR" sz="2400" spc="30" dirty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459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S12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958444" y="4688391"/>
            <a:ext cx="68931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>
                <a:solidFill>
                  <a:schemeClr val="bg1"/>
                </a:solidFill>
              </a:rPr>
              <a:t>RAPPEL</a:t>
            </a:r>
            <a:r>
              <a:rPr lang="fr-FR" sz="1200" dirty="0">
                <a:solidFill>
                  <a:schemeClr val="bg1"/>
                </a:solidFill>
              </a:rPr>
              <a:t> : le document « Pièces Crédit » est </a:t>
            </a:r>
            <a:r>
              <a:rPr lang="fr-FR" b="1" dirty="0">
                <a:solidFill>
                  <a:schemeClr val="bg1"/>
                </a:solidFill>
              </a:rPr>
              <a:t>obligatoire</a:t>
            </a:r>
            <a:r>
              <a:rPr lang="fr-FR" sz="1200" b="1" dirty="0">
                <a:solidFill>
                  <a:schemeClr val="bg1"/>
                </a:solidFill>
              </a:rPr>
              <a:t>, </a:t>
            </a:r>
            <a:r>
              <a:rPr lang="fr-FR" sz="1200" dirty="0">
                <a:solidFill>
                  <a:schemeClr val="bg1"/>
                </a:solidFill>
              </a:rPr>
              <a:t>il doit être déposé dans les pièces jointes du dossier sous DEFI.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est le document de base de contrôle du dosser par le Département Réalisation Pro BDR.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ne pourra être réclamé une pièce supplémentaire ne faisant pas partie de la liste. </a:t>
            </a:r>
          </a:p>
          <a:p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213258" y="1490007"/>
            <a:ext cx="87783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Bon à savoir :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Votre client recevra ses codes d’accès à son Espace Entreprise et à son Espace personnel quelques jours après sa souscription.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xmlns="" id="{E907CFFA-1A7F-4AAF-BD77-AB140C3FD8C5}"/>
              </a:ext>
            </a:extLst>
          </p:cNvPr>
          <p:cNvSpPr txBox="1"/>
          <p:nvPr/>
        </p:nvSpPr>
        <p:spPr>
          <a:xfrm>
            <a:off x="3292357" y="2980153"/>
            <a:ext cx="2954039" cy="1807400"/>
          </a:xfrm>
          <a:prstGeom prst="rect">
            <a:avLst/>
          </a:prstGeom>
          <a:solidFill>
            <a:srgbClr val="EAEAEA"/>
          </a:solidFill>
        </p:spPr>
        <p:txBody>
          <a:bodyPr wrap="square" tIns="72000" bIns="72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b="1" dirty="0">
                <a:solidFill>
                  <a:srgbClr val="581D7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 questions ?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Allo Experts disponible à tout moment depuis Easiris </a:t>
            </a:r>
          </a:p>
          <a:p>
            <a:pPr lvl="0">
              <a:defRPr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Picture 4" descr="R:\NIE\DM_groupe\Marketing Réseaux\7_multireseaux\2017\5. Développement Réseaux\Easiris\Capture écran CE\06 - Accueil - 1er Connexion - full screen.png">
            <a:extLst>
              <a:ext uri="{FF2B5EF4-FFF2-40B4-BE49-F238E27FC236}">
                <a16:creationId xmlns:a16="http://schemas.microsoft.com/office/drawing/2014/main" xmlns="" id="{D333E259-F801-4E0E-AFB0-5F176877A4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08" t="9628" b="68017"/>
          <a:stretch/>
        </p:blipFill>
        <p:spPr bwMode="auto">
          <a:xfrm>
            <a:off x="2724048" y="2980153"/>
            <a:ext cx="568310" cy="180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429" y="4787553"/>
            <a:ext cx="354896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0903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02ea4b1b-5614-43b2-acce-6a9ef10fff4e"/>
    <ds:schemaRef ds:uri="http://purl.org/dc/elements/1.1/"/>
    <ds:schemaRef ds:uri="http://www.w3.org/XML/1998/namespace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5487</TotalTime>
  <Words>381</Words>
  <Application>Microsoft Office PowerPoint</Application>
  <PresentationFormat>Affichage à l'écran (4:3)</PresentationFormat>
  <Paragraphs>85</Paragraphs>
  <Slides>7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9</vt:i4>
      </vt:variant>
      <vt:variant>
        <vt:lpstr>Titres des diapositives</vt:lpstr>
      </vt:variant>
      <vt:variant>
        <vt:i4>7</vt:i4>
      </vt:variant>
    </vt:vector>
  </HeadingPairs>
  <TitlesOfParts>
    <vt:vector size="16" baseType="lpstr"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  Offre Promotionnelle   </vt:lpstr>
      <vt:lpstr>   COMMENT FAIRE PROFITER DE L’OFFRE A VOS CLIENTS ?   </vt:lpstr>
      <vt:lpstr>   COMMENT FAIRE PROFITER DE L’OFFRE A VOS CLIENTS ?   </vt:lpstr>
      <vt:lpstr>   COMMENT FAIRE PROFITER DE L’OFFRE A VOS CLIENTS ?   </vt:lpstr>
      <vt:lpstr>   COMMENT FAIRE PROFITER DE L’OFFRE A VOS CLIENTS ?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A6702354</cp:lastModifiedBy>
  <cp:revision>337</cp:revision>
  <cp:lastPrinted>2019-03-20T14:59:30Z</cp:lastPrinted>
  <dcterms:created xsi:type="dcterms:W3CDTF">2016-06-03T08:10:53Z</dcterms:created>
  <dcterms:modified xsi:type="dcterms:W3CDTF">2019-03-22T10:04:23Z</dcterms:modified>
</cp:coreProperties>
</file>