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8"/>
  </p:notesMasterIdLst>
  <p:sldIdLst>
    <p:sldId id="268" r:id="rId6"/>
    <p:sldId id="269" r:id="rId7"/>
    <p:sldId id="622" r:id="rId8"/>
    <p:sldId id="644" r:id="rId9"/>
    <p:sldId id="646" r:id="rId10"/>
    <p:sldId id="647" r:id="rId11"/>
    <p:sldId id="653" r:id="rId12"/>
    <p:sldId id="654" r:id="rId13"/>
    <p:sldId id="651" r:id="rId14"/>
    <p:sldId id="649" r:id="rId15"/>
    <p:sldId id="600" r:id="rId16"/>
    <p:sldId id="295" r:id="rId1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42F"/>
    <a:srgbClr val="006600"/>
    <a:srgbClr val="3EAB36"/>
    <a:srgbClr val="005FAB"/>
    <a:srgbClr val="0057A6"/>
    <a:srgbClr val="558C0E"/>
    <a:srgbClr val="2010D3"/>
    <a:srgbClr val="1D9DD9"/>
    <a:srgbClr val="FFD817"/>
    <a:srgbClr val="E60B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2" d="100"/>
          <a:sy n="62" d="100"/>
        </p:scale>
        <p:origin x="109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01/03/2024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471ED7-C30E-45D9-9A34-35E5515C7271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 du Référentiel de Dérogations Commerciales - Semaine S36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D3C9BB-DDC7-8804-E786-3D1B157C2F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Partage de la Valeur - Semaine S09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70B13C-8739-C6B5-C899-3A75B46D5EE0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Partage de la Valeur - Semaine S09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708" r:id="rId8"/>
    <p:sldLayoutId id="214748370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417/epargne-salariale/32767/les-objections-special-partage-de-la-valeur.pdf" TargetMode="External"/><Relationship Id="rId2" Type="http://schemas.openxmlformats.org/officeDocument/2006/relationships/hyperlink" Target="http://commerciaux.celca.caisse-epargne.fr/download/417/epargne-salariale/32766/en-bref-loi-partage-de-la-valeur-vf.pdf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commerciaux.celca.caisse-epargne.fr/download/417/epargne-salariale/32768/replay_webinaire_reseaux_partage_de_la_valeur_19-10-2023_vf-11.pdf" TargetMode="External"/><Relationship Id="rId4" Type="http://schemas.openxmlformats.org/officeDocument/2006/relationships/hyperlink" Target="http://commerciaux.celca.caisse-epargne.fr/download/417/epargne-salariale/32762/video-loi-partage-de-la-valeur.pptx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/2024    S 2024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Partage de la Valeur</a:t>
            </a:r>
            <a:endParaRPr lang="fr-FR" sz="11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B6C47-CF17-47D3-B7F7-D22C3B5FCD16}"/>
              </a:ext>
            </a:extLst>
          </p:cNvPr>
          <p:cNvSpPr/>
          <p:nvPr/>
        </p:nvSpPr>
        <p:spPr>
          <a:xfrm>
            <a:off x="6709024" y="3723664"/>
            <a:ext cx="49418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Partage de la Valeur</a:t>
            </a:r>
            <a:endParaRPr lang="fr-FR" sz="32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2CAD4E-C2F7-1AFF-1863-C77CDBD48D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89" t="39075" r="12690" b="17975"/>
          <a:stretch/>
        </p:blipFill>
        <p:spPr bwMode="auto">
          <a:xfrm>
            <a:off x="854781" y="1609977"/>
            <a:ext cx="5854243" cy="22911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loi</a:t>
            </a:r>
          </a:p>
          <a:p>
            <a:r>
              <a:rPr lang="fr-FR" dirty="0"/>
              <a:t>Le cadre général</a:t>
            </a:r>
          </a:p>
          <a:p>
            <a:r>
              <a:rPr lang="fr-FR" dirty="0"/>
              <a:t>Les dispositifs concernés</a:t>
            </a:r>
          </a:p>
          <a:p>
            <a:r>
              <a:rPr lang="fr-FR" dirty="0"/>
              <a:t>Le bagage documentaire</a:t>
            </a:r>
          </a:p>
        </p:txBody>
      </p:sp>
    </p:spTree>
    <p:extLst>
      <p:ext uri="{BB962C8B-B14F-4D97-AF65-F5344CB8AC3E}">
        <p14:creationId xmlns:p14="http://schemas.microsoft.com/office/powerpoint/2010/main" val="392597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La loi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23106A-18C2-666D-B823-39A9F63873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780045"/>
            <a:ext cx="10205556" cy="398076"/>
          </a:xfrm>
        </p:spPr>
        <p:txBody>
          <a:bodyPr/>
          <a:lstStyle/>
          <a:p>
            <a:endParaRPr lang="fr-FR" dirty="0"/>
          </a:p>
          <a:p>
            <a:r>
              <a:rPr lang="fr-FR" dirty="0"/>
              <a:t>Promulgation de la loi le </a:t>
            </a:r>
            <a:r>
              <a:rPr lang="fr-FR" b="1" dirty="0"/>
              <a:t>30 novembre 2023</a:t>
            </a:r>
          </a:p>
          <a:p>
            <a:endParaRPr lang="fr-FR" b="1" dirty="0"/>
          </a:p>
          <a:p>
            <a:endParaRPr lang="fr-FR" b="1" dirty="0"/>
          </a:p>
          <a:p>
            <a:pPr algn="just"/>
            <a:r>
              <a:rPr lang="fr-FR" dirty="0"/>
              <a:t>Obligation de mettre en place un dispositif de partage de la valeur, pour les entreprises de 11 à 49 salariés, à compter du </a:t>
            </a:r>
            <a:r>
              <a:rPr lang="fr-FR" b="1" dirty="0"/>
              <a:t>1</a:t>
            </a:r>
            <a:r>
              <a:rPr lang="fr-FR" b="1" baseline="30000" dirty="0"/>
              <a:t>er</a:t>
            </a:r>
            <a:r>
              <a:rPr lang="fr-FR" b="1" dirty="0"/>
              <a:t> janvier 2025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7301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dirty="0"/>
              <a:t>La loi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cadre général</a:t>
            </a:r>
          </a:p>
          <a:p>
            <a:r>
              <a:rPr lang="fr-FR" dirty="0"/>
              <a:t>Les dispositifs concernés</a:t>
            </a:r>
          </a:p>
          <a:p>
            <a:r>
              <a:rPr lang="fr-FR" dirty="0"/>
              <a:t>Le bagage documentaire</a:t>
            </a:r>
          </a:p>
        </p:txBody>
      </p:sp>
    </p:spTree>
    <p:extLst>
      <p:ext uri="{BB962C8B-B14F-4D97-AF65-F5344CB8AC3E}">
        <p14:creationId xmlns:p14="http://schemas.microsoft.com/office/powerpoint/2010/main" val="1931353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Le cadre général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2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23106A-18C2-666D-B823-39A9F63873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845110"/>
            <a:ext cx="10980738" cy="369332"/>
          </a:xfrm>
        </p:spPr>
        <p:txBody>
          <a:bodyPr/>
          <a:lstStyle/>
          <a:p>
            <a:pPr marL="0" indent="0">
              <a:buNone/>
            </a:pPr>
            <a:endParaRPr lang="fr-FR" sz="1000" u="sng" dirty="0"/>
          </a:p>
          <a:p>
            <a:pPr marL="0" indent="0">
              <a:buNone/>
            </a:pPr>
            <a:endParaRPr lang="fr-FR" sz="1000" u="sng" dirty="0"/>
          </a:p>
          <a:p>
            <a:pPr marL="0" indent="0">
              <a:buNone/>
            </a:pPr>
            <a:endParaRPr lang="fr-FR" sz="1000" u="sng" dirty="0"/>
          </a:p>
          <a:p>
            <a:pPr algn="l"/>
            <a:r>
              <a:rPr lang="fr-FR" b="1" dirty="0"/>
              <a:t>Ambitions majeures</a:t>
            </a:r>
          </a:p>
          <a:p>
            <a:pPr lvl="1"/>
            <a:r>
              <a:rPr lang="fr-FR" dirty="0"/>
              <a:t>Faciliter la généralisation des dispositifs de partage de la valeur</a:t>
            </a:r>
          </a:p>
          <a:p>
            <a:pPr lvl="1"/>
            <a:r>
              <a:rPr lang="fr-FR" dirty="0"/>
              <a:t>Simplifier leur mise en place</a:t>
            </a:r>
          </a:p>
          <a:p>
            <a:pPr algn="l"/>
            <a:endParaRPr lang="fr-FR" dirty="0"/>
          </a:p>
          <a:p>
            <a:pPr algn="l"/>
            <a:r>
              <a:rPr lang="fr-FR" b="1" dirty="0"/>
              <a:t>Mesure principale</a:t>
            </a:r>
          </a:p>
          <a:p>
            <a:pPr lvl="1"/>
            <a:endParaRPr lang="fr-FR" sz="1000" dirty="0"/>
          </a:p>
          <a:p>
            <a:pPr lvl="1"/>
            <a:r>
              <a:rPr lang="fr-FR" dirty="0"/>
              <a:t>Obligation pour les entreprises de mettre en place, au 1</a:t>
            </a:r>
            <a:r>
              <a:rPr lang="fr-FR" baseline="30000" dirty="0"/>
              <a:t>er</a:t>
            </a:r>
            <a:r>
              <a:rPr lang="fr-FR" dirty="0"/>
              <a:t> janvier 2025, un des dispositifs suivants, au choix :</a:t>
            </a:r>
          </a:p>
          <a:p>
            <a:pPr lvl="2"/>
            <a:r>
              <a:rPr lang="fr-FR" i="1" dirty="0"/>
              <a:t>L’abondement, au sein d’un plan d’épargne salariale ou retraite</a:t>
            </a:r>
          </a:p>
          <a:p>
            <a:pPr lvl="2"/>
            <a:r>
              <a:rPr lang="fr-FR" i="1" dirty="0"/>
              <a:t>L’intéressement</a:t>
            </a:r>
          </a:p>
          <a:p>
            <a:pPr lvl="2"/>
            <a:r>
              <a:rPr lang="fr-FR" i="1" dirty="0"/>
              <a:t>La participation</a:t>
            </a:r>
          </a:p>
          <a:p>
            <a:pPr lvl="2"/>
            <a:r>
              <a:rPr lang="fr-FR" i="1" dirty="0"/>
              <a:t>La prime de partage de valeur</a:t>
            </a:r>
          </a:p>
          <a:p>
            <a:pPr algn="l"/>
            <a:endParaRPr lang="fr-FR" sz="1000" dirty="0"/>
          </a:p>
          <a:p>
            <a:pPr lvl="1"/>
            <a:r>
              <a:rPr lang="fr-FR" dirty="0"/>
              <a:t>Entreprises concernées :</a:t>
            </a:r>
          </a:p>
          <a:p>
            <a:pPr lvl="2"/>
            <a:r>
              <a:rPr lang="fr-FR" i="1" dirty="0"/>
              <a:t>De 11 à 49 salariés</a:t>
            </a:r>
          </a:p>
          <a:p>
            <a:pPr lvl="2"/>
            <a:r>
              <a:rPr lang="fr-FR" i="1" dirty="0"/>
              <a:t>Sous réserve d’un bénéfice net fiscal positif au-moins égal à 1 % du chiffre d’affaires pendant 3 années consécutives</a:t>
            </a:r>
          </a:p>
          <a:p>
            <a:pPr algn="l"/>
            <a:endParaRPr lang="fr-FR" dirty="0"/>
          </a:p>
          <a:p>
            <a:pPr lvl="1"/>
            <a:endParaRPr lang="fr-FR" dirty="0"/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946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dirty="0"/>
              <a:t>La loi</a:t>
            </a:r>
          </a:p>
          <a:p>
            <a:r>
              <a:rPr lang="fr-FR" dirty="0"/>
              <a:t>Le cadre général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dispositifs concernés</a:t>
            </a:r>
          </a:p>
          <a:p>
            <a:r>
              <a:rPr lang="fr-FR" dirty="0"/>
              <a:t>Le bagage documentaire</a:t>
            </a:r>
          </a:p>
        </p:txBody>
      </p:sp>
    </p:spTree>
    <p:extLst>
      <p:ext uri="{BB962C8B-B14F-4D97-AF65-F5344CB8AC3E}">
        <p14:creationId xmlns:p14="http://schemas.microsoft.com/office/powerpoint/2010/main" val="412793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Les dispositifs concernés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3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23106A-18C2-666D-B823-39A9F63873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691000"/>
            <a:ext cx="10411039" cy="392216"/>
          </a:xfrm>
        </p:spPr>
        <p:txBody>
          <a:bodyPr/>
          <a:lstStyle/>
          <a:p>
            <a:pPr marL="0" indent="0">
              <a:buNone/>
            </a:pPr>
            <a:endParaRPr lang="fr-FR" sz="1000" u="sng" dirty="0"/>
          </a:p>
          <a:p>
            <a:pPr marL="0" indent="0">
              <a:buNone/>
            </a:pPr>
            <a:endParaRPr lang="fr-FR" sz="1000" u="sng" dirty="0"/>
          </a:p>
          <a:p>
            <a:pPr marL="0" indent="0">
              <a:buNone/>
            </a:pPr>
            <a:endParaRPr lang="fr-FR" sz="1000" u="sng" dirty="0"/>
          </a:p>
          <a:p>
            <a:pPr algn="l"/>
            <a:r>
              <a:rPr lang="fr-FR" b="1" dirty="0"/>
              <a:t>PEE/PERCOL</a:t>
            </a:r>
          </a:p>
          <a:p>
            <a:pPr lvl="1" algn="just"/>
            <a:r>
              <a:rPr lang="fr-FR" b="1" dirty="0"/>
              <a:t>Plan d’Epargne Entreprise </a:t>
            </a:r>
            <a:r>
              <a:rPr lang="fr-FR" dirty="0"/>
              <a:t>: pour des projets à court ou moyen terme, avec une durée de placement de </a:t>
            </a:r>
            <a:r>
              <a:rPr lang="fr-FR"/>
              <a:t>5 ans, </a:t>
            </a:r>
            <a:r>
              <a:rPr lang="fr-FR" dirty="0"/>
              <a:t>dans un cadre social fiscal et social avantageux</a:t>
            </a:r>
          </a:p>
          <a:p>
            <a:pPr lvl="1" algn="just"/>
            <a:r>
              <a:rPr lang="fr-FR" b="1" dirty="0"/>
              <a:t>Plan d’Epargne Retraite Collectif </a:t>
            </a:r>
            <a:r>
              <a:rPr lang="fr-FR" dirty="0"/>
              <a:t>: pour se constituer une ressource financière à la retraite, dans des conditions avantageuses, grâce à des versements volontaires déductibles des revenus imposables</a:t>
            </a:r>
          </a:p>
          <a:p>
            <a:pPr algn="l"/>
            <a:endParaRPr lang="fr-FR" dirty="0"/>
          </a:p>
          <a:p>
            <a:pPr algn="l"/>
            <a:r>
              <a:rPr lang="fr-FR" b="1" dirty="0"/>
              <a:t>Socle de base, à associer à…</a:t>
            </a:r>
          </a:p>
          <a:p>
            <a:pPr lvl="1"/>
            <a:endParaRPr lang="fr-FR" sz="1000" dirty="0"/>
          </a:p>
          <a:p>
            <a:pPr lvl="1"/>
            <a:r>
              <a:rPr lang="fr-FR" dirty="0"/>
              <a:t>… </a:t>
            </a:r>
            <a:r>
              <a:rPr lang="fr-FR" b="1" dirty="0"/>
              <a:t>L’abondement </a:t>
            </a:r>
            <a:r>
              <a:rPr lang="fr-FR" dirty="0"/>
              <a:t>:</a:t>
            </a:r>
          </a:p>
          <a:p>
            <a:pPr lvl="2" algn="just"/>
            <a:r>
              <a:rPr lang="fr-FR" i="1" dirty="0"/>
              <a:t>Aide financière défiscalisée, versée par l’entreprise, exonérée de charges patronales, et déductible du bénéfice imposable</a:t>
            </a:r>
          </a:p>
          <a:p>
            <a:pPr lvl="2" algn="just"/>
            <a:r>
              <a:rPr lang="fr-FR" i="1" dirty="0"/>
              <a:t>Permet à l’entreprise de compléter les versements volontaires sur un plan d’épargne salariale ou retraite. Son montant dépend de la règle fixée par l’entreprise, dans la limite de 300 % des versements et des plafonds réglementaires</a:t>
            </a:r>
          </a:p>
          <a:p>
            <a:pPr algn="l"/>
            <a:endParaRPr lang="fr-FR" sz="1000" dirty="0"/>
          </a:p>
          <a:p>
            <a:pPr lvl="1"/>
            <a:r>
              <a:rPr lang="fr-FR" dirty="0"/>
              <a:t>…</a:t>
            </a:r>
            <a:r>
              <a:rPr lang="fr-FR" b="1" dirty="0"/>
              <a:t> L’intéressement</a:t>
            </a:r>
            <a:r>
              <a:rPr lang="fr-FR" dirty="0"/>
              <a:t> :</a:t>
            </a:r>
          </a:p>
          <a:p>
            <a:pPr lvl="2" algn="just"/>
            <a:r>
              <a:rPr lang="fr-FR" i="1" dirty="0"/>
              <a:t>Consiste à associer financièrement les salariés aux résultats ou aux performances de l’entreprise, sur la base de critères librement choisis</a:t>
            </a:r>
          </a:p>
          <a:p>
            <a:pPr lvl="2" algn="just"/>
            <a:r>
              <a:rPr lang="fr-FR" i="1" dirty="0"/>
              <a:t>Véritable levier de performance, à la portée des petites et moyennes entreprises</a:t>
            </a:r>
          </a:p>
          <a:p>
            <a:pPr lvl="2" algn="just"/>
            <a:r>
              <a:rPr lang="fr-FR" i="1" dirty="0"/>
              <a:t>Le montant versé est exonéré de charges patronales, et déductible du bénéfice imposable, sous condition</a:t>
            </a:r>
          </a:p>
          <a:p>
            <a:pPr lvl="2" algn="just"/>
            <a:endParaRPr lang="fr-FR" i="1" dirty="0"/>
          </a:p>
          <a:p>
            <a:pPr lvl="2"/>
            <a:endParaRPr lang="fr-FR" i="1" dirty="0"/>
          </a:p>
          <a:p>
            <a:pPr lvl="1"/>
            <a:endParaRPr lang="fr-FR" dirty="0"/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7375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dirty="0"/>
              <a:t>La loi</a:t>
            </a:r>
          </a:p>
          <a:p>
            <a:r>
              <a:rPr lang="fr-FR" dirty="0"/>
              <a:t>Le cadre général</a:t>
            </a:r>
          </a:p>
          <a:p>
            <a:r>
              <a:rPr lang="fr-FR" dirty="0"/>
              <a:t>Les dispositifs concernés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bagage documentaire</a:t>
            </a:r>
          </a:p>
        </p:txBody>
      </p:sp>
    </p:spTree>
    <p:extLst>
      <p:ext uri="{BB962C8B-B14F-4D97-AF65-F5344CB8AC3E}">
        <p14:creationId xmlns:p14="http://schemas.microsoft.com/office/powerpoint/2010/main" val="235817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Le bagage documentaire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4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23106A-18C2-666D-B823-39A9F63873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430728"/>
            <a:ext cx="10980738" cy="369332"/>
          </a:xfrm>
        </p:spPr>
        <p:txBody>
          <a:bodyPr/>
          <a:lstStyle/>
          <a:p>
            <a:pPr marL="0" indent="0">
              <a:buNone/>
            </a:pPr>
            <a:endParaRPr lang="fr-FR" sz="1000" u="sng" dirty="0"/>
          </a:p>
          <a:p>
            <a:pPr marL="0" indent="0">
              <a:buNone/>
            </a:pPr>
            <a:endParaRPr lang="fr-FR" sz="1000" u="sng" dirty="0"/>
          </a:p>
          <a:p>
            <a:pPr marL="0" indent="0">
              <a:buNone/>
            </a:pPr>
            <a:endParaRPr lang="fr-FR" sz="1000" u="sng" dirty="0"/>
          </a:p>
          <a:p>
            <a:pPr algn="l"/>
            <a:r>
              <a:rPr lang="fr-FR" dirty="0"/>
              <a:t>Retrouvez ici le décryptage sur le cadre général, les solutions associées et les éléments de langage :</a:t>
            </a:r>
          </a:p>
          <a:p>
            <a:pPr algn="l"/>
            <a:endParaRPr lang="fr-FR" sz="1000" dirty="0"/>
          </a:p>
          <a:p>
            <a:pPr lvl="1"/>
            <a:r>
              <a:rPr lang="fr-FR" dirty="0"/>
              <a:t>Synthèse des mesures en bref : </a:t>
            </a:r>
            <a:r>
              <a:rPr lang="fr-FR" dirty="0">
                <a:hlinkClick r:id="rId2"/>
              </a:rPr>
              <a:t>clic !</a:t>
            </a:r>
            <a:r>
              <a:rPr lang="fr-FR" dirty="0"/>
              <a:t> 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Traitement des objections : </a:t>
            </a:r>
            <a:r>
              <a:rPr lang="fr-FR" dirty="0">
                <a:hlinkClick r:id="rId3"/>
              </a:rPr>
              <a:t>clic !</a:t>
            </a:r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Vidéo de synthèse « Loi Partage de la Valeur » : </a:t>
            </a:r>
            <a:r>
              <a:rPr lang="fr-FR" dirty="0">
                <a:hlinkClick r:id="rId4"/>
              </a:rPr>
              <a:t>clic !</a:t>
            </a:r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Replay webinaire « décryptage et opportunités pour les entreprises » : </a:t>
            </a:r>
            <a:r>
              <a:rPr lang="fr-FR" dirty="0">
                <a:hlinkClick r:id="rId5"/>
              </a:rPr>
              <a:t>clic !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9765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4675BA54-3298-404B-8A0B-A30998C5A2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2a82c5-7382-469d-9a70-51880d8bc67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12328</TotalTime>
  <Words>460</Words>
  <Application>Microsoft Office PowerPoint</Application>
  <PresentationFormat>Grand écran</PresentationFormat>
  <Paragraphs>92</Paragraphs>
  <Slides>12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Montserrat Black</vt:lpstr>
      <vt:lpstr>Wingdings</vt:lpstr>
      <vt:lpstr>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453</cp:revision>
  <cp:lastPrinted>2023-04-03T15:31:05Z</cp:lastPrinted>
  <dcterms:created xsi:type="dcterms:W3CDTF">2020-06-24T09:20:11Z</dcterms:created>
  <dcterms:modified xsi:type="dcterms:W3CDTF">2024-03-01T14:11:07Z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