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86" r:id="rId13"/>
    <p:sldId id="289" r:id="rId14"/>
    <p:sldId id="303" r:id="rId15"/>
    <p:sldId id="309" r:id="rId16"/>
    <p:sldId id="304" r:id="rId17"/>
    <p:sldId id="305" r:id="rId18"/>
    <p:sldId id="307" r:id="rId19"/>
    <p:sldId id="308" r:id="rId20"/>
    <p:sldId id="306" r:id="rId2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20" d="100"/>
          <a:sy n="120" d="100"/>
        </p:scale>
        <p:origin x="-1374" y="21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commerciaux.celca.caisse-epargne.fr/download/409/interfacage-defi-neo/11636/2019-01-08-interfacage-defi-neo-conduite-du-changement-v.ppt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service-portail-intranet-cegee.sigce.caisse-epargne.fr/intranet/IntranetCEGEE_PROD/Piece2Credit/default.ph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wnsgprw1.celca.caisse-epargne.fr/app/gestioncredit/#/emprunteur/consultat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wnsgprw1.celca.caisse-epargne.fr/app/gestioncredit/#/emprunteur/consultati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wnsgprw1.celca.caisse-epargne.fr/app/gestioncredit/#/emprunteur/consultat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erciaux.celca.caisse-epargne.fr/download/408/outils/11638/2019-01-02-demultiplication-faq-formation-credits-bdr-pro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10/01/2019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01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actualité…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Interfaçage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DEFI / NEO </a:t>
            </a: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01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1015" y="1187582"/>
            <a:ext cx="5010213" cy="646331"/>
          </a:xfrm>
          <a:prstGeom prst="wedgeRect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err="1" smtClean="0"/>
              <a:t>INTERFAçAGE</a:t>
            </a:r>
            <a:r>
              <a:rPr lang="fr-FR" dirty="0" smtClean="0"/>
              <a:t> </a:t>
            </a:r>
            <a:r>
              <a:rPr lang="fr-FR" dirty="0" smtClean="0"/>
              <a:t>DEFI NEO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17432" y="2074814"/>
            <a:ext cx="87039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A compter de </a:t>
            </a:r>
            <a:r>
              <a:rPr lang="fr-FR" dirty="0" smtClean="0"/>
              <a:t>lundi </a:t>
            </a:r>
            <a:r>
              <a:rPr lang="fr-FR" b="1" dirty="0" smtClean="0"/>
              <a:t>14 </a:t>
            </a:r>
            <a:r>
              <a:rPr lang="fr-FR" b="1" dirty="0" smtClean="0"/>
              <a:t>janvier</a:t>
            </a:r>
            <a:r>
              <a:rPr lang="fr-FR" dirty="0" smtClean="0"/>
              <a:t>, </a:t>
            </a:r>
            <a:r>
              <a:rPr lang="fr-FR" dirty="0"/>
              <a:t>les dossiers de crédits PRO pour les départements 67 et 68, </a:t>
            </a:r>
            <a:r>
              <a:rPr lang="fr-FR" dirty="0" smtClean="0"/>
              <a:t>seront</a:t>
            </a:r>
          </a:p>
          <a:p>
            <a:pPr algn="just"/>
            <a:r>
              <a:rPr lang="fr-FR" dirty="0" smtClean="0"/>
              <a:t>interfacés </a:t>
            </a:r>
            <a:r>
              <a:rPr lang="fr-FR" dirty="0"/>
              <a:t>avec </a:t>
            </a:r>
            <a:r>
              <a:rPr lang="fr-FR" dirty="0" smtClean="0"/>
              <a:t>NEO                     pas </a:t>
            </a:r>
            <a:r>
              <a:rPr lang="fr-FR" dirty="0"/>
              <a:t>d’incidences majeures, DEFI restant l’outil d’instruction des dossiers</a:t>
            </a:r>
            <a:r>
              <a:rPr lang="fr-FR" dirty="0" smtClean="0"/>
              <a:t> .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Par contre l’intégralité des données saisies dans DEFI	seront reprises sous NEO, il faudra donc :</a:t>
            </a:r>
          </a:p>
          <a:p>
            <a:pPr algn="just"/>
            <a:endParaRPr lang="fr-FR" dirty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/>
              <a:t>être </a:t>
            </a:r>
            <a:r>
              <a:rPr lang="fr-FR" dirty="0"/>
              <a:t>rigoureux sur les données relatives à la connaissance du client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/>
              <a:t>avoir </a:t>
            </a:r>
            <a:r>
              <a:rPr lang="fr-FR" dirty="0"/>
              <a:t>une demande de financement cohérente avec le montage du crédit vendu au </a:t>
            </a:r>
            <a:r>
              <a:rPr lang="fr-FR" dirty="0" smtClean="0"/>
              <a:t>client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 smtClean="0"/>
              <a:t>choisir le </a:t>
            </a:r>
            <a:r>
              <a:rPr lang="fr-FR" kern="0" dirty="0" smtClean="0">
                <a:solidFill>
                  <a:srgbClr val="000000"/>
                </a:solidFill>
              </a:rPr>
              <a:t>produit </a:t>
            </a:r>
            <a:r>
              <a:rPr lang="fr-FR" kern="0" dirty="0">
                <a:solidFill>
                  <a:srgbClr val="000000"/>
                </a:solidFill>
              </a:rPr>
              <a:t>régional de type « NEO » dans DEFI </a:t>
            </a:r>
            <a:r>
              <a:rPr lang="fr-FR" kern="0" dirty="0" smtClean="0">
                <a:solidFill>
                  <a:srgbClr val="000000"/>
                </a:solidFill>
              </a:rPr>
              <a:t>			 pour permettre </a:t>
            </a:r>
            <a:r>
              <a:rPr lang="fr-FR" kern="0" dirty="0" smtClean="0">
                <a:solidFill>
                  <a:srgbClr val="000000"/>
                </a:solidFill>
              </a:rPr>
              <a:t>l’interfaçage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fr-FR" dirty="0"/>
          </a:p>
          <a:p>
            <a:r>
              <a:rPr lang="fr-FR" sz="1400" dirty="0"/>
              <a:t> </a:t>
            </a:r>
            <a:r>
              <a:rPr lang="fr-FR" dirty="0" smtClean="0"/>
              <a:t>Pour </a:t>
            </a:r>
            <a:r>
              <a:rPr lang="fr-FR" dirty="0" smtClean="0"/>
              <a:t>vous aider à compléter au mieux DEFI un mode </a:t>
            </a:r>
            <a:r>
              <a:rPr lang="fr-FR" dirty="0"/>
              <a:t>opératoire de présentation de la conduite du </a:t>
            </a:r>
            <a:r>
              <a:rPr lang="fr-FR" dirty="0" smtClean="0"/>
              <a:t>  changement </a:t>
            </a:r>
            <a:r>
              <a:rPr lang="fr-FR" dirty="0" smtClean="0"/>
              <a:t>est disponible sous la Rubrique des Commerciaux / Crédit /Outil Interfaçage DEFI NEO  ou en cliquant </a:t>
            </a:r>
            <a:r>
              <a:rPr lang="fr-FR" dirty="0" smtClean="0">
                <a:hlinkClick r:id="rId4"/>
              </a:rPr>
              <a:t>ici.</a:t>
            </a:r>
            <a:endParaRPr lang="fr-FR" dirty="0"/>
          </a:p>
          <a:p>
            <a:pPr algn="just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44382" y="1108069"/>
            <a:ext cx="4522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nouveau pour certains, un rappel pour d’autres, </a:t>
            </a:r>
          </a:p>
          <a:p>
            <a:endParaRPr lang="fr-F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2311618" y="2425943"/>
            <a:ext cx="1069006" cy="31765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879" y="4313498"/>
            <a:ext cx="1952625" cy="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err="1" smtClean="0"/>
              <a:t>INTERFAçAGE</a:t>
            </a:r>
            <a:r>
              <a:rPr lang="fr-FR" dirty="0" smtClean="0"/>
              <a:t> </a:t>
            </a:r>
            <a:r>
              <a:rPr lang="fr-FR" dirty="0" smtClean="0"/>
              <a:t>DEFI NEO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682" y="1161499"/>
            <a:ext cx="8460187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Les dossiers initiés avant la date du 14 janvier seront traités hors </a:t>
            </a:r>
            <a:r>
              <a:rPr lang="fr-FR" dirty="0" smtClean="0"/>
              <a:t>interfaçage. </a:t>
            </a:r>
            <a:r>
              <a:rPr lang="fr-FR" dirty="0"/>
              <a:t>Il n’y a donc pas besoin de procéder à une nouvelle demande.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 </a:t>
            </a:r>
            <a:r>
              <a:rPr lang="fr-FR" dirty="0"/>
              <a:t>compter </a:t>
            </a:r>
            <a:r>
              <a:rPr lang="fr-FR" dirty="0" smtClean="0"/>
              <a:t>du 14, </a:t>
            </a:r>
            <a:r>
              <a:rPr lang="fr-FR" dirty="0"/>
              <a:t>les dossiers devront être obligatoirement interfacés </a:t>
            </a:r>
            <a:r>
              <a:rPr lang="fr-FR" dirty="0" smtClean="0"/>
              <a:t>et les données saisies fiables,  sous </a:t>
            </a:r>
            <a:r>
              <a:rPr lang="fr-FR" dirty="0"/>
              <a:t>peine </a:t>
            </a:r>
            <a:r>
              <a:rPr lang="fr-FR" dirty="0" smtClean="0"/>
              <a:t>de non traitement par la DCE- Réalisation Pro .</a:t>
            </a:r>
          </a:p>
          <a:p>
            <a:pPr lvl="0"/>
            <a:endParaRPr lang="fr-FR" kern="0" dirty="0" smtClean="0">
              <a:solidFill>
                <a:srgbClr val="000000"/>
              </a:solidFill>
            </a:endParaRPr>
          </a:p>
          <a:p>
            <a:pPr lvl="0"/>
            <a:r>
              <a:rPr lang="fr-FR" kern="0" dirty="0" smtClean="0">
                <a:solidFill>
                  <a:srgbClr val="000000"/>
                </a:solidFill>
              </a:rPr>
              <a:t>Ce </a:t>
            </a:r>
            <a:r>
              <a:rPr lang="fr-FR" kern="0" dirty="0">
                <a:solidFill>
                  <a:srgbClr val="000000"/>
                </a:solidFill>
              </a:rPr>
              <a:t>qui implique impérativement de sélectionner :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 smtClean="0">
                <a:solidFill>
                  <a:srgbClr val="000000"/>
                </a:solidFill>
              </a:rPr>
              <a:t>le </a:t>
            </a:r>
            <a:r>
              <a:rPr lang="fr-FR" kern="0" dirty="0">
                <a:solidFill>
                  <a:srgbClr val="000000"/>
                </a:solidFill>
              </a:rPr>
              <a:t>crédit M et LT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l’objet commercialisé et parfois l’objet réglementé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le produit national (par ex : prêt équipement à taux fixe)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le produit Néo correspondant au financement souhaité par le client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la convention d’assurance correspondant au bulletin souscrit 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les garanties vendues au client avec saisie obligatoire d’un commentaire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Indiquer obligatoirement le n° de compte, sauf pour les prospects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Saisir les frais de dossier et de garanties si notariées</a:t>
            </a:r>
          </a:p>
          <a:p>
            <a:pPr marL="809625" lvl="1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defRPr/>
            </a:pPr>
            <a:r>
              <a:rPr lang="fr-FR" kern="0" dirty="0">
                <a:solidFill>
                  <a:srgbClr val="000000"/>
                </a:solidFill>
              </a:rPr>
              <a:t>Indiquer le quantième</a:t>
            </a:r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57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outil </a:t>
            </a:r>
            <a:r>
              <a:rPr lang="fr-FR" dirty="0" smtClean="0"/>
              <a:t>pièces crédits 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252504" y="1144682"/>
            <a:ext cx="87563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</a:t>
            </a:r>
            <a:r>
              <a:rPr lang="fr-FR" dirty="0"/>
              <a:t>nouvel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Outil Pièces Crédits CEGEE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 </a:t>
            </a:r>
            <a:r>
              <a:rPr lang="fr-FR" dirty="0"/>
              <a:t>maintenant </a:t>
            </a:r>
            <a:r>
              <a:rPr lang="fr-FR" b="1" dirty="0"/>
              <a:t>disponible </a:t>
            </a:r>
            <a:r>
              <a:rPr lang="fr-FR" dirty="0" smtClean="0"/>
              <a:t>en cliquer </a:t>
            </a:r>
            <a:r>
              <a:rPr lang="fr-FR" b="1" dirty="0" smtClean="0">
                <a:hlinkClick r:id="rId4"/>
              </a:rPr>
              <a:t>ici</a:t>
            </a:r>
            <a:r>
              <a:rPr lang="fr-FR" b="1" dirty="0" smtClean="0"/>
              <a:t> </a:t>
            </a:r>
            <a:r>
              <a:rPr lang="fr-FR" dirty="0" smtClean="0"/>
              <a:t>ou </a:t>
            </a:r>
            <a:r>
              <a:rPr lang="fr-FR" dirty="0" smtClean="0"/>
              <a:t>sous la Rubrique des commerciaux </a:t>
            </a:r>
            <a:r>
              <a:rPr lang="fr-FR" sz="1400" i="1" dirty="0" smtClean="0"/>
              <a:t>(</a:t>
            </a:r>
            <a:r>
              <a:rPr lang="fr-FR" sz="1400" i="1" dirty="0"/>
              <a:t>dans le totem de droite « Accès rapides </a:t>
            </a:r>
            <a:r>
              <a:rPr lang="fr-FR" sz="1400" i="1" dirty="0" smtClean="0"/>
              <a:t>».)</a:t>
            </a:r>
            <a:endParaRPr lang="fr-FR" sz="1400" i="1" dirty="0" smtClean="0"/>
          </a:p>
          <a:p>
            <a:r>
              <a:rPr lang="fr-FR" dirty="0" smtClean="0"/>
              <a:t> </a:t>
            </a:r>
            <a:endParaRPr lang="fr-FR" dirty="0"/>
          </a:p>
          <a:p>
            <a:r>
              <a:rPr lang="fr-FR" dirty="0" smtClean="0"/>
              <a:t>Il </a:t>
            </a:r>
            <a:r>
              <a:rPr lang="fr-FR" dirty="0"/>
              <a:t>s’agit d’un </a:t>
            </a:r>
            <a:r>
              <a:rPr lang="fr-FR" b="1" dirty="0" smtClean="0"/>
              <a:t>incontournable :</a:t>
            </a:r>
          </a:p>
          <a:p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pour </a:t>
            </a:r>
            <a:r>
              <a:rPr lang="fr-FR" dirty="0"/>
              <a:t>disposer de l’ensemble des pièces nécessaires à la mise en force </a:t>
            </a:r>
            <a:r>
              <a:rPr lang="fr-FR" dirty="0" smtClean="0"/>
              <a:t>d’un </a:t>
            </a:r>
            <a:r>
              <a:rPr lang="fr-FR" dirty="0"/>
              <a:t>crédit, vous permettant à la fois vis-à-vis du client de solliciter rapidement les </a:t>
            </a:r>
            <a:r>
              <a:rPr lang="fr-FR" dirty="0" smtClean="0"/>
              <a:t>éléments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 </a:t>
            </a:r>
            <a:r>
              <a:rPr lang="fr-FR" dirty="0"/>
              <a:t>et vis-à-vis de la DCE d’optimiser la prise en charge du dossier. Il vous précise enfin les règles de numérisation des pièces</a:t>
            </a:r>
            <a:r>
              <a:rPr lang="fr-FR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6667">
            <a:off x="531241" y="4094851"/>
            <a:ext cx="1440373" cy="98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2647785" y="3798321"/>
            <a:ext cx="636104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fr-F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/>
              <a:t>Il est impératif que de document</a:t>
            </a:r>
            <a:r>
              <a:rPr lang="fr-FR" b="1" dirty="0"/>
              <a:t> </a:t>
            </a:r>
            <a:r>
              <a:rPr lang="fr-FR" dirty="0" smtClean="0"/>
              <a:t>soit </a:t>
            </a: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systématiquement 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complété et </a:t>
            </a: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numérisé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chaque demande de financement DEFI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fr-FR" dirty="0"/>
              <a:t>A défaut, la demande DEFI sera automatiquement retournée par la DCE à l’instructeur commercial, pour </a:t>
            </a:r>
            <a:r>
              <a:rPr lang="fr-FR" dirty="0" smtClean="0"/>
              <a:t>motif  « dossier incomplet »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88397" y="5436379"/>
            <a:ext cx="7878853" cy="738664"/>
          </a:xfrm>
          <a:prstGeom prst="rect">
            <a:avLst/>
          </a:prstGeom>
          <a:ln>
            <a:solidFill>
              <a:schemeClr val="tx1">
                <a:alpha val="99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400" dirty="0" smtClean="0"/>
              <a:t>Pour </a:t>
            </a:r>
            <a:r>
              <a:rPr lang="fr-FR" sz="1400" dirty="0"/>
              <a:t>rappel, les dossiers doivent être transmis au service crédit selon la répartition suivante 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/>
              <a:t> </a:t>
            </a:r>
            <a:r>
              <a:rPr lang="fr-FR" sz="1400" dirty="0" smtClean="0"/>
              <a:t>Départements </a:t>
            </a:r>
            <a:r>
              <a:rPr lang="fr-FR" sz="1400" dirty="0"/>
              <a:t>57, 67 , 68 Service Réalisation Crédit PRO BDR EST (boite mail CEGEE-B-CRED-PRO-BDR-EST)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1400" dirty="0"/>
              <a:t>Autres départements, Réalisation Crédit PRO BDR OUEST (boite mail CEGEE-B-CRED-PRO-BDR-OUEST)</a:t>
            </a:r>
          </a:p>
        </p:txBody>
      </p:sp>
    </p:spTree>
    <p:extLst>
      <p:ext uri="{BB962C8B-B14F-4D97-AF65-F5344CB8AC3E}">
        <p14:creationId xmlns:p14="http://schemas.microsoft.com/office/powerpoint/2010/main" val="417934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Outil gestion </a:t>
            </a:r>
            <a:r>
              <a:rPr lang="fr-FR" dirty="0" smtClean="0"/>
              <a:t>des crédits 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34392" y="1099385"/>
            <a:ext cx="87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savoir si votre dossier a bien été réceptionné par le service crédit, un outil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Gestion des crédits » </a:t>
            </a:r>
            <a:r>
              <a:rPr lang="fr-FR" dirty="0" smtClean="0"/>
              <a:t>est disponible en cliquant </a:t>
            </a:r>
            <a:r>
              <a:rPr lang="fr-FR" dirty="0" smtClean="0">
                <a:hlinkClick r:id="rId4"/>
              </a:rPr>
              <a:t>ici</a:t>
            </a:r>
            <a:r>
              <a:rPr lang="fr-FR" dirty="0" smtClean="0"/>
              <a:t> ou sous la Rubrique des commerciaux </a:t>
            </a:r>
            <a:r>
              <a:rPr lang="fr-FR" sz="1400" i="1" dirty="0" smtClean="0"/>
              <a:t>(</a:t>
            </a:r>
            <a:r>
              <a:rPr lang="fr-FR" sz="1400" i="1" dirty="0" smtClean="0"/>
              <a:t>dans </a:t>
            </a:r>
            <a:r>
              <a:rPr lang="fr-FR" sz="1400" i="1" dirty="0"/>
              <a:t>le totem de droite « Accès rapides </a:t>
            </a:r>
            <a:r>
              <a:rPr lang="fr-FR" sz="1400" i="1" dirty="0" smtClean="0"/>
              <a:t>»).</a:t>
            </a:r>
            <a:endParaRPr lang="fr-FR" sz="14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990880" y="2053053"/>
            <a:ext cx="173316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 smtClean="0"/>
              <a:t>Cliquer sur Recherche, </a:t>
            </a:r>
            <a:endParaRPr lang="fr-FR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07" y="2530521"/>
            <a:ext cx="5521350" cy="310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 flipH="1">
            <a:off x="990881" y="2425148"/>
            <a:ext cx="670942" cy="1224501"/>
          </a:xfrm>
          <a:prstGeom prst="straightConnector1">
            <a:avLst/>
          </a:prstGeom>
          <a:ln>
            <a:solidFill>
              <a:srgbClr val="C00000">
                <a:alpha val="93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62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Outil gestion </a:t>
            </a:r>
            <a:r>
              <a:rPr lang="fr-FR" dirty="0" smtClean="0"/>
              <a:t>des crédits 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34392" y="1099385"/>
            <a:ext cx="87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savoir si votre dossier a bien été réceptionné par le service crédit, un outil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Gestion des crédits » </a:t>
            </a:r>
            <a:r>
              <a:rPr lang="fr-FR" dirty="0" smtClean="0"/>
              <a:t>est disponible en cliquant </a:t>
            </a:r>
            <a:r>
              <a:rPr lang="fr-FR" dirty="0" smtClean="0">
                <a:hlinkClick r:id="rId4"/>
              </a:rPr>
              <a:t>ici</a:t>
            </a:r>
            <a:r>
              <a:rPr lang="fr-FR" dirty="0" smtClean="0"/>
              <a:t> ou sous la Rubrique des commerciaux </a:t>
            </a:r>
            <a:r>
              <a:rPr lang="fr-FR" sz="1400" i="1" dirty="0" smtClean="0"/>
              <a:t>(</a:t>
            </a:r>
            <a:r>
              <a:rPr lang="fr-FR" sz="1400" i="1" dirty="0" smtClean="0"/>
              <a:t>dans </a:t>
            </a:r>
            <a:r>
              <a:rPr lang="fr-FR" sz="1400" i="1" dirty="0"/>
              <a:t>le totem de droite « Accès rapides </a:t>
            </a:r>
            <a:r>
              <a:rPr lang="fr-FR" sz="1400" i="1" dirty="0" smtClean="0"/>
              <a:t>»).</a:t>
            </a:r>
            <a:endParaRPr lang="fr-FR" sz="14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585145" y="2041971"/>
            <a:ext cx="626799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 smtClean="0"/>
              <a:t>Vous pouvez rechercher par le nom du client ou par date, puis  Cliquer </a:t>
            </a:r>
            <a:r>
              <a:rPr lang="fr-FR" sz="1400" dirty="0" smtClean="0"/>
              <a:t>sur </a:t>
            </a:r>
            <a:r>
              <a:rPr lang="fr-FR" sz="1400" dirty="0" smtClean="0"/>
              <a:t>la ligne surlignée, </a:t>
            </a:r>
            <a:endParaRPr lang="fr-FR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9" b="12754"/>
          <a:stretch/>
        </p:blipFill>
        <p:spPr bwMode="auto">
          <a:xfrm>
            <a:off x="585145" y="2819193"/>
            <a:ext cx="7529885" cy="291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>
            <a:off x="2830664" y="2449002"/>
            <a:ext cx="755374" cy="2870421"/>
          </a:xfrm>
          <a:prstGeom prst="straightConnector1">
            <a:avLst/>
          </a:prstGeom>
          <a:ln>
            <a:solidFill>
              <a:srgbClr val="C00000">
                <a:alpha val="93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4233898" y="2311317"/>
            <a:ext cx="2707591" cy="2870421"/>
          </a:xfrm>
          <a:prstGeom prst="straightConnector1">
            <a:avLst/>
          </a:prstGeom>
          <a:ln>
            <a:solidFill>
              <a:srgbClr val="C00000">
                <a:alpha val="93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3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Outil gestion </a:t>
            </a:r>
            <a:r>
              <a:rPr lang="fr-FR" dirty="0" smtClean="0"/>
              <a:t>des crédits 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34392" y="1099385"/>
            <a:ext cx="87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savoir si votre dossier a bien été réceptionné par le service crédit, un outil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Gestion des crédits » </a:t>
            </a:r>
            <a:r>
              <a:rPr lang="fr-FR" dirty="0" smtClean="0"/>
              <a:t>est disponible en cliquant </a:t>
            </a:r>
            <a:r>
              <a:rPr lang="fr-FR" dirty="0" smtClean="0">
                <a:hlinkClick r:id="rId4"/>
              </a:rPr>
              <a:t>ici</a:t>
            </a:r>
            <a:r>
              <a:rPr lang="fr-FR" dirty="0" smtClean="0"/>
              <a:t> ou sous la Rubrique des commerciaux </a:t>
            </a:r>
            <a:r>
              <a:rPr lang="fr-FR" sz="1400" i="1" dirty="0" smtClean="0"/>
              <a:t>(</a:t>
            </a:r>
            <a:r>
              <a:rPr lang="fr-FR" sz="1400" i="1" dirty="0" smtClean="0"/>
              <a:t>dans </a:t>
            </a:r>
            <a:r>
              <a:rPr lang="fr-FR" sz="1400" i="1" dirty="0"/>
              <a:t>le totem de droite « Accès rapides </a:t>
            </a:r>
            <a:r>
              <a:rPr lang="fr-FR" sz="1400" i="1" dirty="0" smtClean="0"/>
              <a:t>»).</a:t>
            </a:r>
            <a:endParaRPr lang="fr-FR" sz="14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585145" y="2041971"/>
            <a:ext cx="626799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 smtClean="0"/>
              <a:t>Vous pouvez rechercher par le nom du client ou par date, puis  Cliquer </a:t>
            </a:r>
            <a:r>
              <a:rPr lang="fr-FR" sz="1400" dirty="0" smtClean="0"/>
              <a:t>sur </a:t>
            </a:r>
            <a:r>
              <a:rPr lang="fr-FR" sz="1400" dirty="0" smtClean="0"/>
              <a:t>la ligne surlignée, </a:t>
            </a:r>
            <a:endParaRPr lang="fr-FR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9" b="12754"/>
          <a:stretch/>
        </p:blipFill>
        <p:spPr bwMode="auto">
          <a:xfrm>
            <a:off x="585145" y="2819193"/>
            <a:ext cx="7529885" cy="291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>
            <a:off x="2830664" y="2449002"/>
            <a:ext cx="755374" cy="2870421"/>
          </a:xfrm>
          <a:prstGeom prst="straightConnector1">
            <a:avLst/>
          </a:prstGeom>
          <a:ln>
            <a:solidFill>
              <a:srgbClr val="C00000">
                <a:alpha val="93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4233898" y="2311317"/>
            <a:ext cx="2707591" cy="2870421"/>
          </a:xfrm>
          <a:prstGeom prst="straightConnector1">
            <a:avLst/>
          </a:prstGeom>
          <a:ln>
            <a:solidFill>
              <a:srgbClr val="C00000">
                <a:alpha val="93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8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600" dirty="0" smtClean="0"/>
              <a:t>Foire </a:t>
            </a:r>
            <a:r>
              <a:rPr lang="fr-FR" sz="2600" dirty="0" smtClean="0"/>
              <a:t>aux questions 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7195" y="1320118"/>
            <a:ext cx="85326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La Foire </a:t>
            </a:r>
            <a:r>
              <a:rPr lang="fr-FR" b="1" dirty="0"/>
              <a:t>Aux Questions (FAQ</a:t>
            </a:r>
            <a:r>
              <a:rPr lang="fr-FR" b="1" dirty="0" smtClean="0"/>
              <a:t>)</a:t>
            </a:r>
            <a:r>
              <a:rPr lang="fr-FR" dirty="0" smtClean="0"/>
              <a:t>, suite aux formations </a:t>
            </a:r>
            <a:r>
              <a:rPr lang="fr-FR" b="1" dirty="0"/>
              <a:t>« Crédit, Risque &amp; Engagement </a:t>
            </a:r>
            <a:r>
              <a:rPr lang="fr-FR" b="1" dirty="0" smtClean="0"/>
              <a:t>»</a:t>
            </a:r>
            <a:r>
              <a:rPr lang="fr-FR" dirty="0" smtClean="0"/>
              <a:t>, </a:t>
            </a:r>
            <a:r>
              <a:rPr lang="fr-FR" dirty="0"/>
              <a:t>enrichie des échanges et interrogations recensés tout au long des différentes sessions, est </a:t>
            </a:r>
            <a:r>
              <a:rPr lang="fr-FR" b="1" dirty="0"/>
              <a:t>désormais disponible dans la Rubrique des commerciaux </a:t>
            </a:r>
            <a:r>
              <a:rPr lang="fr-FR" b="1" dirty="0" smtClean="0"/>
              <a:t>/ Pro/ Crédit / Outils  </a:t>
            </a:r>
            <a:r>
              <a:rPr lang="fr-FR" dirty="0" smtClean="0"/>
              <a:t>ou en cliquant </a:t>
            </a:r>
            <a:r>
              <a:rPr lang="fr-FR" dirty="0" smtClean="0">
                <a:hlinkClick r:id="rId4"/>
              </a:rPr>
              <a:t>ici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r>
              <a:rPr lang="fr-FR" dirty="0"/>
              <a:t>Elle vous permettra de trouver les éléments de réponses attendus et utiles dans l’instruction de vos dossiers de crédits et leur engagement.</a:t>
            </a:r>
          </a:p>
          <a:p>
            <a:endParaRPr lang="fr-FR" dirty="0"/>
          </a:p>
          <a:p>
            <a:r>
              <a:rPr lang="fr-F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 : document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ouvrir en diaporama pour activer les liens du sommaire</a:t>
            </a:r>
          </a:p>
        </p:txBody>
      </p:sp>
    </p:spTree>
    <p:extLst>
      <p:ext uri="{BB962C8B-B14F-4D97-AF65-F5344CB8AC3E}">
        <p14:creationId xmlns:p14="http://schemas.microsoft.com/office/powerpoint/2010/main" val="19654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2ea4b1b-5614-43b2-acce-6a9ef10fff4e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3570</TotalTime>
  <Words>438</Words>
  <Application>Microsoft Office PowerPoint</Application>
  <PresentationFormat>Affichage à l'écran (4:3)</PresentationFormat>
  <Paragraphs>83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INTERFAçAGE DEFI NEO </vt:lpstr>
      <vt:lpstr>INTERFAçAGE DEFI NEO </vt:lpstr>
      <vt:lpstr>outil pièces crédits  </vt:lpstr>
      <vt:lpstr>Outil gestion des crédits  </vt:lpstr>
      <vt:lpstr>Outil gestion des crédits  </vt:lpstr>
      <vt:lpstr>Outil gestion des crédits  </vt:lpstr>
      <vt:lpstr>Foire aux questions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314</cp:revision>
  <cp:lastPrinted>2016-06-22T11:00:56Z</cp:lastPrinted>
  <dcterms:created xsi:type="dcterms:W3CDTF">2016-06-03T08:10:53Z</dcterms:created>
  <dcterms:modified xsi:type="dcterms:W3CDTF">2019-01-11T15:10:36Z</dcterms:modified>
</cp:coreProperties>
</file>