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8.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29"/>
  </p:notesMasterIdLst>
  <p:handoutMasterIdLst>
    <p:handoutMasterId r:id="rId30"/>
  </p:handoutMasterIdLst>
  <p:sldIdLst>
    <p:sldId id="286" r:id="rId13"/>
    <p:sldId id="289" r:id="rId14"/>
    <p:sldId id="303" r:id="rId15"/>
    <p:sldId id="318" r:id="rId16"/>
    <p:sldId id="310" r:id="rId17"/>
    <p:sldId id="319" r:id="rId18"/>
    <p:sldId id="320" r:id="rId19"/>
    <p:sldId id="321" r:id="rId20"/>
    <p:sldId id="322" r:id="rId21"/>
    <p:sldId id="323" r:id="rId22"/>
    <p:sldId id="324" r:id="rId23"/>
    <p:sldId id="325" r:id="rId24"/>
    <p:sldId id="327" r:id="rId25"/>
    <p:sldId id="328" r:id="rId26"/>
    <p:sldId id="329" r:id="rId27"/>
    <p:sldId id="326" r:id="rId28"/>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0F2D"/>
    <a:srgbClr val="EA9922"/>
    <a:srgbClr val="581D41"/>
    <a:srgbClr val="DE6225"/>
    <a:srgbClr val="BFBFBF"/>
    <a:srgbClr val="A79C86"/>
    <a:srgbClr val="FFDDED"/>
    <a:srgbClr val="FFDDDD"/>
    <a:srgbClr val="D3CEC3"/>
    <a:srgbClr val="F7DA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7717" autoAdjust="0"/>
    <p:restoredTop sz="94629" autoAdjust="0"/>
  </p:normalViewPr>
  <p:slideViewPr>
    <p:cSldViewPr snapToGrid="0">
      <p:cViewPr>
        <p:scale>
          <a:sx n="120" d="100"/>
          <a:sy n="120" d="100"/>
        </p:scale>
        <p:origin x="-1374" y="138"/>
      </p:cViewPr>
      <p:guideLst>
        <p:guide orient="horz" pos="693"/>
        <p:guide orient="horz" pos="4005"/>
        <p:guide orient="horz" pos="4319"/>
        <p:guide orient="horz" pos="167"/>
        <p:guide orient="horz" pos="853"/>
        <p:guide pos="188"/>
        <p:guide pos="5602"/>
        <p:guide pos="482"/>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26" d="100"/>
          <a:sy n="26" d="100"/>
        </p:scale>
        <p:origin x="-1116" y="-114"/>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slide" Target="slides/slide9.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26/02/2019</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26/02/2019</a:t>
            </a:fld>
            <a:endParaRPr lang="fr-FR"/>
          </a:p>
        </p:txBody>
      </p:sp>
      <p:sp>
        <p:nvSpPr>
          <p:cNvPr id="4" name="Espace réservé de l'image des diapositives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a:t>
            </a:fld>
            <a:endParaRPr lang="fr-FR"/>
          </a:p>
        </p:txBody>
      </p:sp>
    </p:spTree>
    <p:extLst>
      <p:ext uri="{BB962C8B-B14F-4D97-AF65-F5344CB8AC3E}">
        <p14:creationId xmlns:p14="http://schemas.microsoft.com/office/powerpoint/2010/main" val="927496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6</a:t>
            </a:fld>
            <a:endParaRPr lang="fr-FR"/>
          </a:p>
        </p:txBody>
      </p:sp>
    </p:spTree>
    <p:extLst>
      <p:ext uri="{BB962C8B-B14F-4D97-AF65-F5344CB8AC3E}">
        <p14:creationId xmlns:p14="http://schemas.microsoft.com/office/powerpoint/2010/main" val="3195629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6.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6.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6.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6.jp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6.jp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image" Target="../media/image6.jp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6.jp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9.xml"/><Relationship Id="rId4" Type="http://schemas.openxmlformats.org/officeDocument/2006/relationships/image" Target="../media/image6.jp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6323242" y="6130658"/>
            <a:ext cx="2287622" cy="513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5058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1249471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9130894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5941781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400798295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3892909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10927497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a:p>
        </p:txBody>
      </p:sp>
    </p:spTree>
    <p:extLst>
      <p:ext uri="{BB962C8B-B14F-4D97-AF65-F5344CB8AC3E}">
        <p14:creationId xmlns:p14="http://schemas.microsoft.com/office/powerpoint/2010/main" val="123911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2501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24810876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79238058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1067218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831194925"/>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15568708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58140126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74339007"/>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076146726"/>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77050891"/>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955665121"/>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10014046"/>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806601200"/>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99791631"/>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77047349"/>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651262580"/>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14"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913309864"/>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676268456"/>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3183750267"/>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08050" y="1321481"/>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68521806"/>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7574277"/>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003880197"/>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430610965"/>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4316920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464018114"/>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79059490"/>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853595330"/>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31107" y="1621971"/>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81281855"/>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83574156"/>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313935743"/>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9861655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66188927"/>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4766579"/>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43242106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6.jpg"/><Relationship Id="rId4" Type="http://schemas.openxmlformats.org/officeDocument/2006/relationships/slideLayout" Target="../slideLayouts/slideLayout13.xml"/><Relationship Id="rId9" Type="http://schemas.openxmlformats.org/officeDocument/2006/relationships/image" Target="../media/image5.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image" Target="../media/image6.jpg"/><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image" Target="../media/image7.emf"/><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theme" Target="../theme/theme3.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10" Type="http://schemas.openxmlformats.org/officeDocument/2006/relationships/image" Target="../media/image6.jpg"/><Relationship Id="rId4" Type="http://schemas.openxmlformats.org/officeDocument/2006/relationships/slideLayout" Target="../slideLayouts/slideLayout42.xml"/><Relationship Id="rId9" Type="http://schemas.openxmlformats.org/officeDocument/2006/relationships/image" Target="../media/image11.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9" Type="http://schemas.openxmlformats.org/officeDocument/2006/relationships/image" Target="../media/image6.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9" Type="http://schemas.openxmlformats.org/officeDocument/2006/relationships/image" Target="../media/image6.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9" Type="http://schemas.openxmlformats.org/officeDocument/2006/relationships/image" Target="../media/image6.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9" Type="http://schemas.openxmlformats.org/officeDocument/2006/relationships/image" Target="../media/image6.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6.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5" Type="http://schemas.openxmlformats.org/officeDocument/2006/relationships/slideLayout" Target="../slideLayouts/slideLayout78.xml"/><Relationship Id="rId4" Type="http://schemas.openxmlformats.org/officeDocument/2006/relationships/slideLayout" Target="../slideLayouts/slideLayout77.xml"/><Relationship Id="rId9" Type="http://schemas.openxmlformats.org/officeDocument/2006/relationships/image" Target="../media/image6.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bwMode="auto">
          <a:xfrm>
            <a:off x="6781800" y="6297049"/>
            <a:ext cx="2098049" cy="470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1">
                    <a:lumMod val="50000"/>
                  </a:schemeClr>
                </a:solidFill>
                <a:latin typeface="Arial Narrow" panose="020B0606020202030204" pitchFamily="34" charset="0"/>
              </a:rPr>
              <a:t>TITRE DE LA PRÉSENTATION</a:t>
            </a:r>
          </a:p>
        </p:txBody>
      </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775" r:id="rId7"/>
    <p:sldLayoutId id="2147483882" r:id="rId8"/>
    <p:sldLayoutId id="2147483881" r:id="rId9"/>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649320" y="6343712"/>
            <a:ext cx="1212534"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pic>
        <p:nvPicPr>
          <p:cNvPr id="16" name="Image 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print">
            <a:extLst>
              <a:ext uri="{28A0092B-C50C-407E-A947-70E740481C1C}">
                <a14:useLocalDpi xmlns:a14="http://schemas.microsoft.com/office/drawing/2010/main" val="0"/>
              </a:ext>
            </a:extLst>
          </a:blip>
          <a:srcRect t="7996" b="6648"/>
          <a:stretch/>
        </p:blipFill>
        <p:spPr>
          <a:xfrm>
            <a:off x="640859" y="6334332"/>
            <a:ext cx="1419295" cy="349920"/>
          </a:xfrm>
          <a:prstGeom prst="rect">
            <a:avLst/>
          </a:prstGeom>
        </p:spPr>
      </p:pic>
      <p:pic>
        <p:nvPicPr>
          <p:cNvPr id="16"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231382" y="357376"/>
            <a:ext cx="8595012"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31" name="Espace réservé du texte 22"/>
          <p:cNvSpPr txBox="1">
            <a:spLocks/>
          </p:cNvSpPr>
          <p:nvPr userDrawn="1"/>
        </p:nvSpPr>
        <p:spPr>
          <a:xfrm>
            <a:off x="766988" y="357374"/>
            <a:ext cx="8059406"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32" name="ZoneTexte 31"/>
          <p:cNvSpPr txBox="1"/>
          <p:nvPr userDrawn="1"/>
        </p:nvSpPr>
        <p:spPr>
          <a:xfrm>
            <a:off x="629705" y="6394320"/>
            <a:ext cx="1827056" cy="230832"/>
          </a:xfrm>
          <a:prstGeom prst="rect">
            <a:avLst/>
          </a:prstGeom>
          <a:noFill/>
        </p:spPr>
        <p:txBody>
          <a:bodyPr wrap="square" rtlCol="0" anchor="ctr">
            <a:spAutoFit/>
          </a:bodyPr>
          <a:lstStyle/>
          <a:p>
            <a:pPr algn="l"/>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33" name="Rectangle 32"/>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0" name="ZoneTexte 19"/>
          <p:cNvSpPr txBox="1"/>
          <p:nvPr userDrawn="1"/>
        </p:nvSpPr>
        <p:spPr>
          <a:xfrm>
            <a:off x="629705" y="6328218"/>
            <a:ext cx="1827056" cy="369332"/>
          </a:xfrm>
          <a:prstGeom prst="rect">
            <a:avLst/>
          </a:prstGeom>
          <a:noFill/>
        </p:spPr>
        <p:txBody>
          <a:bodyPr wrap="square" rtlCol="0">
            <a:spAutoFit/>
          </a:bodyPr>
          <a:lstStyle/>
          <a:p>
            <a:pPr algn="l"/>
            <a:r>
              <a:rPr lang="fr-FR" sz="900" b="1" dirty="0" smtClean="0">
                <a:solidFill>
                  <a:srgbClr val="DE6225"/>
                </a:solidFill>
                <a:latin typeface="Arial Narrow" panose="020B0606020202030204" pitchFamily="34" charset="0"/>
              </a:rPr>
              <a:t>ECONOMIE SOCIALE</a:t>
            </a:r>
            <a:br>
              <a:rPr lang="fr-FR" sz="900" b="1" dirty="0" smtClean="0">
                <a:solidFill>
                  <a:srgbClr val="DE6225"/>
                </a:solidFill>
                <a:latin typeface="Arial Narrow" panose="020B0606020202030204" pitchFamily="34" charset="0"/>
              </a:rPr>
            </a:br>
            <a:r>
              <a:rPr lang="fr-FR" sz="900" b="1" dirty="0" smtClean="0">
                <a:solidFill>
                  <a:srgbClr val="DE6225"/>
                </a:solidFill>
                <a:latin typeface="Arial Narrow" panose="020B0606020202030204" pitchFamily="34" charset="0"/>
              </a:rPr>
              <a:t>ET INSTITUIONNELS</a:t>
            </a:r>
            <a:endParaRPr lang="fr-FR" sz="900" b="1" dirty="0">
              <a:solidFill>
                <a:srgbClr val="DE6225"/>
              </a:solidFill>
              <a:latin typeface="Arial Narrow" panose="020B0606020202030204" pitchFamily="34" charset="0"/>
            </a:endParaRP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6" name="ZoneTexte 25"/>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28" name="Espace réservé du texte 22"/>
          <p:cNvSpPr txBox="1">
            <a:spLocks/>
          </p:cNvSpPr>
          <p:nvPr userDrawn="1"/>
        </p:nvSpPr>
        <p:spPr>
          <a:xfrm>
            <a:off x="766988" y="357376"/>
            <a:ext cx="8059406"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9" name="Rectangle 28"/>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0" name="ZoneTexte 19"/>
          <p:cNvSpPr txBox="1"/>
          <p:nvPr userDrawn="1"/>
        </p:nvSpPr>
        <p:spPr>
          <a:xfrm>
            <a:off x="629705" y="6394320"/>
            <a:ext cx="1827056" cy="230832"/>
          </a:xfrm>
          <a:prstGeom prst="rect">
            <a:avLst/>
          </a:prstGeom>
          <a:noFill/>
        </p:spPr>
        <p:txBody>
          <a:bodyPr wrap="square" rtlCol="0">
            <a:spAutoFit/>
          </a:bodyPr>
          <a:lstStyle/>
          <a:p>
            <a:pPr algn="l"/>
            <a:r>
              <a:rPr lang="fr-FR" sz="900" b="1" dirty="0" smtClean="0">
                <a:solidFill>
                  <a:srgbClr val="581D41"/>
                </a:solidFill>
                <a:latin typeface="Arial Narrow" panose="020B0606020202030204" pitchFamily="34" charset="0"/>
              </a:rPr>
              <a:t>IMMOBILIER PROFESSIONNEL</a:t>
            </a:r>
            <a:endParaRPr lang="fr-FR" sz="900" b="1" dirty="0">
              <a:solidFill>
                <a:srgbClr val="581D41"/>
              </a:solidFill>
              <a:latin typeface="Arial Narrow" panose="020B0606020202030204" pitchFamily="34" charset="0"/>
            </a:endParaRP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6" name="Rectangle 25"/>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7" name="ZoneTexte 26"/>
          <p:cNvSpPr txBox="1"/>
          <p:nvPr userDrawn="1"/>
        </p:nvSpPr>
        <p:spPr>
          <a:xfrm>
            <a:off x="629705" y="6394320"/>
            <a:ext cx="1166044" cy="230832"/>
          </a:xfrm>
          <a:prstGeom prst="rect">
            <a:avLst/>
          </a:prstGeom>
          <a:noFill/>
        </p:spPr>
        <p:txBody>
          <a:bodyPr wrap="square" rtlCol="0">
            <a:spAutoFit/>
          </a:bodyPr>
          <a:lstStyle/>
          <a:p>
            <a:pPr algn="l"/>
            <a:r>
              <a:rPr lang="fr-FR" sz="900" b="1" dirty="0" smtClean="0">
                <a:solidFill>
                  <a:srgbClr val="EA9922"/>
                </a:solidFill>
                <a:latin typeface="Arial Narrow" panose="020B0606020202030204" pitchFamily="34" charset="0"/>
              </a:rPr>
              <a:t>SECTEUR PUBLIC</a:t>
            </a:r>
            <a:endParaRPr lang="fr-FR" sz="900" b="1" dirty="0">
              <a:solidFill>
                <a:srgbClr val="EA9922"/>
              </a:solidFill>
              <a:latin typeface="Arial Narrow" panose="020B0606020202030204" pitchFamily="34" charset="0"/>
            </a:endParaRPr>
          </a:p>
        </p:txBody>
      </p:sp>
      <p:sp>
        <p:nvSpPr>
          <p:cNvPr id="2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1.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465" r="465"/>
          <a:stretch>
            <a:fillRect/>
          </a:stretch>
        </p:blipFill>
        <p:spPr>
          <a:xfrm>
            <a:off x="183380" y="261852"/>
            <a:ext cx="8575200" cy="5571858"/>
          </a:xfrm>
        </p:spPr>
      </p:pic>
      <p:sp>
        <p:nvSpPr>
          <p:cNvPr id="12" name="Espace réservé du texte 11"/>
          <p:cNvSpPr>
            <a:spLocks noGrp="1"/>
          </p:cNvSpPr>
          <p:nvPr>
            <p:ph type="body" sz="quarter" idx="10"/>
          </p:nvPr>
        </p:nvSpPr>
        <p:spPr>
          <a:xfrm>
            <a:off x="1307507" y="6341202"/>
            <a:ext cx="4683096" cy="346075"/>
          </a:xfrm>
        </p:spPr>
        <p:txBody>
          <a:bodyPr/>
          <a:lstStyle/>
          <a:p>
            <a:r>
              <a:rPr lang="fr-FR" dirty="0">
                <a:solidFill>
                  <a:schemeClr val="bg2">
                    <a:lumMod val="25000"/>
                  </a:schemeClr>
                </a:solidFill>
                <a:latin typeface="Aharoni" panose="02010803020104030203" pitchFamily="2" charset="-79"/>
                <a:cs typeface="Aharoni" panose="02010803020104030203" pitchFamily="2" charset="-79"/>
              </a:rPr>
              <a:t>Edition du </a:t>
            </a:r>
            <a:r>
              <a:rPr lang="fr-FR" dirty="0" smtClean="0">
                <a:solidFill>
                  <a:schemeClr val="bg2">
                    <a:lumMod val="25000"/>
                  </a:schemeClr>
                </a:solidFill>
                <a:latin typeface="Aharoni" panose="02010803020104030203" pitchFamily="2" charset="-79"/>
                <a:cs typeface="Aharoni" panose="02010803020104030203" pitchFamily="2" charset="-79"/>
              </a:rPr>
              <a:t>26/02/2019 </a:t>
            </a:r>
            <a:r>
              <a:rPr lang="fr-FR" dirty="0">
                <a:solidFill>
                  <a:schemeClr val="bg2">
                    <a:lumMod val="25000"/>
                  </a:schemeClr>
                </a:solidFill>
                <a:latin typeface="Aharoni" panose="02010803020104030203" pitchFamily="2" charset="-79"/>
                <a:cs typeface="Aharoni" panose="02010803020104030203" pitchFamily="2" charset="-79"/>
              </a:rPr>
              <a:t>– Semaine </a:t>
            </a:r>
            <a:r>
              <a:rPr lang="fr-FR" dirty="0" smtClean="0">
                <a:solidFill>
                  <a:schemeClr val="bg2">
                    <a:lumMod val="25000"/>
                  </a:schemeClr>
                </a:solidFill>
                <a:latin typeface="Aharoni" panose="02010803020104030203" pitchFamily="2" charset="-79"/>
                <a:cs typeface="Aharoni" panose="02010803020104030203" pitchFamily="2" charset="-79"/>
              </a:rPr>
              <a:t>09</a:t>
            </a:r>
            <a:endParaRPr lang="fr-FR" dirty="0">
              <a:solidFill>
                <a:schemeClr val="bg2">
                  <a:lumMod val="25000"/>
                </a:schemeClr>
              </a:solidFill>
              <a:latin typeface="Aharoni" panose="02010803020104030203" pitchFamily="2" charset="-79"/>
              <a:cs typeface="Aharoni" panose="02010803020104030203" pitchFamily="2" charset="-79"/>
            </a:endParaRPr>
          </a:p>
          <a:p>
            <a:endParaRPr lang="fr-FR" dirty="0"/>
          </a:p>
        </p:txBody>
      </p:sp>
      <p:pic>
        <p:nvPicPr>
          <p:cNvPr id="6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5883780"/>
            <a:ext cx="1235223" cy="880216"/>
          </a:xfrm>
          <a:prstGeom prst="rect">
            <a:avLst/>
          </a:prstGeom>
          <a:solidFill>
            <a:schemeClr val="bg1"/>
          </a:solidFill>
          <a:ln>
            <a:noFill/>
          </a:ln>
          <a:effectLst/>
          <a:extLst/>
        </p:spPr>
      </p:pic>
      <p:pic>
        <p:nvPicPr>
          <p:cNvPr id="68" name="Image 6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 y="0"/>
            <a:ext cx="2333625" cy="2447925"/>
          </a:xfrm>
          <a:prstGeom prst="rect">
            <a:avLst/>
          </a:prstGeom>
        </p:spPr>
      </p:pic>
      <p:sp>
        <p:nvSpPr>
          <p:cNvPr id="11" name="Ellipse 10"/>
          <p:cNvSpPr/>
          <p:nvPr/>
        </p:nvSpPr>
        <p:spPr>
          <a:xfrm>
            <a:off x="1495919" y="2715781"/>
            <a:ext cx="7186607" cy="1103086"/>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0" dirty="0">
                <a:solidFill>
                  <a:schemeClr val="tx2"/>
                </a:solidFill>
                <a:effectLst>
                  <a:outerShdw blurRad="38100" dist="38100" dir="2700000" algn="tl">
                    <a:srgbClr val="000000">
                      <a:alpha val="43137"/>
                    </a:srgbClr>
                  </a:outerShdw>
                </a:effectLst>
                <a:latin typeface="Segoe Print" panose="02000600000000000000" pitchFamily="2" charset="0"/>
              </a:rPr>
              <a:t>L’Hebdo pro</a:t>
            </a:r>
          </a:p>
        </p:txBody>
      </p:sp>
      <p:sp>
        <p:nvSpPr>
          <p:cNvPr id="18" name="Rectangle 17"/>
          <p:cNvSpPr/>
          <p:nvPr/>
        </p:nvSpPr>
        <p:spPr>
          <a:xfrm>
            <a:off x="382246" y="4774032"/>
            <a:ext cx="8009723" cy="646331"/>
          </a:xfrm>
          <a:prstGeom prst="rect">
            <a:avLst/>
          </a:prstGeom>
        </p:spPr>
        <p:txBody>
          <a:bodyPr wrap="square">
            <a:spAutoFit/>
          </a:bodyPr>
          <a:lstStyle/>
          <a:p>
            <a:pPr algn="ctr"/>
            <a:r>
              <a:rPr lang="fr-FR" sz="3600" dirty="0" smtClean="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L’ESSENTIEL DE VOS INFOS MARCHE</a:t>
            </a:r>
            <a:endParaRPr lang="fr-FR" sz="360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pic>
        <p:nvPicPr>
          <p:cNvPr id="27" name="Picture 4" descr="https://www.hebdo.ch/sites/www.hebdo.ch/themes/hebdo/img/logo_hebdo_squar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8142" y="252264"/>
            <a:ext cx="1669142" cy="1669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3895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426" y="6289705"/>
            <a:ext cx="4185377" cy="478560"/>
          </a:xfrm>
          <a:prstGeom prst="rect">
            <a:avLst/>
          </a:prstGeom>
          <a:solidFill>
            <a:schemeClr val="bg1"/>
          </a:solidFill>
          <a:ln>
            <a:noFill/>
          </a:ln>
          <a:effectLst/>
          <a:extLst/>
        </p:spPr>
      </p:pic>
      <p:sp>
        <p:nvSpPr>
          <p:cNvPr id="2" name="Espace réservé du contenu 1"/>
          <p:cNvSpPr>
            <a:spLocks noGrp="1"/>
          </p:cNvSpPr>
          <p:nvPr>
            <p:ph idx="1"/>
          </p:nvPr>
        </p:nvSpPr>
        <p:spPr/>
        <p:txBody>
          <a:bodyPr/>
          <a:lstStyle/>
          <a:p>
            <a:r>
              <a:rPr lang="fr-FR" dirty="0">
                <a:solidFill>
                  <a:srgbClr val="EEECE1">
                    <a:lumMod val="50000"/>
                  </a:srgbClr>
                </a:solidFill>
              </a:rPr>
              <a:t>L’HEBDO PRO – Semaine S17 2018</a:t>
            </a:r>
          </a:p>
          <a:p>
            <a:endParaRPr lang="fr-FR" dirty="0"/>
          </a:p>
        </p:txBody>
      </p:sp>
      <p:sp>
        <p:nvSpPr>
          <p:cNvPr id="3" name="Titre 2"/>
          <p:cNvSpPr>
            <a:spLocks noGrp="1"/>
          </p:cNvSpPr>
          <p:nvPr>
            <p:ph type="title"/>
          </p:nvPr>
        </p:nvSpPr>
        <p:spPr/>
        <p:txBody>
          <a:bodyPr/>
          <a:lstStyle/>
          <a:p>
            <a:pPr algn="r"/>
            <a:r>
              <a:rPr lang="fr-FR"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sommaire</a:t>
            </a:r>
            <a:endParaRPr lang="fr-FR"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sp>
        <p:nvSpPr>
          <p:cNvPr id="6" name="Rectangle 5"/>
          <p:cNvSpPr/>
          <p:nvPr/>
        </p:nvSpPr>
        <p:spPr>
          <a:xfrm>
            <a:off x="290285" y="1191060"/>
            <a:ext cx="8519885" cy="4918445"/>
          </a:xfrm>
          <a:prstGeom prst="rect">
            <a:avLst/>
          </a:prstGeom>
          <a:solidFill>
            <a:schemeClr val="bg2">
              <a:lumMod val="9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4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a:t>
            </a:r>
          </a:p>
          <a:p>
            <a:r>
              <a:rPr lang="fr-FR" sz="24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a:t>
            </a:r>
          </a:p>
          <a:p>
            <a:r>
              <a:rPr lang="fr-FR" sz="32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Votre actualité</a:t>
            </a:r>
            <a:r>
              <a:rPr lang="fr-FR" sz="32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a:t>
            </a:r>
          </a:p>
          <a:p>
            <a:endPar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marL="914400" lvl="1" indent="-457200">
              <a:buFont typeface="Wingdings" panose="05000000000000000000" pitchFamily="2" charset="2"/>
              <a:buChar char="Ø"/>
              <a:defRPr/>
            </a:pPr>
            <a:r>
              <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Nouveauté  </a:t>
            </a:r>
            <a:r>
              <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dans le </a:t>
            </a:r>
            <a:r>
              <a:rPr lang="fr-FR" sz="2800" b="1" dirty="0" err="1"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process</a:t>
            </a:r>
            <a:r>
              <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crédit</a:t>
            </a:r>
          </a:p>
          <a:p>
            <a:pPr marL="914400" lvl="1" indent="-457200">
              <a:buFont typeface="Wingdings" panose="05000000000000000000" pitchFamily="2" charset="2"/>
              <a:buChar char="Ø"/>
              <a:defRPr/>
            </a:pPr>
            <a:endPar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marL="914400" lvl="1" indent="-457200">
              <a:buFont typeface="Wingdings" panose="05000000000000000000" pitchFamily="2" charset="2"/>
              <a:buChar char="Ø"/>
              <a:defRPr/>
            </a:pPr>
            <a:r>
              <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le </a:t>
            </a:r>
            <a:r>
              <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Crédit Bail </a:t>
            </a:r>
          </a:p>
          <a:p>
            <a:pPr lvl="1">
              <a:defRPr/>
            </a:pPr>
            <a:endPar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marL="914400" lvl="1" indent="-457200">
              <a:buFont typeface="Wingdings" panose="05000000000000000000" pitchFamily="2" charset="2"/>
              <a:buChar char="Ø"/>
              <a:defRPr/>
            </a:pPr>
            <a:r>
              <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CNP </a:t>
            </a:r>
            <a:r>
              <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grille et taux 2019 </a:t>
            </a:r>
            <a:endPar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lvl="1">
              <a:defRPr/>
            </a:pPr>
            <a:endPar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lvl="3"/>
            <a:endParaRPr lang="fr-FR" sz="32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marL="1828800" lvl="3" indent="-457200">
              <a:buFont typeface="Wingdings" panose="05000000000000000000" pitchFamily="2" charset="2"/>
              <a:buChar char="ü"/>
            </a:pPr>
            <a:endParaRPr lang="fr-FR" sz="32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lvl="1"/>
            <a:r>
              <a:rPr lang="fr-FR" sz="2400" b="1" dirty="0" smtClean="0">
                <a:solidFill>
                  <a:srgbClr val="FF0000"/>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a:t>
            </a:r>
            <a:endParaRPr lang="fr-FR" sz="32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algn="ctr"/>
            <a:endParaRPr lang="fr-FR" sz="32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3274497" y="6390485"/>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a:t>
            </a:r>
            <a:r>
              <a:rPr lang="fr-FR" sz="1200" dirty="0" smtClean="0">
                <a:solidFill>
                  <a:srgbClr val="EEECE1">
                    <a:lumMod val="50000"/>
                  </a:srgbClr>
                </a:solidFill>
                <a:latin typeface="Calibri" panose="020F0502020204030204" pitchFamily="34" charset="0"/>
                <a:cs typeface="Calibri" panose="020F0502020204030204" pitchFamily="34" charset="0"/>
              </a:rPr>
              <a:t>S09 2019</a:t>
            </a:r>
            <a:endParaRPr lang="fr-FR" sz="1200" dirty="0">
              <a:solidFill>
                <a:srgbClr val="EEECE1">
                  <a:lumMod val="50000"/>
                </a:srgbClr>
              </a:solidFill>
              <a:latin typeface="Calibri" panose="020F0502020204030204" pitchFamily="34" charset="0"/>
              <a:cs typeface="Calibri" panose="020F0502020204030204" pitchFamily="34" charset="0"/>
            </a:endParaRPr>
          </a:p>
        </p:txBody>
      </p:sp>
      <p:sp>
        <p:nvSpPr>
          <p:cNvPr id="10" name="ZoneTexte 9"/>
          <p:cNvSpPr txBox="1"/>
          <p:nvPr/>
        </p:nvSpPr>
        <p:spPr>
          <a:xfrm>
            <a:off x="797291" y="372795"/>
            <a:ext cx="1410964" cy="369332"/>
          </a:xfrm>
          <a:prstGeom prst="rect">
            <a:avLst/>
          </a:prstGeom>
          <a:noFill/>
        </p:spPr>
        <p:txBody>
          <a:bodyPr wrap="none" rtlCol="0">
            <a:spAutoFit/>
          </a:bodyPr>
          <a:lstStyle/>
          <a:p>
            <a:r>
              <a:rPr lang="fr-FR" b="1" i="1" dirty="0">
                <a:solidFill>
                  <a:schemeClr val="tx1">
                    <a:lumMod val="65000"/>
                    <a:lumOff val="35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SEMAINE </a:t>
            </a:r>
            <a:r>
              <a:rPr lang="fr-FR" b="1" i="1" dirty="0" smtClean="0">
                <a:solidFill>
                  <a:schemeClr val="tx1">
                    <a:lumMod val="65000"/>
                    <a:lumOff val="35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09</a:t>
            </a:r>
            <a:endParaRPr lang="fr-FR" b="1" i="1" dirty="0">
              <a:solidFill>
                <a:schemeClr val="tx1">
                  <a:lumMod val="65000"/>
                  <a:lumOff val="35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004863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9533429">
            <a:off x="436904" y="813399"/>
            <a:ext cx="1081159" cy="853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à coins arrondis 9"/>
          <p:cNvSpPr/>
          <p:nvPr/>
        </p:nvSpPr>
        <p:spPr>
          <a:xfrm>
            <a:off x="838303" y="4671203"/>
            <a:ext cx="6965342" cy="1168856"/>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itre 2"/>
          <p:cNvSpPr>
            <a:spLocks noGrp="1"/>
          </p:cNvSpPr>
          <p:nvPr>
            <p:ph type="title"/>
          </p:nvPr>
        </p:nvSpPr>
        <p:spPr/>
        <p:txBody>
          <a:bodyPr>
            <a:noAutofit/>
          </a:bodyPr>
          <a:lstStyle/>
          <a:p>
            <a:pPr algn="r">
              <a:defRPr/>
            </a:pPr>
            <a:r>
              <a:rPr lang="fr-FR" dirty="0" err="1" smtClean="0"/>
              <a:t>Process</a:t>
            </a:r>
            <a:r>
              <a:rPr lang="fr-FR" dirty="0" smtClean="0"/>
              <a:t> Crédit </a:t>
            </a:r>
            <a:endParaRPr lang="fr-FR" dirty="0"/>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a:extLst/>
        </p:spPr>
      </p:pic>
      <p:sp>
        <p:nvSpPr>
          <p:cNvPr id="5" name="Rectangle 4"/>
          <p:cNvSpPr/>
          <p:nvPr/>
        </p:nvSpPr>
        <p:spPr>
          <a:xfrm>
            <a:off x="2724047" y="6363549"/>
            <a:ext cx="2290499"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S09  2019</a:t>
            </a:r>
            <a:endParaRPr lang="fr-FR" sz="1200" dirty="0">
              <a:solidFill>
                <a:srgbClr val="EEECE1">
                  <a:lumMod val="50000"/>
                </a:srgbClr>
              </a:solidFill>
            </a:endParaRP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oneTexte 1"/>
          <p:cNvSpPr txBox="1"/>
          <p:nvPr/>
        </p:nvSpPr>
        <p:spPr>
          <a:xfrm>
            <a:off x="294196" y="1121036"/>
            <a:ext cx="8444287" cy="3293209"/>
          </a:xfrm>
          <a:prstGeom prst="rect">
            <a:avLst/>
          </a:prstGeom>
          <a:noFill/>
        </p:spPr>
        <p:txBody>
          <a:bodyPr wrap="square" rtlCol="0">
            <a:spAutoFit/>
          </a:bodyPr>
          <a:lstStyle/>
          <a:p>
            <a:pPr algn="just"/>
            <a:r>
              <a:rPr lang="fr-FR" sz="1300" dirty="0" smtClean="0"/>
              <a:t>	            Nouveauté dans le </a:t>
            </a:r>
            <a:r>
              <a:rPr lang="fr-FR" sz="1300" dirty="0" err="1" smtClean="0"/>
              <a:t>Process</a:t>
            </a:r>
            <a:r>
              <a:rPr lang="fr-FR" sz="1300" dirty="0" smtClean="0"/>
              <a:t> crédit </a:t>
            </a:r>
          </a:p>
          <a:p>
            <a:pPr algn="just"/>
            <a:endParaRPr lang="fr-FR" sz="1300" dirty="0" smtClean="0"/>
          </a:p>
          <a:p>
            <a:pPr algn="just"/>
            <a:endParaRPr lang="fr-FR" sz="1300" dirty="0"/>
          </a:p>
          <a:p>
            <a:pPr algn="just"/>
            <a:r>
              <a:rPr lang="fr-FR" sz="1300" dirty="0" smtClean="0"/>
              <a:t>Dans </a:t>
            </a:r>
            <a:r>
              <a:rPr lang="fr-FR" sz="1300" dirty="0"/>
              <a:t>une volonté de gain d’efficacité et de transparence vis-à-vis du réseau commercial, la DCE nous informe de l’évolution récente de certains </a:t>
            </a:r>
            <a:r>
              <a:rPr lang="fr-FR" sz="1300" dirty="0" err="1"/>
              <a:t>process</a:t>
            </a:r>
            <a:r>
              <a:rPr lang="fr-FR" sz="1300" dirty="0"/>
              <a:t> concernant la complétude et le suivi des dossiers de financement pros transmis au Département Réalisation Pro BDR.</a:t>
            </a:r>
          </a:p>
          <a:p>
            <a:pPr algn="just"/>
            <a:r>
              <a:rPr lang="fr-FR" sz="1300" dirty="0"/>
              <a:t> </a:t>
            </a:r>
          </a:p>
          <a:p>
            <a:pPr algn="just"/>
            <a:r>
              <a:rPr lang="fr-FR" sz="1300" dirty="0"/>
              <a:t>Dorénavant, les </a:t>
            </a:r>
            <a:r>
              <a:rPr lang="fr-FR" sz="1300" b="1" dirty="0"/>
              <a:t>dossiers </a:t>
            </a:r>
            <a:r>
              <a:rPr lang="fr-FR" sz="1300" dirty="0"/>
              <a:t>sont pris en charge à réception par un gestionnaire DCE qui procèdera au contrôle intégral à </a:t>
            </a:r>
            <a:r>
              <a:rPr lang="fr-FR" sz="1300" b="1" i="1" dirty="0"/>
              <a:t>J+1 au maximum </a:t>
            </a:r>
            <a:r>
              <a:rPr lang="fr-FR" sz="1300" dirty="0"/>
              <a:t>(pour les dossiers réceptionnés avant midi)</a:t>
            </a:r>
          </a:p>
          <a:p>
            <a:pPr algn="just"/>
            <a:r>
              <a:rPr lang="fr-FR" sz="1300" dirty="0"/>
              <a:t> </a:t>
            </a:r>
          </a:p>
          <a:p>
            <a:pPr algn="just"/>
            <a:r>
              <a:rPr lang="fr-FR" sz="1300" dirty="0"/>
              <a:t>Le gestionnaire </a:t>
            </a:r>
            <a:r>
              <a:rPr lang="fr-FR" sz="1300" dirty="0" smtClean="0"/>
              <a:t>de crédit de la DCE </a:t>
            </a:r>
            <a:r>
              <a:rPr lang="fr-FR" sz="1300" dirty="0"/>
              <a:t>communiquera directement par mail à </a:t>
            </a:r>
            <a:r>
              <a:rPr lang="fr-FR" sz="1300" b="1" i="1" dirty="0" smtClean="0"/>
              <a:t>l’instructeur du </a:t>
            </a:r>
            <a:r>
              <a:rPr lang="fr-FR" sz="1300" b="1" i="1" dirty="0"/>
              <a:t>dossier </a:t>
            </a:r>
            <a:r>
              <a:rPr lang="fr-FR" sz="1300" dirty="0"/>
              <a:t>(CC PRO, DA, DAA…) :        </a:t>
            </a:r>
          </a:p>
          <a:p>
            <a:pPr algn="just"/>
            <a:r>
              <a:rPr lang="fr-FR" sz="1300" dirty="0"/>
              <a:t> </a:t>
            </a:r>
          </a:p>
          <a:p>
            <a:pPr marL="628650" lvl="1" indent="-171450" algn="just">
              <a:buFont typeface="Wingdings" panose="05000000000000000000" pitchFamily="2" charset="2"/>
              <a:buChar char="Ø"/>
            </a:pPr>
            <a:r>
              <a:rPr lang="fr-FR" sz="1300" dirty="0">
                <a:effectLst>
                  <a:outerShdw blurRad="38100" dist="38100" dir="2700000" algn="tl">
                    <a:srgbClr val="000000">
                      <a:alpha val="43137"/>
                    </a:srgbClr>
                  </a:outerShdw>
                </a:effectLst>
              </a:rPr>
              <a:t>Le dossier est OK</a:t>
            </a:r>
            <a:r>
              <a:rPr lang="fr-FR" sz="1300" b="1" dirty="0"/>
              <a:t> </a:t>
            </a:r>
            <a:r>
              <a:rPr lang="fr-FR" sz="1300" b="1" dirty="0" smtClean="0"/>
              <a:t>                        </a:t>
            </a:r>
            <a:r>
              <a:rPr lang="fr-FR" sz="1300" dirty="0" smtClean="0"/>
              <a:t>un </a:t>
            </a:r>
            <a:r>
              <a:rPr lang="fr-FR" sz="1300" dirty="0"/>
              <a:t>mail est transmis à l’instructeur du dossier pour lui confirmer la complétude du </a:t>
            </a:r>
            <a:r>
              <a:rPr lang="fr-FR" sz="1300" dirty="0" smtClean="0"/>
              <a:t>dossier</a:t>
            </a:r>
          </a:p>
          <a:p>
            <a:pPr marL="628650" lvl="1" indent="-171450" algn="just">
              <a:buFont typeface="Wingdings" panose="05000000000000000000" pitchFamily="2" charset="2"/>
              <a:buChar char="Ø"/>
            </a:pPr>
            <a:endParaRPr lang="fr-FR" sz="1300" dirty="0"/>
          </a:p>
          <a:p>
            <a:pPr marL="628650" lvl="1" indent="-171450" algn="just">
              <a:buFont typeface="Wingdings" panose="05000000000000000000" pitchFamily="2" charset="2"/>
              <a:buChar char="Ø"/>
            </a:pPr>
            <a:r>
              <a:rPr lang="fr-FR" sz="1300" dirty="0">
                <a:effectLst>
                  <a:outerShdw blurRad="38100" dist="38100" dir="2700000" algn="tl">
                    <a:srgbClr val="000000">
                      <a:alpha val="43137"/>
                    </a:srgbClr>
                  </a:outerShdw>
                </a:effectLst>
              </a:rPr>
              <a:t>Le dossier est KO</a:t>
            </a:r>
            <a:r>
              <a:rPr lang="fr-FR" sz="1300" dirty="0"/>
              <a:t> </a:t>
            </a:r>
            <a:r>
              <a:rPr lang="fr-FR" sz="1300" dirty="0" smtClean="0"/>
              <a:t>		le </a:t>
            </a:r>
            <a:r>
              <a:rPr lang="fr-FR" sz="1300" dirty="0"/>
              <a:t>dossier est retourné à l’instructeur (</a:t>
            </a:r>
            <a:r>
              <a:rPr lang="fr-FR" sz="1300" dirty="0" smtClean="0"/>
              <a:t>avec la  </a:t>
            </a:r>
            <a:r>
              <a:rPr lang="fr-FR" sz="1300" dirty="0"/>
              <a:t>liste des anomalies et pièces manquantes) </a:t>
            </a:r>
            <a:endParaRPr lang="fr-FR" sz="1300" dirty="0" smtClean="0"/>
          </a:p>
          <a:p>
            <a:pPr lvl="1" algn="just"/>
            <a:r>
              <a:rPr lang="fr-FR" sz="1300" dirty="0" smtClean="0">
                <a:effectLst>
                  <a:outerShdw blurRad="38100" dist="38100" dir="2700000" algn="tl">
                    <a:srgbClr val="000000">
                      <a:alpha val="43137"/>
                    </a:srgbClr>
                  </a:outerShdw>
                </a:effectLst>
              </a:rPr>
              <a:t>via </a:t>
            </a:r>
            <a:r>
              <a:rPr lang="fr-FR" sz="1300" dirty="0">
                <a:effectLst>
                  <a:outerShdw blurRad="38100" dist="38100" dir="2700000" algn="tl">
                    <a:srgbClr val="000000">
                      <a:alpha val="43137"/>
                    </a:srgbClr>
                  </a:outerShdw>
                </a:effectLst>
              </a:rPr>
              <a:t>DEFI</a:t>
            </a:r>
            <a:r>
              <a:rPr lang="fr-FR" sz="1300" dirty="0"/>
              <a:t>, et </a:t>
            </a:r>
            <a:r>
              <a:rPr lang="fr-FR" sz="1300" dirty="0">
                <a:effectLst>
                  <a:outerShdw blurRad="38100" dist="38100" dir="2700000" algn="tl">
                    <a:srgbClr val="000000">
                      <a:alpha val="43137"/>
                    </a:srgbClr>
                  </a:outerShdw>
                </a:effectLst>
              </a:rPr>
              <a:t>un mail DEFI </a:t>
            </a:r>
            <a:r>
              <a:rPr lang="fr-FR" sz="1300" dirty="0"/>
              <a:t>est transmis à l’instructeur, l’invitant à reprendre la main sur le dossier et rectifier les anomalies reprises dans DEFI</a:t>
            </a:r>
            <a:r>
              <a:rPr lang="fr-FR" sz="1300" dirty="0" smtClean="0"/>
              <a:t>.</a:t>
            </a:r>
            <a:endParaRPr lang="fr-FR" sz="1200" dirty="0" smtClean="0"/>
          </a:p>
        </p:txBody>
      </p:sp>
      <p:sp>
        <p:nvSpPr>
          <p:cNvPr id="7" name="Flèche droite 6"/>
          <p:cNvSpPr/>
          <p:nvPr/>
        </p:nvSpPr>
        <p:spPr>
          <a:xfrm>
            <a:off x="2301883" y="3709339"/>
            <a:ext cx="640280" cy="178705"/>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Flèche droite 10"/>
          <p:cNvSpPr/>
          <p:nvPr/>
        </p:nvSpPr>
        <p:spPr>
          <a:xfrm>
            <a:off x="2301883" y="3347414"/>
            <a:ext cx="640280" cy="178705"/>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p:cNvSpPr txBox="1"/>
          <p:nvPr/>
        </p:nvSpPr>
        <p:spPr>
          <a:xfrm>
            <a:off x="958444" y="4701633"/>
            <a:ext cx="6893130" cy="1107996"/>
          </a:xfrm>
          <a:prstGeom prst="rect">
            <a:avLst/>
          </a:prstGeom>
          <a:noFill/>
        </p:spPr>
        <p:txBody>
          <a:bodyPr wrap="square" rtlCol="0">
            <a:spAutoFit/>
          </a:bodyPr>
          <a:lstStyle/>
          <a:p>
            <a:pPr algn="just"/>
            <a:r>
              <a:rPr lang="fr-FR" sz="1600" b="1" dirty="0">
                <a:solidFill>
                  <a:schemeClr val="bg1"/>
                </a:solidFill>
              </a:rPr>
              <a:t>RAPPEL</a:t>
            </a:r>
            <a:r>
              <a:rPr lang="fr-FR" sz="1200" dirty="0">
                <a:solidFill>
                  <a:schemeClr val="bg1"/>
                </a:solidFill>
              </a:rPr>
              <a:t> : le document « Pièces Crédit » est </a:t>
            </a:r>
            <a:r>
              <a:rPr lang="fr-FR" b="1" dirty="0">
                <a:solidFill>
                  <a:schemeClr val="bg1"/>
                </a:solidFill>
              </a:rPr>
              <a:t>obligatoire</a:t>
            </a:r>
            <a:r>
              <a:rPr lang="fr-FR" sz="1200" b="1" dirty="0">
                <a:solidFill>
                  <a:schemeClr val="bg1"/>
                </a:solidFill>
              </a:rPr>
              <a:t>, </a:t>
            </a:r>
            <a:r>
              <a:rPr lang="fr-FR" sz="1200" dirty="0">
                <a:solidFill>
                  <a:schemeClr val="bg1"/>
                </a:solidFill>
              </a:rPr>
              <a:t>il doit être déposé dans les pièces jointes du dossier sous DEFI. </a:t>
            </a:r>
          </a:p>
          <a:p>
            <a:pPr algn="just"/>
            <a:r>
              <a:rPr lang="fr-FR" sz="1200" dirty="0">
                <a:solidFill>
                  <a:schemeClr val="bg1"/>
                </a:solidFill>
              </a:rPr>
              <a:t>Il est le document de base de contrôle du dosser par le Département Réalisation Pro BDR. </a:t>
            </a:r>
          </a:p>
          <a:p>
            <a:pPr algn="just"/>
            <a:r>
              <a:rPr lang="fr-FR" sz="1200" dirty="0">
                <a:solidFill>
                  <a:schemeClr val="bg1"/>
                </a:solidFill>
              </a:rPr>
              <a:t>Il ne pourra être réclamé une pièce supplémentaire ne faisant pas partie de la liste. </a:t>
            </a:r>
          </a:p>
          <a:p>
            <a:endParaRPr lang="fr-FR" sz="1200" dirty="0">
              <a:solidFill>
                <a:schemeClr val="bg1"/>
              </a:solidFill>
            </a:endParaRPr>
          </a:p>
        </p:txBody>
      </p:sp>
    </p:spTree>
    <p:extLst>
      <p:ext uri="{BB962C8B-B14F-4D97-AF65-F5344CB8AC3E}">
        <p14:creationId xmlns:p14="http://schemas.microsoft.com/office/powerpoint/2010/main" val="35156632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Autofit/>
          </a:bodyPr>
          <a:lstStyle/>
          <a:p>
            <a:pPr algn="r">
              <a:defRPr/>
            </a:pPr>
            <a:r>
              <a:rPr lang="fr-FR" dirty="0" err="1" smtClean="0"/>
              <a:t>Process</a:t>
            </a:r>
            <a:r>
              <a:rPr lang="fr-FR" dirty="0" smtClean="0"/>
              <a:t> Crédit </a:t>
            </a:r>
            <a:endParaRPr lang="fr-FR"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a:extLst/>
        </p:spPr>
      </p:pic>
      <p:sp>
        <p:nvSpPr>
          <p:cNvPr id="5" name="Rectangle 4"/>
          <p:cNvSpPr/>
          <p:nvPr/>
        </p:nvSpPr>
        <p:spPr>
          <a:xfrm>
            <a:off x="2724047" y="6363549"/>
            <a:ext cx="2290499"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S09  2019</a:t>
            </a:r>
            <a:endParaRPr lang="fr-FR" sz="1200" dirty="0">
              <a:solidFill>
                <a:srgbClr val="EEECE1">
                  <a:lumMod val="50000"/>
                </a:srgbClr>
              </a:solidFill>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oneTexte 1"/>
          <p:cNvSpPr txBox="1"/>
          <p:nvPr/>
        </p:nvSpPr>
        <p:spPr>
          <a:xfrm>
            <a:off x="348966" y="1129085"/>
            <a:ext cx="8723472" cy="3293209"/>
          </a:xfrm>
          <a:prstGeom prst="rect">
            <a:avLst/>
          </a:prstGeom>
          <a:noFill/>
        </p:spPr>
        <p:txBody>
          <a:bodyPr wrap="square" rtlCol="0">
            <a:spAutoFit/>
          </a:bodyPr>
          <a:lstStyle/>
          <a:p>
            <a:pPr algn="just"/>
            <a:r>
              <a:rPr lang="fr-FR" sz="1300" dirty="0"/>
              <a:t>Après régularisation des anomalies</a:t>
            </a:r>
            <a:r>
              <a:rPr lang="fr-FR" sz="1300" b="1" i="1" dirty="0"/>
              <a:t> </a:t>
            </a:r>
            <a:r>
              <a:rPr lang="fr-FR" sz="1300" b="1" i="1" dirty="0">
                <a:effectLst>
                  <a:outerShdw blurRad="38100" dist="38100" dir="2700000" algn="tl">
                    <a:srgbClr val="000000">
                      <a:alpha val="43137"/>
                    </a:srgbClr>
                  </a:outerShdw>
                </a:effectLst>
              </a:rPr>
              <a:t>l’instructeur du dossier </a:t>
            </a:r>
            <a:r>
              <a:rPr lang="fr-FR" sz="1300" dirty="0">
                <a:effectLst>
                  <a:outerShdw blurRad="38100" dist="38100" dir="2700000" algn="tl">
                    <a:srgbClr val="000000">
                      <a:alpha val="43137"/>
                    </a:srgbClr>
                  </a:outerShdw>
                </a:effectLst>
              </a:rPr>
              <a:t>:</a:t>
            </a:r>
          </a:p>
          <a:p>
            <a:pPr algn="just"/>
            <a:endParaRPr lang="fr-FR" sz="1300" dirty="0"/>
          </a:p>
          <a:p>
            <a:pPr marL="628650" lvl="1" indent="-171450" algn="just">
              <a:buFont typeface="Wingdings" panose="05000000000000000000" pitchFamily="2" charset="2"/>
              <a:buChar char="Ø"/>
            </a:pPr>
            <a:r>
              <a:rPr lang="fr-FR" sz="1300" dirty="0"/>
              <a:t>retourne  le dossier </a:t>
            </a:r>
            <a:r>
              <a:rPr lang="fr-FR" sz="1300" dirty="0">
                <a:effectLst>
                  <a:outerShdw blurRad="38100" dist="38100" dir="2700000" algn="tl">
                    <a:srgbClr val="000000">
                      <a:alpha val="43137"/>
                    </a:srgbClr>
                  </a:outerShdw>
                </a:effectLst>
              </a:rPr>
              <a:t>via DEFI </a:t>
            </a:r>
            <a:r>
              <a:rPr lang="fr-FR" sz="1300" dirty="0"/>
              <a:t>exclusivement, directement au gestionnaire DCE, </a:t>
            </a:r>
          </a:p>
          <a:p>
            <a:pPr lvl="1" algn="just"/>
            <a:endParaRPr lang="fr-FR" sz="1300" dirty="0"/>
          </a:p>
          <a:p>
            <a:pPr marL="628650" lvl="1" indent="-171450" algn="just">
              <a:buFont typeface="Wingdings" panose="05000000000000000000" pitchFamily="2" charset="2"/>
              <a:buChar char="Ø"/>
            </a:pPr>
            <a:r>
              <a:rPr lang="fr-FR" sz="1300" dirty="0">
                <a:effectLst>
                  <a:outerShdw blurRad="38100" dist="38100" dir="2700000" algn="tl">
                    <a:srgbClr val="000000">
                      <a:alpha val="43137"/>
                    </a:srgbClr>
                  </a:outerShdw>
                </a:effectLst>
              </a:rPr>
              <a:t>transmet en parallèle un mail </a:t>
            </a:r>
            <a:r>
              <a:rPr lang="fr-FR" sz="1300" dirty="0"/>
              <a:t>à destination du Gestionnaire de crédit de la  DCE avec copie à la Boite Générique  du service Crédits concerné.</a:t>
            </a:r>
          </a:p>
          <a:p>
            <a:pPr algn="just"/>
            <a:endParaRPr lang="fr-FR" sz="1300" dirty="0" smtClean="0"/>
          </a:p>
          <a:p>
            <a:pPr algn="just"/>
            <a:r>
              <a:rPr lang="fr-FR" sz="1300" dirty="0" smtClean="0"/>
              <a:t>L’instructeur </a:t>
            </a:r>
            <a:r>
              <a:rPr lang="fr-FR" sz="1300" dirty="0"/>
              <a:t>du dossier est ensuite tenu informé par mail par le Gestionnaire de la DCE de l’évolution de son dossier :</a:t>
            </a:r>
          </a:p>
          <a:p>
            <a:pPr algn="just"/>
            <a:r>
              <a:rPr lang="fr-FR" sz="1300" dirty="0"/>
              <a:t> </a:t>
            </a:r>
          </a:p>
          <a:p>
            <a:pPr marL="628650" lvl="1" indent="-171450" algn="just">
              <a:buFont typeface="Wingdings" panose="05000000000000000000" pitchFamily="2" charset="2"/>
              <a:buChar char="Ø"/>
            </a:pPr>
            <a:r>
              <a:rPr lang="fr-FR" sz="1300" dirty="0" smtClean="0"/>
              <a:t>A </a:t>
            </a:r>
            <a:r>
              <a:rPr lang="fr-FR" sz="1300" dirty="0"/>
              <a:t>l’édition, par l’envoi de l’ensemble des éléments contractuels à régulariser</a:t>
            </a:r>
            <a:r>
              <a:rPr lang="fr-FR" sz="1300" dirty="0" smtClean="0"/>
              <a:t>,</a:t>
            </a:r>
          </a:p>
          <a:p>
            <a:pPr marL="628650" lvl="1" indent="-171450" algn="just">
              <a:buFont typeface="Wingdings" panose="05000000000000000000" pitchFamily="2" charset="2"/>
              <a:buChar char="Ø"/>
            </a:pPr>
            <a:endParaRPr lang="fr-FR" sz="1300" dirty="0"/>
          </a:p>
          <a:p>
            <a:pPr marL="628650" lvl="1" indent="-171450" algn="just">
              <a:buFont typeface="Wingdings" panose="05000000000000000000" pitchFamily="2" charset="2"/>
              <a:buChar char="Ø"/>
            </a:pPr>
            <a:r>
              <a:rPr lang="fr-FR" sz="1300" dirty="0" smtClean="0"/>
              <a:t>Au </a:t>
            </a:r>
            <a:r>
              <a:rPr lang="fr-FR" sz="1300" dirty="0"/>
              <a:t>versement (envoi d’un mail au premier versement)</a:t>
            </a:r>
          </a:p>
          <a:p>
            <a:pPr algn="just"/>
            <a:r>
              <a:rPr lang="fr-FR" sz="1300" dirty="0"/>
              <a:t> </a:t>
            </a:r>
          </a:p>
          <a:p>
            <a:pPr algn="just"/>
            <a:r>
              <a:rPr lang="fr-FR" sz="1300" dirty="0"/>
              <a:t>Enfin, afin de permettre un pilotage fin de l’activité et du niveau de complétude des dossiers, la DCE met en place un tableau de suivi unique, entre les départements  Réalisation Pro BDR Est (Strasbourg) et Ouest (Reims). Ce tableau sera transmis chaque semaine au réseau.</a:t>
            </a:r>
          </a:p>
          <a:p>
            <a:pPr algn="just"/>
            <a:r>
              <a:rPr lang="fr-FR" sz="1300" dirty="0" smtClean="0"/>
              <a:t> </a:t>
            </a:r>
            <a:endParaRPr lang="fr-FR" sz="1300" dirty="0"/>
          </a:p>
        </p:txBody>
      </p:sp>
    </p:spTree>
    <p:extLst>
      <p:ext uri="{BB962C8B-B14F-4D97-AF65-F5344CB8AC3E}">
        <p14:creationId xmlns:p14="http://schemas.microsoft.com/office/powerpoint/2010/main" val="32980434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Autofit/>
          </a:bodyPr>
          <a:lstStyle/>
          <a:p>
            <a:pPr algn="r">
              <a:defRPr/>
            </a:pPr>
            <a:r>
              <a:rPr lang="fr-FR" dirty="0" smtClean="0"/>
              <a:t>CREDIT Bail </a:t>
            </a:r>
            <a:endParaRPr lang="fr-FR"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a:extLst/>
        </p:spPr>
      </p:pic>
      <p:sp>
        <p:nvSpPr>
          <p:cNvPr id="5" name="Rectangle 4"/>
          <p:cNvSpPr/>
          <p:nvPr/>
        </p:nvSpPr>
        <p:spPr>
          <a:xfrm>
            <a:off x="2724047" y="6363549"/>
            <a:ext cx="2290499"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S09  2019</a:t>
            </a:r>
            <a:endParaRPr lang="fr-FR" sz="1200" dirty="0">
              <a:solidFill>
                <a:srgbClr val="EEECE1">
                  <a:lumMod val="50000"/>
                </a:srgbClr>
              </a:solidFill>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392342">
            <a:off x="139327" y="2049177"/>
            <a:ext cx="1456122" cy="10681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ZoneTexte 6"/>
          <p:cNvSpPr txBox="1"/>
          <p:nvPr/>
        </p:nvSpPr>
        <p:spPr>
          <a:xfrm>
            <a:off x="1853902" y="1869684"/>
            <a:ext cx="6321287" cy="2939266"/>
          </a:xfrm>
          <a:prstGeom prst="rect">
            <a:avLst/>
          </a:prstGeom>
          <a:noFill/>
          <a:ln>
            <a:solidFill>
              <a:schemeClr val="tx1"/>
            </a:solidFill>
          </a:ln>
        </p:spPr>
        <p:txBody>
          <a:bodyPr wrap="square" rtlCol="0">
            <a:spAutoFit/>
          </a:bodyPr>
          <a:lstStyle/>
          <a:p>
            <a:pPr algn="just"/>
            <a:r>
              <a:rPr lang="fr-FR" sz="1500" dirty="0" smtClean="0"/>
              <a:t>Depuis </a:t>
            </a:r>
            <a:r>
              <a:rPr lang="fr-FR" sz="1500" dirty="0"/>
              <a:t>le début d’année </a:t>
            </a:r>
            <a:r>
              <a:rPr lang="fr-FR" sz="1500" dirty="0" smtClean="0"/>
              <a:t>recrudescence </a:t>
            </a:r>
            <a:r>
              <a:rPr lang="fr-FR" sz="1500" dirty="0"/>
              <a:t>des contrats de </a:t>
            </a:r>
            <a:r>
              <a:rPr lang="fr-FR" sz="1500" dirty="0" smtClean="0"/>
              <a:t>CBM </a:t>
            </a:r>
            <a:r>
              <a:rPr lang="fr-FR" sz="1500" dirty="0"/>
              <a:t>avec matériel faisant l’objet d’une demande de subvention par le client.</a:t>
            </a:r>
          </a:p>
          <a:p>
            <a:pPr algn="just"/>
            <a:r>
              <a:rPr lang="fr-FR" sz="1500" dirty="0"/>
              <a:t> </a:t>
            </a:r>
          </a:p>
          <a:p>
            <a:pPr algn="just"/>
            <a:r>
              <a:rPr lang="fr-FR" b="1" dirty="0" smtClean="0"/>
              <a:t>Pour rappel : </a:t>
            </a:r>
            <a:r>
              <a:rPr lang="fr-FR" sz="1500" dirty="0" smtClean="0"/>
              <a:t>la </a:t>
            </a:r>
            <a:r>
              <a:rPr lang="fr-FR" sz="1500" dirty="0"/>
              <a:t>subvention est une </a:t>
            </a:r>
            <a:r>
              <a:rPr lang="fr-FR" sz="1500" dirty="0">
                <a:effectLst>
                  <a:outerShdw blurRad="38100" dist="38100" dir="2700000" algn="tl">
                    <a:srgbClr val="000000">
                      <a:alpha val="43137"/>
                    </a:srgbClr>
                  </a:outerShdw>
                </a:effectLst>
              </a:rPr>
              <a:t>exclusio</a:t>
            </a:r>
            <a:r>
              <a:rPr lang="fr-FR" sz="1500" dirty="0"/>
              <a:t>n du schéma commissionnaire, aussi il convient que </a:t>
            </a:r>
            <a:r>
              <a:rPr lang="fr-FR" sz="1500" dirty="0" smtClean="0"/>
              <a:t>de poser </a:t>
            </a:r>
            <a:r>
              <a:rPr lang="fr-FR" sz="1500" dirty="0"/>
              <a:t>la question aux clients </a:t>
            </a:r>
            <a:r>
              <a:rPr lang="fr-FR" sz="1500" b="1" u="sng" dirty="0"/>
              <a:t>avant la signature du contrat </a:t>
            </a:r>
            <a:r>
              <a:rPr lang="fr-FR" sz="1500" dirty="0"/>
              <a:t>:</a:t>
            </a:r>
          </a:p>
          <a:p>
            <a:pPr algn="just"/>
            <a:r>
              <a:rPr lang="fr-FR" sz="1500" i="1" dirty="0" smtClean="0"/>
              <a:t>	</a:t>
            </a:r>
          </a:p>
          <a:p>
            <a:pPr algn="just"/>
            <a:r>
              <a:rPr lang="fr-FR" sz="1500" i="1" dirty="0"/>
              <a:t>	</a:t>
            </a:r>
            <a:r>
              <a:rPr lang="fr-FR" sz="1500" i="1" dirty="0" smtClean="0"/>
              <a:t>«</a:t>
            </a:r>
            <a:r>
              <a:rPr lang="fr-FR" sz="1500" i="1" dirty="0"/>
              <a:t> Ce matériel fera t il l’objet d’une demande de subvention ? »</a:t>
            </a:r>
            <a:endParaRPr lang="fr-FR" sz="1500" dirty="0"/>
          </a:p>
          <a:p>
            <a:pPr algn="just"/>
            <a:r>
              <a:rPr lang="fr-FR" sz="1500" dirty="0"/>
              <a:t> </a:t>
            </a:r>
          </a:p>
          <a:p>
            <a:pPr algn="just"/>
            <a:r>
              <a:rPr lang="fr-FR" sz="1500" dirty="0"/>
              <a:t>Si la réponse est oui, il </a:t>
            </a:r>
            <a:r>
              <a:rPr lang="fr-FR" sz="1500" dirty="0" smtClean="0"/>
              <a:t>faudra prévenir Stéphanie VIALLON car </a:t>
            </a:r>
            <a:r>
              <a:rPr lang="fr-FR" sz="1500" dirty="0"/>
              <a:t>le dossier ne pourra pas être traité dans Front </a:t>
            </a:r>
            <a:r>
              <a:rPr lang="fr-FR" sz="1500" dirty="0" err="1"/>
              <a:t>Lease</a:t>
            </a:r>
            <a:r>
              <a:rPr lang="fr-FR" sz="1500" dirty="0"/>
              <a:t> mais directement par NL.</a:t>
            </a:r>
          </a:p>
          <a:p>
            <a:pPr algn="just"/>
            <a:r>
              <a:rPr lang="fr-FR" sz="1500" dirty="0"/>
              <a:t> </a:t>
            </a:r>
          </a:p>
          <a:p>
            <a:pPr algn="just"/>
            <a:endParaRPr lang="fr-FR" sz="1500" dirty="0"/>
          </a:p>
        </p:txBody>
      </p:sp>
    </p:spTree>
    <p:extLst>
      <p:ext uri="{BB962C8B-B14F-4D97-AF65-F5344CB8AC3E}">
        <p14:creationId xmlns:p14="http://schemas.microsoft.com/office/powerpoint/2010/main" val="34573071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Autofit/>
          </a:bodyPr>
          <a:lstStyle/>
          <a:p>
            <a:pPr algn="r">
              <a:defRPr/>
            </a:pPr>
            <a:r>
              <a:rPr lang="fr-FR" dirty="0" smtClean="0"/>
              <a:t>CNP</a:t>
            </a:r>
            <a:endParaRPr lang="fr-FR" dirty="0"/>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a:extLst/>
        </p:spPr>
      </p:pic>
      <p:sp>
        <p:nvSpPr>
          <p:cNvPr id="5" name="Rectangle 4"/>
          <p:cNvSpPr/>
          <p:nvPr/>
        </p:nvSpPr>
        <p:spPr>
          <a:xfrm>
            <a:off x="2724047" y="6363549"/>
            <a:ext cx="2290499"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S09  2019</a:t>
            </a:r>
            <a:endParaRPr lang="fr-FR" sz="1200" dirty="0">
              <a:solidFill>
                <a:srgbClr val="EEECE1">
                  <a:lumMod val="50000"/>
                </a:srgbClr>
              </a:solidFill>
            </a:endParaRP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702707">
            <a:off x="461176" y="650017"/>
            <a:ext cx="1722444" cy="9183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oneTexte 1"/>
          <p:cNvSpPr txBox="1"/>
          <p:nvPr/>
        </p:nvSpPr>
        <p:spPr>
          <a:xfrm>
            <a:off x="1463244" y="1389439"/>
            <a:ext cx="7601927" cy="523220"/>
          </a:xfrm>
          <a:prstGeom prst="rect">
            <a:avLst/>
          </a:prstGeom>
          <a:noFill/>
        </p:spPr>
        <p:txBody>
          <a:bodyPr wrap="square" rtlCol="0">
            <a:spAutoFit/>
          </a:bodyPr>
          <a:lstStyle/>
          <a:p>
            <a:r>
              <a:rPr lang="fr-FR" sz="1400" dirty="0" smtClean="0"/>
              <a:t>Nous disposons de différents contrats d’assurance CNP bien spécifiques </a:t>
            </a:r>
            <a:r>
              <a:rPr lang="fr-FR" sz="1400" dirty="0" smtClean="0"/>
              <a:t>selon </a:t>
            </a:r>
            <a:r>
              <a:rPr lang="fr-FR" sz="1400" dirty="0" smtClean="0"/>
              <a:t>les professions, il est obligatoire de choisir le bon contrat soit </a:t>
            </a:r>
            <a:r>
              <a:rPr lang="fr-FR" sz="1400" dirty="0" smtClean="0"/>
              <a:t>: </a:t>
            </a:r>
            <a:endParaRPr lang="fr-FR" sz="1400" dirty="0"/>
          </a:p>
        </p:txBody>
      </p:sp>
      <p:pic>
        <p:nvPicPr>
          <p:cNvPr id="409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857" y="1929465"/>
            <a:ext cx="8255307" cy="44622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nvSpPr>
        <p:spPr>
          <a:xfrm>
            <a:off x="5390987" y="5049077"/>
            <a:ext cx="2496707" cy="276999"/>
          </a:xfrm>
          <a:prstGeom prst="rect">
            <a:avLst/>
          </a:prstGeom>
          <a:noFill/>
          <a:ln>
            <a:solidFill>
              <a:schemeClr val="tx1"/>
            </a:solidFill>
          </a:ln>
        </p:spPr>
        <p:txBody>
          <a:bodyPr wrap="square" rtlCol="0">
            <a:spAutoFit/>
          </a:bodyPr>
          <a:lstStyle/>
          <a:p>
            <a:r>
              <a:rPr lang="fr-FR" sz="1200" i="1" dirty="0" smtClean="0">
                <a:effectLst>
                  <a:outerShdw blurRad="38100" dist="38100" dir="2700000" algn="tl">
                    <a:srgbClr val="000000">
                      <a:alpha val="43137"/>
                    </a:srgbClr>
                  </a:outerShdw>
                </a:effectLst>
              </a:rPr>
              <a:t>la grille des métiers prioritaire en annexe</a:t>
            </a:r>
            <a:endParaRPr lang="fr-FR" sz="1200" i="1" dirty="0">
              <a:effectLst>
                <a:outerShdw blurRad="38100" dist="38100" dir="2700000" algn="tl">
                  <a:srgbClr val="000000">
                    <a:alpha val="43137"/>
                  </a:srgbClr>
                </a:outerShdw>
              </a:effectLst>
            </a:endParaRPr>
          </a:p>
        </p:txBody>
      </p:sp>
      <p:cxnSp>
        <p:nvCxnSpPr>
          <p:cNvPr id="9" name="Connecteur droit avec flèche 8"/>
          <p:cNvCxnSpPr>
            <a:stCxn id="4" idx="0"/>
          </p:cNvCxnSpPr>
          <p:nvPr/>
        </p:nvCxnSpPr>
        <p:spPr>
          <a:xfrm flipV="1">
            <a:off x="6639341" y="3967701"/>
            <a:ext cx="214683" cy="1081376"/>
          </a:xfrm>
          <a:prstGeom prst="straightConnector1">
            <a:avLst/>
          </a:prstGeom>
          <a:ln w="158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2" name="Ellipse 11"/>
          <p:cNvSpPr/>
          <p:nvPr/>
        </p:nvSpPr>
        <p:spPr>
          <a:xfrm>
            <a:off x="6082747" y="3697357"/>
            <a:ext cx="1765189" cy="27034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950433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Autofit/>
          </a:bodyPr>
          <a:lstStyle/>
          <a:p>
            <a:pPr algn="r">
              <a:defRPr/>
            </a:pPr>
            <a:r>
              <a:rPr lang="fr-FR" sz="2400" dirty="0" smtClean="0"/>
              <a:t>Grille </a:t>
            </a:r>
            <a:r>
              <a:rPr lang="fr-FR" sz="2400" dirty="0" smtClean="0"/>
              <a:t>tarifaire : </a:t>
            </a:r>
            <a:r>
              <a:rPr lang="fr-FR" sz="2400" dirty="0" smtClean="0"/>
              <a:t>Prêts au professionnel 2229y  -  CNP</a:t>
            </a:r>
            <a:endParaRPr lang="fr-FR" sz="2400"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a:extLst/>
        </p:spPr>
      </p:pic>
      <p:sp>
        <p:nvSpPr>
          <p:cNvPr id="5" name="Rectangle 4"/>
          <p:cNvSpPr/>
          <p:nvPr/>
        </p:nvSpPr>
        <p:spPr>
          <a:xfrm>
            <a:off x="2724047" y="6363549"/>
            <a:ext cx="2290499"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S09  2019</a:t>
            </a:r>
            <a:endParaRPr lang="fr-FR" sz="1200" dirty="0">
              <a:solidFill>
                <a:srgbClr val="EEECE1">
                  <a:lumMod val="50000"/>
                </a:srgbClr>
              </a:solidFill>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993" y="1105231"/>
            <a:ext cx="8421322" cy="50892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08390" y="1119187"/>
            <a:ext cx="4223178" cy="96202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9173547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Autofit/>
          </a:bodyPr>
          <a:lstStyle/>
          <a:p>
            <a:pPr algn="r">
              <a:defRPr/>
            </a:pPr>
            <a:r>
              <a:rPr lang="fr-FR" sz="2000" dirty="0" smtClean="0"/>
              <a:t>Grille tarifaire : Prêts aux professionnels </a:t>
            </a:r>
            <a:r>
              <a:rPr lang="fr-FR" sz="2000" dirty="0" smtClean="0"/>
              <a:t>libérales de sante /droit/chiffres /créateur 2230z - </a:t>
            </a:r>
            <a:r>
              <a:rPr lang="fr-FR" sz="2000" dirty="0" smtClean="0"/>
              <a:t>CNP</a:t>
            </a:r>
            <a:endParaRPr lang="fr-FR" sz="2000"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a:extLst/>
        </p:spPr>
      </p:pic>
      <p:sp>
        <p:nvSpPr>
          <p:cNvPr id="5" name="Rectangle 4"/>
          <p:cNvSpPr/>
          <p:nvPr/>
        </p:nvSpPr>
        <p:spPr>
          <a:xfrm>
            <a:off x="2724047" y="6363549"/>
            <a:ext cx="2290499"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S09  2019</a:t>
            </a:r>
            <a:endParaRPr lang="fr-FR" sz="1200" dirty="0">
              <a:solidFill>
                <a:srgbClr val="EEECE1">
                  <a:lumMod val="50000"/>
                </a:srgbClr>
              </a:solidFill>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1" y="1095624"/>
            <a:ext cx="8563554" cy="50075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01707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Autofit/>
          </a:bodyPr>
          <a:lstStyle/>
          <a:p>
            <a:pPr algn="r">
              <a:defRPr/>
            </a:pPr>
            <a:r>
              <a:rPr lang="fr-FR" sz="2400" dirty="0" smtClean="0"/>
              <a:t>Grille tarifaire  : Ecureuil crédit express / </a:t>
            </a:r>
            <a:r>
              <a:rPr lang="fr-FR" sz="2400" dirty="0" err="1" smtClean="0"/>
              <a:t>lcpa</a:t>
            </a:r>
            <a:r>
              <a:rPr lang="fr-FR" sz="2400" dirty="0" smtClean="0"/>
              <a:t> 2234d  CNP</a:t>
            </a:r>
            <a:endParaRPr lang="fr-FR" sz="2400"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a:extLst/>
        </p:spPr>
      </p:pic>
      <p:sp>
        <p:nvSpPr>
          <p:cNvPr id="5" name="Rectangle 4"/>
          <p:cNvSpPr/>
          <p:nvPr/>
        </p:nvSpPr>
        <p:spPr>
          <a:xfrm>
            <a:off x="2724047" y="6363549"/>
            <a:ext cx="2290499"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S09  2019</a:t>
            </a:r>
            <a:endParaRPr lang="fr-FR" sz="1200" dirty="0">
              <a:solidFill>
                <a:srgbClr val="EEECE1">
                  <a:lumMod val="50000"/>
                </a:srgbClr>
              </a:solidFill>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124" y="1168840"/>
            <a:ext cx="7957184" cy="5113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37088" y="1168840"/>
            <a:ext cx="4371975"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986456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Autofit/>
          </a:bodyPr>
          <a:lstStyle/>
          <a:p>
            <a:pPr algn="r">
              <a:defRPr/>
            </a:pPr>
            <a:r>
              <a:rPr lang="fr-FR" sz="2400" dirty="0" smtClean="0"/>
              <a:t> grille tarifaire : crédit court terme 2232b - CNP</a:t>
            </a:r>
            <a:endParaRPr lang="fr-FR" sz="2400"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a:extLst/>
        </p:spPr>
      </p:pic>
      <p:sp>
        <p:nvSpPr>
          <p:cNvPr id="5" name="Rectangle 4"/>
          <p:cNvSpPr/>
          <p:nvPr/>
        </p:nvSpPr>
        <p:spPr>
          <a:xfrm>
            <a:off x="2724047" y="6363549"/>
            <a:ext cx="2290499"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S09  2019</a:t>
            </a:r>
            <a:endParaRPr lang="fr-FR" sz="1200" dirty="0">
              <a:solidFill>
                <a:srgbClr val="EEECE1">
                  <a:lumMod val="50000"/>
                </a:srgbClr>
              </a:solidFill>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102" y="1180902"/>
            <a:ext cx="8523798" cy="48880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4804" y="1336938"/>
            <a:ext cx="5172075" cy="828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935314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Autofit/>
          </a:bodyPr>
          <a:lstStyle/>
          <a:p>
            <a:pPr algn="r">
              <a:defRPr/>
            </a:pPr>
            <a:r>
              <a:rPr lang="fr-FR" dirty="0" smtClean="0"/>
              <a:t> grille tarifaire - court terme - CNP</a:t>
            </a:r>
            <a:endParaRPr lang="fr-FR"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a:extLst/>
        </p:spPr>
      </p:pic>
      <p:sp>
        <p:nvSpPr>
          <p:cNvPr id="5" name="Rectangle 4"/>
          <p:cNvSpPr/>
          <p:nvPr/>
        </p:nvSpPr>
        <p:spPr>
          <a:xfrm>
            <a:off x="2724047" y="6363549"/>
            <a:ext cx="2290499"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S09  2019</a:t>
            </a:r>
            <a:endParaRPr lang="fr-FR" sz="1200" dirty="0">
              <a:solidFill>
                <a:srgbClr val="EEECE1">
                  <a:lumMod val="50000"/>
                </a:srgbClr>
              </a:solidFill>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102" y="1180902"/>
            <a:ext cx="8523798" cy="48880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4804" y="1336938"/>
            <a:ext cx="5172075" cy="828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06098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Autofit/>
          </a:bodyPr>
          <a:lstStyle/>
          <a:p>
            <a:pPr algn="r">
              <a:defRPr/>
            </a:pPr>
            <a:r>
              <a:rPr lang="fr-FR" sz="2400" dirty="0" smtClean="0"/>
              <a:t>Grille de taux découvert sur compte pro- 2333c  - CNP</a:t>
            </a:r>
            <a:endParaRPr lang="fr-FR" sz="2400"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a:extLst/>
        </p:spPr>
      </p:pic>
      <p:sp>
        <p:nvSpPr>
          <p:cNvPr id="5" name="Rectangle 4"/>
          <p:cNvSpPr/>
          <p:nvPr/>
        </p:nvSpPr>
        <p:spPr>
          <a:xfrm>
            <a:off x="2724047" y="6363549"/>
            <a:ext cx="2290499"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S09  2019</a:t>
            </a:r>
            <a:endParaRPr lang="fr-FR" sz="1200" dirty="0">
              <a:solidFill>
                <a:srgbClr val="EEECE1">
                  <a:lumMod val="50000"/>
                </a:srgbClr>
              </a:solidFill>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723" y="1172303"/>
            <a:ext cx="8270248" cy="48313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15678" y="1235103"/>
            <a:ext cx="5038725"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768175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Autofit/>
          </a:bodyPr>
          <a:lstStyle/>
          <a:p>
            <a:pPr algn="r">
              <a:defRPr/>
            </a:pPr>
            <a:r>
              <a:rPr lang="fr-FR" sz="2400" dirty="0" smtClean="0"/>
              <a:t>Grille de taux - CNP</a:t>
            </a:r>
            <a:endParaRPr lang="fr-FR" sz="2400"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a:extLst/>
        </p:spPr>
      </p:pic>
      <p:sp>
        <p:nvSpPr>
          <p:cNvPr id="5" name="Rectangle 4"/>
          <p:cNvSpPr/>
          <p:nvPr/>
        </p:nvSpPr>
        <p:spPr>
          <a:xfrm>
            <a:off x="2724047" y="6363549"/>
            <a:ext cx="2290499"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S09  2019</a:t>
            </a:r>
            <a:endParaRPr lang="fr-FR" sz="1200" dirty="0">
              <a:solidFill>
                <a:srgbClr val="EEECE1">
                  <a:lumMod val="50000"/>
                </a:srgbClr>
              </a:solidFill>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oneTexte 1"/>
          <p:cNvSpPr txBox="1"/>
          <p:nvPr/>
        </p:nvSpPr>
        <p:spPr>
          <a:xfrm>
            <a:off x="444382" y="1181172"/>
            <a:ext cx="5230856" cy="369332"/>
          </a:xfrm>
          <a:prstGeom prst="rect">
            <a:avLst/>
          </a:prstGeom>
          <a:noFill/>
        </p:spPr>
        <p:txBody>
          <a:bodyPr wrap="none" rtlCol="0">
            <a:spAutoFit/>
          </a:bodyPr>
          <a:lstStyle/>
          <a:p>
            <a:r>
              <a:rPr lang="fr-FR" dirty="0" smtClean="0"/>
              <a:t>Astuce pour retrouver le taux des assurances CNP via DEFI</a:t>
            </a:r>
          </a:p>
        </p:txBody>
      </p:sp>
      <p:pic>
        <p:nvPicPr>
          <p:cNvPr id="717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161" y="1685676"/>
            <a:ext cx="4572891" cy="22822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6568" y="3774310"/>
            <a:ext cx="4708422" cy="25528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nvSpPr>
        <p:spPr>
          <a:xfrm>
            <a:off x="5383033" y="2643160"/>
            <a:ext cx="3212328" cy="646331"/>
          </a:xfrm>
          <a:prstGeom prst="rect">
            <a:avLst/>
          </a:prstGeom>
          <a:noFill/>
          <a:ln>
            <a:solidFill>
              <a:schemeClr val="tx1"/>
            </a:solidFill>
          </a:ln>
        </p:spPr>
        <p:txBody>
          <a:bodyPr wrap="square" rtlCol="0">
            <a:spAutoFit/>
          </a:bodyPr>
          <a:lstStyle/>
          <a:p>
            <a:r>
              <a:rPr lang="fr-FR" sz="1200" dirty="0" smtClean="0"/>
              <a:t>En passant sur le taux vous obtiendrait le détail du taux à trois chiffres après la décimale qu’il faut reporter sur le contrat CNP</a:t>
            </a:r>
            <a:endParaRPr lang="fr-FR" sz="1200" dirty="0"/>
          </a:p>
        </p:txBody>
      </p:sp>
      <p:cxnSp>
        <p:nvCxnSpPr>
          <p:cNvPr id="9" name="Connecteur droit avec flèche 8"/>
          <p:cNvCxnSpPr/>
          <p:nvPr/>
        </p:nvCxnSpPr>
        <p:spPr>
          <a:xfrm>
            <a:off x="2305878" y="2826780"/>
            <a:ext cx="2958330" cy="0"/>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Connecteur droit avec flèche 14"/>
          <p:cNvCxnSpPr/>
          <p:nvPr/>
        </p:nvCxnSpPr>
        <p:spPr>
          <a:xfrm flipH="1">
            <a:off x="2544419" y="3289491"/>
            <a:ext cx="3832527" cy="2173055"/>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16271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Autofit/>
          </a:bodyPr>
          <a:lstStyle/>
          <a:p>
            <a:pPr algn="r">
              <a:defRPr/>
            </a:pPr>
            <a:r>
              <a:rPr lang="fr-FR" sz="2400" dirty="0" smtClean="0"/>
              <a:t>Signature électronique des contrats - CNP</a:t>
            </a:r>
            <a:endParaRPr lang="fr-FR" sz="2400"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a:extLst/>
        </p:spPr>
      </p:pic>
      <p:sp>
        <p:nvSpPr>
          <p:cNvPr id="5" name="Rectangle 4"/>
          <p:cNvSpPr/>
          <p:nvPr/>
        </p:nvSpPr>
        <p:spPr>
          <a:xfrm>
            <a:off x="2724047" y="6363549"/>
            <a:ext cx="2290499"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S09  2019</a:t>
            </a:r>
            <a:endParaRPr lang="fr-FR" sz="1200" dirty="0">
              <a:solidFill>
                <a:srgbClr val="EEECE1">
                  <a:lumMod val="50000"/>
                </a:srgbClr>
              </a:solidFill>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1108014" y="1214680"/>
            <a:ext cx="7519781" cy="738664"/>
          </a:xfrm>
          <a:prstGeom prst="rect">
            <a:avLst/>
          </a:prstGeom>
        </p:spPr>
        <p:txBody>
          <a:bodyPr wrap="square">
            <a:spAutoFit/>
          </a:bodyPr>
          <a:lstStyle/>
          <a:p>
            <a:pPr lvl="0"/>
            <a:r>
              <a:rPr lang="fr-FR" sz="1400" dirty="0"/>
              <a:t>Un emprunteur </a:t>
            </a:r>
            <a:r>
              <a:rPr lang="fr-FR" sz="1400" dirty="0" smtClean="0"/>
              <a:t>peut désormais </a:t>
            </a:r>
            <a:r>
              <a:rPr lang="fr-FR" sz="1400" dirty="0"/>
              <a:t>choisir de réaliser ses </a:t>
            </a:r>
            <a:r>
              <a:rPr lang="fr-FR" sz="1400" b="1" dirty="0"/>
              <a:t>formalités d’adhésion à l’ADE à  </a:t>
            </a:r>
            <a:r>
              <a:rPr lang="fr-FR" sz="1400" b="1" dirty="0" smtClean="0"/>
              <a:t>distance </a:t>
            </a:r>
            <a:r>
              <a:rPr lang="fr-FR" sz="1400" b="1" dirty="0"/>
              <a:t>par internet</a:t>
            </a:r>
            <a:r>
              <a:rPr lang="fr-FR" sz="1400" dirty="0"/>
              <a:t> :</a:t>
            </a:r>
          </a:p>
          <a:p>
            <a:pPr marL="742950" lvl="1" indent="-285750">
              <a:buFont typeface="Wingdings" panose="05000000000000000000" pitchFamily="2" charset="2"/>
              <a:buChar char="Ø"/>
            </a:pPr>
            <a:r>
              <a:rPr lang="fr-FR" sz="1400" dirty="0"/>
              <a:t>Compléter et signer son questionnaire de santé (QS ou QSS)</a:t>
            </a:r>
          </a:p>
          <a:p>
            <a:pPr marL="742950" lvl="1" indent="-285750">
              <a:buFont typeface="Wingdings" panose="05000000000000000000" pitchFamily="2" charset="2"/>
              <a:buChar char="Ø"/>
            </a:pPr>
            <a:r>
              <a:rPr lang="fr-FR" sz="1400" dirty="0"/>
              <a:t>Signer son bulletin d’adhésion</a:t>
            </a:r>
          </a:p>
        </p:txBody>
      </p:sp>
      <p:pic>
        <p:nvPicPr>
          <p:cNvPr id="1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702707">
            <a:off x="197998" y="1142445"/>
            <a:ext cx="780750" cy="5409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p:nvSpPr>
        <p:spPr>
          <a:xfrm>
            <a:off x="711082" y="2034196"/>
            <a:ext cx="8313647" cy="2169825"/>
          </a:xfrm>
          <a:prstGeom prst="rect">
            <a:avLst/>
          </a:prstGeom>
          <a:noFill/>
          <a:ln>
            <a:solidFill>
              <a:schemeClr val="tx1"/>
            </a:solidFill>
          </a:ln>
        </p:spPr>
        <p:txBody>
          <a:bodyPr wrap="square">
            <a:spAutoFit/>
          </a:bodyPr>
          <a:lstStyle/>
          <a:p>
            <a:pPr>
              <a:buClr>
                <a:srgbClr val="FF0000"/>
              </a:buClr>
            </a:pPr>
            <a:r>
              <a:rPr lang="fr-FR" altLang="fr-FR" sz="1500" b="1" dirty="0">
                <a:solidFill>
                  <a:schemeClr val="tx1">
                    <a:lumMod val="75000"/>
                    <a:lumOff val="25000"/>
                  </a:schemeClr>
                </a:solidFill>
                <a:cs typeface="Calibri" panose="020F0502020204030204" pitchFamily="34" charset="0"/>
              </a:rPr>
              <a:t>Le Commercial </a:t>
            </a:r>
            <a:r>
              <a:rPr lang="fr-FR" altLang="fr-FR" sz="1500" b="1" dirty="0" smtClean="0">
                <a:solidFill>
                  <a:schemeClr val="tx1">
                    <a:lumMod val="75000"/>
                    <a:lumOff val="25000"/>
                  </a:schemeClr>
                </a:solidFill>
                <a:cs typeface="Calibri" panose="020F0502020204030204" pitchFamily="34" charset="0"/>
              </a:rPr>
              <a:t>: </a:t>
            </a:r>
          </a:p>
          <a:p>
            <a:pPr marL="285750" indent="-285750">
              <a:buFont typeface="Courier New" panose="02070309020205020404" pitchFamily="49" charset="0"/>
              <a:buChar char="o"/>
            </a:pPr>
            <a:r>
              <a:rPr lang="fr-FR" sz="1500" dirty="0" smtClean="0">
                <a:solidFill>
                  <a:schemeClr val="tx1">
                    <a:lumMod val="75000"/>
                    <a:lumOff val="25000"/>
                  </a:schemeClr>
                </a:solidFill>
                <a:cs typeface="Calibri" panose="020F0502020204030204" pitchFamily="34" charset="0"/>
              </a:rPr>
              <a:t>L’adhésion </a:t>
            </a:r>
            <a:r>
              <a:rPr lang="fr-FR" sz="1500" dirty="0">
                <a:solidFill>
                  <a:schemeClr val="tx1">
                    <a:lumMod val="75000"/>
                    <a:lumOff val="25000"/>
                  </a:schemeClr>
                </a:solidFill>
                <a:cs typeface="Calibri" panose="020F0502020204030204" pitchFamily="34" charset="0"/>
              </a:rPr>
              <a:t>en ligne fonctionne également en utilisant </a:t>
            </a:r>
            <a:r>
              <a:rPr lang="fr-FR" sz="1500" b="1" dirty="0" err="1">
                <a:solidFill>
                  <a:srgbClr val="C00000"/>
                </a:solidFill>
                <a:cs typeface="Calibri" panose="020F0502020204030204" pitchFamily="34" charset="0"/>
              </a:rPr>
              <a:t>CNPnet</a:t>
            </a:r>
            <a:r>
              <a:rPr lang="fr-FR" sz="1500" b="1" dirty="0">
                <a:solidFill>
                  <a:srgbClr val="C00000"/>
                </a:solidFill>
                <a:cs typeface="Calibri" panose="020F0502020204030204" pitchFamily="34" charset="0"/>
              </a:rPr>
              <a:t> </a:t>
            </a:r>
            <a:r>
              <a:rPr lang="fr-FR" sz="1500" b="1" dirty="0" smtClean="0">
                <a:solidFill>
                  <a:srgbClr val="C00000"/>
                </a:solidFill>
                <a:cs typeface="Calibri" panose="020F0502020204030204" pitchFamily="34" charset="0"/>
              </a:rPr>
              <a:t>,</a:t>
            </a:r>
            <a:r>
              <a:rPr lang="fr-FR" sz="1500" b="1" dirty="0" smtClean="0">
                <a:solidFill>
                  <a:srgbClr val="DF4A21"/>
                </a:solidFill>
                <a:cs typeface="Calibri" panose="020F0502020204030204" pitchFamily="34" charset="0"/>
              </a:rPr>
              <a:t> </a:t>
            </a:r>
            <a:r>
              <a:rPr lang="fr-FR" sz="1500" dirty="0" smtClean="0">
                <a:cs typeface="Calibri" panose="020F0502020204030204" pitchFamily="34" charset="0"/>
              </a:rPr>
              <a:t>en</a:t>
            </a:r>
            <a:r>
              <a:rPr lang="fr-FR" sz="1500" b="1" dirty="0" smtClean="0">
                <a:solidFill>
                  <a:srgbClr val="DF4A21"/>
                </a:solidFill>
                <a:cs typeface="Calibri" panose="020F0502020204030204" pitchFamily="34" charset="0"/>
              </a:rPr>
              <a:t> </a:t>
            </a:r>
            <a:r>
              <a:rPr lang="fr-FR" sz="1500" dirty="0" smtClean="0">
                <a:solidFill>
                  <a:schemeClr val="tx1">
                    <a:lumMod val="75000"/>
                    <a:lumOff val="25000"/>
                  </a:schemeClr>
                </a:solidFill>
                <a:cs typeface="Calibri" panose="020F0502020204030204" pitchFamily="34" charset="0"/>
              </a:rPr>
              <a:t>lançant </a:t>
            </a:r>
            <a:r>
              <a:rPr lang="fr-FR" sz="1500" dirty="0">
                <a:solidFill>
                  <a:schemeClr val="tx1">
                    <a:lumMod val="75000"/>
                    <a:lumOff val="25000"/>
                  </a:schemeClr>
                </a:solidFill>
                <a:cs typeface="Calibri" panose="020F0502020204030204" pitchFamily="34" charset="0"/>
              </a:rPr>
              <a:t>l’application depuis l’intranet. Les particularités sont alors les suivantes :</a:t>
            </a:r>
          </a:p>
          <a:p>
            <a:pPr marL="800100" lvl="1" indent="-342900" algn="just">
              <a:buFont typeface="+mj-lt"/>
              <a:buAutoNum type="arabicPeriod"/>
            </a:pPr>
            <a:r>
              <a:rPr lang="fr-FR" sz="1500" b="1" dirty="0">
                <a:solidFill>
                  <a:srgbClr val="C00000"/>
                </a:solidFill>
                <a:cs typeface="Calibri" panose="020F0502020204030204" pitchFamily="34" charset="0"/>
              </a:rPr>
              <a:t>compléter manuellement toutes les informations </a:t>
            </a:r>
            <a:r>
              <a:rPr lang="fr-FR" sz="1500" dirty="0">
                <a:solidFill>
                  <a:schemeClr val="tx1">
                    <a:lumMod val="75000"/>
                    <a:lumOff val="25000"/>
                  </a:schemeClr>
                </a:solidFill>
                <a:cs typeface="Calibri" panose="020F0502020204030204" pitchFamily="34" charset="0"/>
              </a:rPr>
              <a:t>sur le client et son financement (comme habituellement)</a:t>
            </a:r>
          </a:p>
          <a:p>
            <a:pPr marL="800100" lvl="1" indent="-342900">
              <a:buClr>
                <a:srgbClr val="FF0000"/>
              </a:buClr>
              <a:buFont typeface="+mj-lt"/>
              <a:buAutoNum type="arabicPeriod"/>
            </a:pPr>
            <a:r>
              <a:rPr lang="fr-FR" sz="1500" dirty="0">
                <a:solidFill>
                  <a:schemeClr val="tx1">
                    <a:lumMod val="75000"/>
                    <a:lumOff val="25000"/>
                  </a:schemeClr>
                </a:solidFill>
                <a:cs typeface="Calibri" panose="020F0502020204030204" pitchFamily="34" charset="0"/>
              </a:rPr>
              <a:t>choisir le nouveau </a:t>
            </a:r>
            <a:r>
              <a:rPr lang="fr-FR" sz="1500" b="1" dirty="0">
                <a:solidFill>
                  <a:srgbClr val="C00000"/>
                </a:solidFill>
                <a:cs typeface="Calibri" panose="020F0502020204030204" pitchFamily="34" charset="0"/>
              </a:rPr>
              <a:t>mode d’adhésion ‘Saisie sur internet</a:t>
            </a:r>
            <a:r>
              <a:rPr lang="fr-FR" sz="1500" dirty="0">
                <a:solidFill>
                  <a:schemeClr val="tx1">
                    <a:lumMod val="75000"/>
                    <a:lumOff val="25000"/>
                  </a:schemeClr>
                </a:solidFill>
                <a:cs typeface="Calibri" panose="020F0502020204030204" pitchFamily="34" charset="0"/>
              </a:rPr>
              <a:t>’</a:t>
            </a:r>
          </a:p>
          <a:p>
            <a:pPr marL="800100" lvl="1" indent="-342900">
              <a:buClr>
                <a:srgbClr val="FF0000"/>
              </a:buClr>
              <a:buFont typeface="+mj-lt"/>
              <a:buAutoNum type="arabicPeriod"/>
            </a:pPr>
            <a:r>
              <a:rPr lang="fr-FR" sz="1500" dirty="0">
                <a:solidFill>
                  <a:schemeClr val="tx1">
                    <a:lumMod val="75000"/>
                    <a:lumOff val="25000"/>
                  </a:schemeClr>
                </a:solidFill>
                <a:cs typeface="Calibri" panose="020F0502020204030204" pitchFamily="34" charset="0"/>
              </a:rPr>
              <a:t>saisir manuellement </a:t>
            </a:r>
            <a:r>
              <a:rPr lang="fr-FR" sz="1500" b="1" dirty="0">
                <a:solidFill>
                  <a:srgbClr val="C00000"/>
                </a:solidFill>
                <a:cs typeface="Calibri" panose="020F0502020204030204" pitchFamily="34" charset="0"/>
              </a:rPr>
              <a:t>le mail client </a:t>
            </a:r>
            <a:r>
              <a:rPr lang="fr-FR" sz="1500" dirty="0">
                <a:solidFill>
                  <a:schemeClr val="tx1">
                    <a:lumMod val="75000"/>
                    <a:lumOff val="25000"/>
                  </a:schemeClr>
                </a:solidFill>
                <a:cs typeface="Calibri" panose="020F0502020204030204" pitchFamily="34" charset="0"/>
              </a:rPr>
              <a:t>et </a:t>
            </a:r>
            <a:r>
              <a:rPr lang="fr-FR" sz="1500" b="1" dirty="0">
                <a:solidFill>
                  <a:srgbClr val="C00000"/>
                </a:solidFill>
                <a:cs typeface="Calibri" panose="020F0502020204030204" pitchFamily="34" charset="0"/>
              </a:rPr>
              <a:t>son n° de mobile </a:t>
            </a:r>
            <a:r>
              <a:rPr lang="fr-FR" sz="1500" dirty="0" smtClean="0">
                <a:solidFill>
                  <a:schemeClr val="tx1">
                    <a:lumMod val="75000"/>
                    <a:lumOff val="25000"/>
                  </a:schemeClr>
                </a:solidFill>
                <a:cs typeface="Calibri" panose="020F0502020204030204" pitchFamily="34" charset="0"/>
              </a:rPr>
              <a:t>ainsi </a:t>
            </a:r>
            <a:r>
              <a:rPr lang="fr-FR" sz="1500" dirty="0">
                <a:solidFill>
                  <a:schemeClr val="tx1">
                    <a:lumMod val="75000"/>
                    <a:lumOff val="25000"/>
                  </a:schemeClr>
                </a:solidFill>
                <a:cs typeface="Calibri" panose="020F0502020204030204" pitchFamily="34" charset="0"/>
              </a:rPr>
              <a:t>que le </a:t>
            </a:r>
            <a:r>
              <a:rPr lang="fr-FR" sz="1500" b="1" dirty="0">
                <a:solidFill>
                  <a:srgbClr val="C00000"/>
                </a:solidFill>
                <a:cs typeface="Calibri" panose="020F0502020204030204" pitchFamily="34" charset="0"/>
              </a:rPr>
              <a:t>mail du conseiller en </a:t>
            </a:r>
            <a:r>
              <a:rPr lang="fr-FR" sz="1500" b="1" dirty="0" smtClean="0">
                <a:solidFill>
                  <a:srgbClr val="C00000"/>
                </a:solidFill>
                <a:cs typeface="Calibri" panose="020F0502020204030204" pitchFamily="34" charset="0"/>
              </a:rPr>
              <a:t>charge du dossier</a:t>
            </a:r>
          </a:p>
          <a:p>
            <a:pPr marL="800100" lvl="1" indent="-342900">
              <a:buClr>
                <a:srgbClr val="FF0000"/>
              </a:buClr>
              <a:buFont typeface="+mj-lt"/>
              <a:buAutoNum type="arabicPeriod"/>
            </a:pPr>
            <a:r>
              <a:rPr lang="fr-FR" altLang="fr-FR" sz="1500" dirty="0"/>
              <a:t>Le conseiller communique </a:t>
            </a:r>
            <a:r>
              <a:rPr lang="fr-FR" altLang="fr-FR" sz="1500" dirty="0" smtClean="0"/>
              <a:t>au client </a:t>
            </a:r>
            <a:r>
              <a:rPr lang="fr-FR" altLang="fr-FR" sz="1500" b="1" dirty="0" smtClean="0">
                <a:solidFill>
                  <a:srgbClr val="C00000"/>
                </a:solidFill>
              </a:rPr>
              <a:t>l’identifiant</a:t>
            </a:r>
            <a:r>
              <a:rPr lang="fr-FR" altLang="fr-FR" sz="1500" b="1" dirty="0" smtClean="0"/>
              <a:t> </a:t>
            </a:r>
            <a:r>
              <a:rPr lang="fr-FR" altLang="fr-FR" sz="1500" dirty="0"/>
              <a:t>généré automatiquement par </a:t>
            </a:r>
            <a:r>
              <a:rPr lang="fr-FR" altLang="fr-FR" sz="1500" dirty="0" err="1"/>
              <a:t>CNPnet</a:t>
            </a:r>
            <a:endParaRPr lang="fr-FR" sz="1500" b="1" dirty="0">
              <a:solidFill>
                <a:srgbClr val="DF4A21"/>
              </a:solidFill>
              <a:cs typeface="Calibri" panose="020F0502020204030204" pitchFamily="34" charset="0"/>
            </a:endParaRPr>
          </a:p>
        </p:txBody>
      </p:sp>
      <p:sp>
        <p:nvSpPr>
          <p:cNvPr id="18" name="Rectangle 17"/>
          <p:cNvSpPr/>
          <p:nvPr/>
        </p:nvSpPr>
        <p:spPr>
          <a:xfrm>
            <a:off x="711082" y="4381798"/>
            <a:ext cx="8293395" cy="1708160"/>
          </a:xfrm>
          <a:prstGeom prst="rect">
            <a:avLst/>
          </a:prstGeom>
          <a:ln>
            <a:solidFill>
              <a:schemeClr val="tx1"/>
            </a:solidFill>
          </a:ln>
        </p:spPr>
        <p:txBody>
          <a:bodyPr wrap="square">
            <a:spAutoFit/>
          </a:bodyPr>
          <a:lstStyle/>
          <a:p>
            <a:pPr algn="just"/>
            <a:r>
              <a:rPr lang="fr-FR" altLang="fr-FR" sz="1500" b="1" dirty="0">
                <a:solidFill>
                  <a:schemeClr val="tx1">
                    <a:lumMod val="75000"/>
                    <a:lumOff val="25000"/>
                  </a:schemeClr>
                </a:solidFill>
                <a:cs typeface="Calibri" panose="020F0502020204030204" pitchFamily="34" charset="0"/>
              </a:rPr>
              <a:t>Le Client</a:t>
            </a:r>
          </a:p>
          <a:p>
            <a:pPr marL="285750" indent="-285750" algn="just">
              <a:buFont typeface="Courier New" panose="02070309020205020404" pitchFamily="49" charset="0"/>
              <a:buChar char="o"/>
            </a:pPr>
            <a:r>
              <a:rPr lang="fr-FR" altLang="fr-FR" sz="1500" dirty="0" smtClean="0"/>
              <a:t>Le </a:t>
            </a:r>
            <a:r>
              <a:rPr lang="fr-FR" altLang="fr-FR" sz="1500" dirty="0"/>
              <a:t>client reçoit également sur son mail : une </a:t>
            </a:r>
            <a:r>
              <a:rPr lang="fr-FR" altLang="fr-FR" sz="1500" dirty="0">
                <a:solidFill>
                  <a:srgbClr val="C00000"/>
                </a:solidFill>
              </a:rPr>
              <a:t>adresse de connexion </a:t>
            </a:r>
            <a:r>
              <a:rPr lang="fr-FR" altLang="fr-FR" sz="1500" dirty="0"/>
              <a:t>et un </a:t>
            </a:r>
            <a:r>
              <a:rPr lang="fr-FR" altLang="fr-FR" sz="1500" dirty="0">
                <a:solidFill>
                  <a:srgbClr val="C00000"/>
                </a:solidFill>
              </a:rPr>
              <a:t>mot de passe. </a:t>
            </a:r>
            <a:r>
              <a:rPr lang="fr-FR" altLang="fr-FR" sz="1500" dirty="0"/>
              <a:t>Ce mail, transmis directement par CNP, lui rappelle également que l’identifiant lui a été transmis par son conseiller Caisse </a:t>
            </a:r>
            <a:r>
              <a:rPr lang="fr-FR" altLang="fr-FR" sz="1500" dirty="0" smtClean="0"/>
              <a:t>d’épargne.</a:t>
            </a:r>
          </a:p>
          <a:p>
            <a:pPr algn="just"/>
            <a:r>
              <a:rPr lang="fr-FR" sz="1500" b="1" dirty="0">
                <a:solidFill>
                  <a:srgbClr val="DF4A21"/>
                </a:solidFill>
                <a:latin typeface="Arial Narrow" panose="020B0606020202030204" pitchFamily="34" charset="0"/>
                <a:cs typeface="Calibri" panose="020F0502020204030204" pitchFamily="34" charset="0"/>
              </a:rPr>
              <a:t> </a:t>
            </a:r>
            <a:r>
              <a:rPr lang="fr-FR" sz="1500" b="1" dirty="0" smtClean="0">
                <a:solidFill>
                  <a:srgbClr val="DF4A21"/>
                </a:solidFill>
                <a:latin typeface="Arial Narrow" panose="020B0606020202030204" pitchFamily="34" charset="0"/>
                <a:cs typeface="Calibri" panose="020F0502020204030204" pitchFamily="34" charset="0"/>
              </a:rPr>
              <a:t>     </a:t>
            </a:r>
            <a:r>
              <a:rPr lang="fr-FR" sz="1500" b="1" dirty="0" smtClean="0">
                <a:latin typeface="Arial Narrow" panose="020B0606020202030204" pitchFamily="34" charset="0"/>
                <a:cs typeface="Calibri" panose="020F0502020204030204" pitchFamily="34" charset="0"/>
              </a:rPr>
              <a:t>Il pourra compléter </a:t>
            </a:r>
            <a:r>
              <a:rPr lang="fr-FR" sz="1500" b="1" dirty="0">
                <a:latin typeface="Arial Narrow" panose="020B0606020202030204" pitchFamily="34" charset="0"/>
                <a:cs typeface="Calibri" panose="020F0502020204030204" pitchFamily="34" charset="0"/>
              </a:rPr>
              <a:t>son Questionnaire de Santé (QS) ou son QSS (QS Simplifié), le </a:t>
            </a:r>
            <a:r>
              <a:rPr lang="fr-FR" sz="1500" b="1" dirty="0" smtClean="0">
                <a:latin typeface="Arial Narrow" panose="020B0606020202030204" pitchFamily="34" charset="0"/>
                <a:cs typeface="Calibri" panose="020F0502020204030204" pitchFamily="34" charset="0"/>
              </a:rPr>
              <a:t> signer </a:t>
            </a:r>
            <a:r>
              <a:rPr lang="fr-FR" sz="1500" b="1" dirty="0">
                <a:latin typeface="Arial Narrow" panose="020B0606020202030204" pitchFamily="34" charset="0"/>
                <a:cs typeface="Calibri" panose="020F0502020204030204" pitchFamily="34" charset="0"/>
              </a:rPr>
              <a:t>et signer </a:t>
            </a:r>
            <a:r>
              <a:rPr lang="fr-FR" sz="1500" b="1" dirty="0">
                <a:latin typeface="Arial Narrow" panose="020B0606020202030204" pitchFamily="34" charset="0"/>
                <a:cs typeface="Calibri" panose="020F0502020204030204" pitchFamily="34" charset="0"/>
              </a:rPr>
              <a:t> </a:t>
            </a:r>
            <a:r>
              <a:rPr lang="fr-FR" sz="1500" b="1" dirty="0" smtClean="0">
                <a:latin typeface="Arial Narrow" panose="020B0606020202030204" pitchFamily="34" charset="0"/>
                <a:cs typeface="Calibri" panose="020F0502020204030204" pitchFamily="34" charset="0"/>
              </a:rPr>
              <a:t>   </a:t>
            </a:r>
            <a:r>
              <a:rPr lang="fr-FR" sz="1500" b="1" dirty="0" smtClean="0">
                <a:latin typeface="Arial Narrow" panose="020B0606020202030204" pitchFamily="34" charset="0"/>
                <a:cs typeface="Calibri" panose="020F0502020204030204" pitchFamily="34" charset="0"/>
              </a:rPr>
              <a:t>le </a:t>
            </a:r>
            <a:r>
              <a:rPr lang="fr-FR" sz="1500" b="1" dirty="0">
                <a:latin typeface="Arial Narrow" panose="020B0606020202030204" pitchFamily="34" charset="0"/>
                <a:cs typeface="Calibri" panose="020F0502020204030204" pitchFamily="34" charset="0"/>
              </a:rPr>
              <a:t>bulletin d’adhésion.</a:t>
            </a:r>
          </a:p>
          <a:p>
            <a:pPr marL="285750" indent="-285750" algn="just">
              <a:buFont typeface="Courier New" panose="02070309020205020404" pitchFamily="49" charset="0"/>
              <a:buChar char="o"/>
            </a:pPr>
            <a:endParaRPr lang="fr-FR" altLang="fr-FR" sz="1500" dirty="0"/>
          </a:p>
        </p:txBody>
      </p:sp>
    </p:spTree>
    <p:extLst>
      <p:ext uri="{BB962C8B-B14F-4D97-AF65-F5344CB8AC3E}">
        <p14:creationId xmlns:p14="http://schemas.microsoft.com/office/powerpoint/2010/main" val="9255385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711082" y="341667"/>
            <a:ext cx="8067600" cy="709200"/>
          </a:xfrm>
        </p:spPr>
        <p:txBody>
          <a:bodyPr>
            <a:noAutofit/>
          </a:bodyPr>
          <a:lstStyle/>
          <a:p>
            <a:pPr algn="r">
              <a:defRPr/>
            </a:pPr>
            <a:r>
              <a:rPr lang="fr-FR" sz="2400" dirty="0" smtClean="0"/>
              <a:t>Signature électronique des contrats - CNP</a:t>
            </a:r>
            <a:endParaRPr lang="fr-FR" sz="2400"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a:extLst/>
        </p:spPr>
      </p:pic>
      <p:sp>
        <p:nvSpPr>
          <p:cNvPr id="5" name="Rectangle 4"/>
          <p:cNvSpPr/>
          <p:nvPr/>
        </p:nvSpPr>
        <p:spPr>
          <a:xfrm>
            <a:off x="2724047" y="6363549"/>
            <a:ext cx="2290499"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S09  2019</a:t>
            </a:r>
            <a:endParaRPr lang="fr-FR" sz="1200" dirty="0">
              <a:solidFill>
                <a:srgbClr val="EEECE1">
                  <a:lumMod val="50000"/>
                </a:srgbClr>
              </a:solidFill>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702707">
            <a:off x="197998" y="1142445"/>
            <a:ext cx="780750" cy="5409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1154187" y="1125128"/>
            <a:ext cx="7720717" cy="584775"/>
          </a:xfrm>
          <a:prstGeom prst="rect">
            <a:avLst/>
          </a:prstGeom>
        </p:spPr>
        <p:txBody>
          <a:bodyPr wrap="square">
            <a:spAutoFit/>
          </a:bodyPr>
          <a:lstStyle/>
          <a:p>
            <a:pPr>
              <a:buClr>
                <a:srgbClr val="FF0000"/>
              </a:buClr>
            </a:pPr>
            <a:r>
              <a:rPr lang="fr-FR" sz="1600" b="1" dirty="0">
                <a:solidFill>
                  <a:schemeClr val="tx1">
                    <a:lumMod val="75000"/>
                    <a:lumOff val="25000"/>
                  </a:schemeClr>
                </a:solidFill>
                <a:latin typeface="Arial Narrow" panose="020B0606020202030204" pitchFamily="34" charset="0"/>
                <a:cs typeface="Calibri" panose="020F0502020204030204" pitchFamily="34" charset="0"/>
              </a:rPr>
              <a:t>A l’issue du parcours du client, une notification automatique est transmise à l’instructeur du dossier pour l'informer que son client a finalisé sa demande d’adhésion.</a:t>
            </a:r>
          </a:p>
        </p:txBody>
      </p:sp>
      <p:sp>
        <p:nvSpPr>
          <p:cNvPr id="15" name="ZoneTexte 14"/>
          <p:cNvSpPr txBox="1"/>
          <p:nvPr/>
        </p:nvSpPr>
        <p:spPr>
          <a:xfrm>
            <a:off x="1257401" y="5946183"/>
            <a:ext cx="5755550" cy="276999"/>
          </a:xfrm>
          <a:prstGeom prst="rect">
            <a:avLst/>
          </a:prstGeom>
          <a:noFill/>
        </p:spPr>
        <p:txBody>
          <a:bodyPr wrap="none" rtlCol="0">
            <a:spAutoFit/>
          </a:bodyPr>
          <a:lstStyle/>
          <a:p>
            <a:r>
              <a:rPr lang="fr-FR" sz="1200" dirty="0" smtClean="0">
                <a:latin typeface="Calibri" panose="020F0502020204030204" pitchFamily="34" charset="0"/>
                <a:cs typeface="Calibri" panose="020F0502020204030204" pitchFamily="34" charset="0"/>
                <a:sym typeface="Wingdings"/>
              </a:rPr>
              <a:t> </a:t>
            </a:r>
            <a:r>
              <a:rPr lang="fr-FR" sz="1200" dirty="0" smtClean="0">
                <a:latin typeface="Calibri" panose="020F0502020204030204" pitchFamily="34" charset="0"/>
                <a:cs typeface="Calibri" panose="020F0502020204030204" pitchFamily="34" charset="0"/>
              </a:rPr>
              <a:t>Pour aller plus loin </a:t>
            </a:r>
            <a:r>
              <a:rPr lang="fr-FR" sz="1200" dirty="0" smtClean="0">
                <a:latin typeface="Calibri" panose="020F0502020204030204" pitchFamily="34" charset="0"/>
                <a:cs typeface="Calibri" panose="020F0502020204030204" pitchFamily="34" charset="0"/>
                <a:sym typeface="Wingdings" panose="05000000000000000000" pitchFamily="2" charset="2"/>
              </a:rPr>
              <a:t> </a:t>
            </a:r>
            <a:r>
              <a:rPr lang="fr-FR" sz="1200" b="1" dirty="0" smtClean="0">
                <a:latin typeface="Calibri" panose="020F0502020204030204" pitchFamily="34" charset="0"/>
                <a:cs typeface="Calibri" panose="020F0502020204030204" pitchFamily="34" charset="0"/>
                <a:sym typeface="Wingdings" panose="05000000000000000000" pitchFamily="2" charset="2"/>
              </a:rPr>
              <a:t>Guide Conseiller </a:t>
            </a:r>
            <a:r>
              <a:rPr lang="fr-FR" sz="1200" i="1" dirty="0" smtClean="0">
                <a:latin typeface="Calibri" panose="020F0502020204030204" pitchFamily="34" charset="0"/>
                <a:cs typeface="Calibri" panose="020F0502020204030204" pitchFamily="34" charset="0"/>
                <a:sym typeface="Wingdings" panose="05000000000000000000" pitchFamily="2" charset="2"/>
              </a:rPr>
              <a:t>(disponible sous </a:t>
            </a:r>
            <a:r>
              <a:rPr lang="fr-FR" sz="1200" i="1" dirty="0" smtClean="0">
                <a:latin typeface="Calibri" panose="020F0502020204030204" pitchFamily="34" charset="0"/>
                <a:cs typeface="Calibri" panose="020F0502020204030204" pitchFamily="34" charset="0"/>
                <a:sym typeface="Wingdings" panose="05000000000000000000" pitchFamily="2" charset="2"/>
              </a:rPr>
              <a:t>la Rubrique des commerciaux )</a:t>
            </a:r>
            <a:endParaRPr lang="fr-FR" sz="1200" i="1" dirty="0">
              <a:latin typeface="Calibri" panose="020F0502020204030204" pitchFamily="34" charset="0"/>
              <a:cs typeface="Calibri" panose="020F0502020204030204" pitchFamily="34" charset="0"/>
            </a:endParaRPr>
          </a:p>
        </p:txBody>
      </p:sp>
      <p:sp>
        <p:nvSpPr>
          <p:cNvPr id="16" name="Rectangle 15"/>
          <p:cNvSpPr/>
          <p:nvPr/>
        </p:nvSpPr>
        <p:spPr>
          <a:xfrm>
            <a:off x="711082" y="1930132"/>
            <a:ext cx="8126962" cy="1077218"/>
          </a:xfrm>
          <a:prstGeom prst="rect">
            <a:avLst/>
          </a:prstGeom>
          <a:ln>
            <a:solidFill>
              <a:schemeClr val="tx1"/>
            </a:solidFill>
          </a:ln>
        </p:spPr>
        <p:txBody>
          <a:bodyPr wrap="square">
            <a:spAutoFit/>
          </a:bodyPr>
          <a:lstStyle/>
          <a:p>
            <a:pPr marL="1260475" lvl="1" indent="-285750" algn="just">
              <a:buClr>
                <a:srgbClr val="FF9933"/>
              </a:buClr>
              <a:buFont typeface="Wingdings" panose="05000000000000000000" pitchFamily="2" charset="2"/>
              <a:buChar char="Ø"/>
            </a:pPr>
            <a:r>
              <a:rPr lang="fr-FR" sz="1600" dirty="0">
                <a:solidFill>
                  <a:schemeClr val="tx1">
                    <a:lumMod val="75000"/>
                    <a:lumOff val="25000"/>
                  </a:schemeClr>
                </a:solidFill>
                <a:cs typeface="Calibri" panose="020F0502020204030204" pitchFamily="34" charset="0"/>
              </a:rPr>
              <a:t>La décision ne sera pas notifiée automatiquement ni au conseiller ni au client : consulter régulièrement </a:t>
            </a:r>
            <a:r>
              <a:rPr lang="fr-FR" sz="1600" dirty="0" err="1">
                <a:solidFill>
                  <a:schemeClr val="tx1">
                    <a:lumMod val="75000"/>
                    <a:lumOff val="25000"/>
                  </a:schemeClr>
                </a:solidFill>
                <a:cs typeface="Calibri" panose="020F0502020204030204" pitchFamily="34" charset="0"/>
              </a:rPr>
              <a:t>CNPnet</a:t>
            </a:r>
            <a:endParaRPr lang="fr-FR" sz="1600" dirty="0">
              <a:solidFill>
                <a:schemeClr val="tx1">
                  <a:lumMod val="75000"/>
                  <a:lumOff val="25000"/>
                </a:schemeClr>
              </a:solidFill>
              <a:cs typeface="Calibri" panose="020F0502020204030204" pitchFamily="34" charset="0"/>
            </a:endParaRPr>
          </a:p>
          <a:p>
            <a:pPr marL="1260475" lvl="1" indent="-285750">
              <a:buClr>
                <a:srgbClr val="FF9933"/>
              </a:buClr>
              <a:buFont typeface="Wingdings" panose="05000000000000000000" pitchFamily="2" charset="2"/>
              <a:buChar char="Ø"/>
            </a:pPr>
            <a:r>
              <a:rPr lang="fr-FR" sz="1600" dirty="0">
                <a:solidFill>
                  <a:schemeClr val="tx1">
                    <a:lumMod val="75000"/>
                    <a:lumOff val="25000"/>
                  </a:schemeClr>
                </a:solidFill>
                <a:cs typeface="Calibri" panose="020F0502020204030204" pitchFamily="34" charset="0"/>
              </a:rPr>
              <a:t>En cas d’accord en différé (avec ou sans restriction) CNP enverra au client un </a:t>
            </a:r>
            <a:r>
              <a:rPr lang="fr-FR" sz="1600" b="1" dirty="0">
                <a:solidFill>
                  <a:srgbClr val="C00000"/>
                </a:solidFill>
                <a:cs typeface="Calibri" panose="020F0502020204030204" pitchFamily="34" charset="0"/>
              </a:rPr>
              <a:t>courrier d’acceptation à signer « Bon pour accord » qu’il faudra joindre au dossier de crédit</a:t>
            </a:r>
          </a:p>
        </p:txBody>
      </p:sp>
      <p:pic>
        <p:nvPicPr>
          <p:cNvPr id="17" name="Picture 4" descr="https://christianchakra.files.wordpress.com/2012/07/warning-sign12.jpg"/>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6445" b="89941" l="7891" r="90000"/>
                    </a14:imgEffect>
                  </a14:imgLayer>
                </a14:imgProps>
              </a:ext>
              <a:ext uri="{28A0092B-C50C-407E-A947-70E740481C1C}">
                <a14:useLocalDpi xmlns:a14="http://schemas.microsoft.com/office/drawing/2010/main" val="0"/>
              </a:ext>
            </a:extLst>
          </a:blip>
          <a:srcRect/>
          <a:stretch>
            <a:fillRect/>
          </a:stretch>
        </p:blipFill>
        <p:spPr bwMode="auto">
          <a:xfrm>
            <a:off x="878322" y="2123601"/>
            <a:ext cx="758158" cy="603533"/>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à coins arrondis 18"/>
          <p:cNvSpPr/>
          <p:nvPr/>
        </p:nvSpPr>
        <p:spPr>
          <a:xfrm>
            <a:off x="1479832" y="3132469"/>
            <a:ext cx="6003581" cy="919401"/>
          </a:xfrm>
          <a:prstGeom prst="roundRect">
            <a:avLst/>
          </a:prstGeom>
        </p:spPr>
        <p:style>
          <a:lnRef idx="0">
            <a:schemeClr val="accent6"/>
          </a:lnRef>
          <a:fillRef idx="3">
            <a:schemeClr val="accent6"/>
          </a:fillRef>
          <a:effectRef idx="3">
            <a:schemeClr val="accent6"/>
          </a:effectRef>
          <a:fontRef idx="minor">
            <a:schemeClr val="lt1"/>
          </a:fontRef>
        </p:style>
        <p:txBody>
          <a:bodyPr wrap="square">
            <a:spAutoFit/>
          </a:bodyP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buClr>
                <a:srgbClr val="FF0000"/>
              </a:buClr>
            </a:pPr>
            <a:r>
              <a:rPr lang="fr-FR" sz="1600" b="1" dirty="0">
                <a:solidFill>
                  <a:schemeClr val="bg1"/>
                </a:solidFill>
                <a:latin typeface="Arial Narrow" panose="020B0606020202030204" pitchFamily="34" charset="0"/>
                <a:cs typeface="Calibri" panose="020F0502020204030204" pitchFamily="34" charset="0"/>
              </a:rPr>
              <a:t>Le </a:t>
            </a:r>
            <a:r>
              <a:rPr lang="fr-FR" sz="1600" b="1" dirty="0" smtClean="0">
                <a:solidFill>
                  <a:schemeClr val="bg1"/>
                </a:solidFill>
                <a:latin typeface="Arial Narrow" panose="020B0606020202030204" pitchFamily="34" charset="0"/>
                <a:cs typeface="Calibri" panose="020F0502020204030204" pitchFamily="34" charset="0"/>
              </a:rPr>
              <a:t>client dispose de 40 jours maximum pour réaliser son adhésion en ligne (s’assurer que </a:t>
            </a:r>
            <a:r>
              <a:rPr lang="fr-FR" sz="1600" b="1" dirty="0">
                <a:solidFill>
                  <a:schemeClr val="bg1"/>
                </a:solidFill>
                <a:latin typeface="Arial Narrow" panose="020B0606020202030204" pitchFamily="34" charset="0"/>
                <a:cs typeface="Calibri" panose="020F0502020204030204" pitchFamily="34" charset="0"/>
              </a:rPr>
              <a:t>ses démarches </a:t>
            </a:r>
            <a:r>
              <a:rPr lang="fr-FR" sz="1600" b="1" dirty="0" smtClean="0">
                <a:solidFill>
                  <a:schemeClr val="bg1"/>
                </a:solidFill>
                <a:latin typeface="Arial Narrow" panose="020B0606020202030204" pitchFamily="34" charset="0"/>
                <a:cs typeface="Calibri" panose="020F0502020204030204" pitchFamily="34" charset="0"/>
              </a:rPr>
              <a:t>soient </a:t>
            </a:r>
            <a:r>
              <a:rPr lang="fr-FR" sz="1600" b="1" dirty="0">
                <a:solidFill>
                  <a:schemeClr val="bg1"/>
                </a:solidFill>
                <a:latin typeface="Arial Narrow" panose="020B0606020202030204" pitchFamily="34" charset="0"/>
                <a:cs typeface="Calibri" panose="020F0502020204030204" pitchFamily="34" charset="0"/>
              </a:rPr>
              <a:t>finalisées </a:t>
            </a:r>
            <a:r>
              <a:rPr lang="fr-FR" sz="1600" b="1" dirty="0" smtClean="0">
                <a:solidFill>
                  <a:schemeClr val="bg1"/>
                </a:solidFill>
                <a:latin typeface="Arial Narrow" panose="020B0606020202030204" pitchFamily="34" charset="0"/>
                <a:cs typeface="Calibri" panose="020F0502020204030204" pitchFamily="34" charset="0"/>
              </a:rPr>
              <a:t>dans </a:t>
            </a:r>
            <a:r>
              <a:rPr lang="fr-FR" sz="1600" b="1" dirty="0">
                <a:solidFill>
                  <a:schemeClr val="bg1"/>
                </a:solidFill>
                <a:latin typeface="Arial Narrow" panose="020B0606020202030204" pitchFamily="34" charset="0"/>
                <a:cs typeface="Calibri" panose="020F0502020204030204" pitchFamily="34" charset="0"/>
              </a:rPr>
              <a:t>le </a:t>
            </a:r>
            <a:r>
              <a:rPr lang="fr-FR" sz="1600" b="1" dirty="0" smtClean="0">
                <a:solidFill>
                  <a:schemeClr val="bg1"/>
                </a:solidFill>
                <a:latin typeface="Arial Narrow" panose="020B0606020202030204" pitchFamily="34" charset="0"/>
                <a:cs typeface="Calibri" panose="020F0502020204030204" pitchFamily="34" charset="0"/>
              </a:rPr>
              <a:t>délai, à défaut une nouvelle souscription devra être initiée)</a:t>
            </a:r>
            <a:endParaRPr lang="fr-FR" sz="1600" b="1" dirty="0">
              <a:solidFill>
                <a:schemeClr val="bg1"/>
              </a:solidFill>
              <a:latin typeface="Arial Narrow" panose="020B0606020202030204" pitchFamily="34" charset="0"/>
              <a:cs typeface="Calibri" panose="020F0502020204030204" pitchFamily="34" charset="0"/>
            </a:endParaRPr>
          </a:p>
        </p:txBody>
      </p:sp>
      <p:sp>
        <p:nvSpPr>
          <p:cNvPr id="20" name="Rectangle 19"/>
          <p:cNvSpPr/>
          <p:nvPr/>
        </p:nvSpPr>
        <p:spPr>
          <a:xfrm>
            <a:off x="711082" y="4427286"/>
            <a:ext cx="7999372" cy="1323439"/>
          </a:xfrm>
          <a:prstGeom prst="rect">
            <a:avLst/>
          </a:prstGeom>
          <a:ln>
            <a:solidFill>
              <a:schemeClr val="tx1"/>
            </a:solidFill>
          </a:ln>
        </p:spPr>
        <p:txBody>
          <a:bodyPr wrap="square">
            <a:spAutoFit/>
          </a:bodyPr>
          <a:lstStyle/>
          <a:p>
            <a:pPr>
              <a:buClr>
                <a:srgbClr val="FF9933"/>
              </a:buClr>
            </a:pPr>
            <a:r>
              <a:rPr lang="fr-FR" sz="1600" b="1" dirty="0">
                <a:solidFill>
                  <a:srgbClr val="C00000"/>
                </a:solidFill>
                <a:latin typeface="Arial Narrow" panose="020B0606020202030204" pitchFamily="34" charset="0"/>
                <a:cs typeface="Calibri" panose="020F0502020204030204" pitchFamily="34" charset="0"/>
              </a:rPr>
              <a:t>La synthèse </a:t>
            </a:r>
            <a:r>
              <a:rPr lang="fr-FR" sz="1600" b="1" dirty="0" smtClean="0">
                <a:solidFill>
                  <a:srgbClr val="C00000"/>
                </a:solidFill>
                <a:latin typeface="Arial Narrow" panose="020B0606020202030204" pitchFamily="34" charset="0"/>
                <a:cs typeface="Calibri" panose="020F0502020204030204" pitchFamily="34" charset="0"/>
              </a:rPr>
              <a:t>CNPNET</a:t>
            </a:r>
            <a:r>
              <a:rPr lang="fr-FR" sz="1600" b="1" dirty="0" smtClean="0">
                <a:solidFill>
                  <a:srgbClr val="DF4A21"/>
                </a:solidFill>
                <a:latin typeface="Arial Narrow" panose="020B0606020202030204" pitchFamily="34" charset="0"/>
                <a:cs typeface="Calibri" panose="020F0502020204030204" pitchFamily="34" charset="0"/>
              </a:rPr>
              <a:t>, </a:t>
            </a:r>
            <a:r>
              <a:rPr lang="fr-FR" sz="1600" b="1" dirty="0" smtClean="0">
                <a:latin typeface="Arial Narrow" panose="020B0606020202030204" pitchFamily="34" charset="0"/>
                <a:cs typeface="Calibri" panose="020F0502020204030204" pitchFamily="34" charset="0"/>
              </a:rPr>
              <a:t>le </a:t>
            </a:r>
            <a:r>
              <a:rPr lang="fr-FR" sz="1600" b="1" dirty="0" smtClean="0">
                <a:solidFill>
                  <a:srgbClr val="C00000"/>
                </a:solidFill>
                <a:latin typeface="Arial Narrow" panose="020B0606020202030204" pitchFamily="34" charset="0"/>
                <a:cs typeface="Calibri" panose="020F0502020204030204" pitchFamily="34" charset="0"/>
              </a:rPr>
              <a:t>devoir de </a:t>
            </a:r>
            <a:r>
              <a:rPr lang="fr-FR" sz="1600" b="1" dirty="0" smtClean="0">
                <a:solidFill>
                  <a:srgbClr val="C00000"/>
                </a:solidFill>
                <a:latin typeface="Arial Narrow" panose="020B0606020202030204" pitchFamily="34" charset="0"/>
                <a:cs typeface="Calibri" panose="020F0502020204030204" pitchFamily="34" charset="0"/>
              </a:rPr>
              <a:t>conseil </a:t>
            </a:r>
            <a:r>
              <a:rPr lang="fr-FR" sz="1200" b="1" dirty="0" smtClean="0">
                <a:latin typeface="Arial Narrow" panose="020B0606020202030204" pitchFamily="34" charset="0"/>
                <a:cs typeface="Calibri" panose="020F0502020204030204" pitchFamily="34" charset="0"/>
              </a:rPr>
              <a:t>(disponible sous </a:t>
            </a:r>
            <a:r>
              <a:rPr lang="fr-FR" sz="1200" b="1" dirty="0" err="1" smtClean="0">
                <a:latin typeface="Arial Narrow" panose="020B0606020202030204" pitchFamily="34" charset="0"/>
                <a:cs typeface="Calibri" panose="020F0502020204030204" pitchFamily="34" charset="0"/>
              </a:rPr>
              <a:t>Mydocs</a:t>
            </a:r>
            <a:r>
              <a:rPr lang="fr-FR" sz="1200" b="1" dirty="0" smtClean="0">
                <a:latin typeface="Arial Narrow" panose="020B0606020202030204" pitchFamily="34" charset="0"/>
                <a:cs typeface="Calibri" panose="020F0502020204030204" pitchFamily="34" charset="0"/>
              </a:rPr>
              <a:t> ou Dans la Rubrique des commerciaux)  </a:t>
            </a:r>
            <a:r>
              <a:rPr lang="fr-FR" sz="1600" b="1" dirty="0" smtClean="0">
                <a:solidFill>
                  <a:schemeClr val="tx1">
                    <a:lumMod val="75000"/>
                    <a:lumOff val="25000"/>
                  </a:schemeClr>
                </a:solidFill>
                <a:latin typeface="Arial Narrow" panose="020B0606020202030204" pitchFamily="34" charset="0"/>
                <a:cs typeface="Calibri" panose="020F0502020204030204" pitchFamily="34" charset="0"/>
              </a:rPr>
              <a:t>et </a:t>
            </a:r>
            <a:r>
              <a:rPr lang="fr-FR" sz="1600" b="1" dirty="0">
                <a:solidFill>
                  <a:schemeClr val="tx1">
                    <a:lumMod val="75000"/>
                    <a:lumOff val="25000"/>
                  </a:schemeClr>
                </a:solidFill>
                <a:latin typeface="Arial Narrow" panose="020B0606020202030204" pitchFamily="34" charset="0"/>
                <a:cs typeface="Calibri" panose="020F0502020204030204" pitchFamily="34" charset="0"/>
              </a:rPr>
              <a:t>la </a:t>
            </a:r>
            <a:r>
              <a:rPr lang="fr-FR" sz="1600" b="1" dirty="0">
                <a:solidFill>
                  <a:srgbClr val="C00000"/>
                </a:solidFill>
                <a:latin typeface="Arial Narrow" panose="020B0606020202030204" pitchFamily="34" charset="0"/>
                <a:cs typeface="Calibri" panose="020F0502020204030204" pitchFamily="34" charset="0"/>
              </a:rPr>
              <a:t>décision CNP </a:t>
            </a:r>
            <a:r>
              <a:rPr lang="fr-FR" sz="1600" b="1" dirty="0">
                <a:solidFill>
                  <a:schemeClr val="tx1">
                    <a:lumMod val="75000"/>
                    <a:lumOff val="25000"/>
                  </a:schemeClr>
                </a:solidFill>
                <a:latin typeface="Arial Narrow" panose="020B0606020202030204" pitchFamily="34" charset="0"/>
                <a:cs typeface="Calibri" panose="020F0502020204030204" pitchFamily="34" charset="0"/>
              </a:rPr>
              <a:t>sont les seuls documents qui restent nécessaires dans le dossier de crédit (à </a:t>
            </a:r>
            <a:r>
              <a:rPr lang="fr-FR" sz="1600" b="1" dirty="0" smtClean="0">
                <a:solidFill>
                  <a:schemeClr val="tx1">
                    <a:lumMod val="75000"/>
                    <a:lumOff val="25000"/>
                  </a:schemeClr>
                </a:solidFill>
                <a:latin typeface="Arial Narrow" panose="020B0606020202030204" pitchFamily="34" charset="0"/>
                <a:cs typeface="Calibri" panose="020F0502020204030204" pitchFamily="34" charset="0"/>
              </a:rPr>
              <a:t>scanner dans DEFI)</a:t>
            </a:r>
          </a:p>
          <a:p>
            <a:pPr>
              <a:buClr>
                <a:srgbClr val="FF9933"/>
              </a:buClr>
            </a:pPr>
            <a:r>
              <a:rPr lang="fr-FR" sz="1600" b="1" dirty="0" smtClean="0">
                <a:solidFill>
                  <a:schemeClr val="tx1">
                    <a:lumMod val="75000"/>
                    <a:lumOff val="25000"/>
                  </a:schemeClr>
                </a:solidFill>
                <a:latin typeface="Arial Narrow" panose="020B0606020202030204" pitchFamily="34" charset="0"/>
                <a:cs typeface="Calibri" panose="020F0502020204030204" pitchFamily="34" charset="0"/>
              </a:rPr>
              <a:t>La signature électronique c’est </a:t>
            </a:r>
            <a:r>
              <a:rPr lang="fr-FR" sz="1600" dirty="0">
                <a:solidFill>
                  <a:schemeClr val="tx1">
                    <a:lumMod val="75000"/>
                    <a:lumOff val="25000"/>
                  </a:schemeClr>
                </a:solidFill>
                <a:latin typeface="Arial Narrow" panose="020B0606020202030204" pitchFamily="34" charset="0"/>
                <a:cs typeface="Calibri" panose="020F0502020204030204" pitchFamily="34" charset="0"/>
              </a:rPr>
              <a:t>un </a:t>
            </a:r>
            <a:r>
              <a:rPr lang="fr-FR" sz="1600" b="1" dirty="0" err="1">
                <a:solidFill>
                  <a:srgbClr val="C00000"/>
                </a:solidFill>
                <a:latin typeface="Arial Narrow" panose="020B0606020202030204" pitchFamily="34" charset="0"/>
                <a:cs typeface="Calibri" panose="020F0502020204030204" pitchFamily="34" charset="0"/>
              </a:rPr>
              <a:t>process</a:t>
            </a:r>
            <a:r>
              <a:rPr lang="fr-FR" sz="1600" b="1" dirty="0">
                <a:solidFill>
                  <a:srgbClr val="C00000"/>
                </a:solidFill>
                <a:latin typeface="Arial Narrow" panose="020B0606020202030204" pitchFamily="34" charset="0"/>
                <a:cs typeface="Calibri" panose="020F0502020204030204" pitchFamily="34" charset="0"/>
              </a:rPr>
              <a:t> global plus fluide et plus </a:t>
            </a:r>
            <a:r>
              <a:rPr lang="fr-FR" sz="1600" b="1" dirty="0" smtClean="0">
                <a:solidFill>
                  <a:srgbClr val="C00000"/>
                </a:solidFill>
                <a:latin typeface="Arial Narrow" panose="020B0606020202030204" pitchFamily="34" charset="0"/>
                <a:cs typeface="Calibri" panose="020F0502020204030204" pitchFamily="34" charset="0"/>
              </a:rPr>
              <a:t>rapide pour le client et pour vous </a:t>
            </a:r>
            <a:endParaRPr lang="fr-FR" sz="1600" b="1" dirty="0">
              <a:solidFill>
                <a:srgbClr val="C00000"/>
              </a:solidFill>
              <a:latin typeface="Arial Narrow" panose="020B0606020202030204" pitchFamily="34" charset="0"/>
              <a:cs typeface="Calibri" panose="020F0502020204030204" pitchFamily="34" charset="0"/>
            </a:endParaRPr>
          </a:p>
        </p:txBody>
      </p:sp>
    </p:spTree>
    <p:extLst>
      <p:ext uri="{BB962C8B-B14F-4D97-AF65-F5344CB8AC3E}">
        <p14:creationId xmlns:p14="http://schemas.microsoft.com/office/powerpoint/2010/main" val="35517359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Autofit/>
          </a:bodyPr>
          <a:lstStyle/>
          <a:p>
            <a:pPr algn="r">
              <a:defRPr/>
            </a:pPr>
            <a:r>
              <a:rPr lang="fr-FR" dirty="0" smtClean="0"/>
              <a:t> Annexe métiers</a:t>
            </a:r>
            <a:r>
              <a:rPr lang="fr-FR" dirty="0" smtClean="0"/>
              <a:t> prioritaires </a:t>
            </a:r>
            <a:endParaRPr lang="fr-FR"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a:extLst/>
        </p:spPr>
      </p:pic>
      <p:sp>
        <p:nvSpPr>
          <p:cNvPr id="5" name="Rectangle 4"/>
          <p:cNvSpPr/>
          <p:nvPr/>
        </p:nvSpPr>
        <p:spPr>
          <a:xfrm>
            <a:off x="2724047" y="6363549"/>
            <a:ext cx="2290499"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S09  2019</a:t>
            </a:r>
            <a:endParaRPr lang="fr-FR" sz="1200" dirty="0">
              <a:solidFill>
                <a:srgbClr val="EEECE1">
                  <a:lumMod val="50000"/>
                </a:srgbClr>
              </a:solidFill>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682" y="1192696"/>
            <a:ext cx="8723406" cy="50415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82722507"/>
      </p:ext>
    </p:extLst>
  </p:cSld>
  <p:clrMapOvr>
    <a:masterClrMapping/>
  </p:clrMapOvr>
  <p:timing>
    <p:tnLst>
      <p:par>
        <p:cTn id="1" dur="indefinite" restart="never" nodeType="tmRoot"/>
      </p:par>
    </p:tnLst>
  </p:timing>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0DDF4567820894D9A2BC539D1A394A7" ma:contentTypeVersion="1" ma:contentTypeDescription="Crée un document." ma:contentTypeScope="" ma:versionID="f0660892317ff9c222d67fbe065c8e8b">
  <xsd:schema xmlns:xsd="http://www.w3.org/2001/XMLSchema" xmlns:p="http://schemas.microsoft.com/office/2006/metadata/properties" xmlns:ns2="02ea4b1b-5614-43b2-acce-6a9ef10fff4e" targetNamespace="http://schemas.microsoft.com/office/2006/metadata/properties" ma:root="true" ma:fieldsID="62c0c718fea2220f2b7b4e28141722dc" ns2:_="">
    <xsd:import namespace="02ea4b1b-5614-43b2-acce-6a9ef10fff4e"/>
    <xsd:element name="properties">
      <xsd:complexType>
        <xsd:sequence>
          <xsd:element name="documentManagement">
            <xsd:complexType>
              <xsd:all>
                <xsd:element ref="ns2:Commentaires" minOccurs="0"/>
              </xsd:all>
            </xsd:complexType>
          </xsd:element>
        </xsd:sequence>
      </xsd:complexType>
    </xsd:element>
  </xsd:schema>
  <xsd:schema xmlns:xsd="http://www.w3.org/2001/XMLSchema" xmlns:dms="http://schemas.microsoft.com/office/2006/documentManagement/types" targetNamespace="02ea4b1b-5614-43b2-acce-6a9ef10fff4e" elementFormDefault="qualified">
    <xsd:import namespace="http://schemas.microsoft.com/office/2006/documentManagement/types"/>
    <xsd:element name="Commentaires" ma:index="8" nillable="true" ma:displayName="Commentaires" ma:default="" ma:hidden="true" ma:internalName="Commentair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C925DB7-CCE4-48F1-BF80-9981159D6B98}">
  <ds:schemaRefs>
    <ds:schemaRef ds:uri="http://purl.org/dc/dcmitype/"/>
    <ds:schemaRef ds:uri="http://www.w3.org/XML/1998/namespace"/>
    <ds:schemaRef ds:uri="http://schemas.microsoft.com/office/2006/documentManagement/types"/>
    <ds:schemaRef ds:uri="http://purl.org/dc/elements/1.1/"/>
    <ds:schemaRef ds:uri="http://purl.org/dc/terms/"/>
    <ds:schemaRef ds:uri="http://schemas.openxmlformats.org/package/2006/metadata/core-properties"/>
    <ds:schemaRef ds:uri="02ea4b1b-5614-43b2-acce-6a9ef10fff4e"/>
    <ds:schemaRef ds:uri="http://schemas.microsoft.com/office/2006/metadata/properties"/>
  </ds:schemaRefs>
</ds:datastoreItem>
</file>

<file path=customXml/itemProps2.xml><?xml version="1.0" encoding="utf-8"?>
<ds:datastoreItem xmlns:ds="http://schemas.openxmlformats.org/officeDocument/2006/customXml" ds:itemID="{71AAE39C-C746-4D5E-894D-FEC9398392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ea4b1b-5614-43b2-acce-6a9ef10fff4e"/>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9DE2169-109F-4C19-AA36-BF31E4481C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4740</TotalTime>
  <Words>639</Words>
  <Application>Microsoft Office PowerPoint</Application>
  <PresentationFormat>Affichage à l'écran (4:3)</PresentationFormat>
  <Paragraphs>111</Paragraphs>
  <Slides>16</Slides>
  <Notes>2</Notes>
  <HiddenSlides>0</HiddenSlides>
  <MMClips>0</MMClips>
  <ScaleCrop>false</ScaleCrop>
  <HeadingPairs>
    <vt:vector size="4" baseType="variant">
      <vt:variant>
        <vt:lpstr>Thème</vt:lpstr>
      </vt:variant>
      <vt:variant>
        <vt:i4>9</vt:i4>
      </vt:variant>
      <vt:variant>
        <vt:lpstr>Titres des diapositives</vt:lpstr>
      </vt:variant>
      <vt:variant>
        <vt:i4>16</vt:i4>
      </vt:variant>
    </vt:vector>
  </HeadingPairs>
  <TitlesOfParts>
    <vt:vector size="25" baseType="lpstr">
      <vt:lpstr>1-MODELE PART</vt:lpstr>
      <vt:lpstr>2-MODELE GP</vt:lpstr>
      <vt:lpstr>3-MODELE PRO</vt:lpstr>
      <vt:lpstr>MODELE BDR</vt:lpstr>
      <vt:lpstr>BDR ENTREPRISES</vt:lpstr>
      <vt:lpstr>BDR ESI</vt:lpstr>
      <vt:lpstr>BDR PP</vt:lpstr>
      <vt:lpstr>BDR IMMO PRO</vt:lpstr>
      <vt:lpstr>BDR SECTEUR PUBLIC</vt:lpstr>
      <vt:lpstr>Présentation PowerPoint</vt:lpstr>
      <vt:lpstr>sommaire</vt:lpstr>
      <vt:lpstr>Process Crédit </vt:lpstr>
      <vt:lpstr>Process Crédit </vt:lpstr>
      <vt:lpstr>CREDIT Bail </vt:lpstr>
      <vt:lpstr>CNP</vt:lpstr>
      <vt:lpstr>Grille tarifaire : Prêts au professionnel 2229y  -  CNP</vt:lpstr>
      <vt:lpstr>Grille tarifaire : Prêts aux professionnels libérales de sante /droit/chiffres /créateur 2230z - CNP</vt:lpstr>
      <vt:lpstr>Grille tarifaire  : Ecureuil crédit express / lcpa 2234d  CNP</vt:lpstr>
      <vt:lpstr> grille tarifaire : crédit court terme 2232b - CNP</vt:lpstr>
      <vt:lpstr> grille tarifaire - court terme - CNP</vt:lpstr>
      <vt:lpstr>Grille de taux découvert sur compte pro- 2333c  - CNP</vt:lpstr>
      <vt:lpstr>Grille de taux - CNP</vt:lpstr>
      <vt:lpstr>Signature électronique des contrats - CNP</vt:lpstr>
      <vt:lpstr>Signature électronique des contrats - CNP</vt:lpstr>
      <vt:lpstr> Annexe métiers prioritaires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A6702354</cp:lastModifiedBy>
  <cp:revision>325</cp:revision>
  <cp:lastPrinted>2019-02-26T14:54:25Z</cp:lastPrinted>
  <dcterms:created xsi:type="dcterms:W3CDTF">2016-06-03T08:10:53Z</dcterms:created>
  <dcterms:modified xsi:type="dcterms:W3CDTF">2019-02-26T15:43:37Z</dcterms:modified>
</cp:coreProperties>
</file>