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9"/>
  </p:notesMasterIdLst>
  <p:handoutMasterIdLst>
    <p:handoutMasterId r:id="rId30"/>
  </p:handoutMasterIdLst>
  <p:sldIdLst>
    <p:sldId id="286" r:id="rId13"/>
    <p:sldId id="289" r:id="rId14"/>
    <p:sldId id="303" r:id="rId15"/>
    <p:sldId id="341" r:id="rId16"/>
    <p:sldId id="342" r:id="rId17"/>
    <p:sldId id="343" r:id="rId18"/>
    <p:sldId id="344" r:id="rId19"/>
    <p:sldId id="345" r:id="rId20"/>
    <p:sldId id="349" r:id="rId21"/>
    <p:sldId id="350" r:id="rId22"/>
    <p:sldId id="351" r:id="rId23"/>
    <p:sldId id="352" r:id="rId24"/>
    <p:sldId id="346" r:id="rId25"/>
    <p:sldId id="347" r:id="rId26"/>
    <p:sldId id="348" r:id="rId27"/>
    <p:sldId id="353" r:id="rId2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9C86"/>
    <a:srgbClr val="EB0F2D"/>
    <a:srgbClr val="EA9922"/>
    <a:srgbClr val="581D41"/>
    <a:srgbClr val="DE6225"/>
    <a:srgbClr val="BFBFBF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944" y="-32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08/04/2019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08/04/2019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09/04/2019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15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Nouvel Outil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Pro’Izi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2800" b="1" spc="30" dirty="0" smtClean="0">
              <a:solidFill>
                <a:schemeClr val="bg1"/>
              </a:solidFill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spc="3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Interfaçage SACCEF (CEGC) / DEFI </a:t>
            </a: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15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le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76225" y="1162050"/>
            <a:ext cx="50863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Qu’est ce que le nouvel outil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Pro’Izi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Une nouvelle ergonomie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Se substitute à la « caution Internet » avec un périmètre élargi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Peut remplacer le pré appel sur les dossiers simples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Remplace et améliore le simulateur de tarification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Lève l’</a:t>
            </a:r>
            <a:r>
              <a:rPr lang="fr-FR" dirty="0" err="1" smtClean="0"/>
              <a:t>auto-censure</a:t>
            </a:r>
            <a:r>
              <a:rPr lang="fr-FR" dirty="0" smtClean="0"/>
              <a:t> sur des dossiers que vous pensez non-éligible à l’offre CEGC </a:t>
            </a:r>
            <a:r>
              <a:rPr lang="fr-FR" dirty="0" err="1" smtClean="0"/>
              <a:t>Saccef</a:t>
            </a:r>
            <a:r>
              <a:rPr lang="fr-FR" dirty="0" smtClean="0"/>
              <a:t> Pro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Il est disponible 24h/24 et 7j/7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1846047"/>
            <a:ext cx="3714750" cy="319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le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77682" y="1017762"/>
            <a:ext cx="870914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permet le nouvel outil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Pro’IZI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Tester tous vos dossiers Professionnels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Obtenir un accord immédiat sur un périmètre élargi de dossier sans envoi de documents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Obtenir une note de faisabilité et une évaluation appuyée sur des points forts et points faibles, permettant d’enrichir le commentaire de l’instructeur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Gagner du temps en identifiant immédiatement les demandes hors périmètre d’intervention CEGC </a:t>
            </a:r>
            <a:r>
              <a:rPr lang="fr-FR" dirty="0" err="1" smtClean="0"/>
              <a:t>Saccef</a:t>
            </a:r>
            <a:r>
              <a:rPr lang="fr-FR" dirty="0" smtClean="0"/>
              <a:t> et identifier les règles d’éligibilité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Limiter la caution des dirigeants à minima à hauteur de notre intervention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Eviter la caution du dirigeant sur des dossiers de travaux et matériel jusqu’à 80k€ en accord immédiat sur des professionnels déjà établis (24 mois)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Obtenir un engagement de caution à J+1 </a:t>
            </a:r>
            <a:r>
              <a:rPr lang="fr-FR" dirty="0" smtClean="0"/>
              <a:t>ouvré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Il n’y pas de code NAF non </a:t>
            </a:r>
            <a:r>
              <a:rPr lang="fr-FR" dirty="0" smtClean="0"/>
              <a:t>éligible</a:t>
            </a:r>
          </a:p>
        </p:txBody>
      </p:sp>
    </p:spTree>
    <p:extLst>
      <p:ext uri="{BB962C8B-B14F-4D97-AF65-F5344CB8AC3E}">
        <p14:creationId xmlns:p14="http://schemas.microsoft.com/office/powerpoint/2010/main" val="35833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le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77682" y="1197009"/>
            <a:ext cx="8709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Les </a:t>
            </a:r>
            <a:r>
              <a:rPr lang="fr-FR" dirty="0"/>
              <a:t>dossiers Agri </a:t>
            </a:r>
            <a:r>
              <a:rPr lang="fr-FR" dirty="0" err="1"/>
              <a:t>Viti</a:t>
            </a:r>
            <a:r>
              <a:rPr lang="fr-FR" dirty="0"/>
              <a:t> ne sont pas la cible de cet outil compte tenu de leur spécificité dans l’approche risque. Cependant, le </a:t>
            </a:r>
            <a:r>
              <a:rPr lang="fr-FR" dirty="0" smtClean="0"/>
              <a:t>financement </a:t>
            </a:r>
            <a:r>
              <a:rPr lang="fr-FR" dirty="0"/>
              <a:t>de matériel </a:t>
            </a:r>
            <a:r>
              <a:rPr lang="fr-FR" dirty="0" smtClean="0"/>
              <a:t>ou </a:t>
            </a:r>
            <a:r>
              <a:rPr lang="fr-FR" dirty="0"/>
              <a:t>de travaux simples peut être testé sur </a:t>
            </a:r>
            <a:r>
              <a:rPr lang="fr-FR" dirty="0" smtClean="0"/>
              <a:t>l’outil. </a:t>
            </a:r>
            <a:endParaRPr lang="fr-FR" dirty="0"/>
          </a:p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2" y="2321203"/>
            <a:ext cx="7730264" cy="365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23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le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1" y="1123224"/>
            <a:ext cx="8991599" cy="504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57175" y="1276350"/>
            <a:ext cx="771525" cy="442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7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COMMENT Accéder AU 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S14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5848" y="1104900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Sous </a:t>
            </a:r>
            <a:r>
              <a:rPr lang="fr-FR" dirty="0" err="1" smtClean="0"/>
              <a:t>Culturenet</a:t>
            </a:r>
            <a:r>
              <a:rPr lang="fr-FR" dirty="0" smtClean="0"/>
              <a:t> taper </a:t>
            </a:r>
            <a:r>
              <a:rPr lang="fr-FR" dirty="0" err="1" smtClean="0"/>
              <a:t>Saccef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1514957"/>
            <a:ext cx="7816732" cy="96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01" y="2617058"/>
            <a:ext cx="3680762" cy="245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771246" y="5076825"/>
            <a:ext cx="1486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Mot de passe : VQ8XG</a:t>
            </a:r>
            <a:endParaRPr lang="fr-FR" sz="1200" dirty="0"/>
          </a:p>
        </p:txBody>
      </p:sp>
      <p:sp>
        <p:nvSpPr>
          <p:cNvPr id="10" name="ZoneTexte 9"/>
          <p:cNvSpPr txBox="1"/>
          <p:nvPr/>
        </p:nvSpPr>
        <p:spPr>
          <a:xfrm>
            <a:off x="581025" y="5739884"/>
            <a:ext cx="465422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dirty="0" smtClean="0"/>
              <a:t>Cliquer sur dossiers Professionnels et Agri puis vers Pro IZI </a:t>
            </a:r>
            <a:endParaRPr lang="fr-FR" sz="1600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3328988" y="4076700"/>
            <a:ext cx="814387" cy="1557916"/>
          </a:xfrm>
          <a:prstGeom prst="straightConnector1">
            <a:avLst/>
          </a:prstGeom>
          <a:ln>
            <a:solidFill>
              <a:srgbClr val="C00000">
                <a:alpha val="9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718" y="2658053"/>
            <a:ext cx="4646731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Ellipse 21"/>
          <p:cNvSpPr/>
          <p:nvPr/>
        </p:nvSpPr>
        <p:spPr>
          <a:xfrm>
            <a:off x="4287718" y="4815466"/>
            <a:ext cx="789107" cy="2211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4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COMMENT Accéder AU 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009650"/>
            <a:ext cx="4722105" cy="2322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451" y="3332335"/>
            <a:ext cx="5123437" cy="2849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1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COMMENT Accéder AU 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87" y="1304925"/>
            <a:ext cx="8757963" cy="486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66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COMMENT Accéder AU 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80" y="1148019"/>
            <a:ext cx="852189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20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84224" y="360775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COMMENT Accéder AU 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77682" y="2122272"/>
            <a:ext cx="33432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Ensuite vous recevrez « une fiche récapitulatif du diagnostic » par mail  à joindre à votre demande de caution </a:t>
            </a:r>
          </a:p>
          <a:p>
            <a:endParaRPr lang="fr-FR" dirty="0"/>
          </a:p>
          <a:p>
            <a:r>
              <a:rPr lang="fr-FR" dirty="0" smtClean="0"/>
              <a:t>Le document va reprendre différents éléments concernant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 client (le demandeur),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 vendeur,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plan de financement,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 diagnostic,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les points forts ,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Les points faibles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445" y="1138237"/>
            <a:ext cx="4138440" cy="500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79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COMMENT Accéder AU  nouvel outil Pro’ IZI 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94009" y="373987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7" y="1969618"/>
            <a:ext cx="4219575" cy="34405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28" y="1143000"/>
            <a:ext cx="3993730" cy="499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03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dirty="0" smtClean="0"/>
              <a:t>TELETRANSMISSION </a:t>
            </a:r>
            <a:r>
              <a:rPr lang="fr-FR" sz="2400" dirty="0"/>
              <a:t>SACCEF-CEGC </a:t>
            </a:r>
            <a:r>
              <a:rPr lang="fr-FR" sz="2400" dirty="0" smtClean="0"/>
              <a:t>PRO / </a:t>
            </a:r>
            <a:r>
              <a:rPr lang="fr-FR" sz="2400" dirty="0" err="1" smtClean="0"/>
              <a:t>defi</a:t>
            </a:r>
            <a:r>
              <a:rPr lang="fr-FR" sz="2400" dirty="0" smtClean="0"/>
              <a:t> 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993707" y="2261130"/>
            <a:ext cx="5990641" cy="3154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  <a:tabLst>
                <a:tab pos="200025" algn="l"/>
              </a:tabLst>
            </a:pPr>
            <a:r>
              <a:rPr lang="fr-FR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Le </a:t>
            </a:r>
            <a:r>
              <a:rPr lang="fr-FR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process</a:t>
            </a:r>
            <a:r>
              <a:rPr lang="fr-FR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: </a:t>
            </a:r>
          </a:p>
          <a:p>
            <a:pPr marL="285750" indent="-285750">
              <a:spcAft>
                <a:spcPts val="750"/>
              </a:spcAft>
              <a:buFont typeface="Wingdings" panose="05000000000000000000" pitchFamily="2" charset="2"/>
              <a:buChar char="§"/>
              <a:tabLst>
                <a:tab pos="200025" algn="l"/>
              </a:tabLst>
            </a:pPr>
            <a:r>
              <a:rPr lang="fr-FR" dirty="0" smtClean="0">
                <a:latin typeface="+mj-lt"/>
                <a:cs typeface="Arial" panose="020B0604020202020204" pitchFamily="34" charset="0"/>
              </a:rPr>
              <a:t>Télétransmission </a:t>
            </a:r>
            <a:r>
              <a:rPr lang="fr-FR" dirty="0">
                <a:latin typeface="+mj-lt"/>
                <a:cs typeface="Arial" panose="020B0604020202020204" pitchFamily="34" charset="0"/>
              </a:rPr>
              <a:t>des données Mysys à la SACCEF dès le 1</a:t>
            </a:r>
            <a:r>
              <a:rPr lang="fr-FR" baseline="30000" dirty="0">
                <a:latin typeface="+mj-lt"/>
                <a:cs typeface="Arial" panose="020B0604020202020204" pitchFamily="34" charset="0"/>
              </a:rPr>
              <a:t>èr</a:t>
            </a:r>
            <a:r>
              <a:rPr lang="fr-FR" dirty="0">
                <a:latin typeface="+mj-lt"/>
                <a:cs typeface="Arial" panose="020B0604020202020204" pitchFamily="34" charset="0"/>
              </a:rPr>
              <a:t> avis DEFI du circuit de décision  </a:t>
            </a:r>
          </a:p>
          <a:p>
            <a:pPr marL="171450" indent="-171450">
              <a:spcAft>
                <a:spcPts val="750"/>
              </a:spcAft>
              <a:buFont typeface="Wingdings" panose="05000000000000000000" pitchFamily="2" charset="2"/>
              <a:buChar char="§"/>
              <a:tabLst>
                <a:tab pos="200025" algn="l"/>
              </a:tabLst>
            </a:pPr>
            <a:endParaRPr lang="fr-FR" dirty="0">
              <a:latin typeface="+mj-lt"/>
              <a:cs typeface="Arial" panose="020B0604020202020204" pitchFamily="34" charset="0"/>
            </a:endParaRPr>
          </a:p>
          <a:p>
            <a:pPr marL="285750" indent="-285750">
              <a:spcAft>
                <a:spcPts val="750"/>
              </a:spcAft>
              <a:buFont typeface="Wingdings" panose="05000000000000000000" pitchFamily="2" charset="2"/>
              <a:buChar char="§"/>
              <a:tabLst>
                <a:tab pos="200025" algn="l"/>
              </a:tabLst>
            </a:pPr>
            <a:r>
              <a:rPr lang="fr-FR" dirty="0">
                <a:latin typeface="+mj-lt"/>
                <a:cs typeface="Arial" panose="020B0604020202020204" pitchFamily="34" charset="0"/>
              </a:rPr>
              <a:t>Accès de la SACCEF à Plan de Classement pour consultation des pièces </a:t>
            </a:r>
          </a:p>
          <a:p>
            <a:pPr marL="285750" indent="-285750">
              <a:spcAft>
                <a:spcPts val="750"/>
              </a:spcAft>
              <a:buFont typeface="Wingdings" panose="05000000000000000000" pitchFamily="2" charset="2"/>
              <a:buChar char="§"/>
              <a:tabLst>
                <a:tab pos="200025" algn="l"/>
              </a:tabLst>
            </a:pPr>
            <a:endParaRPr lang="fr-FR" dirty="0">
              <a:latin typeface="+mj-lt"/>
              <a:cs typeface="Arial" panose="020B0604020202020204" pitchFamily="34" charset="0"/>
            </a:endParaRPr>
          </a:p>
          <a:p>
            <a:pPr marL="285750" indent="-285750">
              <a:spcAft>
                <a:spcPts val="750"/>
              </a:spcAft>
              <a:buFont typeface="Wingdings" panose="05000000000000000000" pitchFamily="2" charset="2"/>
              <a:buChar char="§"/>
              <a:tabLst>
                <a:tab pos="200025" algn="l"/>
              </a:tabLst>
            </a:pPr>
            <a:r>
              <a:rPr lang="fr-FR" dirty="0">
                <a:latin typeface="+mj-lt"/>
                <a:cs typeface="Arial" panose="020B0604020202020204" pitchFamily="34" charset="0"/>
              </a:rPr>
              <a:t>Sur le site  SACCEF NET  consultation du dossier</a:t>
            </a:r>
          </a:p>
          <a:p>
            <a:pPr marL="257175" indent="-257175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200025" algn="l"/>
              </a:tabLst>
            </a:pPr>
            <a:endParaRPr lang="fr-F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76182" y="1193227"/>
            <a:ext cx="600619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 A compter de ce jour, plus d’envoi de documents par mail à la </a:t>
            </a:r>
            <a:r>
              <a:rPr lang="fr-FR" dirty="0" err="1" smtClean="0"/>
              <a:t>Saccef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2324">
            <a:off x="177683" y="1149279"/>
            <a:ext cx="1117718" cy="6890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74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dirty="0" smtClean="0"/>
              <a:t>TELETRANSMISSION </a:t>
            </a:r>
            <a:r>
              <a:rPr lang="fr-FR" sz="2400" dirty="0"/>
              <a:t>SACCEF-CEGC </a:t>
            </a:r>
            <a:r>
              <a:rPr lang="fr-FR" sz="2400" dirty="0" smtClean="0"/>
              <a:t>PRO / </a:t>
            </a:r>
            <a:r>
              <a:rPr lang="fr-FR" sz="2400" dirty="0" err="1" smtClean="0"/>
              <a:t>defi</a:t>
            </a:r>
            <a:r>
              <a:rPr lang="fr-FR" sz="2400" dirty="0" smtClean="0"/>
              <a:t>  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387233" y="1130378"/>
            <a:ext cx="875676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Instruction du dossier dans DEFI : </a:t>
            </a:r>
            <a:endParaRPr lang="fr-FR" dirty="0" smtClean="0"/>
          </a:p>
          <a:p>
            <a:pPr marL="285750" lvl="1"/>
            <a:endParaRPr lang="fr-FR" sz="1600" dirty="0" smtClean="0"/>
          </a:p>
          <a:p>
            <a:pPr marL="628650" lvl="1" indent="-342900">
              <a:buFont typeface="Wingdings" panose="05000000000000000000" pitchFamily="2" charset="2"/>
              <a:buChar char="Ø"/>
            </a:pPr>
            <a:r>
              <a:rPr lang="fr-FR" sz="1600" dirty="0" smtClean="0"/>
              <a:t>En </a:t>
            </a:r>
            <a:r>
              <a:rPr lang="fr-FR" sz="1600" dirty="0"/>
              <a:t>amont vérifier la MAJ de la relation économique et des liens réglementaires pour </a:t>
            </a:r>
            <a:endParaRPr lang="fr-FR" sz="1600" dirty="0" smtClean="0"/>
          </a:p>
          <a:p>
            <a:pPr marL="285750" lvl="1"/>
            <a:r>
              <a:rPr lang="fr-FR" sz="1600" dirty="0"/>
              <a:t> </a:t>
            </a:r>
            <a:r>
              <a:rPr lang="fr-FR" sz="1600" dirty="0" smtClean="0"/>
              <a:t>       une </a:t>
            </a:r>
            <a:r>
              <a:rPr lang="fr-FR" sz="1600" dirty="0"/>
              <a:t>télétransmission réussie</a:t>
            </a:r>
          </a:p>
          <a:p>
            <a:pPr marL="285750" lvl="1"/>
            <a:endParaRPr lang="fr-FR" sz="1600" dirty="0" smtClean="0"/>
          </a:p>
          <a:p>
            <a:pPr marL="628650" lvl="1" indent="-342900">
              <a:buFont typeface="Wingdings" panose="05000000000000000000" pitchFamily="2" charset="2"/>
              <a:buChar char="Ø"/>
            </a:pPr>
            <a:r>
              <a:rPr lang="fr-FR" sz="1600" dirty="0" smtClean="0"/>
              <a:t>Ajoutez </a:t>
            </a:r>
            <a:r>
              <a:rPr lang="fr-FR" sz="1600" dirty="0"/>
              <a:t>une caution de type « SACCEF » dans l’instruction de votre demande de </a:t>
            </a:r>
            <a:r>
              <a:rPr lang="fr-FR" sz="1600" dirty="0" smtClean="0"/>
              <a:t>financement</a:t>
            </a:r>
          </a:p>
          <a:p>
            <a:pPr marL="628650" lvl="1" indent="-34290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628650" lvl="1" indent="-342900">
              <a:buFont typeface="Wingdings" panose="05000000000000000000" pitchFamily="2" charset="2"/>
              <a:buChar char="Ø"/>
            </a:pPr>
            <a:r>
              <a:rPr lang="fr-FR" sz="1600" dirty="0" smtClean="0"/>
              <a:t>Numériser les </a:t>
            </a:r>
            <a:r>
              <a:rPr lang="fr-FR" sz="1600" dirty="0"/>
              <a:t>documents attendus </a:t>
            </a:r>
            <a:r>
              <a:rPr lang="fr-FR" sz="1600" dirty="0" smtClean="0"/>
              <a:t> dans  pièces jointes DEFI selon </a:t>
            </a:r>
            <a:r>
              <a:rPr lang="fr-FR" sz="1600" dirty="0"/>
              <a:t>la table de </a:t>
            </a:r>
            <a:r>
              <a:rPr lang="fr-FR" sz="1600" dirty="0" smtClean="0"/>
              <a:t>correspondance et vérifier que les documents soient bien présents : </a:t>
            </a:r>
            <a:endParaRPr lang="fr-FR" sz="1600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C707CA00-4CBE-48AA-B17C-306914250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71" y="3450898"/>
            <a:ext cx="4640412" cy="2831096"/>
          </a:xfrm>
          <a:prstGeom prst="rect">
            <a:avLst/>
          </a:prstGeom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79" y="3387396"/>
            <a:ext cx="296678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06" y="1042987"/>
            <a:ext cx="60395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6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360775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dirty="0" smtClean="0"/>
              <a:t>TELETRANSMISSION </a:t>
            </a:r>
            <a:r>
              <a:rPr lang="fr-FR" sz="2400" dirty="0"/>
              <a:t>SACCEF-CEGC PRO </a:t>
            </a:r>
            <a:r>
              <a:rPr lang="fr-FR" sz="2400" dirty="0" smtClean="0"/>
              <a:t>/ </a:t>
            </a:r>
            <a:r>
              <a:rPr lang="fr-FR" sz="2400" dirty="0" err="1" smtClean="0"/>
              <a:t>defi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S15 2019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1258532"/>
            <a:ext cx="603953" cy="57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77683" y="1398228"/>
            <a:ext cx="8737718" cy="2164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 smtClean="0"/>
              <a:t>           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Télétransmission du dossier SACCEF CEGC     </a:t>
            </a:r>
          </a:p>
          <a:p>
            <a:pPr marL="628650" lvl="1" indent="-342900" defTabSz="6858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1600" dirty="0"/>
              <a:t>Validez l’étape « Premier Avis » pour activer l’envoi des données à la CEGC</a:t>
            </a:r>
          </a:p>
          <a:p>
            <a:pPr marL="885825" lvl="2" indent="-342900" defTabSz="685800">
              <a:spcBef>
                <a:spcPts val="1600"/>
              </a:spcBef>
              <a:buSzPct val="80000"/>
              <a:buFont typeface="Wingdings" panose="05000000000000000000" pitchFamily="2" charset="2"/>
              <a:buChar char="v"/>
            </a:pPr>
            <a:r>
              <a:rPr lang="fr-FR" sz="1600" dirty="0"/>
              <a:t>Déclenchement de la télétransmission des données à </a:t>
            </a:r>
            <a:r>
              <a:rPr lang="fr-FR" sz="1600" dirty="0" smtClean="0"/>
              <a:t>J </a:t>
            </a:r>
            <a:r>
              <a:rPr lang="fr-FR" sz="1600" i="1" dirty="0"/>
              <a:t>(Réception d’un e-mail si la télétransmission </a:t>
            </a:r>
            <a:r>
              <a:rPr lang="fr-FR" sz="1600" i="1" dirty="0" smtClean="0"/>
              <a:t>a </a:t>
            </a:r>
            <a:r>
              <a:rPr lang="fr-FR" sz="1600" i="1" dirty="0"/>
              <a:t>échoué)</a:t>
            </a:r>
          </a:p>
          <a:p>
            <a:pPr marL="885825" lvl="2" indent="-342900" defTabSz="685800">
              <a:spcBef>
                <a:spcPts val="1600"/>
              </a:spcBef>
              <a:buSzPct val="80000"/>
              <a:buFont typeface="Wingdings" panose="05000000000000000000" pitchFamily="2" charset="2"/>
              <a:buChar char="v"/>
            </a:pPr>
            <a:r>
              <a:rPr lang="fr-FR" sz="1600" dirty="0" smtClean="0"/>
              <a:t>Consultation </a:t>
            </a:r>
            <a:r>
              <a:rPr lang="fr-FR" sz="1600" dirty="0"/>
              <a:t>des pièces directement dans Plan de classement :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Aucun document à transmettre</a:t>
            </a:r>
          </a:p>
          <a:p>
            <a:pPr lvl="0"/>
            <a:endParaRPr lang="fr-FR" sz="16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672" y="1154513"/>
            <a:ext cx="249552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4" y="3492457"/>
            <a:ext cx="673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310914" y="3573021"/>
            <a:ext cx="37596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Une télétransmission réussie</a:t>
            </a:r>
          </a:p>
          <a:p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28650" lvl="1" indent="-342900">
              <a:buFont typeface="Wingdings" panose="05000000000000000000" pitchFamily="2" charset="2"/>
              <a:buChar char="Ø"/>
            </a:pPr>
            <a:r>
              <a:rPr lang="fr-FR" dirty="0"/>
              <a:t>A J+1 un mail de prise en charge de l’analyste SACCEF </a:t>
            </a:r>
          </a:p>
          <a:p>
            <a:pPr lvl="1" indent="0">
              <a:buNone/>
            </a:pPr>
            <a:r>
              <a:rPr lang="fr-FR" dirty="0" smtClean="0"/>
              <a:t>  avec </a:t>
            </a:r>
            <a:r>
              <a:rPr lang="fr-FR" dirty="0"/>
              <a:t>une référence SACCEF est </a:t>
            </a:r>
            <a:r>
              <a:rPr lang="fr-FR" dirty="0" smtClean="0"/>
              <a:t>   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transmis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l’initiateur de la demande (suivi E-net)</a:t>
            </a: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325" y="3361967"/>
            <a:ext cx="4873100" cy="31400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0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360775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dirty="0" smtClean="0"/>
              <a:t>TELETRANSMISSION </a:t>
            </a:r>
            <a:r>
              <a:rPr lang="fr-FR" sz="2400" dirty="0"/>
              <a:t>SACCEF-CEGC PRO </a:t>
            </a:r>
            <a:r>
              <a:rPr lang="fr-FR" sz="2400" dirty="0" smtClean="0"/>
              <a:t>/ défi</a:t>
            </a:r>
            <a:r>
              <a:rPr lang="fr-FR" sz="2400" dirty="0"/>
              <a:t/>
            </a:r>
            <a:br>
              <a:rPr lang="fr-FR" sz="2400" dirty="0"/>
            </a:b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23950" y="1600200"/>
            <a:ext cx="2133600" cy="23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1083155"/>
            <a:ext cx="5724525" cy="47269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8EFFADE-A30A-4D3F-BCA7-446C2FC56EE5}"/>
              </a:ext>
            </a:extLst>
          </p:cNvPr>
          <p:cNvSpPr/>
          <p:nvPr/>
        </p:nvSpPr>
        <p:spPr>
          <a:xfrm>
            <a:off x="1673590" y="5448939"/>
            <a:ext cx="517160" cy="3562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1FB13F1D-AAEE-4CEA-BD80-F56D72E67024}"/>
              </a:ext>
            </a:extLst>
          </p:cNvPr>
          <p:cNvSpPr txBox="1"/>
          <p:nvPr/>
        </p:nvSpPr>
        <p:spPr>
          <a:xfrm>
            <a:off x="2701072" y="6206576"/>
            <a:ext cx="2771878" cy="515526"/>
          </a:xfrm>
          <a:prstGeom prst="rect">
            <a:avLst/>
          </a:prstGeom>
          <a:noFill/>
          <a:ln w="28575">
            <a:solidFill>
              <a:srgbClr val="C00000">
                <a:alpha val="97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50" dirty="0">
                <a:latin typeface="Calibri" panose="020F0502020204030204"/>
              </a:rPr>
              <a:t>S</a:t>
            </a:r>
            <a:r>
              <a:rPr kumimoji="0" lang="fr-FR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dossier en rouge dans l’ENET : Télétransmission SACCEF PRO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K0</a:t>
            </a:r>
            <a:endParaRPr kumimoji="0" lang="fr-FR" sz="135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="" xmlns:a16="http://schemas.microsoft.com/office/drawing/2014/main" id="{8F9D37B0-F078-47D1-9072-6A6AA32C1EFA}"/>
              </a:ext>
            </a:extLst>
          </p:cNvPr>
          <p:cNvCxnSpPr>
            <a:cxnSpLocks/>
          </p:cNvCxnSpPr>
          <p:nvPr/>
        </p:nvCxnSpPr>
        <p:spPr>
          <a:xfrm>
            <a:off x="2257425" y="5734050"/>
            <a:ext cx="410311" cy="4191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6153148" y="1174579"/>
            <a:ext cx="2724151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A J + 1 vous pourrez consulter votre dossier sous « Suivi dossiers SACCEF »</a:t>
            </a:r>
          </a:p>
          <a:p>
            <a:endParaRPr lang="fr-FR" sz="1400" dirty="0" smtClean="0"/>
          </a:p>
          <a:p>
            <a:pPr lvl="0" algn="ctr" defTabSz="685800"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cas de rejet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(ex : données obligatoires absentes </a:t>
            </a:r>
            <a:b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ou incorrectes) </a:t>
            </a:r>
          </a:p>
          <a:p>
            <a:pPr lvl="0" algn="ctr" defTabSz="685800"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ou des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compléments d’informations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sont à transmettre </a:t>
            </a:r>
            <a:b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à la SACCEF, </a:t>
            </a:r>
            <a:b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defTabSz="685800"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la boite mail générique</a:t>
            </a:r>
          </a:p>
          <a:p>
            <a:pPr lvl="0" algn="ctr" defTabSz="685800">
              <a:spcBef>
                <a:spcPts val="200"/>
              </a:spcBef>
              <a:spcAft>
                <a:spcPts val="200"/>
              </a:spcAft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dossiers.pro@c-garanties.com  </a:t>
            </a:r>
          </a:p>
          <a:p>
            <a:pPr lvl="0" algn="ctr" defTabSz="685800">
              <a:defRPr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est à utiliser  pour envoyer les informations à l’analyste SACCEF</a:t>
            </a:r>
          </a:p>
          <a:p>
            <a:pPr lvl="0" algn="ctr" defTabSz="685800">
              <a:defRPr/>
            </a:pP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9169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02ea4b1b-5614-43b2-acce-6a9ef10fff4e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6220</TotalTime>
  <Words>458</Words>
  <Application>Microsoft Office PowerPoint</Application>
  <PresentationFormat>Affichage à l'écran (4:3)</PresentationFormat>
  <Paragraphs>131</Paragraphs>
  <Slides>16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  le nouvel outil Pro’ IZI   </vt:lpstr>
      <vt:lpstr>  le nouvel outil Pro’ IZI   </vt:lpstr>
      <vt:lpstr>  le nouvel outil Pro’ IZI   </vt:lpstr>
      <vt:lpstr>  le nouvel outil Pro’ IZI   </vt:lpstr>
      <vt:lpstr>  COMMENT Accéder AU  nouvel outil Pro’ IZI   </vt:lpstr>
      <vt:lpstr>  COMMENT Accéder AU  nouvel outil Pro’ IZI   </vt:lpstr>
      <vt:lpstr>  COMMENT Accéder AU  nouvel outil Pro’ IZI   </vt:lpstr>
      <vt:lpstr>  COMMENT Accéder AU  nouvel outil Pro’ IZI   </vt:lpstr>
      <vt:lpstr>  COMMENT Accéder AU  nouvel outil Pro’ IZI   </vt:lpstr>
      <vt:lpstr>  COMMENT Accéder AU  nouvel outil Pro’ IZI   </vt:lpstr>
      <vt:lpstr>   TELETRANSMISSION SACCEF-CEGC PRO / defi    </vt:lpstr>
      <vt:lpstr>   TELETRANSMISSION SACCEF-CEGC PRO / defi     </vt:lpstr>
      <vt:lpstr>   TELETRANSMISSION SACCEF-CEGC PRO / defi   </vt:lpstr>
      <vt:lpstr>   TELETRANSMISSION SACCEF-CEGC PRO / défi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A6702354</cp:lastModifiedBy>
  <cp:revision>342</cp:revision>
  <cp:lastPrinted>2019-03-25T12:44:34Z</cp:lastPrinted>
  <dcterms:created xsi:type="dcterms:W3CDTF">2016-06-03T08:10:53Z</dcterms:created>
  <dcterms:modified xsi:type="dcterms:W3CDTF">2019-04-08T14:41:31Z</dcterms:modified>
</cp:coreProperties>
</file>