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3"/>
  </p:notesMasterIdLst>
  <p:handoutMasterIdLst>
    <p:handoutMasterId r:id="rId24"/>
  </p:handoutMasterIdLst>
  <p:sldIdLst>
    <p:sldId id="286" r:id="rId13"/>
    <p:sldId id="289" r:id="rId14"/>
    <p:sldId id="373" r:id="rId15"/>
    <p:sldId id="303" r:id="rId16"/>
    <p:sldId id="375" r:id="rId17"/>
    <p:sldId id="374" r:id="rId18"/>
    <p:sldId id="376" r:id="rId19"/>
    <p:sldId id="377" r:id="rId20"/>
    <p:sldId id="378" r:id="rId21"/>
    <p:sldId id="369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26/06/2019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76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ontact.creditdigitalpro@cegee.caisse-epargne.fr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../../PRODUITS%20ET%20MISES%20EN%20MARCHE/CREDIT/CREDIT%20DIGITALISE/LANCEMENT%20CEGEE/Mise%20en%20march&#233;%20r&#233;seau/Copie%20de%20Cible%20Cr&#233;dit%20Digital.xlsx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ocnewbad.sigcesie.caisse-epargne.fr:8080/bpce-crd-pro/89c3_app_ria_credit.pro/demo-nat/ce-mock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commerciaux.celca.caisse-epargne.fr/download/1639/credit-digital-pro/13868/credit-digital-pro-process-ce-gee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639/credit-digital-pro/13875/note-dinfo-credit-digital-pro-06-2019.doc" TargetMode="External"/><Relationship Id="rId5" Type="http://schemas.openxmlformats.org/officeDocument/2006/relationships/hyperlink" Target="http://commerciaux.celca.caisse-epargne.fr/download/1639/credit-digital-pro/13873/credit-digital-pro_v5-20190307.pptx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26/06/2019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Mise en marché de l’offre Crédit Digital Pro  </a:t>
            </a:r>
            <a:endParaRPr lang="fr-FR" sz="2800" b="1" spc="30" dirty="0" smtClean="0">
              <a:solidFill>
                <a:schemeClr val="bg1"/>
              </a:solidFill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26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crédit digital Pro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3" y="1010073"/>
            <a:ext cx="8230868" cy="5162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crédit digital pro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85749" y="1123041"/>
            <a:ext cx="8715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Il s’agit d’une </a:t>
            </a:r>
            <a:r>
              <a:rPr lang="fr-FR" dirty="0"/>
              <a:t>enveloppe </a:t>
            </a:r>
            <a:r>
              <a:rPr lang="fr-FR" dirty="0" smtClean="0"/>
              <a:t>de crédit pré accordée pour </a:t>
            </a:r>
            <a:r>
              <a:rPr lang="fr-FR" dirty="0"/>
              <a:t>un financement en crédit d’équipement ou en crédit bail pour les clients professionnels </a:t>
            </a:r>
            <a:r>
              <a:rPr lang="fr-FR" dirty="0" smtClean="0"/>
              <a:t>(ciblés) depuis </a:t>
            </a:r>
            <a:r>
              <a:rPr lang="fr-FR" dirty="0"/>
              <a:t>leur banque à distance </a:t>
            </a:r>
            <a:r>
              <a:rPr lang="fr-FR" dirty="0" smtClean="0"/>
              <a:t>(DEI PRO) </a:t>
            </a:r>
            <a:endParaRPr lang="fr-FR" dirty="0"/>
          </a:p>
          <a:p>
            <a:pPr algn="just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56" y="1817246"/>
            <a:ext cx="8082705" cy="133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1356" y="3144443"/>
            <a:ext cx="7599482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0000">
                    <a:lumMod val="65000"/>
                    <a:lumOff val="35000"/>
                  </a:srgbClr>
                </a:solidFill>
              </a:rPr>
              <a:t>Offre destinée à nos clients Pro pour </a:t>
            </a:r>
            <a:r>
              <a:rPr lang="fr-FR" b="1" dirty="0"/>
              <a:t>financer rapidement et facilement leurs équipements</a:t>
            </a:r>
            <a:r>
              <a:rPr lang="fr-FR" dirty="0">
                <a:solidFill>
                  <a:srgbClr val="000000">
                    <a:lumMod val="65000"/>
                    <a:lumOff val="35000"/>
                  </a:srgbClr>
                </a:solidFill>
              </a:rPr>
              <a:t> professionnels en ligne depuis leur espace de Banque à Distance...</a:t>
            </a: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fr-FR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fr-FR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...</a:t>
            </a:r>
            <a:r>
              <a:rPr lang="fr-FR" b="1" dirty="0"/>
              <a:t>en anticipant le besoin</a:t>
            </a:r>
            <a:r>
              <a:rPr lang="fr-FR" dirty="0"/>
              <a:t> </a:t>
            </a:r>
            <a:r>
              <a:rPr lang="fr-FR" dirty="0">
                <a:solidFill>
                  <a:srgbClr val="000000">
                    <a:lumMod val="65000"/>
                    <a:lumOff val="35000"/>
                  </a:srgbClr>
                </a:solidFill>
              </a:rPr>
              <a:t>client grâce à </a:t>
            </a:r>
            <a:r>
              <a:rPr lang="fr-FR" b="1" dirty="0"/>
              <a:t>une enveloppe pré-accordée</a:t>
            </a:r>
            <a:r>
              <a:rPr lang="fr-FR" dirty="0"/>
              <a:t>... </a:t>
            </a: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fr-FR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fr-FR" dirty="0"/>
              <a:t>...</a:t>
            </a:r>
            <a:r>
              <a:rPr lang="fr-FR" b="1" dirty="0"/>
              <a:t>utilisable en plusieurs fois</a:t>
            </a:r>
            <a:r>
              <a:rPr lang="fr-FR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355" y="5354199"/>
            <a:ext cx="8082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L’offre Crédit Pro Digitalisé sera proposée aux clients répondant aux critères d’éligibilité  et n’étant pas concernés par les critères d’exclusion. </a:t>
            </a:r>
          </a:p>
        </p:txBody>
      </p:sp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Caractéristique </a:t>
            </a:r>
            <a:r>
              <a:rPr lang="fr-FR" sz="2400" dirty="0"/>
              <a:t>de l’offre de financement 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400" dirty="0"/>
              <a:t> 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Imag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171574"/>
            <a:ext cx="8534399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9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LE PARCOURS DU CLIENT</a:t>
            </a:r>
            <a:r>
              <a:rPr lang="fr-FR" sz="2400" dirty="0"/>
              <a:t> </a:t>
            </a:r>
            <a:br>
              <a:rPr lang="fr-FR" sz="2400" dirty="0"/>
            </a:br>
            <a:r>
              <a:rPr lang="fr-FR" sz="2400" dirty="0"/>
              <a:t> 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086699"/>
            <a:ext cx="8832968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75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400" dirty="0" smtClean="0"/>
              <a:t>LE PARCOURS DU chargé(e) de clientèle  </a:t>
            </a:r>
            <a:r>
              <a:rPr lang="fr-FR" sz="2400" dirty="0"/>
              <a:t> 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44382" y="1361344"/>
            <a:ext cx="71993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3" indent="-342900">
              <a:buAutoNum type="arabicParenR"/>
            </a:pPr>
            <a:r>
              <a:rPr lang="fr-FR" dirty="0" smtClean="0">
                <a:solidFill>
                  <a:srgbClr val="000000"/>
                </a:solidFill>
              </a:rPr>
              <a:t>Présenter l’offre aux clients ciblés (</a:t>
            </a:r>
            <a:r>
              <a:rPr lang="fr-FR" dirty="0" err="1" smtClean="0">
                <a:solidFill>
                  <a:srgbClr val="000000"/>
                </a:solidFill>
              </a:rPr>
              <a:t>cf</a:t>
            </a:r>
            <a:r>
              <a:rPr lang="fr-FR" dirty="0" smtClean="0">
                <a:solidFill>
                  <a:srgbClr val="000000"/>
                </a:solidFill>
              </a:rPr>
              <a:t> fichier)  </a:t>
            </a:r>
            <a:r>
              <a:rPr lang="fr-FR" dirty="0">
                <a:solidFill>
                  <a:srgbClr val="000000"/>
                </a:solidFill>
              </a:rPr>
              <a:t>et </a:t>
            </a:r>
            <a:r>
              <a:rPr lang="fr-FR" dirty="0" smtClean="0">
                <a:solidFill>
                  <a:srgbClr val="000000"/>
                </a:solidFill>
              </a:rPr>
              <a:t>l’inciter à </a:t>
            </a:r>
            <a:r>
              <a:rPr lang="fr-FR" dirty="0">
                <a:solidFill>
                  <a:srgbClr val="000000"/>
                </a:solidFill>
              </a:rPr>
              <a:t>activer son </a:t>
            </a:r>
            <a:r>
              <a:rPr lang="fr-FR" dirty="0" smtClean="0">
                <a:solidFill>
                  <a:srgbClr val="000000"/>
                </a:solidFill>
              </a:rPr>
              <a:t>enveloppe</a:t>
            </a:r>
          </a:p>
          <a:p>
            <a:pPr marL="342900" lvl="3" indent="-342900">
              <a:buAutoNum type="arabicParenR"/>
            </a:pPr>
            <a:r>
              <a:rPr lang="fr-FR" dirty="0" smtClean="0">
                <a:solidFill>
                  <a:srgbClr val="000000"/>
                </a:solidFill>
              </a:rPr>
              <a:t>Inciter </a:t>
            </a:r>
            <a:r>
              <a:rPr lang="fr-FR" dirty="0">
                <a:solidFill>
                  <a:srgbClr val="000000"/>
                </a:solidFill>
              </a:rPr>
              <a:t>les </a:t>
            </a:r>
            <a:r>
              <a:rPr lang="fr-FR" dirty="0" smtClean="0">
                <a:solidFill>
                  <a:srgbClr val="000000"/>
                </a:solidFill>
              </a:rPr>
              <a:t>clients ayant activer l’enveloppe, à utiliser</a:t>
            </a:r>
          </a:p>
          <a:p>
            <a:pPr marL="342900" lvl="3" indent="-342900">
              <a:buAutoNum type="arabicParenR"/>
            </a:pPr>
            <a:r>
              <a:rPr lang="fr-FR" dirty="0" smtClean="0">
                <a:solidFill>
                  <a:srgbClr val="000000"/>
                </a:solidFill>
              </a:rPr>
              <a:t>Comptabiliser le crédit dans vos chiffres </a:t>
            </a:r>
          </a:p>
          <a:p>
            <a:pPr marL="342900" lvl="3" indent="-342900">
              <a:buAutoNum type="arabicParenR"/>
            </a:pP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57849" y="1961508"/>
            <a:ext cx="3409951" cy="33763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r>
              <a:rPr lang="fr-FR" sz="1100" i="1" dirty="0">
                <a:solidFill>
                  <a:srgbClr val="000000"/>
                </a:solidFill>
              </a:rPr>
              <a:t>Je suis très heureux(se) que vous fassiez partie de nos clients privilégiés. 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endParaRPr lang="fr-FR" sz="1100" i="1" dirty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r>
              <a:rPr lang="fr-FR" sz="1100" i="1" dirty="0">
                <a:solidFill>
                  <a:srgbClr val="000000"/>
                </a:solidFill>
              </a:rPr>
              <a:t>A ce titre, nous vous avons envoyé récemment un e-mail vous proposant une enveloppe de financement pré-accordée d’un montant de 50 000 €.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endParaRPr lang="fr-FR" sz="1100" i="1" dirty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r>
              <a:rPr lang="fr-FR" sz="1100" i="1" dirty="0">
                <a:solidFill>
                  <a:srgbClr val="000000"/>
                </a:solidFill>
              </a:rPr>
              <a:t>C’est un service en ligne qui met à disposition de votre entreprise une réserve d’argent valable un an, à condition de l’activer dans un délai de 3 mois.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endParaRPr lang="fr-FR" sz="1100" i="1" dirty="0">
              <a:solidFill>
                <a:srgbClr val="000000"/>
              </a:solidFill>
            </a:endParaRP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r>
              <a:rPr lang="fr-FR" sz="1100" i="1" dirty="0">
                <a:solidFill>
                  <a:srgbClr val="000000"/>
                </a:solidFill>
              </a:rPr>
              <a:t>Je vous invite à vous rendre dès maintenant sur votre espace client Direct Ecureuil Internet Pro et à cliquer sur le menu Crédits puis Gérer mon enveloppe, pour activer votre enveloppe de financement.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defRPr/>
            </a:pPr>
            <a:r>
              <a:rPr lang="fr-FR" sz="1100" i="1" dirty="0">
                <a:solidFill>
                  <a:srgbClr val="000000"/>
                </a:solidFill>
              </a:rPr>
              <a:t>Cette activation est gratuite, sans engagement, et vous permet de réaliser un ou plusieurs financements d’équipement professionnels pendant un an, selon vos besoins.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77682" y="2894006"/>
            <a:ext cx="5403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 que vous ne pouvez pas </a:t>
            </a:r>
          </a:p>
          <a:p>
            <a:pPr marL="742950" lvl="1" indent="-285750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Activation </a:t>
            </a: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ou Annulation de l’enveloppe pré-accordées</a:t>
            </a:r>
          </a:p>
          <a:p>
            <a:pPr marL="742950" lvl="1" indent="-285750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Modification du montant de l’enveloppe</a:t>
            </a:r>
          </a:p>
          <a:p>
            <a:pPr marL="742950" lvl="1" indent="-285750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Annulation d’une demande de financement ou modification du montant de financement</a:t>
            </a:r>
          </a:p>
          <a:p>
            <a:pPr marL="742950" lvl="1" indent="-285750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Déblocage des fonds suite à retour des contrats signés</a:t>
            </a:r>
          </a:p>
          <a:p>
            <a:pPr marL="742950" lvl="1" indent="-285750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Archivage des contrats signés en agence. Ils doivent être transmis par navette au Service Crédit en charge de l’instruction des Crédit Digital Pro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20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400" dirty="0" smtClean="0"/>
              <a:t>Les étapes de l’instruction du dossier de crédit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304800" y="1524133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Service Crédit est averti par e-mail (via la boite générique </a:t>
            </a:r>
            <a:r>
              <a:rPr lang="fr-FR" u="sng" dirty="0" smtClean="0">
                <a:hlinkClick r:id="rId4"/>
              </a:rPr>
              <a:t>contact.creditdigitalpro@cegee.caisse-epargne.fr</a:t>
            </a:r>
            <a:r>
              <a:rPr lang="fr-FR" dirty="0" smtClean="0"/>
              <a:t> </a:t>
            </a:r>
            <a:r>
              <a:rPr lang="fr-FR" dirty="0"/>
              <a:t> </a:t>
            </a:r>
            <a:r>
              <a:rPr lang="fr-FR" dirty="0" smtClean="0"/>
              <a:t>d’une demande de tirage et prend en charge la demande client :</a:t>
            </a:r>
          </a:p>
          <a:p>
            <a:pPr lvl="0"/>
            <a:endParaRPr lang="fr-FR" sz="16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sz="2000" dirty="0"/>
              <a:t>Traite les demandes de financement depuis </a:t>
            </a:r>
            <a:r>
              <a:rPr lang="fr-FR" sz="2000" dirty="0" err="1"/>
              <a:t>Neo</a:t>
            </a:r>
            <a:r>
              <a:rPr lang="fr-FR" sz="2000" dirty="0"/>
              <a:t> sous un délai maxi de 48H</a:t>
            </a:r>
            <a:r>
              <a:rPr lang="fr-FR" sz="2000" dirty="0" smtClean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dirty="0" smtClean="0"/>
              <a:t>Relance </a:t>
            </a:r>
            <a:r>
              <a:rPr lang="fr-FR" dirty="0"/>
              <a:t>les clients qui n’ont pas retourné signés le contrat de prêt (info via requête de la base NEO) </a:t>
            </a:r>
            <a:r>
              <a:rPr lang="fr-FR" dirty="0" smtClean="0"/>
              <a:t>: Renvoi </a:t>
            </a:r>
            <a:r>
              <a:rPr lang="fr-FR" dirty="0"/>
              <a:t>des listes à contacter au GC Pro avec copie Marché Pro</a:t>
            </a:r>
            <a:r>
              <a:rPr lang="fr-FR" dirty="0" smtClean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Réceptionne </a:t>
            </a:r>
            <a:r>
              <a:rPr lang="fr-FR" dirty="0"/>
              <a:t>les documents contractuels signés.</a:t>
            </a:r>
            <a:endParaRPr lang="fr-FR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/>
              <a:t>Débloquer les </a:t>
            </a:r>
            <a:r>
              <a:rPr lang="fr-FR" dirty="0" smtClean="0"/>
              <a:t>fonds.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Informe </a:t>
            </a:r>
            <a:r>
              <a:rPr lang="fr-FR" dirty="0"/>
              <a:t>le client et l’agence des étapes de traitement.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69245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400" dirty="0" smtClean="0"/>
              <a:t>Qu’est ce qui va se passer ?  </a:t>
            </a:r>
            <a:endParaRPr lang="fr-FR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77681" y="1543316"/>
            <a:ext cx="4801599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Une première cible de 285 clients a été intégré hier dans  DEI PRO (</a:t>
            </a:r>
            <a:r>
              <a:rPr lang="fr-FR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clients ont activé leur enveloppe hier </a:t>
            </a:r>
            <a:r>
              <a:rPr lang="fr-FR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r>
              <a:rPr lang="fr-FR" sz="1600" dirty="0" smtClean="0">
                <a:sym typeface="Wingdings" panose="05000000000000000000" pitchFamily="2" charset="2"/>
              </a:rPr>
              <a:t>)</a:t>
            </a:r>
            <a:endParaRPr lang="fr-FR" sz="1600" dirty="0" smtClean="0"/>
          </a:p>
          <a:p>
            <a:pPr lvl="0"/>
            <a:r>
              <a:rPr lang="fr-FR" dirty="0" smtClean="0"/>
              <a:t>un mail sera transmis jeudi au clients concernés.</a:t>
            </a:r>
          </a:p>
          <a:p>
            <a:pPr lvl="0"/>
            <a:endParaRPr lang="fr-FR" sz="1600" dirty="0"/>
          </a:p>
          <a:p>
            <a:pPr lvl="0"/>
            <a:r>
              <a:rPr lang="fr-FR" sz="1600" dirty="0" smtClean="0"/>
              <a:t>Vous trouverez le fichier des vos clients , à vous de jouer ! </a:t>
            </a:r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/>
          </a:p>
          <a:p>
            <a:pPr lvl="0"/>
            <a:r>
              <a:rPr lang="fr-FR" sz="1200" i="1" dirty="0" smtClean="0"/>
              <a:t>Ps : en septembre un nouveau fichier de clients sera injecté, pour que vos clients soient éligibles,  il est impératif que le numéro de portable et l’adresse mail du client soient présents sous </a:t>
            </a:r>
            <a:r>
              <a:rPr lang="fr-FR" sz="1200" i="1" dirty="0" err="1" smtClean="0"/>
              <a:t>Mysys</a:t>
            </a:r>
            <a:r>
              <a:rPr lang="fr-FR" sz="1200" i="1" dirty="0"/>
              <a:t> </a:t>
            </a:r>
            <a:r>
              <a:rPr lang="fr-FR" sz="1200" i="1" dirty="0" smtClean="0"/>
              <a:t>…….</a:t>
            </a:r>
            <a:endParaRPr lang="fr-FR" sz="1200" i="1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l="34650" t="12344" r="35032" b="3658"/>
          <a:stretch/>
        </p:blipFill>
        <p:spPr>
          <a:xfrm>
            <a:off x="5181600" y="1266825"/>
            <a:ext cx="3724275" cy="5074135"/>
          </a:xfrm>
          <a:prstGeom prst="rect">
            <a:avLst/>
          </a:prstGeom>
        </p:spPr>
      </p:pic>
      <p:graphicFrame>
        <p:nvGraphicFramePr>
          <p:cNvPr id="15" name="Objet 14" title="Fichier clients">
            <a:hlinkClick r:id="rId6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631337"/>
              </p:ext>
            </p:extLst>
          </p:nvPr>
        </p:nvGraphicFramePr>
        <p:xfrm>
          <a:off x="1944093" y="333233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Feuille de calcul" showAsIcon="1" r:id="rId8" imgW="914400" imgH="771480" progId="Excel.Sheet.12">
                  <p:embed/>
                </p:oleObj>
              </mc:Choice>
              <mc:Fallback>
                <p:oleObj name="Feuille de calcul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44093" y="333233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987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Pour en savoir Plus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96968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16800" y="1098259"/>
            <a:ext cx="6543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Vous </a:t>
            </a:r>
            <a:r>
              <a:rPr lang="fr-FR" dirty="0"/>
              <a:t>trouverez sous La Rubrique des commerciaux :</a:t>
            </a:r>
          </a:p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16800" y="1693677"/>
            <a:ext cx="5231525" cy="1754326"/>
          </a:xfrm>
          <a:prstGeom prst="rect">
            <a:avLst/>
          </a:prstGeom>
          <a:ln>
            <a:solidFill>
              <a:schemeClr val="tx1">
                <a:alpha val="97000"/>
              </a:schemeClr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/>
              <a:t>Présentation de l’offre : cliquer </a:t>
            </a:r>
            <a:r>
              <a:rPr lang="fr-FR" u="sng" dirty="0">
                <a:hlinkClick r:id="rId5"/>
              </a:rPr>
              <a:t>ici</a:t>
            </a:r>
            <a:r>
              <a:rPr lang="fr-FR" u="sng" dirty="0"/>
              <a:t> 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u="sng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Note de lancement : cliquer </a:t>
            </a:r>
            <a:r>
              <a:rPr lang="fr-FR" dirty="0" smtClean="0">
                <a:hlinkClick r:id="rId6"/>
              </a:rPr>
              <a:t>ici</a:t>
            </a: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 smtClean="0"/>
              <a:t>Le </a:t>
            </a:r>
            <a:r>
              <a:rPr lang="fr-FR" dirty="0" err="1" smtClean="0"/>
              <a:t>process</a:t>
            </a:r>
            <a:r>
              <a:rPr lang="fr-FR" dirty="0" smtClean="0"/>
              <a:t> cliquer </a:t>
            </a:r>
            <a:r>
              <a:rPr lang="fr-FR" dirty="0" smtClean="0">
                <a:hlinkClick r:id="rId7"/>
              </a:rPr>
              <a:t>ici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44382" y="4069318"/>
            <a:ext cx="883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Une démo pour visualiser ce que verra votre client lorsqu’il va se connecter sous sa Banque à distance 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619375" y="4562087"/>
            <a:ext cx="563879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Aft>
                <a:spcPts val="300"/>
              </a:spcAft>
            </a:pPr>
            <a:r>
              <a:rPr lang="fr-FR" sz="1050" i="1" cap="all" dirty="0">
                <a:solidFill>
                  <a:prstClr val="black"/>
                </a:solidFill>
                <a:latin typeface="Arial" charset="0"/>
                <a:hlinkClick r:id="rId8"/>
              </a:rPr>
              <a:t>http://</a:t>
            </a:r>
            <a:r>
              <a:rPr lang="fr-FR" sz="1050" i="1" cap="all" dirty="0" smtClean="0">
                <a:solidFill>
                  <a:prstClr val="black"/>
                </a:solidFill>
                <a:latin typeface="Arial" charset="0"/>
                <a:hlinkClick r:id="rId8"/>
              </a:rPr>
              <a:t>pocnewbad.sigcesie.caisse-epargne.fr:8080/bpce-crd-pro/89c3_app_ria_credit.pro/demo-nat/ce-mock</a:t>
            </a:r>
            <a:endParaRPr lang="fr-FR" sz="1050" i="1" cap="all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35" y="4505857"/>
            <a:ext cx="848874" cy="52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32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02ea4b1b-5614-43b2-acce-6a9ef10fff4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7583</TotalTime>
  <Words>605</Words>
  <Application>Microsoft Office PowerPoint</Application>
  <PresentationFormat>Affichage à l'écran (4:3)</PresentationFormat>
  <Paragraphs>86</Paragraphs>
  <Slides>10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Feuille de calcul</vt:lpstr>
      <vt:lpstr>Présentation PowerPoint</vt:lpstr>
      <vt:lpstr>sommaire</vt:lpstr>
      <vt:lpstr>Le crédit digital Pro </vt:lpstr>
      <vt:lpstr>le crédit digital pro</vt:lpstr>
      <vt:lpstr> Caractéristique de l’offre de financement   </vt:lpstr>
      <vt:lpstr> LE PARCOURS DU CLIENT   </vt:lpstr>
      <vt:lpstr>LE PARCOURS DU chargé(e) de clientèle   </vt:lpstr>
      <vt:lpstr>Les étapes de l’instruction du dossier de crédit </vt:lpstr>
      <vt:lpstr>Qu’est ce qui va se passer ?  </vt:lpstr>
      <vt:lpstr>Pour en savoir Plus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364</cp:revision>
  <cp:lastPrinted>2019-05-21T15:43:18Z</cp:lastPrinted>
  <dcterms:created xsi:type="dcterms:W3CDTF">2016-06-03T08:10:53Z</dcterms:created>
  <dcterms:modified xsi:type="dcterms:W3CDTF">2019-06-26T11:57:21Z</dcterms:modified>
</cp:coreProperties>
</file>