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1"/>
  </p:notesMasterIdLst>
  <p:handoutMasterIdLst>
    <p:handoutMasterId r:id="rId22"/>
  </p:handoutMasterIdLst>
  <p:sldIdLst>
    <p:sldId id="286" r:id="rId13"/>
    <p:sldId id="289" r:id="rId14"/>
    <p:sldId id="373" r:id="rId15"/>
    <p:sldId id="384" r:id="rId16"/>
    <p:sldId id="385" r:id="rId17"/>
    <p:sldId id="386" r:id="rId18"/>
    <p:sldId id="388" r:id="rId19"/>
    <p:sldId id="387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AAF"/>
    <a:srgbClr val="A79C86"/>
    <a:srgbClr val="EB0F2D"/>
    <a:srgbClr val="EA9922"/>
    <a:srgbClr val="581D41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944" y="-32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iagidop@siagi.f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://commerciaux.celca.caisse-epargne.fr/download/1237/siagi/15255/mode-operatoire-fiche-eligibilite-2019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237/siagi/15254/fiche-identification-siagi-delegation-2019.xlsx" TargetMode="External"/><Relationship Id="rId5" Type="http://schemas.openxmlformats.org/officeDocument/2006/relationships/hyperlink" Target="http://commerciaux.celca.caisse-epargne.fr/download/1237/siagi/15252/fiche-daide-a-leligibilite-siagi-delegation-2019.xlsx" TargetMode="External"/><Relationship Id="rId4" Type="http://schemas.openxmlformats.org/officeDocument/2006/relationships/hyperlink" Target="http://commerciaux.celca.caisse-epargne.fr/download/1237/siagi/15253/fiche-produit-siagi-delegation-banqu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18/10/2019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42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SIAGI – Délégation de signature </a:t>
            </a:r>
            <a:endParaRPr lang="fr-FR" sz="2800" b="1" spc="3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S42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42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SIAGI – Délégation de signature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4058" y="1399176"/>
            <a:ext cx="875676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 La CEGEE et la SIAGI ont signé  un avenant à la convention de base par lequel la SIAGI octroie une délégation de signature à la CAISSE D’EPARGNE GRAND EST EUROPE.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 Cette délégation concerne le marché des professionnels (ACPL) immatriculés depuis au moins 3 </a:t>
            </a:r>
            <a:r>
              <a:rPr lang="fr-FR" dirty="0" smtClean="0">
                <a:latin typeface="Calibri" pitchFamily="34" charset="0"/>
                <a:cs typeface="Arial" pitchFamily="34" charset="0"/>
              </a:rPr>
              <a:t>ans</a:t>
            </a:r>
            <a:endParaRPr lang="fr-FR" dirty="0">
              <a:latin typeface="Calibri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 Le </a:t>
            </a:r>
            <a:r>
              <a:rPr lang="fr-FR" dirty="0">
                <a:latin typeface="Calibri" pitchFamily="34" charset="0"/>
                <a:cs typeface="Arial" pitchFamily="34" charset="0"/>
              </a:rPr>
              <a:t>montant délégué est de 200.000 € sur une durée maximum de 7 </a:t>
            </a:r>
            <a:r>
              <a:rPr lang="fr-FR" dirty="0" smtClean="0">
                <a:latin typeface="Calibri" pitchFamily="34" charset="0"/>
                <a:cs typeface="Arial" pitchFamily="34" charset="0"/>
              </a:rPr>
              <a:t>ans</a:t>
            </a:r>
            <a:endParaRPr lang="fr-FR" dirty="0">
              <a:latin typeface="Calibri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 Un </a:t>
            </a:r>
            <a:r>
              <a:rPr lang="fr-FR" dirty="0">
                <a:latin typeface="Calibri" pitchFamily="34" charset="0"/>
                <a:cs typeface="Arial" pitchFamily="34" charset="0"/>
              </a:rPr>
              <a:t>certains nombre de critères permettent de déterminer si le dossier est éligible en </a:t>
            </a:r>
            <a:r>
              <a:rPr lang="fr-FR" dirty="0" smtClean="0">
                <a:latin typeface="Calibri" pitchFamily="34" charset="0"/>
                <a:cs typeface="Arial" pitchFamily="34" charset="0"/>
              </a:rPr>
              <a:t>délégation</a:t>
            </a:r>
            <a:endParaRPr lang="fr-FR" dirty="0">
              <a:latin typeface="Calibri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 Une </a:t>
            </a:r>
            <a:r>
              <a:rPr lang="fr-FR" dirty="0">
                <a:latin typeface="Calibri" pitchFamily="34" charset="0"/>
                <a:cs typeface="Arial" pitchFamily="34" charset="0"/>
              </a:rPr>
              <a:t>grille d’éligibilité est pour cela à disposition des chargés </a:t>
            </a:r>
            <a:r>
              <a:rPr lang="fr-FR" dirty="0" smtClean="0">
                <a:latin typeface="Calibri" pitchFamily="34" charset="0"/>
                <a:cs typeface="Arial" pitchFamily="34" charset="0"/>
              </a:rPr>
              <a:t>pros /</a:t>
            </a:r>
            <a:r>
              <a:rPr lang="fr-FR" dirty="0" smtClean="0">
                <a:latin typeface="Calibri" pitchFamily="34" charset="0"/>
                <a:cs typeface="Arial" pitchFamily="34" charset="0"/>
              </a:rPr>
              <a:t>DA</a:t>
            </a:r>
            <a:endParaRPr lang="fr-FR" dirty="0">
              <a:latin typeface="Calibri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 Une </a:t>
            </a:r>
            <a:r>
              <a:rPr lang="fr-FR" dirty="0">
                <a:latin typeface="Calibri" pitchFamily="34" charset="0"/>
                <a:cs typeface="Arial" pitchFamily="34" charset="0"/>
              </a:rPr>
              <a:t>fiche d’identification adressée à la SIAGI lui permet d’enregistrer l’engagement dans ses encours</a:t>
            </a:r>
            <a:r>
              <a:rPr lang="fr-FR" dirty="0" smtClean="0">
                <a:latin typeface="Calibri" pitchFamily="34" charset="0"/>
                <a:cs typeface="Arial" pitchFamily="34" charset="0"/>
              </a:rPr>
              <a:t>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FR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Arial" pitchFamily="34" charset="0"/>
              </a:rPr>
              <a:t>Tarification </a:t>
            </a:r>
            <a:r>
              <a:rPr lang="fr-FR" dirty="0">
                <a:latin typeface="Calibri" pitchFamily="34" charset="0"/>
                <a:cs typeface="Arial" pitchFamily="34" charset="0"/>
              </a:rPr>
              <a:t>: 2% HT du montant du crédit </a:t>
            </a:r>
          </a:p>
          <a:p>
            <a:pPr algn="just"/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SIAGI – Délégation de signature – grille d’éligibilité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S42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4058" y="1399176"/>
            <a:ext cx="8756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71" y="1184981"/>
            <a:ext cx="5063429" cy="5015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705476" y="1614382"/>
            <a:ext cx="3305350" cy="3785652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1600" dirty="0"/>
              <a:t>Comment savoir si votre client est éligible ? :  </a:t>
            </a:r>
            <a:endParaRPr lang="fr-FR" sz="1600" dirty="0" smtClean="0"/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600" dirty="0" smtClean="0"/>
              <a:t>il </a:t>
            </a:r>
            <a:r>
              <a:rPr lang="fr-FR" sz="1600" dirty="0"/>
              <a:t>vous suffit de compléter la fiche </a:t>
            </a:r>
            <a:r>
              <a:rPr lang="fr-FR" sz="1600" dirty="0" smtClean="0"/>
              <a:t>Excel,  </a:t>
            </a:r>
            <a:r>
              <a:rPr lang="fr-FR" sz="1600" dirty="0"/>
              <a:t>informatiquement sur le PC, </a:t>
            </a:r>
            <a:r>
              <a:rPr lang="fr-FR" sz="1600" b="1" dirty="0"/>
              <a:t>en répondant à toutes les questions</a:t>
            </a:r>
            <a:r>
              <a:rPr lang="fr-FR" sz="1600" dirty="0"/>
              <a:t> en mettant une croix sous la réponse appropriée OUI/NON.</a:t>
            </a:r>
          </a:p>
          <a:p>
            <a:pPr algn="just"/>
            <a:r>
              <a:rPr lang="fr-FR" sz="1600" dirty="0"/>
              <a:t> </a:t>
            </a:r>
          </a:p>
          <a:p>
            <a:pPr algn="just"/>
            <a:r>
              <a:rPr lang="fr-FR" sz="1600" b="1" dirty="0"/>
              <a:t>Attention </a:t>
            </a:r>
            <a:r>
              <a:rPr lang="fr-FR" sz="1600" dirty="0"/>
              <a:t>: </a:t>
            </a:r>
            <a:r>
              <a:rPr lang="fr-FR" sz="1600" i="1" dirty="0">
                <a:solidFill>
                  <a:srgbClr val="00B050"/>
                </a:solidFill>
              </a:rPr>
              <a:t>La grille d’éligibilité, est remplie sous la responsabilité du Chargé de Clientèle </a:t>
            </a:r>
            <a:r>
              <a:rPr lang="fr-FR" sz="1600" i="1" dirty="0" smtClean="0">
                <a:solidFill>
                  <a:srgbClr val="00B050"/>
                </a:solidFill>
              </a:rPr>
              <a:t>Professionnels / DA</a:t>
            </a:r>
            <a:r>
              <a:rPr lang="fr-FR" sz="1600" i="1" dirty="0">
                <a:solidFill>
                  <a:srgbClr val="00B050"/>
                </a:solidFill>
              </a:rPr>
              <a:t>, qui certifie </a:t>
            </a:r>
            <a:r>
              <a:rPr lang="fr-FR" sz="1600" i="1" dirty="0" smtClean="0">
                <a:solidFill>
                  <a:srgbClr val="00B050"/>
                </a:solidFill>
              </a:rPr>
              <a:t>exacte </a:t>
            </a:r>
            <a:r>
              <a:rPr lang="fr-FR" sz="1600" i="1" dirty="0">
                <a:solidFill>
                  <a:srgbClr val="00B050"/>
                </a:solidFill>
              </a:rPr>
              <a:t>les données qu’il renseigne, dans le cas contraire la garantie ne pourra pas être activée</a:t>
            </a:r>
            <a:r>
              <a:rPr lang="fr-FR" sz="1600" dirty="0">
                <a:solidFill>
                  <a:srgbClr val="00B05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327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0047" y="436509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SIAGI – Délégation de signature </a:t>
            </a:r>
            <a:r>
              <a:rPr lang="fr-FR" sz="2400" spc="30" dirty="0"/>
              <a:t>– grille d’éligibilité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4058" y="1399176"/>
            <a:ext cx="8756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285846" y="1571613"/>
          <a:ext cx="6643739" cy="3786213"/>
        </p:xfrm>
        <a:graphic>
          <a:graphicData uri="http://schemas.openxmlformats.org/drawingml/2006/table">
            <a:tbl>
              <a:tblPr/>
              <a:tblGrid>
                <a:gridCol w="119467"/>
                <a:gridCol w="607295"/>
                <a:gridCol w="607295"/>
                <a:gridCol w="607295"/>
                <a:gridCol w="607295"/>
                <a:gridCol w="607295"/>
                <a:gridCol w="607295"/>
                <a:gridCol w="607295"/>
                <a:gridCol w="607295"/>
                <a:gridCol w="657072"/>
                <a:gridCol w="106193"/>
                <a:gridCol w="398227"/>
                <a:gridCol w="106193"/>
                <a:gridCol w="398227"/>
              </a:tblGrid>
              <a:tr h="523876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latin typeface="Arial"/>
                        </a:rPr>
                        <a:t>FRANCHISE - COMMERCE ASSOCIE</a:t>
                      </a:r>
                      <a:r>
                        <a:rPr lang="fr-FR" sz="1000" b="0" i="0" u="none" strike="noStrike" dirty="0">
                          <a:latin typeface="Arial"/>
                        </a:rPr>
                        <a:t>  </a:t>
                      </a:r>
                      <a:r>
                        <a:rPr lang="fr-FR" sz="1000" b="1" i="0" u="none" strike="noStrike" dirty="0">
                          <a:latin typeface="Arial"/>
                        </a:rPr>
                        <a:t>CONTACT PREALABLE SIAGI LE </a:t>
                      </a:r>
                      <a:r>
                        <a:rPr lang="fr-FR" sz="1000" b="0" i="0" u="none" strike="noStrike" dirty="0">
                          <a:latin typeface="Arial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FRANCHISE- COMMERCE ASSOCIE VALIDE PAR SIAGI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5772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FF0000"/>
                          </a:solidFill>
                          <a:latin typeface="Segoe UI Symbol"/>
                        </a:rPr>
                        <a:t>⚠</a:t>
                      </a:r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 Si le plan de financement prévoit un concours non garanti par la SIAGI, le montant de ce dernier ne doit pas être supérieur au montant maximum délégué.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74625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21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latin typeface="Arial"/>
                        </a:rPr>
                        <a:t>Dossier  :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9969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1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716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latin typeface="Arial"/>
                        </a:rPr>
                        <a:t>Montant Prêt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latin typeface="Arial"/>
                        </a:rPr>
                        <a:t>OUI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latin typeface="Arial"/>
                        </a:rPr>
                        <a:t>NON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716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latin typeface="Arial"/>
                        </a:rPr>
                        <a:t>Prêt PF incluse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latin typeface="Arial"/>
                        </a:rPr>
                        <a:t>0,00 €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latin typeface="Arial"/>
                        </a:rPr>
                        <a:t>PF SIAGI à intégrer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546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latin typeface="Arial"/>
                        </a:rPr>
                        <a:t>Participation Financière SIAGI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fr-FR" sz="11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latin typeface="Arial"/>
                        </a:rPr>
                        <a:t>€ HT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969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301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latin typeface="Arial"/>
                        </a:rPr>
                        <a:t>Fonds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0,00 €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301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latin typeface="Arial"/>
                        </a:rPr>
                        <a:t>Commissions HT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0,00 €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latin typeface="Arial"/>
                        </a:rPr>
                        <a:t>A PAYER TTC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latin typeface="Arial"/>
                        </a:rPr>
                        <a:t>0,00 €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8301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latin typeface="Arial"/>
                        </a:rPr>
                        <a:t>TVA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latin typeface="Arial"/>
                        </a:rPr>
                        <a:t>0,00 €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4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0047" y="436509"/>
            <a:ext cx="8186303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SIAGI – Délégation de signature </a:t>
            </a:r>
            <a:r>
              <a:rPr lang="fr-FR" sz="2400" spc="30" dirty="0"/>
              <a:t>– </a:t>
            </a:r>
            <a:r>
              <a:rPr lang="fr-FR" sz="2400" dirty="0" smtClean="0">
                <a:cs typeface="Arial" pitchFamily="34" charset="0"/>
              </a:rPr>
              <a:t>fiche d’identification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4058" y="1399176"/>
            <a:ext cx="8756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13825"/>
              </p:ext>
            </p:extLst>
          </p:nvPr>
        </p:nvGraphicFramePr>
        <p:xfrm>
          <a:off x="1676383" y="1221892"/>
          <a:ext cx="4495817" cy="4821587"/>
        </p:xfrm>
        <a:graphic>
          <a:graphicData uri="http://schemas.openxmlformats.org/drawingml/2006/table">
            <a:tbl>
              <a:tblPr/>
              <a:tblGrid>
                <a:gridCol w="2251764"/>
                <a:gridCol w="2244053"/>
              </a:tblGrid>
              <a:tr h="17595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latin typeface="Arial"/>
                        </a:rPr>
                        <a:t>INFORMATIONS « MISE EN PLACE DES CREDITS »</a:t>
                      </a:r>
                    </a:p>
                  </a:txBody>
                  <a:tcPr marL="5730" marR="5730" marT="57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3190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(A compléter informatiquement et à retourner au format EXCEL à siagidop@siagi.fr)</a:t>
                      </a:r>
                    </a:p>
                  </a:txBody>
                  <a:tcPr marL="5730" marR="5730" marT="57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SIREN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410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latin typeface="Calibri"/>
                        </a:rPr>
                        <a:t>Raison sociale Entreprise</a:t>
                      </a:r>
                    </a:p>
                  </a:txBody>
                  <a:tcPr marL="5730" marR="5730" marT="57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Statut juridique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Code NAF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Date immatriculation Entreprise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5147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Adresse entreprise</a:t>
                      </a:r>
                    </a:p>
                  </a:txBody>
                  <a:tcPr marL="5730" marR="5730" marT="57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Code Postal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Ville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Effectif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Type projet  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DEV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Date de mise en place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Date 1ère échéance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Date dernière échéance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95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Durée totale du crédit en mois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Périodicité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Différé en mois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Date fin  différé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Nature du Crédit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Montant du crédit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taux du crédit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190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Montant participation financière versée TTC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Code banque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0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latin typeface="Calibri"/>
                        </a:rPr>
                        <a:t>Code guichet</a:t>
                      </a:r>
                    </a:p>
                  </a:txBody>
                  <a:tcPr marL="5730" marR="5730" marT="57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8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0047" y="436509"/>
            <a:ext cx="8186303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SIAGI – Délégation de signature </a:t>
            </a:r>
            <a:r>
              <a:rPr lang="fr-FR" sz="2400" spc="30" dirty="0"/>
              <a:t>– </a:t>
            </a:r>
            <a:r>
              <a:rPr lang="fr-FR" sz="2400" dirty="0" err="1" smtClean="0">
                <a:cs typeface="Arial" pitchFamily="34" charset="0"/>
              </a:rPr>
              <a:t>process</a:t>
            </a:r>
            <a:r>
              <a:rPr lang="fr-FR" sz="2400" dirty="0" smtClean="0">
                <a:cs typeface="Arial" pitchFamily="34" charset="0"/>
              </a:rPr>
              <a:t>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4058" y="1399176"/>
            <a:ext cx="8756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43170" y="1165132"/>
            <a:ext cx="8461489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600" dirty="0" smtClean="0"/>
              <a:t>1) Transmettre </a:t>
            </a:r>
            <a:r>
              <a:rPr lang="fr-FR" sz="1600" dirty="0"/>
              <a:t>le dossier par mail </a:t>
            </a:r>
            <a:r>
              <a:rPr lang="fr-FR" sz="1600" u="sng" dirty="0">
                <a:hlinkClick r:id="rId4"/>
              </a:rPr>
              <a:t>siagidop@siagi.fr</a:t>
            </a:r>
            <a:r>
              <a:rPr lang="fr-FR" sz="1600" dirty="0"/>
              <a:t> avec en pièce jointe </a:t>
            </a:r>
            <a:r>
              <a:rPr lang="fr-FR" sz="1600" u="sng" dirty="0"/>
              <a:t>au format Excel</a:t>
            </a:r>
            <a:r>
              <a:rPr lang="fr-FR" sz="1600" dirty="0"/>
              <a:t> 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la </a:t>
            </a:r>
            <a:r>
              <a:rPr lang="fr-FR" sz="1600" dirty="0"/>
              <a:t>fiche d’éligibilité,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la </a:t>
            </a:r>
            <a:r>
              <a:rPr lang="fr-FR" sz="1600" dirty="0"/>
              <a:t>fiche d’identification.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Si la grille d’éligibilité indique un « OUI » après remplissage, la garantie est acquise, le retour de l’ordre de virement et des conditions générales n’est qu’une formalité administrative.</a:t>
            </a:r>
          </a:p>
          <a:p>
            <a:r>
              <a:rPr lang="fr-FR" sz="1600" dirty="0"/>
              <a:t> </a:t>
            </a:r>
          </a:p>
          <a:p>
            <a:r>
              <a:rPr lang="fr-FR" sz="1600" i="1" dirty="0" smtClean="0"/>
              <a:t>	</a:t>
            </a:r>
            <a:r>
              <a:rPr lang="fr-FR" sz="1600" i="1" u="sng" dirty="0" smtClean="0"/>
              <a:t>! </a:t>
            </a:r>
            <a:r>
              <a:rPr lang="fr-FR" sz="1400" i="1" u="sng" dirty="0"/>
              <a:t>Point d’attention :</a:t>
            </a:r>
            <a:endParaRPr lang="fr-FR" sz="1400" i="1" dirty="0"/>
          </a:p>
          <a:p>
            <a:r>
              <a:rPr lang="fr-FR" sz="1400" i="1" dirty="0" smtClean="0"/>
              <a:t>	Il </a:t>
            </a:r>
            <a:r>
              <a:rPr lang="fr-FR" sz="1400" i="1" dirty="0"/>
              <a:t>s’agit d’une boite « dépôt ». Inutile d’écrire un texte. Il n’y a pas de collaborateur au bout.</a:t>
            </a:r>
          </a:p>
          <a:p>
            <a:r>
              <a:rPr lang="fr-FR" sz="1400" b="1" i="1" dirty="0" smtClean="0"/>
              <a:t>	Les </a:t>
            </a:r>
            <a:r>
              <a:rPr lang="fr-FR" sz="1400" b="1" i="1" dirty="0"/>
              <a:t>deux grilles sont à retourner au format </a:t>
            </a:r>
            <a:r>
              <a:rPr lang="fr-FR" sz="1400" b="1" i="1" dirty="0" err="1"/>
              <a:t>excel</a:t>
            </a:r>
            <a:r>
              <a:rPr lang="fr-FR" sz="1400" b="1" i="1" dirty="0"/>
              <a:t>, remplies informatiquement et en totalité.</a:t>
            </a:r>
            <a:endParaRPr lang="fr-FR" sz="1400" i="1" dirty="0"/>
          </a:p>
          <a:p>
            <a:r>
              <a:rPr lang="fr-FR" sz="1400" i="1" dirty="0" smtClean="0"/>
              <a:t>	Aucun </a:t>
            </a:r>
            <a:r>
              <a:rPr lang="fr-FR" sz="1400" i="1" dirty="0"/>
              <a:t>autre document n’est à envoyer par ce mail.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0793" y="4127596"/>
            <a:ext cx="8413866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600" dirty="0" smtClean="0"/>
              <a:t>2) Réception des </a:t>
            </a:r>
            <a:r>
              <a:rPr lang="fr-FR" sz="1600" dirty="0"/>
              <a:t>Conditions Générales d’Intervention</a:t>
            </a:r>
            <a:r>
              <a:rPr lang="fr-FR" sz="1600" dirty="0" smtClean="0"/>
              <a:t> </a:t>
            </a:r>
            <a:r>
              <a:rPr lang="fr-FR" sz="1600" dirty="0"/>
              <a:t>sous 48h maximum 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un </a:t>
            </a:r>
            <a:r>
              <a:rPr lang="fr-FR" sz="1600" dirty="0"/>
              <a:t>détail des prestations avec l’ordre de virement pour effectuer le règlement,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/>
              <a:t>des conditions générales d’intervention de la SIAGI </a:t>
            </a:r>
            <a:r>
              <a:rPr lang="fr-FR" sz="1600" b="1" dirty="0"/>
              <a:t>à faire parapher et signer par le client </a:t>
            </a:r>
            <a:r>
              <a:rPr lang="fr-FR" sz="1600" dirty="0"/>
              <a:t>(document à conserver par la banque après signature).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417" y="5304084"/>
            <a:ext cx="8366241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1600" dirty="0" smtClean="0"/>
              <a:t>3) Transmettre</a:t>
            </a:r>
            <a:r>
              <a:rPr lang="fr-FR" sz="1600" dirty="0"/>
              <a:t> </a:t>
            </a:r>
            <a:r>
              <a:rPr lang="fr-FR" sz="1600" dirty="0" smtClean="0"/>
              <a:t>à </a:t>
            </a:r>
            <a:r>
              <a:rPr lang="fr-FR" sz="1600" dirty="0"/>
              <a:t>la </a:t>
            </a:r>
            <a:r>
              <a:rPr lang="fr-FR" sz="1600" b="1" dirty="0"/>
              <a:t>DCE - Service Gestion des Crédits BDR/PRO</a:t>
            </a:r>
            <a:r>
              <a:rPr lang="fr-FR" sz="1600" dirty="0"/>
              <a:t> pour finalisation du </a:t>
            </a:r>
            <a:r>
              <a:rPr lang="fr-FR" sz="1600" dirty="0" smtClean="0"/>
              <a:t>dossier:</a:t>
            </a:r>
            <a:endParaRPr lang="fr-FR" sz="16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le </a:t>
            </a:r>
            <a:r>
              <a:rPr lang="fr-FR" sz="1600" dirty="0"/>
              <a:t>dossier </a:t>
            </a:r>
            <a:r>
              <a:rPr lang="fr-FR" sz="1600" dirty="0" smtClean="0"/>
              <a:t>crédit,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smtClean="0"/>
              <a:t>les </a:t>
            </a:r>
            <a:r>
              <a:rPr lang="fr-FR" sz="1600" dirty="0"/>
              <a:t>conditions générales d’intervention de la </a:t>
            </a:r>
            <a:r>
              <a:rPr lang="fr-FR" sz="1600" dirty="0" smtClean="0"/>
              <a:t>SIAGI (paraphées et signées par le client) .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1130182" y="2802638"/>
            <a:ext cx="6604117" cy="10549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4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0047" y="436509"/>
            <a:ext cx="8186303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SIAGI – Délégation de signature </a:t>
            </a:r>
            <a:r>
              <a:rPr lang="fr-FR" sz="2400" spc="30" dirty="0"/>
              <a:t>– </a:t>
            </a:r>
            <a:r>
              <a:rPr lang="fr-FR" sz="2400" dirty="0" smtClean="0">
                <a:cs typeface="Arial" pitchFamily="34" charset="0"/>
              </a:rPr>
              <a:t>fiche d’identification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930" y="6260396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S42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4058" y="1399176"/>
            <a:ext cx="8756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711081" y="1582205"/>
            <a:ext cx="750899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Pour vous aider vous trouverez sous </a:t>
            </a:r>
            <a:r>
              <a:rPr lang="fr-FR" dirty="0" smtClean="0"/>
              <a:t>la Rubrique des Commerciaux ou </a:t>
            </a:r>
            <a:r>
              <a:rPr lang="fr-FR" dirty="0"/>
              <a:t>en cliquant  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Une </a:t>
            </a:r>
            <a:r>
              <a:rPr lang="fr-FR" dirty="0"/>
              <a:t>fiche </a:t>
            </a:r>
            <a:r>
              <a:rPr lang="fr-FR" dirty="0" smtClean="0"/>
              <a:t>Produit,</a:t>
            </a:r>
            <a:r>
              <a:rPr lang="fr-FR" dirty="0"/>
              <a:t> </a:t>
            </a:r>
            <a:r>
              <a:rPr lang="fr-FR" dirty="0" smtClean="0"/>
              <a:t>ou cliquer </a:t>
            </a:r>
            <a:r>
              <a:rPr lang="fr-FR" dirty="0" smtClean="0">
                <a:hlinkClick r:id="rId4"/>
              </a:rPr>
              <a:t>ici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La fiche d’éligibilité </a:t>
            </a:r>
            <a:r>
              <a:rPr lang="fr-FR" dirty="0" smtClean="0"/>
              <a:t> </a:t>
            </a:r>
            <a:r>
              <a:rPr lang="fr-FR" dirty="0" smtClean="0">
                <a:hlinkClick r:id="rId5"/>
              </a:rPr>
              <a:t>ici </a:t>
            </a:r>
            <a:r>
              <a:rPr lang="fr-FR" dirty="0" smtClean="0"/>
              <a:t>+ </a:t>
            </a:r>
            <a:r>
              <a:rPr lang="fr-FR" dirty="0"/>
              <a:t>fiche d’identification  </a:t>
            </a:r>
            <a:r>
              <a:rPr lang="fr-FR" dirty="0" smtClean="0">
                <a:hlinkClick r:id="rId6"/>
              </a:rPr>
              <a:t>ici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Mode opératoire pour remplir correctement la fiche d’éligibilité et la fiche d’identification, </a:t>
            </a:r>
            <a:r>
              <a:rPr lang="fr-FR" dirty="0" smtClean="0"/>
              <a:t>cliquer </a:t>
            </a:r>
            <a:r>
              <a:rPr lang="fr-FR" dirty="0" smtClean="0">
                <a:hlinkClick r:id="rId7"/>
              </a:rPr>
              <a:t>ici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La </a:t>
            </a:r>
            <a:r>
              <a:rPr lang="fr-FR" dirty="0" smtClean="0"/>
              <a:t>procédure : bientôt disponible sous MYDOCS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28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02ea4b1b-5614-43b2-acce-6a9ef10fff4e"/>
    <ds:schemaRef ds:uri="http://www.w3.org/XML/1998/namespace"/>
    <ds:schemaRef ds:uri="http://schemas.microsoft.com/office/2006/documentManagement/typ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8238</TotalTime>
  <Words>440</Words>
  <Application>Microsoft Office PowerPoint</Application>
  <PresentationFormat>Affichage à l'écran (4:3)</PresentationFormat>
  <Paragraphs>171</Paragraphs>
  <Slides>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SIAGI – Délégation de signature</vt:lpstr>
      <vt:lpstr>SIAGI – Délégation de signature – grille d’éligibilité </vt:lpstr>
      <vt:lpstr>SIAGI – Délégation de signature – grille d’éligibilité</vt:lpstr>
      <vt:lpstr>SIAGI – Délégation de signature – fiche d’identification </vt:lpstr>
      <vt:lpstr>SIAGI – Délégation de signature – process </vt:lpstr>
      <vt:lpstr>SIAGI – Délégation de signature – fiche d’identification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372</cp:revision>
  <cp:lastPrinted>2019-05-21T15:43:18Z</cp:lastPrinted>
  <dcterms:created xsi:type="dcterms:W3CDTF">2016-06-03T08:10:53Z</dcterms:created>
  <dcterms:modified xsi:type="dcterms:W3CDTF">2019-10-18T07:59:04Z</dcterms:modified>
</cp:coreProperties>
</file>