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9"/>
  </p:notesMasterIdLst>
  <p:handoutMasterIdLst>
    <p:handoutMasterId r:id="rId20"/>
  </p:handoutMasterIdLst>
  <p:sldIdLst>
    <p:sldId id="286" r:id="rId13"/>
    <p:sldId id="289" r:id="rId14"/>
    <p:sldId id="447" r:id="rId15"/>
    <p:sldId id="449" r:id="rId16"/>
    <p:sldId id="450" r:id="rId17"/>
    <p:sldId id="413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581D41"/>
    <a:srgbClr val="F7DAAF"/>
    <a:srgbClr val="A79C86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44274-9096-58A9-30A7-54796E5B947A}" v="8" dt="2020-06-10T16:16:09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>
        <p:scale>
          <a:sx n="70" d="100"/>
          <a:sy n="70" d="100"/>
        </p:scale>
        <p:origin x="1098" y="-12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viewProps" Target="view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IGNANT Anne [CEGEE]" userId="S::anne.poignant@cegee.caisse-epargne.fr::af6df3f1-a87d-480c-bbdf-6cf40f26f82f" providerId="AD" clId="Web-{0E244274-9096-58A9-30A7-54796E5B947A}"/>
    <pc:docChg chg="modSld">
      <pc:chgData name="POIGNANT Anne [CEGEE]" userId="S::anne.poignant@cegee.caisse-epargne.fr::af6df3f1-a87d-480c-bbdf-6cf40f26f82f" providerId="AD" clId="Web-{0E244274-9096-58A9-30A7-54796E5B947A}" dt="2020-06-10T16:16:09.630" v="7" actId="20577"/>
      <pc:docMkLst>
        <pc:docMk/>
      </pc:docMkLst>
      <pc:sldChg chg="modSp">
        <pc:chgData name="POIGNANT Anne [CEGEE]" userId="S::anne.poignant@cegee.caisse-epargne.fr::af6df3f1-a87d-480c-bbdf-6cf40f26f82f" providerId="AD" clId="Web-{0E244274-9096-58A9-30A7-54796E5B947A}" dt="2020-06-10T16:16:09.630" v="6" actId="20577"/>
        <pc:sldMkLst>
          <pc:docMk/>
          <pc:sldMk cId="1493490925" sldId="447"/>
        </pc:sldMkLst>
        <pc:spChg chg="mod">
          <ac:chgData name="POIGNANT Anne [CEGEE]" userId="S::anne.poignant@cegee.caisse-epargne.fr::af6df3f1-a87d-480c-bbdf-6cf40f26f82f" providerId="AD" clId="Web-{0E244274-9096-58A9-30A7-54796E5B947A}" dt="2020-06-10T16:16:09.630" v="6" actId="20577"/>
          <ac:spMkLst>
            <pc:docMk/>
            <pc:sldMk cId="1493490925" sldId="447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erciaux.celca.caisse-epargne.fr/download/411/modes-operatoires/18311/defi-evolutions-juin-2020-final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16/06/2020–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25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98450" y="11626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Evolutions importantes dans DEFI</a:t>
            </a:r>
          </a:p>
          <a:p>
            <a:pPr lvl="1"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 lire absolument…</a:t>
            </a:r>
          </a:p>
          <a:p>
            <a:pPr lvl="1"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S25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25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803" y="128050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400" dirty="0" smtClean="0"/>
              <a:t>LES principales évolutions </a:t>
            </a:r>
            <a:r>
              <a:rPr lang="fr-FR" sz="2400" dirty="0" err="1" smtClean="0"/>
              <a:t>defi</a:t>
            </a:r>
            <a:r>
              <a:rPr lang="fr-FR" sz="2400" dirty="0" smtClean="0"/>
              <a:t> :</a:t>
            </a:r>
            <a:endParaRPr lang="fr-FR" sz="2400" dirty="0"/>
          </a:p>
        </p:txBody>
      </p:sp>
      <p:sp>
        <p:nvSpPr>
          <p:cNvPr id="4" name="Espace réservé du texte 12"/>
          <p:cNvSpPr txBox="1">
            <a:spLocks/>
          </p:cNvSpPr>
          <p:nvPr/>
        </p:nvSpPr>
        <p:spPr>
          <a:xfrm>
            <a:off x="444382" y="1362456"/>
            <a:ext cx="7823200" cy="4881334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000" dirty="0"/>
              <a:t>Dans le continuité des versions précédentes, de nouvelles fonctionnalités et améliorations </a:t>
            </a:r>
            <a:r>
              <a:rPr lang="fr-FR" sz="2000" dirty="0" smtClean="0"/>
              <a:t>voient le jour sous DEFI  :</a:t>
            </a:r>
            <a:endParaRPr lang="fr-FR" sz="2000" dirty="0"/>
          </a:p>
          <a:p>
            <a:pPr marL="1080000" indent="-285750">
              <a:spcAft>
                <a:spcPts val="1200"/>
              </a:spcAft>
              <a:buFont typeface="Arial Narrow" panose="020B0606020202030204" pitchFamily="34" charset="0"/>
              <a:buChar char="◘"/>
            </a:pPr>
            <a:r>
              <a:rPr lang="fr-FR" dirty="0"/>
              <a:t>Suppression de l’avis </a:t>
            </a:r>
            <a:r>
              <a:rPr lang="fr-FR" u="sng" dirty="0"/>
              <a:t>accord avec réserve </a:t>
            </a:r>
            <a:r>
              <a:rPr lang="fr-FR" dirty="0"/>
              <a:t>à l’étape décision banque et suppression de l’étape </a:t>
            </a:r>
            <a:r>
              <a:rPr lang="fr-FR" dirty="0" smtClean="0"/>
              <a:t>« Prise </a:t>
            </a:r>
            <a:r>
              <a:rPr lang="fr-FR" dirty="0"/>
              <a:t>en compte des </a:t>
            </a:r>
            <a:r>
              <a:rPr lang="fr-FR" dirty="0" smtClean="0"/>
              <a:t>Réserves » dans </a:t>
            </a:r>
            <a:r>
              <a:rPr lang="fr-FR" dirty="0"/>
              <a:t>le circuit de décision,</a:t>
            </a:r>
          </a:p>
          <a:p>
            <a:pPr marL="1080000" indent="-285750">
              <a:spcAft>
                <a:spcPts val="1200"/>
              </a:spcAft>
              <a:buFont typeface="Arial Narrow" panose="020B0606020202030204" pitchFamily="34" charset="0"/>
              <a:buChar char="◘"/>
            </a:pPr>
            <a:r>
              <a:rPr lang="fr-FR" dirty="0" smtClean="0"/>
              <a:t>Possibilité d’intégrer des images </a:t>
            </a:r>
            <a:r>
              <a:rPr lang="fr-FR" dirty="0"/>
              <a:t>dans les zones de </a:t>
            </a:r>
            <a:r>
              <a:rPr lang="fr-FR" dirty="0" smtClean="0"/>
              <a:t>commentaires pour motiver vos avis,</a:t>
            </a:r>
            <a:endParaRPr lang="fr-FR" dirty="0"/>
          </a:p>
          <a:p>
            <a:pPr marL="1080000" indent="-285750">
              <a:spcAft>
                <a:spcPts val="1200"/>
              </a:spcAft>
              <a:buFont typeface="Arial Narrow" panose="020B0606020202030204" pitchFamily="34" charset="0"/>
              <a:buChar char="◘"/>
            </a:pPr>
            <a:r>
              <a:rPr lang="fr-FR" dirty="0"/>
              <a:t>Maintien des financements par défaut pour les encours existants,</a:t>
            </a:r>
          </a:p>
          <a:p>
            <a:pPr marL="1080000" indent="-285750">
              <a:spcAft>
                <a:spcPts val="1200"/>
              </a:spcAft>
              <a:buFont typeface="Arial Narrow" panose="020B0606020202030204" pitchFamily="34" charset="0"/>
              <a:buChar char="◘"/>
            </a:pPr>
            <a:r>
              <a:rPr lang="fr-FR" dirty="0"/>
              <a:t>Remplacement du bouton « avis » par un bouton « décision » à l’étape décision banque et décision client,</a:t>
            </a:r>
          </a:p>
          <a:p>
            <a:pPr marL="1080000" indent="-285750">
              <a:spcAft>
                <a:spcPts val="1200"/>
              </a:spcAft>
              <a:buFont typeface="Arial Narrow" panose="020B0606020202030204" pitchFamily="34" charset="0"/>
              <a:buChar char="◘"/>
            </a:pPr>
            <a:r>
              <a:rPr lang="fr-FR" dirty="0"/>
              <a:t>Evolutions ergonomiques de l’écran vision globale, de l’écran circuit de décision et de l’écran multi-demandes,</a:t>
            </a:r>
          </a:p>
          <a:p>
            <a:pPr marL="1080000" indent="-285750">
              <a:spcAft>
                <a:spcPts val="1200"/>
              </a:spcAft>
              <a:buFont typeface="Arial Narrow" panose="020B0606020202030204" pitchFamily="34" charset="0"/>
              <a:buChar char="◘"/>
            </a:pPr>
            <a:r>
              <a:rPr lang="fr-FR" b="1" dirty="0"/>
              <a:t>Modification du Plan de Financement </a:t>
            </a:r>
            <a:r>
              <a:rPr lang="fr-FR" b="1" dirty="0" smtClean="0"/>
              <a:t>DEFI (voir page suivante),</a:t>
            </a:r>
            <a:endParaRPr lang="fr-FR" b="1" dirty="0"/>
          </a:p>
          <a:p>
            <a:pPr marL="794250" indent="0">
              <a:spcAft>
                <a:spcPts val="1200"/>
              </a:spcAft>
              <a:buNone/>
            </a:pPr>
            <a:endParaRPr lang="fr-FR" dirty="0" smtClean="0"/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FBF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S25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8" y="5393398"/>
            <a:ext cx="768096" cy="8503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350" y="5451310"/>
            <a:ext cx="637658" cy="73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err="1" smtClean="0"/>
              <a:t>Defi</a:t>
            </a:r>
            <a:r>
              <a:rPr lang="fr-FR" dirty="0" smtClean="0"/>
              <a:t> : modification du plan de financement  </a:t>
            </a:r>
            <a:endParaRPr lang="fr-FR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403092" y="1089025"/>
            <a:ext cx="8585130" cy="5108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200"/>
              </a:spcBef>
              <a:buClr>
                <a:srgbClr val="FF0000"/>
              </a:buClr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Votre client possède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déjà un </a:t>
            </a:r>
            <a:r>
              <a:rPr lang="fr-FR" b="1" i="1" u="sng" dirty="0"/>
              <a:t>Crédit de trésorerie de plus de 12 mois, </a:t>
            </a:r>
            <a:r>
              <a:rPr lang="fr-FR" b="1" i="1" u="sng" dirty="0" smtClean="0"/>
              <a:t>un crédit </a:t>
            </a:r>
            <a:r>
              <a:rPr lang="fr-FR" b="1" i="1" u="sng" dirty="0"/>
              <a:t>d’équipement, </a:t>
            </a:r>
            <a:r>
              <a:rPr lang="fr-FR" b="1" i="1" u="sng" dirty="0" smtClean="0"/>
              <a:t>un CBM </a:t>
            </a:r>
            <a:r>
              <a:rPr lang="fr-FR" b="1" i="1" u="sng" dirty="0"/>
              <a:t>et </a:t>
            </a:r>
            <a:r>
              <a:rPr lang="fr-FR" b="1" i="1" u="sng" dirty="0" smtClean="0"/>
              <a:t>/ ou un CBI</a:t>
            </a:r>
            <a:r>
              <a:rPr lang="fr-FR" dirty="0" smtClean="0"/>
              <a:t>, et vous souhaiter instruire un nouveau </a:t>
            </a:r>
            <a:r>
              <a:rPr lang="fr-FR" dirty="0" smtClean="0"/>
              <a:t>projet </a:t>
            </a:r>
            <a:r>
              <a:rPr lang="fr-FR" dirty="0" smtClean="0"/>
              <a:t>! </a:t>
            </a:r>
            <a:endParaRPr lang="fr-FR" dirty="0" smtClean="0"/>
          </a:p>
          <a:p>
            <a:pPr lvl="0">
              <a:spcBef>
                <a:spcPts val="200"/>
              </a:spcBef>
              <a:buClr>
                <a:srgbClr val="FF0000"/>
              </a:buClr>
              <a:defRPr/>
            </a:pPr>
            <a:endParaRPr lang="fr-FR" dirty="0" smtClean="0"/>
          </a:p>
          <a:p>
            <a:pPr marL="0" lvl="0" indent="0">
              <a:spcBef>
                <a:spcPts val="200"/>
              </a:spcBef>
              <a:buClr>
                <a:srgbClr val="FF0000"/>
              </a:buClr>
              <a:buNone/>
              <a:defRPr/>
            </a:pPr>
            <a:r>
              <a:rPr lang="fr-FR" dirty="0" smtClean="0"/>
              <a:t>	</a:t>
            </a:r>
            <a:r>
              <a:rPr lang="fr-FR" b="1" dirty="0" smtClean="0"/>
              <a:t>A compter du 17 juin </a:t>
            </a:r>
            <a:r>
              <a:rPr lang="fr-FR" dirty="0" smtClean="0"/>
              <a:t>il vous faudra </a:t>
            </a:r>
            <a:r>
              <a:rPr lang="fr-FR" dirty="0" smtClean="0"/>
              <a:t>obligatoirement compléter </a:t>
            </a:r>
            <a:r>
              <a:rPr lang="fr-FR" dirty="0" smtClean="0"/>
              <a:t>la partie plan de </a:t>
            </a:r>
            <a:r>
              <a:rPr lang="fr-FR" dirty="0" smtClean="0"/>
              <a:t>	financement </a:t>
            </a:r>
            <a:r>
              <a:rPr lang="fr-FR" dirty="0" smtClean="0"/>
              <a:t>en cliquant </a:t>
            </a:r>
            <a:r>
              <a:rPr lang="fr-FR" dirty="0" smtClean="0"/>
              <a:t>sur </a:t>
            </a:r>
            <a:r>
              <a:rPr lang="fr-FR" dirty="0" smtClean="0"/>
              <a:t>la ligne adéquat. Une fois ouvert il vous faudra équilibrer les </a:t>
            </a:r>
            <a:r>
              <a:rPr lang="fr-FR" dirty="0" smtClean="0"/>
              <a:t>	emplois </a:t>
            </a:r>
            <a:r>
              <a:rPr lang="fr-FR" dirty="0" smtClean="0"/>
              <a:t>et les </a:t>
            </a:r>
            <a:r>
              <a:rPr lang="fr-FR" dirty="0" smtClean="0"/>
              <a:t>ressources </a:t>
            </a:r>
            <a:r>
              <a:rPr lang="fr-FR" dirty="0" smtClean="0"/>
              <a:t>(je finance quoi et comment </a:t>
            </a:r>
            <a:r>
              <a:rPr lang="fr-FR" dirty="0" smtClean="0"/>
              <a:t>?).</a:t>
            </a:r>
          </a:p>
          <a:p>
            <a:pPr marL="0" lvl="0" indent="0">
              <a:spcBef>
                <a:spcPts val="200"/>
              </a:spcBef>
              <a:buClr>
                <a:srgbClr val="FF0000"/>
              </a:buClr>
              <a:buNone/>
              <a:defRPr/>
            </a:pPr>
            <a:endParaRPr kumimoji="0" lang="fr-FR" sz="1800" b="0" i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fr-FR" dirty="0" smtClean="0">
                <a:solidFill>
                  <a:srgbClr val="000000"/>
                </a:solidFill>
                <a:latin typeface="Arial Narrow"/>
              </a:rPr>
              <a:t>Si tout est conforme vous verrez apparaitre ceci et vous pourrez poursuivre sereinement. </a:t>
            </a: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dirty="0">
              <a:solidFill>
                <a:srgbClr val="000000"/>
              </a:solidFill>
              <a:latin typeface="Arial Narrow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None/>
              <a:tabLst/>
              <a:defRPr/>
            </a:pPr>
            <a:endParaRPr kumimoji="0" lang="fr-FR" sz="18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baseline="0" dirty="0">
              <a:solidFill>
                <a:srgbClr val="000000"/>
              </a:solidFill>
              <a:latin typeface="Arial Narrow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baseline="0" dirty="0">
              <a:solidFill>
                <a:srgbClr val="000000"/>
              </a:solidFill>
              <a:latin typeface="Arial Narrow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baseline="0" dirty="0">
              <a:solidFill>
                <a:srgbClr val="000000"/>
              </a:solidFill>
              <a:latin typeface="Arial Narrow"/>
            </a:endParaRP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S25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1026" name="Picture 2" descr="image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17" y="3462590"/>
            <a:ext cx="8585130" cy="2734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cteur droit avec flèche 21"/>
          <p:cNvCxnSpPr/>
          <p:nvPr/>
        </p:nvCxnSpPr>
        <p:spPr>
          <a:xfrm>
            <a:off x="4413468" y="2807938"/>
            <a:ext cx="3039955" cy="2540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2394433" y="3462590"/>
            <a:ext cx="1082414" cy="18862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2038044"/>
            <a:ext cx="768096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8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Et voici l’écran à alimenter et à équilibrer ! A vous de jouer !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err="1"/>
              <a:t>Defi</a:t>
            </a:r>
            <a:r>
              <a:rPr lang="fr-FR" dirty="0"/>
              <a:t> : modification du plan de financement </a:t>
            </a:r>
          </a:p>
        </p:txBody>
      </p:sp>
      <p:pic>
        <p:nvPicPr>
          <p:cNvPr id="6" name="Image 5"/>
          <p:cNvPicPr/>
          <p:nvPr/>
        </p:nvPicPr>
        <p:blipFill>
          <a:blip r:embed="rId2"/>
          <a:stretch>
            <a:fillRect/>
          </a:stretch>
        </p:blipFill>
        <p:spPr>
          <a:xfrm>
            <a:off x="765174" y="1754372"/>
            <a:ext cx="7326351" cy="41148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S25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4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S25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136717" y="25798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664837" y="1838011"/>
            <a:ext cx="72566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Vous retrouverez </a:t>
            </a:r>
            <a:r>
              <a:rPr lang="fr-FR" dirty="0" smtClean="0"/>
              <a:t>le </a:t>
            </a:r>
            <a:r>
              <a:rPr lang="fr-FR" dirty="0"/>
              <a:t>détail de ces évolutions </a:t>
            </a:r>
            <a:r>
              <a:rPr lang="fr-FR" dirty="0" smtClean="0"/>
              <a:t>sous </a:t>
            </a:r>
            <a:r>
              <a:rPr lang="fr-FR" dirty="0"/>
              <a:t>la </a:t>
            </a:r>
            <a:r>
              <a:rPr lang="fr-FR" dirty="0" smtClean="0"/>
              <a:t>Rubrique </a:t>
            </a:r>
            <a:r>
              <a:rPr lang="fr-FR" dirty="0"/>
              <a:t>des </a:t>
            </a:r>
            <a:r>
              <a:rPr lang="fr-FR" dirty="0" smtClean="0"/>
              <a:t>Commerciaux ou en cliquant </a:t>
            </a:r>
            <a:r>
              <a:rPr lang="fr-FR" dirty="0" smtClean="0">
                <a:hlinkClick r:id="rId4"/>
              </a:rPr>
              <a:t>ici </a:t>
            </a:r>
            <a:endParaRPr lang="fr-FR" dirty="0"/>
          </a:p>
          <a:p>
            <a:endParaRPr lang="fr-FR" dirty="0"/>
          </a:p>
          <a:p>
            <a:pPr lvl="1"/>
            <a:endParaRPr lang="fr-FR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9" ma:contentTypeDescription="Create a new document." ma:contentTypeScope="" ma:versionID="15289593ee7c3e634593547d52851675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a947f488d0e41918df71ff9b88f20d93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df2096ab-7d57-4ad3-817e-19c322fe2331"/>
    <ds:schemaRef ds:uri="a6eaa20e-8785-4f6a-ad54-680d61602c4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E0EFC7-B399-41B4-AFED-5995194355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12289</TotalTime>
  <Words>171</Words>
  <Application>Microsoft Office PowerPoint</Application>
  <PresentationFormat>Affichage à l'écran (4:3)</PresentationFormat>
  <Paragraphs>63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</vt:i4>
      </vt:variant>
    </vt:vector>
  </HeadingPairs>
  <TitlesOfParts>
    <vt:vector size="21" baseType="lpstr">
      <vt:lpstr>Aharoni</vt:lpstr>
      <vt:lpstr>Arial</vt:lpstr>
      <vt:lpstr>Arial Narrow</vt:lpstr>
      <vt:lpstr>Calibri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LES principales évolutions defi :</vt:lpstr>
      <vt:lpstr>Defi : modification du plan de financement  </vt:lpstr>
      <vt:lpstr>Defi : modification du plan de financement 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552</cp:revision>
  <cp:lastPrinted>2020-01-23T16:40:35Z</cp:lastPrinted>
  <dcterms:created xsi:type="dcterms:W3CDTF">2016-06-03T08:10:53Z</dcterms:created>
  <dcterms:modified xsi:type="dcterms:W3CDTF">2020-06-16T19:02:35Z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daniel.rohde@cegee.caisse-epargne.fr</vt:lpwstr>
  </property>
  <property fmtid="{D5CDD505-2E9C-101B-9397-08002B2CF9AE}" pid="5" name="MSIP_Label_48a19f0c-bea1-442e-a475-ed109d9ec508_SetDate">
    <vt:lpwstr>2020-05-28T15:17:20.3613256Z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