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6.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7.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8.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4"/>
    <p:sldMasterId id="2147483776" r:id="rId5"/>
    <p:sldMasterId id="2147483795" r:id="rId6"/>
    <p:sldMasterId id="2147483785" r:id="rId7"/>
    <p:sldMasterId id="2147483818" r:id="rId8"/>
    <p:sldMasterId id="2147483826" r:id="rId9"/>
    <p:sldMasterId id="2147483834" r:id="rId10"/>
    <p:sldMasterId id="2147483842" r:id="rId11"/>
    <p:sldMasterId id="2147483858" r:id="rId12"/>
  </p:sldMasterIdLst>
  <p:notesMasterIdLst>
    <p:notesMasterId r:id="rId21"/>
  </p:notesMasterIdLst>
  <p:handoutMasterIdLst>
    <p:handoutMasterId r:id="rId22"/>
  </p:handoutMasterIdLst>
  <p:sldIdLst>
    <p:sldId id="286" r:id="rId13"/>
    <p:sldId id="289" r:id="rId14"/>
    <p:sldId id="373" r:id="rId15"/>
    <p:sldId id="403" r:id="rId16"/>
    <p:sldId id="405" r:id="rId17"/>
    <p:sldId id="406" r:id="rId18"/>
    <p:sldId id="407" r:id="rId19"/>
    <p:sldId id="408" r:id="rId20"/>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93">
          <p15:clr>
            <a:srgbClr val="A4A3A4"/>
          </p15:clr>
        </p15:guide>
        <p15:guide id="2" orient="horz" pos="4005">
          <p15:clr>
            <a:srgbClr val="A4A3A4"/>
          </p15:clr>
        </p15:guide>
        <p15:guide id="3" orient="horz" pos="4319">
          <p15:clr>
            <a:srgbClr val="A4A3A4"/>
          </p15:clr>
        </p15:guide>
        <p15:guide id="4" orient="horz" pos="167">
          <p15:clr>
            <a:srgbClr val="A4A3A4"/>
          </p15:clr>
        </p15:guide>
        <p15:guide id="5" orient="horz" pos="853">
          <p15:clr>
            <a:srgbClr val="A4A3A4"/>
          </p15:clr>
        </p15:guide>
        <p15:guide id="6" pos="188">
          <p15:clr>
            <a:srgbClr val="A4A3A4"/>
          </p15:clr>
        </p15:guide>
        <p15:guide id="7" pos="5602">
          <p15:clr>
            <a:srgbClr val="A4A3A4"/>
          </p15:clr>
        </p15:guide>
        <p15:guide id="8" pos="482">
          <p15:clr>
            <a:srgbClr val="A4A3A4"/>
          </p15:clr>
        </p15:guide>
      </p15:sldGuideLst>
    </p:ext>
    <p:ext uri="{2D200454-40CA-4A62-9FC3-DE9A4176ACB9}">
      <p15:notesGuideLst xmlns:p15="http://schemas.microsoft.com/office/powerpoint/2012/main">
        <p15:guide id="1" orient="horz" pos="3126">
          <p15:clr>
            <a:srgbClr val="A4A3A4"/>
          </p15:clr>
        </p15:guide>
        <p15:guide id="2" pos="214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B0F2D"/>
    <a:srgbClr val="581D41"/>
    <a:srgbClr val="F7DAAF"/>
    <a:srgbClr val="A79C86"/>
    <a:srgbClr val="EA9922"/>
    <a:srgbClr val="DE6225"/>
    <a:srgbClr val="BFBFBF"/>
    <a:srgbClr val="FFDDED"/>
    <a:srgbClr val="FFDDDD"/>
    <a:srgbClr val="D3CE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662" autoAdjust="0"/>
    <p:restoredTop sz="94629" autoAdjust="0"/>
  </p:normalViewPr>
  <p:slideViewPr>
    <p:cSldViewPr snapToGrid="0">
      <p:cViewPr>
        <p:scale>
          <a:sx n="100" d="100"/>
          <a:sy n="100" d="100"/>
        </p:scale>
        <p:origin x="228" y="-768"/>
      </p:cViewPr>
      <p:guideLst>
        <p:guide orient="horz" pos="693"/>
        <p:guide orient="horz" pos="4005"/>
        <p:guide orient="horz" pos="4319"/>
        <p:guide orient="horz" pos="167"/>
        <p:guide orient="horz" pos="853"/>
        <p:guide pos="188"/>
        <p:guide pos="5602"/>
        <p:guide pos="482"/>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26" d="100"/>
          <a:sy n="26" d="100"/>
        </p:scale>
        <p:origin x="-1116" y="-114"/>
      </p:cViewPr>
      <p:guideLst>
        <p:guide orient="horz" pos="3126"/>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presProps" Target="presProps.xml"/><Relationship Id="rId10" Type="http://schemas.openxmlformats.org/officeDocument/2006/relationships/slideMaster" Target="slideMasters/slideMaster7.xml"/><Relationship Id="rId19" Type="http://schemas.openxmlformats.org/officeDocument/2006/relationships/slide" Target="slides/slide7.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sz="quarter" idx="1"/>
          </p:nvPr>
        </p:nvSpPr>
        <p:spPr>
          <a:xfrm>
            <a:off x="3850443" y="0"/>
            <a:ext cx="2945659" cy="498056"/>
          </a:xfrm>
          <a:prstGeom prst="rect">
            <a:avLst/>
          </a:prstGeom>
        </p:spPr>
        <p:txBody>
          <a:bodyPr vert="horz" lIns="92138" tIns="46069" rIns="92138" bIns="46069" rtlCol="0"/>
          <a:lstStyle>
            <a:lvl1pPr algn="r">
              <a:defRPr sz="1300"/>
            </a:lvl1pPr>
          </a:lstStyle>
          <a:p>
            <a:fld id="{F77A0AB4-7775-4FC7-B8A1-46CFA9F0F0E9}" type="datetimeFigureOut">
              <a:rPr lang="fr-FR" smtClean="0"/>
              <a:t>19/11/2020</a:t>
            </a:fld>
            <a:endParaRPr lang="fr-FR"/>
          </a:p>
        </p:txBody>
      </p:sp>
      <p:sp>
        <p:nvSpPr>
          <p:cNvPr id="4" name="Espace réservé du pied de page 3"/>
          <p:cNvSpPr>
            <a:spLocks noGrp="1"/>
          </p:cNvSpPr>
          <p:nvPr>
            <p:ph type="ftr" sz="quarter" idx="2"/>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5" name="Espace réservé du numéro de diapositive 4"/>
          <p:cNvSpPr>
            <a:spLocks noGrp="1"/>
          </p:cNvSpPr>
          <p:nvPr>
            <p:ph type="sldNum" sz="quarter" idx="3"/>
          </p:nvPr>
        </p:nvSpPr>
        <p:spPr>
          <a:xfrm>
            <a:off x="3850443" y="9428586"/>
            <a:ext cx="2945659" cy="498055"/>
          </a:xfrm>
          <a:prstGeom prst="rect">
            <a:avLst/>
          </a:prstGeom>
        </p:spPr>
        <p:txBody>
          <a:bodyPr vert="horz" lIns="92138" tIns="46069" rIns="92138" bIns="46069" rtlCol="0" anchor="b"/>
          <a:lstStyle>
            <a:lvl1pPr algn="r">
              <a:defRPr sz="1300"/>
            </a:lvl1pPr>
          </a:lstStyle>
          <a:p>
            <a:fld id="{964C3968-A1B5-4F38-B712-C964C7D4F433}" type="slidenum">
              <a:rPr lang="fr-FR" smtClean="0"/>
              <a:t>‹N°›</a:t>
            </a:fld>
            <a:endParaRPr lang="fr-FR"/>
          </a:p>
        </p:txBody>
      </p:sp>
    </p:spTree>
    <p:extLst>
      <p:ext uri="{BB962C8B-B14F-4D97-AF65-F5344CB8AC3E}">
        <p14:creationId xmlns:p14="http://schemas.microsoft.com/office/powerpoint/2010/main" val="34589703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2138" tIns="46069" rIns="92138" bIns="46069" rtlCol="0"/>
          <a:lstStyle>
            <a:lvl1pPr algn="r">
              <a:defRPr sz="1300"/>
            </a:lvl1pPr>
          </a:lstStyle>
          <a:p>
            <a:fld id="{11D46B69-4552-46CB-8059-651E9FE79FD0}" type="datetimeFigureOut">
              <a:rPr lang="fr-FR" smtClean="0"/>
              <a:t>19/11/2020</a:t>
            </a:fld>
            <a:endParaRPr lang="fr-FR"/>
          </a:p>
        </p:txBody>
      </p:sp>
      <p:sp>
        <p:nvSpPr>
          <p:cNvPr id="4" name="Espace réservé de l'image des diapositives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2138" tIns="46069" rIns="92138" bIns="46069" rtlCol="0" anchor="ctr"/>
          <a:lstStyle/>
          <a:p>
            <a:endParaRPr lang="fr-FR"/>
          </a:p>
        </p:txBody>
      </p:sp>
      <p:sp>
        <p:nvSpPr>
          <p:cNvPr id="5" name="Espace réservé des notes 4"/>
          <p:cNvSpPr>
            <a:spLocks noGrp="1"/>
          </p:cNvSpPr>
          <p:nvPr>
            <p:ph type="body" sz="quarter" idx="3"/>
          </p:nvPr>
        </p:nvSpPr>
        <p:spPr>
          <a:xfrm>
            <a:off x="679768" y="4777195"/>
            <a:ext cx="5438140" cy="3908614"/>
          </a:xfrm>
          <a:prstGeom prst="rect">
            <a:avLst/>
          </a:prstGeom>
        </p:spPr>
        <p:txBody>
          <a:bodyPr vert="horz" lIns="92138" tIns="46069" rIns="92138" bIns="46069"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3850443" y="9428586"/>
            <a:ext cx="2945659" cy="498055"/>
          </a:xfrm>
          <a:prstGeom prst="rect">
            <a:avLst/>
          </a:prstGeom>
        </p:spPr>
        <p:txBody>
          <a:bodyPr vert="horz" lIns="92138" tIns="46069" rIns="92138" bIns="46069" rtlCol="0" anchor="b"/>
          <a:lstStyle>
            <a:lvl1pPr algn="r">
              <a:defRPr sz="1300"/>
            </a:lvl1pPr>
          </a:lstStyle>
          <a:p>
            <a:fld id="{5E6C0AB7-84EE-46A7-ACC8-EBAB79331247}" type="slidenum">
              <a:rPr lang="fr-FR" smtClean="0"/>
              <a:t>‹N°›</a:t>
            </a:fld>
            <a:endParaRPr lang="fr-FR"/>
          </a:p>
        </p:txBody>
      </p:sp>
    </p:spTree>
    <p:extLst>
      <p:ext uri="{BB962C8B-B14F-4D97-AF65-F5344CB8AC3E}">
        <p14:creationId xmlns:p14="http://schemas.microsoft.com/office/powerpoint/2010/main" val="956187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2</a:t>
            </a:fld>
            <a:endParaRPr lang="fr-FR"/>
          </a:p>
        </p:txBody>
      </p:sp>
    </p:spTree>
    <p:extLst>
      <p:ext uri="{BB962C8B-B14F-4D97-AF65-F5344CB8AC3E}">
        <p14:creationId xmlns:p14="http://schemas.microsoft.com/office/powerpoint/2010/main" val="9274964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6.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6.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6.jp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6.jp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6.xml"/><Relationship Id="rId4" Type="http://schemas.openxmlformats.org/officeDocument/2006/relationships/image" Target="../media/image6.jp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7.xml"/><Relationship Id="rId4" Type="http://schemas.openxmlformats.org/officeDocument/2006/relationships/image" Target="../media/image6.jp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8.xml"/><Relationship Id="rId4" Type="http://schemas.openxmlformats.org/officeDocument/2006/relationships/image" Target="../media/image6.jp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9.xml"/><Relationship Id="rId4" Type="http://schemas.openxmlformats.org/officeDocument/2006/relationships/image" Target="../media/image6.jp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6323242" y="6130658"/>
            <a:ext cx="2287622" cy="513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850584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112494714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59130894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15941781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FDDDD"/>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400798295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23892909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10927497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12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Rectangle 1"/>
          <p:cNvSpPr/>
          <p:nvPr userDrawn="1"/>
        </p:nvSpPr>
        <p:spPr>
          <a:xfrm>
            <a:off x="-1" y="6260951"/>
            <a:ext cx="7018317" cy="597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a:p>
        </p:txBody>
      </p:sp>
    </p:spTree>
    <p:extLst>
      <p:ext uri="{BB962C8B-B14F-4D97-AF65-F5344CB8AC3E}">
        <p14:creationId xmlns:p14="http://schemas.microsoft.com/office/powerpoint/2010/main" val="1239119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125014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1248108760"/>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792380582"/>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910672183"/>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2831194925"/>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347590667"/>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155687089"/>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1581401263"/>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974339007"/>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076146726"/>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3677050891"/>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2584419172"/>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52183905"/>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1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45929236"/>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1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8535676"/>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rgbClr val="F7DAAF"/>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7DAAF"/>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6026633"/>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15045"/>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65362724"/>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2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77312370"/>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2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3621979"/>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accent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accent2">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6950388"/>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86646885"/>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6"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58343727"/>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3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7"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6440456"/>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3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9"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689015"/>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accent5">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accent5">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1158568"/>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1982826"/>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955665121"/>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3610014046"/>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806601200"/>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4099791631"/>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277047349"/>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3807498575"/>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651262580"/>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14"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20"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2336095"/>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913309864"/>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676268456"/>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238204553"/>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1845743687"/>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3183750267"/>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908050" y="1321481"/>
            <a:ext cx="8542338" cy="4515034"/>
          </a:xfrm>
          <a:prstGeom prst="rect">
            <a:avLst/>
          </a:prstGeo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168521806"/>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7574277"/>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003880197"/>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180192375"/>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1799320540"/>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430610965"/>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98450" y="1354138"/>
            <a:ext cx="8542338" cy="4515034"/>
          </a:xfrm>
          <a:prstGeom prst="rect">
            <a:avLst/>
          </a:prstGeo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943169202"/>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464018114"/>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779059490"/>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63095553"/>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2019887280"/>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853595330"/>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582910"/>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31107" y="1621971"/>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681281855"/>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783574156"/>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2518840676"/>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3333242985"/>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313935743"/>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98450" y="1354138"/>
            <a:ext cx="8542338" cy="4515034"/>
          </a:xfrm>
          <a:prstGeom prst="rect">
            <a:avLst/>
          </a:prstGeo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698616553"/>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4066188927"/>
      </p:ext>
    </p:extLst>
  </p:cSld>
  <p:clrMapOvr>
    <a:masterClrMapping/>
  </p:clrMapOvr>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54766579"/>
      </p:ext>
    </p:extLst>
  </p:cSld>
  <p:clrMapOvr>
    <a:masterClrMapping/>
  </p:clrMapOvr>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301820333"/>
      </p:ext>
    </p:extLst>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394143386"/>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43242106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10" Type="http://schemas.openxmlformats.org/officeDocument/2006/relationships/image" Target="../media/image6.jpg"/><Relationship Id="rId4" Type="http://schemas.openxmlformats.org/officeDocument/2006/relationships/slideLayout" Target="../slideLayouts/slideLayout13.xml"/><Relationship Id="rId9" Type="http://schemas.openxmlformats.org/officeDocument/2006/relationships/image" Target="../media/image5.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slideLayout" Target="../slideLayouts/slideLayout34.xml"/><Relationship Id="rId3" Type="http://schemas.openxmlformats.org/officeDocument/2006/relationships/slideLayout" Target="../slideLayouts/slideLayout19.xml"/><Relationship Id="rId21" Type="http://schemas.openxmlformats.org/officeDocument/2006/relationships/slideLayout" Target="../slideLayouts/slideLayout37.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5" Type="http://schemas.openxmlformats.org/officeDocument/2006/relationships/image" Target="../media/image6.jpg"/><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slideLayout" Target="../slideLayouts/slideLayout36.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24" Type="http://schemas.openxmlformats.org/officeDocument/2006/relationships/image" Target="../media/image7.emf"/><Relationship Id="rId5" Type="http://schemas.openxmlformats.org/officeDocument/2006/relationships/slideLayout" Target="../slideLayouts/slideLayout21.xml"/><Relationship Id="rId15" Type="http://schemas.openxmlformats.org/officeDocument/2006/relationships/slideLayout" Target="../slideLayouts/slideLayout31.xml"/><Relationship Id="rId23" Type="http://schemas.openxmlformats.org/officeDocument/2006/relationships/theme" Target="../theme/theme3.xml"/><Relationship Id="rId10" Type="http://schemas.openxmlformats.org/officeDocument/2006/relationships/slideLayout" Target="../slideLayouts/slideLayout26.xml"/><Relationship Id="rId19" Type="http://schemas.openxmlformats.org/officeDocument/2006/relationships/slideLayout" Target="../slideLayouts/slideLayout35.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 Id="rId22"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41.xml"/><Relationship Id="rId7" Type="http://schemas.openxmlformats.org/officeDocument/2006/relationships/slideLayout" Target="../slideLayouts/slideLayout45.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5" Type="http://schemas.openxmlformats.org/officeDocument/2006/relationships/slideLayout" Target="../slideLayouts/slideLayout43.xml"/><Relationship Id="rId10" Type="http://schemas.openxmlformats.org/officeDocument/2006/relationships/image" Target="../media/image6.jpg"/><Relationship Id="rId4" Type="http://schemas.openxmlformats.org/officeDocument/2006/relationships/slideLayout" Target="../slideLayouts/slideLayout42.xml"/><Relationship Id="rId9" Type="http://schemas.openxmlformats.org/officeDocument/2006/relationships/image" Target="../media/image11.jpeg"/></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48.xml"/><Relationship Id="rId7" Type="http://schemas.openxmlformats.org/officeDocument/2006/relationships/slideLayout" Target="../slideLayouts/slideLayout52.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5" Type="http://schemas.openxmlformats.org/officeDocument/2006/relationships/slideLayout" Target="../slideLayouts/slideLayout50.xml"/><Relationship Id="rId4" Type="http://schemas.openxmlformats.org/officeDocument/2006/relationships/slideLayout" Target="../slideLayouts/slideLayout49.xml"/><Relationship Id="rId9" Type="http://schemas.openxmlformats.org/officeDocument/2006/relationships/image" Target="../media/image6.jpg"/></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55.xml"/><Relationship Id="rId7" Type="http://schemas.openxmlformats.org/officeDocument/2006/relationships/slideLayout" Target="../slideLayouts/slideLayout59.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5" Type="http://schemas.openxmlformats.org/officeDocument/2006/relationships/slideLayout" Target="../slideLayouts/slideLayout57.xml"/><Relationship Id="rId4" Type="http://schemas.openxmlformats.org/officeDocument/2006/relationships/slideLayout" Target="../slideLayouts/slideLayout56.xml"/><Relationship Id="rId9" Type="http://schemas.openxmlformats.org/officeDocument/2006/relationships/image" Target="../media/image6.jpg"/></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5" Type="http://schemas.openxmlformats.org/officeDocument/2006/relationships/slideLayout" Target="../slideLayouts/slideLayout64.xml"/><Relationship Id="rId4" Type="http://schemas.openxmlformats.org/officeDocument/2006/relationships/slideLayout" Target="../slideLayouts/slideLayout63.xml"/><Relationship Id="rId9" Type="http://schemas.openxmlformats.org/officeDocument/2006/relationships/image" Target="../media/image6.jpg"/></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69.xml"/><Relationship Id="rId7" Type="http://schemas.openxmlformats.org/officeDocument/2006/relationships/slideLayout" Target="../slideLayouts/slideLayout73.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5" Type="http://schemas.openxmlformats.org/officeDocument/2006/relationships/slideLayout" Target="../slideLayouts/slideLayout71.xml"/><Relationship Id="rId4" Type="http://schemas.openxmlformats.org/officeDocument/2006/relationships/slideLayout" Target="../slideLayouts/slideLayout70.xml"/><Relationship Id="rId9" Type="http://schemas.openxmlformats.org/officeDocument/2006/relationships/image" Target="../media/image6.jpg"/></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3" Type="http://schemas.openxmlformats.org/officeDocument/2006/relationships/slideLayout" Target="../slideLayouts/slideLayout76.xml"/><Relationship Id="rId7" Type="http://schemas.openxmlformats.org/officeDocument/2006/relationships/slideLayout" Target="../slideLayouts/slideLayout80.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5" Type="http://schemas.openxmlformats.org/officeDocument/2006/relationships/slideLayout" Target="../slideLayouts/slideLayout78.xml"/><Relationship Id="rId4" Type="http://schemas.openxmlformats.org/officeDocument/2006/relationships/slideLayout" Target="../slideLayouts/slideLayout77.xml"/><Relationship Id="rId9" Type="http://schemas.openxmlformats.org/officeDocument/2006/relationships/image" Target="../media/image6.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BFBFBF"/>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8" name="Image 1"/>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bwMode="auto">
          <a:xfrm>
            <a:off x="6781800" y="6297049"/>
            <a:ext cx="2098049" cy="470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1">
                    <a:lumMod val="50000"/>
                  </a:schemeClr>
                </a:solidFill>
                <a:latin typeface="Arial Narrow" panose="020B0606020202030204" pitchFamily="34" charset="0"/>
              </a:rPr>
              <a:t>TITRE DE LA PRÉSENTATION</a:t>
            </a:r>
          </a:p>
        </p:txBody>
      </p:sp>
    </p:spTree>
    <p:extLst>
      <p:ext uri="{BB962C8B-B14F-4D97-AF65-F5344CB8AC3E}">
        <p14:creationId xmlns:p14="http://schemas.microsoft.com/office/powerpoint/2010/main" val="918055934"/>
      </p:ext>
    </p:extLst>
  </p:cSld>
  <p:clrMap bg1="lt1" tx1="dk1" bg2="lt2" tx2="dk2" accent1="accent1" accent2="accent2" accent3="accent3" accent4="accent4" accent5="accent5" accent6="accent6" hlink="hlink" folHlink="folHlink"/>
  <p:sldLayoutIdLst>
    <p:sldLayoutId id="2147483878" r:id="rId1"/>
    <p:sldLayoutId id="2147483769" r:id="rId2"/>
    <p:sldLayoutId id="2147483771" r:id="rId3"/>
    <p:sldLayoutId id="2147483772" r:id="rId4"/>
    <p:sldLayoutId id="2147483773" r:id="rId5"/>
    <p:sldLayoutId id="2147483774" r:id="rId6"/>
    <p:sldLayoutId id="2147483775" r:id="rId7"/>
    <p:sldLayoutId id="2147483882" r:id="rId8"/>
    <p:sldLayoutId id="2147483881" r:id="rId9"/>
  </p:sldLayoutIdLst>
  <p:timing>
    <p:tnLst>
      <p:par>
        <p:cTn id="1" dur="indefinite" restart="never" nodeType="tmRoot"/>
      </p:par>
    </p:tnLst>
  </p:timing>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2"/>
                </a:solidFill>
                <a:latin typeface="Arial Narrow" panose="020B0606020202030204" pitchFamily="34" charset="0"/>
              </a:rPr>
              <a:t>TITRE DE LA PRÉSENTATION</a:t>
            </a:r>
          </a:p>
        </p:txBody>
      </p:sp>
      <p:pic>
        <p:nvPicPr>
          <p:cNvPr id="16" name="Image 15" descr="Griffetaupe.pdf"/>
          <p:cNvPicPr>
            <a:picLocks noChangeAspect="1"/>
          </p:cNvPicPr>
          <p:nvPr userDrawn="1"/>
        </p:nvPicPr>
        <p:blipFill rotWithShape="1">
          <a:blip r:embed="rId9">
            <a:extLst>
              <a:ext uri="{28A0092B-C50C-407E-A947-70E740481C1C}">
                <a14:useLocalDpi xmlns:a14="http://schemas.microsoft.com/office/drawing/2010/main" val="0"/>
              </a:ext>
            </a:extLst>
          </a:blip>
          <a:srcRect l="16105" t="18838" r="13858" b="13592"/>
          <a:stretch/>
        </p:blipFill>
        <p:spPr>
          <a:xfrm>
            <a:off x="649320" y="6343712"/>
            <a:ext cx="1212534" cy="311074"/>
          </a:xfrm>
          <a:prstGeom prst="rect">
            <a:avLst/>
          </a:prstGeom>
        </p:spPr>
      </p:pic>
      <p:pic>
        <p:nvPicPr>
          <p:cNvPr id="17"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3303531"/>
      </p:ext>
    </p:extLst>
  </p:cSld>
  <p:clrMap bg1="lt1" tx1="dk1" bg2="lt2" tx2="dk2" accent1="accent1" accent2="accent2" accent3="accent3" accent4="accent4" accent5="accent5" accent6="accent6" hlink="hlink" folHlink="folHlink"/>
  <p:sldLayoutIdLst>
    <p:sldLayoutId id="2147483869" r:id="rId1"/>
    <p:sldLayoutId id="2147483778" r:id="rId2"/>
    <p:sldLayoutId id="2147483779" r:id="rId3"/>
    <p:sldLayoutId id="2147483780" r:id="rId4"/>
    <p:sldLayoutId id="2147483781" r:id="rId5"/>
    <p:sldLayoutId id="2147483782" r:id="rId6"/>
    <p:sldLayoutId id="2147483783" r:id="rId7"/>
  </p:sldLayoutIdLst>
  <p:timing>
    <p:tnLst>
      <p:par>
        <p:cTn id="1" dur="indefinite" restart="never" nodeType="tmRoot"/>
      </p:par>
    </p:tnLst>
  </p:timing>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2"/>
                </a:solidFill>
                <a:latin typeface="Arial Narrow" panose="020B0606020202030204" pitchFamily="34" charset="0"/>
              </a:rPr>
              <a:t>TITRE DE LA PRÉSENTATION</a:t>
            </a:r>
          </a:p>
        </p:txBody>
      </p:sp>
      <p:pic>
        <p:nvPicPr>
          <p:cNvPr id="17" name="Image 16" descr="GRIFFE_PRO 2.pdf"/>
          <p:cNvPicPr>
            <a:picLocks noChangeAspect="1"/>
          </p:cNvPicPr>
          <p:nvPr userDrawn="1"/>
        </p:nvPicPr>
        <p:blipFill rotWithShape="1">
          <a:blip r:embed="rId24" cstate="print">
            <a:extLst>
              <a:ext uri="{28A0092B-C50C-407E-A947-70E740481C1C}">
                <a14:useLocalDpi xmlns:a14="http://schemas.microsoft.com/office/drawing/2010/main" val="0"/>
              </a:ext>
            </a:extLst>
          </a:blip>
          <a:srcRect l="8364" t="31060" r="9107" b="31740"/>
          <a:stretch/>
        </p:blipFill>
        <p:spPr>
          <a:xfrm>
            <a:off x="644715" y="6405772"/>
            <a:ext cx="1393405" cy="154101"/>
          </a:xfrm>
          <a:prstGeom prst="rect">
            <a:avLst/>
          </a:prstGeom>
        </p:spPr>
      </p:pic>
      <p:pic>
        <p:nvPicPr>
          <p:cNvPr id="16" name="Image 1"/>
          <p:cNvPicPr>
            <a:picLocks noChangeAspect="1"/>
          </p:cNvPicPr>
          <p:nvPr userDrawn="1"/>
        </p:nvPicPr>
        <p:blipFill>
          <a:blip r:embed="rId25">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9206643"/>
      </p:ext>
    </p:extLst>
  </p:cSld>
  <p:clrMap bg1="lt1" tx1="dk1" bg2="lt2" tx2="dk2" accent1="accent1" accent2="accent2" accent3="accent3" accent4="accent4" accent5="accent5" accent6="accent6" hlink="hlink" folHlink="folHlink"/>
  <p:sldLayoutIdLst>
    <p:sldLayoutId id="2147483870"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 id="2147483811" r:id="rId16"/>
    <p:sldLayoutId id="2147483812" r:id="rId17"/>
    <p:sldLayoutId id="2147483813" r:id="rId18"/>
    <p:sldLayoutId id="2147483814" r:id="rId19"/>
    <p:sldLayoutId id="2147483815" r:id="rId20"/>
    <p:sldLayoutId id="2147483816" r:id="rId21"/>
    <p:sldLayoutId id="2147483817" r:id="rId22"/>
  </p:sldLayoutIdLst>
  <p:timing>
    <p:tnLst>
      <p:par>
        <p:cTn id="1" dur="indefinite" restart="never" nodeType="tmRoot"/>
      </p:par>
    </p:tnLst>
  </p:timing>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2"/>
                </a:solidFill>
                <a:latin typeface="Arial Narrow" panose="020B0606020202030204" pitchFamily="34" charset="0"/>
              </a:rPr>
              <a:t>TITRE DE LA PRÉSENTATION</a:t>
            </a:r>
          </a:p>
        </p:txBody>
      </p:sp>
      <p:pic>
        <p:nvPicPr>
          <p:cNvPr id="17" name="Image 16" descr="Capture d’écran 2014-02-18 à 17.45.05.jpg"/>
          <p:cNvPicPr>
            <a:picLocks noChangeAspect="1"/>
          </p:cNvPicPr>
          <p:nvPr userDrawn="1"/>
        </p:nvPicPr>
        <p:blipFill rotWithShape="1">
          <a:blip r:embed="rId9" cstate="print">
            <a:extLst>
              <a:ext uri="{28A0092B-C50C-407E-A947-70E740481C1C}">
                <a14:useLocalDpi xmlns:a14="http://schemas.microsoft.com/office/drawing/2010/main" val="0"/>
              </a:ext>
            </a:extLst>
          </a:blip>
          <a:srcRect t="7996" b="6648"/>
          <a:stretch/>
        </p:blipFill>
        <p:spPr>
          <a:xfrm>
            <a:off x="640859" y="6334332"/>
            <a:ext cx="1419295" cy="349920"/>
          </a:xfrm>
          <a:prstGeom prst="rect">
            <a:avLst/>
          </a:prstGeom>
        </p:spPr>
      </p:pic>
      <p:pic>
        <p:nvPicPr>
          <p:cNvPr id="16"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0459620"/>
      </p:ext>
    </p:extLst>
  </p:cSld>
  <p:clrMap bg1="lt1" tx1="dk1" bg2="lt2" tx2="dk2" accent1="accent1" accent2="accent2" accent3="accent3" accent4="accent4" accent5="accent5" accent6="accent6" hlink="hlink" folHlink="folHlink"/>
  <p:sldLayoutIdLst>
    <p:sldLayoutId id="2147483871" r:id="rId1"/>
    <p:sldLayoutId id="2147483788" r:id="rId2"/>
    <p:sldLayoutId id="2147483789" r:id="rId3"/>
    <p:sldLayoutId id="2147483790" r:id="rId4"/>
    <p:sldLayoutId id="2147483791" r:id="rId5"/>
    <p:sldLayoutId id="2147483792" r:id="rId6"/>
    <p:sldLayoutId id="2147483793" r:id="rId7"/>
  </p:sldLayoutIdLst>
  <p:timing>
    <p:tnLst>
      <p:par>
        <p:cTn id="1" dur="indefinite" restart="never" nodeType="tmRoot"/>
      </p:par>
    </p:tnLst>
  </p:timing>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6" name="Groupe 25"/>
          <p:cNvGrpSpPr/>
          <p:nvPr userDrawn="1"/>
        </p:nvGrpSpPr>
        <p:grpSpPr>
          <a:xfrm>
            <a:off x="231382" y="357376"/>
            <a:ext cx="8595012" cy="709424"/>
            <a:chOff x="231382" y="357376"/>
            <a:chExt cx="8595012" cy="709424"/>
          </a:xfrm>
        </p:grpSpPr>
        <p:sp>
          <p:nvSpPr>
            <p:cNvPr id="27" name="Rectangle 26"/>
            <p:cNvSpPr/>
            <p:nvPr userDrawn="1"/>
          </p:nvSpPr>
          <p:spPr bwMode="auto">
            <a:xfrm>
              <a:off x="298594" y="363557"/>
              <a:ext cx="8527800" cy="703243"/>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8" name="Rectangle 27"/>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29" name="Rectangle 2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31" name="Espace réservé du texte 22"/>
          <p:cNvSpPr txBox="1">
            <a:spLocks/>
          </p:cNvSpPr>
          <p:nvPr userDrawn="1"/>
        </p:nvSpPr>
        <p:spPr>
          <a:xfrm>
            <a:off x="766988" y="357374"/>
            <a:ext cx="8059406" cy="709426"/>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32" name="ZoneTexte 31"/>
          <p:cNvSpPr txBox="1"/>
          <p:nvPr userDrawn="1"/>
        </p:nvSpPr>
        <p:spPr>
          <a:xfrm>
            <a:off x="629705" y="6394320"/>
            <a:ext cx="1827056" cy="230832"/>
          </a:xfrm>
          <a:prstGeom prst="rect">
            <a:avLst/>
          </a:prstGeom>
          <a:noFill/>
        </p:spPr>
        <p:txBody>
          <a:bodyPr wrap="square" rtlCol="0" anchor="ctr">
            <a:spAutoFit/>
          </a:bodyPr>
          <a:lstStyle/>
          <a:p>
            <a:pPr algn="l"/>
            <a:r>
              <a:rPr lang="fr-FR" sz="900" b="1" dirty="0" smtClean="0">
                <a:solidFill>
                  <a:srgbClr val="9E0827"/>
                </a:solidFill>
                <a:latin typeface="Arial Narrow" panose="020B0606020202030204" pitchFamily="34" charset="0"/>
              </a:rPr>
              <a:t>ENTREPRISES</a:t>
            </a:r>
            <a:endParaRPr lang="fr-FR" sz="900" b="1" dirty="0">
              <a:solidFill>
                <a:srgbClr val="9E0827"/>
              </a:solidFill>
              <a:latin typeface="Arial Narrow" panose="020B0606020202030204" pitchFamily="34" charset="0"/>
            </a:endParaRPr>
          </a:p>
        </p:txBody>
      </p:sp>
      <p:sp>
        <p:nvSpPr>
          <p:cNvPr id="33" name="Rectangle 32"/>
          <p:cNvSpPr/>
          <p:nvPr userDrawn="1"/>
        </p:nvSpPr>
        <p:spPr bwMode="auto">
          <a:xfrm>
            <a:off x="298594" y="6372222"/>
            <a:ext cx="274809" cy="264474"/>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34"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2366592"/>
      </p:ext>
    </p:extLst>
  </p:cSld>
  <p:clrMap bg1="lt1" tx1="dk1" bg2="lt2" tx2="dk2" accent1="accent1" accent2="accent2" accent3="accent3" accent4="accent4" accent5="accent5" accent6="accent6" hlink="hlink" folHlink="folHlink"/>
  <p:sldLayoutIdLst>
    <p:sldLayoutId id="2147483872" r:id="rId1"/>
    <p:sldLayoutId id="2147483820" r:id="rId2"/>
    <p:sldLayoutId id="2147483821" r:id="rId3"/>
    <p:sldLayoutId id="2147483822" r:id="rId4"/>
    <p:sldLayoutId id="2147483823" r:id="rId5"/>
    <p:sldLayoutId id="2147483824" r:id="rId6"/>
    <p:sldLayoutId id="2147483825" r:id="rId7"/>
  </p:sldLayoutIdLst>
  <p:timing>
    <p:tnLst>
      <p:par>
        <p:cTn id="1" dur="indefinite" restart="never" nodeType="tmRoot"/>
      </p:par>
    </p:tnLst>
  </p:timing>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C00000"/>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17" name="Rectangle 16"/>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943230"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20" name="ZoneTexte 19"/>
          <p:cNvSpPr txBox="1"/>
          <p:nvPr userDrawn="1"/>
        </p:nvSpPr>
        <p:spPr>
          <a:xfrm>
            <a:off x="629705" y="6328218"/>
            <a:ext cx="1827056" cy="369332"/>
          </a:xfrm>
          <a:prstGeom prst="rect">
            <a:avLst/>
          </a:prstGeom>
          <a:noFill/>
        </p:spPr>
        <p:txBody>
          <a:bodyPr wrap="square" rtlCol="0">
            <a:spAutoFit/>
          </a:bodyPr>
          <a:lstStyle/>
          <a:p>
            <a:pPr algn="l"/>
            <a:r>
              <a:rPr lang="fr-FR" sz="900" b="1" dirty="0" smtClean="0">
                <a:solidFill>
                  <a:srgbClr val="DE6225"/>
                </a:solidFill>
                <a:latin typeface="Arial Narrow" panose="020B0606020202030204" pitchFamily="34" charset="0"/>
              </a:rPr>
              <a:t>ECONOMIE SOCIALE</a:t>
            </a:r>
            <a:br>
              <a:rPr lang="fr-FR" sz="900" b="1" dirty="0" smtClean="0">
                <a:solidFill>
                  <a:srgbClr val="DE6225"/>
                </a:solidFill>
                <a:latin typeface="Arial Narrow" panose="020B0606020202030204" pitchFamily="34" charset="0"/>
              </a:rPr>
            </a:br>
            <a:r>
              <a:rPr lang="fr-FR" sz="900" b="1" dirty="0" smtClean="0">
                <a:solidFill>
                  <a:srgbClr val="DE6225"/>
                </a:solidFill>
                <a:latin typeface="Arial Narrow" panose="020B0606020202030204" pitchFamily="34" charset="0"/>
              </a:rPr>
              <a:t>ET INSTITUIONNELS</a:t>
            </a:r>
            <a:endParaRPr lang="fr-FR" sz="900" b="1" dirty="0">
              <a:solidFill>
                <a:srgbClr val="DE6225"/>
              </a:solidFill>
              <a:latin typeface="Arial Narrow" panose="020B0606020202030204" pitchFamily="34" charset="0"/>
            </a:endParaRPr>
          </a:p>
        </p:txBody>
      </p:sp>
      <p:sp>
        <p:nvSpPr>
          <p:cNvPr id="21"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22"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225605"/>
      </p:ext>
    </p:extLst>
  </p:cSld>
  <p:clrMap bg1="lt1" tx1="dk1" bg2="lt2" tx2="dk2" accent1="accent1" accent2="accent2" accent3="accent3" accent4="accent4" accent5="accent5" accent6="accent6" hlink="hlink" folHlink="folHlink"/>
  <p:sldLayoutIdLst>
    <p:sldLayoutId id="2147483873" r:id="rId1"/>
    <p:sldLayoutId id="2147483828" r:id="rId2"/>
    <p:sldLayoutId id="2147483829" r:id="rId3"/>
    <p:sldLayoutId id="2147483830" r:id="rId4"/>
    <p:sldLayoutId id="2147483831" r:id="rId5"/>
    <p:sldLayoutId id="2147483832" r:id="rId6"/>
    <p:sldLayoutId id="2147483833" r:id="rId7"/>
  </p:sldLayoutIdLst>
  <p:timing>
    <p:tnLst>
      <p:par>
        <p:cTn id="1" dur="indefinite" restart="never" nodeType="tmRoot"/>
      </p:par>
    </p:tnLst>
  </p:timing>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231382" y="357376"/>
            <a:ext cx="8595012"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6" name="ZoneTexte 25"/>
          <p:cNvSpPr txBox="1"/>
          <p:nvPr userDrawn="1"/>
        </p:nvSpPr>
        <p:spPr>
          <a:xfrm>
            <a:off x="633008" y="6390640"/>
            <a:ext cx="1827056" cy="230832"/>
          </a:xfrm>
          <a:prstGeom prst="rect">
            <a:avLst/>
          </a:prstGeom>
          <a:noFill/>
        </p:spPr>
        <p:txBody>
          <a:bodyPr wrap="square" rtlCol="0">
            <a:spAutoFit/>
          </a:bodyPr>
          <a:lstStyle>
            <a:defPPr>
              <a:defRPr lang="fr-FR"/>
            </a:defPPr>
            <a:lvl1pPr algn="l">
              <a:defRPr sz="900" b="1">
                <a:solidFill>
                  <a:srgbClr val="DE6225"/>
                </a:solidFill>
                <a:latin typeface="Arial Narrow" panose="020B0606020202030204" pitchFamily="34" charset="0"/>
              </a:defRPr>
            </a:lvl1pPr>
          </a:lstStyle>
          <a:p>
            <a:r>
              <a:rPr lang="fr-FR" dirty="0"/>
              <a:t>PERSONNES PROTEGEES</a:t>
            </a:r>
          </a:p>
        </p:txBody>
      </p:sp>
      <p:sp>
        <p:nvSpPr>
          <p:cNvPr id="28" name="Espace réservé du texte 22"/>
          <p:cNvSpPr txBox="1">
            <a:spLocks/>
          </p:cNvSpPr>
          <p:nvPr userDrawn="1"/>
        </p:nvSpPr>
        <p:spPr>
          <a:xfrm>
            <a:off x="766988" y="357376"/>
            <a:ext cx="8059406" cy="709424"/>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29" name="Rectangle 28"/>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30"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3763699"/>
      </p:ext>
    </p:extLst>
  </p:cSld>
  <p:clrMap bg1="lt1" tx1="dk1" bg2="lt2" tx2="dk2" accent1="accent1" accent2="accent2" accent3="accent3" accent4="accent4" accent5="accent5" accent6="accent6" hlink="hlink" folHlink="folHlink"/>
  <p:sldLayoutIdLst>
    <p:sldLayoutId id="2147483874" r:id="rId1"/>
    <p:sldLayoutId id="2147483836" r:id="rId2"/>
    <p:sldLayoutId id="2147483837" r:id="rId3"/>
    <p:sldLayoutId id="2147483838" r:id="rId4"/>
    <p:sldLayoutId id="2147483839" r:id="rId5"/>
    <p:sldLayoutId id="2147483840" r:id="rId6"/>
    <p:sldLayoutId id="2147483841" r:id="rId7"/>
  </p:sldLayoutIdLst>
  <p:timing>
    <p:tnLst>
      <p:par>
        <p:cTn id="1" dur="indefinite" restart="never" nodeType="tmRoot"/>
      </p:par>
    </p:tnLst>
  </p:timing>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17" name="Rectangle 16"/>
          <p:cNvSpPr/>
          <p:nvPr userDrawn="1"/>
        </p:nvSpPr>
        <p:spPr bwMode="auto">
          <a:xfrm>
            <a:off x="298594" y="6372222"/>
            <a:ext cx="274809" cy="264474"/>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943230"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20" name="ZoneTexte 19"/>
          <p:cNvSpPr txBox="1"/>
          <p:nvPr userDrawn="1"/>
        </p:nvSpPr>
        <p:spPr>
          <a:xfrm>
            <a:off x="629705" y="6394320"/>
            <a:ext cx="1827056" cy="230832"/>
          </a:xfrm>
          <a:prstGeom prst="rect">
            <a:avLst/>
          </a:prstGeom>
          <a:noFill/>
        </p:spPr>
        <p:txBody>
          <a:bodyPr wrap="square" rtlCol="0">
            <a:spAutoFit/>
          </a:bodyPr>
          <a:lstStyle/>
          <a:p>
            <a:pPr algn="l"/>
            <a:r>
              <a:rPr lang="fr-FR" sz="900" b="1" dirty="0" smtClean="0">
                <a:solidFill>
                  <a:srgbClr val="581D41"/>
                </a:solidFill>
                <a:latin typeface="Arial Narrow" panose="020B0606020202030204" pitchFamily="34" charset="0"/>
              </a:rPr>
              <a:t>IMMOBILIER PROFESSIONNEL</a:t>
            </a:r>
            <a:endParaRPr lang="fr-FR" sz="900" b="1" dirty="0">
              <a:solidFill>
                <a:srgbClr val="581D41"/>
              </a:solidFill>
              <a:latin typeface="Arial Narrow" panose="020B0606020202030204" pitchFamily="34" charset="0"/>
            </a:endParaRPr>
          </a:p>
        </p:txBody>
      </p:sp>
      <p:sp>
        <p:nvSpPr>
          <p:cNvPr id="21"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22"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2507664"/>
      </p:ext>
    </p:extLst>
  </p:cSld>
  <p:clrMap bg1="lt1" tx1="dk1" bg2="lt2" tx2="dk2" accent1="accent1" accent2="accent2" accent3="accent3" accent4="accent4" accent5="accent5" accent6="accent6" hlink="hlink" folHlink="folHlink"/>
  <p:sldLayoutIdLst>
    <p:sldLayoutId id="2147483875" r:id="rId1"/>
    <p:sldLayoutId id="2147483844" r:id="rId2"/>
    <p:sldLayoutId id="2147483845" r:id="rId3"/>
    <p:sldLayoutId id="2147483846" r:id="rId4"/>
    <p:sldLayoutId id="2147483847" r:id="rId5"/>
    <p:sldLayoutId id="2147483848" r:id="rId6"/>
    <p:sldLayoutId id="2147483849" r:id="rId7"/>
  </p:sldLayoutIdLst>
  <p:timing>
    <p:tnLst>
      <p:par>
        <p:cTn id="1" dur="indefinite" restart="never" nodeType="tmRoot"/>
      </p:par>
    </p:tnLst>
  </p:timing>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581D41"/>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231382" y="357376"/>
            <a:ext cx="8595012"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6" name="Rectangle 25"/>
          <p:cNvSpPr/>
          <p:nvPr userDrawn="1"/>
        </p:nvSpPr>
        <p:spPr bwMode="auto">
          <a:xfrm>
            <a:off x="298594" y="6372222"/>
            <a:ext cx="274809" cy="264474"/>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27" name="ZoneTexte 26"/>
          <p:cNvSpPr txBox="1"/>
          <p:nvPr userDrawn="1"/>
        </p:nvSpPr>
        <p:spPr>
          <a:xfrm>
            <a:off x="629705" y="6394320"/>
            <a:ext cx="1166044" cy="230832"/>
          </a:xfrm>
          <a:prstGeom prst="rect">
            <a:avLst/>
          </a:prstGeom>
          <a:noFill/>
        </p:spPr>
        <p:txBody>
          <a:bodyPr wrap="square" rtlCol="0">
            <a:spAutoFit/>
          </a:bodyPr>
          <a:lstStyle/>
          <a:p>
            <a:pPr algn="l"/>
            <a:r>
              <a:rPr lang="fr-FR" sz="900" b="1" dirty="0" smtClean="0">
                <a:solidFill>
                  <a:srgbClr val="EA9922"/>
                </a:solidFill>
                <a:latin typeface="Arial Narrow" panose="020B0606020202030204" pitchFamily="34" charset="0"/>
              </a:rPr>
              <a:t>SECTEUR PUBLIC</a:t>
            </a:r>
            <a:endParaRPr lang="fr-FR" sz="900" b="1" dirty="0">
              <a:solidFill>
                <a:srgbClr val="EA9922"/>
              </a:solidFill>
              <a:latin typeface="Arial Narrow" panose="020B0606020202030204" pitchFamily="34" charset="0"/>
            </a:endParaRPr>
          </a:p>
        </p:txBody>
      </p:sp>
      <p:sp>
        <p:nvSpPr>
          <p:cNvPr id="29" name="Espace réservé du texte 22"/>
          <p:cNvSpPr txBox="1">
            <a:spLocks/>
          </p:cNvSpPr>
          <p:nvPr userDrawn="1"/>
        </p:nvSpPr>
        <p:spPr>
          <a:xfrm>
            <a:off x="943230"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30"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5062497"/>
      </p:ext>
    </p:extLst>
  </p:cSld>
  <p:clrMap bg1="lt1" tx1="dk1" bg2="lt2" tx2="dk2" accent1="accent1" accent2="accent2" accent3="accent3" accent4="accent4" accent5="accent5" accent6="accent6" hlink="hlink" folHlink="folHlink"/>
  <p:sldLayoutIdLst>
    <p:sldLayoutId id="2147483877" r:id="rId1"/>
    <p:sldLayoutId id="2147483860" r:id="rId2"/>
    <p:sldLayoutId id="2147483861" r:id="rId3"/>
    <p:sldLayoutId id="2147483862" r:id="rId4"/>
    <p:sldLayoutId id="2147483863" r:id="rId5"/>
    <p:sldLayoutId id="2147483864" r:id="rId6"/>
    <p:sldLayoutId id="2147483865" r:id="rId7"/>
  </p:sldLayoutIdLst>
  <p:timing>
    <p:tnLst>
      <p:par>
        <p:cTn id="1" dur="indefinite" restart="never" nodeType="tmRoot"/>
      </p:par>
    </p:tnLst>
  </p:timing>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EA992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g"/><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22.sv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6.svg"/><Relationship Id="rId5" Type="http://schemas.openxmlformats.org/officeDocument/2006/relationships/image" Target="../media/image20.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hyperlink" Target="http://commerciaux.celca.caisse-epargne.fr/download/1172/pret-innovation-garanti-par-le-fei/19959/descriptif_produit_pro_pret-relance-fei-cosme.pdf" TargetMode="External"/><Relationship Id="rId5" Type="http://schemas.openxmlformats.org/officeDocument/2006/relationships/hyperlink" Target="http://commerciaux.celca.caisse-epargne.fr/download/1172/pret-innovation-garanti-par-le-fei/19961/note-dinformation-pret-relance-fei-cosme-covod-19.doc" TargetMode="External"/><Relationship Id="rId4" Type="http://schemas.openxmlformats.org/officeDocument/2006/relationships/hyperlink" Target="http://commerciaux.celca.caisse-epargne.fr/download/1172/pret-innovation-garanti-par-le-fei/19960/pret-relance-fei-caisse-depargne.ppt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Espace réservé pour une image  2"/>
          <p:cNvPicPr>
            <a:picLocks noGrp="1" noChangeAspect="1"/>
          </p:cNvPicPr>
          <p:nvPr>
            <p:ph type="pic" sz="quarter" idx="21"/>
          </p:nvPr>
        </p:nvPicPr>
        <p:blipFill>
          <a:blip r:embed="rId2">
            <a:extLst>
              <a:ext uri="{28A0092B-C50C-407E-A947-70E740481C1C}">
                <a14:useLocalDpi xmlns:a14="http://schemas.microsoft.com/office/drawing/2010/main" val="0"/>
              </a:ext>
            </a:extLst>
          </a:blip>
          <a:srcRect l="465" r="465"/>
          <a:stretch>
            <a:fillRect/>
          </a:stretch>
        </p:blipFill>
        <p:spPr>
          <a:xfrm>
            <a:off x="183380" y="261852"/>
            <a:ext cx="8575200" cy="5571858"/>
          </a:xfrm>
        </p:spPr>
      </p:pic>
      <p:sp>
        <p:nvSpPr>
          <p:cNvPr id="12" name="Espace réservé du texte 11"/>
          <p:cNvSpPr>
            <a:spLocks noGrp="1"/>
          </p:cNvSpPr>
          <p:nvPr>
            <p:ph type="body" sz="quarter" idx="10"/>
          </p:nvPr>
        </p:nvSpPr>
        <p:spPr>
          <a:xfrm>
            <a:off x="1307507" y="6341202"/>
            <a:ext cx="4683096" cy="346075"/>
          </a:xfrm>
        </p:spPr>
        <p:txBody>
          <a:bodyPr/>
          <a:lstStyle/>
          <a:p>
            <a:r>
              <a:rPr lang="fr-FR" dirty="0">
                <a:solidFill>
                  <a:schemeClr val="bg2">
                    <a:lumMod val="25000"/>
                  </a:schemeClr>
                </a:solidFill>
                <a:latin typeface="Aharoni" panose="02010803020104030203" pitchFamily="2" charset="-79"/>
                <a:cs typeface="Aharoni" panose="02010803020104030203" pitchFamily="2" charset="-79"/>
              </a:rPr>
              <a:t>Edition du </a:t>
            </a:r>
            <a:r>
              <a:rPr lang="fr-FR" dirty="0" smtClean="0">
                <a:solidFill>
                  <a:schemeClr val="bg2">
                    <a:lumMod val="25000"/>
                  </a:schemeClr>
                </a:solidFill>
                <a:latin typeface="Aharoni" panose="02010803020104030203" pitchFamily="2" charset="-79"/>
                <a:cs typeface="Aharoni" panose="02010803020104030203" pitchFamily="2" charset="-79"/>
              </a:rPr>
              <a:t>19/11/2020 </a:t>
            </a:r>
            <a:r>
              <a:rPr lang="fr-FR" dirty="0">
                <a:solidFill>
                  <a:schemeClr val="bg2">
                    <a:lumMod val="25000"/>
                  </a:schemeClr>
                </a:solidFill>
                <a:latin typeface="Aharoni" panose="02010803020104030203" pitchFamily="2" charset="-79"/>
                <a:cs typeface="Aharoni" panose="02010803020104030203" pitchFamily="2" charset="-79"/>
              </a:rPr>
              <a:t>– Semaine </a:t>
            </a:r>
            <a:r>
              <a:rPr lang="fr-FR" dirty="0" smtClean="0">
                <a:solidFill>
                  <a:schemeClr val="bg2">
                    <a:lumMod val="25000"/>
                  </a:schemeClr>
                </a:solidFill>
                <a:latin typeface="Aharoni" panose="02010803020104030203" pitchFamily="2" charset="-79"/>
                <a:cs typeface="Aharoni" panose="02010803020104030203" pitchFamily="2" charset="-79"/>
              </a:rPr>
              <a:t>47</a:t>
            </a:r>
            <a:endParaRPr lang="fr-FR" dirty="0">
              <a:solidFill>
                <a:schemeClr val="bg2">
                  <a:lumMod val="25000"/>
                </a:schemeClr>
              </a:solidFill>
              <a:latin typeface="Aharoni" panose="02010803020104030203" pitchFamily="2" charset="-79"/>
              <a:cs typeface="Aharoni" panose="02010803020104030203" pitchFamily="2" charset="-79"/>
            </a:endParaRPr>
          </a:p>
          <a:p>
            <a:endParaRPr lang="fr-FR" dirty="0"/>
          </a:p>
        </p:txBody>
      </p:sp>
      <p:pic>
        <p:nvPicPr>
          <p:cNvPr id="6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5883780"/>
            <a:ext cx="1235223" cy="880216"/>
          </a:xfrm>
          <a:prstGeom prst="rect">
            <a:avLst/>
          </a:prstGeom>
          <a:solidFill>
            <a:schemeClr val="bg1"/>
          </a:solidFill>
          <a:ln>
            <a:noFill/>
          </a:ln>
          <a:effectLst/>
          <a:extLst/>
        </p:spPr>
      </p:pic>
      <p:pic>
        <p:nvPicPr>
          <p:cNvPr id="68" name="Image 67"/>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 y="0"/>
            <a:ext cx="2333625" cy="2447925"/>
          </a:xfrm>
          <a:prstGeom prst="rect">
            <a:avLst/>
          </a:prstGeom>
        </p:spPr>
      </p:pic>
      <p:sp>
        <p:nvSpPr>
          <p:cNvPr id="11" name="Ellipse 10"/>
          <p:cNvSpPr/>
          <p:nvPr/>
        </p:nvSpPr>
        <p:spPr>
          <a:xfrm>
            <a:off x="1495919" y="2715781"/>
            <a:ext cx="7186607" cy="1103086"/>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6000" dirty="0">
                <a:solidFill>
                  <a:schemeClr val="tx2"/>
                </a:solidFill>
                <a:effectLst>
                  <a:outerShdw blurRad="38100" dist="38100" dir="2700000" algn="tl">
                    <a:srgbClr val="000000">
                      <a:alpha val="43137"/>
                    </a:srgbClr>
                  </a:outerShdw>
                </a:effectLst>
                <a:latin typeface="Segoe Print" panose="02000600000000000000" pitchFamily="2" charset="0"/>
              </a:rPr>
              <a:t>L’Hebdo pro</a:t>
            </a:r>
          </a:p>
        </p:txBody>
      </p:sp>
      <p:sp>
        <p:nvSpPr>
          <p:cNvPr id="18" name="Rectangle 17"/>
          <p:cNvSpPr/>
          <p:nvPr/>
        </p:nvSpPr>
        <p:spPr>
          <a:xfrm>
            <a:off x="382246" y="4774032"/>
            <a:ext cx="8009723" cy="646331"/>
          </a:xfrm>
          <a:prstGeom prst="rect">
            <a:avLst/>
          </a:prstGeom>
        </p:spPr>
        <p:txBody>
          <a:bodyPr wrap="square">
            <a:spAutoFit/>
          </a:bodyPr>
          <a:lstStyle/>
          <a:p>
            <a:pPr algn="ctr"/>
            <a:r>
              <a:rPr lang="fr-FR" sz="3600" dirty="0" smtClean="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L’ESSENTIEL DE VOS INFOS MARCHE</a:t>
            </a:r>
            <a:endParaRPr lang="fr-FR" sz="3600" dirty="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p:txBody>
      </p:sp>
      <p:pic>
        <p:nvPicPr>
          <p:cNvPr id="27" name="Picture 4" descr="https://www.hebdo.ch/sites/www.hebdo.ch/themes/hebdo/img/logo_hebdo_square.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28142" y="252264"/>
            <a:ext cx="1669142" cy="16691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53895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426" y="6289705"/>
            <a:ext cx="4185377" cy="478560"/>
          </a:xfrm>
          <a:prstGeom prst="rect">
            <a:avLst/>
          </a:prstGeom>
          <a:solidFill>
            <a:schemeClr val="bg1"/>
          </a:solidFill>
          <a:ln>
            <a:noFill/>
          </a:ln>
          <a:effectLst/>
          <a:extLst/>
        </p:spPr>
      </p:pic>
      <p:sp>
        <p:nvSpPr>
          <p:cNvPr id="2" name="Espace réservé du contenu 1"/>
          <p:cNvSpPr>
            <a:spLocks noGrp="1"/>
          </p:cNvSpPr>
          <p:nvPr>
            <p:ph idx="1"/>
          </p:nvPr>
        </p:nvSpPr>
        <p:spPr/>
        <p:txBody>
          <a:bodyPr/>
          <a:lstStyle/>
          <a:p>
            <a:r>
              <a:rPr lang="fr-FR" dirty="0">
                <a:solidFill>
                  <a:srgbClr val="EEECE1">
                    <a:lumMod val="50000"/>
                  </a:srgbClr>
                </a:solidFill>
              </a:rPr>
              <a:t>L’HEBDO PRO – Semaine S17 2018</a:t>
            </a:r>
          </a:p>
          <a:p>
            <a:endParaRPr lang="fr-FR" dirty="0"/>
          </a:p>
        </p:txBody>
      </p:sp>
      <p:sp>
        <p:nvSpPr>
          <p:cNvPr id="3" name="Titre 2"/>
          <p:cNvSpPr>
            <a:spLocks noGrp="1"/>
          </p:cNvSpPr>
          <p:nvPr>
            <p:ph type="title"/>
          </p:nvPr>
        </p:nvSpPr>
        <p:spPr/>
        <p:txBody>
          <a:bodyPr/>
          <a:lstStyle/>
          <a:p>
            <a:pPr algn="r"/>
            <a:r>
              <a:rPr lang="fr-FR"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sommaire</a:t>
            </a:r>
            <a:endParaRPr lang="fr-FR"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p:txBody>
      </p:sp>
      <p:sp>
        <p:nvSpPr>
          <p:cNvPr id="6" name="Rectangle 5"/>
          <p:cNvSpPr/>
          <p:nvPr/>
        </p:nvSpPr>
        <p:spPr>
          <a:xfrm>
            <a:off x="290285" y="1122049"/>
            <a:ext cx="8519885" cy="4918445"/>
          </a:xfrm>
          <a:prstGeom prst="rect">
            <a:avLst/>
          </a:prstGeom>
          <a:solidFill>
            <a:schemeClr val="bg2">
              <a:lumMod val="9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4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	</a:t>
            </a:r>
          </a:p>
          <a:p>
            <a:r>
              <a:rPr lang="fr-FR" sz="24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	</a:t>
            </a:r>
          </a:p>
          <a:p>
            <a:endParaRPr lang="fr-FR" sz="32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a:p>
            <a:r>
              <a:rPr lang="fr-FR" sz="32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Votre actualité…</a:t>
            </a:r>
            <a:endParaRPr lang="fr-FR" sz="28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a:p>
            <a:endParaRPr lang="fr-FR" sz="28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a:p>
            <a:pPr marL="914400" lvl="1" indent="-457200">
              <a:buFont typeface="Wingdings" panose="05000000000000000000" pitchFamily="2" charset="2"/>
              <a:buChar char="Ø"/>
              <a:defRPr/>
            </a:pPr>
            <a:r>
              <a:rPr lang="fr-FR" sz="2800" b="1" dirty="0" smtClean="0">
                <a:solidFill>
                  <a:srgbClr val="FF0000"/>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Le prêt relance FEI sous garantie FEI COSME</a:t>
            </a:r>
            <a:br>
              <a:rPr lang="fr-FR" sz="2800" b="1" dirty="0" smtClean="0">
                <a:solidFill>
                  <a:srgbClr val="FF0000"/>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br>
            <a:r>
              <a:rPr lang="fr-FR" sz="2800" b="1" dirty="0" smtClean="0">
                <a:solidFill>
                  <a:srgbClr val="FF0000"/>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Covid-19</a:t>
            </a:r>
          </a:p>
          <a:p>
            <a:pPr marL="914400" lvl="1" indent="-457200">
              <a:buFont typeface="Wingdings" panose="05000000000000000000" pitchFamily="2" charset="2"/>
              <a:buChar char="Ø"/>
              <a:defRPr/>
            </a:pPr>
            <a:endParaRPr lang="fr-FR" sz="28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a:p>
            <a:pPr marL="1371600" lvl="2" indent="-457200">
              <a:buFont typeface="Wingdings" panose="05000000000000000000" pitchFamily="2" charset="2"/>
              <a:buChar char="ü"/>
              <a:defRPr/>
            </a:pPr>
            <a:r>
              <a:rPr lang="fr-FR" sz="28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C</a:t>
            </a:r>
            <a:r>
              <a:rPr lang="fr-FR" sz="28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ontexte</a:t>
            </a:r>
          </a:p>
          <a:p>
            <a:pPr marL="1371600" lvl="2" indent="-457200">
              <a:buFont typeface="Wingdings" panose="05000000000000000000" pitchFamily="2" charset="2"/>
              <a:buChar char="ü"/>
              <a:defRPr/>
            </a:pPr>
            <a:r>
              <a:rPr lang="fr-FR" sz="28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C</a:t>
            </a:r>
            <a:r>
              <a:rPr lang="fr-FR" sz="28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aractéristiques de la garantie de l’Etat</a:t>
            </a:r>
          </a:p>
          <a:p>
            <a:pPr marL="1371600" lvl="2" indent="-457200">
              <a:buFont typeface="Wingdings" panose="05000000000000000000" pitchFamily="2" charset="2"/>
              <a:buChar char="ü"/>
              <a:defRPr/>
            </a:pPr>
            <a:r>
              <a:rPr lang="fr-FR" sz="28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Présentation de l’offre</a:t>
            </a:r>
            <a:endParaRPr lang="fr-FR" sz="2800" b="1" spc="30" dirty="0" smtClean="0">
              <a:solidFill>
                <a:schemeClr val="bg1"/>
              </a:solidFill>
              <a:latin typeface="Aharoni" panose="02010803020104030203" pitchFamily="2" charset="-79"/>
              <a:cs typeface="Aharoni" panose="02010803020104030203" pitchFamily="2" charset="-79"/>
            </a:endParaRPr>
          </a:p>
          <a:p>
            <a:pPr marL="1828800" lvl="3" indent="-457200">
              <a:buFont typeface="Wingdings" panose="05000000000000000000" pitchFamily="2" charset="2"/>
              <a:buChar char="ü"/>
            </a:pPr>
            <a:endParaRPr lang="fr-FR" sz="32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a:p>
            <a:pPr lvl="1"/>
            <a:r>
              <a:rPr lang="fr-FR" sz="2400" b="1" dirty="0" smtClean="0">
                <a:solidFill>
                  <a:srgbClr val="FF0000"/>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				</a:t>
            </a:r>
            <a:endParaRPr lang="fr-FR" sz="32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a:p>
            <a:pPr algn="ctr"/>
            <a:endParaRPr lang="fr-FR" sz="32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3274497" y="6390485"/>
            <a:ext cx="2324995"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a:t>
            </a:r>
            <a:r>
              <a:rPr lang="fr-FR" sz="1200" dirty="0" smtClean="0">
                <a:solidFill>
                  <a:srgbClr val="EEECE1">
                    <a:lumMod val="50000"/>
                  </a:srgbClr>
                </a:solidFill>
                <a:latin typeface="Calibri" panose="020F0502020204030204" pitchFamily="34" charset="0"/>
                <a:cs typeface="Calibri" panose="020F0502020204030204" pitchFamily="34" charset="0"/>
              </a:rPr>
              <a:t>S47 2020</a:t>
            </a:r>
            <a:endParaRPr lang="fr-FR" sz="1200" dirty="0">
              <a:solidFill>
                <a:srgbClr val="EEECE1">
                  <a:lumMod val="50000"/>
                </a:srgbClr>
              </a:solidFill>
              <a:latin typeface="Calibri" panose="020F0502020204030204" pitchFamily="34" charset="0"/>
              <a:cs typeface="Calibri" panose="020F0502020204030204" pitchFamily="34" charset="0"/>
            </a:endParaRPr>
          </a:p>
        </p:txBody>
      </p:sp>
      <p:sp>
        <p:nvSpPr>
          <p:cNvPr id="10" name="ZoneTexte 9"/>
          <p:cNvSpPr txBox="1"/>
          <p:nvPr/>
        </p:nvSpPr>
        <p:spPr>
          <a:xfrm>
            <a:off x="797291" y="372795"/>
            <a:ext cx="1358064" cy="369332"/>
          </a:xfrm>
          <a:prstGeom prst="rect">
            <a:avLst/>
          </a:prstGeom>
          <a:noFill/>
        </p:spPr>
        <p:txBody>
          <a:bodyPr wrap="none" rtlCol="0">
            <a:spAutoFit/>
          </a:bodyPr>
          <a:lstStyle/>
          <a:p>
            <a:r>
              <a:rPr lang="fr-FR" b="1" i="1" dirty="0">
                <a:solidFill>
                  <a:schemeClr val="tx1">
                    <a:lumMod val="65000"/>
                    <a:lumOff val="35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SEMAINE </a:t>
            </a:r>
            <a:r>
              <a:rPr lang="fr-FR" b="1" i="1" dirty="0" smtClean="0">
                <a:solidFill>
                  <a:schemeClr val="tx1">
                    <a:lumMod val="65000"/>
                    <a:lumOff val="35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47</a:t>
            </a:r>
            <a:endParaRPr lang="fr-FR" b="1" i="1" dirty="0">
              <a:solidFill>
                <a:schemeClr val="tx1">
                  <a:lumMod val="65000"/>
                  <a:lumOff val="35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004863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765174" y="379825"/>
            <a:ext cx="7910077" cy="709200"/>
          </a:xfrm>
        </p:spPr>
        <p:txBody>
          <a:bodyPr>
            <a:noAutofit/>
          </a:bodyPr>
          <a:lstStyle/>
          <a:p>
            <a:pPr algn="r">
              <a:defRPr/>
            </a:pPr>
            <a:r>
              <a:rPr lang="fr-FR" sz="2400" spc="30" dirty="0" smtClean="0"/>
              <a:t>CONTEXTE</a:t>
            </a:r>
            <a:endParaRPr lang="fr-FR" sz="2000" i="1" dirty="0"/>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01293" y="6281994"/>
            <a:ext cx="2862915" cy="440108"/>
          </a:xfrm>
          <a:prstGeom prst="rect">
            <a:avLst/>
          </a:prstGeom>
          <a:solidFill>
            <a:schemeClr val="bg1"/>
          </a:solidFill>
          <a:ln>
            <a:noFill/>
          </a:ln>
          <a:effectLst/>
          <a:extLst/>
        </p:spPr>
      </p:pic>
      <p:sp>
        <p:nvSpPr>
          <p:cNvPr id="5" name="Rectangle 4"/>
          <p:cNvSpPr/>
          <p:nvPr/>
        </p:nvSpPr>
        <p:spPr>
          <a:xfrm>
            <a:off x="2724047" y="6363549"/>
            <a:ext cx="2255233" cy="276999"/>
          </a:xfrm>
          <a:prstGeom prst="rect">
            <a:avLst/>
          </a:prstGeom>
        </p:spPr>
        <p:txBody>
          <a:bodyPr wrap="none">
            <a:spAutoFit/>
          </a:bodyPr>
          <a:lstStyle/>
          <a:p>
            <a:r>
              <a:rPr lang="fr-FR" sz="1200" dirty="0">
                <a:solidFill>
                  <a:srgbClr val="EEECE1">
                    <a:lumMod val="50000"/>
                  </a:srgbClr>
                </a:solidFill>
              </a:rPr>
              <a:t>L’HEBDO PRO – Semaine </a:t>
            </a:r>
            <a:r>
              <a:rPr lang="fr-FR" sz="1200" dirty="0" smtClean="0">
                <a:solidFill>
                  <a:srgbClr val="EEECE1">
                    <a:lumMod val="50000"/>
                  </a:srgbClr>
                </a:solidFill>
              </a:rPr>
              <a:t>S46 2020</a:t>
            </a:r>
            <a:endParaRPr lang="fr-FR" sz="1200" dirty="0">
              <a:solidFill>
                <a:srgbClr val="EEECE1">
                  <a:lumMod val="50000"/>
                </a:srgbClr>
              </a:solidFill>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7222923" y="3522835"/>
            <a:ext cx="1397201"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4" name="Rectangle 3"/>
          <p:cNvSpPr/>
          <p:nvPr/>
        </p:nvSpPr>
        <p:spPr>
          <a:xfrm>
            <a:off x="254058" y="2617972"/>
            <a:ext cx="6677025" cy="369332"/>
          </a:xfrm>
          <a:prstGeom prst="rect">
            <a:avLst/>
          </a:prstGeom>
        </p:spPr>
        <p:txBody>
          <a:bodyPr wrap="square">
            <a:spAutoFit/>
          </a:bodyPr>
          <a:lstStyle/>
          <a:p>
            <a:pPr marL="523875"/>
            <a:endParaRPr lang="fr-FR" dirty="0"/>
          </a:p>
        </p:txBody>
      </p:sp>
      <p:sp>
        <p:nvSpPr>
          <p:cNvPr id="2" name="Rectangle 1"/>
          <p:cNvSpPr/>
          <p:nvPr/>
        </p:nvSpPr>
        <p:spPr>
          <a:xfrm>
            <a:off x="439067" y="1660278"/>
            <a:ext cx="8309650" cy="3847207"/>
          </a:xfrm>
          <a:prstGeom prst="rect">
            <a:avLst/>
          </a:prstGeom>
        </p:spPr>
        <p:txBody>
          <a:bodyPr wrap="square">
            <a:spAutoFit/>
          </a:bodyPr>
          <a:lstStyle/>
          <a:p>
            <a:pPr algn="just">
              <a:defRPr/>
            </a:pPr>
            <a:r>
              <a:rPr lang="fr-FR" sz="1600" b="1" dirty="0" smtClean="0"/>
              <a:t>Pour répondre à la crise économique résultant de la crise sanitaire, et apporter ainsi une aide aux TPE et PME dont la trésorerie est rudement impactée par la pandémie, la Commission Européenne propose aux Banques d’utiliser le programme COSME </a:t>
            </a:r>
            <a:r>
              <a:rPr lang="fr-FR" sz="1600" i="1" dirty="0" smtClean="0"/>
              <a:t>(</a:t>
            </a:r>
            <a:r>
              <a:rPr lang="fr-FR" sz="1600" i="1" dirty="0" err="1" smtClean="0"/>
              <a:t>Competitiveness</a:t>
            </a:r>
            <a:r>
              <a:rPr lang="fr-FR" sz="1600" i="1" dirty="0" smtClean="0"/>
              <a:t> for Small and Medium </a:t>
            </a:r>
            <a:r>
              <a:rPr lang="fr-FR" sz="1600" i="1" dirty="0" err="1" smtClean="0"/>
              <a:t>Enterprises</a:t>
            </a:r>
            <a:r>
              <a:rPr lang="fr-FR" sz="1600" i="1" dirty="0" smtClean="0"/>
              <a:t>)</a:t>
            </a:r>
            <a:r>
              <a:rPr lang="fr-FR" sz="1600" b="1" i="1" dirty="0" smtClean="0"/>
              <a:t> </a:t>
            </a:r>
            <a:r>
              <a:rPr lang="fr-FR" sz="1600" b="1" dirty="0" smtClean="0"/>
              <a:t>existant, avec une extension « Covid-19 ».</a:t>
            </a:r>
          </a:p>
          <a:p>
            <a:pPr algn="just">
              <a:defRPr/>
            </a:pPr>
            <a:endParaRPr lang="fr-FR" sz="1600" b="1" dirty="0"/>
          </a:p>
          <a:p>
            <a:pPr>
              <a:defRPr/>
            </a:pPr>
            <a:endParaRPr lang="fr-FR" sz="1000" b="1" dirty="0"/>
          </a:p>
          <a:p>
            <a:pPr marL="1001713" indent="-285750" algn="just">
              <a:buFont typeface="Wingdings" panose="05000000000000000000" pitchFamily="2" charset="2"/>
              <a:buChar char="ü"/>
              <a:defRPr/>
            </a:pPr>
            <a:r>
              <a:rPr lang="fr-FR" sz="1600" dirty="0" smtClean="0"/>
              <a:t>L’objectif de ce fonds est de garantir les prêts destinés à </a:t>
            </a:r>
            <a:r>
              <a:rPr lang="fr-FR" sz="1600" b="1" dirty="0" smtClean="0"/>
              <a:t>renforcer le fonds de roulement </a:t>
            </a:r>
            <a:r>
              <a:rPr lang="fr-FR" sz="1600" dirty="0" smtClean="0"/>
              <a:t>de nos clients professionnels.</a:t>
            </a:r>
          </a:p>
          <a:p>
            <a:pPr marL="1001713" indent="-285750" algn="just">
              <a:buFont typeface="Wingdings" panose="05000000000000000000" pitchFamily="2" charset="2"/>
              <a:buChar char="ü"/>
              <a:defRPr/>
            </a:pPr>
            <a:endParaRPr lang="fr-FR" sz="1600" dirty="0" smtClean="0"/>
          </a:p>
          <a:p>
            <a:pPr marL="1001713" indent="-285750" algn="just">
              <a:buFont typeface="Wingdings" panose="05000000000000000000" pitchFamily="2" charset="2"/>
              <a:buChar char="ü"/>
              <a:defRPr/>
            </a:pPr>
            <a:r>
              <a:rPr lang="fr-FR" sz="1600" dirty="0" smtClean="0"/>
              <a:t>Afin d’en bénéficier, nous avons créé le </a:t>
            </a:r>
            <a:r>
              <a:rPr lang="fr-FR" b="1" dirty="0" smtClean="0">
                <a:solidFill>
                  <a:srgbClr val="EB0F2D"/>
                </a:solidFill>
                <a:effectLst>
                  <a:outerShdw blurRad="38100" dist="38100" dir="2700000" algn="tl">
                    <a:srgbClr val="000000">
                      <a:alpha val="43137"/>
                    </a:srgbClr>
                  </a:outerShdw>
                </a:effectLst>
              </a:rPr>
              <a:t>PRÊT RELANCE Caisse d’Epargne</a:t>
            </a:r>
            <a:r>
              <a:rPr lang="fr-FR" sz="1600" b="1" dirty="0" smtClean="0"/>
              <a:t> (FEI) bénéficiant de la garantie COSME du FEI</a:t>
            </a:r>
            <a:r>
              <a:rPr lang="fr-FR" sz="1600" dirty="0" smtClean="0"/>
              <a:t>.</a:t>
            </a:r>
          </a:p>
          <a:p>
            <a:pPr>
              <a:defRPr/>
            </a:pPr>
            <a:endParaRPr lang="fr-FR" sz="1000" b="1" dirty="0"/>
          </a:p>
          <a:p>
            <a:pPr marL="1001713" indent="-285750" algn="just">
              <a:buFont typeface="Wingdings" panose="05000000000000000000" pitchFamily="2" charset="2"/>
              <a:buChar char="ü"/>
              <a:defRPr/>
            </a:pPr>
            <a:r>
              <a:rPr lang="fr-FR" sz="1600" dirty="0" smtClean="0"/>
              <a:t>Une enveloppe FEI est-elle ainsi mise à la disposition du Marché des Professionnels, permettant à la CEGEE de distribuer 18,8 M€ de prêts d’ici à fin 2020, qui bénéficieront d’une garantie du FEI à hauteur de 80 %.</a:t>
            </a:r>
            <a:endParaRPr lang="fr-FR" sz="1600" dirty="0"/>
          </a:p>
          <a:p>
            <a:pPr>
              <a:defRPr/>
            </a:pPr>
            <a:endParaRPr lang="fr-FR" sz="1600" b="1" dirty="0"/>
          </a:p>
        </p:txBody>
      </p:sp>
      <p:pic>
        <p:nvPicPr>
          <p:cNvPr id="9" name="Graphique 19">
            <a:extLst>
              <a:ext uri="{FF2B5EF4-FFF2-40B4-BE49-F238E27FC236}">
                <a16:creationId xmlns:a16="http://schemas.microsoft.com/office/drawing/2014/main" id="{D07732A1-FB1D-466A-98ED-84A88BB629BE}"/>
              </a:ext>
            </a:extLst>
          </p:cNvPr>
          <p:cNvPicPr>
            <a:picLocks noChangeAspect="1"/>
          </p:cNvPicPr>
          <p:nvPr/>
        </p:nvPicPr>
        <p:blipFill>
          <a:blip r:embed="rId4">
            <a:extLst>
              <a:ext uri="{96DAC541-7B7A-43D3-8B79-37D633B846F1}">
                <asvg:svgBlip xmlns="" xmlns:asvg="http://schemas.microsoft.com/office/drawing/2016/SVG/main" r:embed="rId8"/>
              </a:ext>
            </a:extLst>
          </a:blip>
          <a:stretch>
            <a:fillRect/>
          </a:stretch>
        </p:blipFill>
        <p:spPr>
          <a:xfrm>
            <a:off x="869514" y="4769836"/>
            <a:ext cx="447768" cy="447768"/>
          </a:xfrm>
          <a:prstGeom prst="rect">
            <a:avLst/>
          </a:prstGeom>
        </p:spPr>
      </p:pic>
    </p:spTree>
    <p:extLst>
      <p:ext uri="{BB962C8B-B14F-4D97-AF65-F5344CB8AC3E}">
        <p14:creationId xmlns:p14="http://schemas.microsoft.com/office/powerpoint/2010/main" val="7386869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765174" y="379825"/>
            <a:ext cx="7910077" cy="709200"/>
          </a:xfrm>
        </p:spPr>
        <p:txBody>
          <a:bodyPr>
            <a:noAutofit/>
          </a:bodyPr>
          <a:lstStyle/>
          <a:p>
            <a:pPr algn="r">
              <a:defRPr/>
            </a:pPr>
            <a:r>
              <a:rPr lang="fr-FR" sz="2400" spc="30" dirty="0" err="1" smtClean="0"/>
              <a:t>CARACTéRISTIQUES</a:t>
            </a:r>
            <a:r>
              <a:rPr lang="fr-FR" sz="2400" spc="30" dirty="0" smtClean="0"/>
              <a:t> de la garantie de l’état</a:t>
            </a:r>
            <a:endParaRPr lang="fr-FR" sz="2000" i="1" dirty="0"/>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01293" y="6281994"/>
            <a:ext cx="2862915" cy="440108"/>
          </a:xfrm>
          <a:prstGeom prst="rect">
            <a:avLst/>
          </a:prstGeom>
          <a:solidFill>
            <a:schemeClr val="bg1"/>
          </a:solidFill>
          <a:ln>
            <a:noFill/>
          </a:ln>
          <a:effectLst/>
          <a:extLst/>
        </p:spPr>
      </p:pic>
      <p:sp>
        <p:nvSpPr>
          <p:cNvPr id="5" name="Rectangle 4"/>
          <p:cNvSpPr/>
          <p:nvPr/>
        </p:nvSpPr>
        <p:spPr>
          <a:xfrm>
            <a:off x="2724047" y="6363549"/>
            <a:ext cx="2255233" cy="276999"/>
          </a:xfrm>
          <a:prstGeom prst="rect">
            <a:avLst/>
          </a:prstGeom>
        </p:spPr>
        <p:txBody>
          <a:bodyPr wrap="none">
            <a:spAutoFit/>
          </a:bodyPr>
          <a:lstStyle/>
          <a:p>
            <a:r>
              <a:rPr lang="fr-FR" sz="1200" dirty="0">
                <a:solidFill>
                  <a:srgbClr val="EEECE1">
                    <a:lumMod val="50000"/>
                  </a:srgbClr>
                </a:solidFill>
              </a:rPr>
              <a:t>L’HEBDO PRO – Semaine </a:t>
            </a:r>
            <a:r>
              <a:rPr lang="fr-FR" sz="1200" dirty="0" smtClean="0">
                <a:solidFill>
                  <a:srgbClr val="EEECE1">
                    <a:lumMod val="50000"/>
                  </a:srgbClr>
                </a:solidFill>
              </a:rPr>
              <a:t>S47 </a:t>
            </a:r>
            <a:r>
              <a:rPr lang="fr-FR" sz="1200" dirty="0" smtClean="0">
                <a:solidFill>
                  <a:srgbClr val="EEECE1">
                    <a:lumMod val="50000"/>
                  </a:srgbClr>
                </a:solidFill>
              </a:rPr>
              <a:t>2020</a:t>
            </a:r>
            <a:endParaRPr lang="fr-FR" sz="1200" dirty="0">
              <a:solidFill>
                <a:srgbClr val="EEECE1">
                  <a:lumMod val="50000"/>
                </a:srgbClr>
              </a:solidFill>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7222923" y="3522835"/>
            <a:ext cx="1397201"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4" name="Rectangle 3"/>
          <p:cNvSpPr/>
          <p:nvPr/>
        </p:nvSpPr>
        <p:spPr>
          <a:xfrm>
            <a:off x="254058" y="2617972"/>
            <a:ext cx="6677025" cy="369332"/>
          </a:xfrm>
          <a:prstGeom prst="rect">
            <a:avLst/>
          </a:prstGeom>
        </p:spPr>
        <p:txBody>
          <a:bodyPr wrap="square">
            <a:spAutoFit/>
          </a:bodyPr>
          <a:lstStyle/>
          <a:p>
            <a:pPr marL="523875"/>
            <a:endParaRPr lang="fr-FR" dirty="0"/>
          </a:p>
        </p:txBody>
      </p:sp>
      <p:sp>
        <p:nvSpPr>
          <p:cNvPr id="2" name="Rectangle 1"/>
          <p:cNvSpPr/>
          <p:nvPr/>
        </p:nvSpPr>
        <p:spPr>
          <a:xfrm>
            <a:off x="1509114" y="1060897"/>
            <a:ext cx="8309650" cy="4339650"/>
          </a:xfrm>
          <a:prstGeom prst="rect">
            <a:avLst/>
          </a:prstGeom>
        </p:spPr>
        <p:txBody>
          <a:bodyPr wrap="square">
            <a:spAutoFit/>
          </a:bodyPr>
          <a:lstStyle/>
          <a:p>
            <a:pPr>
              <a:defRPr/>
            </a:pPr>
            <a:endParaRPr lang="fr-FR" sz="1600" b="1" dirty="0"/>
          </a:p>
          <a:p>
            <a:pPr marL="715963">
              <a:defRPr/>
            </a:pPr>
            <a:endParaRPr lang="fr-FR" sz="1600" dirty="0"/>
          </a:p>
          <a:p>
            <a:pPr>
              <a:defRPr/>
            </a:pPr>
            <a:r>
              <a:rPr lang="fr-FR" sz="1600" b="1" dirty="0" smtClean="0"/>
              <a:t>Niveau de garantie </a:t>
            </a:r>
            <a:r>
              <a:rPr lang="fr-FR" sz="1600" b="1" dirty="0"/>
              <a:t>:</a:t>
            </a:r>
          </a:p>
          <a:p>
            <a:pPr>
              <a:defRPr/>
            </a:pPr>
            <a:endParaRPr lang="fr-FR" sz="500" b="1" dirty="0"/>
          </a:p>
          <a:p>
            <a:pPr marL="1001713" indent="-285750">
              <a:buFont typeface="Wingdings" panose="05000000000000000000" pitchFamily="2" charset="2"/>
              <a:buChar char="ü"/>
              <a:defRPr/>
            </a:pPr>
            <a:r>
              <a:rPr lang="fr-FR" sz="1600" b="1" dirty="0" smtClean="0"/>
              <a:t>80 % du montant du prêt</a:t>
            </a:r>
            <a:r>
              <a:rPr lang="fr-FR" sz="1600" dirty="0" smtClean="0"/>
              <a:t>.</a:t>
            </a:r>
            <a:endParaRPr lang="fr-FR" sz="1600" dirty="0"/>
          </a:p>
          <a:p>
            <a:pPr marL="715963">
              <a:defRPr/>
            </a:pPr>
            <a:endParaRPr lang="fr-FR" sz="1600" dirty="0"/>
          </a:p>
          <a:p>
            <a:pPr>
              <a:defRPr/>
            </a:pPr>
            <a:r>
              <a:rPr lang="fr-FR" sz="1600" b="1" dirty="0" smtClean="0"/>
              <a:t>Coût de la garantie </a:t>
            </a:r>
            <a:r>
              <a:rPr lang="fr-FR" sz="1600" b="1" dirty="0"/>
              <a:t>:</a:t>
            </a:r>
          </a:p>
          <a:p>
            <a:pPr>
              <a:defRPr/>
            </a:pPr>
            <a:endParaRPr lang="fr-FR" sz="500" b="1" dirty="0"/>
          </a:p>
          <a:p>
            <a:pPr marL="1001713" indent="-285750">
              <a:buFont typeface="Wingdings" panose="05000000000000000000" pitchFamily="2" charset="2"/>
              <a:buChar char="ü"/>
              <a:defRPr/>
            </a:pPr>
            <a:r>
              <a:rPr lang="fr-FR" sz="1600" dirty="0" smtClean="0"/>
              <a:t>0 €.</a:t>
            </a:r>
            <a:endParaRPr lang="fr-FR" sz="1600" dirty="0"/>
          </a:p>
          <a:p>
            <a:pPr marL="715963">
              <a:defRPr/>
            </a:pPr>
            <a:endParaRPr lang="fr-FR" sz="1600" dirty="0"/>
          </a:p>
          <a:p>
            <a:pPr>
              <a:defRPr/>
            </a:pPr>
            <a:r>
              <a:rPr lang="fr-FR" sz="1600" b="1" dirty="0" smtClean="0"/>
              <a:t>Exercice de la garantie :</a:t>
            </a:r>
            <a:endParaRPr lang="fr-FR" sz="1600" b="1" dirty="0"/>
          </a:p>
          <a:p>
            <a:pPr>
              <a:defRPr/>
            </a:pPr>
            <a:endParaRPr lang="fr-FR" sz="500" b="1" dirty="0"/>
          </a:p>
          <a:p>
            <a:pPr marL="1001713" indent="-285750">
              <a:buFont typeface="Wingdings" panose="05000000000000000000" pitchFamily="2" charset="2"/>
              <a:buChar char="ü"/>
              <a:defRPr/>
            </a:pPr>
            <a:r>
              <a:rPr lang="fr-FR" sz="1600" dirty="0" smtClean="0"/>
              <a:t>Garantie à première demande.</a:t>
            </a:r>
            <a:endParaRPr lang="fr-FR" sz="1600" dirty="0"/>
          </a:p>
          <a:p>
            <a:pPr marL="1001713" indent="-285750">
              <a:buFont typeface="Wingdings" panose="05000000000000000000" pitchFamily="2" charset="2"/>
              <a:buChar char="ü"/>
              <a:defRPr/>
            </a:pPr>
            <a:endParaRPr lang="fr-FR" sz="1600" dirty="0"/>
          </a:p>
          <a:p>
            <a:pPr>
              <a:defRPr/>
            </a:pPr>
            <a:r>
              <a:rPr lang="fr-FR" sz="1600" b="1" dirty="0" smtClean="0"/>
              <a:t>Période de souscription :</a:t>
            </a:r>
            <a:endParaRPr lang="fr-FR" sz="1600" b="1" dirty="0"/>
          </a:p>
          <a:p>
            <a:pPr>
              <a:defRPr/>
            </a:pPr>
            <a:endParaRPr lang="fr-FR" sz="500" b="1" dirty="0"/>
          </a:p>
          <a:p>
            <a:pPr marL="1001713" indent="-285750">
              <a:buFont typeface="Wingdings" panose="05000000000000000000" pitchFamily="2" charset="2"/>
              <a:buChar char="ü"/>
              <a:defRPr/>
            </a:pPr>
            <a:r>
              <a:rPr lang="fr-FR" sz="1600" dirty="0" smtClean="0"/>
              <a:t>Jusqu’au </a:t>
            </a:r>
            <a:r>
              <a:rPr lang="fr-FR" sz="1600" b="1" dirty="0" smtClean="0">
                <a:solidFill>
                  <a:srgbClr val="EB0F2D"/>
                </a:solidFill>
                <a:effectLst>
                  <a:outerShdw blurRad="38100" dist="38100" dir="2700000" algn="tl">
                    <a:srgbClr val="000000">
                      <a:alpha val="43137"/>
                    </a:srgbClr>
                  </a:outerShdw>
                </a:effectLst>
              </a:rPr>
              <a:t>31 décembre 2020</a:t>
            </a:r>
            <a:r>
              <a:rPr lang="fr-FR" sz="1600" dirty="0" smtClean="0"/>
              <a:t>.</a:t>
            </a:r>
            <a:endParaRPr lang="fr-FR" sz="1600" dirty="0"/>
          </a:p>
          <a:p>
            <a:pPr marL="715963">
              <a:defRPr/>
            </a:pPr>
            <a:endParaRPr lang="fr-FR" sz="1600" dirty="0"/>
          </a:p>
          <a:p>
            <a:pPr marL="715963">
              <a:defRPr/>
            </a:pPr>
            <a:endParaRPr lang="fr-FR" sz="1600" dirty="0"/>
          </a:p>
          <a:p>
            <a:pPr marL="1001713" indent="-285750">
              <a:buFont typeface="Wingdings" panose="05000000000000000000" pitchFamily="2" charset="2"/>
              <a:buChar char="ü"/>
              <a:defRPr/>
            </a:pPr>
            <a:endParaRPr lang="fr-FR" sz="1600" dirty="0"/>
          </a:p>
        </p:txBody>
      </p:sp>
      <p:pic>
        <p:nvPicPr>
          <p:cNvPr id="11" name="Image 10">
            <a:extLst>
              <a:ext uri="{FF2B5EF4-FFF2-40B4-BE49-F238E27FC236}">
                <a16:creationId xmlns:a16="http://schemas.microsoft.com/office/drawing/2014/main" id="{25849325-BC78-41E5-BE6B-7C20013B7EA4}"/>
              </a:ext>
            </a:extLst>
          </p:cNvPr>
          <p:cNvPicPr>
            <a:picLocks noChangeAspect="1"/>
          </p:cNvPicPr>
          <p:nvPr/>
        </p:nvPicPr>
        <p:blipFill>
          <a:blip r:embed="rId4"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5686168" y="3260961"/>
            <a:ext cx="676230" cy="523747"/>
          </a:xfrm>
          <a:prstGeom prst="rect">
            <a:avLst/>
          </a:prstGeom>
        </p:spPr>
      </p:pic>
    </p:spTree>
    <p:extLst>
      <p:ext uri="{BB962C8B-B14F-4D97-AF65-F5344CB8AC3E}">
        <p14:creationId xmlns:p14="http://schemas.microsoft.com/office/powerpoint/2010/main" val="23412826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765174" y="379825"/>
            <a:ext cx="7910077" cy="709200"/>
          </a:xfrm>
        </p:spPr>
        <p:txBody>
          <a:bodyPr>
            <a:noAutofit/>
          </a:bodyPr>
          <a:lstStyle/>
          <a:p>
            <a:pPr algn="r">
              <a:defRPr/>
            </a:pPr>
            <a:r>
              <a:rPr lang="fr-FR" sz="2400" spc="30" dirty="0" smtClean="0"/>
              <a:t>Présentation de l’OFFRE </a:t>
            </a:r>
            <a:r>
              <a:rPr lang="fr-FR" sz="2000" i="1" spc="30" dirty="0"/>
              <a:t>(</a:t>
            </a:r>
            <a:r>
              <a:rPr lang="fr-FR" sz="2000" i="1" spc="30" dirty="0" smtClean="0"/>
              <a:t>1/3)</a:t>
            </a:r>
            <a:endParaRPr lang="fr-FR" sz="2000" i="1" dirty="0"/>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01293" y="6281994"/>
            <a:ext cx="2862915" cy="440108"/>
          </a:xfrm>
          <a:prstGeom prst="rect">
            <a:avLst/>
          </a:prstGeom>
          <a:solidFill>
            <a:schemeClr val="bg1"/>
          </a:solidFill>
          <a:ln>
            <a:noFill/>
          </a:ln>
          <a:effectLst/>
          <a:extLst/>
        </p:spPr>
      </p:pic>
      <p:sp>
        <p:nvSpPr>
          <p:cNvPr id="5" name="Rectangle 4"/>
          <p:cNvSpPr/>
          <p:nvPr/>
        </p:nvSpPr>
        <p:spPr>
          <a:xfrm>
            <a:off x="2724047" y="6363549"/>
            <a:ext cx="2255233" cy="276999"/>
          </a:xfrm>
          <a:prstGeom prst="rect">
            <a:avLst/>
          </a:prstGeom>
        </p:spPr>
        <p:txBody>
          <a:bodyPr wrap="none">
            <a:spAutoFit/>
          </a:bodyPr>
          <a:lstStyle/>
          <a:p>
            <a:r>
              <a:rPr lang="fr-FR" sz="1200" dirty="0">
                <a:solidFill>
                  <a:srgbClr val="EEECE1">
                    <a:lumMod val="50000"/>
                  </a:srgbClr>
                </a:solidFill>
              </a:rPr>
              <a:t>L’HEBDO PRO – Semaine </a:t>
            </a:r>
            <a:r>
              <a:rPr lang="fr-FR" sz="1200" dirty="0" smtClean="0">
                <a:solidFill>
                  <a:srgbClr val="EEECE1">
                    <a:lumMod val="50000"/>
                  </a:srgbClr>
                </a:solidFill>
              </a:rPr>
              <a:t>S47 </a:t>
            </a:r>
            <a:r>
              <a:rPr lang="fr-FR" sz="1200" dirty="0" smtClean="0">
                <a:solidFill>
                  <a:srgbClr val="EEECE1">
                    <a:lumMod val="50000"/>
                  </a:srgbClr>
                </a:solidFill>
              </a:rPr>
              <a:t>2020</a:t>
            </a:r>
            <a:endParaRPr lang="fr-FR" sz="1200" dirty="0">
              <a:solidFill>
                <a:srgbClr val="EEECE1">
                  <a:lumMod val="50000"/>
                </a:srgbClr>
              </a:solidFill>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7222923" y="3522835"/>
            <a:ext cx="1397201"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4" name="Rectangle 3"/>
          <p:cNvSpPr/>
          <p:nvPr/>
        </p:nvSpPr>
        <p:spPr>
          <a:xfrm>
            <a:off x="254058" y="2617972"/>
            <a:ext cx="6677025" cy="369332"/>
          </a:xfrm>
          <a:prstGeom prst="rect">
            <a:avLst/>
          </a:prstGeom>
        </p:spPr>
        <p:txBody>
          <a:bodyPr wrap="square">
            <a:spAutoFit/>
          </a:bodyPr>
          <a:lstStyle/>
          <a:p>
            <a:pPr marL="523875"/>
            <a:endParaRPr lang="fr-FR" dirty="0"/>
          </a:p>
        </p:txBody>
      </p:sp>
      <p:sp>
        <p:nvSpPr>
          <p:cNvPr id="2" name="Rectangle 1"/>
          <p:cNvSpPr/>
          <p:nvPr/>
        </p:nvSpPr>
        <p:spPr>
          <a:xfrm>
            <a:off x="1100553" y="1206815"/>
            <a:ext cx="7022043" cy="4832092"/>
          </a:xfrm>
          <a:prstGeom prst="rect">
            <a:avLst/>
          </a:prstGeom>
        </p:spPr>
        <p:txBody>
          <a:bodyPr wrap="square">
            <a:spAutoFit/>
          </a:bodyPr>
          <a:lstStyle/>
          <a:p>
            <a:pPr>
              <a:defRPr/>
            </a:pPr>
            <a:endParaRPr lang="fr-FR" sz="1600" b="1" dirty="0"/>
          </a:p>
          <a:p>
            <a:pPr>
              <a:defRPr/>
            </a:pPr>
            <a:r>
              <a:rPr lang="fr-FR" sz="1600" b="1" dirty="0" smtClean="0"/>
              <a:t>Nature :</a:t>
            </a:r>
          </a:p>
          <a:p>
            <a:pPr>
              <a:defRPr/>
            </a:pPr>
            <a:endParaRPr lang="fr-FR" sz="500" b="1" dirty="0"/>
          </a:p>
          <a:p>
            <a:pPr marL="1001713" indent="-285750">
              <a:buFont typeface="Wingdings" panose="05000000000000000000" pitchFamily="2" charset="2"/>
              <a:buChar char="ü"/>
              <a:defRPr/>
            </a:pPr>
            <a:r>
              <a:rPr lang="fr-FR" sz="1600" dirty="0" smtClean="0"/>
              <a:t>Prêt amortissable.</a:t>
            </a:r>
          </a:p>
          <a:p>
            <a:pPr marL="715963">
              <a:defRPr/>
            </a:pPr>
            <a:endParaRPr lang="fr-FR" sz="1600" dirty="0"/>
          </a:p>
          <a:p>
            <a:pPr>
              <a:defRPr/>
            </a:pPr>
            <a:r>
              <a:rPr lang="fr-FR" sz="1600" b="1" dirty="0" smtClean="0"/>
              <a:t>Bénéficiaires :</a:t>
            </a:r>
            <a:endParaRPr lang="fr-FR" sz="1600" b="1" dirty="0"/>
          </a:p>
          <a:p>
            <a:pPr>
              <a:defRPr/>
            </a:pPr>
            <a:endParaRPr lang="fr-FR" sz="500" b="1" dirty="0"/>
          </a:p>
          <a:p>
            <a:pPr marL="1001713" indent="-285750">
              <a:buFont typeface="Wingdings" panose="05000000000000000000" pitchFamily="2" charset="2"/>
              <a:buChar char="ü"/>
              <a:defRPr/>
            </a:pPr>
            <a:r>
              <a:rPr lang="fr-FR" sz="1600" dirty="0" smtClean="0"/>
              <a:t>Personne </a:t>
            </a:r>
            <a:r>
              <a:rPr lang="fr-FR" sz="1600" b="1" dirty="0" smtClean="0"/>
              <a:t>physique ou morale</a:t>
            </a:r>
            <a:r>
              <a:rPr lang="fr-FR" sz="1600" dirty="0" smtClean="0"/>
              <a:t>,</a:t>
            </a:r>
          </a:p>
          <a:p>
            <a:pPr marL="1001713" indent="-285750">
              <a:buFont typeface="Wingdings" panose="05000000000000000000" pitchFamily="2" charset="2"/>
              <a:buChar char="ü"/>
              <a:defRPr/>
            </a:pPr>
            <a:r>
              <a:rPr lang="fr-FR" sz="1600" dirty="0" smtClean="0"/>
              <a:t>Moins de 250 salariés et CA </a:t>
            </a:r>
            <a:r>
              <a:rPr lang="fr-FR" sz="1600" u="sng" dirty="0" smtClean="0"/>
              <a:t>&lt;</a:t>
            </a:r>
            <a:r>
              <a:rPr lang="fr-FR" sz="1600" dirty="0" smtClean="0"/>
              <a:t> 50 M€ </a:t>
            </a:r>
            <a:endParaRPr lang="fr-FR" sz="1600" dirty="0" smtClean="0"/>
          </a:p>
          <a:p>
            <a:pPr marL="1001713" indent="-285750">
              <a:buFont typeface="Wingdings" panose="05000000000000000000" pitchFamily="2" charset="2"/>
              <a:buChar char="ü"/>
              <a:defRPr/>
            </a:pPr>
            <a:r>
              <a:rPr lang="fr-FR" sz="1600" dirty="0" smtClean="0">
                <a:solidFill>
                  <a:srgbClr val="EB0F2D"/>
                </a:solidFill>
              </a:rPr>
              <a:t>Exclusions </a:t>
            </a:r>
            <a:r>
              <a:rPr lang="fr-FR" sz="1600" dirty="0" smtClean="0">
                <a:solidFill>
                  <a:srgbClr val="EB0F2D"/>
                </a:solidFill>
              </a:rPr>
              <a:t>de certains codes NAF </a:t>
            </a:r>
            <a:r>
              <a:rPr lang="fr-FR" sz="1600" i="1" dirty="0"/>
              <a:t>(</a:t>
            </a:r>
            <a:r>
              <a:rPr lang="fr-FR" sz="1600" i="1" dirty="0" smtClean="0"/>
              <a:t>tabac, production d’alcool distillé, produits explosifs, armes, jeux de hasard, etc…)</a:t>
            </a:r>
            <a:r>
              <a:rPr lang="fr-FR" sz="1600" dirty="0" smtClean="0"/>
              <a:t>.</a:t>
            </a:r>
          </a:p>
          <a:p>
            <a:pPr marL="1001713" indent="-285750">
              <a:buFont typeface="Wingdings" panose="05000000000000000000" pitchFamily="2" charset="2"/>
              <a:buChar char="ü"/>
              <a:defRPr/>
            </a:pPr>
            <a:endParaRPr lang="fr-FR" sz="1600" dirty="0"/>
          </a:p>
          <a:p>
            <a:pPr>
              <a:defRPr/>
            </a:pPr>
            <a:r>
              <a:rPr lang="fr-FR" sz="1600" b="1" dirty="0" smtClean="0"/>
              <a:t>Objet financé :</a:t>
            </a:r>
            <a:endParaRPr lang="fr-FR" sz="1600" b="1" dirty="0"/>
          </a:p>
          <a:p>
            <a:pPr>
              <a:defRPr/>
            </a:pPr>
            <a:endParaRPr lang="fr-FR" sz="500" b="1" dirty="0"/>
          </a:p>
          <a:p>
            <a:pPr marL="1001713" indent="-285750">
              <a:buFont typeface="Wingdings" panose="05000000000000000000" pitchFamily="2" charset="2"/>
              <a:buChar char="ü"/>
              <a:defRPr/>
            </a:pPr>
            <a:r>
              <a:rPr lang="fr-FR" sz="1600" dirty="0" smtClean="0"/>
              <a:t>Financement du </a:t>
            </a:r>
            <a:r>
              <a:rPr lang="fr-FR" sz="1600" b="1" dirty="0" smtClean="0"/>
              <a:t>Besoin en Fonds de Roulement </a:t>
            </a:r>
            <a:r>
              <a:rPr lang="fr-FR" sz="1600" dirty="0" smtClean="0"/>
              <a:t>généré par la crise sanitaire du Covid-19.</a:t>
            </a:r>
            <a:endParaRPr lang="fr-FR" sz="1600" dirty="0"/>
          </a:p>
          <a:p>
            <a:pPr marL="715963">
              <a:defRPr/>
            </a:pPr>
            <a:endParaRPr lang="fr-FR" sz="1600" dirty="0"/>
          </a:p>
          <a:p>
            <a:pPr>
              <a:defRPr/>
            </a:pPr>
            <a:r>
              <a:rPr lang="fr-FR" sz="1600" b="1" dirty="0" smtClean="0"/>
              <a:t>Montant :</a:t>
            </a:r>
            <a:endParaRPr lang="fr-FR" sz="1600" b="1" dirty="0"/>
          </a:p>
          <a:p>
            <a:pPr>
              <a:defRPr/>
            </a:pPr>
            <a:endParaRPr lang="fr-FR" sz="500" b="1" dirty="0"/>
          </a:p>
          <a:p>
            <a:pPr marL="1001713" indent="-285750">
              <a:buFont typeface="Wingdings" panose="05000000000000000000" pitchFamily="2" charset="2"/>
              <a:buChar char="ü"/>
              <a:defRPr/>
            </a:pPr>
            <a:r>
              <a:rPr lang="fr-FR" sz="1600" b="1" dirty="0" smtClean="0"/>
              <a:t>150 K€ maximum</a:t>
            </a:r>
            <a:r>
              <a:rPr lang="fr-FR" sz="1600" dirty="0" smtClean="0"/>
              <a:t>,</a:t>
            </a:r>
          </a:p>
          <a:p>
            <a:pPr marL="1001713" indent="-285750">
              <a:buFont typeface="Wingdings" panose="05000000000000000000" pitchFamily="2" charset="2"/>
              <a:buChar char="ü"/>
              <a:defRPr/>
            </a:pPr>
            <a:r>
              <a:rPr lang="fr-FR" sz="1600" dirty="0" smtClean="0"/>
              <a:t>Pas de minimum.</a:t>
            </a:r>
            <a:endParaRPr lang="fr-FR" sz="1600" dirty="0"/>
          </a:p>
          <a:p>
            <a:pPr marL="715963">
              <a:defRPr/>
            </a:pPr>
            <a:endParaRPr lang="fr-FR" sz="1600" dirty="0"/>
          </a:p>
        </p:txBody>
      </p:sp>
      <p:pic>
        <p:nvPicPr>
          <p:cNvPr id="9" name="Graphique 48">
            <a:extLst>
              <a:ext uri="{FF2B5EF4-FFF2-40B4-BE49-F238E27FC236}">
                <a16:creationId xmlns:a16="http://schemas.microsoft.com/office/drawing/2014/main" id="{ACF59A8B-FD0F-4B30-B0D6-E99D4D4F48D0}"/>
              </a:ext>
            </a:extLst>
          </p:cNvPr>
          <p:cNvPicPr>
            <a:picLocks noChangeAspect="1"/>
          </p:cNvPicPr>
          <p:nvPr/>
        </p:nvPicPr>
        <p:blipFill>
          <a:blip r:embed="rId4">
            <a:extLst>
              <a:ext uri="{96DAC541-7B7A-43D3-8B79-37D633B846F1}">
                <asvg:svgBlip xmlns:lc="http://schemas.openxmlformats.org/drawingml/2006/lockedCanvas" xmlns:asvg="http://schemas.microsoft.com/office/drawing/2016/SVG/main" xmlns="" r:embed="rId8"/>
              </a:ext>
            </a:extLst>
          </a:blip>
          <a:stretch>
            <a:fillRect/>
          </a:stretch>
        </p:blipFill>
        <p:spPr>
          <a:xfrm>
            <a:off x="1191363" y="2677760"/>
            <a:ext cx="588467" cy="588467"/>
          </a:xfrm>
          <a:prstGeom prst="rect">
            <a:avLst/>
          </a:prstGeom>
        </p:spPr>
      </p:pic>
    </p:spTree>
    <p:extLst>
      <p:ext uri="{BB962C8B-B14F-4D97-AF65-F5344CB8AC3E}">
        <p14:creationId xmlns:p14="http://schemas.microsoft.com/office/powerpoint/2010/main" val="26336616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765174" y="379825"/>
            <a:ext cx="7910077" cy="709200"/>
          </a:xfrm>
        </p:spPr>
        <p:txBody>
          <a:bodyPr>
            <a:noAutofit/>
          </a:bodyPr>
          <a:lstStyle/>
          <a:p>
            <a:pPr algn="r">
              <a:defRPr/>
            </a:pPr>
            <a:r>
              <a:rPr lang="fr-FR" sz="2400" spc="30" dirty="0" smtClean="0"/>
              <a:t>Présentation de l’OFFRE </a:t>
            </a:r>
            <a:r>
              <a:rPr lang="fr-FR" sz="2000" i="1" spc="30" dirty="0" smtClean="0"/>
              <a:t>(2/3)</a:t>
            </a:r>
            <a:endParaRPr lang="fr-FR" sz="2000" i="1" dirty="0"/>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01293" y="6281994"/>
            <a:ext cx="2862915" cy="440108"/>
          </a:xfrm>
          <a:prstGeom prst="rect">
            <a:avLst/>
          </a:prstGeom>
          <a:solidFill>
            <a:schemeClr val="bg1"/>
          </a:solidFill>
          <a:ln>
            <a:noFill/>
          </a:ln>
          <a:effectLst/>
          <a:extLst/>
        </p:spPr>
      </p:pic>
      <p:sp>
        <p:nvSpPr>
          <p:cNvPr id="5" name="Rectangle 4"/>
          <p:cNvSpPr/>
          <p:nvPr/>
        </p:nvSpPr>
        <p:spPr>
          <a:xfrm>
            <a:off x="2724047" y="6363549"/>
            <a:ext cx="2255233" cy="276999"/>
          </a:xfrm>
          <a:prstGeom prst="rect">
            <a:avLst/>
          </a:prstGeom>
        </p:spPr>
        <p:txBody>
          <a:bodyPr wrap="none">
            <a:spAutoFit/>
          </a:bodyPr>
          <a:lstStyle/>
          <a:p>
            <a:r>
              <a:rPr lang="fr-FR" sz="1200" dirty="0">
                <a:solidFill>
                  <a:srgbClr val="EEECE1">
                    <a:lumMod val="50000"/>
                  </a:srgbClr>
                </a:solidFill>
              </a:rPr>
              <a:t>L’HEBDO PRO – Semaine </a:t>
            </a:r>
            <a:r>
              <a:rPr lang="fr-FR" sz="1200" dirty="0" smtClean="0">
                <a:solidFill>
                  <a:srgbClr val="EEECE1">
                    <a:lumMod val="50000"/>
                  </a:srgbClr>
                </a:solidFill>
              </a:rPr>
              <a:t>S47 </a:t>
            </a:r>
            <a:r>
              <a:rPr lang="fr-FR" sz="1200" dirty="0" smtClean="0">
                <a:solidFill>
                  <a:srgbClr val="EEECE1">
                    <a:lumMod val="50000"/>
                  </a:srgbClr>
                </a:solidFill>
              </a:rPr>
              <a:t>2020</a:t>
            </a:r>
            <a:endParaRPr lang="fr-FR" sz="1200" dirty="0">
              <a:solidFill>
                <a:srgbClr val="EEECE1">
                  <a:lumMod val="50000"/>
                </a:srgbClr>
              </a:solidFill>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7222923" y="3522835"/>
            <a:ext cx="1397201"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4" name="Rectangle 3"/>
          <p:cNvSpPr/>
          <p:nvPr/>
        </p:nvSpPr>
        <p:spPr>
          <a:xfrm>
            <a:off x="254058" y="2617972"/>
            <a:ext cx="6677025" cy="369332"/>
          </a:xfrm>
          <a:prstGeom prst="rect">
            <a:avLst/>
          </a:prstGeom>
        </p:spPr>
        <p:txBody>
          <a:bodyPr wrap="square">
            <a:spAutoFit/>
          </a:bodyPr>
          <a:lstStyle/>
          <a:p>
            <a:pPr marL="523875"/>
            <a:endParaRPr lang="fr-FR" dirty="0"/>
          </a:p>
        </p:txBody>
      </p:sp>
      <p:sp>
        <p:nvSpPr>
          <p:cNvPr id="2" name="Rectangle 1"/>
          <p:cNvSpPr/>
          <p:nvPr/>
        </p:nvSpPr>
        <p:spPr>
          <a:xfrm>
            <a:off x="1402106" y="1595926"/>
            <a:ext cx="7022043" cy="3524042"/>
          </a:xfrm>
          <a:prstGeom prst="rect">
            <a:avLst/>
          </a:prstGeom>
        </p:spPr>
        <p:txBody>
          <a:bodyPr wrap="square">
            <a:spAutoFit/>
          </a:bodyPr>
          <a:lstStyle/>
          <a:p>
            <a:pPr>
              <a:defRPr/>
            </a:pPr>
            <a:endParaRPr lang="fr-FR" sz="1600" b="1" dirty="0"/>
          </a:p>
          <a:p>
            <a:pPr>
              <a:defRPr/>
            </a:pPr>
            <a:r>
              <a:rPr lang="fr-FR" sz="1600" b="1" dirty="0" smtClean="0"/>
              <a:t>Durée de remboursement :</a:t>
            </a:r>
          </a:p>
          <a:p>
            <a:pPr>
              <a:defRPr/>
            </a:pPr>
            <a:endParaRPr lang="fr-FR" sz="500" b="1" dirty="0"/>
          </a:p>
          <a:p>
            <a:pPr marL="1001713" indent="-285750">
              <a:buFont typeface="Wingdings" panose="05000000000000000000" pitchFamily="2" charset="2"/>
              <a:buChar char="ü"/>
              <a:defRPr/>
            </a:pPr>
            <a:r>
              <a:rPr lang="fr-FR" sz="1600" dirty="0" smtClean="0"/>
              <a:t>De 12 mois minimum à </a:t>
            </a:r>
            <a:r>
              <a:rPr lang="fr-FR" sz="1600" b="1" dirty="0" smtClean="0"/>
              <a:t>120 mois maximum</a:t>
            </a:r>
            <a:r>
              <a:rPr lang="fr-FR" sz="1600" dirty="0" smtClean="0"/>
              <a:t>.</a:t>
            </a:r>
          </a:p>
          <a:p>
            <a:pPr marL="715963">
              <a:defRPr/>
            </a:pPr>
            <a:endParaRPr lang="fr-FR" sz="1600" dirty="0"/>
          </a:p>
          <a:p>
            <a:pPr>
              <a:defRPr/>
            </a:pPr>
            <a:r>
              <a:rPr lang="fr-FR" sz="1600" b="1" dirty="0" smtClean="0"/>
              <a:t>Phase de remboursement :</a:t>
            </a:r>
            <a:endParaRPr lang="fr-FR" sz="1600" b="1" dirty="0"/>
          </a:p>
          <a:p>
            <a:pPr>
              <a:defRPr/>
            </a:pPr>
            <a:endParaRPr lang="fr-FR" sz="500" b="1" dirty="0"/>
          </a:p>
          <a:p>
            <a:pPr marL="1001713" indent="-285750">
              <a:buFont typeface="Wingdings" panose="05000000000000000000" pitchFamily="2" charset="2"/>
              <a:buChar char="ü"/>
              <a:defRPr/>
            </a:pPr>
            <a:r>
              <a:rPr lang="fr-FR" sz="1600" dirty="0" smtClean="0"/>
              <a:t>Périodicité des échéances : mensuelle ou trimestrielle,</a:t>
            </a:r>
          </a:p>
          <a:p>
            <a:pPr marL="1001713" indent="-285750">
              <a:buFont typeface="Wingdings" panose="05000000000000000000" pitchFamily="2" charset="2"/>
              <a:buChar char="ü"/>
              <a:defRPr/>
            </a:pPr>
            <a:r>
              <a:rPr lang="fr-FR" sz="1600" dirty="0" smtClean="0"/>
              <a:t>Échéance : constante, linéaire.</a:t>
            </a:r>
          </a:p>
          <a:p>
            <a:pPr marL="1001713" indent="-285750">
              <a:buFont typeface="Wingdings" panose="05000000000000000000" pitchFamily="2" charset="2"/>
              <a:buChar char="ü"/>
              <a:defRPr/>
            </a:pPr>
            <a:endParaRPr lang="fr-FR" sz="1600" dirty="0"/>
          </a:p>
          <a:p>
            <a:pPr>
              <a:defRPr/>
            </a:pPr>
            <a:r>
              <a:rPr lang="fr-FR" sz="1600" b="1" dirty="0" smtClean="0"/>
              <a:t>Franchise :</a:t>
            </a:r>
            <a:endParaRPr lang="fr-FR" sz="1600" b="1" dirty="0"/>
          </a:p>
          <a:p>
            <a:pPr>
              <a:defRPr/>
            </a:pPr>
            <a:endParaRPr lang="fr-FR" sz="500" b="1" dirty="0"/>
          </a:p>
          <a:p>
            <a:pPr marL="1001713" indent="-285750">
              <a:buFont typeface="Wingdings" panose="05000000000000000000" pitchFamily="2" charset="2"/>
              <a:buChar char="ü"/>
              <a:defRPr/>
            </a:pPr>
            <a:r>
              <a:rPr lang="fr-FR" sz="1600" dirty="0" smtClean="0"/>
              <a:t>Possibilité de franchise de remboursement </a:t>
            </a:r>
            <a:r>
              <a:rPr lang="fr-FR" sz="1600" b="1" dirty="0" smtClean="0"/>
              <a:t>partielle</a:t>
            </a:r>
            <a:r>
              <a:rPr lang="fr-FR" sz="1600" dirty="0" smtClean="0"/>
              <a:t> de 24 mois maximum,</a:t>
            </a:r>
          </a:p>
          <a:p>
            <a:pPr marL="1001713" indent="-285750">
              <a:buFont typeface="Wingdings" panose="05000000000000000000" pitchFamily="2" charset="2"/>
              <a:buChar char="ü"/>
              <a:defRPr/>
            </a:pPr>
            <a:r>
              <a:rPr lang="fr-FR" sz="1600" dirty="0" smtClean="0"/>
              <a:t>Ou franchise </a:t>
            </a:r>
            <a:r>
              <a:rPr lang="fr-FR" sz="1600" b="1" dirty="0" smtClean="0"/>
              <a:t>totale </a:t>
            </a:r>
            <a:r>
              <a:rPr lang="fr-FR" sz="1600" dirty="0" smtClean="0"/>
              <a:t>sur 12 mois.</a:t>
            </a:r>
            <a:endParaRPr lang="fr-FR" sz="1600" dirty="0"/>
          </a:p>
          <a:p>
            <a:pPr marL="715963">
              <a:defRPr/>
            </a:pPr>
            <a:endParaRPr lang="fr-FR" sz="1600" dirty="0"/>
          </a:p>
          <a:p>
            <a:pPr marL="715963">
              <a:defRPr/>
            </a:pPr>
            <a:endParaRPr lang="fr-FR" sz="1600" dirty="0"/>
          </a:p>
        </p:txBody>
      </p:sp>
      <p:pic>
        <p:nvPicPr>
          <p:cNvPr id="9" name="Graphique 58">
            <a:extLst>
              <a:ext uri="{FF2B5EF4-FFF2-40B4-BE49-F238E27FC236}">
                <a16:creationId xmlns:a16="http://schemas.microsoft.com/office/drawing/2014/main" id="{5984F446-6CC1-4A6F-8CCC-3392E4B1AB03}"/>
              </a:ext>
            </a:extLst>
          </p:cNvPr>
          <p:cNvPicPr>
            <a:picLocks noChangeAspect="1"/>
          </p:cNvPicPr>
          <p:nvPr/>
        </p:nvPicPr>
        <p:blipFill>
          <a:blip r:embed="rId4">
            <a:extLst>
              <a:ext uri="{96DAC541-7B7A-43D3-8B79-37D633B846F1}">
                <asvg:svgBlip xmlns="" xmlns:asvg="http://schemas.microsoft.com/office/drawing/2016/SVG/main" r:embed="rId6"/>
              </a:ext>
            </a:extLst>
          </a:blip>
          <a:stretch>
            <a:fillRect/>
          </a:stretch>
        </p:blipFill>
        <p:spPr>
          <a:xfrm>
            <a:off x="856997" y="2079534"/>
            <a:ext cx="452791" cy="452791"/>
          </a:xfrm>
          <a:prstGeom prst="rect">
            <a:avLst/>
          </a:prstGeom>
        </p:spPr>
      </p:pic>
    </p:spTree>
    <p:extLst>
      <p:ext uri="{BB962C8B-B14F-4D97-AF65-F5344CB8AC3E}">
        <p14:creationId xmlns:p14="http://schemas.microsoft.com/office/powerpoint/2010/main" val="2257791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765174" y="379825"/>
            <a:ext cx="7910077" cy="709200"/>
          </a:xfrm>
        </p:spPr>
        <p:txBody>
          <a:bodyPr>
            <a:noAutofit/>
          </a:bodyPr>
          <a:lstStyle/>
          <a:p>
            <a:pPr algn="r">
              <a:defRPr/>
            </a:pPr>
            <a:r>
              <a:rPr lang="fr-FR" sz="2400" spc="30" dirty="0" smtClean="0"/>
              <a:t>Présentation de l’OFFRE </a:t>
            </a:r>
            <a:r>
              <a:rPr lang="fr-FR" sz="2000" i="1" spc="30" dirty="0" smtClean="0"/>
              <a:t>(</a:t>
            </a:r>
            <a:r>
              <a:rPr lang="fr-FR" sz="2000" i="1" spc="30" dirty="0"/>
              <a:t>3</a:t>
            </a:r>
            <a:r>
              <a:rPr lang="fr-FR" sz="2000" i="1" spc="30" dirty="0" smtClean="0"/>
              <a:t>/3)</a:t>
            </a:r>
            <a:endParaRPr lang="fr-FR" sz="2000" i="1" dirty="0"/>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01293" y="6281994"/>
            <a:ext cx="2862915" cy="440108"/>
          </a:xfrm>
          <a:prstGeom prst="rect">
            <a:avLst/>
          </a:prstGeom>
          <a:solidFill>
            <a:schemeClr val="bg1"/>
          </a:solidFill>
          <a:ln>
            <a:noFill/>
          </a:ln>
          <a:effectLst/>
          <a:extLst/>
        </p:spPr>
      </p:pic>
      <p:sp>
        <p:nvSpPr>
          <p:cNvPr id="5" name="Rectangle 4"/>
          <p:cNvSpPr/>
          <p:nvPr/>
        </p:nvSpPr>
        <p:spPr>
          <a:xfrm>
            <a:off x="2724047" y="6363549"/>
            <a:ext cx="2255233" cy="276999"/>
          </a:xfrm>
          <a:prstGeom prst="rect">
            <a:avLst/>
          </a:prstGeom>
        </p:spPr>
        <p:txBody>
          <a:bodyPr wrap="none">
            <a:spAutoFit/>
          </a:bodyPr>
          <a:lstStyle/>
          <a:p>
            <a:r>
              <a:rPr lang="fr-FR" sz="1200" dirty="0">
                <a:solidFill>
                  <a:srgbClr val="EEECE1">
                    <a:lumMod val="50000"/>
                  </a:srgbClr>
                </a:solidFill>
              </a:rPr>
              <a:t>L’HEBDO PRO – Semaine </a:t>
            </a:r>
            <a:r>
              <a:rPr lang="fr-FR" sz="1200" dirty="0" smtClean="0">
                <a:solidFill>
                  <a:srgbClr val="EEECE1">
                    <a:lumMod val="50000"/>
                  </a:srgbClr>
                </a:solidFill>
              </a:rPr>
              <a:t>S46 2020</a:t>
            </a:r>
            <a:endParaRPr lang="fr-FR" sz="1200" dirty="0">
              <a:solidFill>
                <a:srgbClr val="EEECE1">
                  <a:lumMod val="50000"/>
                </a:srgbClr>
              </a:solidFill>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7222923" y="3522835"/>
            <a:ext cx="1397201"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4" name="Rectangle 3"/>
          <p:cNvSpPr/>
          <p:nvPr/>
        </p:nvSpPr>
        <p:spPr>
          <a:xfrm>
            <a:off x="254058" y="2617972"/>
            <a:ext cx="6677025" cy="369332"/>
          </a:xfrm>
          <a:prstGeom prst="rect">
            <a:avLst/>
          </a:prstGeom>
        </p:spPr>
        <p:txBody>
          <a:bodyPr wrap="square">
            <a:spAutoFit/>
          </a:bodyPr>
          <a:lstStyle/>
          <a:p>
            <a:pPr marL="523875"/>
            <a:endParaRPr lang="fr-FR" dirty="0"/>
          </a:p>
        </p:txBody>
      </p:sp>
      <p:sp>
        <p:nvSpPr>
          <p:cNvPr id="2" name="Rectangle 1"/>
          <p:cNvSpPr/>
          <p:nvPr/>
        </p:nvSpPr>
        <p:spPr>
          <a:xfrm>
            <a:off x="1129732" y="1430553"/>
            <a:ext cx="7527883" cy="4262705"/>
          </a:xfrm>
          <a:prstGeom prst="rect">
            <a:avLst/>
          </a:prstGeom>
        </p:spPr>
        <p:txBody>
          <a:bodyPr wrap="square">
            <a:spAutoFit/>
          </a:bodyPr>
          <a:lstStyle/>
          <a:p>
            <a:pPr>
              <a:defRPr/>
            </a:pPr>
            <a:endParaRPr lang="fr-FR" sz="1600" b="1" dirty="0"/>
          </a:p>
          <a:p>
            <a:pPr>
              <a:defRPr/>
            </a:pPr>
            <a:r>
              <a:rPr lang="fr-FR" sz="1600" b="1" dirty="0" smtClean="0"/>
              <a:t>Taux :</a:t>
            </a:r>
          </a:p>
          <a:p>
            <a:pPr>
              <a:defRPr/>
            </a:pPr>
            <a:endParaRPr lang="fr-FR" sz="500" b="1" dirty="0"/>
          </a:p>
          <a:p>
            <a:pPr marL="1001713" indent="-285750">
              <a:buFont typeface="Wingdings" panose="05000000000000000000" pitchFamily="2" charset="2"/>
              <a:buChar char="ü"/>
              <a:defRPr/>
            </a:pPr>
            <a:r>
              <a:rPr lang="fr-FR" sz="1600" dirty="0" smtClean="0"/>
              <a:t>Barème standard.</a:t>
            </a:r>
          </a:p>
          <a:p>
            <a:pPr marL="715963">
              <a:defRPr/>
            </a:pPr>
            <a:endParaRPr lang="fr-FR" sz="1600" dirty="0"/>
          </a:p>
          <a:p>
            <a:pPr>
              <a:defRPr/>
            </a:pPr>
            <a:r>
              <a:rPr lang="fr-FR" sz="1600" b="1" dirty="0" smtClean="0"/>
              <a:t>Frais de dossier :</a:t>
            </a:r>
            <a:endParaRPr lang="fr-FR" sz="1600" b="1" dirty="0"/>
          </a:p>
          <a:p>
            <a:pPr>
              <a:defRPr/>
            </a:pPr>
            <a:endParaRPr lang="fr-FR" sz="500" b="1" dirty="0"/>
          </a:p>
          <a:p>
            <a:pPr marL="1001713" indent="-285750">
              <a:buFont typeface="Wingdings" panose="05000000000000000000" pitchFamily="2" charset="2"/>
              <a:buChar char="ü"/>
              <a:defRPr/>
            </a:pPr>
            <a:r>
              <a:rPr lang="fr-FR" sz="1600" dirty="0" smtClean="0"/>
              <a:t>1 %,</a:t>
            </a:r>
          </a:p>
          <a:p>
            <a:pPr marL="1001713" indent="-285750">
              <a:buFont typeface="Wingdings" panose="05000000000000000000" pitchFamily="2" charset="2"/>
              <a:buChar char="ü"/>
              <a:defRPr/>
            </a:pPr>
            <a:r>
              <a:rPr lang="fr-FR" sz="1600" b="1" dirty="0" smtClean="0"/>
              <a:t>Minimum de 150 €</a:t>
            </a:r>
            <a:r>
              <a:rPr lang="fr-FR" sz="1600" dirty="0" smtClean="0"/>
              <a:t>.</a:t>
            </a:r>
          </a:p>
          <a:p>
            <a:pPr marL="1001713" indent="-285750">
              <a:buFont typeface="Wingdings" panose="05000000000000000000" pitchFamily="2" charset="2"/>
              <a:buChar char="ü"/>
              <a:defRPr/>
            </a:pPr>
            <a:endParaRPr lang="fr-FR" sz="1600" dirty="0"/>
          </a:p>
          <a:p>
            <a:pPr>
              <a:defRPr/>
            </a:pPr>
            <a:r>
              <a:rPr lang="fr-FR" sz="1600" b="1" dirty="0" smtClean="0"/>
              <a:t>Garanties :</a:t>
            </a:r>
            <a:endParaRPr lang="fr-FR" sz="1600" b="1" dirty="0"/>
          </a:p>
          <a:p>
            <a:pPr>
              <a:defRPr/>
            </a:pPr>
            <a:endParaRPr lang="fr-FR" sz="500" b="1" dirty="0"/>
          </a:p>
          <a:p>
            <a:pPr marL="1001713" indent="-285750">
              <a:buFont typeface="Wingdings" panose="05000000000000000000" pitchFamily="2" charset="2"/>
              <a:buChar char="ü"/>
              <a:defRPr/>
            </a:pPr>
            <a:r>
              <a:rPr lang="fr-FR" sz="1600" b="1" dirty="0" smtClean="0">
                <a:solidFill>
                  <a:srgbClr val="EB0F2D"/>
                </a:solidFill>
              </a:rPr>
              <a:t>Garantie à première demande FEI COSME Covid-19 de 80 %, gratuite</a:t>
            </a:r>
            <a:r>
              <a:rPr lang="fr-FR" sz="1600" dirty="0" smtClean="0"/>
              <a:t>,</a:t>
            </a:r>
          </a:p>
          <a:p>
            <a:pPr marL="1001713" indent="-285750">
              <a:buFont typeface="Wingdings" panose="05000000000000000000" pitchFamily="2" charset="2"/>
              <a:buChar char="ü"/>
              <a:defRPr/>
            </a:pPr>
            <a:r>
              <a:rPr lang="fr-FR" sz="1600" u="sng" dirty="0" smtClean="0"/>
              <a:t>Possibles</a:t>
            </a:r>
            <a:r>
              <a:rPr lang="fr-FR" sz="1600" dirty="0" smtClean="0"/>
              <a:t> :</a:t>
            </a:r>
          </a:p>
          <a:p>
            <a:pPr marL="1458913" lvl="1" indent="-285750">
              <a:buFont typeface="Wingdings" panose="05000000000000000000" pitchFamily="2" charset="2"/>
              <a:buChar char="ü"/>
              <a:defRPr/>
            </a:pPr>
            <a:r>
              <a:rPr lang="fr-FR" sz="1600" dirty="0" smtClean="0"/>
              <a:t>Garanties usuelles sur les biens d’exploitation possibles </a:t>
            </a:r>
            <a:r>
              <a:rPr lang="fr-FR" sz="1600" i="1" dirty="0" smtClean="0"/>
              <a:t>(gage, nantissement)</a:t>
            </a:r>
            <a:r>
              <a:rPr lang="fr-FR" sz="1600" dirty="0" smtClean="0"/>
              <a:t>,</a:t>
            </a:r>
          </a:p>
          <a:p>
            <a:pPr marL="1458913" lvl="1" indent="-285750">
              <a:buFont typeface="Wingdings" panose="05000000000000000000" pitchFamily="2" charset="2"/>
              <a:buChar char="ü"/>
              <a:defRPr/>
            </a:pPr>
            <a:r>
              <a:rPr lang="fr-FR" sz="1600" dirty="0" smtClean="0"/>
              <a:t>Assurances usuelles </a:t>
            </a:r>
            <a:r>
              <a:rPr lang="fr-FR" sz="1600" i="1" dirty="0" smtClean="0"/>
              <a:t>(décès, invalidité, etc…)</a:t>
            </a:r>
            <a:r>
              <a:rPr lang="fr-FR" sz="1600" dirty="0" smtClean="0"/>
              <a:t>.</a:t>
            </a:r>
          </a:p>
          <a:p>
            <a:pPr marL="1001713" indent="-285750">
              <a:buFont typeface="Wingdings" panose="05000000000000000000" pitchFamily="2" charset="2"/>
              <a:buChar char="ü"/>
              <a:defRPr/>
            </a:pPr>
            <a:r>
              <a:rPr lang="fr-FR" sz="1600" b="1" u="sng" dirty="0" smtClean="0">
                <a:solidFill>
                  <a:srgbClr val="EB0F2D"/>
                </a:solidFill>
              </a:rPr>
              <a:t>Sans</a:t>
            </a:r>
            <a:r>
              <a:rPr lang="fr-FR" sz="1600" dirty="0" smtClean="0"/>
              <a:t> caution personnelle.</a:t>
            </a:r>
            <a:endParaRPr lang="fr-FR" sz="1600" dirty="0"/>
          </a:p>
          <a:p>
            <a:pPr marL="715963">
              <a:defRPr/>
            </a:pPr>
            <a:endParaRPr lang="fr-FR" sz="1600" dirty="0"/>
          </a:p>
          <a:p>
            <a:pPr marL="715963">
              <a:defRPr/>
            </a:pPr>
            <a:endParaRPr lang="fr-FR" sz="1600" dirty="0"/>
          </a:p>
        </p:txBody>
      </p:sp>
      <p:pic>
        <p:nvPicPr>
          <p:cNvPr id="9" name="Image 8">
            <a:extLst>
              <a:ext uri="{FF2B5EF4-FFF2-40B4-BE49-F238E27FC236}">
                <a16:creationId xmlns:a16="http://schemas.microsoft.com/office/drawing/2014/main" id="{002C6BB5-A936-49C5-A8FC-DBDBAB06ADDA}"/>
              </a:ext>
            </a:extLst>
          </p:cNvPr>
          <p:cNvPicPr>
            <a:picLocks noChangeAspect="1"/>
          </p:cNvPicPr>
          <p:nvPr/>
        </p:nvPicPr>
        <p:blipFill>
          <a:blip r:embed="rId4">
            <a:duotone>
              <a:schemeClr val="accent3">
                <a:shade val="45000"/>
                <a:satMod val="135000"/>
              </a:schemeClr>
              <a:prstClr val="white"/>
            </a:duotone>
          </a:blip>
          <a:stretch>
            <a:fillRect/>
          </a:stretch>
        </p:blipFill>
        <p:spPr>
          <a:xfrm>
            <a:off x="1129732" y="4107475"/>
            <a:ext cx="699831" cy="706692"/>
          </a:xfrm>
          <a:prstGeom prst="rect">
            <a:avLst/>
          </a:prstGeom>
        </p:spPr>
      </p:pic>
      <p:pic>
        <p:nvPicPr>
          <p:cNvPr id="10" name="Graphique 9">
            <a:extLst>
              <a:ext uri="{FF2B5EF4-FFF2-40B4-BE49-F238E27FC236}">
                <a16:creationId xmlns:a16="http://schemas.microsoft.com/office/drawing/2014/main" id="{2074356B-2044-4B1C-AC17-497D7AEC8D9B}"/>
              </a:ext>
            </a:extLst>
          </p:cNvPr>
          <p:cNvPicPr>
            <a:picLocks noChangeAspect="1"/>
          </p:cNvPicPr>
          <p:nvPr/>
        </p:nvPicPr>
        <p:blipFill>
          <a:blip r:embed="rId5">
            <a:extLst>
              <a:ext uri="{96DAC541-7B7A-43D3-8B79-37D633B846F1}">
                <asvg:svgBlip xmlns="" xmlns:asvg="http://schemas.microsoft.com/office/drawing/2016/SVG/main" r:embed="rId6"/>
              </a:ext>
            </a:extLst>
          </a:blip>
          <a:stretch>
            <a:fillRect/>
          </a:stretch>
        </p:blipFill>
        <p:spPr>
          <a:xfrm>
            <a:off x="3706131" y="2236803"/>
            <a:ext cx="588467" cy="588467"/>
          </a:xfrm>
          <a:prstGeom prst="rect">
            <a:avLst/>
          </a:prstGeom>
        </p:spPr>
      </p:pic>
    </p:spTree>
    <p:extLst>
      <p:ext uri="{BB962C8B-B14F-4D97-AF65-F5344CB8AC3E}">
        <p14:creationId xmlns:p14="http://schemas.microsoft.com/office/powerpoint/2010/main" val="40553335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01293" y="6281994"/>
            <a:ext cx="2862915" cy="440108"/>
          </a:xfrm>
          <a:prstGeom prst="rect">
            <a:avLst/>
          </a:prstGeom>
          <a:solidFill>
            <a:schemeClr val="bg1"/>
          </a:solidFill>
          <a:ln>
            <a:noFill/>
          </a:ln>
          <a:effectLst/>
          <a:extLst/>
        </p:spPr>
      </p:pic>
      <p:sp>
        <p:nvSpPr>
          <p:cNvPr id="5" name="Rectangle 4"/>
          <p:cNvSpPr/>
          <p:nvPr/>
        </p:nvSpPr>
        <p:spPr>
          <a:xfrm>
            <a:off x="2724047" y="6363549"/>
            <a:ext cx="2255233"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EEECE1">
                    <a:lumMod val="50000"/>
                  </a:srgbClr>
                </a:solidFill>
                <a:effectLst/>
                <a:uLnTx/>
                <a:uFillTx/>
                <a:latin typeface="Arial Narrow"/>
                <a:ea typeface="+mn-ea"/>
                <a:cs typeface="+mn-cs"/>
              </a:rPr>
              <a:t>L’HEBDO PRO – Semaine </a:t>
            </a:r>
            <a:r>
              <a:rPr kumimoji="0" lang="fr-FR" sz="1200" b="0" i="0" u="none" strike="noStrike" kern="1200" cap="none" spc="0" normalizeH="0" baseline="0" noProof="0" dirty="0" smtClean="0">
                <a:ln>
                  <a:noFill/>
                </a:ln>
                <a:solidFill>
                  <a:srgbClr val="EEECE1">
                    <a:lumMod val="50000"/>
                  </a:srgbClr>
                </a:solidFill>
                <a:effectLst/>
                <a:uLnTx/>
                <a:uFillTx/>
                <a:latin typeface="Arial Narrow"/>
                <a:ea typeface="+mn-ea"/>
                <a:cs typeface="+mn-cs"/>
              </a:rPr>
              <a:t>S47 2020</a:t>
            </a:r>
            <a:endParaRPr kumimoji="0" lang="fr-FR" sz="1200" b="0" i="0" u="none" strike="noStrike" kern="1200" cap="none" spc="0" normalizeH="0" baseline="0" noProof="0" dirty="0">
              <a:ln>
                <a:noFill/>
              </a:ln>
              <a:solidFill>
                <a:srgbClr val="EEECE1">
                  <a:lumMod val="50000"/>
                </a:srgbClr>
              </a:solidFill>
              <a:effectLst/>
              <a:uLnTx/>
              <a:uFillTx/>
              <a:latin typeface="Arial Narrow"/>
              <a:ea typeface="+mn-ea"/>
              <a:cs typeface="+mn-cs"/>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7222923" y="3522835"/>
            <a:ext cx="1397201"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Narrow"/>
              <a:ea typeface="+mn-ea"/>
              <a:cs typeface="+mn-cs"/>
            </a:endParaRPr>
          </a:p>
        </p:txBody>
      </p:sp>
      <p:sp>
        <p:nvSpPr>
          <p:cNvPr id="4" name="Rectangle 3"/>
          <p:cNvSpPr/>
          <p:nvPr/>
        </p:nvSpPr>
        <p:spPr>
          <a:xfrm>
            <a:off x="254058" y="2617972"/>
            <a:ext cx="6677025" cy="369332"/>
          </a:xfrm>
          <a:prstGeom prst="rect">
            <a:avLst/>
          </a:prstGeom>
        </p:spPr>
        <p:txBody>
          <a:bodyPr wrap="square">
            <a:spAutoFit/>
          </a:bodyPr>
          <a:lstStyle/>
          <a:p>
            <a:pPr marL="523875"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Arial Narrow"/>
              <a:ea typeface="+mn-ea"/>
              <a:cs typeface="+mn-cs"/>
            </a:endParaRPr>
          </a:p>
        </p:txBody>
      </p:sp>
      <p:sp>
        <p:nvSpPr>
          <p:cNvPr id="11" name="Titre 8"/>
          <p:cNvSpPr>
            <a:spLocks noGrp="1"/>
          </p:cNvSpPr>
          <p:nvPr>
            <p:ph type="title"/>
          </p:nvPr>
        </p:nvSpPr>
        <p:spPr>
          <a:xfrm>
            <a:off x="765175" y="379413"/>
            <a:ext cx="7910513" cy="709612"/>
          </a:xfrm>
        </p:spPr>
        <p:txBody>
          <a:bodyPr/>
          <a:lstStyle/>
          <a:p>
            <a:pPr algn="r"/>
            <a:r>
              <a:rPr lang="fr-FR" dirty="0" smtClean="0"/>
              <a:t>En résumé </a:t>
            </a:r>
            <a:endParaRPr lang="fr-FR" b="0" dirty="0"/>
          </a:p>
        </p:txBody>
      </p:sp>
      <p:sp>
        <p:nvSpPr>
          <p:cNvPr id="3" name="Rectangle 2"/>
          <p:cNvSpPr/>
          <p:nvPr/>
        </p:nvSpPr>
        <p:spPr>
          <a:xfrm>
            <a:off x="436583" y="1376865"/>
            <a:ext cx="7256686" cy="34163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000000"/>
                </a:solidFill>
                <a:effectLst/>
                <a:uLnTx/>
                <a:uFillTx/>
                <a:ea typeface="+mn-ea"/>
                <a:cs typeface="+mn-cs"/>
              </a:rPr>
              <a:t>Vous retrouverez sous la rubrique des commerciaux </a:t>
            </a:r>
            <a:r>
              <a:rPr kumimoji="0" lang="fr-FR" sz="1600" b="0" i="0" u="none" strike="noStrike" kern="1200" cap="none" spc="0" normalizeH="0" baseline="0" noProof="0" dirty="0" smtClean="0">
                <a:ln>
                  <a:noFill/>
                </a:ln>
                <a:solidFill>
                  <a:srgbClr val="000000"/>
                </a:solidFill>
                <a:effectLst/>
                <a:uLnTx/>
                <a:uFillTx/>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dirty="0">
              <a:ln>
                <a:noFill/>
              </a:ln>
              <a:solidFill>
                <a:srgbClr val="000000"/>
              </a:solidFill>
              <a:effectLst/>
              <a:uLnTx/>
              <a:uFillTx/>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fr-FR" sz="1600" b="0" i="0" u="none" strike="noStrike" kern="1200" cap="none" spc="0" normalizeH="0" baseline="0" noProof="0" dirty="0" smtClean="0">
                <a:ln>
                  <a:noFill/>
                </a:ln>
                <a:solidFill>
                  <a:srgbClr val="000000"/>
                </a:solidFill>
                <a:effectLst/>
                <a:uLnTx/>
                <a:uFillTx/>
                <a:ea typeface="+mn-ea"/>
                <a:cs typeface="+mn-cs"/>
              </a:rPr>
              <a:t>Une présentation de l’offre (</a:t>
            </a:r>
            <a:r>
              <a:rPr kumimoji="0" lang="fr-FR" sz="1600" b="0" i="1" u="none" strike="noStrike" kern="1200" cap="none" spc="0" normalizeH="0" baseline="0" noProof="0" dirty="0" smtClean="0">
                <a:ln>
                  <a:noFill/>
                </a:ln>
                <a:solidFill>
                  <a:srgbClr val="000000"/>
                </a:solidFill>
                <a:effectLst/>
                <a:uLnTx/>
                <a:uFillTx/>
                <a:ea typeface="+mn-ea"/>
                <a:cs typeface="+mn-cs"/>
              </a:rPr>
              <a:t>ou cliquer </a:t>
            </a:r>
            <a:r>
              <a:rPr kumimoji="0" lang="fr-FR" sz="1600" b="0" i="1" u="none" strike="noStrike" kern="1200" cap="none" spc="0" normalizeH="0" baseline="0" noProof="0" dirty="0" smtClean="0">
                <a:ln>
                  <a:noFill/>
                </a:ln>
                <a:solidFill>
                  <a:srgbClr val="000000"/>
                </a:solidFill>
                <a:effectLst/>
                <a:uLnTx/>
                <a:uFillTx/>
                <a:ea typeface="+mn-ea"/>
                <a:cs typeface="+mn-cs"/>
                <a:hlinkClick r:id="rId4"/>
              </a:rPr>
              <a:t>ici )</a:t>
            </a:r>
            <a:endParaRPr kumimoji="0" lang="fr-FR" sz="1600" b="0" i="1" u="none" strike="noStrike" kern="1200" cap="none" spc="0" normalizeH="0" baseline="0" noProof="0" dirty="0" smtClean="0">
              <a:ln>
                <a:noFill/>
              </a:ln>
              <a:solidFill>
                <a:srgbClr val="000000"/>
              </a:solidFill>
              <a:effectLst/>
              <a:uLnTx/>
              <a:uFillTx/>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fr-FR" sz="1600" b="0" i="0" u="none" strike="noStrike" kern="1200" cap="none" spc="0" normalizeH="0" baseline="0" noProof="0" dirty="0" smtClean="0">
              <a:ln>
                <a:noFill/>
              </a:ln>
              <a:solidFill>
                <a:srgbClr val="000000"/>
              </a:solidFill>
              <a:effectLst/>
              <a:uLnTx/>
              <a:uFillTx/>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fr-FR" sz="1600" b="0" i="0" u="none" strike="noStrike" kern="1200" cap="none" spc="0" normalizeH="0" baseline="0" noProof="0" dirty="0" smtClean="0">
                <a:ln>
                  <a:noFill/>
                </a:ln>
                <a:solidFill>
                  <a:srgbClr val="000000"/>
                </a:solidFill>
                <a:effectLst/>
                <a:uLnTx/>
                <a:uFillTx/>
                <a:ea typeface="+mn-ea"/>
                <a:cs typeface="+mn-cs"/>
              </a:rPr>
              <a:t>La</a:t>
            </a:r>
            <a:r>
              <a:rPr kumimoji="0" lang="fr-FR" sz="1600" b="0" i="0" u="none" strike="noStrike" kern="1200" cap="none" spc="0" normalizeH="0" noProof="0" dirty="0" smtClean="0">
                <a:ln>
                  <a:noFill/>
                </a:ln>
                <a:solidFill>
                  <a:srgbClr val="000000"/>
                </a:solidFill>
                <a:effectLst/>
                <a:uLnTx/>
                <a:uFillTx/>
                <a:ea typeface="+mn-ea"/>
                <a:cs typeface="+mn-cs"/>
              </a:rPr>
              <a:t> note de lancement (ou cliquer </a:t>
            </a:r>
            <a:r>
              <a:rPr kumimoji="0" lang="fr-FR" sz="1600" b="0" i="0" u="none" strike="noStrike" kern="1200" cap="none" spc="0" normalizeH="0" noProof="0" dirty="0" smtClean="0">
                <a:ln>
                  <a:noFill/>
                </a:ln>
                <a:solidFill>
                  <a:srgbClr val="000000"/>
                </a:solidFill>
                <a:effectLst/>
                <a:uLnTx/>
                <a:uFillTx/>
                <a:ea typeface="+mn-ea"/>
                <a:cs typeface="+mn-cs"/>
                <a:hlinkClick r:id="rId5"/>
              </a:rPr>
              <a:t>ici)</a:t>
            </a:r>
            <a:endParaRPr kumimoji="0" lang="fr-FR" sz="1600" b="0" i="0" u="none" strike="noStrike" kern="1200" cap="none" spc="0" normalizeH="0" noProof="0" dirty="0" smtClean="0">
              <a:ln>
                <a:noFill/>
              </a:ln>
              <a:solidFill>
                <a:srgbClr val="000000"/>
              </a:solidFill>
              <a:effectLst/>
              <a:uLnTx/>
              <a:uFillTx/>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fr-FR" sz="1600" b="0" i="0" u="none" strike="noStrike" kern="1200" cap="none" spc="0" normalizeH="0" baseline="0" noProof="0" dirty="0" smtClean="0">
              <a:ln>
                <a:noFill/>
              </a:ln>
              <a:solidFill>
                <a:srgbClr val="000000"/>
              </a:solidFill>
              <a:effectLst/>
              <a:uLnTx/>
              <a:uFillTx/>
              <a:ea typeface="+mn-ea"/>
              <a:cs typeface="+mn-cs"/>
            </a:endParaRPr>
          </a:p>
          <a:p>
            <a:pPr marL="742950" lvl="1" indent="-285750">
              <a:buFont typeface="Wingdings" panose="05000000000000000000" pitchFamily="2" charset="2"/>
              <a:buChar char="ü"/>
            </a:pPr>
            <a:r>
              <a:rPr kumimoji="0" lang="fr-FR" sz="1600" b="0" i="0" u="none" strike="noStrike" kern="1200" cap="none" spc="0" normalizeH="0" baseline="0" noProof="0" dirty="0" smtClean="0">
                <a:ln>
                  <a:noFill/>
                </a:ln>
                <a:solidFill>
                  <a:srgbClr val="000000"/>
                </a:solidFill>
                <a:effectLst/>
                <a:uLnTx/>
                <a:uFillTx/>
                <a:ea typeface="+mn-ea"/>
                <a:cs typeface="+mn-cs"/>
              </a:rPr>
              <a:t>Le descriptif</a:t>
            </a:r>
            <a:r>
              <a:rPr kumimoji="0" lang="fr-FR" sz="1600" b="0" i="0" u="none" strike="noStrike" kern="1200" cap="none" spc="0" normalizeH="0" noProof="0" dirty="0" smtClean="0">
                <a:ln>
                  <a:noFill/>
                </a:ln>
                <a:solidFill>
                  <a:srgbClr val="000000"/>
                </a:solidFill>
                <a:effectLst/>
                <a:uLnTx/>
                <a:uFillTx/>
                <a:ea typeface="+mn-ea"/>
                <a:cs typeface="+mn-cs"/>
              </a:rPr>
              <a:t> du Produit </a:t>
            </a:r>
            <a:r>
              <a:rPr lang="fr-FR" sz="1600" dirty="0">
                <a:solidFill>
                  <a:srgbClr val="000000"/>
                </a:solidFill>
              </a:rPr>
              <a:t>(</a:t>
            </a:r>
            <a:r>
              <a:rPr lang="fr-FR" sz="1600" i="1" dirty="0">
                <a:solidFill>
                  <a:srgbClr val="000000"/>
                </a:solidFill>
              </a:rPr>
              <a:t>ou cliquer </a:t>
            </a:r>
            <a:r>
              <a:rPr lang="fr-FR" sz="1600" i="1" dirty="0" smtClean="0">
                <a:solidFill>
                  <a:srgbClr val="000000"/>
                </a:solidFill>
                <a:hlinkClick r:id="rId6"/>
              </a:rPr>
              <a:t>ici)</a:t>
            </a:r>
            <a:endParaRPr kumimoji="0" lang="fr-FR" sz="1600" b="0" i="0" u="none" strike="noStrike" kern="1200" cap="none" spc="0" normalizeH="0" baseline="0" noProof="0" dirty="0" smtClean="0">
              <a:ln>
                <a:noFill/>
              </a:ln>
              <a:solidFill>
                <a:srgbClr val="000000"/>
              </a:solidFill>
              <a:effectLst/>
              <a:uLnTx/>
              <a:uFillTx/>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fr-FR" sz="1600" b="0" i="0" u="none" strike="noStrike" kern="1200" cap="none" spc="0" normalizeH="0" baseline="0" noProof="0" dirty="0" smtClean="0">
              <a:ln>
                <a:noFill/>
              </a:ln>
              <a:solidFill>
                <a:srgbClr val="000000"/>
              </a:solidFill>
              <a:effectLst/>
              <a:uLnTx/>
              <a:uFillTx/>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fr-FR" sz="1600" b="0" i="0" u="none" strike="noStrike" kern="1200" cap="none" spc="0" normalizeH="0" baseline="0" noProof="0" dirty="0">
              <a:ln>
                <a:noFill/>
              </a:ln>
              <a:solidFill>
                <a:srgbClr val="000000"/>
              </a:solidFill>
              <a:effectLst/>
              <a:uLnTx/>
              <a:uFillTx/>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fr-FR" sz="1800" b="0" i="0" u="none" strike="noStrike" kern="1200" cap="none" spc="0" normalizeH="0" baseline="0" noProof="0" dirty="0" smtClean="0">
              <a:ln>
                <a:noFill/>
              </a:ln>
              <a:solidFill>
                <a:srgbClr val="000000"/>
              </a:solidFill>
              <a:effectLst/>
              <a:uLnTx/>
              <a:uFillTx/>
              <a:latin typeface="Arial Narrow"/>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smtClean="0">
              <a:ln>
                <a:noFill/>
              </a:ln>
              <a:solidFill>
                <a:srgbClr val="000000"/>
              </a:solidFill>
              <a:effectLst/>
              <a:uLnTx/>
              <a:uFillTx/>
              <a:latin typeface="Arial Narrow"/>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smtClean="0">
              <a:ln>
                <a:noFill/>
              </a:ln>
              <a:solidFill>
                <a:srgbClr val="000000"/>
              </a:solidFill>
              <a:effectLst/>
              <a:uLnTx/>
              <a:uFillTx/>
              <a:latin typeface="Arial Narrow"/>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smtClean="0">
                <a:ln>
                  <a:noFill/>
                </a:ln>
                <a:solidFill>
                  <a:srgbClr val="000000"/>
                </a:solidFill>
                <a:effectLst/>
                <a:uLnTx/>
                <a:uFillTx/>
                <a:latin typeface="Arial Narrow"/>
                <a:ea typeface="+mn-ea"/>
                <a:cs typeface="+mn-cs"/>
              </a:rPr>
              <a:t>	</a:t>
            </a:r>
            <a:endParaRPr kumimoji="0" lang="fr-FR" sz="1800" b="0" i="0" u="none" strike="noStrike" kern="1200" cap="none" spc="0" normalizeH="0" baseline="0" noProof="0" dirty="0">
              <a:ln>
                <a:noFill/>
              </a:ln>
              <a:solidFill>
                <a:srgbClr val="000000"/>
              </a:solidFill>
              <a:effectLst/>
              <a:uLnTx/>
              <a:uFillTx/>
              <a:latin typeface="Arial Narrow"/>
              <a:ea typeface="+mn-ea"/>
              <a:cs typeface="+mn-cs"/>
            </a:endParaRPr>
          </a:p>
        </p:txBody>
      </p:sp>
    </p:spTree>
    <p:extLst>
      <p:ext uri="{BB962C8B-B14F-4D97-AF65-F5344CB8AC3E}">
        <p14:creationId xmlns:p14="http://schemas.microsoft.com/office/powerpoint/2010/main" val="2250960455"/>
      </p:ext>
    </p:extLst>
  </p:cSld>
  <p:clrMapOvr>
    <a:masterClrMapping/>
  </p:clrMapOvr>
  <p:timing>
    <p:tnLst>
      <p:par>
        <p:cTn id="1" dur="indefinite" restart="never" nodeType="tmRoot"/>
      </p:par>
    </p:tnLst>
  </p:timing>
</p:sld>
</file>

<file path=ppt/theme/theme1.xml><?xml version="1.0" encoding="utf-8"?>
<a:theme xmlns:a="http://schemas.openxmlformats.org/drawingml/2006/main" name="1-MODELE PART">
  <a:themeElements>
    <a:clrScheme name="Personnalisé 22">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MODELE G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MODELE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MODELE BDR">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BDR ENTREPRISES">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BDR ESI">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BDR P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BDR IMMO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BDR SECTEUR PUBLIC">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0DDF4567820894D9A2BC539D1A394A7" ma:contentTypeVersion="1" ma:contentTypeDescription="Crée un document." ma:contentTypeScope="" ma:versionID="f0660892317ff9c222d67fbe065c8e8b">
  <xsd:schema xmlns:xsd="http://www.w3.org/2001/XMLSchema" xmlns:p="http://schemas.microsoft.com/office/2006/metadata/properties" xmlns:ns2="02ea4b1b-5614-43b2-acce-6a9ef10fff4e" targetNamespace="http://schemas.microsoft.com/office/2006/metadata/properties" ma:root="true" ma:fieldsID="62c0c718fea2220f2b7b4e28141722dc" ns2:_="">
    <xsd:import namespace="02ea4b1b-5614-43b2-acce-6a9ef10fff4e"/>
    <xsd:element name="properties">
      <xsd:complexType>
        <xsd:sequence>
          <xsd:element name="documentManagement">
            <xsd:complexType>
              <xsd:all>
                <xsd:element ref="ns2:Commentaires" minOccurs="0"/>
              </xsd:all>
            </xsd:complexType>
          </xsd:element>
        </xsd:sequence>
      </xsd:complexType>
    </xsd:element>
  </xsd:schema>
  <xsd:schema xmlns:xsd="http://www.w3.org/2001/XMLSchema" xmlns:dms="http://schemas.microsoft.com/office/2006/documentManagement/types" targetNamespace="02ea4b1b-5614-43b2-acce-6a9ef10fff4e" elementFormDefault="qualified">
    <xsd:import namespace="http://schemas.microsoft.com/office/2006/documentManagement/types"/>
    <xsd:element name="Commentaires" ma:index="8" nillable="true" ma:displayName="Commentaires" ma:default="" ma:hidden="true" ma:internalName="Commentair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ma:readOnly="true"/>
        <xsd:element ref="dc:title" minOccurs="0" maxOccurs="1" ma:index="4" ma:displayName="Titre :"/>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C925DB7-CCE4-48F1-BF80-9981159D6B98}">
  <ds:schemaRefs>
    <ds:schemaRef ds:uri="http://purl.org/dc/dcmitype/"/>
    <ds:schemaRef ds:uri="02ea4b1b-5614-43b2-acce-6a9ef10fff4e"/>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71AAE39C-C746-4D5E-894D-FEC93983927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2ea4b1b-5614-43b2-acce-6a9ef10fff4e"/>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F9DE2169-109F-4C19-AA36-BF31E4481C0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10325</TotalTime>
  <Words>402</Words>
  <Application>Microsoft Office PowerPoint</Application>
  <PresentationFormat>Affichage à l'écran (4:3)</PresentationFormat>
  <Paragraphs>121</Paragraphs>
  <Slides>8</Slides>
  <Notes>1</Notes>
  <HiddenSlides>0</HiddenSlides>
  <MMClips>0</MMClips>
  <ScaleCrop>false</ScaleCrop>
  <HeadingPairs>
    <vt:vector size="6" baseType="variant">
      <vt:variant>
        <vt:lpstr>Polices utilisées</vt:lpstr>
      </vt:variant>
      <vt:variant>
        <vt:i4>6</vt:i4>
      </vt:variant>
      <vt:variant>
        <vt:lpstr>Thème</vt:lpstr>
      </vt:variant>
      <vt:variant>
        <vt:i4>9</vt:i4>
      </vt:variant>
      <vt:variant>
        <vt:lpstr>Titres des diapositives</vt:lpstr>
      </vt:variant>
      <vt:variant>
        <vt:i4>8</vt:i4>
      </vt:variant>
    </vt:vector>
  </HeadingPairs>
  <TitlesOfParts>
    <vt:vector size="23" baseType="lpstr">
      <vt:lpstr>Aharoni</vt:lpstr>
      <vt:lpstr>Arial</vt:lpstr>
      <vt:lpstr>Arial Narrow</vt:lpstr>
      <vt:lpstr>Calibri</vt:lpstr>
      <vt:lpstr>Segoe Print</vt:lpstr>
      <vt:lpstr>Wingdings</vt:lpstr>
      <vt:lpstr>1-MODELE PART</vt:lpstr>
      <vt:lpstr>2-MODELE GP</vt:lpstr>
      <vt:lpstr>3-MODELE PRO</vt:lpstr>
      <vt:lpstr>MODELE BDR</vt:lpstr>
      <vt:lpstr>BDR ENTREPRISES</vt:lpstr>
      <vt:lpstr>BDR ESI</vt:lpstr>
      <vt:lpstr>BDR PP</vt:lpstr>
      <vt:lpstr>BDR IMMO PRO</vt:lpstr>
      <vt:lpstr>BDR SECTEUR PUBLIC</vt:lpstr>
      <vt:lpstr>Présentation PowerPoint</vt:lpstr>
      <vt:lpstr>sommaire</vt:lpstr>
      <vt:lpstr>CONTEXTE</vt:lpstr>
      <vt:lpstr>CARACTéRISTIQUES de la garantie de l’état</vt:lpstr>
      <vt:lpstr>Présentation de l’OFFRE (1/3)</vt:lpstr>
      <vt:lpstr>Présentation de l’OFFRE (2/3)</vt:lpstr>
      <vt:lpstr>Présentation de l’OFFRE (3/3)</vt:lpstr>
      <vt:lpstr>En résumé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Grégory Gallais</dc:creator>
  <cp:lastModifiedBy>POIGNANT Anne [CEGEE]</cp:lastModifiedBy>
  <cp:revision>422</cp:revision>
  <cp:lastPrinted>2020-01-23T16:40:35Z</cp:lastPrinted>
  <dcterms:created xsi:type="dcterms:W3CDTF">2016-06-03T08:10:53Z</dcterms:created>
  <dcterms:modified xsi:type="dcterms:W3CDTF">2020-11-19T15:52:41Z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valerie.parisse@cegee.caisse-epargne.fr</vt:lpwstr>
  </property>
  <property fmtid="{D5CDD505-2E9C-101B-9397-08002B2CF9AE}" pid="5" name="MSIP_Label_48a19f0c-bea1-442e-a475-ed109d9ec508_SetDate">
    <vt:lpwstr>2020-11-09T14:10:50.0324512Z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ies>
</file>