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17"/>
  </p:notesMasterIdLst>
  <p:handoutMasterIdLst>
    <p:handoutMasterId r:id="rId18"/>
  </p:handoutMasterIdLst>
  <p:sldIdLst>
    <p:sldId id="286" r:id="rId13"/>
    <p:sldId id="289" r:id="rId14"/>
    <p:sldId id="447" r:id="rId15"/>
    <p:sldId id="448" r:id="rId16"/>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p15:clr>
            <a:srgbClr val="A4A3A4"/>
          </p15:clr>
        </p15:guide>
        <p15:guide id="2" orient="horz" pos="4005">
          <p15:clr>
            <a:srgbClr val="A4A3A4"/>
          </p15:clr>
        </p15:guide>
        <p15:guide id="3" orient="horz" pos="4319">
          <p15:clr>
            <a:srgbClr val="A4A3A4"/>
          </p15:clr>
        </p15:guide>
        <p15:guide id="4" orient="horz" pos="167">
          <p15:clr>
            <a:srgbClr val="A4A3A4"/>
          </p15:clr>
        </p15:guide>
        <p15:guide id="5" orient="horz" pos="853">
          <p15:clr>
            <a:srgbClr val="A4A3A4"/>
          </p15:clr>
        </p15:guide>
        <p15:guide id="6" pos="188">
          <p15:clr>
            <a:srgbClr val="A4A3A4"/>
          </p15:clr>
        </p15:guide>
        <p15:guide id="7" pos="5602">
          <p15:clr>
            <a:srgbClr val="A4A3A4"/>
          </p15:clr>
        </p15:guide>
        <p15:guide id="8" pos="482">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1D41"/>
    <a:srgbClr val="0066CC"/>
    <a:srgbClr val="EB0F2D"/>
    <a:srgbClr val="CCECFF"/>
    <a:srgbClr val="F7DAAF"/>
    <a:srgbClr val="A79C86"/>
    <a:srgbClr val="EA9922"/>
    <a:srgbClr val="DE6225"/>
    <a:srgbClr val="BFBFBF"/>
    <a:srgbClr val="FFDD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244274-9096-58A9-30A7-54796E5B947A}" v="8" dt="2020-06-10T16:16:09.63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62" autoAdjust="0"/>
    <p:restoredTop sz="94629" autoAdjust="0"/>
  </p:normalViewPr>
  <p:slideViewPr>
    <p:cSldViewPr snapToGrid="0">
      <p:cViewPr varScale="1">
        <p:scale>
          <a:sx n="101" d="100"/>
          <a:sy n="101" d="100"/>
        </p:scale>
        <p:origin x="1548" y="114"/>
      </p:cViewPr>
      <p:guideLst>
        <p:guide orient="horz" pos="693"/>
        <p:guide orient="horz" pos="4005"/>
        <p:guide orient="horz" pos="4319"/>
        <p:guide orient="horz" pos="167"/>
        <p:guide orient="horz" pos="853"/>
        <p:guide pos="188"/>
        <p:guide pos="5602"/>
        <p:guide pos="48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5" Type="http://schemas.openxmlformats.org/officeDocument/2006/relationships/slideMaster" Target="slideMasters/slideMaster2.xml"/><Relationship Id="rId15" Type="http://schemas.openxmlformats.org/officeDocument/2006/relationships/slide" Target="slides/slide3.xml"/><Relationship Id="rId10" Type="http://schemas.openxmlformats.org/officeDocument/2006/relationships/slideMaster" Target="slideMasters/slideMaster7.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24/11/2020</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24/11/2020</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a:t>
            </a:fld>
            <a:endParaRPr lang="fr-FR"/>
          </a:p>
        </p:txBody>
      </p:sp>
    </p:spTree>
    <p:extLst>
      <p:ext uri="{BB962C8B-B14F-4D97-AF65-F5344CB8AC3E}">
        <p14:creationId xmlns:p14="http://schemas.microsoft.com/office/powerpoint/2010/main" val="1443401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4</a:t>
            </a:fld>
            <a:endParaRPr lang="fr-FR"/>
          </a:p>
        </p:txBody>
      </p:sp>
    </p:spTree>
    <p:extLst>
      <p:ext uri="{BB962C8B-B14F-4D97-AF65-F5344CB8AC3E}">
        <p14:creationId xmlns:p14="http://schemas.microsoft.com/office/powerpoint/2010/main" val="4545261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6.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6.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6.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6.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6.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6.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6.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6323242" y="6130658"/>
            <a:ext cx="2287622" cy="51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12494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913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5941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00798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6.jpg"/><Relationship Id="rId4" Type="http://schemas.openxmlformats.org/officeDocument/2006/relationships/slideLayout" Target="../slideLayouts/slideLayout13.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6.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7.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6.jpg"/><Relationship Id="rId4" Type="http://schemas.openxmlformats.org/officeDocument/2006/relationships/slideLayout" Target="../slideLayouts/slideLayout42.xml"/><Relationship Id="rId9" Type="http://schemas.openxmlformats.org/officeDocument/2006/relationships/image" Target="../media/image11.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6.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6.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6.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bwMode="auto">
          <a:xfrm>
            <a:off x="6781800" y="6297049"/>
            <a:ext cx="2098049" cy="47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1">
                    <a:lumMod val="50000"/>
                  </a:schemeClr>
                </a:solidFill>
                <a:latin typeface="Arial Narrow" panose="020B0606020202030204" pitchFamily="34" charset="0"/>
              </a:rPr>
              <a:t>TITRE DE LA PRÉSENTATION</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hyperlink" Target="http://commerciaux.celca.caisse-epargne.fr/download/371/bancarisation/19504/outil-daccompagnement_eer-prof-2020-10.xlsm" TargetMode="External"/><Relationship Id="rId3" Type="http://schemas.openxmlformats.org/officeDocument/2006/relationships/image" Target="../media/image16.jpeg"/><Relationship Id="rId7" Type="http://schemas.openxmlformats.org/officeDocument/2006/relationships/hyperlink" Target="http://commerciaux.celca.caisse-epargne.fr/download/411/modes-operatoires/19600/note-de-synthese-unique.pptx"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commerciaux.celca.caisse-epargne.fr/download/411/modes-operatoires/20015/instruction-des-credits-pro-_mode-operatoire-defi.pptx" TargetMode="External"/><Relationship Id="rId5" Type="http://schemas.openxmlformats.org/officeDocument/2006/relationships/image" Target="../media/image2.png"/><Relationship Id="rId10" Type="http://schemas.openxmlformats.org/officeDocument/2006/relationships/hyperlink" Target="http://commerciaux.celca.caisse-epargne.fr/download/411/modes-operatoires/20016/exemple-note-de-synthese.pdf" TargetMode="External"/><Relationship Id="rId4" Type="http://schemas.openxmlformats.org/officeDocument/2006/relationships/image" Target="../media/image14.png"/><Relationship Id="rId9" Type="http://schemas.openxmlformats.org/officeDocument/2006/relationships/hyperlink" Target="mailto:i-datech-b-bilans-cegee@cegee.caisse-epargne.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83380" y="261852"/>
            <a:ext cx="8575200" cy="5571858"/>
          </a:xfrm>
        </p:spPr>
      </p:pic>
      <p:sp>
        <p:nvSpPr>
          <p:cNvPr id="12" name="Espace réservé du texte 11"/>
          <p:cNvSpPr>
            <a:spLocks noGrp="1"/>
          </p:cNvSpPr>
          <p:nvPr>
            <p:ph type="body" sz="quarter" idx="10"/>
          </p:nvPr>
        </p:nvSpPr>
        <p:spPr>
          <a:xfrm>
            <a:off x="1307507" y="6341202"/>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a:t>
            </a:r>
            <a:r>
              <a:rPr lang="fr-FR" dirty="0" smtClean="0">
                <a:solidFill>
                  <a:schemeClr val="bg2">
                    <a:lumMod val="25000"/>
                  </a:schemeClr>
                </a:solidFill>
                <a:latin typeface="Aharoni" panose="02010803020104030203" pitchFamily="2" charset="-79"/>
                <a:cs typeface="Aharoni" panose="02010803020104030203" pitchFamily="2" charset="-79"/>
              </a:rPr>
              <a:t>du 24/11/2020– </a:t>
            </a:r>
            <a:r>
              <a:rPr lang="fr-FR" dirty="0">
                <a:solidFill>
                  <a:schemeClr val="bg2">
                    <a:lumMod val="25000"/>
                  </a:schemeClr>
                </a:solidFill>
                <a:latin typeface="Aharoni" panose="02010803020104030203" pitchFamily="2" charset="-79"/>
                <a:cs typeface="Aharoni" panose="02010803020104030203" pitchFamily="2" charset="-79"/>
              </a:rPr>
              <a:t>Semaine </a:t>
            </a:r>
            <a:r>
              <a:rPr lang="fr-FR" dirty="0" smtClean="0">
                <a:solidFill>
                  <a:schemeClr val="bg2">
                    <a:lumMod val="25000"/>
                  </a:schemeClr>
                </a:solidFill>
                <a:latin typeface="Aharoni" panose="02010803020104030203" pitchFamily="2" charset="-79"/>
                <a:cs typeface="Aharoni" panose="02010803020104030203" pitchFamily="2" charset="-79"/>
              </a:rPr>
              <a:t>48</a:t>
            </a:r>
            <a:endParaRPr lang="fr-FR" dirty="0">
              <a:solidFill>
                <a:schemeClr val="bg2">
                  <a:lumMod val="25000"/>
                </a:schemeClr>
              </a:solidFill>
              <a:latin typeface="Aharoni" panose="02010803020104030203" pitchFamily="2" charset="-79"/>
              <a:cs typeface="Aharoni" panose="02010803020104030203" pitchFamily="2" charset="-79"/>
            </a:endParaRPr>
          </a:p>
          <a:p>
            <a:endParaRPr lang="fr-FR" dirty="0"/>
          </a:p>
        </p:txBody>
      </p:sp>
      <p:pic>
        <p:nvPicPr>
          <p:cNvPr id="6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883780"/>
            <a:ext cx="1235223" cy="880216"/>
          </a:xfrm>
          <a:prstGeom prst="rect">
            <a:avLst/>
          </a:prstGeom>
          <a:solidFill>
            <a:schemeClr val="bg1"/>
          </a:solidFill>
          <a:ln>
            <a:noFill/>
          </a:ln>
          <a:effec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11" name="Ellipse 10"/>
          <p:cNvSpPr/>
          <p:nvPr/>
        </p:nvSpPr>
        <p:spPr>
          <a:xfrm>
            <a:off x="1495919" y="2715781"/>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382246" y="4774032"/>
            <a:ext cx="8009723" cy="646331"/>
          </a:xfrm>
          <a:prstGeom prst="rect">
            <a:avLst/>
          </a:prstGeom>
        </p:spPr>
        <p:txBody>
          <a:bodyPr wrap="square">
            <a:spAutoFit/>
          </a:bodyPr>
          <a:lstStyle/>
          <a:p>
            <a:pPr algn="ctr"/>
            <a:r>
              <a:rPr lang="fr-FR" sz="36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L’ESSENTIEL DE VOS INFOS MARCHE</a:t>
            </a:r>
          </a:p>
        </p:txBody>
      </p:sp>
      <p:pic>
        <p:nvPicPr>
          <p:cNvPr id="27" name="Picture 4" descr="https://www.hebdo.ch/sites/www.hebdo.ch/themes/hebdo/img/logo_hebdo_squar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8142" y="252264"/>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426" y="6289705"/>
            <a:ext cx="4185377" cy="478560"/>
          </a:xfrm>
          <a:prstGeom prst="rect">
            <a:avLst/>
          </a:prstGeom>
          <a:solidFill>
            <a:schemeClr val="bg1"/>
          </a:solidFill>
          <a:ln>
            <a:noFill/>
          </a:ln>
          <a:effectLst/>
        </p:spPr>
      </p:pic>
      <p:sp>
        <p:nvSpPr>
          <p:cNvPr id="2" name="Espace réservé du contenu 1"/>
          <p:cNvSpPr>
            <a:spLocks noGrp="1"/>
          </p:cNvSpPr>
          <p:nvPr>
            <p:ph idx="1"/>
          </p:nvPr>
        </p:nvSpPr>
        <p:spPr/>
        <p:txBody>
          <a:bodyPr/>
          <a:lstStyle/>
          <a:p>
            <a:r>
              <a:rPr lang="fr-FR" dirty="0">
                <a:solidFill>
                  <a:srgbClr val="EEECE1">
                    <a:lumMod val="50000"/>
                  </a:srgbClr>
                </a:solidFill>
              </a:rPr>
              <a:t>L’HEBDO PRO – Semaine S17 2018</a:t>
            </a:r>
          </a:p>
          <a:p>
            <a:endParaRPr lang="fr-FR" dirty="0"/>
          </a:p>
        </p:txBody>
      </p:sp>
      <p:sp>
        <p:nvSpPr>
          <p:cNvPr id="3" name="Titre 2"/>
          <p:cNvSpPr>
            <a:spLocks noGrp="1"/>
          </p:cNvSpPr>
          <p:nvPr>
            <p:ph type="title"/>
          </p:nvPr>
        </p:nvSpPr>
        <p:spPr/>
        <p:txBody>
          <a:bodyPr/>
          <a:lstStyle/>
          <a:p>
            <a:pPr algn="r"/>
            <a:r>
              <a:rPr lang="fr-FR"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sommaire</a:t>
            </a:r>
          </a:p>
        </p:txBody>
      </p:sp>
      <p:sp>
        <p:nvSpPr>
          <p:cNvPr id="6" name="Rectangle 5"/>
          <p:cNvSpPr/>
          <p:nvPr/>
        </p:nvSpPr>
        <p:spPr>
          <a:xfrm>
            <a:off x="309676" y="1145538"/>
            <a:ext cx="8519885" cy="4918445"/>
          </a:xfrm>
          <a:prstGeom prst="rect">
            <a:avLst/>
          </a:prstGeom>
          <a:solidFill>
            <a:schemeClr val="bg2">
              <a:lumMod val="9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r>
              <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Votre actualité…</a:t>
            </a:r>
            <a:endPar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endPar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914400" lvl="1" indent="-457200">
              <a:buFont typeface="Wingdings" panose="05000000000000000000" pitchFamily="2" charset="2"/>
              <a:buChar char="Ø"/>
              <a:defRPr/>
            </a:pP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Instruction des dossiers Profs, Les bonnes pratiques</a:t>
            </a:r>
          </a:p>
          <a:p>
            <a:pPr lvl="1"/>
            <a:r>
              <a:rPr lang="fr-FR" sz="2400" b="1" dirty="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038523" y="6346218"/>
            <a:ext cx="2360262"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a:t>
            </a:r>
            <a:r>
              <a:rPr lang="fr-FR" sz="1200" dirty="0" smtClean="0">
                <a:solidFill>
                  <a:srgbClr val="EEECE1">
                    <a:lumMod val="50000"/>
                  </a:srgbClr>
                </a:solidFill>
                <a:latin typeface="Calibri" panose="020F0502020204030204" pitchFamily="34" charset="0"/>
                <a:cs typeface="Calibri" panose="020F0502020204030204" pitchFamily="34" charset="0"/>
              </a:rPr>
              <a:t>S48 </a:t>
            </a:r>
            <a:r>
              <a:rPr lang="fr-FR" sz="1200" dirty="0" smtClean="0">
                <a:solidFill>
                  <a:srgbClr val="EEECE1">
                    <a:lumMod val="50000"/>
                  </a:srgbClr>
                </a:solidFill>
                <a:latin typeface="Calibri" panose="020F0502020204030204" pitchFamily="34" charset="0"/>
                <a:cs typeface="Calibri" panose="020F0502020204030204" pitchFamily="34" charset="0"/>
              </a:rPr>
              <a:t>2020</a:t>
            </a:r>
            <a:endParaRPr lang="fr-FR" sz="1200" dirty="0">
              <a:solidFill>
                <a:srgbClr val="EEECE1">
                  <a:lumMod val="50000"/>
                </a:srgbClr>
              </a:solidFill>
              <a:latin typeface="Calibri" panose="020F0502020204030204" pitchFamily="34" charset="0"/>
              <a:cs typeface="Calibri" panose="020F0502020204030204" pitchFamily="34" charset="0"/>
            </a:endParaRPr>
          </a:p>
        </p:txBody>
      </p:sp>
      <p:sp>
        <p:nvSpPr>
          <p:cNvPr id="10" name="ZoneTexte 9"/>
          <p:cNvSpPr txBox="1"/>
          <p:nvPr/>
        </p:nvSpPr>
        <p:spPr>
          <a:xfrm>
            <a:off x="797291" y="372795"/>
            <a:ext cx="1176925" cy="369332"/>
          </a:xfrm>
          <a:prstGeom prst="rect">
            <a:avLst/>
          </a:prstGeom>
          <a:noFill/>
        </p:spPr>
        <p:txBody>
          <a:bodyPr wrap="none" rtlCol="0">
            <a:spAutoFit/>
          </a:bodyPr>
          <a:lstStyle/>
          <a:p>
            <a:r>
              <a:rPr lang="fr-FR" b="1" i="1" dirty="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SEMAINE </a:t>
            </a:r>
            <a:r>
              <a:rPr lang="fr-FR" b="1" i="1" dirty="0" smtClean="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b="1" i="1" dirty="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11" name="Imag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3754" y="1967984"/>
            <a:ext cx="2454402" cy="1636776"/>
          </a:xfrm>
          <a:prstGeom prst="rect">
            <a:avLst/>
          </a:prstGeom>
        </p:spPr>
      </p:pic>
    </p:spTree>
    <p:extLst>
      <p:ext uri="{BB962C8B-B14F-4D97-AF65-F5344CB8AC3E}">
        <p14:creationId xmlns:p14="http://schemas.microsoft.com/office/powerpoint/2010/main" val="33004863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40096" y="5908352"/>
            <a:ext cx="1014984" cy="813750"/>
          </a:xfrm>
          <a:prstGeom prst="rect">
            <a:avLst/>
          </a:prstGeom>
        </p:spPr>
      </p:pic>
      <p:sp>
        <p:nvSpPr>
          <p:cNvPr id="3" name="Titre 2"/>
          <p:cNvSpPr>
            <a:spLocks noGrp="1"/>
          </p:cNvSpPr>
          <p:nvPr>
            <p:ph type="title"/>
          </p:nvPr>
        </p:nvSpPr>
        <p:spPr/>
        <p:txBody>
          <a:bodyPr>
            <a:normAutofit/>
          </a:bodyPr>
          <a:lstStyle/>
          <a:p>
            <a:pPr algn="r"/>
            <a:r>
              <a:rPr lang="fr-FR" sz="2400" dirty="0" smtClean="0"/>
              <a:t>INSTRUCTION DES DOSSIERS PROFS LES bonnes pratiques</a:t>
            </a:r>
            <a:endParaRPr lang="fr-FR" sz="2400"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p:spPr>
      </p:pic>
      <p:sp>
        <p:nvSpPr>
          <p:cNvPr id="8" name="Rectangle 7"/>
          <p:cNvSpPr/>
          <p:nvPr/>
        </p:nvSpPr>
        <p:spPr>
          <a:xfrm>
            <a:off x="2724047" y="6363549"/>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S48  </a:t>
            </a:r>
            <a:r>
              <a:rPr lang="fr-FR" sz="1200" dirty="0">
                <a:solidFill>
                  <a:srgbClr val="EEECE1">
                    <a:lumMod val="50000"/>
                  </a:srgbClr>
                </a:solidFill>
              </a:rPr>
              <a:t>2020</a:t>
            </a:r>
          </a:p>
        </p:txBody>
      </p:sp>
      <p:sp>
        <p:nvSpPr>
          <p:cNvPr id="2" name="ZoneTexte 1"/>
          <p:cNvSpPr txBox="1"/>
          <p:nvPr/>
        </p:nvSpPr>
        <p:spPr>
          <a:xfrm>
            <a:off x="177682" y="2705100"/>
            <a:ext cx="184731" cy="369332"/>
          </a:xfrm>
          <a:prstGeom prst="rect">
            <a:avLst/>
          </a:prstGeom>
          <a:noFill/>
        </p:spPr>
        <p:txBody>
          <a:bodyPr wrap="none" rtlCol="0">
            <a:spAutoFit/>
          </a:bodyPr>
          <a:lstStyle/>
          <a:p>
            <a:endParaRPr lang="fr-FR" dirty="0"/>
          </a:p>
        </p:txBody>
      </p:sp>
      <p:sp>
        <p:nvSpPr>
          <p:cNvPr id="9" name="ZoneTexte 8"/>
          <p:cNvSpPr txBox="1"/>
          <p:nvPr/>
        </p:nvSpPr>
        <p:spPr>
          <a:xfrm>
            <a:off x="177682" y="1258180"/>
            <a:ext cx="8878691" cy="5355312"/>
          </a:xfrm>
          <a:prstGeom prst="rect">
            <a:avLst/>
          </a:prstGeom>
          <a:noFill/>
        </p:spPr>
        <p:txBody>
          <a:bodyPr wrap="square" rtlCol="0">
            <a:spAutoFit/>
          </a:bodyPr>
          <a:lstStyle/>
          <a:p>
            <a:pPr marL="285750" indent="-285750" algn="just">
              <a:buClr>
                <a:schemeClr val="tx2"/>
              </a:buClr>
              <a:buFont typeface="Wingdings" panose="05000000000000000000" pitchFamily="2" charset="2"/>
              <a:buChar char="q"/>
            </a:pPr>
            <a:r>
              <a:rPr lang="fr-FR" dirty="0" smtClean="0"/>
              <a:t>Des alertes régulières ont été remontées au marché des Profs via différents canaux (Contrôle de 2</a:t>
            </a:r>
            <a:r>
              <a:rPr lang="fr-FR" baseline="30000" dirty="0" smtClean="0"/>
              <a:t>e</a:t>
            </a:r>
            <a:r>
              <a:rPr lang="fr-FR" dirty="0" smtClean="0"/>
              <a:t> niveau, Comités des engagements, Comités des Risques majeurs), portant sur la qualité et la profondeur des analyses réalisées dans le cadre des études de dossier (/Financement, /Révision,…) </a:t>
            </a:r>
          </a:p>
          <a:p>
            <a:pPr marL="285750" indent="-285750" algn="just">
              <a:buClr>
                <a:schemeClr val="tx2"/>
              </a:buClr>
              <a:buFont typeface="Wingdings" panose="05000000000000000000" pitchFamily="2" charset="2"/>
              <a:buChar char="q"/>
            </a:pPr>
            <a:endParaRPr lang="fr-FR" dirty="0"/>
          </a:p>
          <a:p>
            <a:pPr marL="285750" indent="-285750" algn="just">
              <a:buClr>
                <a:schemeClr val="tx2"/>
              </a:buClr>
              <a:buFont typeface="Wingdings" panose="05000000000000000000" pitchFamily="2" charset="2"/>
              <a:buChar char="q"/>
            </a:pPr>
            <a:r>
              <a:rPr lang="fr-FR" dirty="0" smtClean="0"/>
              <a:t>Pour rappel, les instructions des dossiers doivent être bien documentées et réalisées de manière à restituer fidèlement la situation du client (financière, sociale, moyens d’exploitation, … marché, concurrence,..), en relatant aussi les évènements marquants de l’exercice en cours et le point d’atterrissage attendu ainsi qu’une projection d’activité à Court terme. Ceci afin de nous permettre de mesurer sa capacité à faire face et par conséquent de décider en connaissance de cause. </a:t>
            </a:r>
          </a:p>
          <a:p>
            <a:pPr marL="285750" indent="-285750" algn="just">
              <a:buClr>
                <a:schemeClr val="tx2"/>
              </a:buClr>
              <a:buFont typeface="Wingdings" panose="05000000000000000000" pitchFamily="2" charset="2"/>
              <a:buChar char="q"/>
            </a:pPr>
            <a:endParaRPr lang="fr-FR" dirty="0"/>
          </a:p>
          <a:p>
            <a:pPr algn="just"/>
            <a:r>
              <a:rPr lang="fr-FR" dirty="0"/>
              <a:t>Il est </a:t>
            </a:r>
            <a:r>
              <a:rPr lang="fr-FR" dirty="0" smtClean="0"/>
              <a:t>notamment très important  </a:t>
            </a:r>
            <a:r>
              <a:rPr lang="fr-FR" dirty="0"/>
              <a:t>: </a:t>
            </a:r>
          </a:p>
          <a:p>
            <a:pPr marL="742950" lvl="1" indent="-285750" algn="just">
              <a:buClr>
                <a:srgbClr val="C00000"/>
              </a:buClr>
              <a:buFont typeface="Arial Narrow" panose="020B0606020202030204" pitchFamily="34" charset="0"/>
              <a:buChar char="◘"/>
            </a:pPr>
            <a:r>
              <a:rPr lang="fr-FR" dirty="0"/>
              <a:t>D’avoir une vision groupe (ex : Analyser les sociétés d’exploitations ou EI dans le cadre du financement d’une SCI…)</a:t>
            </a:r>
          </a:p>
          <a:p>
            <a:pPr marL="742950" lvl="1" indent="-285750" algn="just">
              <a:buClr>
                <a:srgbClr val="C00000"/>
              </a:buClr>
              <a:buFont typeface="Arial Narrow" panose="020B0606020202030204" pitchFamily="34" charset="0"/>
              <a:buChar char="◘"/>
            </a:pPr>
            <a:r>
              <a:rPr lang="fr-FR" dirty="0"/>
              <a:t>D’expliquer la dégradations des chiffres,  s’il y a lieu (ex : en cas de baisse du CA, baisse du Résultat, il faut expliquer pourquoi, …) </a:t>
            </a:r>
            <a:endParaRPr lang="fr-FR" dirty="0" smtClean="0"/>
          </a:p>
          <a:p>
            <a:pPr marL="742950" lvl="1" indent="-285750" algn="just">
              <a:buClr>
                <a:srgbClr val="C00000"/>
              </a:buClr>
              <a:buFont typeface="Arial Narrow" panose="020B0606020202030204" pitchFamily="34" charset="0"/>
              <a:buChar char="◘"/>
            </a:pPr>
            <a:r>
              <a:rPr lang="fr-FR" dirty="0" smtClean="0"/>
              <a:t>D’argumenter </a:t>
            </a:r>
            <a:r>
              <a:rPr lang="fr-FR" dirty="0"/>
              <a:t>de façon synthétique votre décision en vous appuyant notamment sur la capacité du client à faire face aux engagements en cours et à </a:t>
            </a:r>
            <a:r>
              <a:rPr lang="fr-FR" dirty="0" smtClean="0"/>
              <a:t>venir</a:t>
            </a:r>
          </a:p>
          <a:p>
            <a:pPr marL="285750" indent="-285750" algn="just">
              <a:buFontTx/>
              <a:buChar char="-"/>
            </a:pPr>
            <a:endParaRPr lang="fr-FR" dirty="0" smtClean="0"/>
          </a:p>
          <a:p>
            <a:pPr algn="just"/>
            <a:endParaRPr lang="fr-FR" dirty="0" smtClean="0"/>
          </a:p>
        </p:txBody>
      </p:sp>
    </p:spTree>
    <p:extLst>
      <p:ext uri="{BB962C8B-B14F-4D97-AF65-F5344CB8AC3E}">
        <p14:creationId xmlns:p14="http://schemas.microsoft.com/office/powerpoint/2010/main" val="14934909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40096" y="5908352"/>
            <a:ext cx="1014984" cy="813750"/>
          </a:xfrm>
          <a:prstGeom prst="rect">
            <a:avLst/>
          </a:prstGeom>
        </p:spPr>
      </p:pic>
      <p:sp>
        <p:nvSpPr>
          <p:cNvPr id="3" name="Titre 2"/>
          <p:cNvSpPr>
            <a:spLocks noGrp="1"/>
          </p:cNvSpPr>
          <p:nvPr>
            <p:ph type="title"/>
          </p:nvPr>
        </p:nvSpPr>
        <p:spPr/>
        <p:txBody>
          <a:bodyPr>
            <a:normAutofit/>
          </a:bodyPr>
          <a:lstStyle/>
          <a:p>
            <a:pPr algn="r"/>
            <a:r>
              <a:rPr lang="fr-FR" sz="2400" dirty="0" smtClean="0"/>
              <a:t>INSTRUCTION DES DOSSIERS PROFS LES bonnes pratiques</a:t>
            </a:r>
            <a:endParaRPr lang="fr-FR" sz="2400"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p:spPr>
      </p:pic>
      <p:sp>
        <p:nvSpPr>
          <p:cNvPr id="8" name="Rectangle 7"/>
          <p:cNvSpPr/>
          <p:nvPr/>
        </p:nvSpPr>
        <p:spPr>
          <a:xfrm>
            <a:off x="2724047" y="6363549"/>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 48 </a:t>
            </a:r>
            <a:r>
              <a:rPr lang="fr-FR" sz="1200" dirty="0">
                <a:solidFill>
                  <a:srgbClr val="EEECE1">
                    <a:lumMod val="50000"/>
                  </a:srgbClr>
                </a:solidFill>
              </a:rPr>
              <a:t>2020</a:t>
            </a:r>
          </a:p>
        </p:txBody>
      </p:sp>
      <p:sp>
        <p:nvSpPr>
          <p:cNvPr id="2" name="ZoneTexte 1"/>
          <p:cNvSpPr txBox="1"/>
          <p:nvPr/>
        </p:nvSpPr>
        <p:spPr>
          <a:xfrm>
            <a:off x="177682" y="2705100"/>
            <a:ext cx="184731" cy="369332"/>
          </a:xfrm>
          <a:prstGeom prst="rect">
            <a:avLst/>
          </a:prstGeom>
          <a:noFill/>
        </p:spPr>
        <p:txBody>
          <a:bodyPr wrap="none" rtlCol="0">
            <a:spAutoFit/>
          </a:bodyPr>
          <a:lstStyle/>
          <a:p>
            <a:endParaRPr lang="fr-FR" dirty="0"/>
          </a:p>
        </p:txBody>
      </p:sp>
      <p:sp>
        <p:nvSpPr>
          <p:cNvPr id="9" name="ZoneTexte 8"/>
          <p:cNvSpPr txBox="1"/>
          <p:nvPr/>
        </p:nvSpPr>
        <p:spPr>
          <a:xfrm>
            <a:off x="146437" y="1610173"/>
            <a:ext cx="8997563" cy="4801314"/>
          </a:xfrm>
          <a:prstGeom prst="rect">
            <a:avLst/>
          </a:prstGeom>
          <a:noFill/>
        </p:spPr>
        <p:txBody>
          <a:bodyPr wrap="square" rtlCol="0">
            <a:spAutoFit/>
          </a:bodyPr>
          <a:lstStyle/>
          <a:p>
            <a:pPr marL="285750" indent="-285750">
              <a:buClr>
                <a:schemeClr val="tx2"/>
              </a:buClr>
              <a:buFont typeface="Wingdings" panose="05000000000000000000" pitchFamily="2" charset="2"/>
              <a:buChar char="q"/>
            </a:pPr>
            <a:r>
              <a:rPr lang="fr-FR" dirty="0" smtClean="0"/>
              <a:t>Vous voulez gagner du temps, pour vous et votre client en évitant de revenir plusieurs fois sur un même dossier, être un pro du pro sur la partie montage du dossier, alors soyez plus particulièrement vigilants aux points suivants : </a:t>
            </a:r>
          </a:p>
          <a:p>
            <a:pPr marL="285750" indent="-285750">
              <a:buClr>
                <a:schemeClr val="tx2"/>
              </a:buClr>
              <a:buFont typeface="Wingdings" panose="05000000000000000000" pitchFamily="2" charset="2"/>
              <a:buChar char="q"/>
            </a:pPr>
            <a:endParaRPr lang="fr-FR" dirty="0" smtClean="0"/>
          </a:p>
          <a:p>
            <a:pPr marL="742950" lvl="1" indent="-285750">
              <a:buClr>
                <a:srgbClr val="C00000"/>
              </a:buClr>
              <a:buFont typeface="Wingdings" panose="05000000000000000000" pitchFamily="2" charset="2"/>
              <a:buChar char="§"/>
            </a:pPr>
            <a:r>
              <a:rPr lang="fr-FR" dirty="0" smtClean="0"/>
              <a:t>Utilisez les modes opératoires très bien faits concernant l’outil </a:t>
            </a:r>
            <a:r>
              <a:rPr lang="fr-FR" b="1" dirty="0" smtClean="0">
                <a:solidFill>
                  <a:srgbClr val="FF0000"/>
                </a:solidFill>
              </a:rPr>
              <a:t>DEFI</a:t>
            </a:r>
            <a:r>
              <a:rPr lang="fr-FR" dirty="0" smtClean="0"/>
              <a:t> </a:t>
            </a:r>
            <a:r>
              <a:rPr lang="fr-FR" dirty="0" smtClean="0">
                <a:solidFill>
                  <a:srgbClr val="FF0000"/>
                </a:solidFill>
              </a:rPr>
              <a:t>(cliquer </a:t>
            </a:r>
            <a:r>
              <a:rPr lang="fr-FR" dirty="0" smtClean="0">
                <a:solidFill>
                  <a:srgbClr val="FF0000"/>
                </a:solidFill>
                <a:hlinkClick r:id="rId6"/>
              </a:rPr>
              <a:t>ici)</a:t>
            </a:r>
            <a:r>
              <a:rPr lang="fr-FR" dirty="0" smtClean="0">
                <a:solidFill>
                  <a:srgbClr val="FF0000"/>
                </a:solidFill>
              </a:rPr>
              <a:t> </a:t>
            </a:r>
            <a:r>
              <a:rPr lang="fr-FR" dirty="0" smtClean="0"/>
              <a:t>et la </a:t>
            </a:r>
            <a:r>
              <a:rPr lang="fr-FR" b="1" dirty="0" smtClean="0">
                <a:solidFill>
                  <a:srgbClr val="FF0000"/>
                </a:solidFill>
              </a:rPr>
              <a:t>Note de Synthèse Unique</a:t>
            </a:r>
            <a:r>
              <a:rPr lang="fr-FR" dirty="0" smtClean="0">
                <a:solidFill>
                  <a:srgbClr val="FF0000"/>
                </a:solidFill>
              </a:rPr>
              <a:t> (cliquer </a:t>
            </a:r>
            <a:r>
              <a:rPr lang="fr-FR" dirty="0" smtClean="0">
                <a:solidFill>
                  <a:srgbClr val="FF0000"/>
                </a:solidFill>
                <a:hlinkClick r:id="rId7"/>
              </a:rPr>
              <a:t>ici</a:t>
            </a:r>
            <a:r>
              <a:rPr lang="fr-FR" dirty="0" smtClean="0">
                <a:solidFill>
                  <a:srgbClr val="FF0000"/>
                </a:solidFill>
              </a:rPr>
              <a:t>) </a:t>
            </a:r>
            <a:r>
              <a:rPr lang="fr-FR" dirty="0" smtClean="0"/>
              <a:t>qui vous détaillent chaque étape du montage ou de la mise en place </a:t>
            </a:r>
          </a:p>
          <a:p>
            <a:pPr marL="742950" lvl="1" indent="-285750">
              <a:buFont typeface="Wingdings" panose="05000000000000000000" pitchFamily="2" charset="2"/>
              <a:buChar char="§"/>
            </a:pPr>
            <a:endParaRPr lang="fr-FR" dirty="0"/>
          </a:p>
          <a:p>
            <a:pPr marL="742950" lvl="1" indent="-285750">
              <a:buClr>
                <a:srgbClr val="C00000"/>
              </a:buClr>
              <a:buFont typeface="Wingdings" panose="05000000000000000000" pitchFamily="2" charset="2"/>
              <a:buChar char="§"/>
            </a:pPr>
            <a:r>
              <a:rPr lang="fr-FR" dirty="0" smtClean="0"/>
              <a:t>Numérisez les pièces du DRC au bon endroit en vous appuyant sur le </a:t>
            </a:r>
            <a:r>
              <a:rPr lang="fr-FR" b="1" dirty="0">
                <a:solidFill>
                  <a:srgbClr val="FF0000"/>
                </a:solidFill>
              </a:rPr>
              <a:t>G</a:t>
            </a:r>
            <a:r>
              <a:rPr lang="fr-FR" b="1" dirty="0" smtClean="0">
                <a:solidFill>
                  <a:srgbClr val="FF0000"/>
                </a:solidFill>
              </a:rPr>
              <a:t>uide d’Entrée en relation </a:t>
            </a:r>
            <a:r>
              <a:rPr lang="fr-FR" dirty="0" smtClean="0">
                <a:solidFill>
                  <a:srgbClr val="FF0000"/>
                </a:solidFill>
              </a:rPr>
              <a:t>(cliquer </a:t>
            </a:r>
            <a:r>
              <a:rPr lang="fr-FR" dirty="0" smtClean="0">
                <a:solidFill>
                  <a:srgbClr val="FF0000"/>
                </a:solidFill>
                <a:hlinkClick r:id="rId8"/>
              </a:rPr>
              <a:t>ici)</a:t>
            </a:r>
            <a:r>
              <a:rPr lang="fr-FR" dirty="0" smtClean="0">
                <a:solidFill>
                  <a:srgbClr val="FF0000"/>
                </a:solidFill>
              </a:rPr>
              <a:t>,</a:t>
            </a:r>
          </a:p>
          <a:p>
            <a:pPr lvl="1"/>
            <a:endParaRPr lang="fr-FR" dirty="0" smtClean="0">
              <a:solidFill>
                <a:srgbClr val="FF0000"/>
              </a:solidFill>
            </a:endParaRPr>
          </a:p>
          <a:p>
            <a:pPr marL="742950" lvl="1" indent="-285750">
              <a:buClr>
                <a:srgbClr val="C00000"/>
              </a:buClr>
              <a:buFont typeface="Wingdings" panose="05000000000000000000" pitchFamily="2" charset="2"/>
              <a:buChar char="§"/>
            </a:pPr>
            <a:r>
              <a:rPr lang="fr-FR" dirty="0" smtClean="0"/>
              <a:t>Veillez à transmettre les bilans pour saisie, si besoin en </a:t>
            </a:r>
            <a:r>
              <a:rPr lang="fr-FR" dirty="0"/>
              <a:t>lien avec le Middle </a:t>
            </a:r>
            <a:r>
              <a:rPr lang="fr-FR" dirty="0" smtClean="0"/>
              <a:t>Office à l’adresse      </a:t>
            </a:r>
            <a:r>
              <a:rPr lang="fr-FR" dirty="0" smtClean="0">
                <a:hlinkClick r:id="rId9"/>
              </a:rPr>
              <a:t>i-datech-b-bilans-cegee@cegee.caisse-epargne.fr</a:t>
            </a:r>
            <a:endParaRPr lang="fr-FR" dirty="0" smtClean="0"/>
          </a:p>
          <a:p>
            <a:pPr lvl="1"/>
            <a:endParaRPr lang="fr-FR" dirty="0"/>
          </a:p>
          <a:p>
            <a:pPr marL="742950" lvl="1" indent="-285750">
              <a:buClr>
                <a:srgbClr val="C00000"/>
              </a:buClr>
              <a:buFont typeface="Wingdings" panose="05000000000000000000" pitchFamily="2" charset="2"/>
              <a:buChar char="§"/>
            </a:pPr>
            <a:r>
              <a:rPr lang="fr-FR" dirty="0" smtClean="0"/>
              <a:t>Exemple de </a:t>
            </a:r>
            <a:r>
              <a:rPr lang="fr-FR" b="1" dirty="0" smtClean="0">
                <a:solidFill>
                  <a:srgbClr val="FF0000"/>
                </a:solidFill>
              </a:rPr>
              <a:t>Dossier d’Instruction</a:t>
            </a:r>
            <a:r>
              <a:rPr lang="fr-FR" dirty="0" smtClean="0">
                <a:solidFill>
                  <a:srgbClr val="FF0000"/>
                </a:solidFill>
              </a:rPr>
              <a:t> </a:t>
            </a:r>
            <a:r>
              <a:rPr lang="fr-FR" dirty="0" smtClean="0"/>
              <a:t>de référence</a:t>
            </a:r>
            <a:r>
              <a:rPr lang="fr-FR" b="1" dirty="0" smtClean="0">
                <a:solidFill>
                  <a:srgbClr val="581D41"/>
                </a:solidFill>
              </a:rPr>
              <a:t> </a:t>
            </a:r>
            <a:r>
              <a:rPr lang="fr-FR" dirty="0" smtClean="0">
                <a:solidFill>
                  <a:srgbClr val="FF0000"/>
                </a:solidFill>
              </a:rPr>
              <a:t>(</a:t>
            </a:r>
            <a:r>
              <a:rPr lang="fr-FR" dirty="0" smtClean="0">
                <a:solidFill>
                  <a:srgbClr val="FF0000"/>
                </a:solidFill>
                <a:hlinkClick r:id="rId10"/>
              </a:rPr>
              <a:t>ici).</a:t>
            </a:r>
            <a:endParaRPr lang="fr-FR" dirty="0">
              <a:solidFill>
                <a:srgbClr val="FF0000"/>
              </a:solidFill>
            </a:endParaRPr>
          </a:p>
          <a:p>
            <a:endParaRPr lang="fr-FR" dirty="0"/>
          </a:p>
          <a:p>
            <a:endParaRPr lang="fr-FR" dirty="0"/>
          </a:p>
        </p:txBody>
      </p:sp>
    </p:spTree>
    <p:extLst>
      <p:ext uri="{BB962C8B-B14F-4D97-AF65-F5344CB8AC3E}">
        <p14:creationId xmlns:p14="http://schemas.microsoft.com/office/powerpoint/2010/main" val="2575481262"/>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9" ma:contentTypeDescription="Create a new document." ma:contentTypeScope="" ma:versionID="15289593ee7c3e634593547d52851675">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a947f488d0e41918df71ff9b88f20d93"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1C925DB7-CCE4-48F1-BF80-9981159D6B98}">
  <ds:schemaRefs>
    <ds:schemaRef ds:uri="http://purl.org/dc/terms/"/>
    <ds:schemaRef ds:uri="df2096ab-7d57-4ad3-817e-19c322fe2331"/>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a6eaa20e-8785-4f6a-ad54-680d61602c43"/>
    <ds:schemaRef ds:uri="http://www.w3.org/XML/1998/namespace"/>
  </ds:schemaRefs>
</ds:datastoreItem>
</file>

<file path=customXml/itemProps3.xml><?xml version="1.0" encoding="utf-8"?>
<ds:datastoreItem xmlns:ds="http://schemas.openxmlformats.org/officeDocument/2006/customXml" ds:itemID="{CFDA15A3-77BF-4595-A4E7-92D158FE91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16866</TotalTime>
  <Words>399</Words>
  <Application>Microsoft Office PowerPoint</Application>
  <PresentationFormat>Affichage à l'écran (4:3)</PresentationFormat>
  <Paragraphs>36</Paragraphs>
  <Slides>4</Slides>
  <Notes>3</Notes>
  <HiddenSlides>0</HiddenSlides>
  <MMClips>0</MMClips>
  <ScaleCrop>false</ScaleCrop>
  <HeadingPairs>
    <vt:vector size="6" baseType="variant">
      <vt:variant>
        <vt:lpstr>Polices utilisées</vt:lpstr>
      </vt:variant>
      <vt:variant>
        <vt:i4>6</vt:i4>
      </vt:variant>
      <vt:variant>
        <vt:lpstr>Thème</vt:lpstr>
      </vt:variant>
      <vt:variant>
        <vt:i4>9</vt:i4>
      </vt:variant>
      <vt:variant>
        <vt:lpstr>Titres des diapositives</vt:lpstr>
      </vt:variant>
      <vt:variant>
        <vt:i4>4</vt:i4>
      </vt:variant>
    </vt:vector>
  </HeadingPairs>
  <TitlesOfParts>
    <vt:vector size="19" baseType="lpstr">
      <vt:lpstr>Aharoni</vt:lpstr>
      <vt:lpstr>Arial</vt:lpstr>
      <vt:lpstr>Arial Narrow</vt:lpstr>
      <vt:lpstr>Calibri</vt:lpstr>
      <vt:lpstr>Segoe Print</vt:lpstr>
      <vt:lpstr>Wingdings</vt:lpstr>
      <vt:lpstr>1-MODELE PART</vt:lpstr>
      <vt:lpstr>2-MODELE GP</vt:lpstr>
      <vt:lpstr>3-MODELE PRO</vt:lpstr>
      <vt:lpstr>MODELE BDR</vt:lpstr>
      <vt:lpstr>BDR ENTREPRISES</vt:lpstr>
      <vt:lpstr>BDR ESI</vt:lpstr>
      <vt:lpstr>BDR PP</vt:lpstr>
      <vt:lpstr>BDR IMMO PRO</vt:lpstr>
      <vt:lpstr>BDR SECTEUR PUBLIC</vt:lpstr>
      <vt:lpstr>Présentation PowerPoint</vt:lpstr>
      <vt:lpstr>sommaire</vt:lpstr>
      <vt:lpstr>INSTRUCTION DES DOSSIERS PROFS LES bonnes pratiques</vt:lpstr>
      <vt:lpstr>INSTRUCTION DES DOSSIERS PROFS LES bonnes pratiques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POIGNANT Anne [CEGEE]</cp:lastModifiedBy>
  <cp:revision>698</cp:revision>
  <cp:lastPrinted>2020-01-23T16:40:35Z</cp:lastPrinted>
  <dcterms:created xsi:type="dcterms:W3CDTF">2016-06-03T08:10:53Z</dcterms:created>
  <dcterms:modified xsi:type="dcterms:W3CDTF">2020-11-24T17:53:35Z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daniel.rohde@cegee.caisse-epargne.fr</vt:lpwstr>
  </property>
  <property fmtid="{D5CDD505-2E9C-101B-9397-08002B2CF9AE}" pid="5" name="MSIP_Label_48a19f0c-bea1-442e-a475-ed109d9ec508_SetDate">
    <vt:lpwstr>2020-05-28T15:17:20.3613256Z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