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4"/>
  </p:notesMasterIdLst>
  <p:handoutMasterIdLst>
    <p:handoutMasterId r:id="rId25"/>
  </p:handoutMasterIdLst>
  <p:sldIdLst>
    <p:sldId id="286" r:id="rId13"/>
    <p:sldId id="289" r:id="rId14"/>
    <p:sldId id="403" r:id="rId15"/>
    <p:sldId id="373" r:id="rId16"/>
    <p:sldId id="413" r:id="rId17"/>
    <p:sldId id="405" r:id="rId18"/>
    <p:sldId id="406" r:id="rId19"/>
    <p:sldId id="409" r:id="rId20"/>
    <p:sldId id="410" r:id="rId21"/>
    <p:sldId id="408" r:id="rId22"/>
    <p:sldId id="411" r:id="rId2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DD1406A-53A8-4C53-BAF7-62C9DA628631}">
          <p14:sldIdLst>
            <p14:sldId id="286"/>
            <p14:sldId id="289"/>
            <p14:sldId id="403"/>
            <p14:sldId id="373"/>
            <p14:sldId id="413"/>
            <p14:sldId id="405"/>
            <p14:sldId id="406"/>
            <p14:sldId id="409"/>
          </p14:sldIdLst>
        </p14:section>
        <p14:section name="Section sans titre" id="{B1D18CA4-5F56-44F5-BB20-2616960B722B}">
          <p14:sldIdLst>
            <p14:sldId id="410"/>
            <p14:sldId id="408"/>
            <p14:sldId id="4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581D41"/>
    <a:srgbClr val="F7DAAF"/>
    <a:srgbClr val="A79C86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629" autoAdjust="0"/>
  </p:normalViewPr>
  <p:slideViewPr>
    <p:cSldViewPr snapToGrid="0">
      <p:cViewPr varScale="1">
        <p:scale>
          <a:sx n="61" d="100"/>
          <a:sy n="61" d="100"/>
        </p:scale>
        <p:origin x="1368" y="7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01/04/2021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231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212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31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066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50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hyperlink" Target="http://ihmgestimp-pro.sigce.caisse-epargne.fr:8853/GestionImprimes/frmFusionImprime.aspx?id_doc=2125" TargetMode="External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925/pret-transition-agri-viti-sous-garantie-fei/21793/fei-agri-fiche-d-eligibilite.xlsm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commerciaux.celca.caisse-epargne.fr/download/1925/pret-transition-agri-viti-sous-garantie-fei/21796/fei-agri-viti-_-le-descriptif-du-produit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925/pret-transition-agri-viti-sous-garantie-fei/21794/note-dinformation-pret-transition-agri-viti-fei.doc" TargetMode="External"/><Relationship Id="rId5" Type="http://schemas.openxmlformats.org/officeDocument/2006/relationships/hyperlink" Target="http://commerciaux.celca.caisse-epargne.fr/download/1925/pret-transition-agri-viti-sous-garantie-fei/21795/pret-transition-agri-viti-sous-garantie-fei-inaf.pptx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01/04/2021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13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676294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L’avis de Conseil relatif à un produit d’assurance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Lancement du Prêt </a:t>
            </a:r>
            <a:r>
              <a:rPr lang="fr-FR" sz="2800" dirty="0">
                <a:latin typeface="Aharoni" panose="02010803020104030203" pitchFamily="2" charset="-79"/>
                <a:cs typeface="Aharoni" panose="02010803020104030203" pitchFamily="2" charset="-79"/>
              </a:rPr>
              <a:t>Transition Agri-</a:t>
            </a:r>
            <a:r>
              <a:rPr lang="fr-FR" sz="2800" dirty="0" err="1">
                <a:latin typeface="Aharoni" panose="02010803020104030203" pitchFamily="2" charset="-79"/>
                <a:cs typeface="Aharoni" panose="02010803020104030203" pitchFamily="2" charset="-79"/>
              </a:rPr>
              <a:t>Viti</a:t>
            </a:r>
            <a:r>
              <a:rPr lang="fr-FR" sz="2800" dirty="0">
                <a:latin typeface="Aharoni" panose="02010803020104030203" pitchFamily="2" charset="-79"/>
                <a:cs typeface="Aharoni" panose="02010803020104030203" pitchFamily="2" charset="-79"/>
              </a:rPr>
              <a:t> sous garantie FEI INAF 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ontexte</a:t>
            </a:r>
          </a:p>
          <a:p>
            <a:pPr marL="1828800" lvl="3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aractéristiques de la garantie de l’Etat</a:t>
            </a:r>
          </a:p>
          <a:p>
            <a:pPr marL="1828800" lvl="3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Présentation de l’offre</a:t>
            </a: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S13 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18" y="631353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3257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S013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11082" y="24565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Avis de conseil relatif à un produit d’Assurance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17027" y="1119765"/>
            <a:ext cx="9026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" panose="020B0604020202020204" pitchFamily="34" charset="0"/>
              </a:rPr>
              <a:t>L’avis de conseil relatif à un produit d’assurance est un document qu’il convient de compléter et de faire signer dans les cas suivants :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370679"/>
              </p:ext>
            </p:extLst>
          </p:nvPr>
        </p:nvGraphicFramePr>
        <p:xfrm>
          <a:off x="145173" y="1511153"/>
          <a:ext cx="8875997" cy="3050239"/>
        </p:xfrm>
        <a:graphic>
          <a:graphicData uri="http://schemas.openxmlformats.org/drawingml/2006/table">
            <a:tbl>
              <a:tblPr firstRow="1" bandRow="1"/>
              <a:tblGrid>
                <a:gridCol w="1039315">
                  <a:extLst>
                    <a:ext uri="{9D8B030D-6E8A-4147-A177-3AD203B41FA5}">
                      <a16:colId xmlns:a16="http://schemas.microsoft.com/office/drawing/2014/main" val="3663442019"/>
                    </a:ext>
                  </a:extLst>
                </a:gridCol>
                <a:gridCol w="979585">
                  <a:extLst>
                    <a:ext uri="{9D8B030D-6E8A-4147-A177-3AD203B41FA5}">
                      <a16:colId xmlns:a16="http://schemas.microsoft.com/office/drawing/2014/main" val="3345285304"/>
                    </a:ext>
                  </a:extLst>
                </a:gridCol>
                <a:gridCol w="1749259">
                  <a:extLst>
                    <a:ext uri="{9D8B030D-6E8A-4147-A177-3AD203B41FA5}">
                      <a16:colId xmlns:a16="http://schemas.microsoft.com/office/drawing/2014/main" val="725590196"/>
                    </a:ext>
                  </a:extLst>
                </a:gridCol>
                <a:gridCol w="1749259">
                  <a:extLst>
                    <a:ext uri="{9D8B030D-6E8A-4147-A177-3AD203B41FA5}">
                      <a16:colId xmlns:a16="http://schemas.microsoft.com/office/drawing/2014/main" val="1621122442"/>
                    </a:ext>
                  </a:extLst>
                </a:gridCol>
                <a:gridCol w="1959171">
                  <a:extLst>
                    <a:ext uri="{9D8B030D-6E8A-4147-A177-3AD203B41FA5}">
                      <a16:colId xmlns:a16="http://schemas.microsoft.com/office/drawing/2014/main" val="2547257928"/>
                    </a:ext>
                  </a:extLst>
                </a:gridCol>
                <a:gridCol w="1399408">
                  <a:extLst>
                    <a:ext uri="{9D8B030D-6E8A-4147-A177-3AD203B41FA5}">
                      <a16:colId xmlns:a16="http://schemas.microsoft.com/office/drawing/2014/main" val="2265550717"/>
                    </a:ext>
                  </a:extLst>
                </a:gridCol>
              </a:tblGrid>
              <a:tr h="480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Cas</a:t>
                      </a:r>
                      <a:endParaRPr lang="fr-FR" sz="12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Qui signe ?</a:t>
                      </a:r>
                      <a:endParaRPr lang="fr-FR" sz="12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Quand ?</a:t>
                      </a:r>
                      <a:endParaRPr lang="fr-FR" sz="12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Quel document ?</a:t>
                      </a:r>
                      <a:endParaRPr lang="fr-FR" sz="12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Comment ?</a:t>
                      </a:r>
                      <a:endParaRPr lang="fr-FR" sz="12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dirty="0" smtClean="0"/>
                        <a:t>Archivage</a:t>
                      </a:r>
                      <a:r>
                        <a:rPr lang="fr-FR" sz="1200" baseline="0" dirty="0" smtClean="0"/>
                        <a:t> ?</a:t>
                      </a:r>
                      <a:endParaRPr lang="fr-FR" sz="12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777500"/>
                  </a:ext>
                </a:extLst>
              </a:tr>
              <a:tr h="872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b="1" dirty="0" smtClean="0"/>
                        <a:t>Crédit</a:t>
                      </a:r>
                      <a:r>
                        <a:rPr lang="fr-FR" sz="1200" b="1" baseline="0" dirty="0" smtClean="0"/>
                        <a:t> </a:t>
                      </a:r>
                      <a:r>
                        <a:rPr lang="fr-FR" sz="1200" b="1" dirty="0" smtClean="0"/>
                        <a:t>sans Assurance</a:t>
                      </a:r>
                      <a:endParaRPr lang="fr-FR" sz="1200" b="1" dirty="0"/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Le client signataire du Prêt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Lors de l’instruction de la demande (avant</a:t>
                      </a:r>
                      <a:r>
                        <a:rPr lang="fr-FR" sz="1200" baseline="0" dirty="0" smtClean="0"/>
                        <a:t> édition de l’offre)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Le </a:t>
                      </a:r>
                      <a:r>
                        <a:rPr lang="fr-FR" sz="1200" b="1" dirty="0" smtClean="0"/>
                        <a:t>document issu d’AGIL </a:t>
                      </a:r>
                      <a:r>
                        <a:rPr lang="fr-FR" sz="1200" dirty="0" smtClean="0">
                          <a:solidFill>
                            <a:srgbClr val="FFFF00"/>
                          </a:solidFill>
                          <a:hlinkClick r:id="rId5"/>
                        </a:rPr>
                        <a:t>DCE CRB026</a:t>
                      </a:r>
                      <a:r>
                        <a:rPr lang="fr-FR" sz="12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à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compléter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Via </a:t>
                      </a:r>
                      <a:r>
                        <a:rPr lang="fr-FR" sz="1200" b="1" dirty="0" err="1" smtClean="0"/>
                        <a:t>Sign’IT</a:t>
                      </a:r>
                      <a:r>
                        <a:rPr lang="fr-FR" sz="1200" b="1" dirty="0" smtClean="0"/>
                        <a:t> </a:t>
                      </a:r>
                      <a:r>
                        <a:rPr lang="fr-FR" sz="1200" b="0" dirty="0" smtClean="0"/>
                        <a:t>(transmission du </a:t>
                      </a:r>
                      <a:r>
                        <a:rPr lang="fr-FR" sz="1200" b="0" dirty="0" err="1" smtClean="0"/>
                        <a:t>pdf</a:t>
                      </a:r>
                      <a:r>
                        <a:rPr lang="fr-FR" sz="1200" b="0" dirty="0" smtClean="0"/>
                        <a:t>) ou via signature physique du document</a:t>
                      </a:r>
                      <a:endParaRPr lang="fr-FR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Intégration manuelle dans les pièces jointes de DEFI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044567"/>
                  </a:ext>
                </a:extLst>
              </a:tr>
              <a:tr h="872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algn="ctr"/>
                      <a:r>
                        <a:rPr lang="fr-FR" sz="1200" b="1" dirty="0" smtClean="0"/>
                        <a:t>Crédit avec Assurance</a:t>
                      </a:r>
                      <a:endParaRPr lang="fr-FR" sz="1200" b="1" dirty="0"/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Toutes</a:t>
                      </a:r>
                      <a:r>
                        <a:rPr lang="fr-FR" sz="1200" baseline="0" dirty="0" smtClean="0"/>
                        <a:t> les personnes assurées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Lors de</a:t>
                      </a:r>
                      <a:r>
                        <a:rPr lang="fr-FR" sz="1200" baseline="0" dirty="0" smtClean="0"/>
                        <a:t> l’instruction de la demande (avant ou à la souscription de l’assurance)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Le </a:t>
                      </a:r>
                      <a:r>
                        <a:rPr lang="fr-FR" sz="1200" b="1" dirty="0" smtClean="0"/>
                        <a:t>document issu d’AGIL </a:t>
                      </a:r>
                      <a:r>
                        <a:rPr lang="fr-FR" sz="1200" dirty="0" smtClean="0">
                          <a:solidFill>
                            <a:srgbClr val="0070C0"/>
                          </a:solidFill>
                          <a:hlinkClick r:id="rId5"/>
                        </a:rPr>
                        <a:t>DCE CRB026</a:t>
                      </a:r>
                      <a:r>
                        <a:rPr lang="fr-FR" sz="12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à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compléter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Via </a:t>
                      </a:r>
                      <a:r>
                        <a:rPr lang="fr-FR" sz="1200" b="1" dirty="0" err="1" smtClean="0"/>
                        <a:t>Sign’IT</a:t>
                      </a:r>
                      <a:r>
                        <a:rPr lang="fr-FR" sz="1200" b="1" dirty="0" smtClean="0"/>
                        <a:t> </a:t>
                      </a:r>
                      <a:r>
                        <a:rPr lang="fr-FR" sz="1200" b="0" dirty="0" smtClean="0"/>
                        <a:t>(transmission du </a:t>
                      </a:r>
                      <a:r>
                        <a:rPr lang="fr-FR" sz="1200" b="0" dirty="0" err="1" smtClean="0"/>
                        <a:t>pdf</a:t>
                      </a:r>
                      <a:r>
                        <a:rPr lang="fr-FR" sz="1200" b="0" dirty="0" smtClean="0"/>
                        <a:t>) ou via signature physique du document</a:t>
                      </a:r>
                      <a:endParaRPr lang="fr-FR" sz="12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Intégration manuelle dans les pièces jointes de DEFI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476796"/>
                  </a:ext>
                </a:extLst>
              </a:tr>
              <a:tr h="824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endParaRPr lang="fr-FR" sz="1200" b="1" dirty="0" smtClean="0"/>
                    </a:p>
                    <a:p>
                      <a:r>
                        <a:rPr lang="fr-FR" sz="1200" b="1" dirty="0" smtClean="0"/>
                        <a:t>Crédit PGE</a:t>
                      </a:r>
                      <a:endParaRPr lang="fr-FR" sz="1200" b="1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Toutes</a:t>
                      </a:r>
                      <a:r>
                        <a:rPr lang="fr-FR" sz="1200" baseline="0" dirty="0" smtClean="0"/>
                        <a:t> les personnes assurées</a:t>
                      </a:r>
                      <a:endParaRPr lang="fr-FR" sz="1200" dirty="0" smtClean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Lors de la signature</a:t>
                      </a:r>
                      <a:r>
                        <a:rPr lang="fr-FR" sz="1200" baseline="0" dirty="0" smtClean="0"/>
                        <a:t> du PGE (</a:t>
                      </a:r>
                      <a:r>
                        <a:rPr lang="fr-FR" sz="1200" i="1" baseline="0" dirty="0" smtClean="0"/>
                        <a:t>dérogation</a:t>
                      </a:r>
                      <a:r>
                        <a:rPr lang="fr-FR" sz="1200" baseline="0" dirty="0" smtClean="0"/>
                        <a:t>)</a:t>
                      </a:r>
                      <a:endParaRPr lang="fr-FR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Document issu de MyCrédit Pro. BDR (avec réf.</a:t>
                      </a:r>
                      <a:r>
                        <a:rPr lang="fr-FR" sz="1200" baseline="0" dirty="0" smtClean="0"/>
                        <a:t> du crédit)</a:t>
                      </a:r>
                      <a:endParaRPr lang="fr-FR" sz="1200" dirty="0" smtClean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r>
                        <a:rPr lang="fr-FR" sz="1200" dirty="0" smtClean="0"/>
                        <a:t>Via la signature électronique intégrée à MyCrédit Pro. BDR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Intégration auto. dans</a:t>
                      </a:r>
                      <a:r>
                        <a:rPr lang="fr-FR" sz="1200" baseline="0" dirty="0" smtClean="0"/>
                        <a:t> le Dossier </a:t>
                      </a:r>
                      <a:r>
                        <a:rPr lang="fr-FR" sz="1200" baseline="0" dirty="0" err="1" smtClean="0"/>
                        <a:t>Num</a:t>
                      </a:r>
                      <a:r>
                        <a:rPr lang="fr-FR" sz="1200" baseline="0" dirty="0" smtClean="0"/>
                        <a:t>. Crédit</a:t>
                      </a:r>
                      <a:endParaRPr lang="fr-FR" sz="1200" dirty="0" smtClean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163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987059"/>
                  </a:ext>
                </a:extLst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307325" y="4619659"/>
            <a:ext cx="8713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" panose="020B0604020202020204" pitchFamily="34" charset="0"/>
              </a:rPr>
              <a:t>Selon le cas, la signature du client n’intervient donc pas au même moment, l’utilisation du document AGIL est donc nécessaire pour la recueillir à l’instruction :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226687" y="5057595"/>
            <a:ext cx="8712968" cy="706496"/>
            <a:chOff x="267037" y="1744604"/>
            <a:chExt cx="6955886" cy="706496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7037" y="1744604"/>
              <a:ext cx="1629002" cy="706496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07292" y="1803618"/>
              <a:ext cx="1705213" cy="61727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59898" y="1803618"/>
              <a:ext cx="1981477" cy="609087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62716" y="1819552"/>
              <a:ext cx="2200582" cy="623958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53173" y="1819553"/>
              <a:ext cx="2038635" cy="608023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72490" y="1819552"/>
              <a:ext cx="1876687" cy="529327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03553" y="1803618"/>
              <a:ext cx="1219370" cy="569445"/>
            </a:xfrm>
            <a:prstGeom prst="rect">
              <a:avLst/>
            </a:prstGeom>
          </p:spPr>
        </p:pic>
      </p:grpSp>
      <p:sp>
        <p:nvSpPr>
          <p:cNvPr id="22" name="ZoneTexte 21"/>
          <p:cNvSpPr txBox="1"/>
          <p:nvPr/>
        </p:nvSpPr>
        <p:spPr>
          <a:xfrm>
            <a:off x="695591" y="5895888"/>
            <a:ext cx="8047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" panose="020B0604020202020204" pitchFamily="34" charset="0"/>
              </a:rPr>
              <a:t>Pour les avenants d’assurance , il convient de faire signer le document issu d’AGIL (iso cas 1 &amp; 2)</a:t>
            </a:r>
          </a:p>
        </p:txBody>
      </p:sp>
      <p:sp>
        <p:nvSpPr>
          <p:cNvPr id="24" name="Ellipse 23"/>
          <p:cNvSpPr/>
          <p:nvPr/>
        </p:nvSpPr>
        <p:spPr>
          <a:xfrm>
            <a:off x="350892" y="2916416"/>
            <a:ext cx="288032" cy="308997"/>
          </a:xfrm>
          <a:prstGeom prst="ellipse">
            <a:avLst/>
          </a:prstGeom>
          <a:solidFill>
            <a:srgbClr val="C316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2</a:t>
            </a:r>
          </a:p>
        </p:txBody>
      </p:sp>
      <p:sp>
        <p:nvSpPr>
          <p:cNvPr id="25" name="Ellipse 24"/>
          <p:cNvSpPr/>
          <p:nvPr/>
        </p:nvSpPr>
        <p:spPr>
          <a:xfrm>
            <a:off x="376314" y="2078170"/>
            <a:ext cx="288032" cy="308997"/>
          </a:xfrm>
          <a:prstGeom prst="ellipse">
            <a:avLst/>
          </a:prstGeom>
          <a:solidFill>
            <a:srgbClr val="C316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1</a:t>
            </a:r>
          </a:p>
        </p:txBody>
      </p:sp>
      <p:sp>
        <p:nvSpPr>
          <p:cNvPr id="26" name="Ellipse 25"/>
          <p:cNvSpPr/>
          <p:nvPr/>
        </p:nvSpPr>
        <p:spPr>
          <a:xfrm>
            <a:off x="389315" y="3785126"/>
            <a:ext cx="288032" cy="308997"/>
          </a:xfrm>
          <a:prstGeom prst="ellipse">
            <a:avLst/>
          </a:prstGeom>
          <a:solidFill>
            <a:srgbClr val="C316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3</a:t>
            </a:r>
          </a:p>
        </p:txBody>
      </p:sp>
      <p:sp>
        <p:nvSpPr>
          <p:cNvPr id="28" name="Ellipse 27"/>
          <p:cNvSpPr/>
          <p:nvPr/>
        </p:nvSpPr>
        <p:spPr>
          <a:xfrm>
            <a:off x="512378" y="5580815"/>
            <a:ext cx="288032" cy="308997"/>
          </a:xfrm>
          <a:prstGeom prst="ellipse">
            <a:avLst/>
          </a:prstGeom>
          <a:solidFill>
            <a:srgbClr val="C316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1</a:t>
            </a:r>
          </a:p>
        </p:txBody>
      </p:sp>
      <p:sp>
        <p:nvSpPr>
          <p:cNvPr id="29" name="Ellipse 28"/>
          <p:cNvSpPr/>
          <p:nvPr/>
        </p:nvSpPr>
        <p:spPr>
          <a:xfrm>
            <a:off x="854992" y="5586068"/>
            <a:ext cx="288032" cy="308997"/>
          </a:xfrm>
          <a:prstGeom prst="ellipse">
            <a:avLst/>
          </a:prstGeom>
          <a:solidFill>
            <a:srgbClr val="C316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2</a:t>
            </a:r>
          </a:p>
        </p:txBody>
      </p:sp>
      <p:sp>
        <p:nvSpPr>
          <p:cNvPr id="30" name="Ellipse 29"/>
          <p:cNvSpPr/>
          <p:nvPr/>
        </p:nvSpPr>
        <p:spPr>
          <a:xfrm>
            <a:off x="6741998" y="5545601"/>
            <a:ext cx="288032" cy="308997"/>
          </a:xfrm>
          <a:prstGeom prst="ellipse">
            <a:avLst/>
          </a:prstGeom>
          <a:solidFill>
            <a:srgbClr val="C316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4128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CONTEXTE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44382" y="1400147"/>
            <a:ext cx="8309650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Le groupe BPCE a répondu à un appel d’offre et obtenu </a:t>
            </a:r>
            <a:r>
              <a:rPr lang="fr-FR" sz="1600" dirty="0">
                <a:solidFill>
                  <a:srgbClr val="C00000"/>
                </a:solidFill>
                <a:cs typeface="Arial" panose="020B0604020202020204" pitchFamily="34" charset="0"/>
              </a:rPr>
              <a:t>une enveloppe FEI/INAF en faveur des agriculteurs et des viticulteurs</a:t>
            </a:r>
            <a:r>
              <a:rPr lang="fr-FR" sz="1600" dirty="0" smtClean="0">
                <a:solidFill>
                  <a:srgbClr val="C00000"/>
                </a:solidFill>
                <a:cs typeface="Arial" panose="020B0604020202020204" pitchFamily="34" charset="0"/>
              </a:rPr>
              <a:t>.</a:t>
            </a:r>
          </a:p>
          <a:p>
            <a:endParaRPr lang="fr-FR" sz="16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r>
              <a:rPr lang="fr-FR" sz="1600" dirty="0"/>
              <a:t>Cette enveloppe permettra de distribuer 136 M€ (9M€ GEE) de prêts qui bénéficieront d’une garantie du FEI à hauteur de 80%. En contrepartie de cette </a:t>
            </a:r>
            <a:r>
              <a:rPr lang="fr-FR" sz="1600" b="1" dirty="0"/>
              <a:t>garantie gratuite</a:t>
            </a:r>
            <a:r>
              <a:rPr lang="fr-FR" sz="1600" dirty="0"/>
              <a:t>, nous devrons proposer ces prêts à 20 points de base en dessous du taux habituellement pratiqué pour ce type de concours. </a:t>
            </a:r>
          </a:p>
          <a:p>
            <a:pPr algn="just"/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Contexte : proposer ces prêts garantis FEI</a:t>
            </a:r>
            <a:r>
              <a:rPr lang="fr-FR" sz="1600" dirty="0">
                <a:cs typeface="Arial" panose="020B0604020202020204" pitchFamily="34" charset="0"/>
              </a:rPr>
              <a:t>/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INAF* à des agriculteurs/viticulteurs engagés dans des projets qui favorisent 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les circuits courts (création d’un magasin de vente directe sur l’exploitation….) 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la diminution de l’utilisation des produits phytosanitaires (matériel spécifique qui limite les intrants…) 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la diminution de la consommation d’énergies et/ou d’eau 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la diversification des revenus (éolien, solaire, biomasse, gîte, table d’hôte…) 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le renouvellement des générations (accompagnement à l’installation de nouveaux exploitants agricoles par le financement de la reprise….) 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la mise aux normes 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Etc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…</a:t>
            </a:r>
          </a:p>
          <a:p>
            <a:pPr lvl="1" algn="just">
              <a:buClr>
                <a:srgbClr val="C00000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*</a:t>
            </a:r>
            <a:r>
              <a:rPr lang="fr-FR" sz="11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lnitiative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Nationale pour l’Agriculture Française </a:t>
            </a:r>
          </a:p>
          <a:p>
            <a:pPr>
              <a:defRPr/>
            </a:pPr>
            <a:endParaRPr lang="fr-FR" sz="1600" b="1" dirty="0"/>
          </a:p>
        </p:txBody>
      </p:sp>
      <p:pic>
        <p:nvPicPr>
          <p:cNvPr id="9" name="Graphique 19">
            <a:extLst>
              <a:ext uri="{FF2B5EF4-FFF2-40B4-BE49-F238E27FC236}">
                <a16:creationId xmlns:a16="http://schemas.microsoft.com/office/drawing/2014/main" id="{D07732A1-FB1D-466A-98ED-84A88BB629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41717" y="3976529"/>
            <a:ext cx="447768" cy="44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Caractéristiques de la garantie de l’état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18" y="631353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3257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S013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65601" y="1316013"/>
            <a:ext cx="84831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Garantie 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Garantie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première demande FEI INAF –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couvre jusqu’à </a:t>
            </a:r>
            <a:r>
              <a:rPr lang="en-GB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80 %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la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perte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finale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cas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défaillance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l'emprunteur</a:t>
            </a:r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 smtClean="0"/>
              <a:t> Le </a:t>
            </a:r>
            <a:r>
              <a:rPr lang="fr-FR" sz="1600" dirty="0"/>
              <a:t>prêt est associé systématiquement à la garantie INAF</a:t>
            </a:r>
          </a:p>
          <a:p>
            <a:pPr algn="just"/>
            <a:r>
              <a:rPr lang="fr-FR" sz="1600" dirty="0"/>
              <a:t> 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Garantie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FEI INAF non exclusiv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e, elle peut être complétée à hauteur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d’une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caution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personnelle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20% maximum du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montant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 prêt (p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 de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garantie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réelle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</a:p>
          <a:p>
            <a:pPr lvl="1" algn="just">
              <a:buFont typeface="Arial Narrow" panose="020B0606020202030204" pitchFamily="34" charset="0"/>
              <a:buChar char="◘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 hangingPunct="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Garantie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totalement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gratuite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 hangingPunct="0">
              <a:buFont typeface="Arial Narrow" panose="020B0606020202030204" pitchFamily="34" charset="0"/>
              <a:buChar char="◘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Fonds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Garantie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du FEI </a:t>
            </a:r>
            <a:r>
              <a:rPr lang="en-GB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arrivant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à </a:t>
            </a:r>
            <a:r>
              <a:rPr lang="en-GB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échéance</a:t>
            </a:r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fin 2023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FF0000"/>
                </a:solidFill>
              </a:rPr>
              <a:t>Une </a:t>
            </a:r>
            <a:r>
              <a:rPr lang="fr-FR" sz="1600" dirty="0">
                <a:solidFill>
                  <a:srgbClr val="FF0000"/>
                </a:solidFill>
              </a:rPr>
              <a:t>grille d’éligibilité </a:t>
            </a:r>
            <a:r>
              <a:rPr lang="fr-FR" sz="1600" dirty="0"/>
              <a:t>à la garantie INAF est à disposition du réseau, </a:t>
            </a:r>
            <a:r>
              <a:rPr lang="fr-FR" sz="1600" b="1" dirty="0"/>
              <a:t>une copie de la grille </a:t>
            </a:r>
            <a:r>
              <a:rPr lang="fr-FR" sz="1600" dirty="0"/>
              <a:t>devra être </a:t>
            </a:r>
            <a:r>
              <a:rPr lang="fr-FR" sz="1600" b="1" dirty="0"/>
              <a:t>archivée</a:t>
            </a:r>
            <a:r>
              <a:rPr lang="fr-FR" sz="1600" dirty="0"/>
              <a:t> avec le contrat de </a:t>
            </a:r>
            <a:r>
              <a:rPr lang="fr-FR" sz="1600" dirty="0" smtClean="0"/>
              <a:t>prêt.</a:t>
            </a:r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600" dirty="0" smtClean="0"/>
          </a:p>
          <a:p>
            <a:pPr lvl="1" algn="just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en-GB" sz="1600" dirty="0" smtClean="0"/>
              <a:t>Le </a:t>
            </a:r>
            <a:r>
              <a:rPr lang="en-GB" sz="1600" dirty="0"/>
              <a:t>client </a:t>
            </a:r>
            <a:r>
              <a:rPr lang="en-GB" sz="1600" dirty="0" err="1"/>
              <a:t>doit</a:t>
            </a:r>
            <a:r>
              <a:rPr lang="en-GB" sz="1600" dirty="0"/>
              <a:t> </a:t>
            </a:r>
            <a:r>
              <a:rPr lang="en-GB" sz="1600" dirty="0" err="1"/>
              <a:t>compléter</a:t>
            </a:r>
            <a:r>
              <a:rPr lang="en-GB" sz="1600" dirty="0"/>
              <a:t> les clauses </a:t>
            </a:r>
            <a:r>
              <a:rPr lang="en-GB" sz="1600" dirty="0" err="1"/>
              <a:t>particulières</a:t>
            </a:r>
            <a:r>
              <a:rPr lang="en-GB" sz="1600" dirty="0"/>
              <a:t> (attestation </a:t>
            </a:r>
            <a:r>
              <a:rPr lang="en-GB" sz="1600" dirty="0" err="1"/>
              <a:t>d’aides</a:t>
            </a:r>
            <a:r>
              <a:rPr lang="en-GB" sz="1600" dirty="0"/>
              <a:t> au </a:t>
            </a:r>
            <a:r>
              <a:rPr lang="en-GB" sz="1600" dirty="0" err="1"/>
              <a:t>financement</a:t>
            </a:r>
            <a:r>
              <a:rPr lang="en-GB" sz="1600" dirty="0"/>
              <a:t> des </a:t>
            </a:r>
            <a:r>
              <a:rPr lang="en-GB" sz="1600" dirty="0" err="1"/>
              <a:t>risques</a:t>
            </a:r>
            <a:r>
              <a:rPr lang="en-GB" sz="1600" dirty="0"/>
              <a:t> FEI) annexes au </a:t>
            </a:r>
            <a:r>
              <a:rPr lang="en-GB" sz="1600" dirty="0" err="1"/>
              <a:t>contrat</a:t>
            </a:r>
            <a:r>
              <a:rPr lang="en-GB" sz="1600" dirty="0"/>
              <a:t> du </a:t>
            </a:r>
            <a:r>
              <a:rPr lang="en-GB" sz="1600" dirty="0" smtClean="0"/>
              <a:t>FEI</a:t>
            </a:r>
            <a:endParaRPr lang="fr-FR" sz="16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2C6BB5-A936-49C5-A8FC-DBDBAB06ADD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2515" y="2948838"/>
            <a:ext cx="699831" cy="70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2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Présentation de l’OFFRE </a:t>
            </a:r>
            <a:r>
              <a:rPr lang="fr-FR" sz="2000" i="1" spc="30" dirty="0"/>
              <a:t>(</a:t>
            </a:r>
            <a:r>
              <a:rPr lang="fr-FR" sz="2000" i="1" spc="30" dirty="0" smtClean="0"/>
              <a:t>1/3)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44382" y="1268708"/>
            <a:ext cx="81090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Objet </a:t>
            </a:r>
            <a:r>
              <a:rPr lang="fr-F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financement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Les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investissements dans des actifs corporels ou incorporels (y compris la TVA)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capital d’exploitation (BFR)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lié à un investissement à financer </a:t>
            </a:r>
            <a:r>
              <a:rPr lang="fr-F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la limite de 30% du montant total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projet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L’achat </a:t>
            </a:r>
            <a:r>
              <a:rPr lang="fr-F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foncier dans la limite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10%  du montant total du projet et 20%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les projets d’installation et de reprise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L’achat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parts sociales y compris familiales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L’acquisition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matériels d’occasion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Fonds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commerce, outillage, véhicule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Les </a:t>
            </a: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Investissements (+ de 50 % des dépenses financées doivent être liées à une activité agricole) : Production d’énergies, activités d’hébergement touristique ou de restauration, centres équestres</a:t>
            </a:r>
          </a:p>
          <a:p>
            <a:pPr marL="342900" lvl="1" indent="0">
              <a:buNone/>
            </a:pPr>
            <a:endParaRPr lang="fr-FR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Eligibilité </a:t>
            </a:r>
            <a:r>
              <a:rPr lang="fr-FR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l’emprunteur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candidats à l’installation en agriculture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exploitants agricoles personnes physiques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PME, personnes morales, exerçant une activité agricole (GAEC, EARL, SARL, etc.) ; ou celles l’exerçant partiellement (SARL, EURL, SA, SAS, etc.) dont au moins 50% du capital est détenu par une société à objet agricole ou par des exploitants agricoles personnes physiques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sociétés holding (maison mère et sociétés de </a:t>
            </a:r>
            <a:r>
              <a:rPr lang="fr-FR" sz="1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type SCI)</a:t>
            </a:r>
          </a:p>
          <a:p>
            <a:pPr lvl="1">
              <a:buClr>
                <a:srgbClr val="C00000"/>
              </a:buClr>
              <a:buFont typeface="Arial Narrow" panose="020B0606020202030204" pitchFamily="34" charset="0"/>
              <a:buChar char="◘"/>
            </a:pPr>
            <a:endParaRPr lang="fr-FR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300" b="1" dirty="0" smtClean="0">
                <a:cs typeface="Calibri Light" panose="020F0302020204030204" pitchFamily="34" charset="0"/>
              </a:rPr>
              <a:t>Exclusions</a:t>
            </a:r>
            <a:r>
              <a:rPr lang="fr-FR" sz="1300" b="1" dirty="0">
                <a:cs typeface="Calibri Light" panose="020F0302020204030204" pitchFamily="34" charset="0"/>
              </a:rPr>
              <a:t> 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300" dirty="0">
                <a:cs typeface="Calibri Light" panose="020F0302020204030204" pitchFamily="34" charset="0"/>
              </a:rPr>
              <a:t>Aquaculteurs ou pêcheurs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300" dirty="0">
                <a:cs typeface="Calibri Light" panose="020F0302020204030204" pitchFamily="34" charset="0"/>
              </a:rPr>
              <a:t>Culture du tabac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300" dirty="0">
                <a:cs typeface="Calibri Light" panose="020F0302020204030204" pitchFamily="34" charset="0"/>
              </a:rPr>
              <a:t>Distillateur </a:t>
            </a:r>
            <a:r>
              <a:rPr lang="fr-FR" sz="1300" dirty="0" smtClean="0">
                <a:cs typeface="Calibri Light" panose="020F0302020204030204" pitchFamily="34" charset="0"/>
              </a:rPr>
              <a:t>d’alcool</a:t>
            </a:r>
            <a:endParaRPr lang="fr-FR" sz="1300" dirty="0">
              <a:cs typeface="Calibri Light" panose="020F0302020204030204" pitchFamily="34" charset="0"/>
            </a:endParaRPr>
          </a:p>
        </p:txBody>
      </p:sp>
      <p:pic>
        <p:nvPicPr>
          <p:cNvPr id="9" name="Graphique 48">
            <a:extLst>
              <a:ext uri="{FF2B5EF4-FFF2-40B4-BE49-F238E27FC236}">
                <a16:creationId xmlns:a16="http://schemas.microsoft.com/office/drawing/2014/main" id="{ACF59A8B-FD0F-4B30-B0D6-E99D4D4F4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xmlns:lc="http://schemas.openxmlformats.org/drawingml/2006/lockedCanvas" r:embed="rId8"/>
              </a:ext>
            </a:extLst>
          </a:blip>
          <a:stretch>
            <a:fillRect/>
          </a:stretch>
        </p:blipFill>
        <p:spPr>
          <a:xfrm>
            <a:off x="83474" y="4042334"/>
            <a:ext cx="588467" cy="58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6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Présentation de l’OFFRE </a:t>
            </a:r>
            <a:r>
              <a:rPr lang="fr-FR" sz="2000" i="1" spc="30" dirty="0" smtClean="0"/>
              <a:t>(2/3)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899480" y="1262551"/>
            <a:ext cx="7022043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Type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financement :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crédit ou crédit Bail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(avec BPCE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Lease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Prêt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amortissable ou In Fine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Montant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10K€ à 2 500K€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Taux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barème AGRI / VITI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classique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Durée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 à 120 mois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incluant le différé. Différé d’amortissement du capital possible ou différé total (conseillé 24 mois maxi)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Frais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dossier :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1% avec un minimum de 150</a:t>
            </a:r>
            <a:r>
              <a:rPr lang="fr-FR" sz="1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€</a:t>
            </a:r>
            <a:endParaRPr lang="fr-FR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Assurances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Assurances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classiques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 </a:t>
            </a:r>
            <a:r>
              <a:rPr lang="fr-FR" sz="1600" dirty="0" smtClean="0"/>
              <a:t>Remboursement </a:t>
            </a:r>
            <a:r>
              <a:rPr lang="fr-FR" sz="1600" dirty="0"/>
              <a:t>anticipé possible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15963">
              <a:defRPr/>
            </a:pPr>
            <a:endParaRPr lang="fr-FR" sz="1600" dirty="0"/>
          </a:p>
          <a:p>
            <a:pPr marL="715963">
              <a:defRPr/>
            </a:pPr>
            <a:endParaRPr lang="fr-FR" sz="1600" dirty="0"/>
          </a:p>
        </p:txBody>
      </p:sp>
      <p:pic>
        <p:nvPicPr>
          <p:cNvPr id="9" name="Graphique 58">
            <a:extLst>
              <a:ext uri="{FF2B5EF4-FFF2-40B4-BE49-F238E27FC236}">
                <a16:creationId xmlns:a16="http://schemas.microsoft.com/office/drawing/2014/main" id="{5984F446-6CC1-4A6F-8CCC-3392E4B1A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58291" y="3838763"/>
            <a:ext cx="452791" cy="452791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2074356B-2044-4B1C-AC17-497D7AEC8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410501" y="2508404"/>
            <a:ext cx="588467" cy="58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47564" y="305762"/>
            <a:ext cx="7909042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200" spc="30" dirty="0" smtClean="0"/>
              <a:t>PROCESS  D’instruction du dossier et pièces à conserver </a:t>
            </a:r>
            <a:endParaRPr lang="fr-FR" sz="22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9" name="Graphique 58">
            <a:extLst>
              <a:ext uri="{FF2B5EF4-FFF2-40B4-BE49-F238E27FC236}">
                <a16:creationId xmlns:a16="http://schemas.microsoft.com/office/drawing/2014/main" id="{5984F446-6CC1-4A6F-8CCC-3392E4B1A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422" y="3791193"/>
            <a:ext cx="452791" cy="45279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9577" y="1361292"/>
            <a:ext cx="844703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400" dirty="0">
                <a:ea typeface="Times New Roman" panose="02020603050405020304" pitchFamily="18" charset="0"/>
              </a:rPr>
              <a:t>L’instruction du crédit transition Agri-</a:t>
            </a:r>
            <a:r>
              <a:rPr lang="fr-FR" sz="1400" dirty="0" err="1">
                <a:ea typeface="Times New Roman" panose="02020603050405020304" pitchFamily="18" charset="0"/>
              </a:rPr>
              <a:t>Viti</a:t>
            </a:r>
            <a:r>
              <a:rPr lang="fr-FR" sz="1400" dirty="0">
                <a:ea typeface="Times New Roman" panose="02020603050405020304" pitchFamily="18" charset="0"/>
              </a:rPr>
              <a:t> se fait dans l’outil </a:t>
            </a:r>
            <a:r>
              <a:rPr lang="fr-FR" sz="1400" b="1" dirty="0">
                <a:ea typeface="Times New Roman" panose="02020603050405020304" pitchFamily="18" charset="0"/>
              </a:rPr>
              <a:t>DEFI</a:t>
            </a:r>
            <a:r>
              <a:rPr lang="fr-FR" sz="1400" dirty="0">
                <a:ea typeface="Times New Roman" panose="02020603050405020304" pitchFamily="18" charset="0"/>
              </a:rPr>
              <a:t> :</a:t>
            </a: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400" dirty="0" smtClean="0">
                <a:ea typeface="Times New Roman" panose="02020603050405020304" pitchFamily="18" charset="0"/>
              </a:rPr>
              <a:t>Sélectionner </a:t>
            </a:r>
            <a:r>
              <a:rPr lang="fr-FR" sz="1400" dirty="0">
                <a:ea typeface="Times New Roman" panose="02020603050405020304" pitchFamily="18" charset="0"/>
              </a:rPr>
              <a:t>le prêt transition Agri-</a:t>
            </a:r>
            <a:r>
              <a:rPr lang="fr-FR" sz="1400" dirty="0" err="1">
                <a:ea typeface="Times New Roman" panose="02020603050405020304" pitchFamily="18" charset="0"/>
              </a:rPr>
              <a:t>Viti</a:t>
            </a:r>
            <a:r>
              <a:rPr lang="fr-FR" sz="1400" dirty="0">
                <a:ea typeface="Times New Roman" panose="02020603050405020304" pitchFamily="18" charset="0"/>
              </a:rPr>
              <a:t> ou instruire un CBM dans Front </a:t>
            </a:r>
            <a:r>
              <a:rPr lang="fr-FR" sz="1400" dirty="0" err="1" smtClean="0">
                <a:ea typeface="Times New Roman" panose="02020603050405020304" pitchFamily="18" charset="0"/>
              </a:rPr>
              <a:t>Lease</a:t>
            </a:r>
            <a:endParaRPr lang="fr-FR" sz="1400" dirty="0" smtClean="0">
              <a:ea typeface="Times New Roman" panose="02020603050405020304" pitchFamily="18" charset="0"/>
            </a:endParaRP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400" dirty="0" smtClean="0">
                <a:ea typeface="Times New Roman" panose="02020603050405020304" pitchFamily="18" charset="0"/>
              </a:rPr>
              <a:t>La </a:t>
            </a:r>
            <a:r>
              <a:rPr lang="fr-FR" sz="1400" dirty="0">
                <a:ea typeface="Times New Roman" panose="02020603050405020304" pitchFamily="18" charset="0"/>
              </a:rPr>
              <a:t>garantie FEI INAF y est associée</a:t>
            </a:r>
          </a:p>
          <a:p>
            <a:pPr marL="612775">
              <a:spcAft>
                <a:spcPts val="0"/>
              </a:spcAft>
            </a:pPr>
            <a:r>
              <a:rPr lang="fr-FR" sz="1400" dirty="0">
                <a:ea typeface="Times New Roman" panose="02020603050405020304" pitchFamily="18" charset="0"/>
              </a:rPr>
              <a:t> </a:t>
            </a:r>
          </a:p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400" dirty="0">
                <a:ea typeface="Times New Roman" panose="02020603050405020304" pitchFamily="18" charset="0"/>
              </a:rPr>
              <a:t>Les </a:t>
            </a:r>
            <a:r>
              <a:rPr lang="fr-FR" sz="1400" b="1" dirty="0">
                <a:ea typeface="Times New Roman" panose="02020603050405020304" pitchFamily="18" charset="0"/>
              </a:rPr>
              <a:t>pièces spécifiques et indispensables </a:t>
            </a:r>
            <a:r>
              <a:rPr lang="fr-FR" sz="1400" dirty="0">
                <a:ea typeface="Times New Roman" panose="02020603050405020304" pitchFamily="18" charset="0"/>
              </a:rPr>
              <a:t>à </a:t>
            </a:r>
            <a:r>
              <a:rPr lang="fr-FR" sz="1400" dirty="0" err="1">
                <a:ea typeface="Times New Roman" panose="02020603050405020304" pitchFamily="18" charset="0"/>
              </a:rPr>
              <a:t>historiser</a:t>
            </a:r>
            <a:r>
              <a:rPr lang="fr-FR" sz="1400" dirty="0">
                <a:ea typeface="Times New Roman" panose="02020603050405020304" pitchFamily="18" charset="0"/>
              </a:rPr>
              <a:t> dans le dossier (en format PDF dans les pièces jointes DEFI):</a:t>
            </a:r>
          </a:p>
          <a:p>
            <a:pPr marL="800100" lvl="1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400" dirty="0">
                <a:solidFill>
                  <a:srgbClr val="C00000"/>
                </a:solidFill>
                <a:ea typeface="Times New Roman" panose="02020603050405020304" pitchFamily="18" charset="0"/>
              </a:rPr>
              <a:t>La grille d’éligibilité </a:t>
            </a:r>
          </a:p>
          <a:p>
            <a:pPr marL="800100" lvl="1" indent="-34290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400" dirty="0">
                <a:solidFill>
                  <a:srgbClr val="C00000"/>
                </a:solidFill>
                <a:ea typeface="Times New Roman" panose="02020603050405020304" pitchFamily="18" charset="0"/>
              </a:rPr>
              <a:t>La grille de taux de la péri</a:t>
            </a:r>
            <a:r>
              <a:rPr lang="fr-FR" sz="1400" dirty="0">
                <a:ea typeface="Times New Roman" panose="02020603050405020304" pitchFamily="18" charset="0"/>
              </a:rPr>
              <a:t>ode qui permettra d’attester que nous avons pratiqué – 0,2 comme prévu dans la convention, prendre le barème Agri/</a:t>
            </a:r>
            <a:r>
              <a:rPr lang="fr-FR" sz="1400" dirty="0" err="1">
                <a:ea typeface="Times New Roman" panose="02020603050405020304" pitchFamily="18" charset="0"/>
              </a:rPr>
              <a:t>viti</a:t>
            </a:r>
            <a:endParaRPr lang="fr-FR" sz="14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1400" dirty="0">
                <a:ea typeface="Times New Roman" panose="02020603050405020304" pitchFamily="18" charset="0"/>
              </a:rPr>
              <a:t> </a:t>
            </a:r>
          </a:p>
          <a:p>
            <a:pPr marL="285750" lvl="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</a:rPr>
              <a:t>Le contrat de prêt comprend </a:t>
            </a:r>
            <a:r>
              <a:rPr lang="fr-FR" sz="1400" b="1" dirty="0">
                <a:ea typeface="Times New Roman" panose="02020603050405020304" pitchFamily="18" charset="0"/>
              </a:rPr>
              <a:t>une annexe </a:t>
            </a:r>
            <a:r>
              <a:rPr lang="fr-FR" sz="1400" dirty="0">
                <a:ea typeface="Times New Roman" panose="02020603050405020304" pitchFamily="18" charset="0"/>
              </a:rPr>
              <a:t>qui est à compléter</a:t>
            </a:r>
            <a:r>
              <a:rPr lang="fr-FR" sz="1400" dirty="0">
                <a:solidFill>
                  <a:srgbClr val="000000"/>
                </a:solidFill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ea typeface="Times New Roman" panose="02020603050405020304" pitchFamily="18" charset="0"/>
              </a:rPr>
              <a:t>et retourner par le client (annexée au contrat). Cette annexe</a:t>
            </a:r>
            <a:r>
              <a:rPr lang="fr-FR" sz="1400" dirty="0">
                <a:solidFill>
                  <a:srgbClr val="000000"/>
                </a:solidFill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ea typeface="Times New Roman" panose="02020603050405020304" pitchFamily="18" charset="0"/>
              </a:rPr>
              <a:t>constitue une déclaration du client sur les aides qu’il aurait</a:t>
            </a:r>
            <a:r>
              <a:rPr lang="fr-FR" sz="1400" dirty="0">
                <a:solidFill>
                  <a:srgbClr val="000000"/>
                </a:solidFill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ea typeface="Times New Roman" panose="02020603050405020304" pitchFamily="18" charset="0"/>
              </a:rPr>
              <a:t>déjà perçu dans le cadre d’autres dispositifs européens ou nationaux. </a:t>
            </a:r>
          </a:p>
          <a:p>
            <a:pPr marL="457200">
              <a:spcAft>
                <a:spcPts val="0"/>
              </a:spcAft>
            </a:pPr>
            <a:r>
              <a:rPr lang="fr-FR" sz="1400" dirty="0">
                <a:ea typeface="Times New Roman" panose="02020603050405020304" pitchFamily="18" charset="0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"/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</a:rPr>
              <a:t>Pour éviter toute incompréhension, prévenir le client qu’il aura à compléter cette partie au moment de la signature (à noter</a:t>
            </a:r>
            <a:r>
              <a:rPr lang="fr-FR" sz="1400" dirty="0">
                <a:solidFill>
                  <a:srgbClr val="000000"/>
                </a:solidFill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ea typeface="Times New Roman" panose="02020603050405020304" pitchFamily="18" charset="0"/>
              </a:rPr>
              <a:t>que le montant des aides qu’il a éventuellement déjà perçu a</a:t>
            </a:r>
            <a:r>
              <a:rPr lang="fr-FR" sz="1400" dirty="0">
                <a:solidFill>
                  <a:srgbClr val="000000"/>
                </a:solidFill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ea typeface="Times New Roman" panose="02020603050405020304" pitchFamily="18" charset="0"/>
              </a:rPr>
              <a:t>été abordé lors de la complétude de la grille d’éligibilité au début du processus d’instruction)</a:t>
            </a:r>
          </a:p>
          <a:p>
            <a:pPr marL="457200">
              <a:spcAft>
                <a:spcPts val="0"/>
              </a:spcAft>
            </a:pPr>
            <a:r>
              <a:rPr lang="fr-FR" sz="1400" dirty="0"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2747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82" y="1239868"/>
            <a:ext cx="7910078" cy="2092869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16986" y="324644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200" spc="30" dirty="0" smtClean="0"/>
              <a:t>PROCESS  D’instruction du dossier et pièces à conserver </a:t>
            </a:r>
            <a:endParaRPr lang="fr-FR" sz="22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S13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/>
          <a:srcRect l="16677" t="19504" r="53878" b="28125"/>
          <a:stretch/>
        </p:blipFill>
        <p:spPr>
          <a:xfrm>
            <a:off x="4078309" y="2617972"/>
            <a:ext cx="3545236" cy="3545237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816986" y="3175614"/>
            <a:ext cx="2985355" cy="147732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Attention ne pas choisir comme objet commercialisé : « Equipement » mais matériel à usage Professionnel ou outillage à usage professionnel. </a:t>
            </a:r>
          </a:p>
        </p:txBody>
      </p:sp>
      <p:sp>
        <p:nvSpPr>
          <p:cNvPr id="13" name="Ellipse 12"/>
          <p:cNvSpPr/>
          <p:nvPr/>
        </p:nvSpPr>
        <p:spPr>
          <a:xfrm>
            <a:off x="1138203" y="1910123"/>
            <a:ext cx="2664138" cy="4032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5363951" y="2020187"/>
            <a:ext cx="2664138" cy="2931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5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19" y="1507910"/>
            <a:ext cx="7699316" cy="392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L’HEBDO PRO – Semaine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S13  2020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 smtClean="0"/>
              <a:t>En résumé 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225096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L’HEBDO PRO – Semaine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S13 2020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 smtClean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523221" y="1756197"/>
            <a:ext cx="593074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Vous retrouverez sous la rubrique des commerciaux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Une présentation de l’offre (</a:t>
            </a: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ou cliquer </a:t>
            </a:r>
            <a:r>
              <a:rPr kumimoji="0" lang="fr-FR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5"/>
              </a:rPr>
              <a:t>ici )</a:t>
            </a:r>
            <a:endParaRPr kumimoji="0" lang="fr-FR" sz="14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La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note de lancement (ou cliquer 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6"/>
              </a:rPr>
              <a:t>ici)</a:t>
            </a:r>
            <a:endParaRPr kumimoji="0" lang="fr-FR" sz="1400" b="0" i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Le descriptif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du Produit </a:t>
            </a:r>
            <a:r>
              <a:rPr lang="fr-FR" sz="1400" dirty="0">
                <a:solidFill>
                  <a:srgbClr val="000000"/>
                </a:solidFill>
              </a:rPr>
              <a:t>(</a:t>
            </a:r>
            <a:r>
              <a:rPr lang="fr-FR" sz="1400" i="1" dirty="0">
                <a:solidFill>
                  <a:srgbClr val="000000"/>
                </a:solidFill>
              </a:rPr>
              <a:t>ou cliquer </a:t>
            </a:r>
            <a:r>
              <a:rPr lang="fr-FR" sz="1400" i="1" dirty="0" smtClean="0">
                <a:solidFill>
                  <a:srgbClr val="000000"/>
                </a:solidFill>
                <a:hlinkClick r:id="rId7"/>
              </a:rPr>
              <a:t>ici)</a:t>
            </a:r>
            <a:endParaRPr lang="fr-FR" sz="1400" i="1" dirty="0" smtClean="0">
              <a:solidFill>
                <a:srgbClr val="00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400" i="1" dirty="0" smtClean="0">
              <a:solidFill>
                <a:srgbClr val="00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kumimoji="0" lang="fr-FR" sz="1400" b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La</a:t>
            </a:r>
            <a:r>
              <a:rPr kumimoji="0" lang="fr-FR" sz="1400" b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fiche d'éligibilité </a:t>
            </a:r>
            <a:r>
              <a:rPr lang="fr-FR" sz="1400" dirty="0">
                <a:solidFill>
                  <a:srgbClr val="000000"/>
                </a:solidFill>
              </a:rPr>
              <a:t>(</a:t>
            </a:r>
            <a:r>
              <a:rPr lang="fr-FR" sz="1400" i="1" dirty="0">
                <a:solidFill>
                  <a:srgbClr val="000000"/>
                </a:solidFill>
              </a:rPr>
              <a:t>ou </a:t>
            </a:r>
            <a:r>
              <a:rPr lang="fr-FR" sz="1400" i="1" dirty="0" smtClean="0">
                <a:solidFill>
                  <a:srgbClr val="000000"/>
                </a:solidFill>
              </a:rPr>
              <a:t>cliquer </a:t>
            </a:r>
            <a:r>
              <a:rPr lang="fr-FR" sz="1400" i="1" dirty="0" smtClean="0">
                <a:solidFill>
                  <a:srgbClr val="000000"/>
                </a:solidFill>
                <a:hlinkClick r:id="rId8"/>
              </a:rPr>
              <a:t>ici)</a:t>
            </a:r>
            <a:endParaRPr lang="fr-FR" sz="1400" i="1" dirty="0">
              <a:solidFill>
                <a:srgbClr val="00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kumimoji="0" lang="fr-FR" sz="1400" b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8845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2ea4b1b-5614-43b2-acce-6a9ef10fff4e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11184</TotalTime>
  <Words>1288</Words>
  <Application>Microsoft Office PowerPoint</Application>
  <PresentationFormat>Affichage à l'écran (4:3)</PresentationFormat>
  <Paragraphs>167</Paragraphs>
  <Slides>11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11</vt:i4>
      </vt:variant>
    </vt:vector>
  </HeadingPairs>
  <TitlesOfParts>
    <vt:vector size="29" baseType="lpstr">
      <vt:lpstr>Aharoni</vt:lpstr>
      <vt:lpstr>Arial</vt:lpstr>
      <vt:lpstr>Arial Narrow</vt:lpstr>
      <vt:lpstr>Calibri</vt:lpstr>
      <vt:lpstr>Calibri Light</vt:lpstr>
      <vt:lpstr>Segoe Print</vt:lpstr>
      <vt:lpstr>Symbol</vt:lpstr>
      <vt:lpstr>Times New Roman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Avis de conseil relatif à un produit d’Assurance</vt:lpstr>
      <vt:lpstr>CONTEXTE</vt:lpstr>
      <vt:lpstr>Caractéristiques de la garantie de l’état</vt:lpstr>
      <vt:lpstr>Présentation de l’OFFRE (1/3)</vt:lpstr>
      <vt:lpstr>Présentation de l’OFFRE (2/3)</vt:lpstr>
      <vt:lpstr>PROCESS  D’instruction du dossier et pièces à conserver </vt:lpstr>
      <vt:lpstr>PROCESS  D’instruction du dossier et pièces à conserver </vt:lpstr>
      <vt:lpstr>En résumé 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449</cp:revision>
  <cp:lastPrinted>2020-01-23T16:40:35Z</cp:lastPrinted>
  <dcterms:created xsi:type="dcterms:W3CDTF">2016-06-03T08:10:53Z</dcterms:created>
  <dcterms:modified xsi:type="dcterms:W3CDTF">2021-04-01T16:41:34Z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2020-11-09T14:10:50.0324512Z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