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3"/>
  </p:notesMasterIdLst>
  <p:handoutMasterIdLst>
    <p:handoutMasterId r:id="rId24"/>
  </p:handoutMasterIdLst>
  <p:sldIdLst>
    <p:sldId id="286" r:id="rId13"/>
    <p:sldId id="289" r:id="rId14"/>
    <p:sldId id="403" r:id="rId15"/>
    <p:sldId id="373" r:id="rId16"/>
    <p:sldId id="414" r:id="rId17"/>
    <p:sldId id="413" r:id="rId18"/>
    <p:sldId id="415" r:id="rId19"/>
    <p:sldId id="405" r:id="rId20"/>
    <p:sldId id="416" r:id="rId21"/>
    <p:sldId id="411" r:id="rId22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BDD1406A-53A8-4C53-BAF7-62C9DA628631}">
          <p14:sldIdLst>
            <p14:sldId id="286"/>
            <p14:sldId id="289"/>
            <p14:sldId id="403"/>
            <p14:sldId id="373"/>
            <p14:sldId id="414"/>
            <p14:sldId id="413"/>
            <p14:sldId id="415"/>
            <p14:sldId id="405"/>
            <p14:sldId id="416"/>
          </p14:sldIdLst>
        </p14:section>
        <p14:section name="Section sans titre" id="{B1D18CA4-5F56-44F5-BB20-2616960B722B}">
          <p14:sldIdLst>
            <p14:sldId id="41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93">
          <p15:clr>
            <a:srgbClr val="A4A3A4"/>
          </p15:clr>
        </p15:guide>
        <p15:guide id="2" orient="horz" pos="4005">
          <p15:clr>
            <a:srgbClr val="A4A3A4"/>
          </p15:clr>
        </p15:guide>
        <p15:guide id="3" orient="horz" pos="4319">
          <p15:clr>
            <a:srgbClr val="A4A3A4"/>
          </p15:clr>
        </p15:guide>
        <p15:guide id="4" orient="horz" pos="167">
          <p15:clr>
            <a:srgbClr val="A4A3A4"/>
          </p15:clr>
        </p15:guide>
        <p15:guide id="5" orient="horz" pos="853">
          <p15:clr>
            <a:srgbClr val="A4A3A4"/>
          </p15:clr>
        </p15:guide>
        <p15:guide id="6" pos="188">
          <p15:clr>
            <a:srgbClr val="A4A3A4"/>
          </p15:clr>
        </p15:guide>
        <p15:guide id="7" pos="5602">
          <p15:clr>
            <a:srgbClr val="A4A3A4"/>
          </p15:clr>
        </p15:guide>
        <p15:guide id="8" pos="4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0F2D"/>
    <a:srgbClr val="581D41"/>
    <a:srgbClr val="F7DAAF"/>
    <a:srgbClr val="A79C86"/>
    <a:srgbClr val="EA9922"/>
    <a:srgbClr val="DE6225"/>
    <a:srgbClr val="BFBFBF"/>
    <a:srgbClr val="FFDDED"/>
    <a:srgbClr val="FFDDDD"/>
    <a:srgbClr val="D3C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62" autoAdjust="0"/>
    <p:restoredTop sz="94629" autoAdjust="0"/>
  </p:normalViewPr>
  <p:slideViewPr>
    <p:cSldViewPr snapToGrid="0">
      <p:cViewPr>
        <p:scale>
          <a:sx n="70" d="100"/>
          <a:sy n="70" d="100"/>
        </p:scale>
        <p:origin x="1098" y="-522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23/04/2021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23/04/2021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5231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4175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6212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4503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242" y="6130658"/>
            <a:ext cx="2287622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6297049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hyperlink" Target="http://commerciaux.celca.caisse-epargne.fr/download/1235/bpi/21860/digitalisation-process-bpi.pptx" TargetMode="Externa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onexpert.d.bbg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://commerciaux.celca.caisse-epargne.fr/download/393/financement-poste-client-facturea/21862/monexpert-affacturage-flashfactures_memo-collaborateurs_.pptx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393/financement-poste-client-facturea/22018/note-dinformation-flash-facture.doc" TargetMode="External"/><Relationship Id="rId5" Type="http://schemas.openxmlformats.org/officeDocument/2006/relationships/hyperlink" Target="http://commerciaux.celca.caisse-epargne.fr/download/393/financement-poste-client-facturea/21863/presentation-_flashfactures-04-2021-_.pptx" TargetMode="Externa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83380" y="261852"/>
            <a:ext cx="8575200" cy="5571858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1307507" y="634120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23/04/2021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– Semaine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16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83780"/>
            <a:ext cx="1235223" cy="8802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495919" y="2715781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246" y="4774032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MARCHE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42" y="252264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EEECE1">
                    <a:lumMod val="50000"/>
                  </a:srgbClr>
                </a:solidFill>
              </a:rPr>
              <a:t>L’HEBDO PRO – Semaine S17 2018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sommaire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8450" y="1089025"/>
            <a:ext cx="8676294" cy="49184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Votre actualité…</a:t>
            </a:r>
          </a:p>
          <a:p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fr-FR" sz="2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Digitalisation du </a:t>
            </a:r>
            <a:r>
              <a:rPr lang="fr-FR" sz="28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Process</a:t>
            </a:r>
            <a:r>
              <a:rPr lang="fr-FR" sz="2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BPI pour les dossiers hors Convention de Délégation 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endParaRPr lang="fr-FR" sz="28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fr-FR" sz="2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Lancement de la nouvelle offre d’affacturage FLASH FACTURE </a:t>
            </a:r>
            <a:endParaRPr lang="fr-FR" sz="2800" b="1" spc="30" dirty="0" smtClean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ü"/>
            </a:pPr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/>
            <a:r>
              <a:rPr lang="fr-F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74497" y="6390485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S16 2021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97291" y="372795"/>
            <a:ext cx="13580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SEMAINE </a:t>
            </a:r>
            <a:r>
              <a:rPr lang="fr-FR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endParaRPr lang="fr-FR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618" y="631353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32576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S016 2021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049503" y="3459773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7682" y="1119010"/>
            <a:ext cx="8601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 smtClean="0">
                <a:solidFill>
                  <a:srgbClr val="C00000"/>
                </a:solidFill>
              </a:rPr>
              <a:t>Nouveau </a:t>
            </a:r>
            <a:r>
              <a:rPr lang="fr-FR" sz="1600" b="1" dirty="0" err="1" smtClean="0">
                <a:solidFill>
                  <a:srgbClr val="C00000"/>
                </a:solidFill>
              </a:rPr>
              <a:t>Process</a:t>
            </a:r>
            <a:r>
              <a:rPr lang="fr-FR" sz="1600" b="1" dirty="0" smtClean="0">
                <a:solidFill>
                  <a:srgbClr val="C00000"/>
                </a:solidFill>
              </a:rPr>
              <a:t> 100% digital pour les demandes hors convention (&gt; 200K€)</a:t>
            </a:r>
            <a:endParaRPr lang="fr-FR" sz="1600" b="1" dirty="0">
              <a:solidFill>
                <a:srgbClr val="C00000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11082" y="245655"/>
            <a:ext cx="8067600" cy="709200"/>
          </a:xfrm>
        </p:spPr>
        <p:txBody>
          <a:bodyPr>
            <a:normAutofit/>
          </a:bodyPr>
          <a:lstStyle/>
          <a:p>
            <a:pPr algn="r"/>
            <a:r>
              <a:rPr lang="fr-FR" dirty="0"/>
              <a:t>DIGITALISATION DU PROCESS BPI</a:t>
            </a:r>
          </a:p>
        </p:txBody>
      </p:sp>
      <p:sp>
        <p:nvSpPr>
          <p:cNvPr id="27" name="Espace réservé du contenu 1"/>
          <p:cNvSpPr>
            <a:spLocks noGrp="1"/>
          </p:cNvSpPr>
          <p:nvPr>
            <p:ph idx="1"/>
          </p:nvPr>
        </p:nvSpPr>
        <p:spPr>
          <a:xfrm>
            <a:off x="384642" y="1754162"/>
            <a:ext cx="6353958" cy="4025364"/>
          </a:xfrm>
        </p:spPr>
        <p:txBody>
          <a:bodyPr>
            <a:normAutofit lnSpcReduction="10000"/>
          </a:bodyPr>
          <a:lstStyle/>
          <a:p>
            <a:pPr>
              <a:buClr>
                <a:srgbClr val="C00000"/>
              </a:buClr>
              <a:buFont typeface="Wingdings 2" panose="05020102010507070707" pitchFamily="18" charset="2"/>
              <a:buChar char="¥"/>
            </a:pPr>
            <a:r>
              <a:rPr lang="fr-FR" sz="1500" b="1" dirty="0"/>
              <a:t>L</a:t>
            </a:r>
            <a:r>
              <a:rPr lang="fr-FR" sz="1500" b="1" dirty="0" smtClean="0"/>
              <a:t>e </a:t>
            </a:r>
            <a:r>
              <a:rPr lang="fr-FR" sz="1500" b="1" dirty="0"/>
              <a:t>dépôt, l’envoi des pièces complémentaires et le suivi du dossier </a:t>
            </a:r>
            <a:r>
              <a:rPr lang="fr-FR" sz="1500" dirty="0"/>
              <a:t>deviennent complétement digitalisés via </a:t>
            </a:r>
            <a:r>
              <a:rPr lang="fr-FR" sz="1500" dirty="0" smtClean="0"/>
              <a:t>la plateforme </a:t>
            </a:r>
            <a:r>
              <a:rPr lang="fr-FR" sz="1500" dirty="0" err="1">
                <a:solidFill>
                  <a:srgbClr val="C00000"/>
                </a:solidFill>
              </a:rPr>
              <a:t>B</a:t>
            </a:r>
            <a:r>
              <a:rPr lang="fr-FR" sz="1500" dirty="0" err="1" smtClean="0"/>
              <a:t>pifrance</a:t>
            </a:r>
            <a:r>
              <a:rPr lang="fr-FR" sz="1500" dirty="0" smtClean="0"/>
              <a:t> </a:t>
            </a:r>
            <a:r>
              <a:rPr lang="fr-FR" sz="1500" dirty="0">
                <a:solidFill>
                  <a:srgbClr val="C00000"/>
                </a:solidFill>
              </a:rPr>
              <a:t>E</a:t>
            </a:r>
            <a:r>
              <a:rPr lang="fr-FR" sz="1500" dirty="0" smtClean="0"/>
              <a:t>n </a:t>
            </a:r>
            <a:r>
              <a:rPr lang="fr-FR" sz="1500" dirty="0">
                <a:solidFill>
                  <a:srgbClr val="C00000"/>
                </a:solidFill>
              </a:rPr>
              <a:t>L</a:t>
            </a:r>
            <a:r>
              <a:rPr lang="fr-FR" sz="1500" dirty="0"/>
              <a:t>igne (BEL).</a:t>
            </a:r>
          </a:p>
          <a:p>
            <a:pPr marL="0" indent="0">
              <a:buNone/>
            </a:pPr>
            <a:r>
              <a:rPr lang="fr-FR" sz="1500" dirty="0"/>
              <a:t> </a:t>
            </a:r>
          </a:p>
          <a:p>
            <a:pPr lvl="1"/>
            <a:r>
              <a:rPr lang="fr-FR" sz="1500" dirty="0" smtClean="0"/>
              <a:t>3 livrets à votre disposition </a:t>
            </a:r>
            <a:endParaRPr lang="fr-FR" sz="1500" dirty="0"/>
          </a:p>
          <a:p>
            <a:pPr lvl="2">
              <a:buClr>
                <a:srgbClr val="C00000"/>
              </a:buClr>
            </a:pPr>
            <a:r>
              <a:rPr lang="fr-FR" sz="1500" dirty="0" smtClean="0"/>
              <a:t>Le </a:t>
            </a:r>
            <a:r>
              <a:rPr lang="fr-FR" sz="1500" dirty="0"/>
              <a:t>Livret 1 : la connexion et les habilitations (qui vous permettront de vous inscrire de façon autonome en quelques minutes, sans code particulier)</a:t>
            </a:r>
          </a:p>
          <a:p>
            <a:pPr lvl="2">
              <a:buClr>
                <a:srgbClr val="C00000"/>
              </a:buClr>
            </a:pPr>
            <a:r>
              <a:rPr lang="fr-FR" sz="1500" dirty="0" smtClean="0"/>
              <a:t>Le </a:t>
            </a:r>
            <a:r>
              <a:rPr lang="fr-FR" sz="1500" dirty="0"/>
              <a:t>Livret 2 : le dépôt de la demande</a:t>
            </a:r>
          </a:p>
          <a:p>
            <a:pPr lvl="2">
              <a:buClr>
                <a:srgbClr val="C00000"/>
              </a:buClr>
            </a:pPr>
            <a:r>
              <a:rPr lang="fr-FR" sz="1500" dirty="0" smtClean="0"/>
              <a:t>Le </a:t>
            </a:r>
            <a:r>
              <a:rPr lang="fr-FR" sz="1500" dirty="0"/>
              <a:t>Livret 3 : l’état d’avancement</a:t>
            </a:r>
          </a:p>
          <a:p>
            <a:pPr marL="927000" lvl="2" indent="0">
              <a:buNone/>
            </a:pPr>
            <a:endParaRPr lang="fr-FR" sz="1500" dirty="0"/>
          </a:p>
          <a:p>
            <a:pPr>
              <a:buClr>
                <a:srgbClr val="C00000"/>
              </a:buClr>
              <a:buFont typeface="Wingdings 2" panose="05020102010507070707" pitchFamily="18" charset="2"/>
              <a:buChar char="¥"/>
            </a:pPr>
            <a:r>
              <a:rPr lang="fr-FR" sz="1500" b="1" dirty="0"/>
              <a:t>L</a:t>
            </a:r>
            <a:r>
              <a:rPr lang="fr-FR" sz="1500" b="1" dirty="0" smtClean="0"/>
              <a:t>’ensemble </a:t>
            </a:r>
            <a:r>
              <a:rPr lang="fr-FR" sz="1500" b="1" dirty="0"/>
              <a:t>des </a:t>
            </a:r>
            <a:r>
              <a:rPr lang="fr-FR" sz="1500" b="1" dirty="0" smtClean="0"/>
              <a:t>dossiers hors délégation </a:t>
            </a:r>
            <a:r>
              <a:rPr lang="fr-FR" sz="1500" b="1" dirty="0"/>
              <a:t>devra passer par ce biais</a:t>
            </a:r>
            <a:r>
              <a:rPr lang="fr-FR" sz="1500" b="1" dirty="0" smtClean="0"/>
              <a:t>.</a:t>
            </a:r>
          </a:p>
          <a:p>
            <a:pPr marL="0" indent="0">
              <a:buNone/>
            </a:pPr>
            <a:endParaRPr lang="fr-FR" sz="1500" b="1" dirty="0" smtClean="0"/>
          </a:p>
          <a:p>
            <a:pPr>
              <a:buClr>
                <a:srgbClr val="C00000"/>
              </a:buClr>
              <a:buFont typeface="Wingdings 2" panose="05020102010507070707" pitchFamily="18" charset="2"/>
              <a:buChar char="¥"/>
            </a:pPr>
            <a:r>
              <a:rPr lang="fr-FR" sz="1500" dirty="0" smtClean="0"/>
              <a:t>Pour les demandes jusqu’à 200 K€ la convention de délégation reste inchangée </a:t>
            </a:r>
          </a:p>
          <a:p>
            <a:endParaRPr lang="fr-FR" sz="1500" dirty="0"/>
          </a:p>
          <a:p>
            <a:pPr>
              <a:buClr>
                <a:srgbClr val="C00000"/>
              </a:buClr>
              <a:buFont typeface="Wingdings 2" panose="05020102010507070707" pitchFamily="18" charset="2"/>
              <a:buChar char="¥"/>
            </a:pPr>
            <a:r>
              <a:rPr lang="fr-FR" sz="1500" dirty="0" smtClean="0"/>
              <a:t>Une présentation de ce nouveau </a:t>
            </a:r>
            <a:r>
              <a:rPr lang="fr-FR" sz="1500" dirty="0" err="1" smtClean="0"/>
              <a:t>process</a:t>
            </a:r>
            <a:r>
              <a:rPr lang="fr-FR" sz="1500" dirty="0" smtClean="0"/>
              <a:t> est disponible en cliquant </a:t>
            </a:r>
            <a:r>
              <a:rPr lang="fr-FR" sz="1500" dirty="0" smtClean="0">
                <a:hlinkClick r:id="rId5"/>
              </a:rPr>
              <a:t>ici </a:t>
            </a:r>
            <a:r>
              <a:rPr lang="fr-FR" sz="1500" dirty="0" smtClean="0"/>
              <a:t>ou sous la  Rubrique des commerciaux Pro/ Crédit /Assurance et Garantie / Garantie / BPI</a:t>
            </a:r>
            <a:endParaRPr lang="fr-FR" sz="1500" dirty="0"/>
          </a:p>
        </p:txBody>
      </p:sp>
      <p:pic>
        <p:nvPicPr>
          <p:cNvPr id="31" name="Image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2234" y="2722405"/>
            <a:ext cx="2122333" cy="3112178"/>
          </a:xfrm>
          <a:prstGeom prst="rect">
            <a:avLst/>
          </a:prstGeom>
        </p:spPr>
      </p:pic>
      <p:cxnSp>
        <p:nvCxnSpPr>
          <p:cNvPr id="32" name="Connecteur droit avec flèche 31"/>
          <p:cNvCxnSpPr/>
          <p:nvPr/>
        </p:nvCxnSpPr>
        <p:spPr>
          <a:xfrm flipV="1">
            <a:off x="6434063" y="5235051"/>
            <a:ext cx="609074" cy="1071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128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FLASH FACTURE 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S16  2021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365601" y="1340699"/>
            <a:ext cx="830965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fr-FR" sz="1600" b="1" dirty="0">
                <a:solidFill>
                  <a:srgbClr val="C00000"/>
                </a:solidFill>
              </a:rPr>
              <a:t>Une nouvelle offre de BPCE FACTOR</a:t>
            </a:r>
          </a:p>
          <a:p>
            <a:pPr defTabSz="685800">
              <a:defRPr/>
            </a:pPr>
            <a:endParaRPr lang="fr-FR" sz="1600" b="1" dirty="0">
              <a:solidFill>
                <a:srgbClr val="000000"/>
              </a:solidFill>
            </a:endParaRPr>
          </a:p>
          <a:p>
            <a:pPr defTabSz="685800">
              <a:defRPr/>
            </a:pPr>
            <a:r>
              <a:rPr lang="fr-FR" sz="1600" dirty="0">
                <a:solidFill>
                  <a:srgbClr val="000000"/>
                </a:solidFill>
              </a:rPr>
              <a:t>Un produit de </a:t>
            </a:r>
            <a:r>
              <a:rPr lang="fr-FR" sz="1600" b="1" dirty="0">
                <a:solidFill>
                  <a:srgbClr val="000000"/>
                </a:solidFill>
              </a:rPr>
              <a:t>financement court terme 100% digital</a:t>
            </a:r>
            <a:r>
              <a:rPr lang="fr-FR" sz="1600" dirty="0">
                <a:solidFill>
                  <a:srgbClr val="000000"/>
                </a:solidFill>
              </a:rPr>
              <a:t>, comportant tous les services d’affacturage classique (financement, recouvrement, gestion des règlements et assurance-crédit)</a:t>
            </a:r>
          </a:p>
          <a:p>
            <a:pPr lvl="0">
              <a:defRPr/>
            </a:pPr>
            <a:endParaRPr lang="fr-FR" sz="1600" b="1" dirty="0">
              <a:solidFill>
                <a:srgbClr val="000000"/>
              </a:solidFill>
            </a:endParaRPr>
          </a:p>
          <a:p>
            <a:pPr marL="742950" lvl="1" indent="-285750">
              <a:buClr>
                <a:srgbClr val="C00000"/>
              </a:buClr>
              <a:buFont typeface="Arial Narrow" panose="020B0606020202030204" pitchFamily="34" charset="0"/>
              <a:buChar char="◘"/>
              <a:defRPr/>
            </a:pPr>
            <a:r>
              <a:rPr lang="fr-FR" sz="1600" b="1" dirty="0">
                <a:solidFill>
                  <a:srgbClr val="000000"/>
                </a:solidFill>
              </a:rPr>
              <a:t>150k€ </a:t>
            </a:r>
            <a:r>
              <a:rPr lang="fr-FR" sz="1600" dirty="0">
                <a:solidFill>
                  <a:srgbClr val="000000"/>
                </a:solidFill>
              </a:rPr>
              <a:t>maximum</a:t>
            </a:r>
            <a:r>
              <a:rPr lang="fr-FR" sz="1600" b="1" dirty="0">
                <a:solidFill>
                  <a:srgbClr val="000000"/>
                </a:solidFill>
              </a:rPr>
              <a:t> d’encours </a:t>
            </a:r>
            <a:r>
              <a:rPr lang="fr-FR" sz="1600" dirty="0">
                <a:solidFill>
                  <a:srgbClr val="000000"/>
                </a:solidFill>
              </a:rPr>
              <a:t>financé</a:t>
            </a:r>
            <a:r>
              <a:rPr lang="fr-FR" sz="1600" b="1" dirty="0">
                <a:solidFill>
                  <a:srgbClr val="000000"/>
                </a:solidFill>
              </a:rPr>
              <a:t> </a:t>
            </a:r>
            <a:r>
              <a:rPr lang="fr-FR" sz="1600" dirty="0">
                <a:solidFill>
                  <a:srgbClr val="000000"/>
                </a:solidFill>
              </a:rPr>
              <a:t>par </a:t>
            </a:r>
            <a:r>
              <a:rPr lang="fr-FR" sz="1600" dirty="0" smtClean="0">
                <a:solidFill>
                  <a:srgbClr val="000000"/>
                </a:solidFill>
              </a:rPr>
              <a:t>client</a:t>
            </a:r>
          </a:p>
          <a:p>
            <a:pPr marL="742950" lvl="1" indent="-285750">
              <a:buClr>
                <a:srgbClr val="C00000"/>
              </a:buClr>
              <a:buFont typeface="Arial Narrow" panose="020B0606020202030204" pitchFamily="34" charset="0"/>
              <a:buChar char="◘"/>
              <a:defRPr/>
            </a:pPr>
            <a:endParaRPr lang="fr-FR" sz="1600" dirty="0">
              <a:solidFill>
                <a:srgbClr val="000000"/>
              </a:solidFill>
            </a:endParaRPr>
          </a:p>
          <a:p>
            <a:pPr marL="742950" lvl="1" indent="-285750">
              <a:buClr>
                <a:srgbClr val="C00000"/>
              </a:buClr>
              <a:buFont typeface="Arial Narrow" panose="020B0606020202030204" pitchFamily="34" charset="0"/>
              <a:buChar char="◘"/>
              <a:defRPr/>
            </a:pPr>
            <a:r>
              <a:rPr lang="fr-FR" sz="1600" b="1" dirty="0">
                <a:solidFill>
                  <a:srgbClr val="000000"/>
                </a:solidFill>
              </a:rPr>
              <a:t>Test d’éligibilité </a:t>
            </a:r>
            <a:r>
              <a:rPr lang="fr-FR" sz="1600" dirty="0">
                <a:solidFill>
                  <a:srgbClr val="000000"/>
                </a:solidFill>
              </a:rPr>
              <a:t>en ligne avec réponse </a:t>
            </a:r>
            <a:r>
              <a:rPr lang="fr-FR" sz="1600" dirty="0" smtClean="0">
                <a:solidFill>
                  <a:srgbClr val="000000"/>
                </a:solidFill>
              </a:rPr>
              <a:t>instantanée</a:t>
            </a:r>
          </a:p>
          <a:p>
            <a:pPr marL="742950" lvl="1" indent="-285750">
              <a:buClr>
                <a:srgbClr val="C00000"/>
              </a:buClr>
              <a:buFont typeface="Arial Narrow" panose="020B0606020202030204" pitchFamily="34" charset="0"/>
              <a:buChar char="◘"/>
              <a:defRPr/>
            </a:pPr>
            <a:endParaRPr lang="fr-FR" sz="1600" dirty="0">
              <a:solidFill>
                <a:srgbClr val="000000"/>
              </a:solidFill>
            </a:endParaRPr>
          </a:p>
          <a:p>
            <a:pPr marL="742950" lvl="1" indent="-285750">
              <a:buClr>
                <a:srgbClr val="C00000"/>
              </a:buClr>
              <a:buFont typeface="Arial Narrow" panose="020B0606020202030204" pitchFamily="34" charset="0"/>
              <a:buChar char="◘"/>
              <a:defRPr/>
            </a:pPr>
            <a:r>
              <a:rPr lang="fr-FR" sz="1600" b="1" dirty="0" smtClean="0">
                <a:solidFill>
                  <a:srgbClr val="000000"/>
                </a:solidFill>
              </a:rPr>
              <a:t>Instant </a:t>
            </a:r>
            <a:r>
              <a:rPr lang="fr-FR" sz="1600" b="1" dirty="0" err="1">
                <a:solidFill>
                  <a:srgbClr val="000000"/>
                </a:solidFill>
              </a:rPr>
              <a:t>Payment</a:t>
            </a:r>
            <a:r>
              <a:rPr lang="fr-FR" sz="1600" b="1" dirty="0">
                <a:solidFill>
                  <a:srgbClr val="000000"/>
                </a:solidFill>
              </a:rPr>
              <a:t> </a:t>
            </a:r>
            <a:r>
              <a:rPr lang="fr-FR" sz="1600" dirty="0">
                <a:solidFill>
                  <a:srgbClr val="000000"/>
                </a:solidFill>
              </a:rPr>
              <a:t>disponible pour tous les clients</a:t>
            </a:r>
          </a:p>
        </p:txBody>
      </p:sp>
    </p:spTree>
    <p:extLst>
      <p:ext uri="{BB962C8B-B14F-4D97-AF65-F5344CB8AC3E}">
        <p14:creationId xmlns:p14="http://schemas.microsoft.com/office/powerpoint/2010/main" val="73868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FLASH FACTURE 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S16  2021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271709" y="1170580"/>
            <a:ext cx="872343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</a:rPr>
              <a:t>La </a:t>
            </a:r>
            <a:r>
              <a:rPr lang="fr-FR" sz="1600" b="1" dirty="0" smtClean="0">
                <a:solidFill>
                  <a:srgbClr val="C00000"/>
                </a:solidFill>
              </a:rPr>
              <a:t>cible</a:t>
            </a:r>
          </a:p>
          <a:p>
            <a:endParaRPr lang="fr-FR" sz="1600" dirty="0" smtClean="0"/>
          </a:p>
          <a:p>
            <a:r>
              <a:rPr lang="fr-FR" sz="1600" dirty="0"/>
              <a:t>Les clients </a:t>
            </a:r>
            <a:r>
              <a:rPr lang="fr-FR" sz="1600" b="1" dirty="0"/>
              <a:t>Pro, TPE &amp; PME jusqu’à 5M€ de chiffre d’affaires, de tout secteur d’activité </a:t>
            </a:r>
            <a:r>
              <a:rPr lang="fr-FR" sz="1600" dirty="0"/>
              <a:t>(hors formation et intérim), </a:t>
            </a:r>
          </a:p>
          <a:p>
            <a:endParaRPr lang="fr-FR" sz="1600" dirty="0"/>
          </a:p>
          <a:p>
            <a:pPr marL="742950" lvl="1" indent="-285750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600" dirty="0"/>
              <a:t>Typologies de clients : </a:t>
            </a:r>
            <a:r>
              <a:rPr lang="fr-FR" sz="1600" b="1" dirty="0"/>
              <a:t>personnes morales, entrepreneurs individuels</a:t>
            </a:r>
            <a:r>
              <a:rPr lang="fr-FR" sz="1600" dirty="0"/>
              <a:t>, </a:t>
            </a:r>
            <a:r>
              <a:rPr lang="fr-FR" sz="1600" b="1" dirty="0" err="1"/>
              <a:t>auto-entrepreneurs</a:t>
            </a:r>
            <a:r>
              <a:rPr lang="fr-FR" sz="1600" b="1" dirty="0"/>
              <a:t> </a:t>
            </a:r>
            <a:r>
              <a:rPr lang="fr-FR" sz="1600" dirty="0"/>
              <a:t>et </a:t>
            </a:r>
            <a:r>
              <a:rPr lang="fr-FR" sz="1600" b="1" dirty="0"/>
              <a:t>professions libérales B2B</a:t>
            </a:r>
          </a:p>
          <a:p>
            <a:pPr marL="285750" indent="-285750">
              <a:buClr>
                <a:srgbClr val="C00000"/>
              </a:buClr>
              <a:buFont typeface="Arial Narrow" panose="020B0606020202030204" pitchFamily="34" charset="0"/>
              <a:buChar char="◘"/>
            </a:pPr>
            <a:endParaRPr lang="fr-FR" sz="1600" b="1" dirty="0"/>
          </a:p>
          <a:p>
            <a:pPr marL="742950" lvl="1" indent="-285750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600" dirty="0"/>
              <a:t>Client ayant une activité de B2B</a:t>
            </a:r>
          </a:p>
          <a:p>
            <a:pPr marL="285750" indent="-285750">
              <a:buClr>
                <a:srgbClr val="C00000"/>
              </a:buClr>
              <a:buFont typeface="Arial Narrow" panose="020B0606020202030204" pitchFamily="34" charset="0"/>
              <a:buChar char="◘"/>
            </a:pPr>
            <a:endParaRPr lang="fr-FR" sz="1600" dirty="0"/>
          </a:p>
          <a:p>
            <a:pPr marL="742950" lvl="1" indent="-285750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600" dirty="0"/>
              <a:t>Client </a:t>
            </a:r>
            <a:r>
              <a:rPr lang="fr-FR" sz="1600" b="1" dirty="0"/>
              <a:t>ayant un besoin ponctuel </a:t>
            </a:r>
            <a:r>
              <a:rPr lang="fr-FR" sz="1600" dirty="0"/>
              <a:t>de financement (5 factures par an en moyenne)</a:t>
            </a:r>
          </a:p>
          <a:p>
            <a:pPr marL="285750" indent="-285750">
              <a:buClr>
                <a:srgbClr val="C00000"/>
              </a:buClr>
              <a:buFont typeface="Arial Narrow" panose="020B0606020202030204" pitchFamily="34" charset="0"/>
              <a:buChar char="◘"/>
            </a:pPr>
            <a:endParaRPr lang="fr-FR" sz="1600" dirty="0"/>
          </a:p>
          <a:p>
            <a:pPr marL="742950" lvl="1" indent="-285750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600" b="1" dirty="0"/>
              <a:t>Créances ne rentrant pas dans le périmètre </a:t>
            </a:r>
            <a:r>
              <a:rPr lang="fr-FR" sz="1600" dirty="0"/>
              <a:t>: situations de travaux, secteur public, export</a:t>
            </a:r>
          </a:p>
          <a:p>
            <a:r>
              <a:rPr lang="fr-FR" sz="1600" dirty="0" smtClean="0"/>
              <a:t> 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921360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Caractéristiques de la garantie de l’état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618" y="631353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3610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S16  2021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365601" y="1316013"/>
            <a:ext cx="84831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600" b="1" dirty="0" smtClean="0">
                <a:solidFill>
                  <a:srgbClr val="C00000"/>
                </a:solidFill>
              </a:rPr>
              <a:t>Les caractéristiques de l’offre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sz="1600" b="1" dirty="0">
              <a:solidFill>
                <a:srgbClr val="C00000"/>
              </a:solidFill>
            </a:endParaRPr>
          </a:p>
          <a:p>
            <a:pPr lvl="2" algn="just">
              <a:buClr>
                <a:srgbClr val="C00000"/>
              </a:buClr>
            </a:pPr>
            <a:endParaRPr lang="fr-FR" sz="1600" dirty="0"/>
          </a:p>
        </p:txBody>
      </p:sp>
      <p:pic>
        <p:nvPicPr>
          <p:cNvPr id="1026" name="Imag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59" y="1668935"/>
            <a:ext cx="8421192" cy="4531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382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Présentation de l’OFFRE </a:t>
            </a:r>
            <a:r>
              <a:rPr lang="fr-FR" sz="2000" i="1" spc="30" dirty="0"/>
              <a:t>(</a:t>
            </a:r>
            <a:r>
              <a:rPr lang="fr-FR" sz="2000" i="1" spc="30" dirty="0" smtClean="0"/>
              <a:t>1/3)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S16 2021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 positionnement de Flash Factures par rapport au reste de la gamme Factor</a:t>
            </a:r>
            <a:endParaRPr kumimoji="0" lang="fr-FR" altLang="fr-F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49" name="Imag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25089"/>
            <a:ext cx="8218051" cy="4738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457200" y="3819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379988" y="1187780"/>
            <a:ext cx="80691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C00000"/>
              </a:buClr>
            </a:pP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Le positionnement de Flash Factures par rapport au reste de la gamme Factor</a:t>
            </a:r>
            <a:endParaRPr lang="fr-FR" sz="16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51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Présentation de l’OFFRE </a:t>
            </a:r>
            <a:r>
              <a:rPr lang="fr-FR" sz="2000" i="1" spc="30" dirty="0"/>
              <a:t>(</a:t>
            </a:r>
            <a:r>
              <a:rPr lang="fr-FR" sz="2000" i="1" spc="30" dirty="0" smtClean="0"/>
              <a:t>1/3)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S16 2021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 positionnement de Flash Factures par rapport au reste de la gamme Factor</a:t>
            </a:r>
            <a:endParaRPr kumimoji="0" lang="fr-FR" altLang="fr-F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457200" y="3819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415127" y="1134251"/>
            <a:ext cx="80691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600" b="1" dirty="0">
                <a:solidFill>
                  <a:srgbClr val="C00000"/>
                </a:solidFill>
              </a:rPr>
              <a:t>Quand proposer les solutions BPCE FACTOR à nos clients</a:t>
            </a:r>
          </a:p>
        </p:txBody>
      </p:sp>
      <p:pic>
        <p:nvPicPr>
          <p:cNvPr id="2052" name="Imag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42994"/>
            <a:ext cx="7687340" cy="1392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765174" y="1534745"/>
            <a:ext cx="22336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600" dirty="0" smtClean="0">
                <a:ea typeface="Times New Roman" panose="02020603050405020304" pitchFamily="18" charset="0"/>
              </a:rPr>
              <a:t>A l’</a:t>
            </a:r>
            <a:r>
              <a:rPr lang="fr-FR" sz="1600" dirty="0" err="1" smtClean="0">
                <a:ea typeface="Times New Roman" panose="02020603050405020304" pitchFamily="18" charset="0"/>
              </a:rPr>
              <a:t>intiative</a:t>
            </a:r>
            <a:r>
              <a:rPr lang="fr-FR" sz="1600" dirty="0" smtClean="0">
                <a:ea typeface="Times New Roman" panose="02020603050405020304" pitchFamily="18" charset="0"/>
              </a:rPr>
              <a:t> de la Caisse</a:t>
            </a:r>
            <a:endParaRPr lang="fr-FR" sz="16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31641" y="3930010"/>
            <a:ext cx="2212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600" dirty="0">
                <a:ea typeface="Times New Roman" panose="02020603050405020304" pitchFamily="18" charset="0"/>
              </a:rPr>
              <a:t>A la demande du client </a:t>
            </a:r>
            <a:endParaRPr lang="fr-FR" sz="16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2053" name="Imag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848" y="4573099"/>
            <a:ext cx="7236692" cy="153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Imag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712" y="3557493"/>
            <a:ext cx="4157329" cy="108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366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Présentation de l’OFFRE </a:t>
            </a:r>
            <a:r>
              <a:rPr lang="fr-FR" sz="2000" i="1" spc="30" dirty="0"/>
              <a:t>(</a:t>
            </a:r>
            <a:r>
              <a:rPr lang="fr-FR" sz="2000" i="1" spc="30" dirty="0" smtClean="0"/>
              <a:t>1/3)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S16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2021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 positionnement de Flash Factures par rapport au reste de la gamme Factor</a:t>
            </a:r>
            <a:endParaRPr kumimoji="0" lang="fr-FR" altLang="fr-F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457200" y="3819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77682" y="1333842"/>
            <a:ext cx="80691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 err="1">
                <a:solidFill>
                  <a:srgbClr val="C00000"/>
                </a:solidFill>
              </a:rPr>
              <a:t>Process</a:t>
            </a:r>
            <a:r>
              <a:rPr lang="fr-FR" sz="1600" b="1" dirty="0">
                <a:solidFill>
                  <a:srgbClr val="C00000"/>
                </a:solidFill>
              </a:rPr>
              <a:t> de vente</a:t>
            </a:r>
          </a:p>
        </p:txBody>
      </p:sp>
      <p:sp>
        <p:nvSpPr>
          <p:cNvPr id="2" name="Rectangle 1"/>
          <p:cNvSpPr/>
          <p:nvPr/>
        </p:nvSpPr>
        <p:spPr>
          <a:xfrm>
            <a:off x="444382" y="2099415"/>
            <a:ext cx="86079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600" dirty="0" smtClean="0"/>
              <a:t>Vous avez un </a:t>
            </a:r>
            <a:r>
              <a:rPr lang="fr-FR" sz="1600" dirty="0"/>
              <a:t>rôle d’apporteurs d’affaires. </a:t>
            </a:r>
          </a:p>
          <a:p>
            <a:pPr lvl="0"/>
            <a:endParaRPr lang="fr-FR" sz="1600" dirty="0"/>
          </a:p>
          <a:p>
            <a:pPr marL="285750" lvl="0" indent="-285750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600" dirty="0" smtClean="0"/>
              <a:t>Vous détectez le </a:t>
            </a:r>
            <a:r>
              <a:rPr lang="fr-FR" sz="1600" dirty="0"/>
              <a:t>besoin </a:t>
            </a:r>
            <a:r>
              <a:rPr lang="fr-FR" sz="1600" dirty="0" smtClean="0"/>
              <a:t>du client et testez l’éligibilité </a:t>
            </a:r>
            <a:r>
              <a:rPr lang="fr-FR" sz="1600" dirty="0"/>
              <a:t>du client à l’offre via </a:t>
            </a:r>
            <a:r>
              <a:rPr lang="fr-FR" sz="1600" dirty="0" err="1"/>
              <a:t>MonExpert</a:t>
            </a:r>
            <a:r>
              <a:rPr lang="fr-FR" sz="1600" dirty="0"/>
              <a:t> </a:t>
            </a:r>
            <a:r>
              <a:rPr lang="fr-FR" sz="1600" u="sng" dirty="0">
                <a:hlinkClick r:id="rId4"/>
              </a:rPr>
              <a:t>https://monexpert.d.bbg/</a:t>
            </a:r>
            <a:endParaRPr lang="fr-FR" sz="1600" u="sng" dirty="0"/>
          </a:p>
          <a:p>
            <a:pPr lvl="0"/>
            <a:endParaRPr lang="fr-FR" sz="1600" dirty="0"/>
          </a:p>
          <a:p>
            <a:pPr marL="285750" lvl="0" indent="-285750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600" dirty="0"/>
              <a:t> </a:t>
            </a:r>
            <a:r>
              <a:rPr lang="fr-FR" sz="1600" dirty="0" smtClean="0"/>
              <a:t>Saisir une fiche </a:t>
            </a:r>
            <a:r>
              <a:rPr lang="fr-FR" sz="1600" dirty="0"/>
              <a:t>via </a:t>
            </a:r>
            <a:r>
              <a:rPr lang="fr-FR" sz="1600" dirty="0" err="1"/>
              <a:t>MonExpert</a:t>
            </a:r>
            <a:r>
              <a:rPr lang="fr-FR" sz="1600" dirty="0"/>
              <a:t>. </a:t>
            </a:r>
          </a:p>
          <a:p>
            <a:pPr lvl="0"/>
            <a:endParaRPr lang="fr-FR" sz="1600" dirty="0"/>
          </a:p>
          <a:p>
            <a:pPr marL="285750" lvl="0" indent="-285750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600" dirty="0"/>
              <a:t>Suite appel par </a:t>
            </a:r>
            <a:r>
              <a:rPr lang="fr-FR" sz="1600" dirty="0" err="1"/>
              <a:t>Natixis</a:t>
            </a:r>
            <a:r>
              <a:rPr lang="fr-FR" sz="1600" dirty="0"/>
              <a:t> au client, si l’offre est adaptée, le client reçoit un mail de </a:t>
            </a:r>
            <a:r>
              <a:rPr lang="fr-FR" sz="1600" dirty="0" err="1"/>
              <a:t>Natixis</a:t>
            </a:r>
            <a:r>
              <a:rPr lang="fr-FR" sz="1600" dirty="0"/>
              <a:t>, qui lui permet en toute autonomie (</a:t>
            </a:r>
            <a:r>
              <a:rPr lang="fr-FR" sz="1600" dirty="0" err="1"/>
              <a:t>selfcare</a:t>
            </a:r>
            <a:r>
              <a:rPr lang="fr-FR" sz="1600" dirty="0"/>
              <a:t>) de s’inscrire au service. La contractualisation se fait en direct entre notre client et BPCE Factor, par signature électronique.</a:t>
            </a:r>
          </a:p>
        </p:txBody>
      </p:sp>
    </p:spTree>
    <p:extLst>
      <p:ext uri="{BB962C8B-B14F-4D97-AF65-F5344CB8AC3E}">
        <p14:creationId xmlns:p14="http://schemas.microsoft.com/office/powerpoint/2010/main" val="227178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L’HEBDO PRO – Semaine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S16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2020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50000"/>
                </a:srgbClr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1" name="Titre 8"/>
          <p:cNvSpPr>
            <a:spLocks noGrp="1"/>
          </p:cNvSpPr>
          <p:nvPr>
            <p:ph type="title"/>
          </p:nvPr>
        </p:nvSpPr>
        <p:spPr>
          <a:xfrm>
            <a:off x="765175" y="379413"/>
            <a:ext cx="7910513" cy="709612"/>
          </a:xfrm>
        </p:spPr>
        <p:txBody>
          <a:bodyPr/>
          <a:lstStyle/>
          <a:p>
            <a:pPr algn="r"/>
            <a:r>
              <a:rPr lang="fr-FR" dirty="0" smtClean="0"/>
              <a:t>En résumé </a:t>
            </a:r>
            <a:endParaRPr lang="fr-FR" b="0" dirty="0"/>
          </a:p>
        </p:txBody>
      </p:sp>
      <p:sp>
        <p:nvSpPr>
          <p:cNvPr id="3" name="Rectangle 2"/>
          <p:cNvSpPr/>
          <p:nvPr/>
        </p:nvSpPr>
        <p:spPr>
          <a:xfrm>
            <a:off x="523221" y="1756197"/>
            <a:ext cx="593074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Vous retrouverez sous la rubrique des commerciaux 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Une présentation de l’offre (</a:t>
            </a:r>
            <a:r>
              <a:rPr kumimoji="0" lang="fr-FR" sz="1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ou cliquer </a:t>
            </a:r>
            <a:r>
              <a:rPr kumimoji="0" lang="fr-FR" sz="1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hlinkClick r:id="rId5"/>
              </a:rPr>
              <a:t>ici </a:t>
            </a:r>
            <a:r>
              <a:rPr kumimoji="0" lang="fr-FR" sz="1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La</a:t>
            </a:r>
            <a:r>
              <a:rPr kumimoji="0" lang="fr-FR" sz="16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note de lancement (ou cliquer </a:t>
            </a:r>
            <a:r>
              <a:rPr kumimoji="0" lang="fr-FR" sz="16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hlinkClick r:id="rId6"/>
              </a:rPr>
              <a:t>ici)</a:t>
            </a:r>
            <a:endParaRPr kumimoji="0" lang="fr-FR" sz="1600" b="0" i="0" u="none" strike="noStrike" kern="1200" cap="none" spc="0" normalizeH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600" dirty="0" err="1" smtClean="0">
                <a:solidFill>
                  <a:srgbClr val="000000"/>
                </a:solidFill>
              </a:rPr>
              <a:t>Process</a:t>
            </a:r>
            <a:r>
              <a:rPr lang="fr-FR" sz="1600" dirty="0" smtClean="0">
                <a:solidFill>
                  <a:srgbClr val="000000"/>
                </a:solidFill>
              </a:rPr>
              <a:t> sous MON  EXPERT </a:t>
            </a:r>
            <a:r>
              <a:rPr lang="fr-FR" sz="1600" dirty="0">
                <a:solidFill>
                  <a:srgbClr val="000000"/>
                </a:solidFill>
              </a:rPr>
              <a:t>(ou cliquer </a:t>
            </a:r>
            <a:r>
              <a:rPr lang="fr-FR" sz="1600" dirty="0">
                <a:solidFill>
                  <a:srgbClr val="000000"/>
                </a:solidFill>
                <a:hlinkClick r:id="rId7"/>
              </a:rPr>
              <a:t>ici)</a:t>
            </a:r>
            <a:endParaRPr lang="fr-FR" sz="1600" dirty="0">
              <a:solidFill>
                <a:srgbClr val="000000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sz="1600" dirty="0" smtClean="0">
              <a:solidFill>
                <a:srgbClr val="000000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kumimoji="0" lang="fr-FR" sz="1600" b="0" u="none" strike="noStrike" kern="1200" cap="none" spc="0" normalizeH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78845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1C925DB7-CCE4-48F1-BF80-9981159D6B98}">
  <ds:schemaRefs>
    <ds:schemaRef ds:uri="http://schemas.microsoft.com/office/2006/documentManagement/types"/>
    <ds:schemaRef ds:uri="02ea4b1b-5614-43b2-acce-6a9ef10fff4e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11301</TotalTime>
  <Words>612</Words>
  <Application>Microsoft Office PowerPoint</Application>
  <PresentationFormat>Affichage à l'écran (4:3)</PresentationFormat>
  <Paragraphs>95</Paragraphs>
  <Slides>10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10</vt:i4>
      </vt:variant>
    </vt:vector>
  </HeadingPairs>
  <TitlesOfParts>
    <vt:vector size="27" baseType="lpstr">
      <vt:lpstr>Aharoni</vt:lpstr>
      <vt:lpstr>Arial</vt:lpstr>
      <vt:lpstr>Arial Narrow</vt:lpstr>
      <vt:lpstr>Calibri</vt:lpstr>
      <vt:lpstr>Segoe Print</vt:lpstr>
      <vt:lpstr>Times New Roman</vt:lpstr>
      <vt:lpstr>Wingdings</vt:lpstr>
      <vt:lpstr>Wingdings 2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DIGITALISATION DU PROCESS BPI</vt:lpstr>
      <vt:lpstr>FLASH FACTURE </vt:lpstr>
      <vt:lpstr>FLASH FACTURE </vt:lpstr>
      <vt:lpstr>Caractéristiques de la garantie de l’état</vt:lpstr>
      <vt:lpstr>Présentation de l’OFFRE (1/3)</vt:lpstr>
      <vt:lpstr>Présentation de l’OFFRE (1/3)</vt:lpstr>
      <vt:lpstr>Présentation de l’OFFRE (1/3)</vt:lpstr>
      <vt:lpstr>En résumé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POIGNANT Anne [CEGEE]</cp:lastModifiedBy>
  <cp:revision>462</cp:revision>
  <cp:lastPrinted>2020-01-23T16:40:35Z</cp:lastPrinted>
  <dcterms:created xsi:type="dcterms:W3CDTF">2016-06-03T08:10:53Z</dcterms:created>
  <dcterms:modified xsi:type="dcterms:W3CDTF">2021-04-23T07:25:48Z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valerie.parisse@cegee.caisse-epargne.fr</vt:lpwstr>
  </property>
  <property fmtid="{D5CDD505-2E9C-101B-9397-08002B2CF9AE}" pid="5" name="MSIP_Label_48a19f0c-bea1-442e-a475-ed109d9ec508_SetDate">
    <vt:lpwstr>2020-11-09T14:10:50.0324512Z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