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19"/>
  </p:notesMasterIdLst>
  <p:handoutMasterIdLst>
    <p:handoutMasterId r:id="rId20"/>
  </p:handoutMasterIdLst>
  <p:sldIdLst>
    <p:sldId id="286" r:id="rId13"/>
    <p:sldId id="474" r:id="rId14"/>
    <p:sldId id="475" r:id="rId15"/>
    <p:sldId id="485" r:id="rId16"/>
    <p:sldId id="486" r:id="rId17"/>
    <p:sldId id="413" r:id="rId18"/>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8D41B13-4421-4181-A9E6-1EE03806E0D7}">
          <p14:sldIdLst>
            <p14:sldId id="286"/>
            <p14:sldId id="474"/>
            <p14:sldId id="475"/>
            <p14:sldId id="485"/>
            <p14:sldId id="486"/>
          </p14:sldIdLst>
        </p14:section>
        <p14:section name="Section sans titre" id="{1D684246-C2C6-4019-B272-18C4264C9084}">
          <p14:sldIdLst>
            <p14:sldId id="413"/>
          </p14:sldIdLst>
        </p14:section>
      </p14:sectionLst>
    </p:ext>
    <p:ext uri="{EFAFB233-063F-42B5-8137-9DF3F51BA10A}">
      <p15:sldGuideLst xmlns:p15="http://schemas.microsoft.com/office/powerpoint/2012/main">
        <p15:guide id="1" orient="horz" pos="693" userDrawn="1">
          <p15:clr>
            <a:srgbClr val="A4A3A4"/>
          </p15:clr>
        </p15:guide>
        <p15:guide id="2" orient="horz" pos="4005" userDrawn="1">
          <p15:clr>
            <a:srgbClr val="A4A3A4"/>
          </p15:clr>
        </p15:guide>
        <p15:guide id="3" orient="horz" pos="4319" userDrawn="1">
          <p15:clr>
            <a:srgbClr val="A4A3A4"/>
          </p15:clr>
        </p15:guide>
        <p15:guide id="4" orient="horz" pos="167" userDrawn="1">
          <p15:clr>
            <a:srgbClr val="A4A3A4"/>
          </p15:clr>
        </p15:guide>
        <p15:guide id="5" orient="horz" pos="853" userDrawn="1">
          <p15:clr>
            <a:srgbClr val="A4A3A4"/>
          </p15:clr>
        </p15:guide>
        <p15:guide id="6" pos="188" userDrawn="1">
          <p15:clr>
            <a:srgbClr val="A4A3A4"/>
          </p15:clr>
        </p15:guide>
        <p15:guide id="7" pos="5602" userDrawn="1">
          <p15:clr>
            <a:srgbClr val="A4A3A4"/>
          </p15:clr>
        </p15:guide>
        <p15:guide id="8" pos="482"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CC"/>
    <a:srgbClr val="EB0F2D"/>
    <a:srgbClr val="581D41"/>
    <a:srgbClr val="CCECFF"/>
    <a:srgbClr val="F7DAAF"/>
    <a:srgbClr val="A79C86"/>
    <a:srgbClr val="EA9922"/>
    <a:srgbClr val="DE6225"/>
    <a:srgbClr val="BFBFBF"/>
    <a:srgbClr val="FFDD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244274-9096-58A9-30A7-54796E5B947A}" v="8" dt="2020-06-10T16:16:09.630"/>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62" autoAdjust="0"/>
    <p:restoredTop sz="94629" autoAdjust="0"/>
  </p:normalViewPr>
  <p:slideViewPr>
    <p:cSldViewPr snapToGrid="0">
      <p:cViewPr varScale="1">
        <p:scale>
          <a:sx n="57" d="100"/>
          <a:sy n="57" d="100"/>
        </p:scale>
        <p:origin x="1488" y="60"/>
      </p:cViewPr>
      <p:guideLst>
        <p:guide orient="horz" pos="693"/>
        <p:guide orient="horz" pos="4005"/>
        <p:guide orient="horz" pos="4319"/>
        <p:guide orient="horz" pos="167"/>
        <p:guide orient="horz" pos="853"/>
        <p:guide pos="188"/>
        <p:guide pos="5602"/>
        <p:guide pos="482"/>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49" d="100"/>
          <a:sy n="49" d="100"/>
        </p:scale>
        <p:origin x="3000" y="42"/>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07/05/2021</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r>
              <a:rPr lang="fr-FR" smtClean="0"/>
              <a:t>L’HEBDO PRO – Semaine S  2021</a:t>
            </a:r>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07/05/2021</a:t>
            </a:fld>
            <a:endParaRPr lang="fr-FR"/>
          </a:p>
        </p:txBody>
      </p:sp>
      <p:sp>
        <p:nvSpPr>
          <p:cNvPr id="4" name="Espace réservé de l'image des diapositives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r>
              <a:rPr lang="fr-FR" smtClean="0"/>
              <a:t>L’HEBDO PRO – Semaine S  2021</a:t>
            </a:r>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65225" y="1241425"/>
            <a:ext cx="44672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a:t>
            </a:fld>
            <a:endParaRPr lang="fr-FR"/>
          </a:p>
        </p:txBody>
      </p:sp>
      <p:sp>
        <p:nvSpPr>
          <p:cNvPr id="5" name="Espace réservé du pied de page 4"/>
          <p:cNvSpPr>
            <a:spLocks noGrp="1"/>
          </p:cNvSpPr>
          <p:nvPr>
            <p:ph type="ftr" sz="quarter" idx="11"/>
          </p:nvPr>
        </p:nvSpPr>
        <p:spPr/>
        <p:txBody>
          <a:bodyPr/>
          <a:lstStyle/>
          <a:p>
            <a:r>
              <a:rPr lang="fr-FR" smtClean="0"/>
              <a:t>L’HEBDO PRO – Semaine S  2021</a:t>
            </a:r>
            <a:endParaRPr lang="fr-FR"/>
          </a:p>
        </p:txBody>
      </p:sp>
    </p:spTree>
    <p:extLst>
      <p:ext uri="{BB962C8B-B14F-4D97-AF65-F5344CB8AC3E}">
        <p14:creationId xmlns:p14="http://schemas.microsoft.com/office/powerpoint/2010/main" val="318258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65225" y="1241425"/>
            <a:ext cx="44672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Espace réservé du pied de page 4"/>
          <p:cNvSpPr>
            <a:spLocks noGrp="1"/>
          </p:cNvSpPr>
          <p:nvPr>
            <p:ph type="ftr" sz="quarter" idx="11"/>
          </p:nvPr>
        </p:nvSpPr>
        <p:spPr/>
        <p:txBody>
          <a:bodyPr/>
          <a:lstStyle/>
          <a:p>
            <a:r>
              <a:rPr lang="fr-FR" smtClean="0"/>
              <a:t>L’HEBDO PRO – Semaine S  2021</a:t>
            </a:r>
            <a:endParaRPr lang="fr-FR"/>
          </a:p>
        </p:txBody>
      </p:sp>
    </p:spTree>
    <p:extLst>
      <p:ext uri="{BB962C8B-B14F-4D97-AF65-F5344CB8AC3E}">
        <p14:creationId xmlns:p14="http://schemas.microsoft.com/office/powerpoint/2010/main" val="1915540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65225" y="1241425"/>
            <a:ext cx="44672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Espace réservé du pied de page 4"/>
          <p:cNvSpPr>
            <a:spLocks noGrp="1"/>
          </p:cNvSpPr>
          <p:nvPr>
            <p:ph type="ftr" sz="quarter" idx="11"/>
          </p:nvPr>
        </p:nvSpPr>
        <p:spPr/>
        <p:txBody>
          <a:bodyPr/>
          <a:lstStyle/>
          <a:p>
            <a:r>
              <a:rPr lang="fr-FR" smtClean="0"/>
              <a:t>L’HEBDO PRO – Semaine S  2021</a:t>
            </a:r>
            <a:endParaRPr lang="fr-FR"/>
          </a:p>
        </p:txBody>
      </p:sp>
    </p:spTree>
    <p:extLst>
      <p:ext uri="{BB962C8B-B14F-4D97-AF65-F5344CB8AC3E}">
        <p14:creationId xmlns:p14="http://schemas.microsoft.com/office/powerpoint/2010/main" val="7848209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65225" y="1241425"/>
            <a:ext cx="44672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Espace réservé du pied de page 4"/>
          <p:cNvSpPr>
            <a:spLocks noGrp="1"/>
          </p:cNvSpPr>
          <p:nvPr>
            <p:ph type="ftr" sz="quarter" idx="11"/>
          </p:nvPr>
        </p:nvSpPr>
        <p:spPr/>
        <p:txBody>
          <a:bodyPr/>
          <a:lstStyle/>
          <a:p>
            <a:r>
              <a:rPr lang="fr-FR" smtClean="0"/>
              <a:t>L’HEBDO PRO – Semaine S  2021</a:t>
            </a:r>
            <a:endParaRPr lang="fr-FR"/>
          </a:p>
        </p:txBody>
      </p:sp>
    </p:spTree>
    <p:extLst>
      <p:ext uri="{BB962C8B-B14F-4D97-AF65-F5344CB8AC3E}">
        <p14:creationId xmlns:p14="http://schemas.microsoft.com/office/powerpoint/2010/main" val="9502378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6.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6.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6.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6.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6.jp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6.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6.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6.jp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2"/>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50" y="5961382"/>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1" y="5961382"/>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50"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50"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9" y="4708957"/>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1" y="6424558"/>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8" y="5438586"/>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2"/>
            <a:ext cx="2333625" cy="2447925"/>
          </a:xfrm>
          <a:prstGeom prst="rect">
            <a:avLst/>
          </a:prstGeom>
        </p:spPr>
      </p:pic>
      <p:pic>
        <p:nvPicPr>
          <p:cNvPr id="14" name="Imag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6323242" y="6130658"/>
            <a:ext cx="2287622" cy="513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5058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1249471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59130894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1"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5941781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400798295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p:spPr>
        <p:txBody>
          <a:bodyPr/>
          <a:lstStyle/>
          <a:p>
            <a:endParaRPr lang="fr-FR"/>
          </a:p>
        </p:txBody>
      </p:sp>
    </p:spTree>
    <p:extLst>
      <p:ext uri="{BB962C8B-B14F-4D97-AF65-F5344CB8AC3E}">
        <p14:creationId xmlns:p14="http://schemas.microsoft.com/office/powerpoint/2010/main" val="23892909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6"/>
            <a:ext cx="5684325" cy="1359415"/>
          </a:xfrm>
          <a:prstGeom prst="rect">
            <a:avLst/>
          </a:prstGeom>
        </p:spPr>
      </p:pic>
    </p:spTree>
    <p:extLst>
      <p:ext uri="{BB962C8B-B14F-4D97-AF65-F5344CB8AC3E}">
        <p14:creationId xmlns:p14="http://schemas.microsoft.com/office/powerpoint/2010/main" val="210927497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2"/>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Rectangle 1"/>
          <p:cNvSpPr/>
          <p:nvPr userDrawn="1"/>
        </p:nvSpPr>
        <p:spPr>
          <a:xfrm>
            <a:off x="-1" y="6260953"/>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1800"/>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2"/>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50" y="5961382"/>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1" y="5961382"/>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50"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50"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9" y="4708957"/>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1" y="6424558"/>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8" y="5438586"/>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2"/>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24810876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79238058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1"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10672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8311949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6"/>
            <a:ext cx="5684325" cy="1359415"/>
          </a:xfrm>
          <a:prstGeom prst="rect">
            <a:avLst/>
          </a:prstGeom>
        </p:spPr>
      </p:pic>
    </p:spTree>
    <p:extLst>
      <p:ext uri="{BB962C8B-B14F-4D97-AF65-F5344CB8AC3E}">
        <p14:creationId xmlns:p14="http://schemas.microsoft.com/office/powerpoint/2010/main" val="1155687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2"/>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50" y="5961382"/>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1" y="5961382"/>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50"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50"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9" y="4708957"/>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1" y="6424558"/>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8" y="5438586"/>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2"/>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5814012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743390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1"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0761467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77050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6" y="6404446"/>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6" y="6404446"/>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1"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6" y="6404446"/>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6" y="6404446"/>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6" y="6404446"/>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1"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7084"/>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7084"/>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1"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7084"/>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7084"/>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7084"/>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6"/>
            <a:ext cx="5684325" cy="1359415"/>
          </a:xfrm>
          <a:prstGeom prst="rect">
            <a:avLst/>
          </a:prstGeom>
        </p:spPr>
      </p:pic>
    </p:spTree>
    <p:extLst>
      <p:ext uri="{BB962C8B-B14F-4D97-AF65-F5344CB8AC3E}">
        <p14:creationId xmlns:p14="http://schemas.microsoft.com/office/powerpoint/2010/main" val="29556651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2"/>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50" y="5961382"/>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1" y="5961382"/>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50"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50"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9" y="4708957"/>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1" y="6424558"/>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8" y="5438586"/>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2"/>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100140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8066012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1"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997916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770473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6"/>
            <a:ext cx="5684325" cy="1359415"/>
          </a:xfrm>
          <a:prstGeom prst="rect">
            <a:avLst/>
          </a:prstGeom>
        </p:spPr>
      </p:pic>
    </p:spTree>
    <p:extLst>
      <p:ext uri="{BB962C8B-B14F-4D97-AF65-F5344CB8AC3E}">
        <p14:creationId xmlns:p14="http://schemas.microsoft.com/office/powerpoint/2010/main" val="16512625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308785" y="6407622"/>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50" y="5961382"/>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1" y="5961382"/>
            <a:ext cx="4786317" cy="307169"/>
          </a:xfrm>
          <a:prstGeom prst="rect">
            <a:avLst/>
          </a:prstGeom>
        </p:spPr>
        <p:txBody>
          <a:bodyPr tIns="0" bIns="0"/>
          <a:lstStyle>
            <a:lvl1pPr marL="0" indent="0">
              <a:buNone/>
              <a:defRPr sz="1100" baseline="0"/>
            </a:lvl1pPr>
          </a:lstStyle>
          <a:p>
            <a:pPr lvl="0"/>
            <a:r>
              <a:rPr lang="fr-FR" dirty="0"/>
              <a:t>-</a:t>
            </a:r>
          </a:p>
        </p:txBody>
      </p:sp>
      <p:sp>
        <p:nvSpPr>
          <p:cNvPr id="14"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50"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50"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9" y="4708957"/>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1" y="6424558"/>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8" y="5438586"/>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2"/>
            <a:ext cx="2333625"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2"/>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9133098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1"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6762684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6"/>
            <a:ext cx="5684325" cy="1359415"/>
          </a:xfrm>
          <a:prstGeom prst="rect">
            <a:avLst/>
          </a:prstGeom>
        </p:spPr>
      </p:pic>
    </p:spTree>
    <p:extLst>
      <p:ext uri="{BB962C8B-B14F-4D97-AF65-F5344CB8AC3E}">
        <p14:creationId xmlns:p14="http://schemas.microsoft.com/office/powerpoint/2010/main" val="31837502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2"/>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50" y="5961382"/>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1" y="5961382"/>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50"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50"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9" y="4708957"/>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1" y="6424558"/>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8" y="5438586"/>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2"/>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08050" y="1321481"/>
            <a:ext cx="8542338"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685218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2"/>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75742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1"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0038801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6"/>
            <a:ext cx="5684325" cy="1359415"/>
          </a:xfrm>
          <a:prstGeom prst="rect">
            <a:avLst/>
          </a:prstGeom>
        </p:spPr>
      </p:pic>
    </p:spTree>
    <p:extLst>
      <p:ext uri="{BB962C8B-B14F-4D97-AF65-F5344CB8AC3E}">
        <p14:creationId xmlns:p14="http://schemas.microsoft.com/office/powerpoint/2010/main" val="14306109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2"/>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50" y="5961382"/>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1" y="5961382"/>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50"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50"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9" y="4708957"/>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1" y="6424558"/>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8" y="5438586"/>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2"/>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431692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2"/>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4640181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1"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790594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6"/>
            <a:ext cx="5684325" cy="1359415"/>
          </a:xfrm>
          <a:prstGeom prst="rect">
            <a:avLst/>
          </a:prstGeom>
        </p:spPr>
      </p:pic>
    </p:spTree>
    <p:extLst>
      <p:ext uri="{BB962C8B-B14F-4D97-AF65-F5344CB8AC3E}">
        <p14:creationId xmlns:p14="http://schemas.microsoft.com/office/powerpoint/2010/main" val="18535953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2"/>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50" y="5961382"/>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1" y="5961382"/>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50"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50"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9" y="4708957"/>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1" y="6424558"/>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8" y="5438586"/>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2"/>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31107" y="1621971"/>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812818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1"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835741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6"/>
            <a:ext cx="5684325" cy="1359415"/>
          </a:xfrm>
          <a:prstGeom prst="rect">
            <a:avLst/>
          </a:prstGeom>
        </p:spPr>
      </p:pic>
    </p:spTree>
    <p:extLst>
      <p:ext uri="{BB962C8B-B14F-4D97-AF65-F5344CB8AC3E}">
        <p14:creationId xmlns:p14="http://schemas.microsoft.com/office/powerpoint/2010/main" val="23139357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2"/>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50" y="5961382"/>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1" y="5961382"/>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50"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50"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9" y="4708957"/>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1" y="6424558"/>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8" y="5438586"/>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2"/>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986165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2"/>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661889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1"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5476657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6"/>
            <a:ext cx="5684325" cy="1359415"/>
          </a:xfrm>
          <a:prstGeom prst="rect">
            <a:avLst/>
          </a:prstGeom>
        </p:spPr>
      </p:pic>
    </p:spTree>
    <p:extLst>
      <p:ext uri="{BB962C8B-B14F-4D97-AF65-F5344CB8AC3E}">
        <p14:creationId xmlns:p14="http://schemas.microsoft.com/office/powerpoint/2010/main" val="432421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6.jpg"/><Relationship Id="rId4" Type="http://schemas.openxmlformats.org/officeDocument/2006/relationships/slideLayout" Target="../slideLayouts/slideLayout13.xml"/><Relationship Id="rId9"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image" Target="../media/image6.jp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image" Target="../media/image7.emf"/><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theme" Target="../theme/theme3.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10" Type="http://schemas.openxmlformats.org/officeDocument/2006/relationships/image" Target="../media/image6.jpg"/><Relationship Id="rId4" Type="http://schemas.openxmlformats.org/officeDocument/2006/relationships/slideLayout" Target="../slideLayouts/slideLayout42.xml"/><Relationship Id="rId9" Type="http://schemas.openxmlformats.org/officeDocument/2006/relationships/image" Target="../media/image11.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image" Target="../media/image6.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image" Target="../media/image6.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6.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6.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 Id="rId9" Type="http://schemas.openxmlformats.org/officeDocument/2006/relationships/image" Target="../media/image6.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bwMode="auto">
          <a:xfrm>
            <a:off x="6781801" y="6297051"/>
            <a:ext cx="2098049" cy="470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4"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1">
                    <a:lumMod val="50000"/>
                  </a:schemeClr>
                </a:solidFill>
                <a:latin typeface="Arial Narrow" panose="020B0606020202030204" pitchFamily="34" charset="0"/>
              </a:rPr>
              <a:t>TITRE DE LA PRÉSENTATION</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4"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4"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644716" y="6405774"/>
            <a:ext cx="1393405"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4"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640860" y="6334332"/>
            <a:ext cx="1419295"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31" name="Espace réservé du texte 22"/>
          <p:cNvSpPr txBox="1">
            <a:spLocks/>
          </p:cNvSpPr>
          <p:nvPr userDrawn="1"/>
        </p:nvSpPr>
        <p:spPr>
          <a:xfrm>
            <a:off x="766989" y="357374"/>
            <a:ext cx="8059406"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32" name="ZoneTexte 31"/>
          <p:cNvSpPr txBox="1"/>
          <p:nvPr userDrawn="1"/>
        </p:nvSpPr>
        <p:spPr>
          <a:xfrm>
            <a:off x="629705" y="6394320"/>
            <a:ext cx="1827056" cy="230832"/>
          </a:xfrm>
          <a:prstGeom prst="rect">
            <a:avLst/>
          </a:prstGeom>
          <a:noFill/>
        </p:spPr>
        <p:txBody>
          <a:bodyPr wrap="square" rtlCol="0" anchor="ctr">
            <a:spAutoFit/>
          </a:bodyPr>
          <a:lstStyle/>
          <a:p>
            <a:pPr algn="l"/>
            <a:r>
              <a:rPr lang="fr-FR" sz="900" b="1" dirty="0">
                <a:solidFill>
                  <a:srgbClr val="9E0827"/>
                </a:solidFill>
                <a:latin typeface="Arial Narrow" panose="020B0606020202030204" pitchFamily="34" charset="0"/>
              </a:rPr>
              <a:t>ENTREPRISES</a:t>
            </a:r>
          </a:p>
        </p:txBody>
      </p:sp>
      <p:sp>
        <p:nvSpPr>
          <p:cNvPr id="33" name="Rectangle 32"/>
          <p:cNvSpPr/>
          <p:nvPr userDrawn="1"/>
        </p:nvSpPr>
        <p:spPr bwMode="auto">
          <a:xfrm>
            <a:off x="298595" y="6372222"/>
            <a:ext cx="274809" cy="264474"/>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07156" y="6365079"/>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298595" y="6372222"/>
            <a:ext cx="274809"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1"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629705" y="6328218"/>
            <a:ext cx="1827056" cy="369332"/>
          </a:xfrm>
          <a:prstGeom prst="rect">
            <a:avLst/>
          </a:prstGeom>
          <a:noFill/>
        </p:spPr>
        <p:txBody>
          <a:bodyPr wrap="square" rtlCol="0">
            <a:spAutoFit/>
          </a:bodyPr>
          <a:lstStyle/>
          <a:p>
            <a:pPr algn="l"/>
            <a:r>
              <a:rPr lang="fr-FR" sz="900" b="1" dirty="0">
                <a:solidFill>
                  <a:srgbClr val="DE6225"/>
                </a:solidFill>
                <a:latin typeface="Arial Narrow" panose="020B0606020202030204" pitchFamily="34" charset="0"/>
              </a:rPr>
              <a:t>ECONOMIE SOCIALE</a:t>
            </a:r>
            <a:br>
              <a:rPr lang="fr-FR" sz="900" b="1" dirty="0">
                <a:solidFill>
                  <a:srgbClr val="DE6225"/>
                </a:solidFill>
                <a:latin typeface="Arial Narrow" panose="020B0606020202030204" pitchFamily="34" charset="0"/>
              </a:rPr>
            </a:br>
            <a:r>
              <a:rPr lang="fr-FR" sz="900" b="1" dirty="0">
                <a:solidFill>
                  <a:srgbClr val="DE6225"/>
                </a:solidFill>
                <a:latin typeface="Arial Narrow" panose="020B0606020202030204" pitchFamily="34" charset="0"/>
              </a:rPr>
              <a:t>ET INSTITUIONNELS</a:t>
            </a:r>
          </a:p>
        </p:txBody>
      </p:sp>
      <p:sp>
        <p:nvSpPr>
          <p:cNvPr id="21" name="Espace réservé du numéro de diapositive 1"/>
          <p:cNvSpPr txBox="1">
            <a:spLocks/>
          </p:cNvSpPr>
          <p:nvPr userDrawn="1"/>
        </p:nvSpPr>
        <p:spPr>
          <a:xfrm>
            <a:off x="107156" y="6365079"/>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ZoneTexte 25"/>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sz="900" dirty="0"/>
              <a:t>PERSONNES PROTEGEES</a:t>
            </a:r>
          </a:p>
        </p:txBody>
      </p:sp>
      <p:sp>
        <p:nvSpPr>
          <p:cNvPr id="28" name="Espace réservé du texte 22"/>
          <p:cNvSpPr txBox="1">
            <a:spLocks/>
          </p:cNvSpPr>
          <p:nvPr userDrawn="1"/>
        </p:nvSpPr>
        <p:spPr>
          <a:xfrm>
            <a:off x="766989" y="357376"/>
            <a:ext cx="8059406"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29" name="Rectangle 28"/>
          <p:cNvSpPr/>
          <p:nvPr userDrawn="1"/>
        </p:nvSpPr>
        <p:spPr bwMode="auto">
          <a:xfrm>
            <a:off x="298595" y="6372222"/>
            <a:ext cx="274809"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07156" y="6365079"/>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298595" y="6372222"/>
            <a:ext cx="274809" cy="264474"/>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1"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629705" y="6394320"/>
            <a:ext cx="1827056" cy="230832"/>
          </a:xfrm>
          <a:prstGeom prst="rect">
            <a:avLst/>
          </a:prstGeom>
          <a:noFill/>
        </p:spPr>
        <p:txBody>
          <a:bodyPr wrap="square" rtlCol="0">
            <a:spAutoFit/>
          </a:bodyPr>
          <a:lstStyle/>
          <a:p>
            <a:pPr algn="l"/>
            <a:r>
              <a:rPr lang="fr-FR" sz="900" b="1" dirty="0">
                <a:solidFill>
                  <a:srgbClr val="581D41"/>
                </a:solidFill>
                <a:latin typeface="Arial Narrow" panose="020B0606020202030204" pitchFamily="34" charset="0"/>
              </a:rPr>
              <a:t>IMMOBILIER PROFESSIONNEL</a:t>
            </a:r>
          </a:p>
        </p:txBody>
      </p:sp>
      <p:sp>
        <p:nvSpPr>
          <p:cNvPr id="21" name="Espace réservé du numéro de diapositive 1"/>
          <p:cNvSpPr txBox="1">
            <a:spLocks/>
          </p:cNvSpPr>
          <p:nvPr userDrawn="1"/>
        </p:nvSpPr>
        <p:spPr>
          <a:xfrm>
            <a:off x="107156" y="6365079"/>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Rectangle 25"/>
          <p:cNvSpPr/>
          <p:nvPr userDrawn="1"/>
        </p:nvSpPr>
        <p:spPr bwMode="auto">
          <a:xfrm>
            <a:off x="298595" y="6372222"/>
            <a:ext cx="274809" cy="264474"/>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7" name="ZoneTexte 26"/>
          <p:cNvSpPr txBox="1"/>
          <p:nvPr userDrawn="1"/>
        </p:nvSpPr>
        <p:spPr>
          <a:xfrm>
            <a:off x="629706" y="6394320"/>
            <a:ext cx="1166044" cy="230832"/>
          </a:xfrm>
          <a:prstGeom prst="rect">
            <a:avLst/>
          </a:prstGeom>
          <a:noFill/>
        </p:spPr>
        <p:txBody>
          <a:bodyPr wrap="square" rtlCol="0">
            <a:spAutoFit/>
          </a:bodyPr>
          <a:lstStyle/>
          <a:p>
            <a:pPr algn="l"/>
            <a:r>
              <a:rPr lang="fr-FR" sz="900" b="1" dirty="0">
                <a:solidFill>
                  <a:srgbClr val="EA9922"/>
                </a:solidFill>
                <a:latin typeface="Arial Narrow" panose="020B0606020202030204" pitchFamily="34" charset="0"/>
              </a:rPr>
              <a:t>SECTEUR PUBLIC</a:t>
            </a:r>
          </a:p>
        </p:txBody>
      </p:sp>
      <p:sp>
        <p:nvSpPr>
          <p:cNvPr id="29" name="Espace réservé du texte 22"/>
          <p:cNvSpPr txBox="1">
            <a:spLocks/>
          </p:cNvSpPr>
          <p:nvPr userDrawn="1"/>
        </p:nvSpPr>
        <p:spPr>
          <a:xfrm>
            <a:off x="943231"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30" name="Espace réservé du numéro de diapositive 1"/>
          <p:cNvSpPr txBox="1">
            <a:spLocks/>
          </p:cNvSpPr>
          <p:nvPr userDrawn="1"/>
        </p:nvSpPr>
        <p:spPr>
          <a:xfrm>
            <a:off x="107156" y="6365079"/>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5.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hyperlink" Target="http://commerciaux.celca.caisse-epargne.fr/download/402/documents-commerciaux-front-lease/22302/fiche-memo-2021.pptx" TargetMode="External"/><Relationship Id="rId3" Type="http://schemas.openxmlformats.org/officeDocument/2006/relationships/hyperlink" Target="http://commerciaux.celca.caisse-epargne.fr/download/1177/pret-pop/22292/processus-pop-et-guide-operatoire-2021.pptx" TargetMode="External"/><Relationship Id="rId7" Type="http://schemas.openxmlformats.org/officeDocument/2006/relationships/hyperlink" Target="http://commerciaux.celca.caisse-epargne.fr/download/402/documents-commerciaux-front-lease/22300/guide-_suivi-du-dossier-de-vente-mysys.pdf" TargetMode="External"/><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hyperlink" Target="http://commerciaux.celca.caisse-epargne.fr/download/402/documents-commerciaux-front-lease/22298/2021-memo_parcours-client.pdf" TargetMode="External"/><Relationship Id="rId5" Type="http://schemas.openxmlformats.org/officeDocument/2006/relationships/hyperlink" Target="http://commerciaux.celca.caisse-epargne.fr/download/402/documents-commerciaux-front-lease/22299/guide-_-nouveau-portail-mysys-3-mai-2021.pptx" TargetMode="External"/><Relationship Id="rId4" Type="http://schemas.openxmlformats.org/officeDocument/2006/relationships/hyperlink" Target="http://commerciaux.celca.caisse-epargne.fr/download/1479/schemas-delegataires-cegee/20721/referentiel-des-delegations-particulier-credit-immobilier-18-01-2021.pdf" TargetMode="External"/><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465" r="465"/>
          <a:stretch>
            <a:fillRect/>
          </a:stretch>
        </p:blipFill>
        <p:spPr>
          <a:xfrm>
            <a:off x="183380" y="261852"/>
            <a:ext cx="8575200" cy="5571858"/>
          </a:xfrm>
        </p:spPr>
      </p:pic>
      <p:sp>
        <p:nvSpPr>
          <p:cNvPr id="12" name="Espace réservé du texte 11"/>
          <p:cNvSpPr>
            <a:spLocks noGrp="1"/>
          </p:cNvSpPr>
          <p:nvPr>
            <p:ph type="body" sz="quarter" idx="10"/>
          </p:nvPr>
        </p:nvSpPr>
        <p:spPr>
          <a:xfrm>
            <a:off x="1358307" y="6392192"/>
            <a:ext cx="4683096" cy="346075"/>
          </a:xfrm>
        </p:spPr>
        <p:txBody>
          <a:bodyPr/>
          <a:lstStyle/>
          <a:p>
            <a:r>
              <a:rPr lang="fr-FR" dirty="0">
                <a:solidFill>
                  <a:schemeClr val="bg2">
                    <a:lumMod val="25000"/>
                  </a:schemeClr>
                </a:solidFill>
                <a:latin typeface="Aharoni" panose="02010803020104030203" pitchFamily="2" charset="-79"/>
                <a:cs typeface="Aharoni" panose="02010803020104030203" pitchFamily="2" charset="-79"/>
              </a:rPr>
              <a:t>Edition </a:t>
            </a:r>
            <a:r>
              <a:rPr lang="fr-FR" dirty="0" smtClean="0">
                <a:solidFill>
                  <a:schemeClr val="bg2">
                    <a:lumMod val="25000"/>
                  </a:schemeClr>
                </a:solidFill>
                <a:latin typeface="Aharoni" panose="02010803020104030203" pitchFamily="2" charset="-79"/>
                <a:cs typeface="Aharoni" panose="02010803020104030203" pitchFamily="2" charset="-79"/>
              </a:rPr>
              <a:t>du 07/05/2021– </a:t>
            </a:r>
            <a:r>
              <a:rPr lang="fr-FR" dirty="0">
                <a:solidFill>
                  <a:schemeClr val="bg2">
                    <a:lumMod val="25000"/>
                  </a:schemeClr>
                </a:solidFill>
                <a:latin typeface="Aharoni" panose="02010803020104030203" pitchFamily="2" charset="-79"/>
                <a:cs typeface="Aharoni" panose="02010803020104030203" pitchFamily="2" charset="-79"/>
              </a:rPr>
              <a:t>Semaine </a:t>
            </a:r>
            <a:r>
              <a:rPr lang="fr-FR" dirty="0" smtClean="0">
                <a:solidFill>
                  <a:schemeClr val="bg2">
                    <a:lumMod val="25000"/>
                  </a:schemeClr>
                </a:solidFill>
                <a:latin typeface="Aharoni" panose="02010803020104030203" pitchFamily="2" charset="-79"/>
                <a:cs typeface="Aharoni" panose="02010803020104030203" pitchFamily="2" charset="-79"/>
              </a:rPr>
              <a:t> 18</a:t>
            </a:r>
            <a:endParaRPr lang="fr-FR" dirty="0">
              <a:solidFill>
                <a:schemeClr val="bg2">
                  <a:lumMod val="25000"/>
                </a:schemeClr>
              </a:solidFill>
              <a:latin typeface="Aharoni" panose="02010803020104030203" pitchFamily="2" charset="-79"/>
              <a:cs typeface="Aharoni" panose="02010803020104030203" pitchFamily="2" charset="-79"/>
            </a:endParaRPr>
          </a:p>
          <a:p>
            <a:endParaRPr lang="fr-FR" dirty="0"/>
          </a:p>
        </p:txBody>
      </p:sp>
      <p:pic>
        <p:nvPicPr>
          <p:cNvPr id="6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 y="5883780"/>
            <a:ext cx="1235223" cy="880216"/>
          </a:xfrm>
          <a:prstGeom prst="rect">
            <a:avLst/>
          </a:prstGeom>
          <a:solidFill>
            <a:schemeClr val="bg1"/>
          </a:solidFill>
          <a:ln>
            <a:noFill/>
          </a:ln>
          <a:effectLst/>
        </p:spPr>
      </p:pic>
      <p:pic>
        <p:nvPicPr>
          <p:cNvPr id="68" name="Image 6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 y="2"/>
            <a:ext cx="2333625" cy="2447925"/>
          </a:xfrm>
          <a:prstGeom prst="rect">
            <a:avLst/>
          </a:prstGeom>
        </p:spPr>
      </p:pic>
      <p:sp>
        <p:nvSpPr>
          <p:cNvPr id="11" name="Ellipse 10"/>
          <p:cNvSpPr/>
          <p:nvPr/>
        </p:nvSpPr>
        <p:spPr>
          <a:xfrm>
            <a:off x="1495921" y="2715781"/>
            <a:ext cx="7186607" cy="1103086"/>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0" dirty="0">
                <a:solidFill>
                  <a:schemeClr val="tx2"/>
                </a:solidFill>
                <a:effectLst>
                  <a:outerShdw blurRad="38100" dist="38100" dir="2700000" algn="tl">
                    <a:srgbClr val="000000">
                      <a:alpha val="43137"/>
                    </a:srgbClr>
                  </a:outerShdw>
                </a:effectLst>
                <a:latin typeface="Segoe Print" panose="02000600000000000000" pitchFamily="2" charset="0"/>
              </a:rPr>
              <a:t>L’Hebdo pro</a:t>
            </a:r>
          </a:p>
        </p:txBody>
      </p:sp>
      <p:sp>
        <p:nvSpPr>
          <p:cNvPr id="18" name="Rectangle 17"/>
          <p:cNvSpPr/>
          <p:nvPr/>
        </p:nvSpPr>
        <p:spPr>
          <a:xfrm>
            <a:off x="382248" y="4774034"/>
            <a:ext cx="8009723" cy="646331"/>
          </a:xfrm>
          <a:prstGeom prst="rect">
            <a:avLst/>
          </a:prstGeom>
        </p:spPr>
        <p:txBody>
          <a:bodyPr wrap="square">
            <a:spAutoFit/>
          </a:bodyPr>
          <a:lstStyle/>
          <a:p>
            <a:pPr algn="ctr"/>
            <a:r>
              <a:rPr lang="fr-FR" sz="36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L’ESSENTIEL DE VOS INFOS MARCHE</a:t>
            </a:r>
          </a:p>
        </p:txBody>
      </p:sp>
      <p:pic>
        <p:nvPicPr>
          <p:cNvPr id="27" name="Picture 4" descr="https://www.hebdo.ch/sites/www.hebdo.ch/themes/hebdo/img/logo_hebdo_squar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8142" y="252264"/>
            <a:ext cx="1669142" cy="1669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3895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FR" dirty="0">
                <a:solidFill>
                  <a:srgbClr val="EEECE1">
                    <a:lumMod val="50000"/>
                  </a:srgbClr>
                </a:solidFill>
              </a:rPr>
              <a:t>L’HEBDO PRO – Semaine S17 2018</a:t>
            </a:r>
          </a:p>
          <a:p>
            <a:endParaRPr lang="fr-FR" dirty="0"/>
          </a:p>
        </p:txBody>
      </p:sp>
      <p:sp>
        <p:nvSpPr>
          <p:cNvPr id="3" name="Titre 2"/>
          <p:cNvSpPr>
            <a:spLocks noGrp="1"/>
          </p:cNvSpPr>
          <p:nvPr>
            <p:ph type="title"/>
          </p:nvPr>
        </p:nvSpPr>
        <p:spPr/>
        <p:txBody>
          <a:bodyPr/>
          <a:lstStyle/>
          <a:p>
            <a:pPr algn="r"/>
            <a:r>
              <a:rPr lang="fr-FR"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sommaire</a:t>
            </a:r>
          </a:p>
        </p:txBody>
      </p:sp>
      <p:sp>
        <p:nvSpPr>
          <p:cNvPr id="6" name="Rectangle 5"/>
          <p:cNvSpPr/>
          <p:nvPr/>
        </p:nvSpPr>
        <p:spPr>
          <a:xfrm>
            <a:off x="309678" y="1145540"/>
            <a:ext cx="8519885" cy="4918445"/>
          </a:xfrm>
          <a:prstGeom prst="rect">
            <a:avLst/>
          </a:prstGeom>
          <a:solidFill>
            <a:schemeClr val="bg2">
              <a:lumMod val="9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32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Votre </a:t>
            </a:r>
            <a:r>
              <a:rPr lang="fr-FR" sz="32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actualité</a:t>
            </a:r>
            <a:r>
              <a:rPr lang="fr-FR" sz="32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t>
            </a:r>
            <a:endPar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endPar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marL="914400" lvl="1" indent="-457200">
              <a:buFont typeface="Wingdings" panose="05000000000000000000" pitchFamily="2" charset="2"/>
              <a:buChar char="Ø"/>
              <a:defRPr/>
            </a:pPr>
            <a:r>
              <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Le Nouveau </a:t>
            </a:r>
            <a:r>
              <a:rPr lang="fr-FR" sz="2800" b="1" dirty="0" err="1"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Process</a:t>
            </a:r>
            <a:r>
              <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r>
              <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Crédit POP</a:t>
            </a:r>
            <a:endPar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marL="914400" lvl="1" indent="-457200">
              <a:buFont typeface="Wingdings" panose="05000000000000000000" pitchFamily="2" charset="2"/>
              <a:buChar char="Ø"/>
              <a:defRPr/>
            </a:pPr>
            <a:endPar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marL="914400" lvl="1" indent="-457200">
              <a:buFont typeface="Wingdings" panose="05000000000000000000" pitchFamily="2" charset="2"/>
              <a:buChar char="Ø"/>
              <a:defRPr/>
            </a:pPr>
            <a:r>
              <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Signature électronique du CBM</a:t>
            </a:r>
            <a:r>
              <a:rPr lang="fr-FR" sz="2400" b="1" dirty="0">
                <a:solidFill>
                  <a:srgbClr val="FF000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endParaRPr lang="fr-FR" sz="32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ZoneTexte 9"/>
          <p:cNvSpPr txBox="1"/>
          <p:nvPr/>
        </p:nvSpPr>
        <p:spPr>
          <a:xfrm>
            <a:off x="797293" y="372795"/>
            <a:ext cx="1463862" cy="369332"/>
          </a:xfrm>
          <a:prstGeom prst="rect">
            <a:avLst/>
          </a:prstGeom>
          <a:noFill/>
        </p:spPr>
        <p:txBody>
          <a:bodyPr wrap="none" rtlCol="0">
            <a:spAutoFit/>
          </a:bodyPr>
          <a:lstStyle/>
          <a:p>
            <a:r>
              <a:rPr lang="fr-FR" b="1" i="1" dirty="0" smtClean="0">
                <a:solidFill>
                  <a:schemeClr val="tx1">
                    <a:lumMod val="65000"/>
                    <a:lumOff val="35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SEMAINE 18  </a:t>
            </a:r>
            <a:endParaRPr lang="fr-FR" b="1" i="1" dirty="0">
              <a:solidFill>
                <a:schemeClr val="tx1">
                  <a:lumMod val="65000"/>
                  <a:lumOff val="35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nvGrpSpPr>
          <p:cNvPr id="14" name="Groupe 13"/>
          <p:cNvGrpSpPr/>
          <p:nvPr/>
        </p:nvGrpSpPr>
        <p:grpSpPr>
          <a:xfrm>
            <a:off x="2401295" y="6281994"/>
            <a:ext cx="2862915" cy="440108"/>
            <a:chOff x="2401295" y="6281994"/>
            <a:chExt cx="2862915" cy="440108"/>
          </a:xfrm>
        </p:grpSpPr>
        <p:pic>
          <p:nvPicPr>
            <p:cNvPr id="1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16" name="Rectangle 15"/>
            <p:cNvSpPr/>
            <p:nvPr/>
          </p:nvSpPr>
          <p:spPr>
            <a:xfrm>
              <a:off x="2757773" y="6352770"/>
              <a:ext cx="1946367" cy="253916"/>
            </a:xfrm>
            <a:prstGeom prst="rect">
              <a:avLst/>
            </a:prstGeom>
          </p:spPr>
          <p:txBody>
            <a:bodyPr wrap="none">
              <a:spAutoFit/>
            </a:bodyPr>
            <a:lstStyle/>
            <a:p>
              <a:r>
                <a:rPr lang="fr-FR" sz="1050" dirty="0">
                  <a:solidFill>
                    <a:srgbClr val="EEECE1">
                      <a:lumMod val="50000"/>
                    </a:srgbClr>
                  </a:solidFill>
                </a:rPr>
                <a:t>L’HEBDO PRO – Semaine </a:t>
              </a:r>
              <a:r>
                <a:rPr lang="fr-FR" sz="1050" dirty="0" smtClean="0">
                  <a:solidFill>
                    <a:srgbClr val="EEECE1">
                      <a:lumMod val="50000"/>
                    </a:srgbClr>
                  </a:solidFill>
                </a:rPr>
                <a:t>18  </a:t>
              </a:r>
              <a:r>
                <a:rPr lang="fr-FR" sz="1050" dirty="0">
                  <a:solidFill>
                    <a:srgbClr val="EEECE1">
                      <a:lumMod val="50000"/>
                    </a:srgbClr>
                  </a:solidFill>
                </a:rPr>
                <a:t>2021</a:t>
              </a:r>
            </a:p>
          </p:txBody>
        </p:sp>
      </p:grpSp>
    </p:spTree>
    <p:extLst>
      <p:ext uri="{BB962C8B-B14F-4D97-AF65-F5344CB8AC3E}">
        <p14:creationId xmlns:p14="http://schemas.microsoft.com/office/powerpoint/2010/main" val="29960016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pPr algn="r"/>
            <a:r>
              <a:rPr lang="fr-FR" sz="2400" dirty="0" smtClean="0"/>
              <a:t>le  NOUVEAU </a:t>
            </a:r>
            <a:r>
              <a:rPr lang="fr-FR" sz="2400" dirty="0" smtClean="0"/>
              <a:t>PROCESS crédit POP </a:t>
            </a:r>
            <a:endParaRPr lang="fr-FR" sz="2400"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Groupe 7"/>
          <p:cNvGrpSpPr/>
          <p:nvPr/>
        </p:nvGrpSpPr>
        <p:grpSpPr>
          <a:xfrm>
            <a:off x="2401295" y="6281994"/>
            <a:ext cx="2862915" cy="440108"/>
            <a:chOff x="2401295" y="6281994"/>
            <a:chExt cx="2862915" cy="440108"/>
          </a:xfrm>
        </p:grpSpPr>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10" name="Rectangle 9"/>
            <p:cNvSpPr/>
            <p:nvPr/>
          </p:nvSpPr>
          <p:spPr>
            <a:xfrm>
              <a:off x="2757773" y="6352770"/>
              <a:ext cx="2020105" cy="253916"/>
            </a:xfrm>
            <a:prstGeom prst="rect">
              <a:avLst/>
            </a:prstGeom>
          </p:spPr>
          <p:txBody>
            <a:bodyPr wrap="none">
              <a:spAutoFit/>
            </a:bodyPr>
            <a:lstStyle/>
            <a:p>
              <a:r>
                <a:rPr lang="fr-FR" sz="1050" dirty="0">
                  <a:solidFill>
                    <a:srgbClr val="EEECE1">
                      <a:lumMod val="50000"/>
                    </a:srgbClr>
                  </a:solidFill>
                </a:rPr>
                <a:t>L’HEBDO PRO – Semaine </a:t>
              </a:r>
              <a:r>
                <a:rPr lang="fr-FR" sz="1050" dirty="0" smtClean="0">
                  <a:solidFill>
                    <a:srgbClr val="EEECE1">
                      <a:lumMod val="50000"/>
                    </a:srgbClr>
                  </a:solidFill>
                </a:rPr>
                <a:t>S18 </a:t>
              </a:r>
              <a:r>
                <a:rPr lang="fr-FR" sz="1050" dirty="0">
                  <a:solidFill>
                    <a:srgbClr val="EEECE1">
                      <a:lumMod val="50000"/>
                    </a:srgbClr>
                  </a:solidFill>
                </a:rPr>
                <a:t>2021</a:t>
              </a:r>
            </a:p>
          </p:txBody>
        </p:sp>
      </p:grpSp>
      <p:pic>
        <p:nvPicPr>
          <p:cNvPr id="25" name="Image 24"/>
          <p:cNvPicPr>
            <a:picLocks noChangeAspect="1"/>
          </p:cNvPicPr>
          <p:nvPr/>
        </p:nvPicPr>
        <p:blipFill>
          <a:blip r:embed="rId5"/>
          <a:stretch>
            <a:fillRect/>
          </a:stretch>
        </p:blipFill>
        <p:spPr>
          <a:xfrm rot="21191912">
            <a:off x="1146914" y="382993"/>
            <a:ext cx="1037677" cy="594466"/>
          </a:xfrm>
          <a:prstGeom prst="rect">
            <a:avLst/>
          </a:prstGeom>
        </p:spPr>
      </p:pic>
      <p:sp>
        <p:nvSpPr>
          <p:cNvPr id="29" name="Rectangle 8"/>
          <p:cNvSpPr>
            <a:spLocks noChangeArrowheads="1"/>
          </p:cNvSpPr>
          <p:nvPr/>
        </p:nvSpPr>
        <p:spPr bwMode="auto">
          <a:xfrm>
            <a:off x="254203" y="1783974"/>
            <a:ext cx="4613763"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285750" indent="-285750">
              <a:buClr>
                <a:srgbClr val="C00000"/>
              </a:buClr>
              <a:buFont typeface="Wingdings" panose="05000000000000000000" pitchFamily="2" charset="2"/>
              <a:buChar char="q"/>
            </a:pPr>
            <a:r>
              <a:rPr lang="fr-FR" sz="1600" b="1" dirty="0" smtClean="0">
                <a:latin typeface="+mn-lt"/>
              </a:rPr>
              <a:t>1</a:t>
            </a:r>
            <a:r>
              <a:rPr lang="fr-FR" sz="1600" b="1" baseline="30000" dirty="0" smtClean="0">
                <a:latin typeface="+mn-lt"/>
              </a:rPr>
              <a:t>ère</a:t>
            </a:r>
            <a:r>
              <a:rPr lang="fr-FR" sz="1600" b="1" dirty="0" smtClean="0">
                <a:latin typeface="+mn-lt"/>
              </a:rPr>
              <a:t> </a:t>
            </a:r>
            <a:r>
              <a:rPr lang="fr-FR" sz="1600" b="1" dirty="0">
                <a:latin typeface="+mn-lt"/>
              </a:rPr>
              <a:t>Etape : définir le type de prêt à instruire</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dirty="0" smtClean="0">
                <a:ln>
                  <a:noFill/>
                </a:ln>
                <a:solidFill>
                  <a:schemeClr val="tx1"/>
                </a:solidFill>
                <a:effectLst/>
                <a:latin typeface="+mn-lt"/>
                <a:ea typeface="Calibri" panose="020F0502020204030204" pitchFamily="34" charset="0"/>
                <a:cs typeface="Calibri" panose="020F0502020204030204" pitchFamily="34" charset="0"/>
              </a:rPr>
              <a:t> </a:t>
            </a:r>
            <a:endParaRPr kumimoji="0" lang="fr-FR" altLang="fr-FR" sz="1600" b="0" i="0" u="none" strike="noStrike" cap="none" normalizeH="0" baseline="0" dirty="0" smtClean="0">
              <a:ln>
                <a:noFill/>
              </a:ln>
              <a:solidFill>
                <a:schemeClr val="tx1"/>
              </a:solidFill>
              <a:effectLst/>
              <a:latin typeface="+mn-lt"/>
              <a:cs typeface="Calibri" panose="020F0502020204030204" pitchFamily="34" charset="0"/>
            </a:endParaRPr>
          </a:p>
          <a:p>
            <a:r>
              <a:rPr lang="fr-FR" sz="1600" dirty="0">
                <a:latin typeface="+mn-lt"/>
              </a:rPr>
              <a:t>Utilisation de l’outil de « </a:t>
            </a:r>
            <a:r>
              <a:rPr lang="fr-FR" sz="1600" b="1" dirty="0">
                <a:latin typeface="+mn-lt"/>
              </a:rPr>
              <a:t>Définition des types de Prêts</a:t>
            </a:r>
            <a:r>
              <a:rPr lang="fr-FR" sz="1600" dirty="0">
                <a:latin typeface="+mn-lt"/>
              </a:rPr>
              <a:t> » pour </a:t>
            </a:r>
            <a:r>
              <a:rPr lang="fr-FR" sz="1600" dirty="0" smtClean="0">
                <a:latin typeface="+mn-lt"/>
              </a:rPr>
              <a:t>:</a:t>
            </a:r>
            <a:endParaRPr kumimoji="0" lang="fr-FR" altLang="fr-FR" sz="1600" b="0" i="0" u="none" strike="noStrike" cap="none" normalizeH="0" baseline="0" dirty="0" smtClean="0">
              <a:ln>
                <a:noFill/>
              </a:ln>
              <a:solidFill>
                <a:schemeClr val="tx1"/>
              </a:solidFill>
              <a:effectLst/>
              <a:latin typeface="+mn-lt"/>
              <a:cs typeface="Calibri" panose="020F0502020204030204" pitchFamily="34" charset="0"/>
            </a:endParaRPr>
          </a:p>
          <a:p>
            <a:pPr marL="742950" lvl="1" indent="-285750">
              <a:buClr>
                <a:srgbClr val="C00000"/>
              </a:buClr>
              <a:buFont typeface="Arial Narrow" panose="020B0606020202030204" pitchFamily="34" charset="0"/>
              <a:buChar char="◘"/>
            </a:pPr>
            <a:r>
              <a:rPr kumimoji="0" lang="fr-FR" altLang="fr-FR" sz="1600" b="0" i="0" u="none" strike="noStrike" cap="none" normalizeH="0" baseline="0" dirty="0" smtClean="0">
                <a:ln>
                  <a:noFill/>
                </a:ln>
                <a:solidFill>
                  <a:schemeClr val="tx1"/>
                </a:solidFill>
                <a:effectLst/>
                <a:latin typeface="+mn-lt"/>
                <a:ea typeface="Calibri" panose="020F0502020204030204" pitchFamily="34" charset="0"/>
                <a:cs typeface="Calibri" panose="020F0502020204030204" pitchFamily="34" charset="0"/>
              </a:rPr>
              <a:t>l’éligibilité de la demande de financement au POP</a:t>
            </a:r>
            <a:endParaRPr kumimoji="0" lang="fr-FR" altLang="fr-FR" sz="1600" b="0" i="0" u="none" strike="noStrike" cap="none" normalizeH="0" baseline="0" dirty="0" smtClean="0">
              <a:ln>
                <a:noFill/>
              </a:ln>
              <a:solidFill>
                <a:schemeClr val="tx1"/>
              </a:solidFill>
              <a:effectLst/>
              <a:latin typeface="+mn-lt"/>
              <a:cs typeface="Calibri" panose="020F0502020204030204" pitchFamily="34" charset="0"/>
            </a:endParaRPr>
          </a:p>
          <a:p>
            <a:pPr marL="742950" lvl="1" indent="-285750">
              <a:buClr>
                <a:srgbClr val="C00000"/>
              </a:buClr>
              <a:buFont typeface="Arial Narrow" panose="020B0606020202030204" pitchFamily="34" charset="0"/>
              <a:buChar char="◘"/>
            </a:pPr>
            <a:r>
              <a:rPr kumimoji="0" lang="fr-FR" altLang="fr-FR" sz="1600" b="0" i="0" u="none" strike="noStrike" cap="none" normalizeH="0" baseline="0" dirty="0" smtClean="0">
                <a:ln>
                  <a:noFill/>
                </a:ln>
                <a:solidFill>
                  <a:schemeClr val="tx1"/>
                </a:solidFill>
                <a:effectLst/>
                <a:latin typeface="+mn-lt"/>
                <a:ea typeface="Calibri" panose="020F0502020204030204" pitchFamily="34" charset="0"/>
                <a:cs typeface="Calibri" panose="020F0502020204030204" pitchFamily="34" charset="0"/>
              </a:rPr>
              <a:t>le collaborateur pouvant instruire le dossier </a:t>
            </a:r>
            <a:endParaRPr kumimoji="0" lang="fr-FR" altLang="fr-FR" sz="1600" b="0" i="0" u="none" strike="noStrike" cap="none" normalizeH="0" baseline="0" dirty="0" smtClean="0">
              <a:ln>
                <a:noFill/>
              </a:ln>
              <a:solidFill>
                <a:schemeClr val="tx1"/>
              </a:solidFill>
              <a:effectLst/>
              <a:latin typeface="+mn-lt"/>
              <a:cs typeface="Calibri" panose="020F0502020204030204" pitchFamily="34" charset="0"/>
            </a:endParaRPr>
          </a:p>
          <a:p>
            <a:pPr marL="742950" lvl="1" indent="-285750">
              <a:buClr>
                <a:srgbClr val="C00000"/>
              </a:buClr>
              <a:buFont typeface="Arial Narrow" panose="020B0606020202030204" pitchFamily="34" charset="0"/>
              <a:buChar char="◘"/>
            </a:pPr>
            <a:r>
              <a:rPr kumimoji="0" lang="fr-FR" altLang="fr-FR" sz="1600" b="0" i="0" u="none" strike="noStrike" cap="none" normalizeH="0" baseline="0" dirty="0" smtClean="0">
                <a:ln>
                  <a:noFill/>
                </a:ln>
                <a:solidFill>
                  <a:schemeClr val="tx1"/>
                </a:solidFill>
                <a:effectLst/>
                <a:latin typeface="+mn-lt"/>
                <a:ea typeface="Calibri" panose="020F0502020204030204" pitchFamily="34" charset="0"/>
                <a:cs typeface="Calibri" panose="020F0502020204030204" pitchFamily="34" charset="0"/>
              </a:rPr>
              <a:t>le schéma délégataire applicable à </a:t>
            </a:r>
            <a:r>
              <a:rPr kumimoji="0" lang="fr-FR" altLang="fr-FR" sz="1600" b="1" i="0" u="none" strike="noStrike" cap="none" normalizeH="0" baseline="0" dirty="0" smtClean="0">
                <a:ln>
                  <a:noFill/>
                </a:ln>
                <a:solidFill>
                  <a:schemeClr val="tx1"/>
                </a:solidFill>
                <a:effectLst/>
                <a:latin typeface="+mn-lt"/>
                <a:ea typeface="Calibri" panose="020F0502020204030204" pitchFamily="34" charset="0"/>
                <a:cs typeface="Calibri" panose="020F0502020204030204" pitchFamily="34" charset="0"/>
              </a:rPr>
              <a:t>pour les POP, il convient d’appliquer le schéma délégataire Immobilier Particuliers</a:t>
            </a:r>
            <a:r>
              <a:rPr kumimoji="0" lang="fr-FR" altLang="fr-FR" sz="1600" b="0" i="0" u="none" strike="noStrike" cap="none" normalizeH="0" baseline="0" dirty="0" smtClean="0">
                <a:ln>
                  <a:noFill/>
                </a:ln>
                <a:solidFill>
                  <a:schemeClr val="tx1"/>
                </a:solidFill>
                <a:effectLst/>
                <a:latin typeface="+mn-lt"/>
                <a:ea typeface="Calibri" panose="020F0502020204030204" pitchFamily="34" charset="0"/>
                <a:cs typeface="Calibri" panose="020F0502020204030204" pitchFamily="34" charset="0"/>
              </a:rPr>
              <a:t> (page 5 dans le schéma délégataire en PJ)</a:t>
            </a:r>
            <a:endParaRPr kumimoji="0" lang="fr-FR" altLang="fr-FR" sz="1600" b="0" i="0" u="none" strike="noStrike" cap="none" normalizeH="0" baseline="0" dirty="0" smtClean="0">
              <a:ln>
                <a:noFill/>
              </a:ln>
              <a:solidFill>
                <a:schemeClr val="tx1"/>
              </a:solidFill>
              <a:effectLst/>
              <a:latin typeface="+mn-lt"/>
              <a:cs typeface="Calibri" panose="020F0502020204030204" pitchFamily="34" charset="0"/>
            </a:endParaRPr>
          </a:p>
        </p:txBody>
      </p:sp>
      <p:pic>
        <p:nvPicPr>
          <p:cNvPr id="3081" name="Picture 9" descr="image00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67966" y="1783974"/>
            <a:ext cx="4126832" cy="278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ZoneTexte 29"/>
          <p:cNvSpPr txBox="1"/>
          <p:nvPr/>
        </p:nvSpPr>
        <p:spPr>
          <a:xfrm>
            <a:off x="254203" y="1107589"/>
            <a:ext cx="8578571" cy="584775"/>
          </a:xfrm>
          <a:prstGeom prst="rect">
            <a:avLst/>
          </a:prstGeom>
          <a:noFill/>
        </p:spPr>
        <p:txBody>
          <a:bodyPr wrap="square" rtlCol="0">
            <a:spAutoFit/>
          </a:bodyPr>
          <a:lstStyle/>
          <a:p>
            <a:r>
              <a:rPr lang="fr-FR" altLang="fr-FR" sz="1600" dirty="0">
                <a:ea typeface="Calibri" panose="020F0502020204030204" pitchFamily="34" charset="0"/>
                <a:cs typeface="Calibri" panose="020F0502020204030204" pitchFamily="34" charset="0"/>
              </a:rPr>
              <a:t>L’intégralité du </a:t>
            </a:r>
            <a:r>
              <a:rPr lang="fr-FR" altLang="fr-FR" sz="1600" dirty="0" err="1">
                <a:ea typeface="Calibri" panose="020F0502020204030204" pitchFamily="34" charset="0"/>
                <a:cs typeface="Calibri" panose="020F0502020204030204" pitchFamily="34" charset="0"/>
              </a:rPr>
              <a:t>process</a:t>
            </a:r>
            <a:r>
              <a:rPr lang="fr-FR" altLang="fr-FR" sz="1600" dirty="0">
                <a:ea typeface="Calibri" panose="020F0502020204030204" pitchFamily="34" charset="0"/>
                <a:cs typeface="Calibri" panose="020F0502020204030204" pitchFamily="34" charset="0"/>
              </a:rPr>
              <a:t> des </a:t>
            </a:r>
            <a:r>
              <a:rPr lang="fr-FR" altLang="fr-FR" sz="1600" dirty="0" smtClean="0">
                <a:ea typeface="Calibri" panose="020F0502020204030204" pitchFamily="34" charset="0"/>
                <a:cs typeface="Calibri" panose="020F0502020204030204" pitchFamily="34" charset="0"/>
              </a:rPr>
              <a:t>crédits POP </a:t>
            </a:r>
            <a:r>
              <a:rPr lang="fr-FR" altLang="fr-FR" sz="1600" dirty="0">
                <a:ea typeface="Calibri" panose="020F0502020204030204" pitchFamily="34" charset="0"/>
                <a:cs typeface="Calibri" panose="020F0502020204030204" pitchFamily="34" charset="0"/>
              </a:rPr>
              <a:t>est revu, à savoir les cas d’éligibilité au </a:t>
            </a:r>
            <a:r>
              <a:rPr lang="fr-FR" altLang="fr-FR" sz="1600" dirty="0" smtClean="0">
                <a:ea typeface="Calibri" panose="020F0502020204030204" pitchFamily="34" charset="0"/>
                <a:cs typeface="Calibri" panose="020F0502020204030204" pitchFamily="34" charset="0"/>
              </a:rPr>
              <a:t>POP et </a:t>
            </a:r>
            <a:r>
              <a:rPr lang="fr-FR" altLang="fr-FR" sz="1600" dirty="0">
                <a:ea typeface="Calibri" panose="020F0502020204030204" pitchFamily="34" charset="0"/>
                <a:cs typeface="Calibri" panose="020F0502020204030204" pitchFamily="34" charset="0"/>
              </a:rPr>
              <a:t>l’instruction du dossier dans l’outil </a:t>
            </a:r>
            <a:r>
              <a:rPr lang="fr-FR" altLang="fr-FR" sz="1600" dirty="0" err="1" smtClean="0">
                <a:ea typeface="Calibri" panose="020F0502020204030204" pitchFamily="34" charset="0"/>
                <a:cs typeface="Calibri" panose="020F0502020204030204" pitchFamily="34" charset="0"/>
              </a:rPr>
              <a:t>MyCreditConso</a:t>
            </a:r>
            <a:r>
              <a:rPr lang="fr-FR" altLang="fr-FR" sz="1600" dirty="0" smtClean="0">
                <a:ea typeface="Calibri" panose="020F0502020204030204" pitchFamily="34" charset="0"/>
                <a:cs typeface="Calibri" panose="020F0502020204030204" pitchFamily="34" charset="0"/>
              </a:rPr>
              <a:t>,  le schéma délégataire applicable </a:t>
            </a:r>
            <a:endParaRPr lang="fr-FR" sz="1600" dirty="0"/>
          </a:p>
        </p:txBody>
      </p:sp>
      <p:sp>
        <p:nvSpPr>
          <p:cNvPr id="12" name="Rectangle 11"/>
          <p:cNvSpPr>
            <a:spLocks noChangeArrowheads="1"/>
          </p:cNvSpPr>
          <p:nvPr/>
        </p:nvSpPr>
        <p:spPr bwMode="auto">
          <a:xfrm>
            <a:off x="408390" y="4395947"/>
            <a:ext cx="7390181"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lvl="0" indent="-285750" eaLnBrk="0" fontAlgn="base" hangingPunct="0">
              <a:spcBef>
                <a:spcPct val="0"/>
              </a:spcBef>
              <a:spcAft>
                <a:spcPct val="0"/>
              </a:spcAft>
              <a:buClr>
                <a:srgbClr val="C00000"/>
              </a:buClr>
              <a:buFont typeface="Wingdings" panose="05000000000000000000" pitchFamily="2" charset="2"/>
              <a:buChar char="q"/>
            </a:pPr>
            <a:r>
              <a:rPr lang="fr-FR" sz="1600" b="1" dirty="0" smtClean="0"/>
              <a:t>2</a:t>
            </a:r>
            <a:r>
              <a:rPr lang="fr-FR" sz="1600" b="1" baseline="30000" dirty="0" smtClean="0"/>
              <a:t>ème</a:t>
            </a:r>
            <a:r>
              <a:rPr lang="fr-FR" sz="1600" b="1" dirty="0" smtClean="0"/>
              <a:t> </a:t>
            </a:r>
            <a:r>
              <a:rPr lang="fr-FR" sz="1600" b="1" dirty="0"/>
              <a:t>Etape </a:t>
            </a:r>
            <a:r>
              <a:rPr kumimoji="0" lang="fr-FR" altLang="fr-FR" sz="1600" b="1" i="0" strike="noStrike" cap="none" normalizeH="0" baseline="0" dirty="0" smtClean="0">
                <a:ln>
                  <a:noFill/>
                </a:ln>
                <a:solidFill>
                  <a:schemeClr val="tx1"/>
                </a:solidFill>
                <a:effectLst/>
                <a:ea typeface="Calibri" panose="020F0502020204030204" pitchFamily="34" charset="0"/>
              </a:rPr>
              <a:t>Instruire le dossier POP dans </a:t>
            </a:r>
            <a:r>
              <a:rPr kumimoji="0" lang="fr-FR" altLang="fr-FR" sz="1600" b="1" i="0" strike="noStrike" cap="none" normalizeH="0" baseline="0" dirty="0" err="1" smtClean="0">
                <a:ln>
                  <a:noFill/>
                </a:ln>
                <a:solidFill>
                  <a:schemeClr val="tx1"/>
                </a:solidFill>
                <a:effectLst/>
                <a:ea typeface="Calibri" panose="020F0502020204030204" pitchFamily="34" charset="0"/>
              </a:rPr>
              <a:t>MyCreditConso</a:t>
            </a:r>
            <a:endParaRPr kumimoji="0" lang="fr-FR" altLang="fr-FR" sz="1600" b="1" i="0" strike="noStrike" cap="none" normalizeH="0" baseline="0" dirty="0" smtClean="0">
              <a:ln>
                <a:noFill/>
              </a:ln>
              <a:solidFill>
                <a:schemeClr val="tx1"/>
              </a:solidFill>
              <a:effectLst/>
              <a:ea typeface="Calibri" panose="020F0502020204030204" pitchFamily="34" charset="0"/>
            </a:endParaRPr>
          </a:p>
          <a:p>
            <a:pPr lvl="0" eaLnBrk="0" fontAlgn="base" hangingPunct="0">
              <a:spcBef>
                <a:spcPct val="0"/>
              </a:spcBef>
              <a:spcAft>
                <a:spcPct val="0"/>
              </a:spcAft>
              <a:buClr>
                <a:srgbClr val="C00000"/>
              </a:buClr>
            </a:pPr>
            <a:endParaRPr kumimoji="0" lang="fr-FR" altLang="fr-FR" sz="1600" b="1" i="0"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600" b="1" i="0" u="none" strike="noStrike" cap="none" normalizeH="0" baseline="0" dirty="0" smtClean="0">
                <a:ln>
                  <a:noFill/>
                </a:ln>
                <a:solidFill>
                  <a:schemeClr val="tx1"/>
                </a:solidFill>
                <a:effectLst/>
                <a:ea typeface="Calibri" panose="020F0502020204030204" pitchFamily="34" charset="0"/>
              </a:rPr>
              <a:t> </a:t>
            </a:r>
            <a:r>
              <a:rPr lang="fr-FR" sz="1600" dirty="0" smtClean="0"/>
              <a:t>Utilisation </a:t>
            </a:r>
            <a:r>
              <a:rPr lang="fr-FR" sz="1600" dirty="0"/>
              <a:t>de l’outil «</a:t>
            </a:r>
            <a:r>
              <a:rPr lang="fr-FR" sz="1600" b="1" dirty="0"/>
              <a:t> </a:t>
            </a:r>
            <a:r>
              <a:rPr lang="fr-FR" sz="1600" b="1" dirty="0" err="1"/>
              <a:t>MyCrédit</a:t>
            </a:r>
            <a:r>
              <a:rPr lang="fr-FR" sz="1600" b="1" dirty="0"/>
              <a:t> Conso.</a:t>
            </a:r>
            <a:r>
              <a:rPr lang="fr-FR" sz="1600" dirty="0"/>
              <a:t> » pour </a:t>
            </a:r>
            <a:r>
              <a:rPr lang="fr-FR" sz="1600" dirty="0" smtClean="0"/>
              <a:t>:</a:t>
            </a:r>
          </a:p>
          <a:p>
            <a:pPr marL="742950" lvl="1" indent="-285750" eaLnBrk="0" fontAlgn="base" hangingPunct="0">
              <a:spcBef>
                <a:spcPct val="0"/>
              </a:spcBef>
              <a:spcAft>
                <a:spcPct val="0"/>
              </a:spcAft>
              <a:buClr>
                <a:srgbClr val="C00000"/>
              </a:buClr>
              <a:buFont typeface="Arial Narrow" panose="020B0606020202030204" pitchFamily="34" charset="0"/>
              <a:buChar char="◘"/>
            </a:pPr>
            <a:r>
              <a:rPr lang="fr-FR" sz="1600" dirty="0" smtClean="0"/>
              <a:t>Instruire le POP</a:t>
            </a:r>
          </a:p>
          <a:p>
            <a:pPr marL="742950" lvl="1" indent="-285750" eaLnBrk="0" fontAlgn="base" hangingPunct="0">
              <a:spcBef>
                <a:spcPct val="0"/>
              </a:spcBef>
              <a:spcAft>
                <a:spcPct val="0"/>
              </a:spcAft>
              <a:buClr>
                <a:srgbClr val="C00000"/>
              </a:buClr>
              <a:buFont typeface="Arial Narrow" panose="020B0606020202030204" pitchFamily="34" charset="0"/>
              <a:buChar char="◘"/>
            </a:pPr>
            <a:r>
              <a:rPr lang="fr-FR" sz="1600" dirty="0" smtClean="0"/>
              <a:t>Vérification automatique du niveau de délégation dans l’outil via ADELYS</a:t>
            </a:r>
          </a:p>
          <a:p>
            <a:pPr marL="742950" lvl="1" indent="-285750" eaLnBrk="0" fontAlgn="base" hangingPunct="0">
              <a:spcBef>
                <a:spcPct val="0"/>
              </a:spcBef>
              <a:spcAft>
                <a:spcPct val="0"/>
              </a:spcAft>
              <a:buClr>
                <a:srgbClr val="C00000"/>
              </a:buClr>
              <a:buFont typeface="Arial Narrow" panose="020B0606020202030204" pitchFamily="34" charset="0"/>
              <a:buChar char="◘"/>
            </a:pPr>
            <a:r>
              <a:rPr lang="fr-FR" sz="1600" dirty="0" smtClean="0"/>
              <a:t>Transmission du dossier à la DCE service crédit PART </a:t>
            </a:r>
            <a:endParaRPr lang="fr-FR" sz="1600" dirty="0"/>
          </a:p>
        </p:txBody>
      </p:sp>
    </p:spTree>
    <p:extLst>
      <p:ext uri="{BB962C8B-B14F-4D97-AF65-F5344CB8AC3E}">
        <p14:creationId xmlns:p14="http://schemas.microsoft.com/office/powerpoint/2010/main" val="35004062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pPr algn="r"/>
            <a:r>
              <a:rPr lang="fr-FR" sz="2400"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Signature électronique du CBM</a:t>
            </a:r>
            <a:endParaRPr lang="fr-FR" sz="2400"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Groupe 7"/>
          <p:cNvGrpSpPr/>
          <p:nvPr/>
        </p:nvGrpSpPr>
        <p:grpSpPr>
          <a:xfrm>
            <a:off x="2401295" y="6281994"/>
            <a:ext cx="2862915" cy="440108"/>
            <a:chOff x="2401295" y="6281994"/>
            <a:chExt cx="2862915" cy="440108"/>
          </a:xfrm>
        </p:grpSpPr>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10" name="Rectangle 9"/>
            <p:cNvSpPr/>
            <p:nvPr/>
          </p:nvSpPr>
          <p:spPr>
            <a:xfrm>
              <a:off x="2757773" y="6352770"/>
              <a:ext cx="2020105" cy="253916"/>
            </a:xfrm>
            <a:prstGeom prst="rect">
              <a:avLst/>
            </a:prstGeom>
          </p:spPr>
          <p:txBody>
            <a:bodyPr wrap="none">
              <a:spAutoFit/>
            </a:bodyPr>
            <a:lstStyle/>
            <a:p>
              <a:r>
                <a:rPr lang="fr-FR" sz="1050" dirty="0">
                  <a:solidFill>
                    <a:srgbClr val="EEECE1">
                      <a:lumMod val="50000"/>
                    </a:srgbClr>
                  </a:solidFill>
                </a:rPr>
                <a:t>L’HEBDO PRO – Semaine </a:t>
              </a:r>
              <a:r>
                <a:rPr lang="fr-FR" sz="1050" dirty="0" smtClean="0">
                  <a:solidFill>
                    <a:srgbClr val="EEECE1">
                      <a:lumMod val="50000"/>
                    </a:srgbClr>
                  </a:solidFill>
                </a:rPr>
                <a:t>S18  </a:t>
              </a:r>
              <a:r>
                <a:rPr lang="fr-FR" sz="1050" dirty="0">
                  <a:solidFill>
                    <a:srgbClr val="EEECE1">
                      <a:lumMod val="50000"/>
                    </a:srgbClr>
                  </a:solidFill>
                </a:rPr>
                <a:t>2021</a:t>
              </a:r>
            </a:p>
          </p:txBody>
        </p:sp>
      </p:grpSp>
      <p:pic>
        <p:nvPicPr>
          <p:cNvPr id="25" name="Image 24"/>
          <p:cNvPicPr>
            <a:picLocks noChangeAspect="1"/>
          </p:cNvPicPr>
          <p:nvPr/>
        </p:nvPicPr>
        <p:blipFill>
          <a:blip r:embed="rId5"/>
          <a:stretch>
            <a:fillRect/>
          </a:stretch>
        </p:blipFill>
        <p:spPr>
          <a:xfrm rot="21191912">
            <a:off x="1146914" y="382993"/>
            <a:ext cx="1037677" cy="594466"/>
          </a:xfrm>
          <a:prstGeom prst="rect">
            <a:avLst/>
          </a:prstGeom>
        </p:spPr>
      </p:pic>
      <p:sp>
        <p:nvSpPr>
          <p:cNvPr id="11" name="ZoneTexte 10"/>
          <p:cNvSpPr txBox="1"/>
          <p:nvPr/>
        </p:nvSpPr>
        <p:spPr>
          <a:xfrm>
            <a:off x="177683" y="1089025"/>
            <a:ext cx="8655092" cy="6093976"/>
          </a:xfrm>
          <a:prstGeom prst="rect">
            <a:avLst/>
          </a:prstGeom>
          <a:noFill/>
        </p:spPr>
        <p:txBody>
          <a:bodyPr wrap="square" rtlCol="0">
            <a:spAutoFit/>
          </a:bodyPr>
          <a:lstStyle/>
          <a:p>
            <a:pPr marL="342900" indent="-342900">
              <a:buClr>
                <a:srgbClr val="C00000"/>
              </a:buClr>
              <a:buFont typeface="Wingdings 2" panose="05020102010507070707" pitchFamily="18" charset="2"/>
              <a:buChar char="¥"/>
            </a:pPr>
            <a:r>
              <a:rPr lang="fr-FR" sz="1600" b="1" dirty="0" smtClean="0"/>
              <a:t>Objectifs</a:t>
            </a:r>
          </a:p>
          <a:p>
            <a:pPr marL="742950" lvl="1" indent="-285750" algn="just" hangingPunct="0">
              <a:buClr>
                <a:srgbClr val="C00000"/>
              </a:buClr>
              <a:buFont typeface="Arial Narrow" panose="020B0606020202030204" pitchFamily="34" charset="0"/>
              <a:buChar char="◘"/>
            </a:pPr>
            <a:r>
              <a:rPr lang="fr-FR" sz="1600" dirty="0" smtClean="0"/>
              <a:t>Digitaliser la souscription aux contrats de CBM en implémentant la signature électronique.</a:t>
            </a:r>
          </a:p>
          <a:p>
            <a:pPr marL="742950" lvl="1" indent="-285750" algn="just" hangingPunct="0">
              <a:buClr>
                <a:srgbClr val="C00000"/>
              </a:buClr>
              <a:buFont typeface="Arial Narrow" panose="020B0606020202030204" pitchFamily="34" charset="0"/>
              <a:buChar char="◘"/>
            </a:pPr>
            <a:endParaRPr lang="fr-FR" sz="1600" dirty="0" smtClean="0"/>
          </a:p>
          <a:p>
            <a:pPr marL="742950" lvl="1" indent="-285750" algn="just" hangingPunct="0">
              <a:buClr>
                <a:srgbClr val="C00000"/>
              </a:buClr>
              <a:buFont typeface="Arial Narrow" panose="020B0606020202030204" pitchFamily="34" charset="0"/>
              <a:buChar char="◘"/>
            </a:pPr>
            <a:r>
              <a:rPr lang="fr-FR" sz="1600" dirty="0" smtClean="0"/>
              <a:t>Aligner </a:t>
            </a:r>
            <a:r>
              <a:rPr lang="fr-FR" sz="1600" dirty="0"/>
              <a:t>l’expérience digitale de souscription au CBM sur celle des autres produits proposés par la banque</a:t>
            </a:r>
            <a:r>
              <a:rPr lang="fr-FR" sz="1600" dirty="0" smtClean="0"/>
              <a:t>.</a:t>
            </a:r>
          </a:p>
          <a:p>
            <a:pPr marL="742950" lvl="1" indent="-285750" algn="just" hangingPunct="0">
              <a:buClr>
                <a:srgbClr val="C00000"/>
              </a:buClr>
              <a:buFont typeface="Arial Narrow" panose="020B0606020202030204" pitchFamily="34" charset="0"/>
              <a:buChar char="◘"/>
            </a:pPr>
            <a:endParaRPr lang="fr-FR" sz="1600" dirty="0"/>
          </a:p>
          <a:p>
            <a:pPr marL="742950" lvl="1" indent="-285750" algn="just" hangingPunct="0">
              <a:buClr>
                <a:srgbClr val="C00000"/>
              </a:buClr>
              <a:buFont typeface="Arial Narrow" panose="020B0606020202030204" pitchFamily="34" charset="0"/>
              <a:buChar char="◘"/>
            </a:pPr>
            <a:r>
              <a:rPr lang="fr-FR" sz="1600" dirty="0" smtClean="0"/>
              <a:t>Mettre </a:t>
            </a:r>
            <a:r>
              <a:rPr lang="fr-FR" sz="1600" dirty="0"/>
              <a:t>en conformité les avis de conseil en assurance et la phase précontractuelle</a:t>
            </a:r>
            <a:r>
              <a:rPr lang="fr-FR" sz="1600" dirty="0" smtClean="0"/>
              <a:t>.</a:t>
            </a:r>
          </a:p>
          <a:p>
            <a:pPr lvl="0" algn="just" hangingPunct="0"/>
            <a:endParaRPr lang="fr-FR" sz="1600" dirty="0"/>
          </a:p>
          <a:p>
            <a:pPr marL="285750" indent="-285750" algn="just" hangingPunct="0">
              <a:buClr>
                <a:srgbClr val="C00000"/>
              </a:buClr>
              <a:buFont typeface="Wingdings 2" panose="05020102010507070707" pitchFamily="18" charset="2"/>
              <a:buChar char="¥"/>
            </a:pPr>
            <a:r>
              <a:rPr lang="fr-FR" sz="1600" b="1" dirty="0" smtClean="0"/>
              <a:t>Les enjeux </a:t>
            </a:r>
            <a:r>
              <a:rPr lang="fr-FR" sz="1600" b="1" dirty="0"/>
              <a:t>métiers : </a:t>
            </a:r>
            <a:endParaRPr lang="fr-FR" sz="1600" b="1" dirty="0" smtClean="0"/>
          </a:p>
          <a:p>
            <a:pPr algn="just" hangingPunct="0"/>
            <a:endParaRPr lang="fr-FR" sz="1600" dirty="0"/>
          </a:p>
          <a:p>
            <a:pPr marL="742950" lvl="1" indent="-285750" algn="just" hangingPunct="0">
              <a:buClr>
                <a:srgbClr val="C00000"/>
              </a:buClr>
              <a:buFont typeface="Arial Narrow" panose="020B0606020202030204" pitchFamily="34" charset="0"/>
              <a:buChar char="◘"/>
            </a:pPr>
            <a:r>
              <a:rPr lang="fr-FR" sz="1600" dirty="0" smtClean="0"/>
              <a:t>Démultiplier </a:t>
            </a:r>
            <a:r>
              <a:rPr lang="fr-FR" sz="1600" dirty="0"/>
              <a:t>les ventes CBM et accroître le PNB, comme l'avait permis la mise en place de </a:t>
            </a:r>
            <a:r>
              <a:rPr lang="fr-FR" sz="1600" dirty="0" smtClean="0"/>
              <a:t>l’outil Front</a:t>
            </a:r>
            <a:r>
              <a:rPr lang="fr-FR" sz="1600" dirty="0"/>
              <a:t> </a:t>
            </a:r>
            <a:r>
              <a:rPr lang="fr-FR" sz="1600" dirty="0" err="1"/>
              <a:t>Lease</a:t>
            </a:r>
            <a:r>
              <a:rPr lang="fr-FR" sz="1600" dirty="0"/>
              <a:t> en simplifiant le </a:t>
            </a:r>
            <a:r>
              <a:rPr lang="fr-FR" sz="1600" dirty="0" err="1"/>
              <a:t>process</a:t>
            </a:r>
            <a:r>
              <a:rPr lang="fr-FR" sz="1600" dirty="0"/>
              <a:t> de souscription et en minimisant la charge administrative du conseiller</a:t>
            </a:r>
            <a:r>
              <a:rPr lang="fr-FR" sz="1600" dirty="0" smtClean="0"/>
              <a:t>.</a:t>
            </a:r>
          </a:p>
          <a:p>
            <a:pPr marL="742950" lvl="1" indent="-285750" algn="just" hangingPunct="0">
              <a:buClr>
                <a:srgbClr val="C00000"/>
              </a:buClr>
              <a:buFont typeface="Arial Narrow" panose="020B0606020202030204" pitchFamily="34" charset="0"/>
              <a:buChar char="◘"/>
            </a:pPr>
            <a:endParaRPr lang="fr-FR" sz="1600" dirty="0"/>
          </a:p>
          <a:p>
            <a:pPr marL="742950" lvl="1" indent="-285750" algn="just" hangingPunct="0">
              <a:buClr>
                <a:srgbClr val="C00000"/>
              </a:buClr>
              <a:buFont typeface="Arial Narrow" panose="020B0606020202030204" pitchFamily="34" charset="0"/>
              <a:buChar char="◘"/>
            </a:pPr>
            <a:r>
              <a:rPr lang="fr-FR" sz="1600" dirty="0" smtClean="0"/>
              <a:t>Fluidifier l’expérience client et conseiller en agence via la suppression de l’étape d’édition et de paraphe / signature de la liasse contractuelle (jusqu’à 70 pages pour un contrat intégrant de l’assurance).</a:t>
            </a:r>
          </a:p>
          <a:p>
            <a:pPr lvl="1" algn="just" hangingPunct="0">
              <a:buClr>
                <a:srgbClr val="C00000"/>
              </a:buClr>
            </a:pPr>
            <a:endParaRPr lang="fr-FR" sz="1600" dirty="0" smtClean="0"/>
          </a:p>
          <a:p>
            <a:r>
              <a:rPr lang="fr-FR" sz="1400" b="1" dirty="0" smtClean="0"/>
              <a:t>RAPPEL : </a:t>
            </a:r>
          </a:p>
          <a:p>
            <a:pPr lvl="0" hangingPunct="0">
              <a:buClr>
                <a:srgbClr val="C00000"/>
              </a:buClr>
            </a:pPr>
            <a:r>
              <a:rPr lang="fr-FR" sz="1400" b="1" dirty="0" smtClean="0"/>
              <a:t>Règles d'éligibilité à la signature électronique </a:t>
            </a:r>
            <a:r>
              <a:rPr lang="fr-FR" sz="1400" dirty="0" smtClean="0"/>
              <a:t>Les données "médias" (adresse mail + </a:t>
            </a:r>
            <a:r>
              <a:rPr lang="fr-FR" sz="1400" dirty="0" err="1" smtClean="0"/>
              <a:t>N°de</a:t>
            </a:r>
            <a:r>
              <a:rPr lang="fr-FR" sz="1400" dirty="0" smtClean="0"/>
              <a:t> téléphone portable) des signataires (représentant légal, signataire délégataire, signataire par procuration) doivent être renseignées, ou le cas échéant être complétées ou modifiées dans le système d'information MYSYS afin d'être propagées dans le pavé "signataires" de l'application Front </a:t>
            </a:r>
            <a:r>
              <a:rPr lang="fr-FR" sz="1400" dirty="0" err="1" smtClean="0"/>
              <a:t>Lease</a:t>
            </a:r>
            <a:r>
              <a:rPr lang="fr-FR" sz="1400" dirty="0" smtClean="0"/>
              <a:t>. </a:t>
            </a:r>
          </a:p>
          <a:p>
            <a:endParaRPr lang="fr-FR" sz="1400" b="1" dirty="0" smtClean="0"/>
          </a:p>
          <a:p>
            <a:endParaRPr lang="fr-FR" sz="1600" b="1" dirty="0"/>
          </a:p>
          <a:p>
            <a:endParaRPr lang="fr-FR" sz="1600" b="1" dirty="0" smtClean="0"/>
          </a:p>
          <a:p>
            <a:endParaRPr lang="fr-FR" sz="1600" b="1" dirty="0"/>
          </a:p>
        </p:txBody>
      </p:sp>
    </p:spTree>
    <p:extLst>
      <p:ext uri="{BB962C8B-B14F-4D97-AF65-F5344CB8AC3E}">
        <p14:creationId xmlns:p14="http://schemas.microsoft.com/office/powerpoint/2010/main" val="11933811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pPr algn="r"/>
            <a:r>
              <a:rPr lang="fr-FR" sz="2400"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Signature électronique du CBM</a:t>
            </a:r>
            <a:endParaRPr lang="fr-FR" sz="2400"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Groupe 7"/>
          <p:cNvGrpSpPr/>
          <p:nvPr/>
        </p:nvGrpSpPr>
        <p:grpSpPr>
          <a:xfrm>
            <a:off x="2401295" y="6281994"/>
            <a:ext cx="2862915" cy="440108"/>
            <a:chOff x="2401295" y="6281994"/>
            <a:chExt cx="2862915" cy="440108"/>
          </a:xfrm>
        </p:grpSpPr>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10" name="Rectangle 9"/>
            <p:cNvSpPr/>
            <p:nvPr/>
          </p:nvSpPr>
          <p:spPr>
            <a:xfrm>
              <a:off x="2757773" y="6352770"/>
              <a:ext cx="2020105" cy="253916"/>
            </a:xfrm>
            <a:prstGeom prst="rect">
              <a:avLst/>
            </a:prstGeom>
          </p:spPr>
          <p:txBody>
            <a:bodyPr wrap="none">
              <a:spAutoFit/>
            </a:bodyPr>
            <a:lstStyle/>
            <a:p>
              <a:r>
                <a:rPr lang="fr-FR" sz="1050" dirty="0">
                  <a:solidFill>
                    <a:srgbClr val="EEECE1">
                      <a:lumMod val="50000"/>
                    </a:srgbClr>
                  </a:solidFill>
                </a:rPr>
                <a:t>L’HEBDO PRO – Semaine </a:t>
              </a:r>
              <a:r>
                <a:rPr lang="fr-FR" sz="1050" dirty="0" smtClean="0">
                  <a:solidFill>
                    <a:srgbClr val="EEECE1">
                      <a:lumMod val="50000"/>
                    </a:srgbClr>
                  </a:solidFill>
                </a:rPr>
                <a:t>S18  </a:t>
              </a:r>
              <a:r>
                <a:rPr lang="fr-FR" sz="1050" dirty="0">
                  <a:solidFill>
                    <a:srgbClr val="EEECE1">
                      <a:lumMod val="50000"/>
                    </a:srgbClr>
                  </a:solidFill>
                </a:rPr>
                <a:t>2021</a:t>
              </a:r>
            </a:p>
          </p:txBody>
        </p:sp>
      </p:grpSp>
      <p:pic>
        <p:nvPicPr>
          <p:cNvPr id="25" name="Image 24"/>
          <p:cNvPicPr>
            <a:picLocks noChangeAspect="1"/>
          </p:cNvPicPr>
          <p:nvPr/>
        </p:nvPicPr>
        <p:blipFill>
          <a:blip r:embed="rId5"/>
          <a:stretch>
            <a:fillRect/>
          </a:stretch>
        </p:blipFill>
        <p:spPr>
          <a:xfrm rot="21191912">
            <a:off x="1146914" y="382993"/>
            <a:ext cx="1037677" cy="594466"/>
          </a:xfrm>
          <a:prstGeom prst="rect">
            <a:avLst/>
          </a:prstGeom>
        </p:spPr>
      </p:pic>
      <p:pic>
        <p:nvPicPr>
          <p:cNvPr id="12" name="Image 11"/>
          <p:cNvPicPr/>
          <p:nvPr/>
        </p:nvPicPr>
        <p:blipFill>
          <a:blip r:embed="rId6"/>
          <a:stretch>
            <a:fillRect/>
          </a:stretch>
        </p:blipFill>
        <p:spPr>
          <a:xfrm>
            <a:off x="765174" y="1372240"/>
            <a:ext cx="7582959" cy="2350796"/>
          </a:xfrm>
          <a:prstGeom prst="rect">
            <a:avLst/>
          </a:prstGeom>
        </p:spPr>
      </p:pic>
      <p:pic>
        <p:nvPicPr>
          <p:cNvPr id="13" name="Image 12"/>
          <p:cNvPicPr/>
          <p:nvPr/>
        </p:nvPicPr>
        <p:blipFill>
          <a:blip r:embed="rId7"/>
          <a:stretch>
            <a:fillRect/>
          </a:stretch>
        </p:blipFill>
        <p:spPr>
          <a:xfrm>
            <a:off x="765174" y="4059515"/>
            <a:ext cx="7582959" cy="1886000"/>
          </a:xfrm>
          <a:prstGeom prst="rect">
            <a:avLst/>
          </a:prstGeom>
        </p:spPr>
      </p:pic>
    </p:spTree>
    <p:extLst>
      <p:ext uri="{BB962C8B-B14F-4D97-AF65-F5344CB8AC3E}">
        <p14:creationId xmlns:p14="http://schemas.microsoft.com/office/powerpoint/2010/main" val="39497501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222925" y="3522837"/>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4" name="Rectangle 3"/>
          <p:cNvSpPr/>
          <p:nvPr/>
        </p:nvSpPr>
        <p:spPr>
          <a:xfrm>
            <a:off x="-2136717" y="2579872"/>
            <a:ext cx="6677025" cy="369332"/>
          </a:xfrm>
          <a:prstGeom prst="rect">
            <a:avLst/>
          </a:prstGeom>
        </p:spPr>
        <p:txBody>
          <a:bodyPr wrap="square">
            <a:spAutoFit/>
          </a:bodyPr>
          <a:lstStyle/>
          <a:p>
            <a:pPr marL="523875"/>
            <a:endParaRPr lang="fr-FR" dirty="0"/>
          </a:p>
        </p:txBody>
      </p:sp>
      <p:sp>
        <p:nvSpPr>
          <p:cNvPr id="11" name="Titre 8"/>
          <p:cNvSpPr>
            <a:spLocks noGrp="1"/>
          </p:cNvSpPr>
          <p:nvPr>
            <p:ph type="title"/>
          </p:nvPr>
        </p:nvSpPr>
        <p:spPr>
          <a:xfrm>
            <a:off x="765177" y="379413"/>
            <a:ext cx="7910513" cy="709612"/>
          </a:xfrm>
        </p:spPr>
        <p:txBody>
          <a:bodyPr/>
          <a:lstStyle/>
          <a:p>
            <a:pPr algn="r"/>
            <a:r>
              <a:rPr lang="fr-FR" dirty="0"/>
              <a:t>En résumé </a:t>
            </a:r>
            <a:endParaRPr lang="fr-FR" b="0" dirty="0"/>
          </a:p>
        </p:txBody>
      </p:sp>
      <p:sp>
        <p:nvSpPr>
          <p:cNvPr id="3" name="Rectangle 2"/>
          <p:cNvSpPr/>
          <p:nvPr/>
        </p:nvSpPr>
        <p:spPr>
          <a:xfrm>
            <a:off x="765177" y="1214513"/>
            <a:ext cx="7587253" cy="4801314"/>
          </a:xfrm>
          <a:prstGeom prst="rect">
            <a:avLst/>
          </a:prstGeom>
        </p:spPr>
        <p:txBody>
          <a:bodyPr wrap="square">
            <a:spAutoFit/>
          </a:bodyPr>
          <a:lstStyle/>
          <a:p>
            <a:pPr marL="285750" indent="-285750">
              <a:buClr>
                <a:srgbClr val="C00000"/>
              </a:buClr>
              <a:buFont typeface="Wingdings" panose="05000000000000000000" pitchFamily="2" charset="2"/>
              <a:buChar char="q"/>
            </a:pPr>
            <a:r>
              <a:rPr lang="fr-FR" dirty="0">
                <a:latin typeface="Calibri" panose="020F0502020204030204" pitchFamily="34" charset="0"/>
                <a:cs typeface="Calibri" panose="020F0502020204030204" pitchFamily="34" charset="0"/>
              </a:rPr>
              <a:t>Vous retrouverez sous la rubrique des commerciaux </a:t>
            </a:r>
            <a:r>
              <a:rPr lang="fr-FR" dirty="0" smtClean="0">
                <a:latin typeface="Calibri" panose="020F0502020204030204" pitchFamily="34" charset="0"/>
                <a:cs typeface="Calibri" panose="020F0502020204030204" pitchFamily="34" charset="0"/>
              </a:rPr>
              <a:t>:</a:t>
            </a:r>
          </a:p>
          <a:p>
            <a:pPr marL="285750" indent="-285750">
              <a:buClr>
                <a:srgbClr val="C00000"/>
              </a:buClr>
              <a:buFont typeface="Wingdings" panose="05000000000000000000" pitchFamily="2" charset="2"/>
              <a:buChar char="q"/>
            </a:pPr>
            <a:endParaRPr lang="fr-FR" dirty="0" smtClean="0">
              <a:latin typeface="Calibri" panose="020F0502020204030204" pitchFamily="34" charset="0"/>
              <a:cs typeface="Calibri" panose="020F0502020204030204" pitchFamily="34" charset="0"/>
            </a:endParaRPr>
          </a:p>
          <a:p>
            <a:pPr marL="742950" lvl="1" indent="-285750">
              <a:buClr>
                <a:srgbClr val="C00000"/>
              </a:buClr>
              <a:buFont typeface="Wingdings" panose="05000000000000000000" pitchFamily="2" charset="2"/>
              <a:buChar char="ü"/>
            </a:pPr>
            <a:r>
              <a:rPr lang="fr-FR" b="1" dirty="0" smtClean="0">
                <a:latin typeface="Calibri" panose="020F0502020204030204" pitchFamily="34" charset="0"/>
                <a:cs typeface="Calibri" panose="020F0502020204030204" pitchFamily="34" charset="0"/>
              </a:rPr>
              <a:t> L</a:t>
            </a:r>
            <a:r>
              <a:rPr lang="fr-FR" b="1" dirty="0">
                <a:latin typeface="Calibri" panose="020F0502020204030204" pitchFamily="34" charset="0"/>
                <a:cs typeface="Calibri" panose="020F0502020204030204" pitchFamily="34" charset="0"/>
              </a:rPr>
              <a:t>e</a:t>
            </a:r>
            <a:r>
              <a:rPr lang="fr-FR" b="1" dirty="0" smtClean="0">
                <a:latin typeface="Calibri" panose="020F0502020204030204" pitchFamily="34" charset="0"/>
                <a:cs typeface="Calibri" panose="020F0502020204030204" pitchFamily="34" charset="0"/>
              </a:rPr>
              <a:t> </a:t>
            </a:r>
            <a:r>
              <a:rPr lang="fr-FR" b="1" dirty="0" err="1" smtClean="0">
                <a:latin typeface="Calibri" panose="020F0502020204030204" pitchFamily="34" charset="0"/>
                <a:cs typeface="Calibri" panose="020F0502020204030204" pitchFamily="34" charset="0"/>
              </a:rPr>
              <a:t>process</a:t>
            </a:r>
            <a:r>
              <a:rPr lang="fr-FR" b="1" dirty="0" smtClean="0">
                <a:latin typeface="Calibri" panose="020F0502020204030204" pitchFamily="34" charset="0"/>
                <a:cs typeface="Calibri" panose="020F0502020204030204" pitchFamily="34" charset="0"/>
              </a:rPr>
              <a:t> </a:t>
            </a:r>
            <a:r>
              <a:rPr lang="fr-FR" b="1" dirty="0" smtClean="0">
                <a:latin typeface="Calibri" panose="020F0502020204030204" pitchFamily="34" charset="0"/>
                <a:cs typeface="Calibri" panose="020F0502020204030204" pitchFamily="34" charset="0"/>
              </a:rPr>
              <a:t>Crédit POP </a:t>
            </a:r>
            <a:r>
              <a:rPr lang="fr-FR" dirty="0">
                <a:latin typeface="Calibri" panose="020F0502020204030204" pitchFamily="34" charset="0"/>
                <a:cs typeface="Calibri" panose="020F0502020204030204" pitchFamily="34" charset="0"/>
              </a:rPr>
              <a:t>et guide opératoire ou cliquer </a:t>
            </a:r>
            <a:r>
              <a:rPr lang="fr-FR" dirty="0">
                <a:latin typeface="Calibri" panose="020F0502020204030204" pitchFamily="34" charset="0"/>
                <a:cs typeface="Calibri" panose="020F0502020204030204" pitchFamily="34" charset="0"/>
                <a:hlinkClick r:id="rId3"/>
              </a:rPr>
              <a:t>ici</a:t>
            </a:r>
            <a:endParaRPr lang="fr-FR" dirty="0">
              <a:latin typeface="Calibri" panose="020F0502020204030204" pitchFamily="34" charset="0"/>
              <a:cs typeface="Calibri" panose="020F0502020204030204" pitchFamily="34" charset="0"/>
            </a:endParaRPr>
          </a:p>
          <a:p>
            <a:pPr marL="742950" lvl="1" indent="-285750">
              <a:buClr>
                <a:srgbClr val="C00000"/>
              </a:buClr>
              <a:buFont typeface="Wingdings" panose="05000000000000000000" pitchFamily="2" charset="2"/>
              <a:buChar char="ü"/>
            </a:pPr>
            <a:endParaRPr lang="fr-FR" dirty="0">
              <a:latin typeface="Calibri" panose="020F0502020204030204" pitchFamily="34" charset="0"/>
              <a:cs typeface="Calibri" panose="020F0502020204030204" pitchFamily="34" charset="0"/>
            </a:endParaRPr>
          </a:p>
          <a:p>
            <a:pPr marL="742950" lvl="1" indent="-285750">
              <a:buClr>
                <a:srgbClr val="C00000"/>
              </a:buClr>
              <a:buFont typeface="Wingdings" panose="05000000000000000000" pitchFamily="2" charset="2"/>
              <a:buChar char="ü"/>
            </a:pPr>
            <a:r>
              <a:rPr lang="fr-FR" dirty="0">
                <a:latin typeface="Calibri" panose="020F0502020204030204" pitchFamily="34" charset="0"/>
                <a:cs typeface="Calibri" panose="020F0502020204030204" pitchFamily="34" charset="0"/>
              </a:rPr>
              <a:t>Référentiel des délégations particuliers crédit Immobiliers </a:t>
            </a:r>
            <a:r>
              <a:rPr lang="fr-FR" dirty="0">
                <a:latin typeface="Calibri" panose="020F0502020204030204" pitchFamily="34" charset="0"/>
                <a:cs typeface="Calibri" panose="020F0502020204030204" pitchFamily="34" charset="0"/>
                <a:hlinkClick r:id="rId4"/>
              </a:rPr>
              <a:t>ici</a:t>
            </a:r>
            <a:endParaRPr lang="fr-FR" dirty="0">
              <a:latin typeface="Calibri" panose="020F0502020204030204" pitchFamily="34" charset="0"/>
              <a:cs typeface="Calibri" panose="020F0502020204030204" pitchFamily="34" charset="0"/>
            </a:endParaRPr>
          </a:p>
          <a:p>
            <a:pPr marL="742950" lvl="1" indent="-285750">
              <a:buClr>
                <a:srgbClr val="C00000"/>
              </a:buClr>
              <a:buFont typeface="Wingdings" panose="05000000000000000000" pitchFamily="2" charset="2"/>
              <a:buChar char="ü"/>
            </a:pPr>
            <a:endParaRPr lang="fr-FR" dirty="0">
              <a:latin typeface="Calibri" panose="020F0502020204030204" pitchFamily="34" charset="0"/>
              <a:cs typeface="Calibri" panose="020F0502020204030204" pitchFamily="34" charset="0"/>
            </a:endParaRPr>
          </a:p>
          <a:p>
            <a:pPr marL="742950" lvl="1" indent="-285750">
              <a:buClr>
                <a:srgbClr val="C00000"/>
              </a:buClr>
              <a:buFont typeface="Wingdings" panose="05000000000000000000" pitchFamily="2" charset="2"/>
              <a:buChar char="ü"/>
            </a:pPr>
            <a:r>
              <a:rPr lang="fr-FR" dirty="0">
                <a:latin typeface="Calibri" panose="020F0502020204030204" pitchFamily="34" charset="0"/>
                <a:cs typeface="Calibri" panose="020F0502020204030204" pitchFamily="34" charset="0"/>
              </a:rPr>
              <a:t>Guide d’utilisateur de la </a:t>
            </a:r>
            <a:r>
              <a:rPr lang="fr-FR" b="1" dirty="0">
                <a:latin typeface="Calibri" panose="020F0502020204030204" pitchFamily="34" charset="0"/>
                <a:cs typeface="Calibri" panose="020F0502020204030204" pitchFamily="34" charset="0"/>
              </a:rPr>
              <a:t>signature Electronique CBM </a:t>
            </a:r>
            <a:r>
              <a:rPr lang="fr-FR" dirty="0">
                <a:latin typeface="Calibri" panose="020F0502020204030204" pitchFamily="34" charset="0"/>
                <a:cs typeface="Calibri" panose="020F0502020204030204" pitchFamily="34" charset="0"/>
              </a:rPr>
              <a:t>ou cliquer </a:t>
            </a:r>
            <a:r>
              <a:rPr lang="fr-FR" dirty="0">
                <a:latin typeface="Calibri" panose="020F0502020204030204" pitchFamily="34" charset="0"/>
                <a:cs typeface="Calibri" panose="020F0502020204030204" pitchFamily="34" charset="0"/>
                <a:hlinkClick r:id="rId5"/>
              </a:rPr>
              <a:t>ici</a:t>
            </a:r>
            <a:endParaRPr lang="fr-FR" dirty="0">
              <a:latin typeface="Calibri" panose="020F0502020204030204" pitchFamily="34" charset="0"/>
              <a:cs typeface="Calibri" panose="020F0502020204030204" pitchFamily="34" charset="0"/>
            </a:endParaRPr>
          </a:p>
          <a:p>
            <a:pPr marL="742950" lvl="1" indent="-285750">
              <a:buClr>
                <a:srgbClr val="C00000"/>
              </a:buClr>
              <a:buFont typeface="Wingdings" panose="05000000000000000000" pitchFamily="2" charset="2"/>
              <a:buChar char="ü"/>
            </a:pPr>
            <a:endParaRPr lang="fr-FR" dirty="0">
              <a:latin typeface="Calibri" panose="020F0502020204030204" pitchFamily="34" charset="0"/>
              <a:cs typeface="Calibri" panose="020F0502020204030204" pitchFamily="34" charset="0"/>
            </a:endParaRPr>
          </a:p>
          <a:p>
            <a:pPr marL="742950" lvl="1" indent="-285750">
              <a:buClr>
                <a:srgbClr val="C00000"/>
              </a:buClr>
              <a:buFont typeface="Wingdings" panose="05000000000000000000" pitchFamily="2" charset="2"/>
              <a:buChar char="ü"/>
            </a:pPr>
            <a:r>
              <a:rPr lang="fr-FR" dirty="0">
                <a:latin typeface="Calibri" panose="020F0502020204030204" pitchFamily="34" charset="0"/>
                <a:cs typeface="Calibri" panose="020F0502020204030204" pitchFamily="34" charset="0"/>
              </a:rPr>
              <a:t>Mémo </a:t>
            </a:r>
            <a:r>
              <a:rPr lang="fr-FR" b="1" dirty="0">
                <a:latin typeface="Calibri" panose="020F0502020204030204" pitchFamily="34" charset="0"/>
                <a:cs typeface="Calibri" panose="020F0502020204030204" pitchFamily="34" charset="0"/>
              </a:rPr>
              <a:t>Parcours </a:t>
            </a:r>
            <a:r>
              <a:rPr lang="fr-FR" b="1" dirty="0" smtClean="0">
                <a:latin typeface="Calibri" panose="020F0502020204030204" pitchFamily="34" charset="0"/>
                <a:cs typeface="Calibri" panose="020F0502020204030204" pitchFamily="34" charset="0"/>
              </a:rPr>
              <a:t>Clients CBM </a:t>
            </a:r>
            <a:r>
              <a:rPr lang="fr-FR" dirty="0">
                <a:latin typeface="Calibri" panose="020F0502020204030204" pitchFamily="34" charset="0"/>
                <a:cs typeface="Calibri" panose="020F0502020204030204" pitchFamily="34" charset="0"/>
              </a:rPr>
              <a:t>ou cliquer </a:t>
            </a:r>
            <a:r>
              <a:rPr lang="fr-FR" dirty="0">
                <a:latin typeface="Calibri" panose="020F0502020204030204" pitchFamily="34" charset="0"/>
                <a:cs typeface="Calibri" panose="020F0502020204030204" pitchFamily="34" charset="0"/>
                <a:hlinkClick r:id="rId6"/>
              </a:rPr>
              <a:t>ici</a:t>
            </a:r>
            <a:endParaRPr lang="fr-FR" dirty="0">
              <a:latin typeface="Calibri" panose="020F0502020204030204" pitchFamily="34" charset="0"/>
              <a:cs typeface="Calibri" panose="020F0502020204030204" pitchFamily="34" charset="0"/>
            </a:endParaRPr>
          </a:p>
          <a:p>
            <a:pPr marL="742950" lvl="1" indent="-285750">
              <a:buClr>
                <a:srgbClr val="C00000"/>
              </a:buClr>
              <a:buFont typeface="Wingdings" panose="05000000000000000000" pitchFamily="2" charset="2"/>
              <a:buChar char="ü"/>
            </a:pPr>
            <a:endParaRPr lang="fr-FR" dirty="0">
              <a:latin typeface="Calibri" panose="020F0502020204030204" pitchFamily="34" charset="0"/>
              <a:cs typeface="Calibri" panose="020F0502020204030204" pitchFamily="34" charset="0"/>
            </a:endParaRPr>
          </a:p>
          <a:p>
            <a:pPr marL="742950" lvl="1" indent="-285750">
              <a:buClr>
                <a:srgbClr val="C00000"/>
              </a:buClr>
              <a:buFont typeface="Wingdings" panose="05000000000000000000" pitchFamily="2" charset="2"/>
              <a:buChar char="ü"/>
            </a:pPr>
            <a:r>
              <a:rPr lang="fr-FR" dirty="0">
                <a:latin typeface="Calibri" panose="020F0502020204030204" pitchFamily="34" charset="0"/>
                <a:cs typeface="Calibri" panose="020F0502020204030204" pitchFamily="34" charset="0"/>
              </a:rPr>
              <a:t>Guide _Suivi du dossier de vente </a:t>
            </a:r>
            <a:r>
              <a:rPr lang="fr-FR" dirty="0" err="1">
                <a:latin typeface="Calibri" panose="020F0502020204030204" pitchFamily="34" charset="0"/>
                <a:cs typeface="Calibri" panose="020F0502020204030204" pitchFamily="34" charset="0"/>
              </a:rPr>
              <a:t>MySys</a:t>
            </a:r>
            <a:r>
              <a:rPr lang="fr-FR" dirty="0">
                <a:latin typeface="Calibri" panose="020F0502020204030204" pitchFamily="34" charset="0"/>
                <a:cs typeface="Calibri" panose="020F0502020204030204" pitchFamily="34" charset="0"/>
              </a:rPr>
              <a:t> ou cliquer </a:t>
            </a:r>
            <a:r>
              <a:rPr lang="fr-FR" dirty="0">
                <a:latin typeface="Calibri" panose="020F0502020204030204" pitchFamily="34" charset="0"/>
                <a:cs typeface="Calibri" panose="020F0502020204030204" pitchFamily="34" charset="0"/>
                <a:hlinkClick r:id="rId7"/>
              </a:rPr>
              <a:t>ici</a:t>
            </a:r>
            <a:endParaRPr lang="fr-FR" dirty="0">
              <a:latin typeface="Calibri" panose="020F0502020204030204" pitchFamily="34" charset="0"/>
              <a:cs typeface="Calibri" panose="020F0502020204030204" pitchFamily="34" charset="0"/>
            </a:endParaRPr>
          </a:p>
          <a:p>
            <a:pPr marL="742950" lvl="1" indent="-285750">
              <a:buClr>
                <a:srgbClr val="C00000"/>
              </a:buClr>
              <a:buFont typeface="Wingdings" panose="05000000000000000000" pitchFamily="2" charset="2"/>
              <a:buChar char="ü"/>
            </a:pPr>
            <a:endParaRPr lang="fr-FR" dirty="0">
              <a:latin typeface="Calibri" panose="020F0502020204030204" pitchFamily="34" charset="0"/>
              <a:cs typeface="Calibri" panose="020F0502020204030204" pitchFamily="34" charset="0"/>
            </a:endParaRPr>
          </a:p>
          <a:p>
            <a:pPr marL="742950" lvl="1" indent="-285750">
              <a:buClr>
                <a:srgbClr val="C00000"/>
              </a:buClr>
              <a:buFont typeface="Wingdings" panose="05000000000000000000" pitchFamily="2" charset="2"/>
              <a:buChar char="ü"/>
            </a:pPr>
            <a:r>
              <a:rPr lang="fr-FR" dirty="0">
                <a:latin typeface="Calibri" panose="020F0502020204030204" pitchFamily="34" charset="0"/>
                <a:cs typeface="Calibri" panose="020F0502020204030204" pitchFamily="34" charset="0"/>
              </a:rPr>
              <a:t>Fiche </a:t>
            </a:r>
            <a:r>
              <a:rPr lang="fr-FR" b="1" dirty="0">
                <a:latin typeface="Calibri" panose="020F0502020204030204" pitchFamily="34" charset="0"/>
                <a:cs typeface="Calibri" panose="020F0502020204030204" pitchFamily="34" charset="0"/>
              </a:rPr>
              <a:t>Mémo </a:t>
            </a:r>
            <a:r>
              <a:rPr lang="fr-FR" b="1" dirty="0" smtClean="0">
                <a:latin typeface="Calibri" panose="020F0502020204030204" pitchFamily="34" charset="0"/>
                <a:cs typeface="Calibri" panose="020F0502020204030204" pitchFamily="34" charset="0"/>
              </a:rPr>
              <a:t>CBM 2021 </a:t>
            </a:r>
            <a:r>
              <a:rPr lang="fr-FR" dirty="0">
                <a:latin typeface="Calibri" panose="020F0502020204030204" pitchFamily="34" charset="0"/>
                <a:cs typeface="Calibri" panose="020F0502020204030204" pitchFamily="34" charset="0"/>
              </a:rPr>
              <a:t>ou cliquer </a:t>
            </a:r>
            <a:r>
              <a:rPr lang="fr-FR" dirty="0">
                <a:latin typeface="Calibri" panose="020F0502020204030204" pitchFamily="34" charset="0"/>
                <a:cs typeface="Calibri" panose="020F0502020204030204" pitchFamily="34" charset="0"/>
                <a:hlinkClick r:id="rId8"/>
              </a:rPr>
              <a:t>ici</a:t>
            </a:r>
            <a:endParaRPr lang="fr-FR" dirty="0">
              <a:latin typeface="Calibri" panose="020F0502020204030204" pitchFamily="34" charset="0"/>
              <a:cs typeface="Calibri" panose="020F0502020204030204" pitchFamily="34" charset="0"/>
            </a:endParaRPr>
          </a:p>
          <a:p>
            <a:endParaRPr lang="fr-FR" dirty="0">
              <a:latin typeface="Calibri" panose="020F0502020204030204" pitchFamily="34" charset="0"/>
              <a:cs typeface="Calibri" panose="020F0502020204030204" pitchFamily="34" charset="0"/>
            </a:endParaRPr>
          </a:p>
          <a:p>
            <a:pPr marL="742950" lvl="1" indent="-285750">
              <a:buClr>
                <a:srgbClr val="FF0000"/>
              </a:buClr>
              <a:buFont typeface="Wingdings" panose="05000000000000000000" pitchFamily="2" charset="2"/>
              <a:buChar char="Ø"/>
            </a:pPr>
            <a:endParaRPr lang="fr-FR" dirty="0" smtClean="0">
              <a:latin typeface="Calibri" panose="020F0502020204030204" pitchFamily="34" charset="0"/>
              <a:cs typeface="Calibri" panose="020F0502020204030204" pitchFamily="34" charset="0"/>
            </a:endParaRPr>
          </a:p>
          <a:p>
            <a:pPr marL="742950" lvl="1" indent="-285750">
              <a:buClr>
                <a:srgbClr val="FF0000"/>
              </a:buClr>
              <a:buFont typeface="Wingdings" panose="05000000000000000000" pitchFamily="2" charset="2"/>
              <a:buChar char="Ø"/>
            </a:pPr>
            <a:endParaRPr lang="fr-FR" dirty="0" smtClean="0">
              <a:latin typeface="Calibri" panose="020F0502020204030204" pitchFamily="34" charset="0"/>
              <a:cs typeface="Calibri" panose="020F0502020204030204" pitchFamily="34" charset="0"/>
            </a:endParaRPr>
          </a:p>
          <a:p>
            <a:pPr marL="742950" lvl="1" indent="-285750">
              <a:buClr>
                <a:srgbClr val="FF0000"/>
              </a:buClr>
              <a:buFont typeface="Wingdings" panose="05000000000000000000" pitchFamily="2" charset="2"/>
              <a:buChar char="Ø"/>
            </a:pPr>
            <a:endParaRPr lang="fr-FR" dirty="0" smtClean="0">
              <a:latin typeface="Calibri" panose="020F0502020204030204" pitchFamily="34" charset="0"/>
              <a:cs typeface="Calibri" panose="020F0502020204030204" pitchFamily="34" charset="0"/>
            </a:endParaRPr>
          </a:p>
        </p:txBody>
      </p:sp>
      <p:grpSp>
        <p:nvGrpSpPr>
          <p:cNvPr id="9" name="Groupe 8"/>
          <p:cNvGrpSpPr/>
          <p:nvPr/>
        </p:nvGrpSpPr>
        <p:grpSpPr>
          <a:xfrm>
            <a:off x="2401295" y="6281994"/>
            <a:ext cx="2862915" cy="440108"/>
            <a:chOff x="2401295" y="6281994"/>
            <a:chExt cx="2862915" cy="440108"/>
          </a:xfrm>
        </p:grpSpPr>
        <p:pic>
          <p:nvPicPr>
            <p:cNvPr id="10"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12" name="Rectangle 11"/>
            <p:cNvSpPr/>
            <p:nvPr/>
          </p:nvSpPr>
          <p:spPr>
            <a:xfrm>
              <a:off x="2757773" y="6352770"/>
              <a:ext cx="2020105" cy="253916"/>
            </a:xfrm>
            <a:prstGeom prst="rect">
              <a:avLst/>
            </a:prstGeom>
          </p:spPr>
          <p:txBody>
            <a:bodyPr wrap="none">
              <a:spAutoFit/>
            </a:bodyPr>
            <a:lstStyle/>
            <a:p>
              <a:r>
                <a:rPr lang="fr-FR" sz="1050" dirty="0">
                  <a:solidFill>
                    <a:srgbClr val="EEECE1">
                      <a:lumMod val="50000"/>
                    </a:srgbClr>
                  </a:solidFill>
                </a:rPr>
                <a:t>L’HEBDO PRO – Semaine </a:t>
              </a:r>
              <a:r>
                <a:rPr lang="fr-FR" sz="1050" dirty="0" smtClean="0">
                  <a:solidFill>
                    <a:srgbClr val="EEECE1">
                      <a:lumMod val="50000"/>
                    </a:srgbClr>
                  </a:solidFill>
                </a:rPr>
                <a:t>S18  </a:t>
              </a:r>
              <a:r>
                <a:rPr lang="fr-FR" sz="1050" dirty="0">
                  <a:solidFill>
                    <a:srgbClr val="EEECE1">
                      <a:lumMod val="50000"/>
                    </a:srgbClr>
                  </a:solidFill>
                </a:rPr>
                <a:t>2021</a:t>
              </a:r>
            </a:p>
          </p:txBody>
        </p:sp>
      </p:grpSp>
    </p:spTree>
    <p:extLst>
      <p:ext uri="{BB962C8B-B14F-4D97-AF65-F5344CB8AC3E}">
        <p14:creationId xmlns:p14="http://schemas.microsoft.com/office/powerpoint/2010/main" val="2397920147"/>
      </p:ext>
    </p:extLst>
  </p:cSld>
  <p:clrMapOvr>
    <a:masterClrMapping/>
  </p:clrMapOvr>
  <p:timing>
    <p:tnLst>
      <p:par>
        <p:cTn id="1" dur="indefinite" restart="never" nodeType="tmRoot"/>
      </p:par>
    </p:tnLst>
  </p:timing>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10" ma:contentTypeDescription="Create a new document." ma:contentTypeScope="" ma:versionID="61637efcb182c232f40fd863b85bc18c">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fe4997e14e96a559dee44ffbe762b7e7"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9DE2169-109F-4C19-AA36-BF31E4481C04}">
  <ds:schemaRefs>
    <ds:schemaRef ds:uri="http://schemas.microsoft.com/sharepoint/v3/contenttype/forms"/>
  </ds:schemaRefs>
</ds:datastoreItem>
</file>

<file path=customXml/itemProps2.xml><?xml version="1.0" encoding="utf-8"?>
<ds:datastoreItem xmlns:ds="http://schemas.openxmlformats.org/officeDocument/2006/customXml" ds:itemID="{1C925DB7-CCE4-48F1-BF80-9981159D6B98}">
  <ds:schemaRefs>
    <ds:schemaRef ds:uri="http://purl.org/dc/elements/1.1/"/>
    <ds:schemaRef ds:uri="http://schemas.microsoft.com/office/2006/metadata/properties"/>
    <ds:schemaRef ds:uri="http://schemas.microsoft.com/office/2006/documentManagement/types"/>
    <ds:schemaRef ds:uri="df2096ab-7d57-4ad3-817e-19c322fe2331"/>
    <ds:schemaRef ds:uri="http://schemas.microsoft.com/office/infopath/2007/PartnerControls"/>
    <ds:schemaRef ds:uri="http://purl.org/dc/dcmitype/"/>
    <ds:schemaRef ds:uri="http://schemas.openxmlformats.org/package/2006/metadata/core-properties"/>
    <ds:schemaRef ds:uri="a6eaa20e-8785-4f6a-ad54-680d61602c43"/>
    <ds:schemaRef ds:uri="http://www.w3.org/XML/1998/namespace"/>
    <ds:schemaRef ds:uri="http://purl.org/dc/terms/"/>
  </ds:schemaRefs>
</ds:datastoreItem>
</file>

<file path=customXml/itemProps3.xml><?xml version="1.0" encoding="utf-8"?>
<ds:datastoreItem xmlns:ds="http://schemas.openxmlformats.org/officeDocument/2006/customXml" ds:itemID="{78DA32F0-509D-4F25-9906-A432DA705C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17670</TotalTime>
  <Words>502</Words>
  <Application>Microsoft Office PowerPoint</Application>
  <PresentationFormat>Affichage à l'écran (4:3)</PresentationFormat>
  <Paragraphs>73</Paragraphs>
  <Slides>6</Slides>
  <Notes>4</Notes>
  <HiddenSlides>0</HiddenSlides>
  <MMClips>0</MMClips>
  <ScaleCrop>false</ScaleCrop>
  <HeadingPairs>
    <vt:vector size="6" baseType="variant">
      <vt:variant>
        <vt:lpstr>Polices utilisées</vt:lpstr>
      </vt:variant>
      <vt:variant>
        <vt:i4>7</vt:i4>
      </vt:variant>
      <vt:variant>
        <vt:lpstr>Thème</vt:lpstr>
      </vt:variant>
      <vt:variant>
        <vt:i4>9</vt:i4>
      </vt:variant>
      <vt:variant>
        <vt:lpstr>Titres des diapositives</vt:lpstr>
      </vt:variant>
      <vt:variant>
        <vt:i4>6</vt:i4>
      </vt:variant>
    </vt:vector>
  </HeadingPairs>
  <TitlesOfParts>
    <vt:vector size="22" baseType="lpstr">
      <vt:lpstr>Aharoni</vt:lpstr>
      <vt:lpstr>Arial</vt:lpstr>
      <vt:lpstr>Arial Narrow</vt:lpstr>
      <vt:lpstr>Calibri</vt:lpstr>
      <vt:lpstr>Segoe Print</vt:lpstr>
      <vt:lpstr>Wingdings</vt:lpstr>
      <vt:lpstr>Wingdings 2</vt:lpstr>
      <vt:lpstr>1-MODELE PART</vt:lpstr>
      <vt:lpstr>2-MODELE GP</vt:lpstr>
      <vt:lpstr>3-MODELE PRO</vt:lpstr>
      <vt:lpstr>MODELE BDR</vt:lpstr>
      <vt:lpstr>BDR ENTREPRISES</vt:lpstr>
      <vt:lpstr>BDR ESI</vt:lpstr>
      <vt:lpstr>BDR PP</vt:lpstr>
      <vt:lpstr>BDR IMMO PRO</vt:lpstr>
      <vt:lpstr>BDR SECTEUR PUBLIC</vt:lpstr>
      <vt:lpstr>Présentation PowerPoint</vt:lpstr>
      <vt:lpstr>sommaire</vt:lpstr>
      <vt:lpstr>le  NOUVEAU PROCESS crédit POP </vt:lpstr>
      <vt:lpstr>Signature électronique du CBM</vt:lpstr>
      <vt:lpstr>Signature électronique du CBM</vt:lpstr>
      <vt:lpstr>En résumé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POIGNANT Anne [CEGEE]</cp:lastModifiedBy>
  <cp:revision>763</cp:revision>
  <cp:lastPrinted>2020-01-23T16:40:35Z</cp:lastPrinted>
  <dcterms:created xsi:type="dcterms:W3CDTF">2016-06-03T08:10:53Z</dcterms:created>
  <dcterms:modified xsi:type="dcterms:W3CDTF">2021-05-07T17:35:52Z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daniel.rohde@cegee.caisse-epargne.fr</vt:lpwstr>
  </property>
  <property fmtid="{D5CDD505-2E9C-101B-9397-08002B2CF9AE}" pid="5" name="MSIP_Label_48a19f0c-bea1-442e-a475-ed109d9ec508_SetDate">
    <vt:lpwstr>2020-05-28T15:17:20.3613256Z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0x0101007CF08BC8829F314590D703EC1C666923</vt:lpwstr>
  </property>
</Properties>
</file>