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2"/>
  </p:notesMasterIdLst>
  <p:handoutMasterIdLst>
    <p:handoutMasterId r:id="rId23"/>
  </p:handoutMasterIdLst>
  <p:sldIdLst>
    <p:sldId id="286" r:id="rId13"/>
    <p:sldId id="474" r:id="rId14"/>
    <p:sldId id="501" r:id="rId15"/>
    <p:sldId id="510" r:id="rId16"/>
    <p:sldId id="498" r:id="rId17"/>
    <p:sldId id="500" r:id="rId18"/>
    <p:sldId id="499" r:id="rId19"/>
    <p:sldId id="475" r:id="rId20"/>
    <p:sldId id="413" r:id="rId2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8D41B13-4421-4181-A9E6-1EE03806E0D7}">
          <p14:sldIdLst>
            <p14:sldId id="286"/>
            <p14:sldId id="474"/>
            <p14:sldId id="501"/>
            <p14:sldId id="510"/>
            <p14:sldId id="498"/>
            <p14:sldId id="500"/>
            <p14:sldId id="499"/>
            <p14:sldId id="475"/>
          </p14:sldIdLst>
        </p14:section>
        <p14:section name="Section sans titre" id="{1D684246-C2C6-4019-B272-18C4264C9084}">
          <p14:sldIdLst>
            <p14:sldId id="4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EB0F2D"/>
    <a:srgbClr val="581D41"/>
    <a:srgbClr val="CCECFF"/>
    <a:srgbClr val="F7DAAF"/>
    <a:srgbClr val="A79C86"/>
    <a:srgbClr val="EA9922"/>
    <a:srgbClr val="DE6225"/>
    <a:srgbClr val="BFBFBF"/>
    <a:srgbClr val="FF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244274-9096-58A9-30A7-54796E5B947A}" v="8" dt="2020-06-10T16:16:09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9" autoAdjust="0"/>
  </p:normalViewPr>
  <p:slideViewPr>
    <p:cSldViewPr snapToGrid="0">
      <p:cViewPr varScale="1">
        <p:scale>
          <a:sx n="103" d="100"/>
          <a:sy n="103" d="100"/>
        </p:scale>
        <p:origin x="774" y="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3000" y="42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21/05/2021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r>
              <a:rPr lang="fr-FR" smtClean="0"/>
              <a:t>L’HEBDO PRO – Semaine S  2021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21/05/2021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r>
              <a:rPr lang="fr-FR" smtClean="0"/>
              <a:t>L’HEBDO PRO – Semaine S 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L’HEBDO PRO – Semaine S 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58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L’HEBDO PRO – Semaine S  2021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520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L’HEBDO PRO – Semaine S 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540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jp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jp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jp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8.jp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jp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61" y="77676"/>
            <a:ext cx="2529552" cy="2409359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8835" y="6116894"/>
            <a:ext cx="2379441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83" y="272843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B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83" y="272843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07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4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7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8.jp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8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8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8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8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0187" y="6297052"/>
            <a:ext cx="2199614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883" r:id="rId4"/>
    <p:sldLayoutId id="2147483772" r:id="rId5"/>
    <p:sldLayoutId id="2147483773" r:id="rId6"/>
    <p:sldLayoutId id="2147483774" r:id="rId7"/>
    <p:sldLayoutId id="2147483775" r:id="rId8"/>
    <p:sldLayoutId id="2147483882" r:id="rId9"/>
    <p:sldLayoutId id="2147483881" r:id="rId10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2" y="6405775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1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2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1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2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1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8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1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commerciaux.celca.caisse-epargne.fr/download/402/documents-commerciaux-front-lease/22299/guide-_-nouveau-portail-mysys-3-mai-2021.pptx" TargetMode="External"/><Relationship Id="rId7" Type="http://schemas.openxmlformats.org/officeDocument/2006/relationships/hyperlink" Target="http://commerciaux.celca.caisse-epargne.fr/download/1751/marche-des-pros/22499/pge-guide-des-process-demande-de-rat-et-de-regularisation-2.pptx" TargetMode="External"/><Relationship Id="rId2" Type="http://schemas.openxmlformats.org/officeDocument/2006/relationships/hyperlink" Target="http://commerciaux.celca.caisse-epargne.fr/download/402/documents-commerciaux-front-lease/22497/process-creation-enveloppe-interfacee-frontlease-nouveau-produit-_-version-modifiee.pdf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ommerciaux.celca.caisse-epargne.fr/download/402/documents-commerciaux-front-lease/22496/cbm-pl-sante-materiels-financables-pptx.pptx" TargetMode="External"/><Relationship Id="rId5" Type="http://schemas.openxmlformats.org/officeDocument/2006/relationships/hyperlink" Target="http://commerciaux.celca.caisse-epargne.fr/download/402/documents-commerciaux-front-lease/22302/fiche-memo-2021.pptx" TargetMode="External"/><Relationship Id="rId4" Type="http://schemas.openxmlformats.org/officeDocument/2006/relationships/hyperlink" Target="http://commerciaux.celca.caisse-epargne.fr/download/402/documents-commerciaux-front-lease/22298/2021-memo_parcours-client.pdf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597156" y="353355"/>
            <a:ext cx="9016404" cy="5736549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2882307" y="6392193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 21 mai –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20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24" y="11577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3019922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9" y="4774035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7241" y="5420366"/>
            <a:ext cx="867747" cy="13179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49937" y="1289024"/>
            <a:ext cx="11356407" cy="464607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CBM : Disposition spéciale PL de  Santé (</a:t>
            </a:r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Enveloppe Verticale Santé)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PGE :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Guide des process pour les demandes de RA et les demandes régularisation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2">
              <a:defRPr/>
            </a:pPr>
            <a:r>
              <a:rPr lang="fr-F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321293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4593274" y="6276927"/>
            <a:ext cx="2862915" cy="440108"/>
            <a:chOff x="2284269" y="6259674"/>
            <a:chExt cx="2862915" cy="440108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4269" y="625967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6" name="Rectangle 15"/>
            <p:cNvSpPr/>
            <p:nvPr/>
          </p:nvSpPr>
          <p:spPr>
            <a:xfrm>
              <a:off x="2757773" y="6352770"/>
              <a:ext cx="191590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L’HEBDO PRO – Semaine </a:t>
              </a:r>
              <a:r>
                <a:rPr lang="fr-FR" sz="1050" dirty="0" smtClean="0">
                  <a:solidFill>
                    <a:srgbClr val="EEECE1">
                      <a:lumMod val="50000"/>
                    </a:srgbClr>
                  </a:solidFill>
                </a:rPr>
                <a:t>20 </a:t>
              </a:r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600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371601" y="1128601"/>
            <a:ext cx="631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Professions Libérales de Santé : Un marché à fort potentiel</a:t>
            </a:r>
            <a:endParaRPr lang="fr-FR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527" y="3416950"/>
            <a:ext cx="4400522" cy="277966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596937" y="1545516"/>
            <a:ext cx="1108964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 marché à potentiel d’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quipement important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 marché en plaine mutation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Regroupement des cabinets, hyper spécialisation,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télé-médecine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réforme des politiques de santé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Avec la Covid 19, une augmentation des désinfections et stérilisations mais aussi une hausse dans le secteur de la santé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Quelles conséquences de la COVID 19 sur le secteur médical ?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Un marché en croissance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régulière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Evolution des progrès technologiques , équipements spécifiques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Renouvellements fréquents, obsolescence rapide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Vieillissement de la population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 marché de niche et à enjeux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 secteur médical représente près de 3% des financements de CBM </a:t>
            </a:r>
          </a:p>
          <a:p>
            <a:pPr lvl="1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en France (près de 670M€)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Les PL de santé représentent 17 % du PNB Marché Pro </a:t>
            </a:r>
          </a:p>
          <a:p>
            <a:pPr lvl="1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et 16% des clients (dont les ¾ sont actifs)</a:t>
            </a:r>
          </a:p>
          <a:p>
            <a:pPr lvl="1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Un risque limité (taux de défaillance &lt; 0,3%)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PNB attractif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dirty="0"/>
          </a:p>
        </p:txBody>
      </p:sp>
      <p:sp>
        <p:nvSpPr>
          <p:cNvPr id="16" name="ZoneTexte 15"/>
          <p:cNvSpPr txBox="1"/>
          <p:nvPr/>
        </p:nvSpPr>
        <p:spPr>
          <a:xfrm>
            <a:off x="10858552" y="6008946"/>
            <a:ext cx="955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Sources Mysys</a:t>
            </a:r>
            <a:endParaRPr lang="fr-FR" sz="1000" dirty="0"/>
          </a:p>
        </p:txBody>
      </p:sp>
      <p:grpSp>
        <p:nvGrpSpPr>
          <p:cNvPr id="8" name="Groupe 7"/>
          <p:cNvGrpSpPr/>
          <p:nvPr/>
        </p:nvGrpSpPr>
        <p:grpSpPr>
          <a:xfrm>
            <a:off x="4550612" y="6337610"/>
            <a:ext cx="2862915" cy="440108"/>
            <a:chOff x="2401295" y="6281994"/>
            <a:chExt cx="2862915" cy="44010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295" y="628199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0" name="Rectangle 9"/>
            <p:cNvSpPr/>
            <p:nvPr/>
          </p:nvSpPr>
          <p:spPr>
            <a:xfrm>
              <a:off x="2757773" y="6352770"/>
              <a:ext cx="191590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L’HEBDO PRO – Semaine </a:t>
              </a:r>
              <a:r>
                <a:rPr lang="fr-FR" sz="1050" dirty="0" smtClean="0">
                  <a:solidFill>
                    <a:srgbClr val="EEECE1">
                      <a:lumMod val="50000"/>
                    </a:srgbClr>
                  </a:solidFill>
                </a:rPr>
                <a:t>20 </a:t>
              </a:r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647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209" y="2024008"/>
            <a:ext cx="6818513" cy="386810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75488" y="1326788"/>
            <a:ext cx="42336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Le crédit bail, un outil de conquête adapté !</a:t>
            </a: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Les métiers de la Santé sont très présents parmi les métiers prioritaires de conquête du marché des Pros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4572278" y="6264741"/>
            <a:ext cx="2862915" cy="440108"/>
            <a:chOff x="2401295" y="6281994"/>
            <a:chExt cx="2862915" cy="44010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295" y="628199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9" name="Rectangle 8"/>
            <p:cNvSpPr/>
            <p:nvPr/>
          </p:nvSpPr>
          <p:spPr>
            <a:xfrm>
              <a:off x="2757773" y="6352770"/>
              <a:ext cx="191590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L’HEBDO PRO – Semaine </a:t>
              </a:r>
              <a:r>
                <a:rPr lang="fr-FR" sz="1050" dirty="0" smtClean="0">
                  <a:solidFill>
                    <a:srgbClr val="EEECE1">
                      <a:lumMod val="50000"/>
                    </a:srgbClr>
                  </a:solidFill>
                </a:rPr>
                <a:t>20 </a:t>
              </a:r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577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999617" y="2045241"/>
            <a:ext cx="10186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Mise à disposition de conditions tarifaires spéciales jusqu'au </a:t>
            </a:r>
            <a:r>
              <a:rPr lang="fr-FR" b="1" dirty="0" smtClean="0">
                <a:solidFill>
                  <a:srgbClr val="FF0000"/>
                </a:solidFill>
              </a:rPr>
              <a:t>31/07/2021</a:t>
            </a:r>
            <a:r>
              <a:rPr lang="fr-FR" b="1" dirty="0" smtClean="0"/>
              <a:t> pour les Professions Libérales de Santé </a:t>
            </a:r>
            <a:r>
              <a:rPr lang="fr-FR" i="1" dirty="0" smtClean="0"/>
              <a:t>(prolongation possible jusqu’au 30/09 si les TCI le permettent)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Le client pourra exercer des droits de </a:t>
            </a:r>
            <a:r>
              <a:rPr lang="fr-FR" dirty="0" smtClean="0"/>
              <a:t>tirage sur son enveloppe pendant 12 mois 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i="1" dirty="0"/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7B925865-1655-4608-857E-49A16EAF0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973297"/>
              </p:ext>
            </p:extLst>
          </p:nvPr>
        </p:nvGraphicFramePr>
        <p:xfrm>
          <a:off x="1383195" y="2801909"/>
          <a:ext cx="7832724" cy="166735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58181">
                  <a:extLst>
                    <a:ext uri="{9D8B030D-6E8A-4147-A177-3AD203B41FA5}">
                      <a16:colId xmlns:a16="http://schemas.microsoft.com/office/drawing/2014/main" val="2646454823"/>
                    </a:ext>
                  </a:extLst>
                </a:gridCol>
                <a:gridCol w="1958181">
                  <a:extLst>
                    <a:ext uri="{9D8B030D-6E8A-4147-A177-3AD203B41FA5}">
                      <a16:colId xmlns:a16="http://schemas.microsoft.com/office/drawing/2014/main" val="162423318"/>
                    </a:ext>
                  </a:extLst>
                </a:gridCol>
                <a:gridCol w="1958181">
                  <a:extLst>
                    <a:ext uri="{9D8B030D-6E8A-4147-A177-3AD203B41FA5}">
                      <a16:colId xmlns:a16="http://schemas.microsoft.com/office/drawing/2014/main" val="1363844748"/>
                    </a:ext>
                  </a:extLst>
                </a:gridCol>
                <a:gridCol w="1958181">
                  <a:extLst>
                    <a:ext uri="{9D8B030D-6E8A-4147-A177-3AD203B41FA5}">
                      <a16:colId xmlns:a16="http://schemas.microsoft.com/office/drawing/2014/main" val="3744139363"/>
                    </a:ext>
                  </a:extLst>
                </a:gridCol>
              </a:tblGrid>
              <a:tr h="416838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Taux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3 à 5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6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7 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232388"/>
                  </a:ext>
                </a:extLst>
              </a:tr>
              <a:tr h="416838">
                <a:tc>
                  <a:txBody>
                    <a:bodyPr/>
                    <a:lstStyle/>
                    <a:p>
                      <a:r>
                        <a:rPr lang="fr-FR" sz="1800" b="1" dirty="0"/>
                        <a:t>15 à 50 K€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1,05%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1,10%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918894"/>
                  </a:ext>
                </a:extLst>
              </a:tr>
              <a:tr h="416838">
                <a:tc>
                  <a:txBody>
                    <a:bodyPr/>
                    <a:lstStyle/>
                    <a:p>
                      <a:r>
                        <a:rPr lang="fr-FR" sz="1800" b="1" dirty="0"/>
                        <a:t>50 à 100 K€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0,80%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0,85%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0,90%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20301"/>
                  </a:ext>
                </a:extLst>
              </a:tr>
              <a:tr h="416838">
                <a:tc>
                  <a:txBody>
                    <a:bodyPr/>
                    <a:lstStyle/>
                    <a:p>
                      <a:r>
                        <a:rPr lang="fr-FR" sz="1800" b="1" dirty="0"/>
                        <a:t>100 à 150 K€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0,70%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0,75%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0,80%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470069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9316721" y="3522569"/>
            <a:ext cx="28752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ATTENTION : Cette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tarification </a:t>
            </a:r>
            <a:r>
              <a:rPr lang="fr-FR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n’est pas </a:t>
            </a:r>
            <a:r>
              <a:rPr lang="fr-FR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 </a:t>
            </a:r>
            <a:r>
              <a:rPr lang="fr-FR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</a:t>
            </a:r>
            <a:r>
              <a:rPr lang="fr-FR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Frontlease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181460" y="1253554"/>
            <a:ext cx="7335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Une offre dédiée et offensive : l’enveloppe VERTICALE SANTE 12 mois</a:t>
            </a:r>
            <a:endParaRPr lang="fr-FR" b="1" dirty="0">
              <a:solidFill>
                <a:srgbClr val="C00000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4589530" y="6307873"/>
            <a:ext cx="2862915" cy="440108"/>
            <a:chOff x="2401295" y="6281994"/>
            <a:chExt cx="2862915" cy="440108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295" y="628199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2" name="Rectangle 11"/>
            <p:cNvSpPr/>
            <p:nvPr/>
          </p:nvSpPr>
          <p:spPr>
            <a:xfrm>
              <a:off x="2757773" y="6352770"/>
              <a:ext cx="191590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L’HEBDO PRO – Semaine </a:t>
              </a:r>
              <a:r>
                <a:rPr lang="fr-FR" sz="1050" dirty="0" smtClean="0">
                  <a:solidFill>
                    <a:srgbClr val="EEECE1">
                      <a:lumMod val="50000"/>
                    </a:srgbClr>
                  </a:solidFill>
                </a:rPr>
                <a:t>20 </a:t>
              </a:r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63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59358" y="1379962"/>
            <a:ext cx="5885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Comment bénéficier de l’offre ?</a:t>
            </a:r>
            <a:endParaRPr lang="fr-FR" b="1" dirty="0">
              <a:solidFill>
                <a:srgbClr val="C0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9B734A0-589E-4137-BAF9-53D4EBAE6084}"/>
              </a:ext>
            </a:extLst>
          </p:cNvPr>
          <p:cNvGrpSpPr/>
          <p:nvPr/>
        </p:nvGrpSpPr>
        <p:grpSpPr>
          <a:xfrm>
            <a:off x="1235414" y="1935231"/>
            <a:ext cx="748687" cy="523777"/>
            <a:chOff x="654961" y="2780928"/>
            <a:chExt cx="748687" cy="523777"/>
          </a:xfrm>
        </p:grpSpPr>
        <p:sp>
          <p:nvSpPr>
            <p:cNvPr id="7" name="Freeform 170">
              <a:extLst>
                <a:ext uri="{FF2B5EF4-FFF2-40B4-BE49-F238E27FC236}">
                  <a16:creationId xmlns:a16="http://schemas.microsoft.com/office/drawing/2014/main" id="{73C383C0-59F2-4E56-BB2C-3DC1E0CFD2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0462" y="2780928"/>
              <a:ext cx="603186" cy="367516"/>
            </a:xfrm>
            <a:custGeom>
              <a:avLst/>
              <a:gdLst>
                <a:gd name="T0" fmla="*/ 111549 w 277"/>
                <a:gd name="T1" fmla="*/ 73725 h 178"/>
                <a:gd name="T2" fmla="*/ 2975 w 277"/>
                <a:gd name="T3" fmla="*/ 73725 h 178"/>
                <a:gd name="T4" fmla="*/ 0 w 277"/>
                <a:gd name="T5" fmla="*/ 70759 h 178"/>
                <a:gd name="T6" fmla="*/ 0 w 277"/>
                <a:gd name="T7" fmla="*/ 2975 h 178"/>
                <a:gd name="T8" fmla="*/ 2975 w 277"/>
                <a:gd name="T9" fmla="*/ 0 h 178"/>
                <a:gd name="T10" fmla="*/ 111549 w 277"/>
                <a:gd name="T11" fmla="*/ 0 h 178"/>
                <a:gd name="T12" fmla="*/ 114523 w 277"/>
                <a:gd name="T13" fmla="*/ 2975 h 178"/>
                <a:gd name="T14" fmla="*/ 114523 w 277"/>
                <a:gd name="T15" fmla="*/ 70759 h 178"/>
                <a:gd name="T16" fmla="*/ 111549 w 277"/>
                <a:gd name="T17" fmla="*/ 73725 h 178"/>
                <a:gd name="T18" fmla="*/ 5753 w 277"/>
                <a:gd name="T19" fmla="*/ 68247 h 178"/>
                <a:gd name="T20" fmla="*/ 108737 w 277"/>
                <a:gd name="T21" fmla="*/ 68247 h 178"/>
                <a:gd name="T22" fmla="*/ 108737 w 277"/>
                <a:gd name="T23" fmla="*/ 5757 h 178"/>
                <a:gd name="T24" fmla="*/ 5753 w 277"/>
                <a:gd name="T25" fmla="*/ 5757 h 178"/>
                <a:gd name="T26" fmla="*/ 5753 w 277"/>
                <a:gd name="T27" fmla="*/ 68247 h 1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7" h="178">
                  <a:moveTo>
                    <a:pt x="270" y="178"/>
                  </a:moveTo>
                  <a:cubicBezTo>
                    <a:pt x="7" y="178"/>
                    <a:pt x="7" y="178"/>
                    <a:pt x="7" y="178"/>
                  </a:cubicBezTo>
                  <a:cubicBezTo>
                    <a:pt x="3" y="178"/>
                    <a:pt x="0" y="175"/>
                    <a:pt x="0" y="17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74" y="0"/>
                    <a:pt x="277" y="3"/>
                    <a:pt x="277" y="7"/>
                  </a:cubicBezTo>
                  <a:cubicBezTo>
                    <a:pt x="277" y="171"/>
                    <a:pt x="277" y="171"/>
                    <a:pt x="277" y="171"/>
                  </a:cubicBezTo>
                  <a:cubicBezTo>
                    <a:pt x="277" y="175"/>
                    <a:pt x="274" y="178"/>
                    <a:pt x="270" y="178"/>
                  </a:cubicBezTo>
                  <a:close/>
                  <a:moveTo>
                    <a:pt x="14" y="165"/>
                  </a:moveTo>
                  <a:cubicBezTo>
                    <a:pt x="263" y="165"/>
                    <a:pt x="263" y="165"/>
                    <a:pt x="263" y="165"/>
                  </a:cubicBezTo>
                  <a:cubicBezTo>
                    <a:pt x="263" y="14"/>
                    <a:pt x="263" y="14"/>
                    <a:pt x="263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0" name="Freeform 171">
              <a:extLst>
                <a:ext uri="{FF2B5EF4-FFF2-40B4-BE49-F238E27FC236}">
                  <a16:creationId xmlns:a16="http://schemas.microsoft.com/office/drawing/2014/main" id="{3072B771-5234-4CE4-A4FD-B9932982C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280" y="3119636"/>
              <a:ext cx="319550" cy="96899"/>
            </a:xfrm>
            <a:custGeom>
              <a:avLst/>
              <a:gdLst>
                <a:gd name="T0" fmla="*/ 56731 w 147"/>
                <a:gd name="T1" fmla="*/ 19260 h 47"/>
                <a:gd name="T2" fmla="*/ 3288 w 147"/>
                <a:gd name="T3" fmla="*/ 19260 h 47"/>
                <a:gd name="T4" fmla="*/ 368 w 147"/>
                <a:gd name="T5" fmla="*/ 17703 h 47"/>
                <a:gd name="T6" fmla="*/ 1237 w 147"/>
                <a:gd name="T7" fmla="*/ 14397 h 47"/>
                <a:gd name="T8" fmla="*/ 14716 w 147"/>
                <a:gd name="T9" fmla="*/ 1238 h 47"/>
                <a:gd name="T10" fmla="*/ 18320 w 147"/>
                <a:gd name="T11" fmla="*/ 1238 h 47"/>
                <a:gd name="T12" fmla="*/ 18320 w 147"/>
                <a:gd name="T13" fmla="*/ 4846 h 47"/>
                <a:gd name="T14" fmla="*/ 9902 w 147"/>
                <a:gd name="T15" fmla="*/ 13873 h 47"/>
                <a:gd name="T16" fmla="*/ 50206 w 147"/>
                <a:gd name="T17" fmla="*/ 13873 h 47"/>
                <a:gd name="T18" fmla="*/ 41697 w 147"/>
                <a:gd name="T19" fmla="*/ 4846 h 47"/>
                <a:gd name="T20" fmla="*/ 41697 w 147"/>
                <a:gd name="T21" fmla="*/ 1238 h 47"/>
                <a:gd name="T22" fmla="*/ 45301 w 147"/>
                <a:gd name="T23" fmla="*/ 1238 h 47"/>
                <a:gd name="T24" fmla="*/ 58877 w 147"/>
                <a:gd name="T25" fmla="*/ 14397 h 47"/>
                <a:gd name="T26" fmla="*/ 59651 w 147"/>
                <a:gd name="T27" fmla="*/ 17703 h 47"/>
                <a:gd name="T28" fmla="*/ 56731 w 147"/>
                <a:gd name="T29" fmla="*/ 19260 h 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47" h="47">
                  <a:moveTo>
                    <a:pt x="139" y="47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5" y="47"/>
                    <a:pt x="2" y="45"/>
                    <a:pt x="1" y="43"/>
                  </a:cubicBezTo>
                  <a:cubicBezTo>
                    <a:pt x="0" y="40"/>
                    <a:pt x="1" y="37"/>
                    <a:pt x="3" y="35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8" y="0"/>
                    <a:pt x="43" y="0"/>
                    <a:pt x="45" y="3"/>
                  </a:cubicBezTo>
                  <a:cubicBezTo>
                    <a:pt x="48" y="5"/>
                    <a:pt x="48" y="10"/>
                    <a:pt x="45" y="1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99" y="10"/>
                    <a:pt x="99" y="5"/>
                    <a:pt x="102" y="3"/>
                  </a:cubicBezTo>
                  <a:cubicBezTo>
                    <a:pt x="104" y="0"/>
                    <a:pt x="108" y="0"/>
                    <a:pt x="111" y="3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6" y="37"/>
                    <a:pt x="147" y="40"/>
                    <a:pt x="146" y="43"/>
                  </a:cubicBezTo>
                  <a:cubicBezTo>
                    <a:pt x="144" y="45"/>
                    <a:pt x="142" y="47"/>
                    <a:pt x="139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1" name="Oval 172">
              <a:extLst>
                <a:ext uri="{FF2B5EF4-FFF2-40B4-BE49-F238E27FC236}">
                  <a16:creationId xmlns:a16="http://schemas.microsoft.com/office/drawing/2014/main" id="{7E934ED4-DA5A-4649-B772-288C48E20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576" y="2894413"/>
              <a:ext cx="136975" cy="16324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600"/>
                </a:spcBef>
                <a:buFont typeface="GillSans" panose="020B0602020204020204" charset="0"/>
                <a:buChar char=" "/>
                <a:defRPr sz="2400">
                  <a:solidFill>
                    <a:schemeClr val="accent1"/>
                  </a:solidFill>
                  <a:latin typeface="GillSans" panose="020B0602020204020204" charset="0"/>
                </a:defRPr>
              </a:lvl1pPr>
              <a:lvl2pPr marL="355600" indent="-228600">
                <a:lnSpc>
                  <a:spcPct val="90000"/>
                </a:lnSpc>
                <a:spcBef>
                  <a:spcPts val="6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accent1"/>
                  </a:solidFill>
                  <a:latin typeface="GillSans" panose="020B0602020204020204" charset="0"/>
                </a:defRPr>
              </a:lvl2pPr>
              <a:lvl3pPr marL="719138" indent="-320675">
                <a:lnSpc>
                  <a:spcPct val="90000"/>
                </a:lnSpc>
                <a:spcBef>
                  <a:spcPts val="6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accent1"/>
                  </a:solidFill>
                  <a:latin typeface="GillSans" panose="020B0602020204020204" charset="0"/>
                </a:defRPr>
              </a:lvl3pPr>
              <a:lvl4pPr marL="1071563" indent="-322263">
                <a:lnSpc>
                  <a:spcPct val="90000"/>
                </a:lnSpc>
                <a:spcBef>
                  <a:spcPts val="6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accent1"/>
                  </a:solidFill>
                  <a:latin typeface="GillSans" panose="020B0602020204020204" charset="0"/>
                </a:defRPr>
              </a:lvl4pPr>
              <a:lvl5pPr marL="1435100" indent="-312738">
                <a:lnSpc>
                  <a:spcPct val="90000"/>
                </a:lnSpc>
                <a:spcBef>
                  <a:spcPts val="6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tabLst>
                  <a:tab pos="1879600" algn="l"/>
                </a:tabLst>
                <a:defRPr sz="1400">
                  <a:solidFill>
                    <a:schemeClr val="accent1"/>
                  </a:solidFill>
                  <a:latin typeface="GillSans" panose="020B0602020204020204" charset="0"/>
                </a:defRPr>
              </a:lvl5pPr>
              <a:lvl6pPr marL="1892300" indent="-312738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tabLst>
                  <a:tab pos="1879600" algn="l"/>
                </a:tabLst>
                <a:defRPr sz="1400">
                  <a:solidFill>
                    <a:schemeClr val="accent1"/>
                  </a:solidFill>
                  <a:latin typeface="GillSans" panose="020B0602020204020204" charset="0"/>
                </a:defRPr>
              </a:lvl6pPr>
              <a:lvl7pPr marL="2349500" indent="-312738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tabLst>
                  <a:tab pos="1879600" algn="l"/>
                </a:tabLst>
                <a:defRPr sz="1400">
                  <a:solidFill>
                    <a:schemeClr val="accent1"/>
                  </a:solidFill>
                  <a:latin typeface="GillSans" panose="020B0602020204020204" charset="0"/>
                </a:defRPr>
              </a:lvl7pPr>
              <a:lvl8pPr marL="2806700" indent="-312738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tabLst>
                  <a:tab pos="1879600" algn="l"/>
                </a:tabLst>
                <a:defRPr sz="1400">
                  <a:solidFill>
                    <a:schemeClr val="accent1"/>
                  </a:solidFill>
                  <a:latin typeface="GillSans" panose="020B0602020204020204" charset="0"/>
                </a:defRPr>
              </a:lvl8pPr>
              <a:lvl9pPr marL="3263900" indent="-312738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tabLst>
                  <a:tab pos="1879600" algn="l"/>
                </a:tabLst>
                <a:defRPr sz="1400">
                  <a:solidFill>
                    <a:schemeClr val="accent1"/>
                  </a:solidFill>
                  <a:latin typeface="GillSans" panose="020B060202020402020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fr-FR" altLang="fr-FR" sz="135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73">
              <a:extLst>
                <a:ext uri="{FF2B5EF4-FFF2-40B4-BE49-F238E27FC236}">
                  <a16:creationId xmlns:a16="http://schemas.microsoft.com/office/drawing/2014/main" id="{B288BE8E-1F6E-4A9B-94B5-67BA0EB933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666" y="2880009"/>
              <a:ext cx="195087" cy="189432"/>
            </a:xfrm>
            <a:custGeom>
              <a:avLst/>
              <a:gdLst>
                <a:gd name="T0" fmla="*/ 19105 w 93"/>
                <a:gd name="T1" fmla="*/ 37385 h 92"/>
                <a:gd name="T2" fmla="*/ 0 w 93"/>
                <a:gd name="T3" fmla="*/ 18754 h 92"/>
                <a:gd name="T4" fmla="*/ 19105 w 93"/>
                <a:gd name="T5" fmla="*/ 0 h 92"/>
                <a:gd name="T6" fmla="*/ 38524 w 93"/>
                <a:gd name="T7" fmla="*/ 18754 h 92"/>
                <a:gd name="T8" fmla="*/ 19105 w 93"/>
                <a:gd name="T9" fmla="*/ 37385 h 92"/>
                <a:gd name="T10" fmla="*/ 19105 w 93"/>
                <a:gd name="T11" fmla="*/ 5696 h 92"/>
                <a:gd name="T12" fmla="*/ 5798 w 93"/>
                <a:gd name="T13" fmla="*/ 18754 h 92"/>
                <a:gd name="T14" fmla="*/ 19105 w 93"/>
                <a:gd name="T15" fmla="*/ 32033 h 92"/>
                <a:gd name="T16" fmla="*/ 32747 w 93"/>
                <a:gd name="T17" fmla="*/ 18754 h 92"/>
                <a:gd name="T18" fmla="*/ 19105 w 93"/>
                <a:gd name="T19" fmla="*/ 5696 h 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3" h="92">
                  <a:moveTo>
                    <a:pt x="46" y="92"/>
                  </a:moveTo>
                  <a:cubicBezTo>
                    <a:pt x="21" y="92"/>
                    <a:pt x="0" y="72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2" y="0"/>
                    <a:pt x="93" y="21"/>
                    <a:pt x="93" y="46"/>
                  </a:cubicBezTo>
                  <a:cubicBezTo>
                    <a:pt x="93" y="72"/>
                    <a:pt x="72" y="92"/>
                    <a:pt x="46" y="92"/>
                  </a:cubicBezTo>
                  <a:close/>
                  <a:moveTo>
                    <a:pt x="46" y="14"/>
                  </a:moveTo>
                  <a:cubicBezTo>
                    <a:pt x="28" y="14"/>
                    <a:pt x="14" y="28"/>
                    <a:pt x="14" y="46"/>
                  </a:cubicBezTo>
                  <a:cubicBezTo>
                    <a:pt x="14" y="64"/>
                    <a:pt x="28" y="79"/>
                    <a:pt x="46" y="79"/>
                  </a:cubicBezTo>
                  <a:cubicBezTo>
                    <a:pt x="64" y="79"/>
                    <a:pt x="79" y="64"/>
                    <a:pt x="79" y="46"/>
                  </a:cubicBezTo>
                  <a:cubicBezTo>
                    <a:pt x="79" y="28"/>
                    <a:pt x="64" y="14"/>
                    <a:pt x="46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3" name="Freeform 174">
              <a:extLst>
                <a:ext uri="{FF2B5EF4-FFF2-40B4-BE49-F238E27FC236}">
                  <a16:creationId xmlns:a16="http://schemas.microsoft.com/office/drawing/2014/main" id="{BFC74562-29D6-4BBE-A662-45CF02499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16" y="3077734"/>
              <a:ext cx="279952" cy="214748"/>
            </a:xfrm>
            <a:custGeom>
              <a:avLst/>
              <a:gdLst>
                <a:gd name="T0" fmla="*/ 0 w 129"/>
                <a:gd name="T1" fmla="*/ 43104 h 104"/>
                <a:gd name="T2" fmla="*/ 21070 w 129"/>
                <a:gd name="T3" fmla="*/ 2065 h 104"/>
                <a:gd name="T4" fmla="*/ 31555 w 129"/>
                <a:gd name="T5" fmla="*/ 2065 h 104"/>
                <a:gd name="T6" fmla="*/ 52036 w 129"/>
                <a:gd name="T7" fmla="*/ 43104 h 104"/>
                <a:gd name="T8" fmla="*/ 0 w 129"/>
                <a:gd name="T9" fmla="*/ 43104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9" h="104">
                  <a:moveTo>
                    <a:pt x="0" y="104"/>
                  </a:moveTo>
                  <a:cubicBezTo>
                    <a:pt x="0" y="104"/>
                    <a:pt x="0" y="5"/>
                    <a:pt x="52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5"/>
                    <a:pt x="129" y="0"/>
                    <a:pt x="129" y="104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4" name="Freeform 175">
              <a:extLst>
                <a:ext uri="{FF2B5EF4-FFF2-40B4-BE49-F238E27FC236}">
                  <a16:creationId xmlns:a16="http://schemas.microsoft.com/office/drawing/2014/main" id="{ECB679D6-D2A5-43B0-B4EB-275086E1C8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961" y="3061465"/>
              <a:ext cx="311262" cy="243240"/>
            </a:xfrm>
            <a:custGeom>
              <a:avLst/>
              <a:gdLst>
                <a:gd name="T0" fmla="*/ 55990 w 143"/>
                <a:gd name="T1" fmla="*/ 45260 h 112"/>
                <a:gd name="T2" fmla="*/ 2971 w 143"/>
                <a:gd name="T3" fmla="*/ 45260 h 112"/>
                <a:gd name="T4" fmla="*/ 0 w 143"/>
                <a:gd name="T5" fmla="*/ 42855 h 112"/>
                <a:gd name="T6" fmla="*/ 24286 w 143"/>
                <a:gd name="T7" fmla="*/ 0 h 112"/>
                <a:gd name="T8" fmla="*/ 34677 w 143"/>
                <a:gd name="T9" fmla="*/ 0 h 112"/>
                <a:gd name="T10" fmla="*/ 47448 w 143"/>
                <a:gd name="T11" fmla="*/ 5306 h 112"/>
                <a:gd name="T12" fmla="*/ 58963 w 143"/>
                <a:gd name="T13" fmla="*/ 42855 h 112"/>
                <a:gd name="T14" fmla="*/ 55990 w 143"/>
                <a:gd name="T15" fmla="*/ 45260 h 112"/>
                <a:gd name="T16" fmla="*/ 5744 w 143"/>
                <a:gd name="T17" fmla="*/ 39944 h 112"/>
                <a:gd name="T18" fmla="*/ 53191 w 143"/>
                <a:gd name="T19" fmla="*/ 39944 h 112"/>
                <a:gd name="T20" fmla="*/ 43760 w 143"/>
                <a:gd name="T21" fmla="*/ 9235 h 112"/>
                <a:gd name="T22" fmla="*/ 35046 w 143"/>
                <a:gd name="T23" fmla="*/ 5683 h 112"/>
                <a:gd name="T24" fmla="*/ 35046 w 143"/>
                <a:gd name="T25" fmla="*/ 5683 h 112"/>
                <a:gd name="T26" fmla="*/ 24286 w 143"/>
                <a:gd name="T27" fmla="*/ 5683 h 112"/>
                <a:gd name="T28" fmla="*/ 5744 w 143"/>
                <a:gd name="T29" fmla="*/ 39944 h 1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43" h="112">
                  <a:moveTo>
                    <a:pt x="136" y="112"/>
                  </a:moveTo>
                  <a:cubicBezTo>
                    <a:pt x="7" y="112"/>
                    <a:pt x="7" y="112"/>
                    <a:pt x="7" y="112"/>
                  </a:cubicBezTo>
                  <a:cubicBezTo>
                    <a:pt x="3" y="112"/>
                    <a:pt x="0" y="109"/>
                    <a:pt x="0" y="106"/>
                  </a:cubicBezTo>
                  <a:cubicBezTo>
                    <a:pt x="0" y="101"/>
                    <a:pt x="1" y="0"/>
                    <a:pt x="59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101" y="0"/>
                    <a:pt x="115" y="13"/>
                  </a:cubicBezTo>
                  <a:cubicBezTo>
                    <a:pt x="134" y="30"/>
                    <a:pt x="143" y="61"/>
                    <a:pt x="143" y="106"/>
                  </a:cubicBezTo>
                  <a:cubicBezTo>
                    <a:pt x="143" y="109"/>
                    <a:pt x="140" y="112"/>
                    <a:pt x="136" y="112"/>
                  </a:cubicBezTo>
                  <a:close/>
                  <a:moveTo>
                    <a:pt x="14" y="99"/>
                  </a:moveTo>
                  <a:cubicBezTo>
                    <a:pt x="129" y="99"/>
                    <a:pt x="129" y="99"/>
                    <a:pt x="129" y="99"/>
                  </a:cubicBezTo>
                  <a:cubicBezTo>
                    <a:pt x="128" y="53"/>
                    <a:pt x="116" y="32"/>
                    <a:pt x="106" y="23"/>
                  </a:cubicBezTo>
                  <a:cubicBezTo>
                    <a:pt x="96" y="13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21" y="14"/>
                    <a:pt x="15" y="78"/>
                    <a:pt x="14" y="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5" name="Freeform 176">
              <a:extLst>
                <a:ext uri="{FF2B5EF4-FFF2-40B4-BE49-F238E27FC236}">
                  <a16:creationId xmlns:a16="http://schemas.microsoft.com/office/drawing/2014/main" id="{F0891280-FD43-45EE-A287-F7744587E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92" y="2871716"/>
              <a:ext cx="52491" cy="16586"/>
            </a:xfrm>
            <a:custGeom>
              <a:avLst/>
              <a:gdLst>
                <a:gd name="T0" fmla="*/ 8631 w 24"/>
                <a:gd name="T1" fmla="*/ 3401 h 8"/>
                <a:gd name="T2" fmla="*/ 1810 w 24"/>
                <a:gd name="T3" fmla="*/ 3401 h 8"/>
                <a:gd name="T4" fmla="*/ 0 w 24"/>
                <a:gd name="T5" fmla="*/ 1810 h 8"/>
                <a:gd name="T6" fmla="*/ 1810 w 24"/>
                <a:gd name="T7" fmla="*/ 0 h 8"/>
                <a:gd name="T8" fmla="*/ 8631 w 24"/>
                <a:gd name="T9" fmla="*/ 0 h 8"/>
                <a:gd name="T10" fmla="*/ 10210 w 24"/>
                <a:gd name="T11" fmla="*/ 1810 h 8"/>
                <a:gd name="T12" fmla="*/ 8631 w 24"/>
                <a:gd name="T13" fmla="*/ 3401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8">
                  <a:moveTo>
                    <a:pt x="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6"/>
                    <a:pt x="22" y="8"/>
                    <a:pt x="20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6" name="Freeform 177">
              <a:extLst>
                <a:ext uri="{FF2B5EF4-FFF2-40B4-BE49-F238E27FC236}">
                  <a16:creationId xmlns:a16="http://schemas.microsoft.com/office/drawing/2014/main" id="{F08391B2-9A5F-4796-A64D-114D7501D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404" y="2841162"/>
              <a:ext cx="228382" cy="253158"/>
            </a:xfrm>
            <a:custGeom>
              <a:avLst/>
              <a:gdLst>
                <a:gd name="T0" fmla="*/ 34916 w 105"/>
                <a:gd name="T1" fmla="*/ 49840 h 123"/>
                <a:gd name="T2" fmla="*/ 1238 w 105"/>
                <a:gd name="T3" fmla="*/ 49840 h 123"/>
                <a:gd name="T4" fmla="*/ 0 w 105"/>
                <a:gd name="T5" fmla="*/ 47706 h 123"/>
                <a:gd name="T6" fmla="*/ 0 w 105"/>
                <a:gd name="T7" fmla="*/ 41220 h 123"/>
                <a:gd name="T8" fmla="*/ 3292 w 105"/>
                <a:gd name="T9" fmla="*/ 27154 h 123"/>
                <a:gd name="T10" fmla="*/ 6103 w 105"/>
                <a:gd name="T11" fmla="*/ 14587 h 123"/>
                <a:gd name="T12" fmla="*/ 6103 w 105"/>
                <a:gd name="T13" fmla="*/ 1544 h 123"/>
                <a:gd name="T14" fmla="*/ 7775 w 105"/>
                <a:gd name="T15" fmla="*/ 0 h 123"/>
                <a:gd name="T16" fmla="*/ 41454 w 105"/>
                <a:gd name="T17" fmla="*/ 0 h 123"/>
                <a:gd name="T18" fmla="*/ 43072 w 105"/>
                <a:gd name="T19" fmla="*/ 1544 h 123"/>
                <a:gd name="T20" fmla="*/ 43072 w 105"/>
                <a:gd name="T21" fmla="*/ 14587 h 123"/>
                <a:gd name="T22" fmla="*/ 39782 w 105"/>
                <a:gd name="T23" fmla="*/ 28701 h 123"/>
                <a:gd name="T24" fmla="*/ 36976 w 105"/>
                <a:gd name="T25" fmla="*/ 41220 h 123"/>
                <a:gd name="T26" fmla="*/ 36976 w 105"/>
                <a:gd name="T27" fmla="*/ 47706 h 123"/>
                <a:gd name="T28" fmla="*/ 34916 w 105"/>
                <a:gd name="T29" fmla="*/ 49840 h 123"/>
                <a:gd name="T30" fmla="*/ 2924 w 105"/>
                <a:gd name="T31" fmla="*/ 46567 h 123"/>
                <a:gd name="T32" fmla="*/ 33678 w 105"/>
                <a:gd name="T33" fmla="*/ 46567 h 123"/>
                <a:gd name="T34" fmla="*/ 33678 w 105"/>
                <a:gd name="T35" fmla="*/ 41220 h 123"/>
                <a:gd name="T36" fmla="*/ 36976 w 105"/>
                <a:gd name="T37" fmla="*/ 27154 h 123"/>
                <a:gd name="T38" fmla="*/ 39782 w 105"/>
                <a:gd name="T39" fmla="*/ 14587 h 123"/>
                <a:gd name="T40" fmla="*/ 39782 w 105"/>
                <a:gd name="T41" fmla="*/ 3275 h 123"/>
                <a:gd name="T42" fmla="*/ 9393 w 105"/>
                <a:gd name="T43" fmla="*/ 3275 h 123"/>
                <a:gd name="T44" fmla="*/ 9393 w 105"/>
                <a:gd name="T45" fmla="*/ 14587 h 123"/>
                <a:gd name="T46" fmla="*/ 6103 w 105"/>
                <a:gd name="T47" fmla="*/ 28701 h 123"/>
                <a:gd name="T48" fmla="*/ 2924 w 105"/>
                <a:gd name="T49" fmla="*/ 41220 h 123"/>
                <a:gd name="T50" fmla="*/ 2924 w 105"/>
                <a:gd name="T51" fmla="*/ 46567 h 12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05" h="123">
                  <a:moveTo>
                    <a:pt x="85" y="123"/>
                  </a:moveTo>
                  <a:cubicBezTo>
                    <a:pt x="3" y="123"/>
                    <a:pt x="3" y="123"/>
                    <a:pt x="3" y="123"/>
                  </a:cubicBezTo>
                  <a:cubicBezTo>
                    <a:pt x="1" y="123"/>
                    <a:pt x="0" y="120"/>
                    <a:pt x="0" y="118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84"/>
                    <a:pt x="4" y="76"/>
                    <a:pt x="8" y="67"/>
                  </a:cubicBezTo>
                  <a:cubicBezTo>
                    <a:pt x="12" y="59"/>
                    <a:pt x="15" y="52"/>
                    <a:pt x="15" y="3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7" y="0"/>
                    <a:pt x="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3" y="0"/>
                    <a:pt x="105" y="1"/>
                    <a:pt x="105" y="4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53"/>
                    <a:pt x="101" y="62"/>
                    <a:pt x="97" y="71"/>
                  </a:cubicBezTo>
                  <a:cubicBezTo>
                    <a:pt x="93" y="79"/>
                    <a:pt x="90" y="86"/>
                    <a:pt x="90" y="102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0" y="120"/>
                    <a:pt x="87" y="123"/>
                    <a:pt x="85" y="123"/>
                  </a:cubicBezTo>
                  <a:close/>
                  <a:moveTo>
                    <a:pt x="7" y="115"/>
                  </a:moveTo>
                  <a:cubicBezTo>
                    <a:pt x="82" y="115"/>
                    <a:pt x="82" y="115"/>
                    <a:pt x="82" y="115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84"/>
                    <a:pt x="86" y="76"/>
                    <a:pt x="90" y="67"/>
                  </a:cubicBezTo>
                  <a:cubicBezTo>
                    <a:pt x="94" y="59"/>
                    <a:pt x="97" y="52"/>
                    <a:pt x="97" y="36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53"/>
                    <a:pt x="19" y="62"/>
                    <a:pt x="15" y="71"/>
                  </a:cubicBezTo>
                  <a:cubicBezTo>
                    <a:pt x="11" y="79"/>
                    <a:pt x="7" y="86"/>
                    <a:pt x="7" y="102"/>
                  </a:cubicBezTo>
                  <a:lnTo>
                    <a:pt x="7" y="1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7" name="Freeform 178">
              <a:extLst>
                <a:ext uri="{FF2B5EF4-FFF2-40B4-BE49-F238E27FC236}">
                  <a16:creationId xmlns:a16="http://schemas.microsoft.com/office/drawing/2014/main" id="{39C8D80B-5146-41C5-BA7C-9C2E159BA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392" y="2909253"/>
              <a:ext cx="121558" cy="16586"/>
            </a:xfrm>
            <a:custGeom>
              <a:avLst/>
              <a:gdLst>
                <a:gd name="T0" fmla="*/ 21452 w 56"/>
                <a:gd name="T1" fmla="*/ 3401 h 8"/>
                <a:gd name="T2" fmla="*/ 1544 w 56"/>
                <a:gd name="T3" fmla="*/ 3401 h 8"/>
                <a:gd name="T4" fmla="*/ 0 w 56"/>
                <a:gd name="T5" fmla="*/ 1810 h 8"/>
                <a:gd name="T6" fmla="*/ 1544 w 56"/>
                <a:gd name="T7" fmla="*/ 0 h 8"/>
                <a:gd name="T8" fmla="*/ 21452 w 56"/>
                <a:gd name="T9" fmla="*/ 0 h 8"/>
                <a:gd name="T10" fmla="*/ 22631 w 56"/>
                <a:gd name="T11" fmla="*/ 1810 h 8"/>
                <a:gd name="T12" fmla="*/ 21452 w 56"/>
                <a:gd name="T13" fmla="*/ 3401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8">
                  <a:moveTo>
                    <a:pt x="53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2"/>
                    <a:pt x="56" y="4"/>
                  </a:cubicBezTo>
                  <a:cubicBezTo>
                    <a:pt x="56" y="6"/>
                    <a:pt x="55" y="8"/>
                    <a:pt x="53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8" name="Freeform 179">
              <a:extLst>
                <a:ext uri="{FF2B5EF4-FFF2-40B4-BE49-F238E27FC236}">
                  <a16:creationId xmlns:a16="http://schemas.microsoft.com/office/drawing/2014/main" id="{7CBE6BEE-8DC4-4904-8DD6-38B5E70E1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946" y="2942426"/>
              <a:ext cx="121558" cy="13967"/>
            </a:xfrm>
            <a:custGeom>
              <a:avLst/>
              <a:gdLst>
                <a:gd name="T0" fmla="*/ 21113 w 56"/>
                <a:gd name="T1" fmla="*/ 2315 h 7"/>
                <a:gd name="T2" fmla="*/ 1233 w 56"/>
                <a:gd name="T3" fmla="*/ 2315 h 7"/>
                <a:gd name="T4" fmla="*/ 0 w 56"/>
                <a:gd name="T5" fmla="*/ 1013 h 7"/>
                <a:gd name="T6" fmla="*/ 1233 w 56"/>
                <a:gd name="T7" fmla="*/ 0 h 7"/>
                <a:gd name="T8" fmla="*/ 21113 w 56"/>
                <a:gd name="T9" fmla="*/ 0 h 7"/>
                <a:gd name="T10" fmla="*/ 22631 w 56"/>
                <a:gd name="T11" fmla="*/ 1013 h 7"/>
                <a:gd name="T12" fmla="*/ 21113 w 56"/>
                <a:gd name="T13" fmla="*/ 2315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7">
                  <a:moveTo>
                    <a:pt x="52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1"/>
                    <a:pt x="56" y="3"/>
                  </a:cubicBezTo>
                  <a:cubicBezTo>
                    <a:pt x="56" y="6"/>
                    <a:pt x="54" y="7"/>
                    <a:pt x="52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9" name="Freeform 180">
              <a:extLst>
                <a:ext uri="{FF2B5EF4-FFF2-40B4-BE49-F238E27FC236}">
                  <a16:creationId xmlns:a16="http://schemas.microsoft.com/office/drawing/2014/main" id="{170CE67F-13AE-476F-B581-A369C1BB8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895" y="2972979"/>
              <a:ext cx="104982" cy="16586"/>
            </a:xfrm>
            <a:custGeom>
              <a:avLst/>
              <a:gdLst>
                <a:gd name="T0" fmla="*/ 18812 w 48"/>
                <a:gd name="T1" fmla="*/ 3401 h 8"/>
                <a:gd name="T2" fmla="*/ 1275 w 48"/>
                <a:gd name="T3" fmla="*/ 3401 h 8"/>
                <a:gd name="T4" fmla="*/ 0 w 48"/>
                <a:gd name="T5" fmla="*/ 1810 h 8"/>
                <a:gd name="T6" fmla="*/ 1275 w 48"/>
                <a:gd name="T7" fmla="*/ 0 h 8"/>
                <a:gd name="T8" fmla="*/ 18812 w 48"/>
                <a:gd name="T9" fmla="*/ 0 h 8"/>
                <a:gd name="T10" fmla="*/ 20499 w 48"/>
                <a:gd name="T11" fmla="*/ 1810 h 8"/>
                <a:gd name="T12" fmla="*/ 18812 w 48"/>
                <a:gd name="T13" fmla="*/ 3401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8">
                  <a:moveTo>
                    <a:pt x="4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8" y="2"/>
                    <a:pt x="48" y="4"/>
                  </a:cubicBezTo>
                  <a:cubicBezTo>
                    <a:pt x="48" y="6"/>
                    <a:pt x="46" y="8"/>
                    <a:pt x="44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20" name="Freeform 181">
              <a:extLst>
                <a:ext uri="{FF2B5EF4-FFF2-40B4-BE49-F238E27FC236}">
                  <a16:creationId xmlns:a16="http://schemas.microsoft.com/office/drawing/2014/main" id="{27A3B85D-8D20-4498-9737-6B619C352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556" y="3006152"/>
              <a:ext cx="106824" cy="16586"/>
            </a:xfrm>
            <a:custGeom>
              <a:avLst/>
              <a:gdLst>
                <a:gd name="T0" fmla="*/ 18813 w 49"/>
                <a:gd name="T1" fmla="*/ 3401 h 8"/>
                <a:gd name="T2" fmla="*/ 1562 w 49"/>
                <a:gd name="T3" fmla="*/ 3401 h 8"/>
                <a:gd name="T4" fmla="*/ 0 w 49"/>
                <a:gd name="T5" fmla="*/ 1810 h 8"/>
                <a:gd name="T6" fmla="*/ 1562 w 49"/>
                <a:gd name="T7" fmla="*/ 0 h 8"/>
                <a:gd name="T8" fmla="*/ 18813 w 49"/>
                <a:gd name="T9" fmla="*/ 0 h 8"/>
                <a:gd name="T10" fmla="*/ 20444 w 49"/>
                <a:gd name="T11" fmla="*/ 1810 h 8"/>
                <a:gd name="T12" fmla="*/ 18813 w 49"/>
                <a:gd name="T13" fmla="*/ 3401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9" h="8">
                  <a:moveTo>
                    <a:pt x="45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2"/>
                    <a:pt x="49" y="4"/>
                  </a:cubicBezTo>
                  <a:cubicBezTo>
                    <a:pt x="49" y="6"/>
                    <a:pt x="47" y="8"/>
                    <a:pt x="45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21" name="Freeform 182">
              <a:extLst>
                <a:ext uri="{FF2B5EF4-FFF2-40B4-BE49-F238E27FC236}">
                  <a16:creationId xmlns:a16="http://schemas.microsoft.com/office/drawing/2014/main" id="{D79C91DB-78A5-4DA6-A0DA-96656BE77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889" y="3041070"/>
              <a:ext cx="52491" cy="16586"/>
            </a:xfrm>
            <a:custGeom>
              <a:avLst/>
              <a:gdLst>
                <a:gd name="T0" fmla="*/ 8631 w 24"/>
                <a:gd name="T1" fmla="*/ 3401 h 8"/>
                <a:gd name="T2" fmla="*/ 1810 w 24"/>
                <a:gd name="T3" fmla="*/ 3401 h 8"/>
                <a:gd name="T4" fmla="*/ 0 w 24"/>
                <a:gd name="T5" fmla="*/ 1810 h 8"/>
                <a:gd name="T6" fmla="*/ 1810 w 24"/>
                <a:gd name="T7" fmla="*/ 0 h 8"/>
                <a:gd name="T8" fmla="*/ 8631 w 24"/>
                <a:gd name="T9" fmla="*/ 0 h 8"/>
                <a:gd name="T10" fmla="*/ 10210 w 24"/>
                <a:gd name="T11" fmla="*/ 1810 h 8"/>
                <a:gd name="T12" fmla="*/ 8631 w 24"/>
                <a:gd name="T13" fmla="*/ 3401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8">
                  <a:moveTo>
                    <a:pt x="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6"/>
                    <a:pt x="22" y="8"/>
                    <a:pt x="20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22" name="Freeform 183">
              <a:extLst>
                <a:ext uri="{FF2B5EF4-FFF2-40B4-BE49-F238E27FC236}">
                  <a16:creationId xmlns:a16="http://schemas.microsoft.com/office/drawing/2014/main" id="{E4111768-599D-4728-94F8-AFD36A83BF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965" y="3103050"/>
              <a:ext cx="52491" cy="53251"/>
            </a:xfrm>
            <a:custGeom>
              <a:avLst/>
              <a:gdLst>
                <a:gd name="T0" fmla="*/ 5600 w 24"/>
                <a:gd name="T1" fmla="*/ 10178 h 26"/>
                <a:gd name="T2" fmla="*/ 4299 w 24"/>
                <a:gd name="T3" fmla="*/ 9298 h 26"/>
                <a:gd name="T4" fmla="*/ 390 w 24"/>
                <a:gd name="T5" fmla="*/ 1485 h 26"/>
                <a:gd name="T6" fmla="*/ 390 w 24"/>
                <a:gd name="T7" fmla="*/ 364 h 26"/>
                <a:gd name="T8" fmla="*/ 1275 w 24"/>
                <a:gd name="T9" fmla="*/ 0 h 26"/>
                <a:gd name="T10" fmla="*/ 9391 w 24"/>
                <a:gd name="T11" fmla="*/ 0 h 26"/>
                <a:gd name="T12" fmla="*/ 10210 w 24"/>
                <a:gd name="T13" fmla="*/ 364 h 26"/>
                <a:gd name="T14" fmla="*/ 10210 w 24"/>
                <a:gd name="T15" fmla="*/ 1150 h 26"/>
                <a:gd name="T16" fmla="*/ 6498 w 24"/>
                <a:gd name="T17" fmla="*/ 9298 h 26"/>
                <a:gd name="T18" fmla="*/ 5600 w 24"/>
                <a:gd name="T19" fmla="*/ 10178 h 26"/>
                <a:gd name="T20" fmla="*/ 3028 w 24"/>
                <a:gd name="T21" fmla="*/ 2004 h 26"/>
                <a:gd name="T22" fmla="*/ 5600 w 24"/>
                <a:gd name="T23" fmla="*/ 6705 h 26"/>
                <a:gd name="T24" fmla="*/ 7705 w 24"/>
                <a:gd name="T25" fmla="*/ 2004 h 26"/>
                <a:gd name="T26" fmla="*/ 3028 w 24"/>
                <a:gd name="T27" fmla="*/ 2004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4" h="26">
                  <a:moveTo>
                    <a:pt x="13" y="26"/>
                  </a:moveTo>
                  <a:cubicBezTo>
                    <a:pt x="12" y="26"/>
                    <a:pt x="11" y="25"/>
                    <a:pt x="10" y="2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4" y="1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4" y="26"/>
                    <a:pt x="13" y="26"/>
                  </a:cubicBezTo>
                  <a:close/>
                  <a:moveTo>
                    <a:pt x="7" y="5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8" y="5"/>
                    <a:pt x="18" y="5"/>
                    <a:pt x="18" y="5"/>
                  </a:cubicBezTo>
                  <a:lnTo>
                    <a:pt x="7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23" name="Freeform 184">
              <a:extLst>
                <a:ext uri="{FF2B5EF4-FFF2-40B4-BE49-F238E27FC236}">
                  <a16:creationId xmlns:a16="http://schemas.microsoft.com/office/drawing/2014/main" id="{C9B7AF21-BA67-498E-851D-F7534C381E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9282" y="3145825"/>
              <a:ext cx="60779" cy="115231"/>
            </a:xfrm>
            <a:custGeom>
              <a:avLst/>
              <a:gdLst>
                <a:gd name="T0" fmla="*/ 10124 w 28"/>
                <a:gd name="T1" fmla="*/ 22631 h 56"/>
                <a:gd name="T2" fmla="*/ 10124 w 28"/>
                <a:gd name="T3" fmla="*/ 22631 h 56"/>
                <a:gd name="T4" fmla="*/ 1233 w 28"/>
                <a:gd name="T5" fmla="*/ 22631 h 56"/>
                <a:gd name="T6" fmla="*/ 368 w 28"/>
                <a:gd name="T7" fmla="*/ 22263 h 56"/>
                <a:gd name="T8" fmla="*/ 368 w 28"/>
                <a:gd name="T9" fmla="*/ 21452 h 56"/>
                <a:gd name="T10" fmla="*/ 4818 w 28"/>
                <a:gd name="T11" fmla="*/ 867 h 56"/>
                <a:gd name="T12" fmla="*/ 6051 w 28"/>
                <a:gd name="T13" fmla="*/ 0 h 56"/>
                <a:gd name="T14" fmla="*/ 6850 w 28"/>
                <a:gd name="T15" fmla="*/ 867 h 56"/>
                <a:gd name="T16" fmla="*/ 11357 w 28"/>
                <a:gd name="T17" fmla="*/ 21113 h 56"/>
                <a:gd name="T18" fmla="*/ 11357 w 28"/>
                <a:gd name="T19" fmla="*/ 21452 h 56"/>
                <a:gd name="T20" fmla="*/ 10124 w 28"/>
                <a:gd name="T21" fmla="*/ 22631 h 56"/>
                <a:gd name="T22" fmla="*/ 2411 w 28"/>
                <a:gd name="T23" fmla="*/ 20585 h 56"/>
                <a:gd name="T24" fmla="*/ 8957 w 28"/>
                <a:gd name="T25" fmla="*/ 20585 h 56"/>
                <a:gd name="T26" fmla="*/ 6051 w 28"/>
                <a:gd name="T27" fmla="*/ 6051 h 56"/>
                <a:gd name="T28" fmla="*/ 2411 w 28"/>
                <a:gd name="T29" fmla="*/ 20585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" h="56">
                  <a:moveTo>
                    <a:pt x="25" y="56"/>
                  </a:moveTo>
                  <a:cubicBezTo>
                    <a:pt x="25" y="56"/>
                    <a:pt x="25" y="56"/>
                    <a:pt x="25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" y="56"/>
                    <a:pt x="2" y="56"/>
                    <a:pt x="1" y="55"/>
                  </a:cubicBezTo>
                  <a:cubicBezTo>
                    <a:pt x="1" y="54"/>
                    <a:pt x="0" y="54"/>
                    <a:pt x="1" y="5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4" y="0"/>
                    <a:pt x="15" y="0"/>
                  </a:cubicBezTo>
                  <a:cubicBezTo>
                    <a:pt x="16" y="0"/>
                    <a:pt x="17" y="1"/>
                    <a:pt x="17" y="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5"/>
                    <a:pt x="27" y="56"/>
                    <a:pt x="25" y="56"/>
                  </a:cubicBezTo>
                  <a:close/>
                  <a:moveTo>
                    <a:pt x="6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6" y="5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GB" sz="135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8FECC9D-69CF-4209-AFA2-DB5C0502011A}"/>
              </a:ext>
            </a:extLst>
          </p:cNvPr>
          <p:cNvSpPr/>
          <p:nvPr/>
        </p:nvSpPr>
        <p:spPr>
          <a:xfrm>
            <a:off x="2129602" y="1875702"/>
            <a:ext cx="767709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Process </a:t>
            </a: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: </a:t>
            </a:r>
          </a:p>
          <a:p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Il 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convient </a:t>
            </a: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d’indiquer 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dans la zone commentaires de </a:t>
            </a: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Front Lease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le souhait de bénéficier d’une « </a:t>
            </a: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enveloppe verticale santé valable 12 mois </a:t>
            </a: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».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convient de passer par le module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 </a:t>
            </a:r>
            <a:r>
              <a:rPr lang="fr-FR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 financement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»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l’écran « 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 demandes DEFI 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Un tuto étape par étape est à votre disposition pour instruire le CBM sous Front Lease. ICI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fr-FR" sz="1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fr-FR" sz="1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5" name="Picture 99">
            <a:extLst>
              <a:ext uri="{FF2B5EF4-FFF2-40B4-BE49-F238E27FC236}">
                <a16:creationId xmlns:a16="http://schemas.microsoft.com/office/drawing/2014/main" id="{EDF2439A-0C3F-4ABC-91E1-42C787FE5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811" y="4160203"/>
            <a:ext cx="568819" cy="441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40522" y="4026462"/>
            <a:ext cx="78243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fr-FR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Délégation</a:t>
            </a: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:</a:t>
            </a:r>
          </a:p>
          <a:p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Cette 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opération s’inscrit dans le cadre de la </a:t>
            </a: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délégation de la Caisse 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(respect du schéma délégataire et du partage de risque à 50/50). </a:t>
            </a:r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Seuls 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les professionnels ciblés dont la note </a:t>
            </a: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NIO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est </a:t>
            </a: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strictement inférieure à 8 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peuvent bénéficier de cette mesure. 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  <p:graphicFrame>
        <p:nvGraphicFramePr>
          <p:cNvPr id="27" name="Objet 2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012729"/>
              </p:ext>
            </p:extLst>
          </p:nvPr>
        </p:nvGraphicFramePr>
        <p:xfrm>
          <a:off x="10260115" y="3467146"/>
          <a:ext cx="1082890" cy="91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Présentation" showAsIcon="1" r:id="rId5" imgW="914400" imgH="771480" progId="PowerPoint.Show.12">
                  <p:embed/>
                </p:oleObj>
              </mc:Choice>
              <mc:Fallback>
                <p:oleObj name="Présentation" showAsIcon="1" r:id="rId5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60115" y="3467146"/>
                        <a:ext cx="1082890" cy="91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Flèche droite 27"/>
          <p:cNvSpPr/>
          <p:nvPr/>
        </p:nvSpPr>
        <p:spPr>
          <a:xfrm>
            <a:off x="9759952" y="3674693"/>
            <a:ext cx="356620" cy="8257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4536691" y="6330656"/>
            <a:ext cx="2862915" cy="440108"/>
            <a:chOff x="2401295" y="6281994"/>
            <a:chExt cx="2862915" cy="440108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295" y="628199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31" name="Rectangle 30"/>
            <p:cNvSpPr/>
            <p:nvPr/>
          </p:nvSpPr>
          <p:spPr>
            <a:xfrm>
              <a:off x="2757773" y="6352770"/>
              <a:ext cx="191590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L’HEBDO PRO – Semaine </a:t>
              </a:r>
              <a:r>
                <a:rPr lang="fr-FR" sz="1050" dirty="0" smtClean="0">
                  <a:solidFill>
                    <a:srgbClr val="EEECE1">
                      <a:lumMod val="50000"/>
                    </a:srgbClr>
                  </a:solidFill>
                </a:rPr>
                <a:t>20 </a:t>
              </a:r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148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28440" y="2876969"/>
            <a:ext cx="3319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 marché à potentiel,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 outil de conquête, le CBM,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Une offre spécifique…</a:t>
            </a:r>
          </a:p>
          <a:p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quels bénéficiaires ?</a:t>
            </a: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711" y="1890875"/>
            <a:ext cx="3629133" cy="406805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297" y="1993532"/>
            <a:ext cx="4122752" cy="396539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01" y="1247320"/>
            <a:ext cx="4164108" cy="53552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4535709" y="6320671"/>
            <a:ext cx="2862915" cy="440108"/>
            <a:chOff x="2401295" y="6281994"/>
            <a:chExt cx="2862915" cy="440108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295" y="628199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2" name="Rectangle 11"/>
            <p:cNvSpPr/>
            <p:nvPr/>
          </p:nvSpPr>
          <p:spPr>
            <a:xfrm>
              <a:off x="2757773" y="6352770"/>
              <a:ext cx="191590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L’HEBDO PRO – Semaine </a:t>
              </a:r>
              <a:r>
                <a:rPr lang="fr-FR" sz="1050" dirty="0" smtClean="0">
                  <a:solidFill>
                    <a:srgbClr val="EEECE1">
                      <a:lumMod val="50000"/>
                    </a:srgbClr>
                  </a:solidFill>
                </a:rPr>
                <a:t>20 </a:t>
              </a:r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2021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520891" y="4370894"/>
            <a:ext cx="33110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Quel matériels finançons nous ?</a:t>
            </a: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Des exemples chiffrés pour chaque profession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A retrouver dans la RDC, lien en dernière page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82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7741920" y="4731350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collecter les coupons réponse originaux dans le Classeur Client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428450" y="317652"/>
            <a:ext cx="10719522" cy="709200"/>
          </a:xfrm>
        </p:spPr>
        <p:txBody>
          <a:bodyPr>
            <a:normAutofit/>
          </a:bodyPr>
          <a:lstStyle/>
          <a:p>
            <a:r>
              <a:rPr lang="fr-FR" sz="1500" dirty="0">
                <a:latin typeface="Arial" panose="020B0604020202020204" pitchFamily="34" charset="0"/>
                <a:cs typeface="Arial" panose="020B0604020202020204" pitchFamily="34" charset="0"/>
              </a:rPr>
              <a:t>PGE </a:t>
            </a:r>
            <a:r>
              <a:rPr lang="fr-F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:  </a:t>
            </a:r>
            <a:r>
              <a:rPr lang="fr-FR" sz="1500" dirty="0">
                <a:latin typeface="Arial" panose="020B0604020202020204" pitchFamily="34" charset="0"/>
                <a:cs typeface="Arial" panose="020B0604020202020204" pitchFamily="34" charset="0"/>
              </a:rPr>
              <a:t>Guide des process pour les demandes de </a:t>
            </a:r>
            <a:r>
              <a:rPr lang="fr-F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RAT </a:t>
            </a:r>
            <a:r>
              <a:rPr lang="fr-FR" sz="1500" dirty="0">
                <a:latin typeface="Arial" panose="020B0604020202020204" pitchFamily="34" charset="0"/>
                <a:cs typeface="Arial" panose="020B0604020202020204" pitchFamily="34" charset="0"/>
              </a:rPr>
              <a:t>et les demandes régularisation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925296" y="6281994"/>
            <a:ext cx="2862915" cy="440108"/>
            <a:chOff x="2401295" y="6281994"/>
            <a:chExt cx="2862915" cy="44010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295" y="628199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0" name="Rectangle 9"/>
            <p:cNvSpPr/>
            <p:nvPr/>
          </p:nvSpPr>
          <p:spPr>
            <a:xfrm>
              <a:off x="3244105" y="6375090"/>
              <a:ext cx="198964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L’HEBDO PRO – Semaine </a:t>
              </a:r>
              <a:r>
                <a:rPr lang="fr-FR" sz="1050" dirty="0" smtClean="0">
                  <a:solidFill>
                    <a:srgbClr val="EEECE1">
                      <a:lumMod val="50000"/>
                    </a:srgbClr>
                  </a:solidFill>
                </a:rPr>
                <a:t>S20 </a:t>
              </a:r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2021</a:t>
              </a:r>
            </a:p>
          </p:txBody>
        </p:sp>
      </p:grpSp>
      <p:sp>
        <p:nvSpPr>
          <p:cNvPr id="4" name="Rectangle 3">
            <a:hlinkClick r:id="" action="ppaction://noaction"/>
          </p:cNvPr>
          <p:cNvSpPr/>
          <p:nvPr/>
        </p:nvSpPr>
        <p:spPr>
          <a:xfrm>
            <a:off x="1880616" y="1975104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PGE en phase I ou II</a:t>
            </a:r>
          </a:p>
          <a:p>
            <a:pPr algn="ctr"/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 traiter une demande de rachat anticipé total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hors RAT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de phase 1)</a:t>
            </a:r>
          </a:p>
        </p:txBody>
      </p:sp>
      <p:sp>
        <p:nvSpPr>
          <p:cNvPr id="14" name="Rectangle 13">
            <a:hlinkClick r:id="" action="ppaction://noaction"/>
          </p:cNvPr>
          <p:cNvSpPr/>
          <p:nvPr/>
        </p:nvSpPr>
        <p:spPr>
          <a:xfrm>
            <a:off x="4806696" y="1947778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modifier la périodicité de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remboursement du PGE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(M/S/T/A)</a:t>
            </a:r>
          </a:p>
        </p:txBody>
      </p:sp>
      <p:sp>
        <p:nvSpPr>
          <p:cNvPr id="15" name="Rectangle 14">
            <a:hlinkClick r:id="" action="ppaction://noaction"/>
          </p:cNvPr>
          <p:cNvSpPr/>
          <p:nvPr/>
        </p:nvSpPr>
        <p:spPr>
          <a:xfrm>
            <a:off x="7732776" y="1975104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PGE </a:t>
            </a:r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passage en phase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</a:p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régulariser un choix client non exercé après la date limite de réponse</a:t>
            </a:r>
          </a:p>
        </p:txBody>
      </p:sp>
      <p:sp>
        <p:nvSpPr>
          <p:cNvPr id="17" name="Rectangle 16">
            <a:hlinkClick r:id="" action="ppaction://noaction"/>
          </p:cNvPr>
          <p:cNvSpPr/>
          <p:nvPr/>
        </p:nvSpPr>
        <p:spPr>
          <a:xfrm>
            <a:off x="1880616" y="3387699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PGE </a:t>
            </a:r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passage en phase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</a:p>
          <a:p>
            <a:pPr lvl="0"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régulariser une erreur de choix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(hors RAT)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avant la date limite de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réponse ou quelques jours après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hlinkClick r:id="" action="ppaction://noaction"/>
          </p:cNvPr>
          <p:cNvSpPr/>
          <p:nvPr/>
        </p:nvSpPr>
        <p:spPr>
          <a:xfrm>
            <a:off x="7732776" y="3387699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PGE passage en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II</a:t>
            </a:r>
          </a:p>
          <a:p>
            <a:pPr lvl="0"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régulariser un PGE en REJET </a:t>
            </a:r>
          </a:p>
          <a:p>
            <a:pPr lvl="0" algn="ctr"/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(traitement impossible suite anomalies reçues via Doc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</a:t>
            </a: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hlinkClick r:id="" action="ppaction://noaction"/>
          </p:cNvPr>
          <p:cNvSpPr/>
          <p:nvPr/>
        </p:nvSpPr>
        <p:spPr>
          <a:xfrm>
            <a:off x="1889760" y="4740494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PGE phase II</a:t>
            </a:r>
          </a:p>
          <a:p>
            <a:pPr lvl="0"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régulariser un choix client après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prélèvement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RA ou de la première échéance</a:t>
            </a:r>
          </a:p>
        </p:txBody>
      </p:sp>
      <p:sp>
        <p:nvSpPr>
          <p:cNvPr id="21" name="Rectangle 20">
            <a:hlinkClick r:id="" action="ppaction://noaction"/>
          </p:cNvPr>
          <p:cNvSpPr/>
          <p:nvPr/>
        </p:nvSpPr>
        <p:spPr>
          <a:xfrm>
            <a:off x="4815840" y="4763881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PGE </a:t>
            </a:r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passage en phase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</a:p>
          <a:p>
            <a:pPr algn="ctr"/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régulariser un choix client en RAT en Selfcare à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tort avant la date limite de réponse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50564" y="1106439"/>
            <a:ext cx="642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Une </a:t>
            </a:r>
            <a:r>
              <a:rPr lang="fr-FR" b="1" dirty="0"/>
              <a:t>réponse </a:t>
            </a:r>
            <a:r>
              <a:rPr lang="fr-FR" b="1" dirty="0" smtClean="0"/>
              <a:t>dédiée à chaque problématique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4863180" y="3465891"/>
            <a:ext cx="21007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réponses en cliquant sur chaque pavé </a:t>
            </a:r>
          </a:p>
          <a:p>
            <a:pPr algn="ctr"/>
            <a:r>
              <a:rPr lang="fr-FR" sz="11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support  avec les liens sur la dernière page de la présentation</a:t>
            </a:r>
            <a:endParaRPr lang="fr-FR" sz="11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11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Objet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574342"/>
              </p:ext>
            </p:extLst>
          </p:nvPr>
        </p:nvGraphicFramePr>
        <p:xfrm>
          <a:off x="9303751" y="5332288"/>
          <a:ext cx="696737" cy="587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Présentation" showAsIcon="1" r:id="rId5" imgW="914400" imgH="771480" progId="PowerPoint.Show.12">
                  <p:embed/>
                </p:oleObj>
              </mc:Choice>
              <mc:Fallback>
                <p:oleObj name="Présentation" showAsIcon="1" r:id="rId5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03751" y="5332288"/>
                        <a:ext cx="696737" cy="587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040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46926" y="3522838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612717" y="25798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1498198" y="1814678"/>
            <a:ext cx="1001577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Vous retrouverez sous la rubrique des commerciaux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C00000"/>
              </a:buClr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Tuto pour la saisie sous Front Lease de l’enveloppe Verticale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Santé ou cliquer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Guide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d’utilisateur de la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signature Electronique CBM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ou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cliquer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Mémo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Parcours Clients CBM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ou cliquer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Fiche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Mémo CBM 2021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ou cliquer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exemples chiffrés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de biens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finançables en CBM 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pour les différentes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professions de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santé ou cliquer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Retrouver le 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GUIDE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des 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process de régularisation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et de 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demande de RAT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sur le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PGE ou cliquer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ici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83" y="272843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e 13"/>
          <p:cNvGrpSpPr/>
          <p:nvPr/>
        </p:nvGrpSpPr>
        <p:grpSpPr>
          <a:xfrm>
            <a:off x="4555025" y="6273367"/>
            <a:ext cx="2862915" cy="440108"/>
            <a:chOff x="2401295" y="6281994"/>
            <a:chExt cx="2862915" cy="440108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295" y="628199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6" name="Rectangle 15"/>
            <p:cNvSpPr/>
            <p:nvPr/>
          </p:nvSpPr>
          <p:spPr>
            <a:xfrm>
              <a:off x="2757773" y="6352770"/>
              <a:ext cx="191590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L’HEBDO PRO – Semaine </a:t>
              </a:r>
              <a:r>
                <a:rPr lang="fr-FR" sz="1050" dirty="0" smtClean="0">
                  <a:solidFill>
                    <a:srgbClr val="EEECE1">
                      <a:lumMod val="50000"/>
                    </a:srgbClr>
                  </a:solidFill>
                </a:rPr>
                <a:t>20 </a:t>
              </a:r>
              <a:r>
                <a:rPr lang="fr-FR" sz="1050" dirty="0">
                  <a:solidFill>
                    <a:srgbClr val="EEECE1">
                      <a:lumMod val="50000"/>
                    </a:srgbClr>
                  </a:solidFill>
                </a:rPr>
                <a:t>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79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DA32F0-509D-4F25-9906-A432DA705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df2096ab-7d57-4ad3-817e-19c322fe2331"/>
    <ds:schemaRef ds:uri="http://schemas.openxmlformats.org/package/2006/metadata/core-properties"/>
    <ds:schemaRef ds:uri="a6eaa20e-8785-4f6a-ad54-680d61602c4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19155</TotalTime>
  <Words>878</Words>
  <Application>Microsoft Office PowerPoint</Application>
  <PresentationFormat>Grand écran</PresentationFormat>
  <Paragraphs>149</Paragraphs>
  <Slides>9</Slides>
  <Notes>3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6" baseType="lpstr">
      <vt:lpstr>Aharoni</vt:lpstr>
      <vt:lpstr>Arial</vt:lpstr>
      <vt:lpstr>Arial Narrow</vt:lpstr>
      <vt:lpstr>Calibri</vt:lpstr>
      <vt:lpstr>Courier New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</vt:lpstr>
      <vt:lpstr>Présentation PowerPoint</vt:lpstr>
      <vt:lpstr>sommaire</vt:lpstr>
      <vt:lpstr>CBM : Disposition spéciale PL de  Santé </vt:lpstr>
      <vt:lpstr>CBM : Disposition spéciale PL de  Santé </vt:lpstr>
      <vt:lpstr>CBM : Disposition spéciale PL de  Santé </vt:lpstr>
      <vt:lpstr>CBM : Disposition spéciale PL de  Santé </vt:lpstr>
      <vt:lpstr>CBM : Disposition spéciale PL de  Santé </vt:lpstr>
      <vt:lpstr>PGE  :  Guide des process pour les demandes de RAT et les demandes régularisation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855</cp:revision>
  <cp:lastPrinted>2020-01-23T16:40:35Z</cp:lastPrinted>
  <dcterms:created xsi:type="dcterms:W3CDTF">2016-06-03T08:10:53Z</dcterms:created>
  <dcterms:modified xsi:type="dcterms:W3CDTF">2021-05-21T15:04:12Z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daniel.rohde@cegee.caisse-epargne.fr</vt:lpwstr>
  </property>
  <property fmtid="{D5CDD505-2E9C-101B-9397-08002B2CF9AE}" pid="5" name="MSIP_Label_48a19f0c-bea1-442e-a475-ed109d9ec508_SetDate">
    <vt:lpwstr>2020-05-28T15:17:20.3613256Z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