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5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6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7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8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4"/>
    <p:sldMasterId id="2147483776" r:id="rId5"/>
    <p:sldMasterId id="2147483795" r:id="rId6"/>
    <p:sldMasterId id="2147483785" r:id="rId7"/>
    <p:sldMasterId id="2147483818" r:id="rId8"/>
    <p:sldMasterId id="2147483826" r:id="rId9"/>
    <p:sldMasterId id="2147483834" r:id="rId10"/>
    <p:sldMasterId id="2147483842" r:id="rId11"/>
    <p:sldMasterId id="2147483858" r:id="rId12"/>
  </p:sldMasterIdLst>
  <p:notesMasterIdLst>
    <p:notesMasterId r:id="rId25"/>
  </p:notesMasterIdLst>
  <p:handoutMasterIdLst>
    <p:handoutMasterId r:id="rId26"/>
  </p:handoutMasterIdLst>
  <p:sldIdLst>
    <p:sldId id="286" r:id="rId13"/>
    <p:sldId id="289" r:id="rId14"/>
    <p:sldId id="422" r:id="rId15"/>
    <p:sldId id="420" r:id="rId16"/>
    <p:sldId id="414" r:id="rId17"/>
    <p:sldId id="423" r:id="rId18"/>
    <p:sldId id="424" r:id="rId19"/>
    <p:sldId id="417" r:id="rId20"/>
    <p:sldId id="426" r:id="rId21"/>
    <p:sldId id="428" r:id="rId22"/>
    <p:sldId id="427" r:id="rId23"/>
    <p:sldId id="429" r:id="rId24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93" userDrawn="1">
          <p15:clr>
            <a:srgbClr val="A4A3A4"/>
          </p15:clr>
        </p15:guide>
        <p15:guide id="2" orient="horz" pos="4005" userDrawn="1">
          <p15:clr>
            <a:srgbClr val="A4A3A4"/>
          </p15:clr>
        </p15:guide>
        <p15:guide id="3" orient="horz" pos="4319" userDrawn="1">
          <p15:clr>
            <a:srgbClr val="A4A3A4"/>
          </p15:clr>
        </p15:guide>
        <p15:guide id="4" orient="horz" pos="167" userDrawn="1">
          <p15:clr>
            <a:srgbClr val="A4A3A4"/>
          </p15:clr>
        </p15:guide>
        <p15:guide id="5" orient="horz" pos="853" userDrawn="1">
          <p15:clr>
            <a:srgbClr val="A4A3A4"/>
          </p15:clr>
        </p15:guide>
        <p15:guide id="6" pos="251" userDrawn="1">
          <p15:clr>
            <a:srgbClr val="A4A3A4"/>
          </p15:clr>
        </p15:guide>
        <p15:guide id="7" pos="7469" userDrawn="1">
          <p15:clr>
            <a:srgbClr val="A4A3A4"/>
          </p15:clr>
        </p15:guide>
        <p15:guide id="8" pos="64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FBFBF"/>
    <a:srgbClr val="DE6225"/>
    <a:srgbClr val="581D41"/>
    <a:srgbClr val="F7DAAF"/>
    <a:srgbClr val="A79C86"/>
    <a:srgbClr val="EB0F2D"/>
    <a:srgbClr val="EA9922"/>
    <a:srgbClr val="FFDDED"/>
    <a:srgbClr val="FFDDDD"/>
    <a:srgbClr val="D3CE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41" autoAdjust="0"/>
    <p:restoredTop sz="94629" autoAdjust="0"/>
  </p:normalViewPr>
  <p:slideViewPr>
    <p:cSldViewPr snapToGrid="0">
      <p:cViewPr varScale="1">
        <p:scale>
          <a:sx n="103" d="100"/>
          <a:sy n="103" d="100"/>
        </p:scale>
        <p:origin x="600" y="102"/>
      </p:cViewPr>
      <p:guideLst>
        <p:guide orient="horz" pos="693"/>
        <p:guide orient="horz" pos="4005"/>
        <p:guide orient="horz" pos="4319"/>
        <p:guide orient="horz" pos="167"/>
        <p:guide orient="horz" pos="853"/>
        <p:guide pos="251"/>
        <p:guide pos="7469"/>
        <p:guide pos="64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26" d="100"/>
          <a:sy n="26" d="100"/>
        </p:scale>
        <p:origin x="-1116" y="-114"/>
      </p:cViewPr>
      <p:guideLst>
        <p:guide orient="horz" pos="3126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9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5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2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viewProps" Target="viewProp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7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F77A0AB4-7775-4FC7-B8A1-46CFA9F0F0E9}" type="datetimeFigureOut">
              <a:rPr lang="fr-FR" smtClean="0"/>
              <a:t>11/06/2021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964C3968-A1B5-4F38-B712-C964C7D4F4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89703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11D46B69-4552-46CB-8059-651E9FE79FD0}" type="datetimeFigureOut">
              <a:rPr lang="fr-FR" smtClean="0"/>
              <a:t>11/06/2021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38" tIns="46069" rIns="92138" bIns="46069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2138" tIns="46069" rIns="92138" bIns="46069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5E6C0AB7-84EE-46A7-ACC8-EBAB793312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6187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74964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1381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10710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29858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74899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22594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58907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26022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jp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jp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jpg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5.jpg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5.jpg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5.jpg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5.jpg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5.jpg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7640" y="6268551"/>
            <a:ext cx="280381" cy="306554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3725" y="6201437"/>
            <a:ext cx="1357807" cy="446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5058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249471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913089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59417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79829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9290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2749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1"/>
            <a:ext cx="12192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" name="Rectangle 1"/>
          <p:cNvSpPr/>
          <p:nvPr userDrawn="1"/>
        </p:nvSpPr>
        <p:spPr>
          <a:xfrm>
            <a:off x="-1" y="6260952"/>
            <a:ext cx="9357756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FR" sz="1800"/>
          </a:p>
        </p:txBody>
      </p:sp>
    </p:spTree>
    <p:extLst>
      <p:ext uri="{BB962C8B-B14F-4D97-AF65-F5344CB8AC3E}">
        <p14:creationId xmlns:p14="http://schemas.microsoft.com/office/powerpoint/2010/main" val="1239119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</p:spTree>
    <p:extLst>
      <p:ext uri="{BB962C8B-B14F-4D97-AF65-F5344CB8AC3E}">
        <p14:creationId xmlns:p14="http://schemas.microsoft.com/office/powerpoint/2010/main" val="1125014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81087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923805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106721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1194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590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6870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14012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743390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761467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7050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44191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1" y="6404445"/>
            <a:ext cx="1857873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2183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1" y="6404445"/>
            <a:ext cx="1857873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59292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1" y="6404445"/>
            <a:ext cx="1857873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8535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1" y="6404445"/>
            <a:ext cx="1857873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60266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1" y="6404445"/>
            <a:ext cx="1857873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15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6911"/>
            <a:ext cx="1857873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53627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6911"/>
            <a:ext cx="1857873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73123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6911"/>
            <a:ext cx="1857873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36219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6911"/>
            <a:ext cx="1857873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9503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6911"/>
            <a:ext cx="1857873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66468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7083"/>
            <a:ext cx="1857873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83437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7083"/>
            <a:ext cx="1857873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6440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7083"/>
            <a:ext cx="1857873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6890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7083"/>
            <a:ext cx="1857873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11585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7083"/>
            <a:ext cx="1857873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19828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6651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00140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066012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997916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0473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7498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262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14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20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23360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133098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6268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8204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57436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7502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10733" y="1321481"/>
            <a:ext cx="11389784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85218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5742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038801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01923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93205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6109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431692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640181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790594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095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98872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5953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5829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41476" y="162197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812818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835741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8840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32429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9357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8616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661889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47665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18203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143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4210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10" Type="http://schemas.openxmlformats.org/officeDocument/2006/relationships/image" Target="../media/image5.jpg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4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37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5" Type="http://schemas.openxmlformats.org/officeDocument/2006/relationships/image" Target="../media/image5.jpg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0" Type="http://schemas.openxmlformats.org/officeDocument/2006/relationships/slideLayout" Target="../slideLayouts/slideLayout36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24" Type="http://schemas.openxmlformats.org/officeDocument/2006/relationships/image" Target="../media/image8.emf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Relationship Id="rId22" Type="http://schemas.openxmlformats.org/officeDocument/2006/relationships/slideLayout" Target="../slideLayouts/slideLayout3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5" Type="http://schemas.openxmlformats.org/officeDocument/2006/relationships/slideLayout" Target="../slideLayouts/slideLayout43.xml"/><Relationship Id="rId10" Type="http://schemas.openxmlformats.org/officeDocument/2006/relationships/image" Target="../media/image5.jpg"/><Relationship Id="rId4" Type="http://schemas.openxmlformats.org/officeDocument/2006/relationships/slideLayout" Target="../slideLayouts/slideLayout42.xml"/><Relationship Id="rId9" Type="http://schemas.openxmlformats.org/officeDocument/2006/relationships/image" Target="../media/image12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5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9.xml"/><Relationship Id="rId9" Type="http://schemas.openxmlformats.org/officeDocument/2006/relationships/image" Target="../media/image5.jp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6.xml"/><Relationship Id="rId9" Type="http://schemas.openxmlformats.org/officeDocument/2006/relationships/image" Target="../media/image5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5" Type="http://schemas.openxmlformats.org/officeDocument/2006/relationships/slideLayout" Target="../slideLayouts/slideLayout64.xml"/><Relationship Id="rId4" Type="http://schemas.openxmlformats.org/officeDocument/2006/relationships/slideLayout" Target="../slideLayouts/slideLayout63.xml"/><Relationship Id="rId9" Type="http://schemas.openxmlformats.org/officeDocument/2006/relationships/image" Target="../media/image5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5" Type="http://schemas.openxmlformats.org/officeDocument/2006/relationships/slideLayout" Target="../slideLayouts/slideLayout71.xml"/><Relationship Id="rId4" Type="http://schemas.openxmlformats.org/officeDocument/2006/relationships/slideLayout" Target="../slideLayouts/slideLayout70.xml"/><Relationship Id="rId9" Type="http://schemas.openxmlformats.org/officeDocument/2006/relationships/image" Target="../media/image5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theme" Target="../theme/theme9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7.xml"/><Relationship Id="rId9" Type="http://schemas.openxmlformats.org/officeDocument/2006/relationships/image" Target="../media/image5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0232" y="379825"/>
            <a:ext cx="107568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377578" y="6358677"/>
            <a:ext cx="370417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pic>
        <p:nvPicPr>
          <p:cNvPr id="17" name="Image 16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8610" y="6360547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055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769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882" r:id="rId8"/>
    <p:sldLayoutId id="2147483881" r:id="rId9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0232" y="379825"/>
            <a:ext cx="107568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377578" y="6358677"/>
            <a:ext cx="370417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1022651" y="6357938"/>
            <a:ext cx="8617536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6" name="Image 15" descr="Griffetaupe.pdf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5" t="18838" r="13858" b="13592"/>
          <a:stretch/>
        </p:blipFill>
        <p:spPr>
          <a:xfrm>
            <a:off x="865760" y="6343712"/>
            <a:ext cx="1616712" cy="311074"/>
          </a:xfrm>
          <a:prstGeom prst="rect">
            <a:avLst/>
          </a:prstGeom>
        </p:spPr>
      </p:pic>
      <p:pic>
        <p:nvPicPr>
          <p:cNvPr id="17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3303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0232" y="379825"/>
            <a:ext cx="107568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377578" y="6358677"/>
            <a:ext cx="370417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1022651" y="6357938"/>
            <a:ext cx="8617536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GRIFFE_PRO 2.pdf"/>
          <p:cNvPicPr>
            <a:picLocks noChangeAspect="1"/>
          </p:cNvPicPr>
          <p:nvPr userDrawn="1"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859621" y="6405773"/>
            <a:ext cx="1857873" cy="154101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9206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  <p:sldLayoutId id="2147483807" r:id="rId12"/>
    <p:sldLayoutId id="2147483808" r:id="rId13"/>
    <p:sldLayoutId id="2147483809" r:id="rId14"/>
    <p:sldLayoutId id="2147483810" r:id="rId15"/>
    <p:sldLayoutId id="2147483811" r:id="rId16"/>
    <p:sldLayoutId id="2147483812" r:id="rId17"/>
    <p:sldLayoutId id="2147483813" r:id="rId18"/>
    <p:sldLayoutId id="2147483814" r:id="rId19"/>
    <p:sldLayoutId id="2147483815" r:id="rId20"/>
    <p:sldLayoutId id="2147483816" r:id="rId21"/>
    <p:sldLayoutId id="2147483817" r:id="rId22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0232" y="379825"/>
            <a:ext cx="107568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377578" y="6358677"/>
            <a:ext cx="370417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1022651" y="6357938"/>
            <a:ext cx="8617536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Capture d’écran 2014-02-18 à 17.45.05.jpg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96" b="6648"/>
          <a:stretch/>
        </p:blipFill>
        <p:spPr>
          <a:xfrm>
            <a:off x="854480" y="6334332"/>
            <a:ext cx="1892393" cy="349920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0459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6" name="Groupe 25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27" name="Rectangle 26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9E0827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>
                <a:solidFill>
                  <a:srgbClr val="FF0000"/>
                </a:solidFill>
              </a:endParaRPr>
            </a:p>
          </p:txBody>
        </p:sp>
        <p:sp>
          <p:nvSpPr>
            <p:cNvPr id="28" name="Rectangle 27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9" name="Rectangle 2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31" name="Espace réservé du texte 22"/>
          <p:cNvSpPr txBox="1">
            <a:spLocks/>
          </p:cNvSpPr>
          <p:nvPr userDrawn="1"/>
        </p:nvSpPr>
        <p:spPr>
          <a:xfrm>
            <a:off x="1022651" y="357374"/>
            <a:ext cx="10745875" cy="709426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 smtClean="0"/>
              <a:t>TITRE DE LA partie</a:t>
            </a:r>
            <a:endParaRPr lang="fr-FR" sz="2800" dirty="0"/>
          </a:p>
        </p:txBody>
      </p:sp>
      <p:sp>
        <p:nvSpPr>
          <p:cNvPr id="32" name="ZoneTexte 31"/>
          <p:cNvSpPr txBox="1"/>
          <p:nvPr userDrawn="1"/>
        </p:nvSpPr>
        <p:spPr>
          <a:xfrm>
            <a:off x="839606" y="6394320"/>
            <a:ext cx="2436075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fr-FR" sz="900" b="1" dirty="0" smtClean="0">
                <a:solidFill>
                  <a:srgbClr val="9E0827"/>
                </a:solidFill>
                <a:latin typeface="Arial Narrow" panose="020B0606020202030204" pitchFamily="34" charset="0"/>
              </a:rPr>
              <a:t>ENTREPRISES</a:t>
            </a:r>
            <a:endParaRPr lang="fr-FR" sz="900" b="1" dirty="0">
              <a:solidFill>
                <a:srgbClr val="9E0827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Rectangle 32"/>
          <p:cNvSpPr/>
          <p:nvPr userDrawn="1"/>
        </p:nvSpPr>
        <p:spPr bwMode="auto">
          <a:xfrm>
            <a:off x="398126" y="6372222"/>
            <a:ext cx="366412" cy="264474"/>
          </a:xfrm>
          <a:prstGeom prst="rect">
            <a:avLst/>
          </a:prstGeom>
          <a:solidFill>
            <a:srgbClr val="9E082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4" name="Espace réservé du numéro de diapositive 1"/>
          <p:cNvSpPr txBox="1">
            <a:spLocks/>
          </p:cNvSpPr>
          <p:nvPr userDrawn="1"/>
        </p:nvSpPr>
        <p:spPr>
          <a:xfrm>
            <a:off x="142875" y="6365078"/>
            <a:ext cx="879776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700" smtClean="0"/>
              <a:pPr/>
              <a:t>‹N°›</a:t>
            </a:fld>
            <a:endParaRPr lang="fr-FR" sz="700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2366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C00000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398126" y="6372222"/>
            <a:ext cx="366412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1257640" y="415636"/>
            <a:ext cx="10380179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200" smtClean="0"/>
              <a:t>TITRE DE LA partie</a:t>
            </a:r>
            <a:endParaRPr lang="fr-FR" sz="3200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839606" y="6328218"/>
            <a:ext cx="2436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ECONOMIE SOCIALE</a:t>
            </a:r>
            <a:b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</a:br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ET INSTITUIONNELS</a:t>
            </a:r>
            <a:endParaRPr lang="fr-FR" sz="900" b="1" dirty="0">
              <a:solidFill>
                <a:srgbClr val="DE6225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42875" y="6365078"/>
            <a:ext cx="879776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700" smtClean="0"/>
              <a:pPr/>
              <a:t>‹N°›</a:t>
            </a:fld>
            <a:endParaRPr lang="fr-FR" sz="700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225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/>
            </a:p>
          </p:txBody>
        </p:sp>
      </p:grpSp>
      <p:sp>
        <p:nvSpPr>
          <p:cNvPr id="26" name="ZoneTexte 25"/>
          <p:cNvSpPr txBox="1"/>
          <p:nvPr userDrawn="1"/>
        </p:nvSpPr>
        <p:spPr>
          <a:xfrm>
            <a:off x="844010" y="6390640"/>
            <a:ext cx="24360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l">
              <a:defRPr sz="900" b="1">
                <a:solidFill>
                  <a:srgbClr val="DE6225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fr-FR" sz="900" dirty="0"/>
              <a:t>PERSONNES PROTEGEES</a:t>
            </a:r>
          </a:p>
        </p:txBody>
      </p:sp>
      <p:sp>
        <p:nvSpPr>
          <p:cNvPr id="28" name="Espace réservé du texte 22"/>
          <p:cNvSpPr txBox="1">
            <a:spLocks/>
          </p:cNvSpPr>
          <p:nvPr userDrawn="1"/>
        </p:nvSpPr>
        <p:spPr>
          <a:xfrm>
            <a:off x="1022651" y="357376"/>
            <a:ext cx="10745875" cy="70942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 smtClean="0"/>
              <a:t>TITRE DE LA partie</a:t>
            </a:r>
            <a:endParaRPr lang="fr-FR" sz="2800" dirty="0"/>
          </a:p>
        </p:txBody>
      </p:sp>
      <p:sp>
        <p:nvSpPr>
          <p:cNvPr id="29" name="Rectangle 28"/>
          <p:cNvSpPr/>
          <p:nvPr userDrawn="1"/>
        </p:nvSpPr>
        <p:spPr bwMode="auto">
          <a:xfrm>
            <a:off x="398126" y="6372222"/>
            <a:ext cx="366412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42875" y="6365078"/>
            <a:ext cx="879776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700" smtClean="0"/>
              <a:pPr/>
              <a:t>‹N°›</a:t>
            </a:fld>
            <a:endParaRPr lang="fr-FR" sz="700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3763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581D4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398126" y="6372222"/>
            <a:ext cx="366412" cy="264474"/>
          </a:xfrm>
          <a:prstGeom prst="rect">
            <a:avLst/>
          </a:prstGeom>
          <a:solidFill>
            <a:srgbClr val="581D4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1257640" y="415636"/>
            <a:ext cx="10380179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200" smtClean="0"/>
              <a:t>TITRE DE LA partie</a:t>
            </a:r>
            <a:endParaRPr lang="fr-FR" sz="3200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839606" y="6394320"/>
            <a:ext cx="24360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581D41"/>
                </a:solidFill>
                <a:latin typeface="Arial Narrow" panose="020B0606020202030204" pitchFamily="34" charset="0"/>
              </a:rPr>
              <a:t>IMMOBILIER PROFESSIONNEL</a:t>
            </a:r>
            <a:endParaRPr lang="fr-FR" sz="900" b="1" dirty="0">
              <a:solidFill>
                <a:srgbClr val="581D41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42875" y="6365078"/>
            <a:ext cx="879776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700" smtClean="0"/>
              <a:pPr/>
              <a:t>‹N°›</a:t>
            </a:fld>
            <a:endParaRPr lang="fr-FR" sz="700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2507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581D41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EA992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/>
            </a:p>
          </p:txBody>
        </p:sp>
      </p:grpSp>
      <p:sp>
        <p:nvSpPr>
          <p:cNvPr id="26" name="Rectangle 25"/>
          <p:cNvSpPr/>
          <p:nvPr userDrawn="1"/>
        </p:nvSpPr>
        <p:spPr bwMode="auto">
          <a:xfrm>
            <a:off x="398126" y="6372222"/>
            <a:ext cx="366412" cy="264474"/>
          </a:xfrm>
          <a:prstGeom prst="rect">
            <a:avLst/>
          </a:prstGeom>
          <a:solidFill>
            <a:srgbClr val="EA992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7" name="ZoneTexte 26"/>
          <p:cNvSpPr txBox="1"/>
          <p:nvPr userDrawn="1"/>
        </p:nvSpPr>
        <p:spPr>
          <a:xfrm>
            <a:off x="839607" y="6394320"/>
            <a:ext cx="15547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EA9922"/>
                </a:solidFill>
                <a:latin typeface="Arial Narrow" panose="020B0606020202030204" pitchFamily="34" charset="0"/>
              </a:rPr>
              <a:t>SECTEUR PUBLIC</a:t>
            </a:r>
            <a:endParaRPr lang="fr-FR" sz="900" b="1" dirty="0">
              <a:solidFill>
                <a:srgbClr val="EA9922"/>
              </a:solidFill>
              <a:latin typeface="Arial Narrow" panose="020B0606020202030204" pitchFamily="34" charset="0"/>
            </a:endParaRPr>
          </a:p>
        </p:txBody>
      </p:sp>
      <p:sp>
        <p:nvSpPr>
          <p:cNvPr id="29" name="Espace réservé du texte 22"/>
          <p:cNvSpPr txBox="1">
            <a:spLocks/>
          </p:cNvSpPr>
          <p:nvPr userDrawn="1"/>
        </p:nvSpPr>
        <p:spPr>
          <a:xfrm>
            <a:off x="1257640" y="415636"/>
            <a:ext cx="10380179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200" smtClean="0"/>
              <a:t>TITRE DE LA partie</a:t>
            </a:r>
            <a:endParaRPr lang="fr-FR" sz="3200" dirty="0"/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42875" y="6365078"/>
            <a:ext cx="879776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700" smtClean="0"/>
              <a:pPr/>
              <a:t>‹N°›</a:t>
            </a:fld>
            <a:endParaRPr lang="fr-FR" sz="700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5062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EA992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6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image" Target="../media/image21.png"/><Relationship Id="rId5" Type="http://schemas.openxmlformats.org/officeDocument/2006/relationships/image" Target="../media/image17.png"/><Relationship Id="rId10" Type="http://schemas.openxmlformats.org/officeDocument/2006/relationships/hyperlink" Target="https://bpce.speach.me/p/d7cffba7cbb/location-longue-duree--marche-professionnels" TargetMode="External"/><Relationship Id="rId4" Type="http://schemas.openxmlformats.org/officeDocument/2006/relationships/image" Target="../media/image15.png"/><Relationship Id="rId9" Type="http://schemas.openxmlformats.org/officeDocument/2006/relationships/hyperlink" Target="https://bdigit.bpce.fr/training/la-lld-pour-les-pros#la-lld-pour-les-pros_3_3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svg"/><Relationship Id="rId3" Type="http://schemas.openxmlformats.org/officeDocument/2006/relationships/image" Target="../media/image6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15.png"/><Relationship Id="rId9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6.png"/><Relationship Id="rId7" Type="http://schemas.openxmlformats.org/officeDocument/2006/relationships/image" Target="../media/image27.png"/><Relationship Id="rId12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svg"/><Relationship Id="rId11" Type="http://schemas.openxmlformats.org/officeDocument/2006/relationships/image" Target="../media/image41.svg"/><Relationship Id="rId5" Type="http://schemas.openxmlformats.org/officeDocument/2006/relationships/image" Target="../media/image26.png"/><Relationship Id="rId10" Type="http://schemas.openxmlformats.org/officeDocument/2006/relationships/image" Target="../media/image29.png"/><Relationship Id="rId4" Type="http://schemas.openxmlformats.org/officeDocument/2006/relationships/image" Target="../media/image15.png"/><Relationship Id="rId9" Type="http://schemas.openxmlformats.org/officeDocument/2006/relationships/image" Target="../media/image2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commerciaux.celca.caisse-epargne.fr/download/407/location-longue-duree-lld/22736/lld-opportunites-de-rebond-commercial.pdf" TargetMode="External"/><Relationship Id="rId13" Type="http://schemas.openxmlformats.org/officeDocument/2006/relationships/hyperlink" Target="http://commerciaux.celca.caisse-epargne.fr/download/407/location-longue-duree-lld/22740/bpce-cl-description-offre-borne-electrique-vce-004.pptx" TargetMode="External"/><Relationship Id="rId3" Type="http://schemas.openxmlformats.org/officeDocument/2006/relationships/image" Target="../media/image6.png"/><Relationship Id="rId7" Type="http://schemas.openxmlformats.org/officeDocument/2006/relationships/hyperlink" Target="http://commerciaux.celca.caisse-epargne.fr/download/407/location-longue-duree-lld/22732/fiche-synthese-arguments-lld.pdf" TargetMode="External"/><Relationship Id="rId12" Type="http://schemas.openxmlformats.org/officeDocument/2006/relationships/hyperlink" Target="http://commerciaux.celca.caisse-epargne.fr/download/407/location-longue-duree-lld/22737/on-lance-le-casting-diag-mode-de-finacement-cbm-lld-ou-classique.pdf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bpce.speach.me/p/d7cffba7cbb/location-longue-duree--marche-professionnels" TargetMode="External"/><Relationship Id="rId11" Type="http://schemas.openxmlformats.org/officeDocument/2006/relationships/hyperlink" Target="http://commerciaux.celca.caisse-epargne.fr/download/407/location-longue-duree-lld/22734/lantiseche-de-la-lld.pdf" TargetMode="External"/><Relationship Id="rId5" Type="http://schemas.openxmlformats.org/officeDocument/2006/relationships/hyperlink" Target="https://bdigit.bpce.fr/training/la-lld-pour-les-pros#la-lld-pour-les-pros_3_3" TargetMode="External"/><Relationship Id="rId15" Type="http://schemas.openxmlformats.org/officeDocument/2006/relationships/image" Target="../media/image31.png"/><Relationship Id="rId10" Type="http://schemas.openxmlformats.org/officeDocument/2006/relationships/hyperlink" Target="http://commerciaux.celca.caisse-epargne.fr/download/407/location-longue-duree-lld/22735/fiches-prestations-lld.pdf" TargetMode="External"/><Relationship Id="rId4" Type="http://schemas.openxmlformats.org/officeDocument/2006/relationships/image" Target="../media/image15.png"/><Relationship Id="rId9" Type="http://schemas.openxmlformats.org/officeDocument/2006/relationships/hyperlink" Target="http://commerciaux.celca.caisse-epargne.fr/download/407/location-longue-duree-lld/22733/fiche-synthese-repondre-aux-questions-lld.pdf" TargetMode="External"/><Relationship Id="rId1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garantiepro.siagi.com/" TargetMode="Externa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12" Type="http://schemas.openxmlformats.org/officeDocument/2006/relationships/image" Target="../media/image1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11" Type="http://schemas.openxmlformats.org/officeDocument/2006/relationships/image" Target="../media/image6.png"/><Relationship Id="rId5" Type="http://schemas.openxmlformats.org/officeDocument/2006/relationships/image" Target="../media/image39.png"/><Relationship Id="rId10" Type="http://schemas.openxmlformats.org/officeDocument/2006/relationships/image" Target="../media/image43.png"/><Relationship Id="rId4" Type="http://schemas.openxmlformats.org/officeDocument/2006/relationships/image" Target="../media/image38.png"/><Relationship Id="rId9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15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hyperlink" Target="Fiche%20produit%20garantie%205%2050%20SIAGI" TargetMode="External"/><Relationship Id="rId5" Type="http://schemas.openxmlformats.org/officeDocument/2006/relationships/hyperlink" Target="http://commerciaux.celca.caisse-epargne.fr/download/1237/siagi/22730/fiche-produit-garantie-5-50-siagi.pdf" TargetMode="External"/><Relationship Id="rId4" Type="http://schemas.openxmlformats.org/officeDocument/2006/relationships/hyperlink" Target="http://commerciaux.celca.caisse-epargne.fr/download/1237/siagi/22731/presentation-portail-garantie-pro-siagi.pdf" TargetMode="External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/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" r="465"/>
          <a:stretch>
            <a:fillRect/>
          </a:stretch>
        </p:blipFill>
        <p:spPr>
          <a:xfrm>
            <a:off x="1409893" y="260890"/>
            <a:ext cx="9002429" cy="5849456"/>
          </a:xfrm>
        </p:spPr>
      </p:pic>
      <p:sp>
        <p:nvSpPr>
          <p:cNvPr id="12" name="Espace réservé du texte 11"/>
          <p:cNvSpPr>
            <a:spLocks noGrp="1"/>
          </p:cNvSpPr>
          <p:nvPr>
            <p:ph type="body" sz="quarter" idx="10"/>
          </p:nvPr>
        </p:nvSpPr>
        <p:spPr>
          <a:xfrm>
            <a:off x="3569559" y="6325516"/>
            <a:ext cx="4683096" cy="346075"/>
          </a:xfrm>
        </p:spPr>
        <p:txBody>
          <a:bodyPr/>
          <a:lstStyle/>
          <a:p>
            <a:r>
              <a:rPr lang="fr-FR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Edition du </a:t>
            </a:r>
            <a:r>
              <a:rPr lang="fr-FR" sz="2000" dirty="0" smtClean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10/06/2021</a:t>
            </a:r>
            <a:r>
              <a:rPr lang="fr-FR" dirty="0" smtClean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fr-FR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– Semaine </a:t>
            </a:r>
            <a:r>
              <a:rPr lang="fr-FR" dirty="0" smtClean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23</a:t>
            </a:r>
            <a:endParaRPr lang="fr-FR" dirty="0">
              <a:solidFill>
                <a:schemeClr val="bg2">
                  <a:lumMod val="2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fr-FR" dirty="0"/>
          </a:p>
        </p:txBody>
      </p:sp>
      <p:pic>
        <p:nvPicPr>
          <p:cNvPr id="68" name="Image 6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796" y="69536"/>
            <a:ext cx="2333625" cy="2447925"/>
          </a:xfrm>
          <a:prstGeom prst="rect">
            <a:avLst/>
          </a:prstGeom>
        </p:spPr>
      </p:pic>
      <p:sp>
        <p:nvSpPr>
          <p:cNvPr id="11" name="Ellipse 10"/>
          <p:cNvSpPr/>
          <p:nvPr/>
        </p:nvSpPr>
        <p:spPr>
          <a:xfrm>
            <a:off x="2554094" y="2741660"/>
            <a:ext cx="7186607" cy="1103086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6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L’Hebdo pro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906247" y="4774033"/>
            <a:ext cx="800972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L’ESSENTIEL DE VOS INFOS </a:t>
            </a:r>
            <a:r>
              <a:rPr lang="fr-FR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MARCHÉ</a:t>
            </a:r>
            <a:endParaRPr lang="fr-FR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 Black" panose="00000A00000000000000" pitchFamily="2" charset="0"/>
              <a:cs typeface="Aharoni" panose="02010803020104030203" pitchFamily="2" charset="-79"/>
            </a:endParaRPr>
          </a:p>
        </p:txBody>
      </p:sp>
      <p:pic>
        <p:nvPicPr>
          <p:cNvPr id="27" name="Picture 4" descr="https://www.hebdo.ch/sites/www.hebdo.ch/themes/hebdo/img/logo_hebdo_squar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1956" y="432928"/>
            <a:ext cx="1669142" cy="1669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5389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05442" y="1319843"/>
            <a:ext cx="11378241" cy="4675516"/>
          </a:xfrm>
          <a:prstGeom prst="rect">
            <a:avLst/>
          </a:prstGeom>
          <a:solidFill>
            <a:srgbClr val="BFBFB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3427" y="6289705"/>
            <a:ext cx="4185377" cy="4785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3" name="Titre 2"/>
          <p:cNvSpPr>
            <a:spLocks noGrp="1"/>
          </p:cNvSpPr>
          <p:nvPr>
            <p:ph type="title" idx="4294967295"/>
          </p:nvPr>
        </p:nvSpPr>
        <p:spPr>
          <a:xfrm>
            <a:off x="821824" y="376255"/>
            <a:ext cx="10756800" cy="709200"/>
          </a:xfrm>
        </p:spPr>
        <p:txBody>
          <a:bodyPr/>
          <a:lstStyle/>
          <a:p>
            <a:pPr algn="r"/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sommaire</a:t>
            </a: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 Black" panose="00000A00000000000000" pitchFamily="2" charset="0"/>
              <a:cs typeface="Aharoni" panose="02010803020104030203" pitchFamily="2" charset="-79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4998452" y="6389363"/>
            <a:ext cx="240354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S23 </a:t>
            </a:r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2021</a:t>
            </a:r>
          </a:p>
        </p:txBody>
      </p:sp>
      <p:sp>
        <p:nvSpPr>
          <p:cNvPr id="8" name="Rectangle 7"/>
          <p:cNvSpPr/>
          <p:nvPr/>
        </p:nvSpPr>
        <p:spPr>
          <a:xfrm>
            <a:off x="1874808" y="1852347"/>
            <a:ext cx="9261894" cy="36471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Votre actualité</a:t>
            </a:r>
            <a:r>
              <a:rPr lang="fr-FR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…</a:t>
            </a:r>
          </a:p>
          <a:p>
            <a:endParaRPr lang="fr-FR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endParaRPr lang="fr-FR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pPr marL="1828800" lvl="3" indent="-457200">
              <a:buFont typeface="Wingdings" panose="05000000000000000000" pitchFamily="2" charset="2"/>
              <a:buChar char="Ø"/>
              <a:defRPr/>
            </a:pPr>
            <a:r>
              <a:rPr lang="fr-FR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LA LOCATION LONGUE DURÉE</a:t>
            </a:r>
          </a:p>
          <a:p>
            <a:pPr marL="2286000" lvl="4" indent="-457200">
              <a:buFont typeface="Wingdings" panose="05000000000000000000" pitchFamily="2" charset="2"/>
              <a:buChar char="Ø"/>
              <a:defRPr/>
            </a:pPr>
            <a:r>
              <a:rPr lang="fr-FR" sz="2400" b="1" dirty="0" smtClean="0">
                <a:solidFill>
                  <a:schemeClr val="bg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Formation Digitale LLD</a:t>
            </a:r>
          </a:p>
          <a:p>
            <a:pPr marL="2286000" lvl="4" indent="-457200">
              <a:buFont typeface="Wingdings" panose="05000000000000000000" pitchFamily="2" charset="2"/>
              <a:buChar char="Ø"/>
              <a:defRPr/>
            </a:pPr>
            <a:r>
              <a:rPr lang="fr-FR" sz="2400" b="1" dirty="0" smtClean="0">
                <a:solidFill>
                  <a:schemeClr val="bg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L’Offre Borne Electrique</a:t>
            </a:r>
          </a:p>
          <a:p>
            <a:pPr marL="2286000" lvl="4" indent="-457200">
              <a:buFont typeface="Wingdings" panose="05000000000000000000" pitchFamily="2" charset="2"/>
              <a:buChar char="Ø"/>
              <a:defRPr/>
            </a:pPr>
            <a:endParaRPr lang="fr-FR" sz="2400" b="1" dirty="0">
              <a:solidFill>
                <a:srgbClr val="00B050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pPr marL="1828800" lvl="3" indent="-457200">
              <a:buFont typeface="Wingdings" panose="05000000000000000000" pitchFamily="2" charset="2"/>
              <a:buChar char="Ø"/>
              <a:defRPr/>
            </a:pPr>
            <a:r>
              <a:rPr lang="fr-FR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LA GARANTIE SIAGI 5/50</a:t>
            </a:r>
            <a:endParaRPr lang="fr-FR" sz="2800" b="1" dirty="0">
              <a:solidFill>
                <a:schemeClr val="tx1">
                  <a:lumMod val="75000"/>
                  <a:lumOff val="25000"/>
                </a:schemeClr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pPr lvl="3">
              <a:defRPr/>
            </a:pPr>
            <a:r>
              <a:rPr lang="fr-FR" sz="28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 </a:t>
            </a:r>
            <a:endParaRPr lang="fr-FR" sz="2800" b="1" spc="30" dirty="0">
              <a:ln w="19050">
                <a:solidFill>
                  <a:schemeClr val="bg1"/>
                </a:solidFill>
              </a:ln>
              <a:solidFill>
                <a:srgbClr val="00B050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300486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2547" y="6363548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527771" y="1228476"/>
            <a:ext cx="105003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fr-FR" b="1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Vous avez des questions du type ?</a:t>
            </a:r>
            <a:endParaRPr lang="fr-FR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9" name="Titre 2"/>
          <p:cNvSpPr txBox="1">
            <a:spLocks/>
          </p:cNvSpPr>
          <p:nvPr/>
        </p:nvSpPr>
        <p:spPr>
          <a:xfrm>
            <a:off x="3203575" y="390665"/>
            <a:ext cx="7910077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fr-FR" sz="2000" spc="30" dirty="0">
                <a:latin typeface="Montserrat Black" panose="00000A00000000000000" pitchFamily="2" charset="0"/>
              </a:rPr>
              <a:t>Formation Digitale LLD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697222" y="1425306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grpSp>
        <p:nvGrpSpPr>
          <p:cNvPr id="31" name="Groupe 30"/>
          <p:cNvGrpSpPr/>
          <p:nvPr/>
        </p:nvGrpSpPr>
        <p:grpSpPr>
          <a:xfrm>
            <a:off x="2451357" y="1472137"/>
            <a:ext cx="8136155" cy="4740249"/>
            <a:chOff x="1856135" y="1667683"/>
            <a:chExt cx="8136155" cy="4740249"/>
          </a:xfrm>
        </p:grpSpPr>
        <p:sp>
          <p:nvSpPr>
            <p:cNvPr id="7" name="Rectangle 6"/>
            <p:cNvSpPr/>
            <p:nvPr/>
          </p:nvSpPr>
          <p:spPr>
            <a:xfrm>
              <a:off x="8595089" y="2876505"/>
              <a:ext cx="1397201" cy="12470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bg1"/>
                </a:solidFill>
              </a:endParaRPr>
            </a:p>
          </p:txBody>
        </p:sp>
        <p:pic>
          <p:nvPicPr>
            <p:cNvPr id="15" name="Image 1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398890" y="3003192"/>
              <a:ext cx="2315063" cy="1978603"/>
            </a:xfrm>
            <a:prstGeom prst="rect">
              <a:avLst/>
            </a:prstGeom>
          </p:spPr>
        </p:pic>
        <p:sp>
          <p:nvSpPr>
            <p:cNvPr id="18" name="ZoneTexte 17"/>
            <p:cNvSpPr txBox="1"/>
            <p:nvPr/>
          </p:nvSpPr>
          <p:spPr>
            <a:xfrm>
              <a:off x="2598942" y="2290739"/>
              <a:ext cx="231187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Qu’est que la LLD ?</a:t>
              </a:r>
              <a:endParaRPr lang="fr-FR" sz="16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ZoneTexte 18"/>
            <p:cNvSpPr txBox="1"/>
            <p:nvPr/>
          </p:nvSpPr>
          <p:spPr>
            <a:xfrm>
              <a:off x="1856135" y="3038330"/>
              <a:ext cx="267418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Comment détecter et argumenter sur la LLD ? </a:t>
              </a:r>
              <a:endParaRPr lang="fr-FR" sz="16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ZoneTexte 19"/>
            <p:cNvSpPr txBox="1"/>
            <p:nvPr/>
          </p:nvSpPr>
          <p:spPr>
            <a:xfrm>
              <a:off x="1969100" y="4091728"/>
              <a:ext cx="231187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La restitution du véhicule comment ça se passe ?</a:t>
              </a:r>
              <a:endParaRPr lang="fr-FR" sz="16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ZoneTexte 21"/>
            <p:cNvSpPr txBox="1"/>
            <p:nvPr/>
          </p:nvSpPr>
          <p:spPr>
            <a:xfrm>
              <a:off x="1915904" y="5080324"/>
              <a:ext cx="315033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Quel mode de financement approprié proposer ?</a:t>
              </a:r>
              <a:endParaRPr lang="fr-FR" sz="16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ZoneTexte 22"/>
            <p:cNvSpPr txBox="1"/>
            <p:nvPr/>
          </p:nvSpPr>
          <p:spPr>
            <a:xfrm>
              <a:off x="4294940" y="5823157"/>
              <a:ext cx="231187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Les principales étapes du contrat de LLD ?</a:t>
              </a:r>
              <a:endParaRPr lang="fr-FR" sz="16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ZoneTexte 23"/>
            <p:cNvSpPr txBox="1"/>
            <p:nvPr/>
          </p:nvSpPr>
          <p:spPr>
            <a:xfrm>
              <a:off x="6563391" y="5456571"/>
              <a:ext cx="231187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Quelles prestations disponibles ?</a:t>
              </a:r>
              <a:endParaRPr lang="fr-FR" sz="16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ZoneTexte 24"/>
            <p:cNvSpPr txBox="1"/>
            <p:nvPr/>
          </p:nvSpPr>
          <p:spPr>
            <a:xfrm>
              <a:off x="6926757" y="4004425"/>
              <a:ext cx="281676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Comment se présente le contrat en signature digitale (vision client) ?</a:t>
              </a:r>
              <a:endParaRPr lang="fr-FR" sz="16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8048323" y="2242920"/>
              <a:ext cx="1397201" cy="12470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bg1"/>
                </a:solidFill>
              </a:endParaRPr>
            </a:p>
          </p:txBody>
        </p:sp>
        <p:sp>
          <p:nvSpPr>
            <p:cNvPr id="27" name="ZoneTexte 26"/>
            <p:cNvSpPr txBox="1"/>
            <p:nvPr/>
          </p:nvSpPr>
          <p:spPr>
            <a:xfrm>
              <a:off x="7439149" y="3338048"/>
              <a:ext cx="231187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Quelles exclusions ?</a:t>
              </a:r>
              <a:endParaRPr lang="fr-FR" sz="16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ZoneTexte 28"/>
            <p:cNvSpPr txBox="1"/>
            <p:nvPr/>
          </p:nvSpPr>
          <p:spPr>
            <a:xfrm>
              <a:off x="6741791" y="2361745"/>
              <a:ext cx="231187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Comment traiter l’objection du prix ?</a:t>
              </a:r>
              <a:endParaRPr lang="fr-FR" sz="16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ZoneTexte 29"/>
            <p:cNvSpPr txBox="1"/>
            <p:nvPr/>
          </p:nvSpPr>
          <p:spPr>
            <a:xfrm>
              <a:off x="4485648" y="1667683"/>
              <a:ext cx="231187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Quelles sont les opportunités de rebond commercial à saisir ?</a:t>
              </a:r>
              <a:endParaRPr lang="fr-FR" sz="16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2" name="Rectangle 31"/>
          <p:cNvSpPr/>
          <p:nvPr/>
        </p:nvSpPr>
        <p:spPr>
          <a:xfrm>
            <a:off x="4998452" y="6389363"/>
            <a:ext cx="240354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S23 </a:t>
            </a:r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2021</a:t>
            </a:r>
          </a:p>
        </p:txBody>
      </p:sp>
    </p:spTree>
    <p:extLst>
      <p:ext uri="{BB962C8B-B14F-4D97-AF65-F5344CB8AC3E}">
        <p14:creationId xmlns:p14="http://schemas.microsoft.com/office/powerpoint/2010/main" val="313744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2547" y="6363548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8595089" y="287650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15565" y="1152477"/>
            <a:ext cx="105003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fr-FR" b="1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2 supports de formation à votre disposition pour répondre à ces questions sur la LLD et …bien d’autres</a:t>
            </a:r>
          </a:p>
          <a:p>
            <a:pPr algn="just">
              <a:spcAft>
                <a:spcPts val="0"/>
              </a:spcAft>
            </a:pPr>
            <a:endParaRPr lang="fr-FR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9" name="Titre 2"/>
          <p:cNvSpPr txBox="1">
            <a:spLocks/>
          </p:cNvSpPr>
          <p:nvPr/>
        </p:nvSpPr>
        <p:spPr>
          <a:xfrm>
            <a:off x="3203575" y="390665"/>
            <a:ext cx="7910077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fr-FR" sz="2000" spc="30" dirty="0">
                <a:latin typeface="Montserrat Black" panose="00000A00000000000000" pitchFamily="2" charset="0"/>
              </a:rPr>
              <a:t>Formation Digitale LLD</a:t>
            </a:r>
          </a:p>
        </p:txBody>
      </p:sp>
      <p:sp>
        <p:nvSpPr>
          <p:cNvPr id="2" name="Rectangle 1"/>
          <p:cNvSpPr/>
          <p:nvPr/>
        </p:nvSpPr>
        <p:spPr>
          <a:xfrm>
            <a:off x="1479345" y="1691482"/>
            <a:ext cx="23920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 smtClean="0">
                <a:latin typeface="Montserrat" panose="00000500000000000000" pitchFamily="2" charset="0"/>
                <a:cs typeface="Calibri" panose="020F0502020204030204" pitchFamily="34" charset="0"/>
              </a:rPr>
              <a:t>Un Module </a:t>
            </a:r>
            <a:r>
              <a:rPr lang="fr-FR" b="1" dirty="0">
                <a:latin typeface="Montserrat" panose="00000500000000000000" pitchFamily="2" charset="0"/>
                <a:cs typeface="Calibri" panose="020F0502020204030204" pitchFamily="34" charset="0"/>
              </a:rPr>
              <a:t>B’Digit</a:t>
            </a:r>
          </a:p>
        </p:txBody>
      </p:sp>
      <p:sp>
        <p:nvSpPr>
          <p:cNvPr id="3" name="Rectangle 2"/>
          <p:cNvSpPr/>
          <p:nvPr/>
        </p:nvSpPr>
        <p:spPr>
          <a:xfrm>
            <a:off x="7202041" y="1719624"/>
            <a:ext cx="26901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buClr>
                <a:srgbClr val="B24388"/>
              </a:buClr>
            </a:pPr>
            <a:r>
              <a:rPr lang="fr-FR" kern="0" dirty="0" smtClean="0">
                <a:solidFill>
                  <a:srgbClr val="000000"/>
                </a:solidFill>
                <a:latin typeface="Montserrat SemiBold" panose="00000700000000000000" pitchFamily="50" charset="0"/>
                <a:cs typeface="Arial"/>
                <a:sym typeface="Arial"/>
              </a:rPr>
              <a:t>Un COOC </a:t>
            </a:r>
            <a:r>
              <a:rPr lang="fr-FR" kern="0" dirty="0">
                <a:solidFill>
                  <a:srgbClr val="000000"/>
                </a:solidFill>
                <a:latin typeface="Montserrat SemiBold" panose="00000700000000000000" pitchFamily="50" charset="0"/>
                <a:cs typeface="Arial"/>
                <a:sym typeface="Arial"/>
              </a:rPr>
              <a:t>Speach Me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8637" y="4037986"/>
            <a:ext cx="3956762" cy="2303806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4297" y="2032860"/>
            <a:ext cx="3067478" cy="400106"/>
          </a:xfrm>
          <a:prstGeom prst="rect">
            <a:avLst/>
          </a:prstGeom>
        </p:spPr>
      </p:pic>
      <p:sp>
        <p:nvSpPr>
          <p:cNvPr id="32" name="ZoneTexte 31">
            <a:extLst>
              <a:ext uri="{FF2B5EF4-FFF2-40B4-BE49-F238E27FC236}">
                <a16:creationId xmlns:a16="http://schemas.microsoft.com/office/drawing/2014/main" id="{5A62F415-79FC-4CE5-B06A-7A5169009979}"/>
              </a:ext>
            </a:extLst>
          </p:cNvPr>
          <p:cNvSpPr txBox="1"/>
          <p:nvPr/>
        </p:nvSpPr>
        <p:spPr>
          <a:xfrm>
            <a:off x="613290" y="2698999"/>
            <a:ext cx="20539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bg2"/>
              </a:buClr>
              <a:buFont typeface="Arial" panose="020B0604020202020204" pitchFamily="34" charset="0"/>
              <a:buChar char="•"/>
            </a:pPr>
            <a:r>
              <a:rPr lang="fr-FR" sz="1100" b="1" dirty="0">
                <a:latin typeface="Calibri" panose="020F0502020204030204" pitchFamily="34" charset="0"/>
                <a:cs typeface="Calibri" panose="020F0502020204030204" pitchFamily="34" charset="0"/>
              </a:rPr>
              <a:t>Comprendre la LLD</a:t>
            </a:r>
          </a:p>
          <a:p>
            <a:pPr marL="285750" indent="-285750">
              <a:buClr>
                <a:schemeClr val="bg2"/>
              </a:buClr>
              <a:buFont typeface="Arial" panose="020B0604020202020204" pitchFamily="34" charset="0"/>
              <a:buChar char="•"/>
            </a:pPr>
            <a:r>
              <a:rPr lang="fr-FR" sz="1100" b="1" dirty="0">
                <a:latin typeface="Calibri" panose="020F0502020204030204" pitchFamily="34" charset="0"/>
                <a:cs typeface="Calibri" panose="020F0502020204030204" pitchFamily="34" charset="0"/>
              </a:rPr>
              <a:t>Découvrir MyCarLease</a:t>
            </a:r>
          </a:p>
          <a:p>
            <a:pPr marL="285750" indent="-285750">
              <a:buClr>
                <a:schemeClr val="bg2"/>
              </a:buClr>
              <a:buFont typeface="Arial" panose="020B0604020202020204" pitchFamily="34" charset="0"/>
              <a:buChar char="•"/>
            </a:pPr>
            <a:r>
              <a:rPr lang="fr-FR" sz="1100" b="1" dirty="0">
                <a:latin typeface="Calibri" panose="020F0502020204030204" pitchFamily="34" charset="0"/>
                <a:cs typeface="Calibri" panose="020F0502020204030204" pitchFamily="34" charset="0"/>
              </a:rPr>
              <a:t>Vendre la LLD</a:t>
            </a:r>
          </a:p>
          <a:p>
            <a:pPr marL="285750" indent="-285750">
              <a:buClr>
                <a:schemeClr val="bg2"/>
              </a:buClr>
              <a:buFont typeface="Arial" panose="020B0604020202020204" pitchFamily="34" charset="0"/>
              <a:buChar char="•"/>
            </a:pPr>
            <a:r>
              <a:rPr lang="fr-FR" sz="1100" b="1" dirty="0">
                <a:latin typeface="Calibri" panose="020F0502020204030204" pitchFamily="34" charset="0"/>
                <a:cs typeface="Calibri" panose="020F0502020204030204" pitchFamily="34" charset="0"/>
              </a:rPr>
              <a:t>La fin de </a:t>
            </a:r>
            <a:r>
              <a:rPr lang="fr-FR" sz="11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contrat</a:t>
            </a:r>
          </a:p>
          <a:p>
            <a:pPr>
              <a:buClr>
                <a:schemeClr val="bg2"/>
              </a:buClr>
            </a:pPr>
            <a:r>
              <a:rPr lang="fr-FR" sz="11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Ou comment devenir incollable sur la LLD…</a:t>
            </a:r>
            <a:endParaRPr lang="fr-FR" sz="11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 rotWithShape="1">
          <a:blip r:embed="rId7"/>
          <a:srcRect b="1709"/>
          <a:stretch/>
        </p:blipFill>
        <p:spPr>
          <a:xfrm>
            <a:off x="6742103" y="3215059"/>
            <a:ext cx="5131961" cy="3198405"/>
          </a:xfrm>
          <a:prstGeom prst="rect">
            <a:avLst/>
          </a:prstGeom>
        </p:spPr>
      </p:pic>
      <p:sp>
        <p:nvSpPr>
          <p:cNvPr id="35" name="ZoneTexte 34">
            <a:extLst>
              <a:ext uri="{FF2B5EF4-FFF2-40B4-BE49-F238E27FC236}">
                <a16:creationId xmlns:a16="http://schemas.microsoft.com/office/drawing/2014/main" id="{218D8C5F-B2D5-453E-8A9A-3CA9BB784049}"/>
              </a:ext>
            </a:extLst>
          </p:cNvPr>
          <p:cNvSpPr txBox="1"/>
          <p:nvPr/>
        </p:nvSpPr>
        <p:spPr>
          <a:xfrm>
            <a:off x="9723144" y="2389235"/>
            <a:ext cx="195056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bg2"/>
              </a:buClr>
              <a:buFont typeface="Arial" panose="020B0604020202020204" pitchFamily="34" charset="0"/>
              <a:buChar char="•"/>
            </a:pPr>
            <a:r>
              <a:rPr lang="fr-FR" sz="1100" b="1" dirty="0">
                <a:latin typeface="Calibri" panose="020F0502020204030204" pitchFamily="34" charset="0"/>
                <a:cs typeface="Calibri" panose="020F0502020204030204" pitchFamily="34" charset="0"/>
              </a:rPr>
              <a:t>Introduction à la LLD</a:t>
            </a:r>
          </a:p>
          <a:p>
            <a:pPr marL="285750" indent="-285750">
              <a:buClr>
                <a:schemeClr val="bg2"/>
              </a:buClr>
              <a:buFont typeface="Arial" panose="020B0604020202020204" pitchFamily="34" charset="0"/>
              <a:buChar char="•"/>
            </a:pPr>
            <a:r>
              <a:rPr lang="fr-FR" sz="1100" b="1" dirty="0">
                <a:latin typeface="Calibri" panose="020F0502020204030204" pitchFamily="34" charset="0"/>
                <a:cs typeface="Calibri" panose="020F0502020204030204" pitchFamily="34" charset="0"/>
              </a:rPr>
              <a:t>Détection et découverte du besoin</a:t>
            </a:r>
          </a:p>
          <a:p>
            <a:pPr marL="285750" indent="-285750">
              <a:buClr>
                <a:schemeClr val="bg2"/>
              </a:buClr>
              <a:buFont typeface="Arial" panose="020B0604020202020204" pitchFamily="34" charset="0"/>
              <a:buChar char="•"/>
            </a:pPr>
            <a:r>
              <a:rPr lang="fr-FR" sz="1100" b="1" dirty="0">
                <a:latin typeface="Calibri" panose="020F0502020204030204" pitchFamily="34" charset="0"/>
                <a:cs typeface="Calibri" panose="020F0502020204030204" pitchFamily="34" charset="0"/>
              </a:rPr>
              <a:t>Contractualisation</a:t>
            </a:r>
          </a:p>
          <a:p>
            <a:pPr marL="285750" indent="-285750">
              <a:buClr>
                <a:schemeClr val="bg2"/>
              </a:buClr>
              <a:buFont typeface="Arial" panose="020B0604020202020204" pitchFamily="34" charset="0"/>
              <a:buChar char="•"/>
            </a:pPr>
            <a:r>
              <a:rPr lang="fr-FR" sz="1100" b="1" dirty="0">
                <a:latin typeface="Calibri" panose="020F0502020204030204" pitchFamily="34" charset="0"/>
                <a:cs typeface="Calibri" panose="020F0502020204030204" pitchFamily="34" charset="0"/>
              </a:rPr>
              <a:t>En route…</a:t>
            </a:r>
          </a:p>
          <a:p>
            <a:pPr marL="285750" indent="-285750">
              <a:buClr>
                <a:schemeClr val="bg2"/>
              </a:buClr>
              <a:buFont typeface="Arial" panose="020B0604020202020204" pitchFamily="34" charset="0"/>
              <a:buChar char="•"/>
            </a:pPr>
            <a:r>
              <a:rPr lang="fr-FR" sz="1100" b="1" dirty="0">
                <a:latin typeface="Calibri" panose="020F0502020204030204" pitchFamily="34" charset="0"/>
                <a:cs typeface="Calibri" panose="020F0502020204030204" pitchFamily="34" charset="0"/>
              </a:rPr>
              <a:t>L’antisèche de la LLD</a:t>
            </a: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94210" y="2063262"/>
            <a:ext cx="2505821" cy="319534"/>
          </a:xfrm>
          <a:prstGeom prst="rect">
            <a:avLst/>
          </a:prstGeom>
        </p:spPr>
      </p:pic>
      <p:sp>
        <p:nvSpPr>
          <p:cNvPr id="16" name="ZoneTexte 15"/>
          <p:cNvSpPr txBox="1"/>
          <p:nvPr/>
        </p:nvSpPr>
        <p:spPr>
          <a:xfrm>
            <a:off x="9969448" y="1783384"/>
            <a:ext cx="19436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Des vidéos, des supports, des mises en situation efficaces !</a:t>
            </a:r>
            <a:endParaRPr lang="fr-FR" sz="1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914060" y="2876505"/>
            <a:ext cx="2056973" cy="677108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fr-FR" sz="1200" dirty="0">
                <a:ln>
                  <a:solidFill>
                    <a:schemeClr val="bg1">
                      <a:lumMod val="75000"/>
                    </a:schemeClr>
                  </a:solidFill>
                </a:ln>
                <a:latin typeface="Calibri" panose="020F0502020204030204" pitchFamily="34" charset="0"/>
                <a:cs typeface="Calibri" panose="020F0502020204030204" pitchFamily="34" charset="0"/>
              </a:rPr>
              <a:t>Accessible depuis </a:t>
            </a:r>
            <a:r>
              <a:rPr lang="fr-FR" sz="12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latin typeface="Calibri" panose="020F0502020204030204" pitchFamily="34" charset="0"/>
                <a:cs typeface="Calibri" panose="020F0502020204030204" pitchFamily="34" charset="0"/>
              </a:rPr>
              <a:t>Click&amp;Learn</a:t>
            </a:r>
          </a:p>
          <a:p>
            <a:pPr algn="ctr"/>
            <a:r>
              <a:rPr lang="fr-FR" sz="12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latin typeface="Calibri" panose="020F0502020204030204" pitchFamily="34" charset="0"/>
                <a:cs typeface="Calibri" panose="020F0502020204030204" pitchFamily="34" charset="0"/>
              </a:rPr>
              <a:t>Ou </a:t>
            </a:r>
          </a:p>
          <a:p>
            <a:pPr algn="ctr"/>
            <a:r>
              <a:rPr lang="fr-FR" sz="12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latin typeface="Calibri" panose="020F0502020204030204" pitchFamily="34" charset="0"/>
                <a:cs typeface="Calibri" panose="020F0502020204030204" pitchFamily="34" charset="0"/>
              </a:rPr>
              <a:t>en cliquant </a:t>
            </a:r>
            <a:r>
              <a:rPr lang="fr-FR" sz="1400" b="1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9"/>
              </a:rPr>
              <a:t>ici</a:t>
            </a:r>
            <a:endParaRPr lang="fr-FR" sz="1400" b="1" dirty="0">
              <a:ln>
                <a:solidFill>
                  <a:schemeClr val="bg1">
                    <a:lumMod val="75000"/>
                  </a:schemeClr>
                </a:solidFill>
              </a:ln>
              <a:solidFill>
                <a:srgbClr val="C000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6265723" y="2850900"/>
            <a:ext cx="2056973" cy="646331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fr-FR" sz="1200" dirty="0">
                <a:ln>
                  <a:solidFill>
                    <a:schemeClr val="bg1">
                      <a:lumMod val="75000"/>
                    </a:schemeClr>
                  </a:solidFill>
                </a:ln>
                <a:latin typeface="Calibri" panose="020F0502020204030204" pitchFamily="34" charset="0"/>
                <a:cs typeface="Calibri" panose="020F0502020204030204" pitchFamily="34" charset="0"/>
              </a:rPr>
              <a:t>Accessible depuis </a:t>
            </a:r>
            <a:r>
              <a:rPr lang="fr-FR" sz="12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latin typeface="Calibri" panose="020F0502020204030204" pitchFamily="34" charset="0"/>
                <a:cs typeface="Calibri" panose="020F0502020204030204" pitchFamily="34" charset="0"/>
              </a:rPr>
              <a:t>Click&amp;Learn</a:t>
            </a:r>
          </a:p>
          <a:p>
            <a:pPr algn="ctr"/>
            <a:r>
              <a:rPr lang="fr-FR" sz="12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latin typeface="Calibri" panose="020F0502020204030204" pitchFamily="34" charset="0"/>
                <a:cs typeface="Calibri" panose="020F0502020204030204" pitchFamily="34" charset="0"/>
              </a:rPr>
              <a:t>Ou </a:t>
            </a:r>
          </a:p>
          <a:p>
            <a:pPr algn="ctr"/>
            <a:r>
              <a:rPr lang="fr-FR" sz="120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latin typeface="Calibri" panose="020F0502020204030204" pitchFamily="34" charset="0"/>
                <a:cs typeface="Calibri" panose="020F0502020204030204" pitchFamily="34" charset="0"/>
              </a:rPr>
              <a:t>en cliquant  </a:t>
            </a:r>
            <a:r>
              <a:rPr lang="fr-FR" sz="12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0"/>
              </a:rPr>
              <a:t>ICI</a:t>
            </a:r>
            <a:r>
              <a:rPr lang="fr-FR" sz="12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1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7" name="Image 3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01956" y="1524520"/>
            <a:ext cx="708198" cy="563566"/>
          </a:xfrm>
          <a:prstGeom prst="rect">
            <a:avLst/>
          </a:prstGeom>
        </p:spPr>
      </p:pic>
      <p:pic>
        <p:nvPicPr>
          <p:cNvPr id="38" name="Image 3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flipH="1">
            <a:off x="3983961" y="1536656"/>
            <a:ext cx="621438" cy="563566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4998452" y="6389363"/>
            <a:ext cx="240354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S23 </a:t>
            </a:r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2021</a:t>
            </a:r>
          </a:p>
        </p:txBody>
      </p:sp>
    </p:spTree>
    <p:extLst>
      <p:ext uri="{BB962C8B-B14F-4D97-AF65-F5344CB8AC3E}">
        <p14:creationId xmlns:p14="http://schemas.microsoft.com/office/powerpoint/2010/main" val="3062591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2859" y="6264772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re 2"/>
          <p:cNvSpPr txBox="1">
            <a:spLocks/>
          </p:cNvSpPr>
          <p:nvPr/>
        </p:nvSpPr>
        <p:spPr>
          <a:xfrm>
            <a:off x="3203575" y="390665"/>
            <a:ext cx="7910077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fr-FR" sz="2000" spc="30" dirty="0" smtClean="0">
                <a:solidFill>
                  <a:srgbClr val="00B050"/>
                </a:solidFill>
                <a:latin typeface="Montserrat Black" panose="00000A00000000000000" pitchFamily="2" charset="0"/>
              </a:rPr>
              <a:t>L’offre borne électrique lld</a:t>
            </a:r>
            <a:endParaRPr lang="fr-FR" sz="2000" spc="30" dirty="0">
              <a:solidFill>
                <a:srgbClr val="00B050"/>
              </a:solidFill>
              <a:latin typeface="Montserrat Black" panose="00000A00000000000000" pitchFamily="2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6697222" y="1425306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7015774" y="2370038"/>
            <a:ext cx="4674919" cy="3354765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spcBef>
                <a:spcPts val="1200"/>
              </a:spcBef>
              <a:buClr>
                <a:srgbClr val="EAB818"/>
              </a:buClr>
            </a:pPr>
            <a:r>
              <a:rPr lang="fr-FR" sz="1600" b="1" kern="0" dirty="0">
                <a:solidFill>
                  <a:prstClr val="black"/>
                </a:solidFill>
                <a:latin typeface="Montserrat" panose="00000500000000000000" pitchFamily="2" charset="0"/>
                <a:cs typeface="Helvetica Neue"/>
                <a:sym typeface="Arial"/>
              </a:rPr>
              <a:t>L’enjeu</a:t>
            </a:r>
            <a:r>
              <a:rPr lang="fr-FR" sz="1600" b="1" kern="0" dirty="0">
                <a:solidFill>
                  <a:srgbClr val="581D74"/>
                </a:solidFill>
                <a:latin typeface="Montserrat" panose="00000500000000000000" pitchFamily="2" charset="0"/>
                <a:cs typeface="Helvetica Neue"/>
                <a:sym typeface="Arial"/>
              </a:rPr>
              <a:t> </a:t>
            </a:r>
            <a:r>
              <a:rPr lang="fr-FR" sz="1600" b="1" kern="0" dirty="0" smtClean="0">
                <a:solidFill>
                  <a:srgbClr val="581D74"/>
                </a:solidFill>
                <a:latin typeface="Montserrat" panose="00000500000000000000" pitchFamily="2" charset="0"/>
                <a:cs typeface="Helvetica Neue"/>
                <a:sym typeface="Arial"/>
              </a:rPr>
              <a:t>du groupe BPCE  </a:t>
            </a:r>
            <a:r>
              <a:rPr lang="fr-FR" sz="1600" b="1" kern="0" dirty="0">
                <a:solidFill>
                  <a:srgbClr val="581D74"/>
                </a:solidFill>
                <a:latin typeface="Montserrat" panose="00000500000000000000" pitchFamily="2" charset="0"/>
                <a:cs typeface="Helvetica Neue"/>
                <a:sym typeface="Arial"/>
              </a:rPr>
              <a:t>: </a:t>
            </a:r>
          </a:p>
          <a:p>
            <a:pPr lvl="0" algn="ctr">
              <a:lnSpc>
                <a:spcPct val="150000"/>
              </a:lnSpc>
              <a:spcBef>
                <a:spcPts val="1200"/>
              </a:spcBef>
              <a:buClr>
                <a:srgbClr val="EAB818"/>
              </a:buClr>
            </a:pPr>
            <a:r>
              <a:rPr lang="fr-FR" sz="1600" kern="0" dirty="0">
                <a:solidFill>
                  <a:srgbClr val="231F20"/>
                </a:solidFill>
                <a:latin typeface="Montserrat" panose="00000500000000000000" pitchFamily="2" charset="0"/>
                <a:cs typeface="Helvetica Neue"/>
                <a:sym typeface="Arial"/>
              </a:rPr>
              <a:t>Accompagner nos clients pros à repenser leurs modes de déplacement autour d’une mobilité plus responsable..</a:t>
            </a:r>
          </a:p>
          <a:p>
            <a:pPr lvl="0" algn="ctr">
              <a:lnSpc>
                <a:spcPct val="150000"/>
              </a:lnSpc>
              <a:spcBef>
                <a:spcPts val="1200"/>
              </a:spcBef>
              <a:buClr>
                <a:srgbClr val="EAB818"/>
              </a:buClr>
            </a:pPr>
            <a:r>
              <a:rPr lang="fr-FR" sz="1600" kern="0" dirty="0">
                <a:solidFill>
                  <a:srgbClr val="231F20"/>
                </a:solidFill>
                <a:latin typeface="Montserrat" panose="00000500000000000000" pitchFamily="2" charset="0"/>
                <a:cs typeface="Helvetica Neue"/>
                <a:sym typeface="Arial"/>
              </a:rPr>
              <a:t>…en proposant une solution clé en main comprenant </a:t>
            </a:r>
            <a:r>
              <a:rPr lang="fr-FR" sz="1600" b="1" kern="0" dirty="0">
                <a:solidFill>
                  <a:srgbClr val="231F20"/>
                </a:solidFill>
                <a:latin typeface="Montserrat" panose="00000500000000000000" pitchFamily="2" charset="0"/>
                <a:cs typeface="Helvetica Neue"/>
                <a:sym typeface="Arial"/>
              </a:rPr>
              <a:t>le véhicule hybride rechargeable ou électrique </a:t>
            </a:r>
            <a:r>
              <a:rPr lang="fr-FR" sz="1600" kern="0" dirty="0">
                <a:solidFill>
                  <a:srgbClr val="231F20"/>
                </a:solidFill>
                <a:latin typeface="Montserrat" panose="00000500000000000000" pitchFamily="2" charset="0"/>
                <a:cs typeface="Helvetica Neue"/>
                <a:sym typeface="Arial"/>
              </a:rPr>
              <a:t>et </a:t>
            </a:r>
            <a:r>
              <a:rPr lang="fr-FR" sz="1600" b="1" kern="0" dirty="0">
                <a:solidFill>
                  <a:srgbClr val="231F20"/>
                </a:solidFill>
                <a:latin typeface="Montserrat" panose="00000500000000000000" pitchFamily="2" charset="0"/>
                <a:cs typeface="Helvetica Neue"/>
                <a:sym typeface="Arial"/>
              </a:rPr>
              <a:t>la borne de recharge.</a:t>
            </a:r>
          </a:p>
        </p:txBody>
      </p:sp>
      <p:sp>
        <p:nvSpPr>
          <p:cNvPr id="35" name="Rectangle 34"/>
          <p:cNvSpPr/>
          <p:nvPr/>
        </p:nvSpPr>
        <p:spPr>
          <a:xfrm>
            <a:off x="578341" y="1497907"/>
            <a:ext cx="1106481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En mai 2020, le Président de la République dévoile un plan de </a:t>
            </a:r>
            <a:r>
              <a:rPr lang="fr-FR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soutien de 8 milliards d’euros 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à la filière automobile, afin que celle-ci devienne plus verte et plus compétitive. </a:t>
            </a:r>
          </a:p>
        </p:txBody>
      </p:sp>
      <p:sp>
        <p:nvSpPr>
          <p:cNvPr id="36" name="Google Shape;1299;p141">
            <a:extLst>
              <a:ext uri="{FF2B5EF4-FFF2-40B4-BE49-F238E27FC236}">
                <a16:creationId xmlns:a16="http://schemas.microsoft.com/office/drawing/2014/main" id="{CDFE988B-7FCF-407E-9980-6B2D7D3A799A}"/>
              </a:ext>
            </a:extLst>
          </p:cNvPr>
          <p:cNvSpPr txBox="1"/>
          <p:nvPr/>
        </p:nvSpPr>
        <p:spPr>
          <a:xfrm>
            <a:off x="1328882" y="2381879"/>
            <a:ext cx="4755145" cy="559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84" tIns="34284" rIns="34284" bIns="34284" anchor="t" anchorCtr="0">
            <a:noAutofit/>
          </a:bodyPr>
          <a:lstStyle/>
          <a:p>
            <a:pPr>
              <a:spcBef>
                <a:spcPts val="300"/>
              </a:spcBef>
            </a:pPr>
            <a:r>
              <a:rPr lang="fr-FR" sz="1000" b="1" dirty="0">
                <a:solidFill>
                  <a:srgbClr val="C00000"/>
                </a:solidFill>
                <a:latin typeface="Helvetica Neue"/>
                <a:cs typeface="Helvetica Neue"/>
                <a:sym typeface="Helvetica Neue"/>
              </a:rPr>
              <a:t>1 million de véhicules propres produits en France d’ici 5 ans</a:t>
            </a:r>
          </a:p>
          <a:p>
            <a:pPr>
              <a:lnSpc>
                <a:spcPct val="115000"/>
              </a:lnSpc>
              <a:spcBef>
                <a:spcPts val="300"/>
              </a:spcBef>
              <a:spcAft>
                <a:spcPts val="375"/>
              </a:spcAft>
            </a:pPr>
            <a:r>
              <a:rPr lang="fr-FR" sz="900" kern="0" dirty="0">
                <a:solidFill>
                  <a:srgbClr val="231F20"/>
                </a:solidFill>
                <a:highlight>
                  <a:srgbClr val="FFFFFF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Tel est l’objectif fixé par Emmanuel Macron, depuis le 26 mai 2020, pour faire de la France le premier producteur de véhicules électriques en Europe.</a:t>
            </a:r>
            <a:endParaRPr lang="fr-FR" sz="900" b="1" kern="0" dirty="0">
              <a:solidFill>
                <a:srgbClr val="231F20"/>
              </a:solidFill>
              <a:highlight>
                <a:srgbClr val="FFFFFF"/>
              </a:highlight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7" name="Image 36">
            <a:extLst>
              <a:ext uri="{FF2B5EF4-FFF2-40B4-BE49-F238E27FC236}">
                <a16:creationId xmlns:a16="http://schemas.microsoft.com/office/drawing/2014/main" id="{2E3F024E-777D-40E4-91A2-27940F95B071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rgbClr val="C0504D">
                <a:shade val="45000"/>
                <a:satMod val="135000"/>
              </a:srgbClr>
              <a:prstClr val="white"/>
            </a:duotone>
          </a:blip>
          <a:stretch>
            <a:fillRect/>
          </a:stretch>
        </p:blipFill>
        <p:spPr>
          <a:xfrm>
            <a:off x="647612" y="2381879"/>
            <a:ext cx="559458" cy="559458"/>
          </a:xfrm>
          <a:prstGeom prst="ellipse">
            <a:avLst/>
          </a:prstGeom>
          <a:ln>
            <a:solidFill>
              <a:srgbClr val="C00000"/>
            </a:solidFill>
          </a:ln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838B58AB-D427-431F-A897-66433F63D2DB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rgbClr val="C0504D">
                <a:shade val="45000"/>
                <a:satMod val="135000"/>
              </a:srgbClr>
              <a:prstClr val="white"/>
            </a:duotone>
          </a:blip>
          <a:stretch>
            <a:fillRect/>
          </a:stretch>
        </p:blipFill>
        <p:spPr>
          <a:xfrm>
            <a:off x="647612" y="3350428"/>
            <a:ext cx="559458" cy="559458"/>
          </a:xfrm>
          <a:prstGeom prst="ellipse">
            <a:avLst/>
          </a:prstGeom>
          <a:ln>
            <a:solidFill>
              <a:srgbClr val="C00000"/>
            </a:solidFill>
          </a:ln>
        </p:spPr>
      </p:pic>
      <p:sp>
        <p:nvSpPr>
          <p:cNvPr id="39" name="Google Shape;1299;p141">
            <a:extLst>
              <a:ext uri="{FF2B5EF4-FFF2-40B4-BE49-F238E27FC236}">
                <a16:creationId xmlns:a16="http://schemas.microsoft.com/office/drawing/2014/main" id="{22C0222F-2524-4D97-B6CE-8697EAA1CEAF}"/>
              </a:ext>
            </a:extLst>
          </p:cNvPr>
          <p:cNvSpPr txBox="1"/>
          <p:nvPr/>
        </p:nvSpPr>
        <p:spPr>
          <a:xfrm>
            <a:off x="1328884" y="3330592"/>
            <a:ext cx="4755145" cy="599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84" tIns="34284" rIns="34284" bIns="34284" anchor="t" anchorCtr="0">
            <a:noAutofit/>
          </a:bodyPr>
          <a:lstStyle/>
          <a:p>
            <a:pPr>
              <a:spcBef>
                <a:spcPts val="300"/>
              </a:spcBef>
            </a:pPr>
            <a:r>
              <a:rPr lang="fr-FR" sz="900" b="1" kern="0" dirty="0">
                <a:solidFill>
                  <a:srgbClr val="C00000"/>
                </a:solidFill>
                <a:latin typeface="Helvetica Neue"/>
                <a:cs typeface="Arial"/>
                <a:sym typeface="Helvetica Neue"/>
              </a:rPr>
              <a:t>100 000 bornes de recharge d’ici 2021</a:t>
            </a:r>
          </a:p>
          <a:p>
            <a:pPr>
              <a:lnSpc>
                <a:spcPct val="115000"/>
              </a:lnSpc>
              <a:spcBef>
                <a:spcPts val="300"/>
              </a:spcBef>
            </a:pPr>
            <a:r>
              <a:rPr lang="fr-FR" sz="900" kern="0" dirty="0">
                <a:solidFill>
                  <a:srgbClr val="000000"/>
                </a:solidFill>
                <a:highlight>
                  <a:srgbClr val="FFFFFF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Cela représente une augmentation conséquente de 70 000 bornes publiques supplémentaires déployées sur tout le territoire.</a:t>
            </a:r>
          </a:p>
        </p:txBody>
      </p:sp>
      <p:sp>
        <p:nvSpPr>
          <p:cNvPr id="40" name="Google Shape;1299;p141">
            <a:extLst>
              <a:ext uri="{FF2B5EF4-FFF2-40B4-BE49-F238E27FC236}">
                <a16:creationId xmlns:a16="http://schemas.microsoft.com/office/drawing/2014/main" id="{DF200171-64FB-4A2D-8603-08A983A9B4F2}"/>
              </a:ext>
            </a:extLst>
          </p:cNvPr>
          <p:cNvSpPr txBox="1"/>
          <p:nvPr/>
        </p:nvSpPr>
        <p:spPr>
          <a:xfrm>
            <a:off x="1389872" y="4515170"/>
            <a:ext cx="4755145" cy="1442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84" tIns="34284" rIns="34284" bIns="34284" anchor="t" anchorCtr="0">
            <a:noAutofit/>
          </a:bodyPr>
          <a:lstStyle/>
          <a:p>
            <a:pPr>
              <a:spcBef>
                <a:spcPts val="300"/>
              </a:spcBef>
            </a:pPr>
            <a:r>
              <a:rPr lang="fr-FR" sz="900" b="1" kern="0" dirty="0">
                <a:solidFill>
                  <a:srgbClr val="C00000"/>
                </a:solidFill>
                <a:latin typeface="Helvetica Neue"/>
                <a:cs typeface="Arial"/>
                <a:sym typeface="Helvetica Neue"/>
              </a:rPr>
              <a:t>De nombreuses mesures incitatives impulsées par les pouvoirs publics, au niveau national et local…</a:t>
            </a:r>
          </a:p>
          <a:p>
            <a:pPr>
              <a:spcBef>
                <a:spcPts val="300"/>
              </a:spcBef>
            </a:pPr>
            <a:r>
              <a:rPr lang="fr-FR" sz="900" kern="0" dirty="0">
                <a:solidFill>
                  <a:srgbClr val="C00000"/>
                </a:solidFill>
                <a:latin typeface="Helvetica Neue"/>
                <a:cs typeface="Arial"/>
                <a:sym typeface="Helvetica Neue"/>
              </a:rPr>
              <a:t>100 millions d’euros pour inciter à la transition vers l’électrique</a:t>
            </a:r>
          </a:p>
          <a:p>
            <a:pPr>
              <a:lnSpc>
                <a:spcPct val="115000"/>
              </a:lnSpc>
              <a:spcBef>
                <a:spcPts val="300"/>
              </a:spcBef>
            </a:pPr>
            <a:r>
              <a:rPr lang="fr-FR" sz="900" kern="0" dirty="0">
                <a:solidFill>
                  <a:srgbClr val="000000"/>
                </a:solidFill>
                <a:highlight>
                  <a:srgbClr val="FFFFFF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Créé en 2016, le programme ADVENIR a été reconduit jusqu’au 31 décembre 2023 et doté de 100M€ supplémentaires pour financer 45 000 nouveaux points de charge</a:t>
            </a:r>
          </a:p>
          <a:p>
            <a:pPr>
              <a:spcBef>
                <a:spcPts val="300"/>
              </a:spcBef>
            </a:pPr>
            <a:r>
              <a:rPr lang="fr-FR" sz="900" kern="0" dirty="0">
                <a:solidFill>
                  <a:srgbClr val="C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Bientôt des modes de transports 100% verts dans les grandes agglomérations</a:t>
            </a:r>
          </a:p>
          <a:p>
            <a:pPr>
              <a:lnSpc>
                <a:spcPct val="115000"/>
              </a:lnSpc>
              <a:spcBef>
                <a:spcPts val="300"/>
              </a:spcBef>
              <a:spcAft>
                <a:spcPts val="375"/>
              </a:spcAft>
            </a:pPr>
            <a:r>
              <a:rPr lang="fr-FR" sz="900" kern="0" dirty="0">
                <a:solidFill>
                  <a:srgbClr val="231F20"/>
                </a:solidFill>
                <a:highlight>
                  <a:srgbClr val="FFFFFF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Dans le cadre du déploiement de zones à faible émissions (ZFE), les agglomérations prennent des engagements strictes : zéro véhicule essence à Paris en 2030, par exemple</a:t>
            </a:r>
            <a:endParaRPr lang="fr-FR" sz="900" kern="0" dirty="0">
              <a:solidFill>
                <a:srgbClr val="000000"/>
              </a:solidFill>
              <a:highlight>
                <a:srgbClr val="FFFFFF"/>
              </a:highlight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1" name="Ellipse 40">
            <a:extLst>
              <a:ext uri="{FF2B5EF4-FFF2-40B4-BE49-F238E27FC236}">
                <a16:creationId xmlns:a16="http://schemas.microsoft.com/office/drawing/2014/main" id="{C818F0F6-2ACB-417E-94D3-DAE16C810446}"/>
              </a:ext>
            </a:extLst>
          </p:cNvPr>
          <p:cNvSpPr/>
          <p:nvPr/>
        </p:nvSpPr>
        <p:spPr>
          <a:xfrm>
            <a:off x="647612" y="4676727"/>
            <a:ext cx="559458" cy="559458"/>
          </a:xfrm>
          <a:prstGeom prst="ellipse">
            <a:avLst/>
          </a:prstGeom>
          <a:noFill/>
          <a:ln w="9525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FR" kern="0">
              <a:solidFill>
                <a:srgbClr val="FFFFFF"/>
              </a:solidFill>
              <a:latin typeface="Arial" panose="020B0604020202020204"/>
              <a:cs typeface="Arial"/>
              <a:sym typeface="Arial"/>
            </a:endParaRPr>
          </a:p>
        </p:txBody>
      </p:sp>
      <p:pic>
        <p:nvPicPr>
          <p:cNvPr id="42" name="Graphique 22" descr="Pièces contour">
            <a:extLst>
              <a:ext uri="{FF2B5EF4-FFF2-40B4-BE49-F238E27FC236}">
                <a16:creationId xmlns:a16="http://schemas.microsoft.com/office/drawing/2014/main" id="{8A3A5F48-FCD2-4DA3-97A8-C3AB0370785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14090" y="4743206"/>
            <a:ext cx="426501" cy="426501"/>
          </a:xfrm>
          <a:prstGeom prst="rect">
            <a:avLst/>
          </a:prstGeom>
        </p:spPr>
      </p:pic>
      <p:sp>
        <p:nvSpPr>
          <p:cNvPr id="43" name="ZoneTexte 42"/>
          <p:cNvSpPr txBox="1"/>
          <p:nvPr/>
        </p:nvSpPr>
        <p:spPr>
          <a:xfrm>
            <a:off x="578341" y="1119788"/>
            <a:ext cx="2939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contexte</a:t>
            </a:r>
            <a:endParaRPr lang="fr-FR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264489" y="300970"/>
            <a:ext cx="757332" cy="842617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4998452" y="6389363"/>
            <a:ext cx="240354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S23 </a:t>
            </a:r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2021</a:t>
            </a:r>
          </a:p>
        </p:txBody>
      </p:sp>
    </p:spTree>
    <p:extLst>
      <p:ext uri="{BB962C8B-B14F-4D97-AF65-F5344CB8AC3E}">
        <p14:creationId xmlns:p14="http://schemas.microsoft.com/office/powerpoint/2010/main" val="1886047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2859" y="6264772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re 2"/>
          <p:cNvSpPr txBox="1">
            <a:spLocks/>
          </p:cNvSpPr>
          <p:nvPr/>
        </p:nvSpPr>
        <p:spPr>
          <a:xfrm>
            <a:off x="3203575" y="390665"/>
            <a:ext cx="7910077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fr-FR" sz="2000" spc="30" dirty="0" smtClean="0">
                <a:solidFill>
                  <a:srgbClr val="00B050"/>
                </a:solidFill>
                <a:latin typeface="Montserrat Black" panose="00000A00000000000000" pitchFamily="2" charset="0"/>
              </a:rPr>
              <a:t>L’offre borne électrique lld</a:t>
            </a:r>
            <a:endParaRPr lang="fr-FR" sz="2000" spc="30" dirty="0">
              <a:solidFill>
                <a:srgbClr val="00B050"/>
              </a:solidFill>
              <a:latin typeface="Montserrat Black" panose="00000A00000000000000" pitchFamily="2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6697222" y="1425306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43" name="ZoneTexte 42"/>
          <p:cNvSpPr txBox="1"/>
          <p:nvPr/>
        </p:nvSpPr>
        <p:spPr>
          <a:xfrm>
            <a:off x="578341" y="1180173"/>
            <a:ext cx="92040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Notre offre : financement du véhicule et de la borne dans un loyer unique</a:t>
            </a:r>
            <a:endParaRPr lang="fr-FR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Espace réservé du contenu 1">
            <a:extLst>
              <a:ext uri="{FF2B5EF4-FFF2-40B4-BE49-F238E27FC236}">
                <a16:creationId xmlns:a16="http://schemas.microsoft.com/office/drawing/2014/main" id="{6DCA0436-B045-41B6-BAFB-33CF07CBE1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8341" y="1640967"/>
            <a:ext cx="10981055" cy="3263504"/>
          </a:xfrm>
        </p:spPr>
        <p:txBody>
          <a:bodyPr>
            <a:normAutofit/>
          </a:bodyPr>
          <a:lstStyle/>
          <a:p>
            <a:pPr>
              <a:spcBef>
                <a:spcPts val="300"/>
              </a:spcBef>
            </a:pPr>
            <a:r>
              <a:rPr lang="fr-F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Helvetica Neue"/>
                <a:cs typeface="Calibri" panose="020F0502020204030204" pitchFamily="34" charset="0"/>
                <a:sym typeface="Helvetica Neue"/>
              </a:rPr>
              <a:t>Pour répondre aux enjeux identifiés, BPCE Car Lease s’associe avec un partenaire – </a:t>
            </a:r>
            <a:r>
              <a:rPr lang="fr-FR" sz="1600" b="1" dirty="0">
                <a:solidFill>
                  <a:srgbClr val="7030A0"/>
                </a:solidFill>
                <a:latin typeface="Calibri" panose="020F0502020204030204" pitchFamily="34" charset="0"/>
                <a:ea typeface="Helvetica Neue"/>
                <a:cs typeface="Calibri" panose="020F0502020204030204" pitchFamily="34" charset="0"/>
                <a:sym typeface="Helvetica Neue"/>
              </a:rPr>
              <a:t>Newmotion</a:t>
            </a:r>
            <a:r>
              <a:rPr lang="fr-F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Helvetica Neue"/>
                <a:cs typeface="Calibri" panose="020F0502020204030204" pitchFamily="34" charset="0"/>
                <a:sym typeface="Helvetica Neue"/>
              </a:rPr>
              <a:t> – et propose une offre clé en main d’équipement en mobilité verte à destination des clients Professionnels : </a:t>
            </a:r>
            <a:endParaRPr lang="fr-FR" sz="1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Helvetica Neue"/>
              <a:cs typeface="Calibri" panose="020F0502020204030204" pitchFamily="34" charset="0"/>
              <a:sym typeface="Helvetica Neue"/>
            </a:endParaRPr>
          </a:p>
          <a:p>
            <a:pPr>
              <a:spcBef>
                <a:spcPts val="300"/>
              </a:spcBef>
            </a:pPr>
            <a:endParaRPr lang="fr-FR" sz="1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Helvetica Neue"/>
              <a:cs typeface="Calibri" panose="020F0502020204030204" pitchFamily="34" charset="0"/>
              <a:sym typeface="Helvetica Neue"/>
            </a:endParaRPr>
          </a:p>
          <a:p>
            <a:pPr lvl="1">
              <a:spcBef>
                <a:spcPts val="300"/>
              </a:spcBef>
            </a:pPr>
            <a:r>
              <a:rPr lang="fr-FR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Helvetica Neue"/>
                <a:cs typeface="Calibri" panose="020F0502020204030204" pitchFamily="34" charset="0"/>
                <a:sym typeface="Helvetica Neue"/>
              </a:rPr>
              <a:t>L’offre </a:t>
            </a:r>
            <a:r>
              <a:rPr lang="fr-FR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Helvetica Neue"/>
                <a:cs typeface="Calibri" panose="020F0502020204030204" pitchFamily="34" charset="0"/>
                <a:sym typeface="Helvetica Neue"/>
              </a:rPr>
              <a:t>permet de s’équiper en LLD d’un véhicule électrique et d’une borne au standard européen avec un loyer unique incluant tous les frais. </a:t>
            </a:r>
          </a:p>
          <a:p>
            <a:pPr lvl="1">
              <a:spcBef>
                <a:spcPts val="300"/>
              </a:spcBef>
            </a:pPr>
            <a:r>
              <a:rPr lang="fr-FR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Helvetica Neue"/>
                <a:cs typeface="Calibri" panose="020F0502020204030204" pitchFamily="34" charset="0"/>
                <a:sym typeface="Helvetica Neue"/>
              </a:rPr>
              <a:t>Seul le montant des travaux est identifié à part et facturé au début du contrat</a:t>
            </a:r>
            <a:r>
              <a:rPr lang="fr-FR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</a:t>
            </a:r>
          </a:p>
          <a:p>
            <a:endParaRPr lang="fr-FR" sz="1100" dirty="0"/>
          </a:p>
        </p:txBody>
      </p:sp>
      <p:sp>
        <p:nvSpPr>
          <p:cNvPr id="25" name="Rectangle : coins arrondis 26">
            <a:extLst>
              <a:ext uri="{FF2B5EF4-FFF2-40B4-BE49-F238E27FC236}">
                <a16:creationId xmlns:a16="http://schemas.microsoft.com/office/drawing/2014/main" id="{08DE4451-8C7F-4897-A484-86577CA99E07}"/>
              </a:ext>
            </a:extLst>
          </p:cNvPr>
          <p:cNvSpPr/>
          <p:nvPr/>
        </p:nvSpPr>
        <p:spPr>
          <a:xfrm>
            <a:off x="1210646" y="3090022"/>
            <a:ext cx="3024336" cy="2652880"/>
          </a:xfrm>
          <a:prstGeom prst="roundRect">
            <a:avLst>
              <a:gd name="adj" fmla="val 1473"/>
            </a:avLst>
          </a:prstGeom>
          <a:solidFill>
            <a:schemeClr val="bg1"/>
          </a:solidFill>
          <a:ln w="635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1000" b="1" dirty="0">
              <a:solidFill>
                <a:schemeClr val="tx1"/>
              </a:solidFill>
            </a:endParaRPr>
          </a:p>
          <a:p>
            <a:pPr algn="ctr"/>
            <a:endParaRPr lang="fr-FR" sz="1000" b="1" dirty="0">
              <a:solidFill>
                <a:schemeClr val="tx1"/>
              </a:solidFill>
            </a:endParaRPr>
          </a:p>
          <a:p>
            <a:pPr algn="ctr"/>
            <a:endParaRPr lang="fr-FR" sz="1000" b="1" dirty="0">
              <a:solidFill>
                <a:schemeClr val="tx1"/>
              </a:solidFill>
            </a:endParaRPr>
          </a:p>
          <a:p>
            <a:pPr algn="ctr"/>
            <a:endParaRPr lang="fr-FR" sz="1000" b="1" dirty="0">
              <a:solidFill>
                <a:schemeClr val="tx1"/>
              </a:solidFill>
            </a:endParaRPr>
          </a:p>
          <a:p>
            <a:pPr algn="ctr"/>
            <a:endParaRPr lang="fr-FR" sz="1000" b="1" dirty="0">
              <a:solidFill>
                <a:schemeClr val="tx1"/>
              </a:solidFill>
            </a:endParaRPr>
          </a:p>
          <a:p>
            <a:pPr algn="ctr"/>
            <a:endParaRPr lang="fr-FR" sz="1000" b="1" dirty="0">
              <a:solidFill>
                <a:schemeClr val="tx1"/>
              </a:solidFill>
            </a:endParaRPr>
          </a:p>
          <a:p>
            <a:pPr algn="ctr"/>
            <a:endParaRPr lang="fr-FR" sz="1000" b="1" dirty="0">
              <a:solidFill>
                <a:schemeClr val="tx1"/>
              </a:solidFill>
            </a:endParaRPr>
          </a:p>
          <a:p>
            <a:pPr algn="ctr"/>
            <a:endParaRPr lang="fr-FR" sz="1000" b="1" dirty="0">
              <a:solidFill>
                <a:schemeClr val="tx1"/>
              </a:solidFill>
            </a:endParaRPr>
          </a:p>
          <a:p>
            <a:pPr algn="ctr"/>
            <a:endParaRPr lang="fr-FR" sz="1000" b="1" dirty="0">
              <a:solidFill>
                <a:schemeClr val="tx1"/>
              </a:solidFill>
            </a:endParaRPr>
          </a:p>
          <a:p>
            <a:pPr algn="ctr"/>
            <a:endParaRPr lang="fr-FR" sz="1000" b="1" dirty="0">
              <a:solidFill>
                <a:schemeClr val="tx1"/>
              </a:solidFill>
            </a:endParaRPr>
          </a:p>
          <a:p>
            <a:pPr algn="ctr"/>
            <a:endParaRPr lang="fr-FR" sz="1000" b="1" dirty="0">
              <a:solidFill>
                <a:schemeClr val="tx1"/>
              </a:solidFill>
            </a:endParaRPr>
          </a:p>
          <a:p>
            <a:pPr algn="ctr"/>
            <a:endParaRPr lang="fr-FR" sz="1000" b="1" dirty="0">
              <a:solidFill>
                <a:schemeClr val="tx1"/>
              </a:solidFill>
            </a:endParaRPr>
          </a:p>
          <a:p>
            <a:pPr algn="ctr"/>
            <a:endParaRPr lang="fr-FR" sz="1000" b="1" dirty="0">
              <a:solidFill>
                <a:schemeClr val="tx1"/>
              </a:solidFill>
            </a:endParaRPr>
          </a:p>
          <a:p>
            <a:pPr algn="ctr"/>
            <a:r>
              <a:rPr lang="fr-FR" sz="1000" b="1" dirty="0">
                <a:solidFill>
                  <a:schemeClr val="tx1"/>
                </a:solidFill>
              </a:rPr>
              <a:t>Coûts de la borne, des accessoires et frais du service New Motion intégrés dans le loyer de LLD </a:t>
            </a:r>
          </a:p>
        </p:txBody>
      </p:sp>
      <p:pic>
        <p:nvPicPr>
          <p:cNvPr id="26" name="Graphique 29" descr="Voiture">
            <a:extLst>
              <a:ext uri="{FF2B5EF4-FFF2-40B4-BE49-F238E27FC236}">
                <a16:creationId xmlns:a16="http://schemas.microsoft.com/office/drawing/2014/main" id="{0340E1CC-35EF-4FCC-93C4-7E1B155F78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374472" y="3280491"/>
            <a:ext cx="893794" cy="893794"/>
          </a:xfrm>
          <a:prstGeom prst="rect">
            <a:avLst/>
          </a:prstGeom>
        </p:spPr>
      </p:pic>
      <p:grpSp>
        <p:nvGrpSpPr>
          <p:cNvPr id="27" name="Groupe 26">
            <a:extLst>
              <a:ext uri="{FF2B5EF4-FFF2-40B4-BE49-F238E27FC236}">
                <a16:creationId xmlns:a16="http://schemas.microsoft.com/office/drawing/2014/main" id="{253E1D94-052B-4334-A166-7C83D301B556}"/>
              </a:ext>
            </a:extLst>
          </p:cNvPr>
          <p:cNvGrpSpPr/>
          <p:nvPr/>
        </p:nvGrpSpPr>
        <p:grpSpPr>
          <a:xfrm>
            <a:off x="1321174" y="3761186"/>
            <a:ext cx="2803281" cy="1203534"/>
            <a:chOff x="1024319" y="2595352"/>
            <a:chExt cx="2803281" cy="1203534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631DE66A-C770-487A-ACB9-F68813C93AC7}"/>
                </a:ext>
              </a:extLst>
            </p:cNvPr>
            <p:cNvSpPr/>
            <p:nvPr/>
          </p:nvSpPr>
          <p:spPr>
            <a:xfrm>
              <a:off x="1024319" y="3040860"/>
              <a:ext cx="1044000" cy="75802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00" dirty="0">
                  <a:solidFill>
                    <a:schemeClr val="tx1"/>
                  </a:solidFill>
                  <a:latin typeface="Helvetica Neue" panose="020B0604020202020204" charset="0"/>
                  <a:cs typeface="Helvetica Neue" panose="020B0604020202020204" charset="0"/>
                </a:rPr>
                <a:t>Financement d’un véhicule électrique ou hybride rechargeable en LLD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3C54DCD0-8E83-471B-930C-EA7EEBBC6B53}"/>
                </a:ext>
              </a:extLst>
            </p:cNvPr>
            <p:cNvSpPr/>
            <p:nvPr/>
          </p:nvSpPr>
          <p:spPr>
            <a:xfrm>
              <a:off x="2783600" y="3040860"/>
              <a:ext cx="1044000" cy="75802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800">
                  <a:solidFill>
                    <a:schemeClr val="tx1"/>
                  </a:solidFill>
                  <a:latin typeface="Helvetica Neue" panose="020B0604020202020204" charset="0"/>
                  <a:cs typeface="Helvetica Neue" panose="020B0604020202020204" charset="0"/>
                </a:rPr>
                <a:t>Une borne TS2 </a:t>
              </a:r>
            </a:p>
          </p:txBody>
        </p:sp>
        <p:sp>
          <p:nvSpPr>
            <p:cNvPr id="31" name="Signe Plus 30">
              <a:extLst>
                <a:ext uri="{FF2B5EF4-FFF2-40B4-BE49-F238E27FC236}">
                  <a16:creationId xmlns:a16="http://schemas.microsoft.com/office/drawing/2014/main" id="{AE2647A8-DC19-467C-93CB-A326E8770649}"/>
                </a:ext>
              </a:extLst>
            </p:cNvPr>
            <p:cNvSpPr/>
            <p:nvPr/>
          </p:nvSpPr>
          <p:spPr>
            <a:xfrm>
              <a:off x="2101923" y="2595352"/>
              <a:ext cx="648072" cy="648072"/>
            </a:xfrm>
            <a:prstGeom prst="mathPlus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14DD65FA-F54C-426D-8F24-A7184EB52AF9}"/>
              </a:ext>
            </a:extLst>
          </p:cNvPr>
          <p:cNvGrpSpPr/>
          <p:nvPr/>
        </p:nvGrpSpPr>
        <p:grpSpPr>
          <a:xfrm>
            <a:off x="2989599" y="3063248"/>
            <a:ext cx="1232749" cy="1143445"/>
            <a:chOff x="2538801" y="1779662"/>
            <a:chExt cx="1232749" cy="1143445"/>
          </a:xfrm>
        </p:grpSpPr>
        <p:pic>
          <p:nvPicPr>
            <p:cNvPr id="34" name="Image 33">
              <a:extLst>
                <a:ext uri="{FF2B5EF4-FFF2-40B4-BE49-F238E27FC236}">
                  <a16:creationId xmlns:a16="http://schemas.microsoft.com/office/drawing/2014/main" id="{159522D7-3945-4AB6-B860-101CE465E57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4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538801" y="1779662"/>
              <a:ext cx="965319" cy="965319"/>
            </a:xfrm>
            <a:prstGeom prst="rect">
              <a:avLst/>
            </a:prstGeom>
          </p:spPr>
        </p:pic>
        <p:pic>
          <p:nvPicPr>
            <p:cNvPr id="44" name="Picture 2" descr="PressRoom | NewMotion">
              <a:extLst>
                <a:ext uri="{FF2B5EF4-FFF2-40B4-BE49-F238E27FC236}">
                  <a16:creationId xmlns:a16="http://schemas.microsoft.com/office/drawing/2014/main" id="{4C388E3E-4895-4710-B18C-4362A83127D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4244" y="2385801"/>
              <a:ext cx="537306" cy="5373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5" name="Rectangle 44">
            <a:extLst>
              <a:ext uri="{FF2B5EF4-FFF2-40B4-BE49-F238E27FC236}">
                <a16:creationId xmlns:a16="http://schemas.microsoft.com/office/drawing/2014/main" id="{0CE8B111-F95D-4342-A98E-A6080B286F2C}"/>
              </a:ext>
            </a:extLst>
          </p:cNvPr>
          <p:cNvSpPr/>
          <p:nvPr/>
        </p:nvSpPr>
        <p:spPr>
          <a:xfrm>
            <a:off x="2398778" y="2970492"/>
            <a:ext cx="648072" cy="2054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1000" b="1" dirty="0">
                <a:solidFill>
                  <a:srgbClr val="C00000"/>
                </a:solidFill>
                <a:latin typeface="Helvetica Neue" panose="020B0604020202020204" charset="0"/>
                <a:cs typeface="Helvetica Neue" panose="020B0604020202020204" charset="0"/>
              </a:rPr>
              <a:t>LOYER</a:t>
            </a:r>
          </a:p>
        </p:txBody>
      </p:sp>
      <p:sp>
        <p:nvSpPr>
          <p:cNvPr id="46" name="Rectangle : coins arrondis 35">
            <a:extLst>
              <a:ext uri="{FF2B5EF4-FFF2-40B4-BE49-F238E27FC236}">
                <a16:creationId xmlns:a16="http://schemas.microsoft.com/office/drawing/2014/main" id="{06016C5A-2AD2-427D-AFBC-84DCFD159BD2}"/>
              </a:ext>
            </a:extLst>
          </p:cNvPr>
          <p:cNvSpPr/>
          <p:nvPr/>
        </p:nvSpPr>
        <p:spPr>
          <a:xfrm>
            <a:off x="7653563" y="3082818"/>
            <a:ext cx="3024336" cy="2652880"/>
          </a:xfrm>
          <a:prstGeom prst="roundRect">
            <a:avLst>
              <a:gd name="adj" fmla="val 2260"/>
            </a:avLst>
          </a:prstGeom>
          <a:solidFill>
            <a:schemeClr val="bg1"/>
          </a:solidFill>
          <a:ln w="635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1000" b="1" dirty="0">
              <a:solidFill>
                <a:schemeClr val="tx1"/>
              </a:solidFill>
            </a:endParaRPr>
          </a:p>
          <a:p>
            <a:pPr algn="ctr"/>
            <a:endParaRPr lang="fr-FR" sz="1000" b="1" dirty="0">
              <a:solidFill>
                <a:schemeClr val="tx1"/>
              </a:solidFill>
            </a:endParaRPr>
          </a:p>
          <a:p>
            <a:pPr algn="ctr"/>
            <a:endParaRPr lang="fr-FR" sz="1000" b="1" dirty="0">
              <a:solidFill>
                <a:schemeClr val="tx1"/>
              </a:solidFill>
            </a:endParaRPr>
          </a:p>
          <a:p>
            <a:pPr algn="ctr"/>
            <a:endParaRPr lang="fr-FR" sz="1000" b="1" dirty="0">
              <a:solidFill>
                <a:schemeClr val="tx1"/>
              </a:solidFill>
            </a:endParaRPr>
          </a:p>
          <a:p>
            <a:pPr algn="ctr"/>
            <a:r>
              <a:rPr lang="fr-FR" sz="1000" dirty="0">
                <a:solidFill>
                  <a:schemeClr val="tx1"/>
                </a:solidFill>
              </a:rPr>
              <a:t> </a:t>
            </a:r>
          </a:p>
          <a:p>
            <a:pPr algn="ctr"/>
            <a:endParaRPr lang="fr-FR" sz="1000" dirty="0">
              <a:solidFill>
                <a:schemeClr val="tx1"/>
              </a:solidFill>
            </a:endParaRPr>
          </a:p>
          <a:p>
            <a:pPr algn="ctr"/>
            <a:endParaRPr lang="fr-FR" sz="1000" b="1" dirty="0">
              <a:solidFill>
                <a:schemeClr val="tx1"/>
              </a:solidFill>
            </a:endParaRPr>
          </a:p>
          <a:p>
            <a:pPr algn="ctr"/>
            <a:endParaRPr lang="fr-FR" sz="1000" b="1" dirty="0">
              <a:solidFill>
                <a:schemeClr val="tx1"/>
              </a:solidFill>
            </a:endParaRPr>
          </a:p>
          <a:p>
            <a:pPr algn="ctr"/>
            <a:endParaRPr lang="fr-FR" sz="1000" b="1" dirty="0">
              <a:solidFill>
                <a:schemeClr val="tx1"/>
              </a:solidFill>
            </a:endParaRPr>
          </a:p>
          <a:p>
            <a:pPr algn="ctr"/>
            <a:endParaRPr lang="fr-FR" sz="1000" b="1" dirty="0">
              <a:solidFill>
                <a:schemeClr val="tx1"/>
              </a:solidFill>
            </a:endParaRPr>
          </a:p>
          <a:p>
            <a:pPr algn="ctr"/>
            <a:endParaRPr lang="fr-FR" sz="1000" b="1" dirty="0">
              <a:solidFill>
                <a:schemeClr val="tx1"/>
              </a:solidFill>
            </a:endParaRPr>
          </a:p>
          <a:p>
            <a:pPr algn="ctr"/>
            <a:r>
              <a:rPr lang="fr-FR" sz="1000" b="1" dirty="0">
                <a:solidFill>
                  <a:schemeClr val="tx1"/>
                </a:solidFill>
              </a:rPr>
              <a:t>Montant des travaux refacturé au prix coutant par </a:t>
            </a:r>
            <a:r>
              <a:rPr lang="fr-FR" sz="1000" b="1" dirty="0">
                <a:solidFill>
                  <a:srgbClr val="C00000"/>
                </a:solidFill>
              </a:rPr>
              <a:t>BPCE Car </a:t>
            </a:r>
            <a:r>
              <a:rPr lang="fr-FR" sz="1000" b="1" dirty="0" err="1">
                <a:solidFill>
                  <a:srgbClr val="C00000"/>
                </a:solidFill>
              </a:rPr>
              <a:t>Lease</a:t>
            </a:r>
            <a:r>
              <a:rPr lang="fr-FR" sz="1000" b="1" dirty="0">
                <a:solidFill>
                  <a:srgbClr val="C00000"/>
                </a:solidFill>
              </a:rPr>
              <a:t> </a:t>
            </a:r>
            <a:r>
              <a:rPr lang="fr-FR" sz="1000" b="1" dirty="0">
                <a:solidFill>
                  <a:schemeClr val="tx1"/>
                </a:solidFill>
              </a:rPr>
              <a:t>au client en début de contrat</a:t>
            </a:r>
          </a:p>
          <a:p>
            <a:pPr algn="ctr"/>
            <a:endParaRPr lang="fr-FR" sz="1000" b="1" dirty="0">
              <a:solidFill>
                <a:schemeClr val="tx1"/>
              </a:solidFill>
            </a:endParaRPr>
          </a:p>
          <a:p>
            <a:pPr algn="ctr"/>
            <a:endParaRPr lang="fr-FR" sz="1000" dirty="0">
              <a:solidFill>
                <a:schemeClr val="tx1"/>
              </a:solidFill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28D1F538-4D81-4AA8-9831-83D3F18777D1}"/>
              </a:ext>
            </a:extLst>
          </p:cNvPr>
          <p:cNvSpPr/>
          <p:nvPr/>
        </p:nvSpPr>
        <p:spPr>
          <a:xfrm>
            <a:off x="8733731" y="3003671"/>
            <a:ext cx="864000" cy="2054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1000" b="1" dirty="0">
                <a:solidFill>
                  <a:srgbClr val="C00000"/>
                </a:solidFill>
                <a:latin typeface="Helvetica Neue" panose="020B0604020202020204" charset="0"/>
                <a:cs typeface="Helvetica Neue" panose="020B0604020202020204" charset="0"/>
              </a:rPr>
              <a:t>TRAVAUX</a:t>
            </a:r>
          </a:p>
        </p:txBody>
      </p:sp>
      <p:sp>
        <p:nvSpPr>
          <p:cNvPr id="48" name="Triangle isocèle 47">
            <a:extLst>
              <a:ext uri="{FF2B5EF4-FFF2-40B4-BE49-F238E27FC236}">
                <a16:creationId xmlns:a16="http://schemas.microsoft.com/office/drawing/2014/main" id="{E24032C5-1712-42A5-B05B-73CE20B36D6C}"/>
              </a:ext>
            </a:extLst>
          </p:cNvPr>
          <p:cNvSpPr/>
          <p:nvPr/>
        </p:nvSpPr>
        <p:spPr>
          <a:xfrm rot="5400000">
            <a:off x="5817268" y="4229253"/>
            <a:ext cx="585733" cy="184365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9" name="Triangle isocèle 48">
            <a:extLst>
              <a:ext uri="{FF2B5EF4-FFF2-40B4-BE49-F238E27FC236}">
                <a16:creationId xmlns:a16="http://schemas.microsoft.com/office/drawing/2014/main" id="{9ABB5F47-7D05-453F-8234-C798F5B35F71}"/>
              </a:ext>
            </a:extLst>
          </p:cNvPr>
          <p:cNvSpPr/>
          <p:nvPr/>
        </p:nvSpPr>
        <p:spPr>
          <a:xfrm rot="16200000">
            <a:off x="5589479" y="4229252"/>
            <a:ext cx="585735" cy="184365"/>
          </a:xfrm>
          <a:prstGeom prst="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0" name="Graphique 39" descr="Homme ouvrier du bâtiment contour">
            <a:extLst>
              <a:ext uri="{FF2B5EF4-FFF2-40B4-BE49-F238E27FC236}">
                <a16:creationId xmlns:a16="http://schemas.microsoft.com/office/drawing/2014/main" id="{2E2F28B3-8206-41CD-BAFD-21925BE43E7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779402" y="3517070"/>
            <a:ext cx="772658" cy="772658"/>
          </a:xfrm>
          <a:prstGeom prst="rect">
            <a:avLst/>
          </a:prstGeom>
        </p:spPr>
      </p:pic>
      <p:pic>
        <p:nvPicPr>
          <p:cNvPr id="33" name="Image 3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264489" y="300970"/>
            <a:ext cx="757332" cy="842617"/>
          </a:xfrm>
          <a:prstGeom prst="rect">
            <a:avLst/>
          </a:prstGeom>
        </p:spPr>
      </p:pic>
      <p:sp>
        <p:nvSpPr>
          <p:cNvPr id="35" name="Rectangle 34"/>
          <p:cNvSpPr/>
          <p:nvPr/>
        </p:nvSpPr>
        <p:spPr>
          <a:xfrm>
            <a:off x="4998452" y="6389363"/>
            <a:ext cx="240354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S23 </a:t>
            </a:r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2021</a:t>
            </a:r>
          </a:p>
        </p:txBody>
      </p:sp>
    </p:spTree>
    <p:extLst>
      <p:ext uri="{BB962C8B-B14F-4D97-AF65-F5344CB8AC3E}">
        <p14:creationId xmlns:p14="http://schemas.microsoft.com/office/powerpoint/2010/main" val="3660328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2859" y="6264772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re 2"/>
          <p:cNvSpPr txBox="1">
            <a:spLocks/>
          </p:cNvSpPr>
          <p:nvPr/>
        </p:nvSpPr>
        <p:spPr>
          <a:xfrm>
            <a:off x="3203575" y="390665"/>
            <a:ext cx="7910077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fr-FR" sz="2000" spc="30" dirty="0" smtClean="0">
                <a:solidFill>
                  <a:srgbClr val="00B050"/>
                </a:solidFill>
                <a:latin typeface="Montserrat Black" panose="00000A00000000000000" pitchFamily="2" charset="0"/>
              </a:rPr>
              <a:t>L’offre borne électrique lld</a:t>
            </a:r>
            <a:endParaRPr lang="fr-FR" sz="2000" spc="30" dirty="0">
              <a:solidFill>
                <a:srgbClr val="00B050"/>
              </a:solidFill>
              <a:latin typeface="Montserrat Black" panose="00000A00000000000000" pitchFamily="2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6697222" y="1425306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43" name="ZoneTexte 42"/>
          <p:cNvSpPr txBox="1"/>
          <p:nvPr/>
        </p:nvSpPr>
        <p:spPr>
          <a:xfrm>
            <a:off x="404531" y="1310544"/>
            <a:ext cx="92040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Quelques éléments à retenir :</a:t>
            </a:r>
            <a:endParaRPr lang="fr-FR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Espace réservé du contenu 1">
            <a:extLst>
              <a:ext uri="{FF2B5EF4-FFF2-40B4-BE49-F238E27FC236}">
                <a16:creationId xmlns:a16="http://schemas.microsoft.com/office/drawing/2014/main" id="{6DCA0436-B045-41B6-BAFB-33CF07CBE1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4531" y="1890555"/>
            <a:ext cx="11336020" cy="383523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fr-FR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Comment souscrire ?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Le Chargé d’ Affaire crée un Lead classique pour le financement du véhicule hybride ou électrique via Monexpert, BPCE Car Lease proposera systématiquement la borne de recharge.</a:t>
            </a:r>
          </a:p>
          <a:p>
            <a:pPr>
              <a:buFont typeface="Courier New" panose="02070309020205020404" pitchFamily="49" charset="0"/>
              <a:buChar char="o"/>
            </a:pP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fr-FR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Qui gère l’installation de la borne ?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La VAD  de BPCE Lease accompagne le client et Newmotion gère l’installation. Le client est déchargé de toute démarche et le coût de la borne est intégré dans les loyers.</a:t>
            </a:r>
          </a:p>
          <a:p>
            <a:pPr>
              <a:buFont typeface="Courier New" panose="02070309020205020404" pitchFamily="49" charset="0"/>
              <a:buChar char="o"/>
            </a:pP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fr-FR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Pourquoi une borne dédiée?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La recharge à domicile est possible mais entre 10 à 13 h pour une recharge contre 3 à 4 h pour la borne Newmotion.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La mise en place d’une borne est nécessaire pour l'éligibilité à la prime ADVENIR.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Avec la carte BPCE Car Lease Newmotion votre client bénéficie du plus grand réseau de borne de recharge d’Europe dont 30000 en France.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Possibilité de mettre à disposition des utilisateurs du réseau Newmotion la borne de votre client, Newmotion se charge de facturer les visiteurs au profit de votre client.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Une appli dédiée sur le smartphone du client.</a:t>
            </a:r>
          </a:p>
          <a:p>
            <a:pPr>
              <a:buFont typeface="Courier New" panose="02070309020205020404" pitchFamily="49" charset="0"/>
              <a:buChar char="o"/>
            </a:pP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fr-FR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Pourquoi ce partenaire?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Newmotion est une entreprise Allemande, leader des solutions de recharge intelligente pour les véhicules électriques.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Il intervient sur l’ensemble de la chaîne de valeur et permet de réduire le nombre d’intermédiaires.</a:t>
            </a:r>
          </a:p>
          <a:p>
            <a:pPr marL="0" indent="0">
              <a:buNone/>
            </a:pPr>
            <a:endParaRPr lang="fr-FR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64489" y="300970"/>
            <a:ext cx="757332" cy="842617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4998452" y="6389363"/>
            <a:ext cx="240354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S23 </a:t>
            </a:r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2021</a:t>
            </a:r>
          </a:p>
        </p:txBody>
      </p:sp>
    </p:spTree>
    <p:extLst>
      <p:ext uri="{BB962C8B-B14F-4D97-AF65-F5344CB8AC3E}">
        <p14:creationId xmlns:p14="http://schemas.microsoft.com/office/powerpoint/2010/main" val="2321292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5294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8746924" y="3522836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49846" y="1417066"/>
            <a:ext cx="103287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Retrouvez la documentation concernant </a:t>
            </a:r>
            <a:r>
              <a:rPr lang="fr-FR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formation LLD </a:t>
            </a:r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sous </a:t>
            </a: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la Rubrique </a:t>
            </a:r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des </a:t>
            </a: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Commerciaux </a:t>
            </a:r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/Crédit/LLD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28741" y="1939993"/>
            <a:ext cx="1027276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Lien pour se connecter au                    cliquez </a:t>
            </a:r>
            <a:r>
              <a:rPr lang="fr-FR" sz="1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fr-FR" sz="1400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/>
              </a:rPr>
              <a:t>ICI</a:t>
            </a:r>
            <a:endParaRPr lang="fr-FR" sz="1400" dirty="0" smtClean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Lien </a:t>
            </a:r>
            <a:r>
              <a:rPr lang="fr-FR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pour se connecter au </a:t>
            </a:r>
            <a:r>
              <a:rPr lang="fr-FR" sz="14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COOC Speach </a:t>
            </a:r>
            <a:r>
              <a:rPr lang="fr-FR" sz="1400" kern="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Me cliquez </a:t>
            </a:r>
            <a:r>
              <a:rPr lang="fr-FR" sz="1400" kern="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  <a:hlinkClick r:id="rId6"/>
              </a:rPr>
              <a:t>ICI</a:t>
            </a:r>
            <a:r>
              <a:rPr lang="fr-FR" sz="1400" kern="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endParaRPr lang="fr-FR" sz="1400" dirty="0" smtClean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Fiche de synthèse argumentation LLD  </a:t>
            </a:r>
            <a:r>
              <a:rPr lang="fr-FR" sz="1400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7"/>
              </a:rPr>
              <a:t>ICI</a:t>
            </a:r>
            <a:endParaRPr lang="fr-FR" sz="1400" dirty="0" smtClean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400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opportunités de rebond commercial LLD </a:t>
            </a:r>
            <a:r>
              <a:rPr lang="fr-FR" sz="1400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8"/>
              </a:rPr>
              <a:t>ICI</a:t>
            </a:r>
            <a:endParaRPr lang="fr-FR" sz="1400" dirty="0" smtClean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Fiche de synthèse pour répondre aux questions sur la LLD  </a:t>
            </a:r>
            <a:r>
              <a:rPr lang="fr-FR" sz="1400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9"/>
              </a:rPr>
              <a:t>ICI</a:t>
            </a:r>
            <a:endParaRPr lang="fr-FR" sz="14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Fiche prestations de l’offre LLD  </a:t>
            </a:r>
            <a:r>
              <a:rPr lang="fr-FR" sz="1400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0"/>
              </a:rPr>
              <a:t>ICI</a:t>
            </a:r>
            <a:endParaRPr lang="fr-FR" sz="14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L’antisèche de la LLD  </a:t>
            </a:r>
            <a:r>
              <a:rPr lang="fr-FR" sz="1400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1"/>
              </a:rPr>
              <a:t>ICI</a:t>
            </a:r>
            <a:endParaRPr lang="fr-FR" sz="14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Diag mode de financement (CBM, LLD ou crédit classique)  </a:t>
            </a:r>
            <a:r>
              <a:rPr lang="fr-FR" sz="1400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2"/>
              </a:rPr>
              <a:t>ICI </a:t>
            </a:r>
            <a:endParaRPr lang="fr-FR" sz="1400" dirty="0" smtClean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>
              <a:buClr>
                <a:srgbClr val="C00000"/>
              </a:buClr>
              <a:buFont typeface="Arial Narrow" panose="020B0606020202030204" pitchFamily="34" charset="0"/>
              <a:buChar char="◘"/>
            </a:pPr>
            <a:endParaRPr lang="fr-FR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spcAft>
                <a:spcPts val="75"/>
              </a:spcAft>
              <a:buClr>
                <a:srgbClr val="C00000"/>
              </a:buClr>
            </a:pPr>
            <a:r>
              <a:rPr lang="fr-FR" sz="14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1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itre 2"/>
          <p:cNvSpPr txBox="1">
            <a:spLocks/>
          </p:cNvSpPr>
          <p:nvPr/>
        </p:nvSpPr>
        <p:spPr>
          <a:xfrm>
            <a:off x="3203575" y="390665"/>
            <a:ext cx="7910077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fr-FR" sz="2000" spc="30" dirty="0" smtClean="0">
                <a:latin typeface="Montserrat Black" panose="00000A00000000000000" pitchFamily="2" charset="0"/>
              </a:rPr>
              <a:t>Documentation Location longue durée</a:t>
            </a:r>
            <a:endParaRPr lang="fr-FR" sz="2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49846" y="4487207"/>
            <a:ext cx="11254363" cy="11387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Retrouvez la documentation concernant </a:t>
            </a:r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l’offre </a:t>
            </a:r>
            <a:r>
              <a:rPr lang="fr-FR" b="1" dirty="0" smtClean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BORNE ELECTRIQUE </a:t>
            </a:r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sous </a:t>
            </a: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la Rubrique </a:t>
            </a:r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des </a:t>
            </a: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Commerciaux </a:t>
            </a:r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/Crédit/LLD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q"/>
            </a:pPr>
            <a:endParaRPr lang="fr-FR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Tout savoir sur l’Offre Borne Electrique et le partenariat Newmotion en cliquant </a:t>
            </a:r>
            <a:r>
              <a:rPr lang="fr-FR" sz="1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3"/>
              </a:rPr>
              <a:t>ICI</a:t>
            </a:r>
            <a:endParaRPr lang="fr-FR" sz="14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086366" y="1985997"/>
            <a:ext cx="655207" cy="200064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336238" y="358289"/>
            <a:ext cx="855761" cy="745066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4998452" y="6389363"/>
            <a:ext cx="240354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S23 </a:t>
            </a:r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2021</a:t>
            </a:r>
          </a:p>
        </p:txBody>
      </p:sp>
    </p:spTree>
    <p:extLst>
      <p:ext uri="{BB962C8B-B14F-4D97-AF65-F5344CB8AC3E}">
        <p14:creationId xmlns:p14="http://schemas.microsoft.com/office/powerpoint/2010/main" val="3096812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4262567" y="728013"/>
            <a:ext cx="6166769" cy="457409"/>
          </a:xfrm>
        </p:spPr>
        <p:txBody>
          <a:bodyPr/>
          <a:lstStyle/>
          <a:p>
            <a:pPr marL="0" indent="0">
              <a:buNone/>
            </a:pPr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La garantie </a:t>
            </a: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SIAGI 100% DIGITALE au </a:t>
            </a:r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profit des petits montants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2"/>
          <a:srcRect l="8505" r="18705"/>
          <a:stretch/>
        </p:blipFill>
        <p:spPr>
          <a:xfrm>
            <a:off x="10354528" y="442908"/>
            <a:ext cx="1265253" cy="570211"/>
          </a:xfrm>
          <a:prstGeom prst="rect">
            <a:avLst/>
          </a:prstGeom>
        </p:spPr>
      </p:pic>
      <p:sp>
        <p:nvSpPr>
          <p:cNvPr id="4" name="Titre 2"/>
          <p:cNvSpPr txBox="1">
            <a:spLocks/>
          </p:cNvSpPr>
          <p:nvPr/>
        </p:nvSpPr>
        <p:spPr>
          <a:xfrm>
            <a:off x="2237417" y="303919"/>
            <a:ext cx="7910077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fr-FR" sz="2000" spc="3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rPr>
              <a:t>La garantie 5/50 </a:t>
            </a:r>
            <a:endParaRPr lang="fr-FR" sz="2000" spc="30" dirty="0">
              <a:solidFill>
                <a:schemeClr val="tx1">
                  <a:lumMod val="75000"/>
                  <a:lumOff val="25000"/>
                </a:schemeClr>
              </a:solidFill>
              <a:latin typeface="Montserrat Black" panose="00000A00000000000000" pitchFamily="2" charset="0"/>
            </a:endParaRPr>
          </a:p>
        </p:txBody>
      </p:sp>
      <p:sp>
        <p:nvSpPr>
          <p:cNvPr id="5" name="Espace réservé du contenu 1"/>
          <p:cNvSpPr txBox="1">
            <a:spLocks/>
          </p:cNvSpPr>
          <p:nvPr/>
        </p:nvSpPr>
        <p:spPr>
          <a:xfrm>
            <a:off x="415186" y="1437213"/>
            <a:ext cx="11389784" cy="8325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Une décision SIAGI en 3 jours </a:t>
            </a:r>
            <a:r>
              <a:rPr lang="fr-FR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ouvrés, une procédure simplifiée, rapide et 100% digitale </a:t>
            </a:r>
            <a:r>
              <a:rPr lang="fr-FR" b="1" u="sng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pour les prêts entre 5 et 50K€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fr-FR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Espace réservé du contenu 1"/>
          <p:cNvSpPr txBox="1">
            <a:spLocks/>
          </p:cNvSpPr>
          <p:nvPr/>
        </p:nvSpPr>
        <p:spPr>
          <a:xfrm>
            <a:off x="415186" y="2280707"/>
            <a:ext cx="11389784" cy="8325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Comment déposer vos demandes de garantie ?</a:t>
            </a:r>
            <a:endParaRPr lang="fr-FR" b="1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968382" y="4629106"/>
            <a:ext cx="257554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100" dirty="0">
                <a:solidFill>
                  <a:srgbClr val="0563C2"/>
                </a:solidFill>
                <a:latin typeface="C"/>
                <a:hlinkClick r:id="rId3"/>
              </a:rPr>
              <a:t>https://garantiepro.siagi.com/</a:t>
            </a:r>
            <a:endParaRPr lang="fr-FR" sz="1100" dirty="0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679" y="3124201"/>
            <a:ext cx="4460294" cy="1452189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96161" y="2388426"/>
            <a:ext cx="2067213" cy="3620005"/>
          </a:xfrm>
          <a:prstGeom prst="rect">
            <a:avLst/>
          </a:prstGeom>
        </p:spPr>
      </p:pic>
      <p:sp>
        <p:nvSpPr>
          <p:cNvPr id="11" name="ZoneTexte 10"/>
          <p:cNvSpPr txBox="1"/>
          <p:nvPr/>
        </p:nvSpPr>
        <p:spPr>
          <a:xfrm>
            <a:off x="6367849" y="4213048"/>
            <a:ext cx="2602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Puis déposer votre demande</a:t>
            </a:r>
            <a:endParaRPr lang="fr-FR" dirty="0"/>
          </a:p>
        </p:txBody>
      </p:sp>
      <p:sp>
        <p:nvSpPr>
          <p:cNvPr id="12" name="Flèche droite 11"/>
          <p:cNvSpPr/>
          <p:nvPr/>
        </p:nvSpPr>
        <p:spPr>
          <a:xfrm>
            <a:off x="5482606" y="4290859"/>
            <a:ext cx="654449" cy="271809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/>
          <p:cNvSpPr/>
          <p:nvPr/>
        </p:nvSpPr>
        <p:spPr>
          <a:xfrm>
            <a:off x="4608060" y="6406614"/>
            <a:ext cx="240354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S23 </a:t>
            </a:r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2021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2"/>
          <a:srcRect l="8505" r="18705"/>
          <a:stretch/>
        </p:blipFill>
        <p:spPr>
          <a:xfrm>
            <a:off x="4238779" y="4211825"/>
            <a:ext cx="899781" cy="405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898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4262567" y="728013"/>
            <a:ext cx="6166769" cy="457409"/>
          </a:xfrm>
        </p:spPr>
        <p:txBody>
          <a:bodyPr/>
          <a:lstStyle/>
          <a:p>
            <a:pPr marL="0" indent="0">
              <a:buNone/>
            </a:pPr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La garantie </a:t>
            </a: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SIAGI 100% DIGITALE au </a:t>
            </a:r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profit des petits montants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2"/>
          <a:srcRect l="8505" r="18705"/>
          <a:stretch/>
        </p:blipFill>
        <p:spPr>
          <a:xfrm>
            <a:off x="10354528" y="442908"/>
            <a:ext cx="1265253" cy="570211"/>
          </a:xfrm>
          <a:prstGeom prst="rect">
            <a:avLst/>
          </a:prstGeom>
        </p:spPr>
      </p:pic>
      <p:sp>
        <p:nvSpPr>
          <p:cNvPr id="4" name="Titre 2"/>
          <p:cNvSpPr txBox="1">
            <a:spLocks/>
          </p:cNvSpPr>
          <p:nvPr/>
        </p:nvSpPr>
        <p:spPr>
          <a:xfrm>
            <a:off x="2237417" y="303919"/>
            <a:ext cx="7910077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fr-FR" sz="2000" spc="3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rPr>
              <a:t>La garantie 5/50 </a:t>
            </a:r>
            <a:endParaRPr lang="fr-FR" sz="2000" spc="30" dirty="0">
              <a:solidFill>
                <a:schemeClr val="tx1">
                  <a:lumMod val="75000"/>
                  <a:lumOff val="25000"/>
                </a:schemeClr>
              </a:solidFill>
              <a:latin typeface="Montserrat Black" panose="00000A00000000000000" pitchFamily="2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491706" y="1298224"/>
            <a:ext cx="43908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principales caractéristiques du 5-50</a:t>
            </a:r>
            <a:endParaRPr lang="fr-FR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351" y="2022485"/>
            <a:ext cx="7182852" cy="3296110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640" y="2022485"/>
            <a:ext cx="3335553" cy="3296110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4998452" y="6389363"/>
            <a:ext cx="240354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S23 </a:t>
            </a:r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2021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4190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4262567" y="728013"/>
            <a:ext cx="6166769" cy="457409"/>
          </a:xfrm>
        </p:spPr>
        <p:txBody>
          <a:bodyPr/>
          <a:lstStyle/>
          <a:p>
            <a:pPr marL="0" indent="0">
              <a:buNone/>
            </a:pPr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La garantie </a:t>
            </a: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SIAGI 100% DIGITALE au </a:t>
            </a:r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profit des petits montants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2"/>
          <a:srcRect l="8505" r="18705"/>
          <a:stretch/>
        </p:blipFill>
        <p:spPr>
          <a:xfrm>
            <a:off x="10354528" y="442908"/>
            <a:ext cx="1265253" cy="570211"/>
          </a:xfrm>
          <a:prstGeom prst="rect">
            <a:avLst/>
          </a:prstGeom>
        </p:spPr>
      </p:pic>
      <p:sp>
        <p:nvSpPr>
          <p:cNvPr id="4" name="Titre 2"/>
          <p:cNvSpPr txBox="1">
            <a:spLocks/>
          </p:cNvSpPr>
          <p:nvPr/>
        </p:nvSpPr>
        <p:spPr>
          <a:xfrm>
            <a:off x="2237417" y="303919"/>
            <a:ext cx="7910077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fr-FR" sz="2000" spc="3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rPr>
              <a:t>La garantie 5/50 </a:t>
            </a:r>
            <a:endParaRPr lang="fr-FR" sz="2000" spc="30" dirty="0">
              <a:solidFill>
                <a:schemeClr val="tx1">
                  <a:lumMod val="75000"/>
                  <a:lumOff val="25000"/>
                </a:schemeClr>
              </a:solidFill>
              <a:latin typeface="Montserrat Black" panose="00000A00000000000000" pitchFamily="2" charset="0"/>
            </a:endParaRPr>
          </a:p>
        </p:txBody>
      </p:sp>
      <p:sp>
        <p:nvSpPr>
          <p:cNvPr id="5" name="Espace réservé du contenu 1"/>
          <p:cNvSpPr txBox="1">
            <a:spLocks/>
          </p:cNvSpPr>
          <p:nvPr/>
        </p:nvSpPr>
        <p:spPr>
          <a:xfrm>
            <a:off x="596340" y="1315983"/>
            <a:ext cx="11595659" cy="8325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autres demandes de garantie SIAGI restent inchangées </a:t>
            </a:r>
            <a:r>
              <a:rPr lang="fr-FR" i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(à retrouver sur la rubrique des commerciaux/crédit/garantie)</a:t>
            </a:r>
            <a:endParaRPr lang="fr-FR" i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996" y="3349932"/>
            <a:ext cx="1351231" cy="1318801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3244" y="3478415"/>
            <a:ext cx="1790950" cy="247685"/>
          </a:xfrm>
          <a:prstGeom prst="rect">
            <a:avLst/>
          </a:prstGeom>
        </p:spPr>
      </p:pic>
      <p:sp>
        <p:nvSpPr>
          <p:cNvPr id="14" name="ZoneTexte 13"/>
          <p:cNvSpPr txBox="1"/>
          <p:nvPr/>
        </p:nvSpPr>
        <p:spPr>
          <a:xfrm>
            <a:off x="2723244" y="3726100"/>
            <a:ext cx="30361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Délégation octroyée pour les projets jusqu’à 200K€</a:t>
            </a:r>
            <a:endParaRPr lang="fr-FR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7996" y="4783552"/>
            <a:ext cx="1383661" cy="1416091"/>
          </a:xfrm>
          <a:prstGeom prst="rect">
            <a:avLst/>
          </a:prstGeom>
        </p:spPr>
      </p:pic>
      <p:pic>
        <p:nvPicPr>
          <p:cNvPr id="16" name="Imag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06463" y="5050962"/>
            <a:ext cx="1533739" cy="228632"/>
          </a:xfrm>
          <a:prstGeom prst="rect">
            <a:avLst/>
          </a:prstGeom>
        </p:spPr>
      </p:pic>
      <p:sp>
        <p:nvSpPr>
          <p:cNvPr id="18" name="ZoneTexte 17"/>
          <p:cNvSpPr txBox="1"/>
          <p:nvPr/>
        </p:nvSpPr>
        <p:spPr>
          <a:xfrm>
            <a:off x="2728828" y="5260766"/>
            <a:ext cx="30305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Pour les analyse au cas par cas de tous les projets</a:t>
            </a:r>
            <a:endParaRPr lang="fr-FR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9" name="Image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7996" y="2137769"/>
            <a:ext cx="1346844" cy="863482"/>
          </a:xfrm>
          <a:prstGeom prst="rect">
            <a:avLst/>
          </a:prstGeom>
        </p:spPr>
      </p:pic>
      <p:sp>
        <p:nvSpPr>
          <p:cNvPr id="20" name="ZoneTexte 19"/>
          <p:cNvSpPr txBox="1"/>
          <p:nvPr/>
        </p:nvSpPr>
        <p:spPr>
          <a:xfrm>
            <a:off x="2662477" y="2338678"/>
            <a:ext cx="23359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Demande de garantie de 5 à 50 K€</a:t>
            </a:r>
          </a:p>
          <a:p>
            <a:r>
              <a:rPr lang="fr-FR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À déposer depuis le portail SIAGI</a:t>
            </a:r>
            <a:endParaRPr lang="fr-FR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1" name="Image 20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2075" y="1934929"/>
            <a:ext cx="611842" cy="617305"/>
          </a:xfrm>
          <a:prstGeom prst="rect">
            <a:avLst/>
          </a:prstGeom>
        </p:spPr>
      </p:pic>
      <p:sp>
        <p:nvSpPr>
          <p:cNvPr id="23" name="ZoneTexte 22"/>
          <p:cNvSpPr txBox="1"/>
          <p:nvPr/>
        </p:nvSpPr>
        <p:spPr>
          <a:xfrm>
            <a:off x="7915560" y="3150627"/>
            <a:ext cx="417929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Vous pouvez également tester  l’éligibilité de votre dossier depuis le portail SIAGI</a:t>
            </a:r>
            <a:r>
              <a:rPr lang="fr-FR" dirty="0" smtClean="0"/>
              <a:t> </a:t>
            </a:r>
            <a:endParaRPr lang="fr-FR" dirty="0"/>
          </a:p>
        </p:txBody>
      </p:sp>
      <p:pic>
        <p:nvPicPr>
          <p:cNvPr id="24" name="Image 2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915560" y="3786398"/>
            <a:ext cx="3831092" cy="1378880"/>
          </a:xfrm>
          <a:prstGeom prst="rect">
            <a:avLst/>
          </a:prstGeom>
        </p:spPr>
      </p:pic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5294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25" name="Rectangle 24"/>
          <p:cNvSpPr/>
          <p:nvPr/>
        </p:nvSpPr>
        <p:spPr>
          <a:xfrm>
            <a:off x="4998452" y="6389363"/>
            <a:ext cx="240354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S23 </a:t>
            </a:r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2021</a:t>
            </a:r>
          </a:p>
        </p:txBody>
      </p:sp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7474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8746924" y="3522836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23170" y="1661362"/>
            <a:ext cx="113541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Retrouvez la documentation concernant </a:t>
            </a:r>
            <a:r>
              <a:rPr lang="fr-FR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GARANTIE SIAGI 5/50 </a:t>
            </a:r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sous </a:t>
            </a: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la Rubrique </a:t>
            </a:r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des Commerciaux/Crédit/Garantie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300240" y="2439891"/>
            <a:ext cx="1027276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dirty="0" smtClean="0">
                <a:latin typeface="Calibri" panose="020F0502020204030204" pitchFamily="34" charset="0"/>
                <a:ea typeface="Calibri" panose="020F0502020204030204" pitchFamily="34" charset="0"/>
              </a:rPr>
              <a:t>Le tuto pour vous connecter au PORTAIL SIAGI, déposer et suivre vos demandes, c’est  </a:t>
            </a:r>
            <a:r>
              <a:rPr lang="fr-FR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hlinkClick r:id="rId4"/>
              </a:rPr>
              <a:t>ICI</a:t>
            </a:r>
            <a:endParaRPr lang="fr-FR" dirty="0" smtClean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indent="-34290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fr-FR" dirty="0" smtClean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indent="-34290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dirty="0" smtClean="0">
                <a:latin typeface="Calibri" panose="020F0502020204030204" pitchFamily="34" charset="0"/>
                <a:ea typeface="Calibri" panose="020F0502020204030204" pitchFamily="34" charset="0"/>
              </a:rPr>
              <a:t>La fiche produit garantie 5/50 (caractéristiques et tarifs), c’est </a:t>
            </a:r>
            <a:r>
              <a:rPr lang="fr-FR" kern="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  <a:hlinkClick r:id="rId5"/>
              </a:rPr>
              <a:t>ICI</a:t>
            </a:r>
            <a:r>
              <a:rPr lang="fr-FR" kern="0" dirty="0" smtClean="0">
                <a:solidFill>
                  <a:srgbClr val="FF0000"/>
                </a:solidFill>
                <a:latin typeface="Montserrat SemiBold" panose="00000700000000000000" pitchFamily="50" charset="0"/>
                <a:cs typeface="Arial"/>
                <a:sym typeface="Arial"/>
                <a:hlinkClick r:id="rId6" action="ppaction://hlinkfile"/>
              </a:rPr>
              <a:t> </a:t>
            </a:r>
            <a:endParaRPr lang="fr-FR" dirty="0" smtClean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85750" indent="-285750" algn="just">
              <a:buClr>
                <a:srgbClr val="C00000"/>
              </a:buClr>
              <a:buFont typeface="Arial Narrow" panose="020B0606020202030204" pitchFamily="34" charset="0"/>
              <a:buChar char="◘"/>
            </a:pPr>
            <a:endParaRPr lang="fr-FR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spcAft>
                <a:spcPts val="75"/>
              </a:spcAft>
              <a:buClr>
                <a:srgbClr val="C00000"/>
              </a:buClr>
            </a:pPr>
            <a:r>
              <a:rPr lang="fr-FR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endParaRPr lang="fr-FR" sz="2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10" name="Titre 2"/>
          <p:cNvSpPr txBox="1">
            <a:spLocks/>
          </p:cNvSpPr>
          <p:nvPr/>
        </p:nvSpPr>
        <p:spPr>
          <a:xfrm>
            <a:off x="-901765" y="384767"/>
            <a:ext cx="7910077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fr-FR" sz="2000" spc="30" dirty="0" smtClean="0">
                <a:latin typeface="Montserrat Black" panose="00000A00000000000000" pitchFamily="2" charset="0"/>
              </a:rPr>
              <a:t>Documentation</a:t>
            </a:r>
            <a:endParaRPr lang="fr-FR" sz="2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36238" y="358289"/>
            <a:ext cx="855761" cy="745066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8"/>
          <a:srcRect l="8505" r="18705"/>
          <a:stretch/>
        </p:blipFill>
        <p:spPr>
          <a:xfrm>
            <a:off x="9891496" y="429010"/>
            <a:ext cx="1265253" cy="570211"/>
          </a:xfrm>
          <a:prstGeom prst="rect">
            <a:avLst/>
          </a:prstGeom>
        </p:spPr>
      </p:pic>
      <p:sp>
        <p:nvSpPr>
          <p:cNvPr id="15" name="Titre 2"/>
          <p:cNvSpPr txBox="1">
            <a:spLocks/>
          </p:cNvSpPr>
          <p:nvPr/>
        </p:nvSpPr>
        <p:spPr>
          <a:xfrm>
            <a:off x="1910086" y="384767"/>
            <a:ext cx="7910077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fr-FR" sz="2000" spc="30" dirty="0" smtClean="0">
                <a:latin typeface="Montserrat Black" panose="00000A00000000000000" pitchFamily="2" charset="0"/>
              </a:rPr>
              <a:t>La garantie 5/50 </a:t>
            </a:r>
            <a:endParaRPr lang="fr-FR" sz="2000" spc="30" dirty="0">
              <a:latin typeface="Montserrat Black" panose="00000A00000000000000" pitchFamily="2" charset="0"/>
            </a:endParaRP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5294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20" name="Rectangle 19"/>
          <p:cNvSpPr/>
          <p:nvPr/>
        </p:nvSpPr>
        <p:spPr>
          <a:xfrm>
            <a:off x="4998452" y="6389363"/>
            <a:ext cx="240354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S23 </a:t>
            </a:r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2021</a:t>
            </a:r>
          </a:p>
        </p:txBody>
      </p:sp>
    </p:spTree>
    <p:extLst>
      <p:ext uri="{BB962C8B-B14F-4D97-AF65-F5344CB8AC3E}">
        <p14:creationId xmlns:p14="http://schemas.microsoft.com/office/powerpoint/2010/main" val="3777814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-MODELE G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-MODELE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DELE BDR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BDR ENTREPRISES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BDR ESI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BDR P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BDR IMMO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BDR SECTEUR PUBLIC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DDF4567820894D9A2BC539D1A394A7" ma:contentTypeVersion="1" ma:contentTypeDescription="Crée un document." ma:contentTypeScope="" ma:versionID="f0660892317ff9c222d67fbe065c8e8b">
  <xsd:schema xmlns:xsd="http://www.w3.org/2001/XMLSchema" xmlns:p="http://schemas.microsoft.com/office/2006/metadata/properties" xmlns:ns2="02ea4b1b-5614-43b2-acce-6a9ef10fff4e" targetNamespace="http://schemas.microsoft.com/office/2006/metadata/properties" ma:root="true" ma:fieldsID="62c0c718fea2220f2b7b4e28141722dc" ns2:_="">
    <xsd:import namespace="02ea4b1b-5614-43b2-acce-6a9ef10fff4e"/>
    <xsd:element name="properties">
      <xsd:complexType>
        <xsd:sequence>
          <xsd:element name="documentManagement">
            <xsd:complexType>
              <xsd:all>
                <xsd:element ref="ns2:Commentaires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02ea4b1b-5614-43b2-acce-6a9ef10fff4e" elementFormDefault="qualified">
    <xsd:import namespace="http://schemas.microsoft.com/office/2006/documentManagement/types"/>
    <xsd:element name="Commentaires" ma:index="8" nillable="true" ma:displayName="Commentaires" ma:default="" ma:hidden="true" ma:internalName="Commentair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 ma:readOnly="true"/>
        <xsd:element ref="dc:title" minOccurs="0" maxOccurs="1" ma:index="4" ma:displayName="Titre :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C925DB7-CCE4-48F1-BF80-9981159D6B98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02ea4b1b-5614-43b2-acce-6a9ef10fff4e"/>
    <ds:schemaRef ds:uri="http://purl.org/dc/elements/1.1/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1AAE39C-C746-4D5E-894D-FEC93983927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2ea4b1b-5614-43b2-acce-6a9ef10fff4e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F9DE2169-109F-4C19-AA36-BF31E4481C0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12446</TotalTime>
  <Words>1204</Words>
  <Application>Microsoft Office PowerPoint</Application>
  <PresentationFormat>Grand écran</PresentationFormat>
  <Paragraphs>175</Paragraphs>
  <Slides>12</Slides>
  <Notes>8</Notes>
  <HiddenSlides>0</HiddenSlides>
  <MMClips>0</MMClips>
  <ScaleCrop>false</ScaleCrop>
  <HeadingPairs>
    <vt:vector size="6" baseType="variant">
      <vt:variant>
        <vt:lpstr>Polices utilisées</vt:lpstr>
      </vt:variant>
      <vt:variant>
        <vt:i4>13</vt:i4>
      </vt:variant>
      <vt:variant>
        <vt:lpstr>Thème</vt:lpstr>
      </vt:variant>
      <vt:variant>
        <vt:i4>9</vt:i4>
      </vt:variant>
      <vt:variant>
        <vt:lpstr>Titres des diapositives</vt:lpstr>
      </vt:variant>
      <vt:variant>
        <vt:i4>12</vt:i4>
      </vt:variant>
    </vt:vector>
  </HeadingPairs>
  <TitlesOfParts>
    <vt:vector size="34" baseType="lpstr">
      <vt:lpstr>Aharoni</vt:lpstr>
      <vt:lpstr>Arial</vt:lpstr>
      <vt:lpstr>Arial Black</vt:lpstr>
      <vt:lpstr>Arial Narrow</vt:lpstr>
      <vt:lpstr>C</vt:lpstr>
      <vt:lpstr>Calibri</vt:lpstr>
      <vt:lpstr>Courier New</vt:lpstr>
      <vt:lpstr>Helvetica Neue</vt:lpstr>
      <vt:lpstr>Montserrat</vt:lpstr>
      <vt:lpstr>Montserrat Black</vt:lpstr>
      <vt:lpstr>Montserrat SemiBold</vt:lpstr>
      <vt:lpstr>Segoe Print</vt:lpstr>
      <vt:lpstr>Wingdings</vt:lpstr>
      <vt:lpstr>1-MODELE PART</vt:lpstr>
      <vt:lpstr>2-MODELE GP</vt:lpstr>
      <vt:lpstr>3-MODELE PRO</vt:lpstr>
      <vt:lpstr>MODELE BDR</vt:lpstr>
      <vt:lpstr>BDR ENTREPRISES</vt:lpstr>
      <vt:lpstr>BDR ESI</vt:lpstr>
      <vt:lpstr>BDR PP</vt:lpstr>
      <vt:lpstr>BDR IMMO PRO</vt:lpstr>
      <vt:lpstr>BDR SECTEUR PUBLIC</vt:lpstr>
      <vt:lpstr>Présentation PowerPoint</vt:lpstr>
      <vt:lpstr>sommaire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Gallais</dc:creator>
  <cp:lastModifiedBy>POIGNANT Anne [CEGEE]</cp:lastModifiedBy>
  <cp:revision>551</cp:revision>
  <cp:lastPrinted>2020-01-23T16:40:35Z</cp:lastPrinted>
  <dcterms:created xsi:type="dcterms:W3CDTF">2016-06-03T08:10:53Z</dcterms:created>
  <dcterms:modified xsi:type="dcterms:W3CDTF">2021-06-11T15:07:06Z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valerie.parisse@cegee.caisse-epargne.fr</vt:lpwstr>
  </property>
  <property fmtid="{D5CDD505-2E9C-101B-9397-08002B2CF9AE}" pid="5" name="MSIP_Label_48a19f0c-bea1-442e-a475-ed109d9ec508_SetDate">
    <vt:lpwstr>2020-11-16T06:58:12.7732160Z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</Properties>
</file>