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1"/>
  </p:notesMasterIdLst>
  <p:handoutMasterIdLst>
    <p:handoutMasterId r:id="rId22"/>
  </p:handoutMasterIdLst>
  <p:sldIdLst>
    <p:sldId id="286" r:id="rId13"/>
    <p:sldId id="429" r:id="rId14"/>
    <p:sldId id="428" r:id="rId15"/>
    <p:sldId id="414" r:id="rId16"/>
    <p:sldId id="406" r:id="rId17"/>
    <p:sldId id="426" r:id="rId18"/>
    <p:sldId id="289" r:id="rId19"/>
    <p:sldId id="427" r:id="rId20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225"/>
    <a:srgbClr val="581D41"/>
    <a:srgbClr val="F7DAAF"/>
    <a:srgbClr val="A79C86"/>
    <a:srgbClr val="EB0F2D"/>
    <a:srgbClr val="EA9922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29" autoAdjust="0"/>
  </p:normalViewPr>
  <p:slideViewPr>
    <p:cSldViewPr snapToGrid="0">
      <p:cViewPr varScale="1">
        <p:scale>
          <a:sx n="110" d="100"/>
          <a:sy n="110" d="100"/>
        </p:scale>
        <p:origin x="606" y="10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18/11/2021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18/11/2021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739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985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2985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071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806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5569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08658" y="6085025"/>
            <a:ext cx="2442088" cy="558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3" y="6370440"/>
            <a:ext cx="257655" cy="28170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4" y="6313095"/>
            <a:ext cx="1387015" cy="455839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0BDD532-4DC2-479A-BB72-06C2228204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30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182A01-509D-434A-86F4-7F965A071131}"/>
              </a:ext>
            </a:extLst>
          </p:cNvPr>
          <p:cNvSpPr/>
          <p:nvPr userDrawn="1"/>
        </p:nvSpPr>
        <p:spPr>
          <a:xfrm>
            <a:off x="4798498" y="6390486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S46 2021</a:t>
            </a:r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7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7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7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7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7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http://commerciaux.celca.caisse-epargne.fr/download/408/outils/24375/dnc_pro-bdr_conduite_du_changement-cegee.pptx" TargetMode="Externa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411/modes-operatoires/24374/mode-operatoire-instruction-credit-express-2.pptx" TargetMode="External"/><Relationship Id="rId5" Type="http://schemas.microsoft.com/office/2007/relationships/hdphoto" Target="../media/hdphoto1.wdp"/><Relationship Id="rId4" Type="http://schemas.openxmlformats.org/officeDocument/2006/relationships/image" Target="../media/image19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408/outils/24398/evolutions-defi-v21_11.pptx" TargetMode="External"/><Relationship Id="rId3" Type="http://schemas.openxmlformats.org/officeDocument/2006/relationships/image" Target="../media/image16.png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7.png"/><Relationship Id="rId4" Type="http://schemas.openxmlformats.org/officeDocument/2006/relationships/image" Target="../media/image21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472774" y="632682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</a:t>
            </a:r>
            <a:r>
              <a:rPr lang="fr-FR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 17/11/2021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46</a:t>
            </a: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8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970" y="449777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256562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471831" y="1654324"/>
            <a:ext cx="769054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E01765-9388-435D-8724-5202BC02548F}"/>
              </a:ext>
            </a:extLst>
          </p:cNvPr>
          <p:cNvSpPr/>
          <p:nvPr/>
        </p:nvSpPr>
        <p:spPr>
          <a:xfrm>
            <a:off x="3229061" y="3337279"/>
            <a:ext cx="6644768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Le</a:t>
            </a:r>
            <a:r>
              <a:rPr lang="fr-FR" sz="2400" dirty="0">
                <a:latin typeface="Montserrat Black" panose="00000A00000000000000" pitchFamily="2" charset="0"/>
              </a:rPr>
              <a:t> </a:t>
            </a:r>
            <a:r>
              <a:rPr lang="fr-FR" sz="2400" dirty="0">
                <a:solidFill>
                  <a:srgbClr val="C00000"/>
                </a:solidFill>
                <a:latin typeface="Montserrat Black" panose="00000A00000000000000" pitchFamily="2" charset="0"/>
              </a:rPr>
              <a:t>D</a:t>
            </a: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ossier</a:t>
            </a:r>
            <a:r>
              <a:rPr lang="fr-FR" sz="2400" dirty="0">
                <a:latin typeface="Montserrat Black" panose="00000A00000000000000" pitchFamily="2" charset="0"/>
              </a:rPr>
              <a:t>  </a:t>
            </a:r>
            <a:r>
              <a:rPr lang="fr-FR" sz="2400" dirty="0">
                <a:solidFill>
                  <a:srgbClr val="C00000"/>
                </a:solidFill>
                <a:latin typeface="Montserrat Black" panose="00000A00000000000000" pitchFamily="2" charset="0"/>
              </a:rPr>
              <a:t>N</a:t>
            </a: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umérique</a:t>
            </a:r>
            <a:r>
              <a:rPr lang="fr-FR" sz="2400" dirty="0">
                <a:latin typeface="Montserrat Black" panose="00000A00000000000000" pitchFamily="2" charset="0"/>
              </a:rPr>
              <a:t> </a:t>
            </a:r>
            <a:r>
              <a:rPr lang="fr-FR" sz="2400" dirty="0">
                <a:solidFill>
                  <a:srgbClr val="C00000"/>
                </a:solidFill>
                <a:latin typeface="Montserrat Black" panose="00000A00000000000000" pitchFamily="2" charset="0"/>
              </a:rPr>
              <a:t>C</a:t>
            </a: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rédit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>
              <a:latin typeface="Montserrat Black" panose="00000A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Le Crédit Express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Les nouvelles fonctionnalités livrées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7B8D680-504C-42D4-83F4-C6989123F822}"/>
              </a:ext>
            </a:extLst>
          </p:cNvPr>
          <p:cNvSpPr txBox="1"/>
          <p:nvPr/>
        </p:nvSpPr>
        <p:spPr>
          <a:xfrm>
            <a:off x="2603863" y="2690949"/>
            <a:ext cx="5251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Montserrat Black" panose="00000A00000000000000" pitchFamily="2" charset="0"/>
              </a:rPr>
              <a:t>DEFI</a:t>
            </a:r>
            <a:r>
              <a:rPr lang="fr-FR" sz="2000" dirty="0">
                <a:latin typeface="Montserrat Black" panose="00000A00000000000000" pitchFamily="2" charset="0"/>
              </a:rPr>
              <a:t> poursuit son évolution avec</a:t>
            </a:r>
            <a:r>
              <a:rPr lang="fr-FR" dirty="0">
                <a:latin typeface="Montserrat Black" panose="00000A00000000000000" pitchFamily="2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92958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CE01765-9388-435D-8724-5202BC02548F}"/>
              </a:ext>
            </a:extLst>
          </p:cNvPr>
          <p:cNvSpPr/>
          <p:nvPr/>
        </p:nvSpPr>
        <p:spPr>
          <a:xfrm>
            <a:off x="3272604" y="2945393"/>
            <a:ext cx="50818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Le</a:t>
            </a:r>
            <a:r>
              <a:rPr lang="fr-FR" sz="2400" dirty="0">
                <a:latin typeface="Montserrat Black" panose="00000A00000000000000" pitchFamily="2" charset="0"/>
              </a:rPr>
              <a:t> </a:t>
            </a:r>
            <a:r>
              <a:rPr lang="fr-FR" sz="2400" dirty="0">
                <a:solidFill>
                  <a:srgbClr val="C00000"/>
                </a:solidFill>
                <a:latin typeface="Montserrat Black" panose="00000A00000000000000" pitchFamily="2" charset="0"/>
              </a:rPr>
              <a:t>D</a:t>
            </a: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ossier</a:t>
            </a:r>
            <a:r>
              <a:rPr lang="fr-FR" sz="2400" dirty="0">
                <a:latin typeface="Montserrat Black" panose="00000A00000000000000" pitchFamily="2" charset="0"/>
              </a:rPr>
              <a:t>  </a:t>
            </a:r>
            <a:r>
              <a:rPr lang="fr-FR" sz="2400" dirty="0">
                <a:solidFill>
                  <a:srgbClr val="C00000"/>
                </a:solidFill>
                <a:latin typeface="Montserrat Black" panose="00000A00000000000000" pitchFamily="2" charset="0"/>
              </a:rPr>
              <a:t>N</a:t>
            </a: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umérique</a:t>
            </a:r>
            <a:r>
              <a:rPr lang="fr-FR" sz="2400" dirty="0">
                <a:latin typeface="Montserrat Black" panose="00000A00000000000000" pitchFamily="2" charset="0"/>
              </a:rPr>
              <a:t> </a:t>
            </a:r>
            <a:r>
              <a:rPr lang="fr-FR" sz="2400" dirty="0">
                <a:solidFill>
                  <a:srgbClr val="C00000"/>
                </a:solidFill>
                <a:latin typeface="Montserrat Black" panose="00000A00000000000000" pitchFamily="2" charset="0"/>
              </a:rPr>
              <a:t>C</a:t>
            </a: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rédit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>
              <a:latin typeface="Montserrat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278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746924" y="352283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52831" y="1540872"/>
            <a:ext cx="1186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retenir :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81E4CE-AF50-447A-9550-B3CD54959224}"/>
              </a:ext>
            </a:extLst>
          </p:cNvPr>
          <p:cNvSpPr/>
          <p:nvPr/>
        </p:nvSpPr>
        <p:spPr>
          <a:xfrm>
            <a:off x="7515348" y="514884"/>
            <a:ext cx="3860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Le</a:t>
            </a:r>
            <a:r>
              <a:rPr lang="fr-FR" dirty="0">
                <a:latin typeface="Montserrat Black" panose="00000A00000000000000" pitchFamily="2" charset="0"/>
              </a:rPr>
              <a:t> </a:t>
            </a:r>
            <a:r>
              <a:rPr lang="fr-FR" dirty="0">
                <a:solidFill>
                  <a:srgbClr val="C00000"/>
                </a:solidFill>
                <a:latin typeface="Montserrat Black" panose="00000A00000000000000" pitchFamily="2" charset="0"/>
              </a:rPr>
              <a:t>D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ossier</a:t>
            </a:r>
            <a:r>
              <a:rPr lang="fr-FR" dirty="0">
                <a:latin typeface="Montserrat Black" panose="00000A00000000000000" pitchFamily="2" charset="0"/>
              </a:rPr>
              <a:t>  </a:t>
            </a:r>
            <a:r>
              <a:rPr lang="fr-FR" dirty="0">
                <a:solidFill>
                  <a:srgbClr val="C00000"/>
                </a:solidFill>
                <a:latin typeface="Montserrat Black" panose="00000A00000000000000" pitchFamily="2" charset="0"/>
              </a:rPr>
              <a:t>N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umérique</a:t>
            </a:r>
            <a:r>
              <a:rPr lang="fr-FR" dirty="0">
                <a:latin typeface="Montserrat Black" panose="00000A00000000000000" pitchFamily="2" charset="0"/>
              </a:rPr>
              <a:t> </a:t>
            </a:r>
            <a:r>
              <a:rPr lang="fr-FR" dirty="0">
                <a:solidFill>
                  <a:srgbClr val="C00000"/>
                </a:solidFill>
                <a:latin typeface="Montserrat Black" panose="00000A00000000000000" pitchFamily="2" charset="0"/>
              </a:rPr>
              <a:t>C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rédit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52BEA8-3CFE-489E-B148-17F449912B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39" t="8834" r="22859" b="8274"/>
          <a:stretch/>
        </p:blipFill>
        <p:spPr>
          <a:xfrm>
            <a:off x="478061" y="1155411"/>
            <a:ext cx="969213" cy="11527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026BD90-70AF-4500-A0BC-5696080C9FAF}"/>
              </a:ext>
            </a:extLst>
          </p:cNvPr>
          <p:cNvSpPr txBox="1"/>
          <p:nvPr/>
        </p:nvSpPr>
        <p:spPr>
          <a:xfrm>
            <a:off x="1891937" y="2050146"/>
            <a:ext cx="3934914" cy="31393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Ce qui change :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/>
              <a:t>A partir du 29/11 utilisation exclusive et obligatoire du </a:t>
            </a:r>
            <a:r>
              <a:rPr lang="fr-FR" sz="1600" b="1" dirty="0">
                <a:solidFill>
                  <a:srgbClr val="C00000"/>
                </a:solidFill>
              </a:rPr>
              <a:t>D</a:t>
            </a:r>
            <a:r>
              <a:rPr lang="fr-FR" sz="1600" dirty="0"/>
              <a:t>ossier </a:t>
            </a:r>
            <a:r>
              <a:rPr lang="fr-FR" sz="1600" b="1" dirty="0">
                <a:solidFill>
                  <a:srgbClr val="C00000"/>
                </a:solidFill>
              </a:rPr>
              <a:t>N</a:t>
            </a:r>
            <a:r>
              <a:rPr lang="fr-FR" sz="1600" dirty="0"/>
              <a:t>umérique </a:t>
            </a:r>
            <a:r>
              <a:rPr lang="fr-FR" sz="1600" b="1" dirty="0">
                <a:solidFill>
                  <a:srgbClr val="C00000"/>
                </a:solidFill>
              </a:rPr>
              <a:t>C</a:t>
            </a:r>
            <a:r>
              <a:rPr lang="fr-FR" sz="1600" dirty="0"/>
              <a:t>rédit sous DEFI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/>
              <a:t>Abandon de l’outil « Pièces crédits » et du module « Pièces jointes » de DEFI dès le 28/11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/>
              <a:t>L’étape  « Décision banque » ou « Mise en Force » sera </a:t>
            </a:r>
            <a:r>
              <a:rPr lang="fr-FR" sz="1600" b="1" dirty="0"/>
              <a:t>impossible</a:t>
            </a:r>
            <a:r>
              <a:rPr lang="fr-FR" sz="1600" dirty="0"/>
              <a:t> si le DNC est incomplet. </a:t>
            </a:r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CFA3E3F-3350-4B3E-90FA-4271298C1410}"/>
              </a:ext>
            </a:extLst>
          </p:cNvPr>
          <p:cNvSpPr txBox="1"/>
          <p:nvPr/>
        </p:nvSpPr>
        <p:spPr>
          <a:xfrm>
            <a:off x="7167971" y="2050146"/>
            <a:ext cx="4057378" cy="264687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Ce qui ne change pas :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liste des pièces exigées reste la règle à suivre comme pour « Pièces crédits »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Vous retrouverez dans le DNC la liste des pièces habituellement exigées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mode d’instruction sous DEFI reste identique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/>
              <a:t>L’outil DNC gère la complétude et non la conformité des pièces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BAC6A01-9265-4972-B576-A9EDE9426E2A}"/>
              </a:ext>
            </a:extLst>
          </p:cNvPr>
          <p:cNvSpPr txBox="1"/>
          <p:nvPr/>
        </p:nvSpPr>
        <p:spPr>
          <a:xfrm>
            <a:off x="1891937" y="5324716"/>
            <a:ext cx="5031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C00000"/>
                </a:solidFill>
              </a:rPr>
              <a:t>Tout le détail de la méthodologie DNC/DEFI en cliquant ici</a:t>
            </a:r>
          </a:p>
          <a:p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retrouver également dans la Rubrique des Commerciaux /crédit Pros/ Outils</a:t>
            </a:r>
          </a:p>
        </p:txBody>
      </p:sp>
      <p:pic>
        <p:nvPicPr>
          <p:cNvPr id="12" name="Image 11">
            <a:hlinkClick r:id="rId5"/>
            <a:extLst>
              <a:ext uri="{FF2B5EF4-FFF2-40B4-BE49-F238E27FC236}">
                <a16:creationId xmlns:a16="http://schemas.microsoft.com/office/drawing/2014/main" id="{DB7F34DB-4A5A-4836-8D90-882442FA7A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23726">
            <a:off x="7160800" y="4972925"/>
            <a:ext cx="2200593" cy="1457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024D29A8-27AF-404C-AD20-AA4B93B5BDBB}"/>
              </a:ext>
            </a:extLst>
          </p:cNvPr>
          <p:cNvSpPr/>
          <p:nvPr/>
        </p:nvSpPr>
        <p:spPr>
          <a:xfrm>
            <a:off x="6422571" y="5368261"/>
            <a:ext cx="500743" cy="281373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047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re 2"/>
          <p:cNvSpPr txBox="1">
            <a:spLocks/>
          </p:cNvSpPr>
          <p:nvPr/>
        </p:nvSpPr>
        <p:spPr>
          <a:xfrm>
            <a:off x="2140961" y="365693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endParaRPr lang="fr-F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4548E10-8113-437A-B3B0-5FC1E2F18C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2791" y1="52381" x2="62791" y2="52381"/>
                        <a14:foregroundMark x1="74031" y1="36111" x2="74031" y2="36111"/>
                        <a14:foregroundMark x1="76357" y1="34127" x2="76357" y2="34127"/>
                        <a14:foregroundMark x1="74419" y1="26984" x2="74419" y2="26984"/>
                        <a14:foregroundMark x1="63178" y1="23810" x2="63178" y2="23810"/>
                        <a14:foregroundMark x1="53101" y1="26190" x2="53101" y2="26190"/>
                        <a14:foregroundMark x1="43798" y1="32540" x2="43798" y2="32540"/>
                        <a14:foregroundMark x1="37984" y1="42460" x2="37984" y2="42460"/>
                        <a14:foregroundMark x1="36822" y1="52381" x2="36822" y2="52381"/>
                        <a14:foregroundMark x1="37597" y1="64286" x2="37597" y2="64286"/>
                        <a14:foregroundMark x1="44574" y1="71825" x2="44574" y2="71825"/>
                        <a14:foregroundMark x1="51938" y1="78571" x2="51938" y2="78571"/>
                        <a14:foregroundMark x1="62791" y1="80556" x2="62791" y2="80556"/>
                        <a14:foregroundMark x1="74419" y1="78968" x2="74419" y2="78968"/>
                        <a14:foregroundMark x1="74419" y1="82937" x2="74419" y2="829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61485" y="2516717"/>
            <a:ext cx="658562" cy="64324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0D9FCF1-9B74-424E-A3FC-E47606D3AF4E}"/>
              </a:ext>
            </a:extLst>
          </p:cNvPr>
          <p:cNvSpPr txBox="1"/>
          <p:nvPr/>
        </p:nvSpPr>
        <p:spPr>
          <a:xfrm>
            <a:off x="3319312" y="2516717"/>
            <a:ext cx="7193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Montserrat Black" panose="00000A00000000000000" pitchFamily="2" charset="0"/>
              </a:rPr>
              <a:t>   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      rédit </a:t>
            </a:r>
            <a:r>
              <a:rPr lang="fr-FR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xpress sous </a:t>
            </a:r>
            <a:r>
              <a:rPr lang="fr-FR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DEFI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8DA91D6-EAA7-45C7-927B-7296C09A63B9}"/>
              </a:ext>
            </a:extLst>
          </p:cNvPr>
          <p:cNvSpPr txBox="1"/>
          <p:nvPr/>
        </p:nvSpPr>
        <p:spPr>
          <a:xfrm>
            <a:off x="1968382" y="3373996"/>
            <a:ext cx="88020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Les évolutions du Crédit Express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Un Mode Opératoire « pas à pas » pour l’instruction du crédit Express sous DEFI</a:t>
            </a:r>
          </a:p>
        </p:txBody>
      </p:sp>
    </p:spTree>
    <p:extLst>
      <p:ext uri="{BB962C8B-B14F-4D97-AF65-F5344CB8AC3E}">
        <p14:creationId xmlns:p14="http://schemas.microsoft.com/office/powerpoint/2010/main" val="3109745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re 2"/>
          <p:cNvSpPr txBox="1">
            <a:spLocks/>
          </p:cNvSpPr>
          <p:nvPr/>
        </p:nvSpPr>
        <p:spPr>
          <a:xfrm>
            <a:off x="2580241" y="357570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LE CREDIT EXPRESS SOUS défi</a:t>
            </a:r>
            <a:endParaRPr lang="fr-F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EB8FAE8-966C-40D5-9CEC-512302E9FE0D}"/>
              </a:ext>
            </a:extLst>
          </p:cNvPr>
          <p:cNvSpPr txBox="1"/>
          <p:nvPr/>
        </p:nvSpPr>
        <p:spPr>
          <a:xfrm>
            <a:off x="1513494" y="1309432"/>
            <a:ext cx="4780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Montserrat Black" panose="00000A00000000000000" pitchFamily="2" charset="0"/>
              </a:rPr>
              <a:t>Les évolutions du Crédit Express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F7AD8F7-213E-40F7-8E1A-F3F14BE79D10}"/>
              </a:ext>
            </a:extLst>
          </p:cNvPr>
          <p:cNvSpPr txBox="1"/>
          <p:nvPr/>
        </p:nvSpPr>
        <p:spPr>
          <a:xfrm>
            <a:off x="1813043" y="2048096"/>
            <a:ext cx="4666134" cy="16312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Ce qui change :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/>
              <a:t>Instruction sous DEFI à partir du 29/11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/>
              <a:t>Fin de l’instruction sous Néo à cette date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/>
              <a:t>Le Dossier Numérique Crédit (DNC) intègre le parcours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7461C11-66B2-4C91-BA67-7EC837AABC07}"/>
              </a:ext>
            </a:extLst>
          </p:cNvPr>
          <p:cNvSpPr txBox="1"/>
          <p:nvPr/>
        </p:nvSpPr>
        <p:spPr>
          <a:xfrm>
            <a:off x="1813043" y="3894029"/>
            <a:ext cx="4666134" cy="215443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Ce qui ne change pas :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schéma délégataire spécifique du Crédit Express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grille d’éligibilité (présente sous la RDC) reste obligatoire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déblocage express du crédit sous 48 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étapes sous DEFI à renseigner incluant la NDS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4548E10-8113-437A-B3B0-5FC1E2F18C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2791" y1="52381" x2="62791" y2="52381"/>
                        <a14:foregroundMark x1="74031" y1="36111" x2="74031" y2="36111"/>
                        <a14:foregroundMark x1="76357" y1="34127" x2="76357" y2="34127"/>
                        <a14:foregroundMark x1="74419" y1="26984" x2="74419" y2="26984"/>
                        <a14:foregroundMark x1="63178" y1="23810" x2="63178" y2="23810"/>
                        <a14:foregroundMark x1="53101" y1="26190" x2="53101" y2="26190"/>
                        <a14:foregroundMark x1="43798" y1="32540" x2="43798" y2="32540"/>
                        <a14:foregroundMark x1="37984" y1="42460" x2="37984" y2="42460"/>
                        <a14:foregroundMark x1="36822" y1="52381" x2="36822" y2="52381"/>
                        <a14:foregroundMark x1="37597" y1="64286" x2="37597" y2="64286"/>
                        <a14:foregroundMark x1="44574" y1="71825" x2="44574" y2="71825"/>
                        <a14:foregroundMark x1="51938" y1="78571" x2="51938" y2="78571"/>
                        <a14:foregroundMark x1="62791" y1="80556" x2="62791" y2="80556"/>
                        <a14:foregroundMark x1="74419" y1="78968" x2="74419" y2="78968"/>
                        <a14:foregroundMark x1="74419" y1="82937" x2="74419" y2="829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61360" y="357570"/>
            <a:ext cx="733657" cy="716595"/>
          </a:xfrm>
          <a:prstGeom prst="rect">
            <a:avLst/>
          </a:prstGeom>
        </p:spPr>
      </p:pic>
      <p:sp>
        <p:nvSpPr>
          <p:cNvPr id="12" name="Espace réservé du texte 26">
            <a:extLst>
              <a:ext uri="{FF2B5EF4-FFF2-40B4-BE49-F238E27FC236}">
                <a16:creationId xmlns:a16="http://schemas.microsoft.com/office/drawing/2014/main" id="{869DA18D-E8EB-4F8A-BBE8-2471F15A924A}"/>
              </a:ext>
            </a:extLst>
          </p:cNvPr>
          <p:cNvSpPr txBox="1">
            <a:spLocks/>
          </p:cNvSpPr>
          <p:nvPr/>
        </p:nvSpPr>
        <p:spPr>
          <a:xfrm>
            <a:off x="7652311" y="2299335"/>
            <a:ext cx="3364031" cy="857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C31632"/>
              </a:buClr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Un mode opératoire simplifié « pas à pas » pour vous accompagner sur</a:t>
            </a:r>
          </a:p>
          <a:p>
            <a:pPr marL="0" marR="0" lvl="6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C31632"/>
              </a:buClr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l’instruction des CREDITS EXPRESS sous DEFI</a:t>
            </a:r>
          </a:p>
          <a:p>
            <a:pPr marL="0" marR="0" lvl="6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C31632"/>
              </a:buClr>
              <a:buSzTx/>
              <a:buFontTx/>
              <a:buNone/>
              <a:tabLst/>
              <a:defRPr/>
            </a:pPr>
            <a:r>
              <a:rPr lang="fr-FR" i="1" cap="none" dirty="0">
                <a:solidFill>
                  <a:srgbClr val="C31632"/>
                </a:solidFill>
                <a:latin typeface="Arial Narrow"/>
              </a:rPr>
              <a:t>Cliquez ci-dessous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srgbClr val="C31632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300" b="1" i="0" u="none" strike="noStrike" kern="1200" cap="all" spc="0" normalizeH="0" baseline="0" noProof="0" dirty="0">
              <a:ln>
                <a:noFill/>
              </a:ln>
              <a:solidFill>
                <a:srgbClr val="C31632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2FF61812-169D-41E2-AF04-2E0E8A1AC8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6919" y="3816396"/>
            <a:ext cx="2694812" cy="2001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F4A2D3-0BC4-462C-9692-02B443A449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9084368" y="3334362"/>
            <a:ext cx="499915" cy="2804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D7CFAC-46F7-445F-B21C-ED365C13BB5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3439" t="8834" r="22859" b="8274"/>
          <a:stretch/>
        </p:blipFill>
        <p:spPr>
          <a:xfrm>
            <a:off x="478061" y="1155411"/>
            <a:ext cx="969213" cy="115276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47C2DD4-88D8-4D82-82AB-E15FEACBBDFB}"/>
              </a:ext>
            </a:extLst>
          </p:cNvPr>
          <p:cNvSpPr/>
          <p:nvPr/>
        </p:nvSpPr>
        <p:spPr>
          <a:xfrm>
            <a:off x="1701682" y="1678764"/>
            <a:ext cx="1186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retenir :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EA8403-4426-450E-85CC-D44D5DA1CD1E}"/>
              </a:ext>
            </a:extLst>
          </p:cNvPr>
          <p:cNvSpPr/>
          <p:nvPr/>
        </p:nvSpPr>
        <p:spPr>
          <a:xfrm>
            <a:off x="6760996" y="5909966"/>
            <a:ext cx="54271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retrouver également dans la Rubrique des Commerciaux /crédit Pros/ Modes Opératoires</a:t>
            </a:r>
          </a:p>
        </p:txBody>
      </p:sp>
    </p:spTree>
    <p:extLst>
      <p:ext uri="{BB962C8B-B14F-4D97-AF65-F5344CB8AC3E}">
        <p14:creationId xmlns:p14="http://schemas.microsoft.com/office/powerpoint/2010/main" val="4094365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CE01765-9388-435D-8724-5202BC02548F}"/>
              </a:ext>
            </a:extLst>
          </p:cNvPr>
          <p:cNvSpPr/>
          <p:nvPr/>
        </p:nvSpPr>
        <p:spPr>
          <a:xfrm>
            <a:off x="2793633" y="2797348"/>
            <a:ext cx="62985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Les nouvelles fonctionnalités livrées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7B8D680-504C-42D4-83F4-C6989123F822}"/>
              </a:ext>
            </a:extLst>
          </p:cNvPr>
          <p:cNvSpPr txBox="1"/>
          <p:nvPr/>
        </p:nvSpPr>
        <p:spPr>
          <a:xfrm>
            <a:off x="4428309" y="2597293"/>
            <a:ext cx="5251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Montserrat Black" panose="00000A00000000000000" pitchFamily="2" charset="0"/>
              </a:rPr>
              <a:t> </a:t>
            </a:r>
            <a:r>
              <a:rPr lang="fr-FR" sz="2400" dirty="0">
                <a:solidFill>
                  <a:srgbClr val="C00000"/>
                </a:solidFill>
                <a:latin typeface="Montserrat Black" panose="00000A00000000000000" pitchFamily="2" charset="0"/>
              </a:rPr>
              <a:t>Evolutions DEFI</a:t>
            </a:r>
            <a:endParaRPr lang="fr-FR" sz="2400" dirty="0">
              <a:latin typeface="Montserrat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re 2"/>
          <p:cNvSpPr txBox="1">
            <a:spLocks/>
          </p:cNvSpPr>
          <p:nvPr/>
        </p:nvSpPr>
        <p:spPr>
          <a:xfrm>
            <a:off x="2580241" y="357570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Evolutions </a:t>
            </a:r>
            <a:r>
              <a:rPr lang="fr-FR" sz="2000" spc="30" dirty="0">
                <a:solidFill>
                  <a:srgbClr val="C00000"/>
                </a:solidFill>
                <a:latin typeface="Montserrat Black" panose="00000A00000000000000" pitchFamily="2" charset="0"/>
              </a:rPr>
              <a:t>defi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EB8FAE8-966C-40D5-9CEC-512302E9FE0D}"/>
              </a:ext>
            </a:extLst>
          </p:cNvPr>
          <p:cNvSpPr txBox="1"/>
          <p:nvPr/>
        </p:nvSpPr>
        <p:spPr>
          <a:xfrm>
            <a:off x="1513493" y="1309432"/>
            <a:ext cx="63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 panose="00000A00000000000000" pitchFamily="2" charset="0"/>
              </a:rPr>
              <a:t>DEFI</a:t>
            </a:r>
            <a:r>
              <a:rPr lang="fr-FR" dirty="0">
                <a:latin typeface="Montserrat Black" panose="00000A00000000000000" pitchFamily="2" charset="0"/>
              </a:rPr>
              <a:t> : de nouvelles fonctionnalités livrées</a:t>
            </a:r>
          </a:p>
        </p:txBody>
      </p:sp>
      <p:sp>
        <p:nvSpPr>
          <p:cNvPr id="12" name="Espace réservé du texte 26">
            <a:extLst>
              <a:ext uri="{FF2B5EF4-FFF2-40B4-BE49-F238E27FC236}">
                <a16:creationId xmlns:a16="http://schemas.microsoft.com/office/drawing/2014/main" id="{869DA18D-E8EB-4F8A-BBE8-2471F15A924A}"/>
              </a:ext>
            </a:extLst>
          </p:cNvPr>
          <p:cNvSpPr txBox="1">
            <a:spLocks/>
          </p:cNvSpPr>
          <p:nvPr/>
        </p:nvSpPr>
        <p:spPr>
          <a:xfrm>
            <a:off x="8138009" y="2538925"/>
            <a:ext cx="3364031" cy="857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C31632"/>
              </a:buClr>
              <a:buSzTx/>
              <a:buFontTx/>
              <a:buNone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Pour découvrir le détail de ces évolutions</a:t>
            </a:r>
          </a:p>
          <a:p>
            <a:pPr marL="0" marR="0" lvl="6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C31632"/>
              </a:buClr>
              <a:buSzTx/>
              <a:buFontTx/>
              <a:buNone/>
              <a:tabLst/>
              <a:defRPr/>
            </a:pPr>
            <a:r>
              <a:rPr lang="fr-FR" i="1" cap="none" dirty="0">
                <a:solidFill>
                  <a:srgbClr val="C31632"/>
                </a:solidFill>
                <a:latin typeface="Arial Narrow"/>
              </a:rPr>
              <a:t>Cliquez ci-dessous</a:t>
            </a:r>
            <a:endParaRPr kumimoji="0" lang="fr-FR" b="0" i="1" u="none" strike="noStrike" kern="1200" cap="none" spc="0" normalizeH="0" baseline="0" noProof="0" dirty="0">
              <a:ln>
                <a:noFill/>
              </a:ln>
              <a:solidFill>
                <a:srgbClr val="C31632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300" b="1" i="0" u="none" strike="noStrike" kern="1200" cap="all" spc="0" normalizeH="0" baseline="0" noProof="0" dirty="0">
              <a:ln>
                <a:noFill/>
              </a:ln>
              <a:solidFill>
                <a:srgbClr val="C31632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F4A2D3-0BC4-462C-9692-02B443A44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570066" y="3122196"/>
            <a:ext cx="499915" cy="2804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D7CFAC-46F7-445F-B21C-ED365C13BB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439" t="8834" r="22859" b="8274"/>
          <a:stretch/>
        </p:blipFill>
        <p:spPr>
          <a:xfrm>
            <a:off x="478061" y="1155411"/>
            <a:ext cx="969213" cy="11527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EA8403-4426-450E-85CC-D44D5DA1CD1E}"/>
              </a:ext>
            </a:extLst>
          </p:cNvPr>
          <p:cNvSpPr/>
          <p:nvPr/>
        </p:nvSpPr>
        <p:spPr>
          <a:xfrm>
            <a:off x="7604145" y="5898451"/>
            <a:ext cx="54271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retrouver également dans la Rubrique des Commerciaux /crédit Pros/ Outils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F7245B2-9D17-48F9-B25E-2754055C5B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97" b="89773" l="8856" r="94465">
                        <a14:foregroundMark x1="15498" y1="42803" x2="15498" y2="42803"/>
                        <a14:foregroundMark x1="24723" y1="50379" x2="24723" y2="50379"/>
                        <a14:foregroundMark x1="23247" y1="50379" x2="23247" y2="50379"/>
                        <a14:foregroundMark x1="28782" y1="50758" x2="28782" y2="50758"/>
                        <a14:foregroundMark x1="63838" y1="38636" x2="63838" y2="38636"/>
                        <a14:foregroundMark x1="87085" y1="55682" x2="87085" y2="55682"/>
                        <a14:foregroundMark x1="82657" y1="41288" x2="82657" y2="41288"/>
                        <a14:foregroundMark x1="81550" y1="60985" x2="81550" y2="60985"/>
                        <a14:foregroundMark x1="93358" y1="70076" x2="93358" y2="70076"/>
                        <a14:foregroundMark x1="87085" y1="35985" x2="87085" y2="35985"/>
                        <a14:foregroundMark x1="87454" y1="29167" x2="87454" y2="29167"/>
                        <a14:foregroundMark x1="88192" y1="39015" x2="88192" y2="39015"/>
                        <a14:foregroundMark x1="90775" y1="64394" x2="90406" y2="71212"/>
                        <a14:foregroundMark x1="92620" y1="78409" x2="92620" y2="78409"/>
                        <a14:foregroundMark x1="72325" y1="7197" x2="72325" y2="7197"/>
                        <a14:foregroundMark x1="88930" y1="29167" x2="88930" y2="29167"/>
                        <a14:foregroundMark x1="93727" y1="37879" x2="93727" y2="37879"/>
                        <a14:foregroundMark x1="90037" y1="33333" x2="90037" y2="33333"/>
                        <a14:foregroundMark x1="90037" y1="33333" x2="90037" y2="33333"/>
                        <a14:foregroundMark x1="90037" y1="33333" x2="90037" y2="33333"/>
                        <a14:foregroundMark x1="91882" y1="70076" x2="91882" y2="70076"/>
                        <a14:foregroundMark x1="91882" y1="70076" x2="91882" y2="70076"/>
                        <a14:foregroundMark x1="91882" y1="70076" x2="91882" y2="70076"/>
                        <a14:foregroundMark x1="91882" y1="70076" x2="91882" y2="70076"/>
                        <a14:foregroundMark x1="94465" y1="70076" x2="94465" y2="70076"/>
                        <a14:foregroundMark x1="47232" y1="23106" x2="47232" y2="231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94665">
            <a:off x="6982206" y="1077125"/>
            <a:ext cx="919560" cy="89580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EF43E1B-D7A3-43C9-BCDB-4C12596DDA00}"/>
              </a:ext>
            </a:extLst>
          </p:cNvPr>
          <p:cNvSpPr txBox="1"/>
          <p:nvPr/>
        </p:nvSpPr>
        <p:spPr>
          <a:xfrm>
            <a:off x="1513493" y="1897356"/>
            <a:ext cx="809364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Arial"/>
              </a:rPr>
              <a:t>Des évolutions :</a:t>
            </a:r>
          </a:p>
          <a:p>
            <a:endParaRPr lang="fr-FR" dirty="0">
              <a:solidFill>
                <a:srgbClr val="000000"/>
              </a:solidFill>
              <a:latin typeface="Arial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sz="1600" dirty="0">
                <a:solidFill>
                  <a:srgbClr val="000000"/>
                </a:solidFill>
                <a:latin typeface="Arial"/>
              </a:rPr>
              <a:t>Liées à l’instruction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  <a:latin typeface="Arial"/>
              </a:rPr>
              <a:t>Affichage du Plan de Financement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  <a:latin typeface="Arial"/>
              </a:rPr>
              <a:t>Récupération des commentaires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  <a:latin typeface="Arial"/>
              </a:rPr>
              <a:t>Affichage des commentaires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  <a:latin typeface="Arial"/>
              </a:rPr>
              <a:t>Informations du tableau concours consolidés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fr-FR" sz="1600" dirty="0">
              <a:solidFill>
                <a:srgbClr val="000000"/>
              </a:solidFill>
              <a:latin typeface="Arial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sz="1600" dirty="0">
                <a:solidFill>
                  <a:srgbClr val="000000"/>
                </a:solidFill>
                <a:latin typeface="Arial"/>
              </a:rPr>
              <a:t>Liées à la Note De Synthèse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  <a:latin typeface="Arial"/>
              </a:rPr>
              <a:t>Ouverture de la NDS jusqu’à l’étape « analyse risque »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  <a:latin typeface="Arial"/>
              </a:rPr>
              <a:t>Règles d’archivage automatique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fr-FR" sz="1400" dirty="0">
              <a:solidFill>
                <a:srgbClr val="000000"/>
              </a:solidFill>
              <a:latin typeface="Arial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sz="1600" dirty="0">
                <a:solidFill>
                  <a:srgbClr val="000000"/>
                </a:solidFill>
                <a:latin typeface="Arial"/>
              </a:rPr>
              <a:t>Liées au classement et libellé des objets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  <a:latin typeface="Arial"/>
              </a:rPr>
              <a:t>Choix de l’objet à financer : nouveau critère ajouté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  <a:latin typeface="Arial"/>
              </a:rPr>
              <a:t>Certains libellés sont modifiés comme par exemple « mobilisation Poste Client » devient « Court Terme »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fr-FR" sz="1600" dirty="0">
              <a:solidFill>
                <a:srgbClr val="000000"/>
              </a:solidFill>
              <a:latin typeface="Arial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16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Image 4">
            <a:hlinkClick r:id="rId8"/>
            <a:extLst>
              <a:ext uri="{FF2B5EF4-FFF2-40B4-BE49-F238E27FC236}">
                <a16:creationId xmlns:a16="http://schemas.microsoft.com/office/drawing/2014/main" id="{680A1BA4-B3F4-403B-9FAD-DBD41F369D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76548" y="3580091"/>
            <a:ext cx="2886949" cy="1448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2142785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2256E142290C448B749FFC681C15DC" ma:contentTypeVersion="11" ma:contentTypeDescription="Create a new document." ma:contentTypeScope="" ma:versionID="ab1e82e6e0ac0469dce7a2b4c5bd1689">
  <xsd:schema xmlns:xsd="http://www.w3.org/2001/XMLSchema" xmlns:xs="http://www.w3.org/2001/XMLSchema" xmlns:p="http://schemas.microsoft.com/office/2006/metadata/properties" xmlns:ns3="4ed548e1-9252-4383-89e4-daa065924a31" xmlns:ns4="907edc36-f8c7-4079-91bc-0258a5bfee00" targetNamespace="http://schemas.microsoft.com/office/2006/metadata/properties" ma:root="true" ma:fieldsID="5e08cd562f97eafd947afc7761c768e7" ns3:_="" ns4:_="">
    <xsd:import namespace="4ed548e1-9252-4383-89e4-daa065924a31"/>
    <xsd:import namespace="907edc36-f8c7-4079-91bc-0258a5bfee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d548e1-9252-4383-89e4-daa065924a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7edc36-f8c7-4079-91bc-0258a5bfee0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925DB7-CCE4-48F1-BF80-9981159D6B98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907edc36-f8c7-4079-91bc-0258a5bfee00"/>
    <ds:schemaRef ds:uri="http://purl.org/dc/elements/1.1/"/>
    <ds:schemaRef ds:uri="http://schemas.microsoft.com/office/2006/metadata/properties"/>
    <ds:schemaRef ds:uri="http://schemas.microsoft.com/office/infopath/2007/PartnerControls"/>
    <ds:schemaRef ds:uri="4ed548e1-9252-4383-89e4-daa065924a31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6B420FA-7024-442F-9D2B-DB23EA4E5F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d548e1-9252-4383-89e4-daa065924a31"/>
    <ds:schemaRef ds:uri="907edc36-f8c7-4079-91bc-0258a5bfee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12131</TotalTime>
  <Words>439</Words>
  <Application>Microsoft Office PowerPoint</Application>
  <PresentationFormat>Grand écran</PresentationFormat>
  <Paragraphs>80</Paragraphs>
  <Slides>8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8</vt:i4>
      </vt:variant>
    </vt:vector>
  </HeadingPairs>
  <TitlesOfParts>
    <vt:vector size="25" baseType="lpstr">
      <vt:lpstr>Aharoni</vt:lpstr>
      <vt:lpstr>Arial</vt:lpstr>
      <vt:lpstr>Arial Black</vt:lpstr>
      <vt:lpstr>Arial Narrow</vt:lpstr>
      <vt:lpstr>Calibri</vt:lpstr>
      <vt:lpstr>Montserrat Black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REFFORT Didier [CEGEE]</cp:lastModifiedBy>
  <cp:revision>508</cp:revision>
  <cp:lastPrinted>2020-01-23T16:40:35Z</cp:lastPrinted>
  <dcterms:created xsi:type="dcterms:W3CDTF">2016-06-03T08:10:53Z</dcterms:created>
  <dcterms:modified xsi:type="dcterms:W3CDTF">2021-11-18T08:57:33Z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2020-11-16T06:58:12.7732160Z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0x010100D12256E142290C448B749FFC681C15DC</vt:lpwstr>
  </property>
</Properties>
</file>