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9"/>
  </p:notesMasterIdLst>
  <p:handoutMasterIdLst>
    <p:handoutMasterId r:id="rId20"/>
  </p:handoutMasterIdLst>
  <p:sldIdLst>
    <p:sldId id="286" r:id="rId13"/>
    <p:sldId id="429" r:id="rId14"/>
    <p:sldId id="428" r:id="rId15"/>
    <p:sldId id="430" r:id="rId16"/>
    <p:sldId id="431" r:id="rId17"/>
    <p:sldId id="432" r:id="rId1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581D41"/>
    <a:srgbClr val="F7DAAF"/>
    <a:srgbClr val="A79C86"/>
    <a:srgbClr val="EB0F2D"/>
    <a:srgbClr val="EA9922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29" autoAdjust="0"/>
  </p:normalViewPr>
  <p:slideViewPr>
    <p:cSldViewPr snapToGrid="0">
      <p:cViewPr>
        <p:scale>
          <a:sx n="118" d="100"/>
          <a:sy n="118" d="100"/>
        </p:scale>
        <p:origin x="312" y="-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26/11/2021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26/11/2021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85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97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37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16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8658" y="6085025"/>
            <a:ext cx="2442088" cy="55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2021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service-cegee-sps/sites/refdoc/mydocs/_layouts/15/WopiFrame.aspx?sourcedoc=/sites/refdoc/mydocs/Documents%20partages/PR-A-0440.docx&amp;action=default&amp;DefaultItemOpen=1" TargetMode="Externa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service-cegee-sps/sites/refdoc/mydocs/_layouts/15/WopiFrame.aspx?sourcedoc=/sites/refdoc/mydocs/Documents%20partages/MO-A-0098.pptx&amp;action=default&amp;DefaultItemOpen=1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microsoft.com/office/2007/relationships/hdphoto" Target="../media/hdphoto1.wdp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26/11/2021 – Semaine 47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8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71831" y="1654324"/>
            <a:ext cx="76905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E01765-9388-435D-8724-5202BC02548F}"/>
              </a:ext>
            </a:extLst>
          </p:cNvPr>
          <p:cNvSpPr/>
          <p:nvPr/>
        </p:nvSpPr>
        <p:spPr>
          <a:xfrm>
            <a:off x="821823" y="2989216"/>
            <a:ext cx="104834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La mise en place d’une ligne de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C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ourt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T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erme sur le marché des Professionnels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procédure et les points d’attention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 Mode Opératoire pour la particularité des découverts &lt; 50K€ sans garantie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 focus sur l’ACA </a:t>
            </a:r>
          </a:p>
        </p:txBody>
      </p:sp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La mise en place d’une ligne de CT sur le marché des Professionnels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C566F6-2897-4288-BB93-0FA7D544B51A}"/>
              </a:ext>
            </a:extLst>
          </p:cNvPr>
          <p:cNvSpPr txBox="1"/>
          <p:nvPr/>
        </p:nvSpPr>
        <p:spPr>
          <a:xfrm>
            <a:off x="1615386" y="1758099"/>
            <a:ext cx="7014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Deux documents de référence à votre disposition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6DEDA8-7C1A-46BC-A7AB-6903454DB228}"/>
              </a:ext>
            </a:extLst>
          </p:cNvPr>
          <p:cNvSpPr/>
          <p:nvPr/>
        </p:nvSpPr>
        <p:spPr>
          <a:xfrm>
            <a:off x="2644238" y="2932960"/>
            <a:ext cx="90583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Une procédure avec des points d’attention pour l’instruction des CT</a:t>
            </a:r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>
                <a:solidFill>
                  <a:srgbClr val="C00000"/>
                </a:solidFill>
              </a:rPr>
              <a:t>Un Mode Opératoire spécifique pour les mises en place de  CT &lt; 50 KE sans garantie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5062F81-DAEC-4AAD-BED8-ACA8C4724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323" y="2733590"/>
            <a:ext cx="499915" cy="6767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1775F4-6E67-4575-9FB6-D8678DB4E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4323" y="3864428"/>
            <a:ext cx="57917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7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964873" y="514884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La mise en place d’une ligne de CT sur le marché des Professionnels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39FD89-3979-4C98-B0D7-40D353A8E496}"/>
              </a:ext>
            </a:extLst>
          </p:cNvPr>
          <p:cNvSpPr txBox="1"/>
          <p:nvPr/>
        </p:nvSpPr>
        <p:spPr>
          <a:xfrm>
            <a:off x="844853" y="1576292"/>
            <a:ext cx="491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Une procédure pour instruire les lignes de court terme sur le marché des professionnels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F3739B-284F-4848-B0C6-1E0268295400}"/>
              </a:ext>
            </a:extLst>
          </p:cNvPr>
          <p:cNvSpPr txBox="1"/>
          <p:nvPr/>
        </p:nvSpPr>
        <p:spPr>
          <a:xfrm>
            <a:off x="6291491" y="2142087"/>
            <a:ext cx="5387724" cy="31393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étapes de la procédure et les points d’attention sur :</a:t>
            </a:r>
          </a:p>
          <a:p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L’ actualisation de la connaissance client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La qualification de la demande et proposition du  produit correspondant au client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Les procédures de l’instruction sous DEFI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L’identification du niveau délégataire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La décision sur le dossier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L’information de la décision au client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La finalisation du dossier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ACA2ED-5BA4-48DF-8DF1-993FBF543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7" y="1495989"/>
            <a:ext cx="499915" cy="676715"/>
          </a:xfrm>
          <a:prstGeom prst="rect">
            <a:avLst/>
          </a:prstGeom>
        </p:spPr>
      </p:pic>
      <p:pic>
        <p:nvPicPr>
          <p:cNvPr id="7" name="Image 6">
            <a:hlinkClick r:id="rId5"/>
            <a:extLst>
              <a:ext uri="{FF2B5EF4-FFF2-40B4-BE49-F238E27FC236}">
                <a16:creationId xmlns:a16="http://schemas.microsoft.com/office/drawing/2014/main" id="{F8AE2AD9-F17D-4962-8D0E-FC177745E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6235" y="5510327"/>
            <a:ext cx="4350513" cy="6137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03E5FB5-AD9E-4CDD-8296-C11D0063E5A7}"/>
              </a:ext>
            </a:extLst>
          </p:cNvPr>
          <p:cNvSpPr txBox="1"/>
          <p:nvPr/>
        </p:nvSpPr>
        <p:spPr>
          <a:xfrm>
            <a:off x="4193991" y="5298012"/>
            <a:ext cx="2481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Cliquez sur la procédure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6CE418-5CCF-48CB-BF42-F747B8CB7578}"/>
              </a:ext>
            </a:extLst>
          </p:cNvPr>
          <p:cNvSpPr txBox="1"/>
          <p:nvPr/>
        </p:nvSpPr>
        <p:spPr>
          <a:xfrm>
            <a:off x="6569753" y="5298011"/>
            <a:ext cx="2481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A retrouver dans Mydocs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5186D9-09C5-4624-9E05-C85860D16E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302810" flipV="1">
            <a:off x="7769182" y="5437288"/>
            <a:ext cx="1550645" cy="155064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580CCE1-AA58-4AEC-B548-DE80A118C174}"/>
              </a:ext>
            </a:extLst>
          </p:cNvPr>
          <p:cNvSpPr/>
          <p:nvPr/>
        </p:nvSpPr>
        <p:spPr>
          <a:xfrm>
            <a:off x="844853" y="2685959"/>
            <a:ext cx="5148497" cy="230832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fr-FR" b="1" dirty="0"/>
              <a:t>La procédure s'applique pour les :</a:t>
            </a:r>
          </a:p>
          <a:p>
            <a:endParaRPr lang="fr-FR" dirty="0"/>
          </a:p>
          <a:p>
            <a:pPr lvl="1"/>
            <a:r>
              <a:rPr lang="fr-FR" dirty="0"/>
              <a:t> - </a:t>
            </a:r>
            <a:r>
              <a:rPr lang="fr-FR" dirty="0">
                <a:latin typeface="+mj-lt"/>
              </a:rPr>
              <a:t>lignes de découvert,</a:t>
            </a:r>
          </a:p>
          <a:p>
            <a:pPr lvl="1"/>
            <a:r>
              <a:rPr lang="fr-FR" dirty="0">
                <a:latin typeface="+mj-lt"/>
              </a:rPr>
              <a:t> - lignes d’escompte,</a:t>
            </a:r>
          </a:p>
          <a:p>
            <a:pPr lvl="1"/>
            <a:r>
              <a:rPr lang="fr-FR" dirty="0">
                <a:latin typeface="+mj-lt"/>
              </a:rPr>
              <a:t> - lignes de mobilisation de créances (Dailly),</a:t>
            </a:r>
          </a:p>
          <a:p>
            <a:pPr lvl="1"/>
            <a:r>
              <a:rPr lang="fr-FR" dirty="0">
                <a:latin typeface="+mj-lt"/>
              </a:rPr>
              <a:t> - lignes de Trésorerie (LT/OC et LTI),</a:t>
            </a:r>
          </a:p>
          <a:p>
            <a:pPr lvl="1"/>
            <a:r>
              <a:rPr lang="fr-FR" dirty="0">
                <a:latin typeface="+mj-lt"/>
              </a:rPr>
              <a:t> - découverts (y compris Facilités de caisse, crédits-relais TVA).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ED7A9D-8697-4B9E-9AA5-4EA5815B6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216219">
            <a:off x="3249028" y="5282945"/>
            <a:ext cx="781589" cy="64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1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27184E62-251C-4DD6-918C-D2DE9D7A8C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621"/>
          <a:stretch/>
        </p:blipFill>
        <p:spPr>
          <a:xfrm>
            <a:off x="9558734" y="1206517"/>
            <a:ext cx="1859500" cy="1125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964873" y="514884"/>
            <a:ext cx="9017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La mise en place d’une ligne de CT sur le marché des Professionnels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39FD89-3979-4C98-B0D7-40D353A8E496}"/>
              </a:ext>
            </a:extLst>
          </p:cNvPr>
          <p:cNvSpPr txBox="1"/>
          <p:nvPr/>
        </p:nvSpPr>
        <p:spPr>
          <a:xfrm>
            <a:off x="952401" y="1640371"/>
            <a:ext cx="8088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Un Mode Opératoire pas à pas…spécifique pour les découverts sans garantie &lt; à 50 k€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F3739B-284F-4848-B0C6-1E0268295400}"/>
              </a:ext>
            </a:extLst>
          </p:cNvPr>
          <p:cNvSpPr txBox="1"/>
          <p:nvPr/>
        </p:nvSpPr>
        <p:spPr>
          <a:xfrm>
            <a:off x="866898" y="3423010"/>
            <a:ext cx="5290062" cy="25237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</a:rPr>
              <a:t>Comment instruire sous DEFI une demande de financement court terme sans garantie &lt; 50 K€ (</a:t>
            </a:r>
            <a:r>
              <a:rPr lang="fr-FR" sz="1600" i="1" dirty="0">
                <a:solidFill>
                  <a:srgbClr val="C00000"/>
                </a:solidFill>
              </a:rPr>
              <a:t>dernières évolutions DEFI incluses</a:t>
            </a:r>
            <a:r>
              <a:rPr lang="fr-FR" sz="1600" dirty="0">
                <a:solidFill>
                  <a:srgbClr val="C00000"/>
                </a:solidFill>
              </a:rPr>
              <a:t>) ?</a:t>
            </a: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L’ajout du découvert (</a:t>
            </a:r>
            <a:r>
              <a:rPr lang="fr-FR" sz="1400" i="1" dirty="0"/>
              <a:t>évolution DEFI </a:t>
            </a:r>
            <a:r>
              <a:rPr lang="fr-FR" sz="1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L’ajustement des concours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Le plan de financement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L’acquisition des pièces dans le Dossier Numérique Crédit (</a:t>
            </a:r>
            <a:r>
              <a:rPr lang="fr-FR" sz="1400" i="1" dirty="0"/>
              <a:t>évolution DEFI</a:t>
            </a:r>
            <a:r>
              <a:rPr lang="fr-FR" sz="1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Les étapes du dossiers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u="sng" dirty="0"/>
              <a:t>L’indexation des pièces existantes et l’avis de conseil en assurance </a:t>
            </a:r>
            <a:r>
              <a:rPr lang="fr-FR" sz="1400" i="1" u="sng" dirty="0"/>
              <a:t>(ACA</a:t>
            </a:r>
            <a:r>
              <a:rPr lang="fr-FR" sz="1400" u="sng" dirty="0"/>
              <a:t>)</a:t>
            </a:r>
          </a:p>
          <a:p>
            <a:pPr lvl="1"/>
            <a:endParaRPr lang="fr-FR" sz="1400" u="sng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DF4615-402B-4924-98C3-D9F433879B92}"/>
              </a:ext>
            </a:extLst>
          </p:cNvPr>
          <p:cNvSpPr txBox="1"/>
          <p:nvPr/>
        </p:nvSpPr>
        <p:spPr>
          <a:xfrm>
            <a:off x="6487887" y="3410518"/>
            <a:ext cx="5027222" cy="15081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</a:rPr>
              <a:t>Comment positionner un découvert &lt; 50 K€ sur l’outil Mysys ?</a:t>
            </a:r>
            <a:r>
              <a:rPr lang="fr-FR" dirty="0">
                <a:solidFill>
                  <a:srgbClr val="C00000"/>
                </a:solidFill>
              </a:rPr>
              <a:t>   </a:t>
            </a: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Les zones à compléter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L’enregistrement du découvert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L'édition du courrier de confirmation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L’archivage de la lettre de confirmation après signature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6761FE-48FD-4B9F-8DB1-F9E1A4945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444" y="1443061"/>
            <a:ext cx="583380" cy="7469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1BC3FA-C868-46D9-9972-94A8433025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800170" flipV="1">
            <a:off x="8833691" y="1597615"/>
            <a:ext cx="803556" cy="4507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6E2648-7115-4494-A89D-FD4CD32D24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4473" y="2296278"/>
            <a:ext cx="1977330" cy="303833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B2D7988-B301-4B17-B684-A61508745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6667" y1="20417" x2="56667" y2="20417"/>
                        <a14:foregroundMark x1="49167" y1="15000" x2="49167" y2="15000"/>
                        <a14:foregroundMark x1="49167" y1="10833" x2="49167" y2="10833"/>
                        <a14:foregroundMark x1="37500" y1="12083" x2="37500" y2="12083"/>
                        <a14:foregroundMark x1="28750" y1="17500" x2="28750" y2="17500"/>
                        <a14:foregroundMark x1="32083" y1="20417" x2="32083" y2="20417"/>
                        <a14:foregroundMark x1="28750" y1="23750" x2="28750" y2="23750"/>
                        <a14:foregroundMark x1="30000" y1="38750" x2="30000" y2="38750"/>
                        <a14:foregroundMark x1="45833" y1="12083" x2="45833" y2="12083"/>
                        <a14:foregroundMark x1="47083" y1="14167" x2="47083" y2="1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43427">
            <a:off x="11044585" y="1398063"/>
            <a:ext cx="983509" cy="98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00A4EB0-A410-49BC-837D-2224A7252601}"/>
              </a:ext>
            </a:extLst>
          </p:cNvPr>
          <p:cNvSpPr/>
          <p:nvPr/>
        </p:nvSpPr>
        <p:spPr>
          <a:xfrm>
            <a:off x="866898" y="2588292"/>
            <a:ext cx="10626546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Découverts Permanents sans garantie et dans la délégation de l’instructeur, celui-ci procède lui-même à sa mise en force. </a:t>
            </a:r>
          </a:p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Les Découverts Permanents &lt; à 50 000 € sans garantie peuvent être positionnés sous Mysys par l’instructeur selon sa délégation.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3D942B-84CA-4A8C-924E-18645E412E87}"/>
              </a:ext>
            </a:extLst>
          </p:cNvPr>
          <p:cNvSpPr txBox="1"/>
          <p:nvPr/>
        </p:nvSpPr>
        <p:spPr>
          <a:xfrm>
            <a:off x="8172829" y="5051318"/>
            <a:ext cx="3320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Cette mesure simplifiée impose toutefois  la mise en place d’une demande de financement sous DEFI avec le schéma approprié (révision, NDS, DNC, actualisation de la connaissance client, ACA…)</a:t>
            </a:r>
          </a:p>
          <a:p>
            <a:pPr algn="just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partir de 50 KE les découverts sont positionnés par la DCE.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CDC32C9-447B-4B4C-8DE5-CEB6AE76BA41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1210468">
            <a:off x="6706152" y="5347092"/>
            <a:ext cx="1191851" cy="3662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C8C63F-5490-4514-A460-D6D471CCB60F}"/>
              </a:ext>
            </a:extLst>
          </p:cNvPr>
          <p:cNvSpPr/>
          <p:nvPr/>
        </p:nvSpPr>
        <p:spPr>
          <a:xfrm>
            <a:off x="7716118" y="4643172"/>
            <a:ext cx="38347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/>
            <a:r>
              <a:rPr lang="fr-FR" sz="1000" i="1" dirty="0"/>
              <a:t>A retrouver dans le MO slide 15 et suiv.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94DDC9-08BA-4976-BD5B-829BC3ED652D}"/>
              </a:ext>
            </a:extLst>
          </p:cNvPr>
          <p:cNvSpPr/>
          <p:nvPr/>
        </p:nvSpPr>
        <p:spPr>
          <a:xfrm>
            <a:off x="2882767" y="5656399"/>
            <a:ext cx="31133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/>
            <a:r>
              <a:rPr lang="fr-FR" sz="1000" i="1" dirty="0"/>
              <a:t>A retrouver dans le MO</a:t>
            </a:r>
          </a:p>
        </p:txBody>
      </p:sp>
    </p:spTree>
    <p:extLst>
      <p:ext uri="{BB962C8B-B14F-4D97-AF65-F5344CB8AC3E}">
        <p14:creationId xmlns:p14="http://schemas.microsoft.com/office/powerpoint/2010/main" val="428285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FBC1859-C751-48DE-9480-5827D31EDF78}"/>
              </a:ext>
            </a:extLst>
          </p:cNvPr>
          <p:cNvSpPr txBox="1"/>
          <p:nvPr/>
        </p:nvSpPr>
        <p:spPr>
          <a:xfrm>
            <a:off x="703560" y="1174226"/>
            <a:ext cx="5505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sur l’</a:t>
            </a:r>
            <a:r>
              <a:rPr lang="fr-FR" b="1" dirty="0">
                <a:solidFill>
                  <a:srgbClr val="C00000"/>
                </a:solidFill>
              </a:rPr>
              <a:t>A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 de </a:t>
            </a:r>
            <a:r>
              <a:rPr lang="fr-FR" b="1" dirty="0">
                <a:solidFill>
                  <a:srgbClr val="C00000"/>
                </a:solidFill>
              </a:rPr>
              <a:t>C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onseil en </a:t>
            </a:r>
            <a:r>
              <a:rPr lang="fr-FR" b="1" dirty="0">
                <a:solidFill>
                  <a:srgbClr val="C00000"/>
                </a:solidFill>
              </a:rPr>
              <a:t>A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ssurance (ACA)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8D0CD9-4618-4B13-9D5E-EB796B3F4F18}"/>
              </a:ext>
            </a:extLst>
          </p:cNvPr>
          <p:cNvSpPr/>
          <p:nvPr/>
        </p:nvSpPr>
        <p:spPr>
          <a:xfrm>
            <a:off x="1026694" y="1676615"/>
            <a:ext cx="10138611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L’avis de conseil en assurance pour les demandes de découvert doit être signé par le client et l’instructeur et être collecté dans le Dossier Numérique Crédit de DEFI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6CBA20-7817-4549-A984-05BE5D2998D2}"/>
              </a:ext>
            </a:extLst>
          </p:cNvPr>
          <p:cNvSpPr txBox="1"/>
          <p:nvPr/>
        </p:nvSpPr>
        <p:spPr>
          <a:xfrm>
            <a:off x="4422120" y="3125071"/>
            <a:ext cx="245765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Attention, cette mesure simplifiée oblige toutefois à la mise en place d’une demande de financement sous DEFI avec le schéma approprié ( révision, NDS,DNC, actualisation de la connaissance …)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2D958D-CA1E-4ACE-AB95-86616FABD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670" y="530463"/>
            <a:ext cx="8760711" cy="49381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0461D0-A0D2-4E33-A694-7A1597C3F85F}"/>
              </a:ext>
            </a:extLst>
          </p:cNvPr>
          <p:cNvSpPr/>
          <p:nvPr/>
        </p:nvSpPr>
        <p:spPr>
          <a:xfrm>
            <a:off x="1481967" y="4011415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1235366-BF30-4A61-9F16-81D79D41E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006183"/>
              </p:ext>
            </p:extLst>
          </p:nvPr>
        </p:nvGraphicFramePr>
        <p:xfrm>
          <a:off x="1454923" y="2562277"/>
          <a:ext cx="8875997" cy="1463040"/>
        </p:xfrm>
        <a:graphic>
          <a:graphicData uri="http://schemas.openxmlformats.org/drawingml/2006/table">
            <a:tbl>
              <a:tblPr firstRow="1" bandRow="1"/>
              <a:tblGrid>
                <a:gridCol w="1039315">
                  <a:extLst>
                    <a:ext uri="{9D8B030D-6E8A-4147-A177-3AD203B41FA5}">
                      <a16:colId xmlns:a16="http://schemas.microsoft.com/office/drawing/2014/main" val="3663442019"/>
                    </a:ext>
                  </a:extLst>
                </a:gridCol>
                <a:gridCol w="979585">
                  <a:extLst>
                    <a:ext uri="{9D8B030D-6E8A-4147-A177-3AD203B41FA5}">
                      <a16:colId xmlns:a16="http://schemas.microsoft.com/office/drawing/2014/main" val="3345285304"/>
                    </a:ext>
                  </a:extLst>
                </a:gridCol>
                <a:gridCol w="1749259">
                  <a:extLst>
                    <a:ext uri="{9D8B030D-6E8A-4147-A177-3AD203B41FA5}">
                      <a16:colId xmlns:a16="http://schemas.microsoft.com/office/drawing/2014/main" val="725590196"/>
                    </a:ext>
                  </a:extLst>
                </a:gridCol>
                <a:gridCol w="1749259">
                  <a:extLst>
                    <a:ext uri="{9D8B030D-6E8A-4147-A177-3AD203B41FA5}">
                      <a16:colId xmlns:a16="http://schemas.microsoft.com/office/drawing/2014/main" val="1621122442"/>
                    </a:ext>
                  </a:extLst>
                </a:gridCol>
                <a:gridCol w="1959171">
                  <a:extLst>
                    <a:ext uri="{9D8B030D-6E8A-4147-A177-3AD203B41FA5}">
                      <a16:colId xmlns:a16="http://schemas.microsoft.com/office/drawing/2014/main" val="2547257928"/>
                    </a:ext>
                  </a:extLst>
                </a:gridCol>
                <a:gridCol w="1399408">
                  <a:extLst>
                    <a:ext uri="{9D8B030D-6E8A-4147-A177-3AD203B41FA5}">
                      <a16:colId xmlns:a16="http://schemas.microsoft.com/office/drawing/2014/main" val="2265550717"/>
                    </a:ext>
                  </a:extLst>
                </a:gridCol>
              </a:tblGrid>
              <a:tr h="217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Cas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Qui signe ?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Quand ?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Quel document ?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Comment ?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/>
                        <a:t>Archivage</a:t>
                      </a:r>
                      <a:r>
                        <a:rPr lang="fr-FR" sz="1200" baseline="0" dirty="0"/>
                        <a:t>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777500"/>
                  </a:ext>
                </a:extLst>
              </a:tr>
              <a:tr h="9154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Crédit</a:t>
                      </a:r>
                      <a:r>
                        <a:rPr lang="fr-FR" sz="1200" b="1" baseline="0" dirty="0"/>
                        <a:t> </a:t>
                      </a:r>
                      <a:r>
                        <a:rPr lang="fr-FR" sz="1200" b="1" dirty="0"/>
                        <a:t>CT PRO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/>
                        <a:t>Toutes</a:t>
                      </a:r>
                      <a:r>
                        <a:rPr lang="fr-FR" sz="1200" baseline="0" dirty="0"/>
                        <a:t> les personnes assurées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/>
                        <a:t>Lors de</a:t>
                      </a:r>
                      <a:r>
                        <a:rPr lang="fr-FR" sz="1200" baseline="0" dirty="0"/>
                        <a:t> l’instruction de la demande (avant ou à la souscription de l’assurance)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/>
                        <a:t>Le </a:t>
                      </a:r>
                      <a:r>
                        <a:rPr lang="fr-FR" sz="1200" b="1" dirty="0"/>
                        <a:t>document issu d’AGIL </a:t>
                      </a:r>
                      <a:r>
                        <a:rPr lang="fr-FR" sz="1200" dirty="0">
                          <a:solidFill>
                            <a:srgbClr val="FF0000"/>
                          </a:solidFill>
                        </a:rPr>
                        <a:t>DCE CRB027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à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</a:rPr>
                        <a:t> compléter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/>
                        <a:t>Via </a:t>
                      </a:r>
                      <a:r>
                        <a:rPr lang="fr-FR" sz="1200" b="1" dirty="0" err="1"/>
                        <a:t>Sign’IT</a:t>
                      </a:r>
                      <a:r>
                        <a:rPr lang="fr-FR" sz="1200" b="1" dirty="0"/>
                        <a:t> </a:t>
                      </a:r>
                      <a:r>
                        <a:rPr lang="fr-FR" sz="1200" b="0" dirty="0"/>
                        <a:t>(transmission du </a:t>
                      </a:r>
                      <a:r>
                        <a:rPr lang="fr-FR" sz="1200" b="0" dirty="0" err="1"/>
                        <a:t>pdf</a:t>
                      </a:r>
                      <a:r>
                        <a:rPr lang="fr-FR" sz="1200" b="0" dirty="0"/>
                        <a:t>) ou via signature physique du document</a:t>
                      </a:r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Indexation DNC </a:t>
                      </a:r>
                      <a:r>
                        <a:rPr lang="fr-FR" sz="1200" dirty="0" err="1"/>
                        <a:t>cf</a:t>
                      </a:r>
                      <a:r>
                        <a:rPr lang="fr-FR" sz="1200" dirty="0"/>
                        <a:t> MO « Mettre en place un découvert permanent sans garantie » slide 10</a:t>
                      </a:r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476796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82F82D0C-BC53-4825-80D3-EA1F8939B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067" y="4911661"/>
            <a:ext cx="4163006" cy="1905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A719D7-70FF-4892-B0B7-041A4CAD9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073" y="4137577"/>
            <a:ext cx="2133599" cy="2057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FDC80DE-97D2-4092-8E48-238257E4D572}"/>
              </a:ext>
            </a:extLst>
          </p:cNvPr>
          <p:cNvSpPr txBox="1"/>
          <p:nvPr/>
        </p:nvSpPr>
        <p:spPr>
          <a:xfrm>
            <a:off x="2889495" y="4497142"/>
            <a:ext cx="3861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Un document AGIL dédié pour le CT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989DA5-53C4-4A1B-941D-1EA13BB9BD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828" y="4461766"/>
            <a:ext cx="498765" cy="4120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32DFB2-FAC8-47F0-A21C-BD8837AE6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0287" y="5157708"/>
            <a:ext cx="2383665" cy="9507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89418F-3D5D-4104-BE0F-CDB6F16E46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37516">
            <a:off x="231694" y="1733735"/>
            <a:ext cx="733999" cy="71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70473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2256E142290C448B749FFC681C15DC" ma:contentTypeVersion="11" ma:contentTypeDescription="Create a new document." ma:contentTypeScope="" ma:versionID="ab1e82e6e0ac0469dce7a2b4c5bd1689">
  <xsd:schema xmlns:xsd="http://www.w3.org/2001/XMLSchema" xmlns:xs="http://www.w3.org/2001/XMLSchema" xmlns:p="http://schemas.microsoft.com/office/2006/metadata/properties" xmlns:ns3="4ed548e1-9252-4383-89e4-daa065924a31" xmlns:ns4="907edc36-f8c7-4079-91bc-0258a5bfee00" targetNamespace="http://schemas.microsoft.com/office/2006/metadata/properties" ma:root="true" ma:fieldsID="5e08cd562f97eafd947afc7761c768e7" ns3:_="" ns4:_="">
    <xsd:import namespace="4ed548e1-9252-4383-89e4-daa065924a31"/>
    <xsd:import namespace="907edc36-f8c7-4079-91bc-0258a5bfee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548e1-9252-4383-89e4-daa065924a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edc36-f8c7-4079-91bc-0258a5bfee0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6B420FA-7024-442F-9D2B-DB23EA4E5F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d548e1-9252-4383-89e4-daa065924a31"/>
    <ds:schemaRef ds:uri="907edc36-f8c7-4079-91bc-0258a5bfee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907edc36-f8c7-4079-91bc-0258a5bfee00"/>
    <ds:schemaRef ds:uri="http://purl.org/dc/elements/1.1/"/>
    <ds:schemaRef ds:uri="http://schemas.microsoft.com/office/2006/metadata/properties"/>
    <ds:schemaRef ds:uri="http://schemas.microsoft.com/office/infopath/2007/PartnerControls"/>
    <ds:schemaRef ds:uri="4ed548e1-9252-4383-89e4-daa065924a3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14647</TotalTime>
  <Words>633</Words>
  <Application>Microsoft Office PowerPoint</Application>
  <PresentationFormat>Grand écran</PresentationFormat>
  <Paragraphs>77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</vt:i4>
      </vt:variant>
    </vt:vector>
  </HeadingPairs>
  <TitlesOfParts>
    <vt:vector size="23" baseType="lpstr">
      <vt:lpstr>Aharoni</vt:lpstr>
      <vt:lpstr>Arial</vt:lpstr>
      <vt:lpstr>Arial Black</vt:lpstr>
      <vt:lpstr>Arial Narrow</vt:lpstr>
      <vt:lpstr>Calibri</vt:lpstr>
      <vt:lpstr>Montserrat Black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REFFORT Didier [CEGEE]</cp:lastModifiedBy>
  <cp:revision>552</cp:revision>
  <cp:lastPrinted>2020-01-23T16:40:35Z</cp:lastPrinted>
  <dcterms:created xsi:type="dcterms:W3CDTF">2016-06-03T08:10:53Z</dcterms:created>
  <dcterms:modified xsi:type="dcterms:W3CDTF">2021-11-26T09:57:53Z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0x010100D12256E142290C448B749FFC681C15DC</vt:lpwstr>
  </property>
</Properties>
</file>