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pptx" ContentType="application/vnd.openxmlformats-officedocument.presentationml.presentation"/>
  <Default Extension="rels" ContentType="application/vnd.openxmlformats-package.relationships+xml"/>
  <Default Extension="svg" ContentType="image/svg+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8.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 id="2147483776" r:id="rId5"/>
    <p:sldMasterId id="2147483795" r:id="rId6"/>
    <p:sldMasterId id="2147483785" r:id="rId7"/>
    <p:sldMasterId id="2147483818" r:id="rId8"/>
    <p:sldMasterId id="2147483826" r:id="rId9"/>
    <p:sldMasterId id="2147483834" r:id="rId10"/>
    <p:sldMasterId id="2147483842" r:id="rId11"/>
    <p:sldMasterId id="2147483858" r:id="rId12"/>
  </p:sldMasterIdLst>
  <p:notesMasterIdLst>
    <p:notesMasterId r:id="rId40"/>
  </p:notesMasterIdLst>
  <p:handoutMasterIdLst>
    <p:handoutMasterId r:id="rId41"/>
  </p:handoutMasterIdLst>
  <p:sldIdLst>
    <p:sldId id="286" r:id="rId13"/>
    <p:sldId id="289" r:id="rId14"/>
    <p:sldId id="457" r:id="rId15"/>
    <p:sldId id="462" r:id="rId16"/>
    <p:sldId id="459" r:id="rId17"/>
    <p:sldId id="461" r:id="rId18"/>
    <p:sldId id="463" r:id="rId19"/>
    <p:sldId id="460" r:id="rId20"/>
    <p:sldId id="464" r:id="rId21"/>
    <p:sldId id="466" r:id="rId22"/>
    <p:sldId id="465" r:id="rId23"/>
    <p:sldId id="467" r:id="rId24"/>
    <p:sldId id="469" r:id="rId25"/>
    <p:sldId id="471" r:id="rId26"/>
    <p:sldId id="472" r:id="rId27"/>
    <p:sldId id="470" r:id="rId28"/>
    <p:sldId id="473" r:id="rId29"/>
    <p:sldId id="480" r:id="rId30"/>
    <p:sldId id="476" r:id="rId31"/>
    <p:sldId id="474" r:id="rId32"/>
    <p:sldId id="475" r:id="rId33"/>
    <p:sldId id="477" r:id="rId34"/>
    <p:sldId id="478" r:id="rId35"/>
    <p:sldId id="484" r:id="rId36"/>
    <p:sldId id="479" r:id="rId37"/>
    <p:sldId id="485" r:id="rId38"/>
    <p:sldId id="481" r:id="rId39"/>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93" userDrawn="1">
          <p15:clr>
            <a:srgbClr val="A4A3A4"/>
          </p15:clr>
        </p15:guide>
        <p15:guide id="2" orient="horz" pos="4005" userDrawn="1">
          <p15:clr>
            <a:srgbClr val="A4A3A4"/>
          </p15:clr>
        </p15:guide>
        <p15:guide id="3" orient="horz" pos="4319" userDrawn="1">
          <p15:clr>
            <a:srgbClr val="A4A3A4"/>
          </p15:clr>
        </p15:guide>
        <p15:guide id="4" orient="horz" pos="167" userDrawn="1">
          <p15:clr>
            <a:srgbClr val="A4A3A4"/>
          </p15:clr>
        </p15:guide>
        <p15:guide id="5" orient="horz" pos="853" userDrawn="1">
          <p15:clr>
            <a:srgbClr val="A4A3A4"/>
          </p15:clr>
        </p15:guide>
        <p15:guide id="6" pos="251" userDrawn="1">
          <p15:clr>
            <a:srgbClr val="A4A3A4"/>
          </p15:clr>
        </p15:guide>
        <p15:guide id="7" pos="7469" userDrawn="1">
          <p15:clr>
            <a:srgbClr val="A4A3A4"/>
          </p15:clr>
        </p15:guide>
        <p15:guide id="8" pos="643" userDrawn="1">
          <p15:clr>
            <a:srgbClr val="A4A3A4"/>
          </p15:clr>
        </p15:guide>
      </p15:sldGuideLst>
    </p:ext>
    <p:ext uri="{2D200454-40CA-4A62-9FC3-DE9A4176ACB9}">
      <p15:notesGuideLst xmlns:p15="http://schemas.microsoft.com/office/powerpoint/2012/main">
        <p15:guide id="1" orient="horz" pos="3126">
          <p15:clr>
            <a:srgbClr val="A4A3A4"/>
          </p15:clr>
        </p15:guide>
        <p15:guide id="2" pos="214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Yves ZINCK" initials="YZ" lastIdx="1" clrIdx="0">
    <p:extLst>
      <p:ext uri="{19B8F6BF-5375-455C-9EA6-DF929625EA0E}">
        <p15:presenceInfo xmlns:p15="http://schemas.microsoft.com/office/powerpoint/2012/main" userId="Yves ZINCK"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A185"/>
    <a:srgbClr val="571D74"/>
    <a:srgbClr val="A950D2"/>
    <a:srgbClr val="581D41"/>
    <a:srgbClr val="BFBFBF"/>
    <a:srgbClr val="DE6225"/>
    <a:srgbClr val="F7DAAF"/>
    <a:srgbClr val="A79C86"/>
    <a:srgbClr val="EB0F2D"/>
    <a:srgbClr val="EA99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41" autoAdjust="0"/>
    <p:restoredTop sz="94629" autoAdjust="0"/>
  </p:normalViewPr>
  <p:slideViewPr>
    <p:cSldViewPr snapToGrid="0">
      <p:cViewPr varScale="1">
        <p:scale>
          <a:sx n="99" d="100"/>
          <a:sy n="99" d="100"/>
        </p:scale>
        <p:origin x="108" y="684"/>
      </p:cViewPr>
      <p:guideLst>
        <p:guide orient="horz" pos="693"/>
        <p:guide orient="horz" pos="4005"/>
        <p:guide orient="horz" pos="4319"/>
        <p:guide orient="horz" pos="167"/>
        <p:guide orient="horz" pos="853"/>
        <p:guide pos="251"/>
        <p:guide pos="7469"/>
        <p:guide pos="643"/>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26" d="100"/>
          <a:sy n="26" d="100"/>
        </p:scale>
        <p:origin x="-1116" y="-114"/>
      </p:cViewPr>
      <p:guideLst>
        <p:guide orient="horz" pos="3126"/>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3" Type="http://schemas.openxmlformats.org/officeDocument/2006/relationships/customXml" Target="../customXml/item3.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commentAuthors" Target="commentAuthor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41"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slide" Target="slides/slide19.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eg"/><Relationship Id="rId1" Type="http://schemas.openxmlformats.org/officeDocument/2006/relationships/image" Target="../media/image30.jpeg"/><Relationship Id="rId4" Type="http://schemas.openxmlformats.org/officeDocument/2006/relationships/image" Target="../media/image33.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eg"/><Relationship Id="rId1" Type="http://schemas.openxmlformats.org/officeDocument/2006/relationships/image" Target="../media/image30.jpeg"/><Relationship Id="rId4" Type="http://schemas.openxmlformats.org/officeDocument/2006/relationships/image" Target="../media/image33.jpe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3DAB189-55B4-48D8-BF4C-7F4DD4A7C329}" type="doc">
      <dgm:prSet loTypeId="urn:microsoft.com/office/officeart/2005/8/layout/pList2" loCatId="list" qsTypeId="urn:microsoft.com/office/officeart/2005/8/quickstyle/simple1" qsCatId="simple" csTypeId="urn:microsoft.com/office/officeart/2005/8/colors/colorful2" csCatId="colorful" phldr="1"/>
      <dgm:spPr/>
    </dgm:pt>
    <dgm:pt modelId="{5F501521-B511-45D3-B1E2-9C83AFE2BD7E}">
      <dgm:prSet phldrT="[Texte]" custT="1"/>
      <dgm:spPr>
        <a:xfrm rot="10800000">
          <a:off x="273140" y="1998021"/>
          <a:ext cx="2218763" cy="2442025"/>
        </a:xfrm>
        <a:prstGeom prst="round2SameRect">
          <a:avLst>
            <a:gd name="adj1" fmla="val 10500"/>
            <a:gd name="adj2" fmla="val 0"/>
          </a:avLst>
        </a:prstGeom>
        <a:solidFill>
          <a:srgbClr val="FCBE04">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fr-FR" sz="1600" b="1" dirty="0">
              <a:solidFill>
                <a:srgbClr val="FFFFFF"/>
              </a:solidFill>
              <a:latin typeface="Arial" panose="020B0604020202020204"/>
              <a:ea typeface="+mn-ea"/>
              <a:cs typeface="+mn-cs"/>
            </a:rPr>
            <a:t>Prêt Rénovation Energetique</a:t>
          </a:r>
        </a:p>
        <a:p>
          <a:pPr>
            <a:buNone/>
          </a:pPr>
          <a:r>
            <a:rPr lang="fr-FR" sz="1600" dirty="0">
              <a:solidFill>
                <a:srgbClr val="FFFFFF"/>
              </a:solidFill>
              <a:latin typeface="Arial" panose="020B0604020202020204"/>
              <a:ea typeface="+mn-ea"/>
              <a:cs typeface="+mn-cs"/>
            </a:rPr>
            <a:t>Financer les travaux améliorant l’efficacité énergétique du bâtiment, à l’éclairage et à leur gestion</a:t>
          </a:r>
        </a:p>
      </dgm:t>
    </dgm:pt>
    <dgm:pt modelId="{E1001CB2-2307-4B2B-8417-30EA5E357419}" type="parTrans" cxnId="{36E45EF9-8E26-4CB6-AE6A-02F1A5D2096B}">
      <dgm:prSet/>
      <dgm:spPr/>
      <dgm:t>
        <a:bodyPr/>
        <a:lstStyle/>
        <a:p>
          <a:endParaRPr lang="fr-FR"/>
        </a:p>
      </dgm:t>
    </dgm:pt>
    <dgm:pt modelId="{DD30EB0C-6805-4BBD-B5BB-39208913161C}" type="sibTrans" cxnId="{36E45EF9-8E26-4CB6-AE6A-02F1A5D2096B}">
      <dgm:prSet/>
      <dgm:spPr/>
      <dgm:t>
        <a:bodyPr/>
        <a:lstStyle/>
        <a:p>
          <a:endParaRPr lang="fr-FR"/>
        </a:p>
      </dgm:t>
    </dgm:pt>
    <dgm:pt modelId="{995EA574-FD73-49C4-8E94-F7302113AE1C}">
      <dgm:prSet phldrT="[Texte]" custT="1"/>
      <dgm:spPr>
        <a:xfrm rot="10800000">
          <a:off x="2633083" y="1998021"/>
          <a:ext cx="2218763" cy="2442025"/>
        </a:xfrm>
        <a:prstGeom prst="round2SameRect">
          <a:avLst>
            <a:gd name="adj1" fmla="val 10500"/>
            <a:gd name="adj2" fmla="val 0"/>
          </a:avLst>
        </a:prstGeom>
        <a:solidFill>
          <a:srgbClr val="00B050"/>
        </a:solidFill>
        <a:ln w="12700" cap="flat" cmpd="sng" algn="ctr">
          <a:solidFill>
            <a:srgbClr val="FFFFFF">
              <a:hueOff val="0"/>
              <a:satOff val="0"/>
              <a:lumOff val="0"/>
              <a:alphaOff val="0"/>
            </a:srgbClr>
          </a:solidFill>
          <a:prstDash val="solid"/>
          <a:miter lim="800000"/>
        </a:ln>
        <a:effectLst/>
      </dgm:spPr>
      <dgm:t>
        <a:bodyPr/>
        <a:lstStyle/>
        <a:p>
          <a:pPr algn="ctr">
            <a:buNone/>
          </a:pPr>
          <a:r>
            <a:rPr lang="fr-FR" sz="1600" b="1" dirty="0">
              <a:solidFill>
                <a:srgbClr val="FFFFFF"/>
              </a:solidFill>
              <a:latin typeface="Arial" panose="020B0604020202020204"/>
              <a:ea typeface="+mn-ea"/>
              <a:cs typeface="+mn-cs"/>
            </a:rPr>
            <a:t>Prêt Energies Renouvelables</a:t>
          </a:r>
        </a:p>
        <a:p>
          <a:pPr algn="ctr">
            <a:buNone/>
          </a:pPr>
          <a:r>
            <a:rPr lang="fr-FR" sz="1600" dirty="0">
              <a:solidFill>
                <a:srgbClr val="FFFFFF"/>
              </a:solidFill>
              <a:latin typeface="Arial" panose="020B0604020202020204"/>
              <a:ea typeface="+mn-ea"/>
              <a:cs typeface="+mn-cs"/>
            </a:rPr>
            <a:t>Financer l’investissement dans les énergies renouvelables liées au bâtiment</a:t>
          </a:r>
        </a:p>
      </dgm:t>
    </dgm:pt>
    <dgm:pt modelId="{B4DAEC2F-1E8A-4E87-977E-8396F54CAA82}" type="parTrans" cxnId="{FB91EB82-E9EA-474C-8CD6-79C6528B2880}">
      <dgm:prSet/>
      <dgm:spPr/>
      <dgm:t>
        <a:bodyPr/>
        <a:lstStyle/>
        <a:p>
          <a:endParaRPr lang="fr-FR"/>
        </a:p>
      </dgm:t>
    </dgm:pt>
    <dgm:pt modelId="{827A882A-2FA4-4809-A55B-780F968E8D54}" type="sibTrans" cxnId="{FB91EB82-E9EA-474C-8CD6-79C6528B2880}">
      <dgm:prSet/>
      <dgm:spPr/>
      <dgm:t>
        <a:bodyPr/>
        <a:lstStyle/>
        <a:p>
          <a:endParaRPr lang="fr-FR"/>
        </a:p>
      </dgm:t>
    </dgm:pt>
    <dgm:pt modelId="{FD6B7C06-126E-4CE5-8274-2B7D40487CD8}">
      <dgm:prSet phldrT="[Texte]" custT="1"/>
      <dgm:spPr>
        <a:xfrm rot="10800000">
          <a:off x="5188744" y="1998021"/>
          <a:ext cx="2218763" cy="2442025"/>
        </a:xfrm>
        <a:prstGeom prst="round2SameRect">
          <a:avLst>
            <a:gd name="adj1" fmla="val 10500"/>
            <a:gd name="adj2" fmla="val 0"/>
          </a:avLst>
        </a:prstGeom>
        <a:solidFill>
          <a:srgbClr val="47D12C"/>
        </a:solidFill>
        <a:ln w="12700" cap="flat" cmpd="sng" algn="ctr">
          <a:solidFill>
            <a:srgbClr val="FFFFFF">
              <a:hueOff val="0"/>
              <a:satOff val="0"/>
              <a:lumOff val="0"/>
              <a:alphaOff val="0"/>
            </a:srgbClr>
          </a:solidFill>
          <a:prstDash val="solid"/>
          <a:miter lim="800000"/>
        </a:ln>
        <a:effectLst/>
      </dgm:spPr>
      <dgm:t>
        <a:bodyPr/>
        <a:lstStyle/>
        <a:p>
          <a:pPr>
            <a:buNone/>
          </a:pPr>
          <a:r>
            <a:rPr lang="fr-FR" sz="1600" b="1" dirty="0">
              <a:solidFill>
                <a:srgbClr val="FFFFFF"/>
              </a:solidFill>
              <a:latin typeface="Arial" panose="020B0604020202020204"/>
              <a:ea typeface="+mn-ea"/>
              <a:cs typeface="+mn-cs"/>
            </a:rPr>
            <a:t>Prêt Mobilité Verte</a:t>
          </a:r>
          <a:endParaRPr lang="fr-FR" sz="1600" dirty="0">
            <a:solidFill>
              <a:srgbClr val="FFFFFF"/>
            </a:solidFill>
            <a:latin typeface="Arial" panose="020B0604020202020204"/>
            <a:ea typeface="+mn-ea"/>
            <a:cs typeface="+mn-cs"/>
          </a:endParaRPr>
        </a:p>
        <a:p>
          <a:pPr>
            <a:buNone/>
          </a:pPr>
          <a:r>
            <a:rPr lang="fr-FR" sz="1600" dirty="0">
              <a:solidFill>
                <a:srgbClr val="FFFFFF"/>
              </a:solidFill>
              <a:latin typeface="Arial" panose="020B0604020202020204"/>
              <a:ea typeface="+mn-ea"/>
              <a:cs typeface="+mn-cs"/>
            </a:rPr>
            <a:t>Financer un véhicule ou une flotte de véhicules tourisme et/ou utilitaire propre et sa/leurs borne(s) de rechargement</a:t>
          </a:r>
        </a:p>
      </dgm:t>
    </dgm:pt>
    <dgm:pt modelId="{6CC7E806-69EA-4A3C-807A-8E959A2A8728}" type="parTrans" cxnId="{B7207543-1727-4408-AA9A-F2DE2AB89E23}">
      <dgm:prSet/>
      <dgm:spPr/>
      <dgm:t>
        <a:bodyPr/>
        <a:lstStyle/>
        <a:p>
          <a:endParaRPr lang="fr-FR"/>
        </a:p>
      </dgm:t>
    </dgm:pt>
    <dgm:pt modelId="{8B67BED6-9233-4387-ABA1-7CF42ABBB26E}" type="sibTrans" cxnId="{B7207543-1727-4408-AA9A-F2DE2AB89E23}">
      <dgm:prSet/>
      <dgm:spPr/>
      <dgm:t>
        <a:bodyPr/>
        <a:lstStyle/>
        <a:p>
          <a:endParaRPr lang="fr-FR"/>
        </a:p>
      </dgm:t>
    </dgm:pt>
    <dgm:pt modelId="{8D46696E-332F-4C71-8645-7F2253E1AC27}">
      <dgm:prSet phldrT="[Texte]" custT="1"/>
      <dgm:spPr>
        <a:xfrm rot="10800000">
          <a:off x="7629383" y="1998021"/>
          <a:ext cx="2218763" cy="2442025"/>
        </a:xfrm>
        <a:prstGeom prst="round2SameRect">
          <a:avLst>
            <a:gd name="adj1" fmla="val 10500"/>
            <a:gd name="adj2" fmla="val 0"/>
          </a:avLst>
        </a:prstGeom>
        <a:solidFill>
          <a:srgbClr val="92D050"/>
        </a:solidFill>
        <a:ln w="12700" cap="flat" cmpd="sng" algn="ctr">
          <a:solidFill>
            <a:srgbClr val="FFFFFF">
              <a:hueOff val="0"/>
              <a:satOff val="0"/>
              <a:lumOff val="0"/>
              <a:alphaOff val="0"/>
            </a:srgbClr>
          </a:solidFill>
          <a:prstDash val="solid"/>
          <a:miter lim="800000"/>
        </a:ln>
        <a:effectLst/>
      </dgm:spPr>
      <dgm:t>
        <a:bodyPr/>
        <a:lstStyle/>
        <a:p>
          <a:pPr>
            <a:buNone/>
          </a:pPr>
          <a:r>
            <a:rPr lang="fr-FR" sz="1600" b="1" dirty="0">
              <a:solidFill>
                <a:srgbClr val="FFFFFF"/>
              </a:solidFill>
              <a:latin typeface="Arial" panose="020B0604020202020204"/>
              <a:ea typeface="+mn-ea"/>
              <a:cs typeface="+mn-cs"/>
            </a:rPr>
            <a:t>Prêt Transition </a:t>
          </a:r>
        </a:p>
        <a:p>
          <a:pPr>
            <a:buNone/>
          </a:pPr>
          <a:r>
            <a:rPr lang="fr-FR" sz="1600" b="1" dirty="0">
              <a:solidFill>
                <a:srgbClr val="FFFFFF"/>
              </a:solidFill>
              <a:latin typeface="Arial" panose="020B0604020202020204"/>
              <a:ea typeface="+mn-ea"/>
              <a:cs typeface="+mn-cs"/>
            </a:rPr>
            <a:t>d’ Activité</a:t>
          </a:r>
        </a:p>
        <a:p>
          <a:pPr>
            <a:buNone/>
          </a:pPr>
          <a:r>
            <a:rPr lang="fr-FR" sz="1600" dirty="0">
              <a:solidFill>
                <a:srgbClr val="FFFFFF"/>
              </a:solidFill>
              <a:latin typeface="Arial" panose="020B0604020202020204"/>
              <a:ea typeface="+mn-ea"/>
              <a:cs typeface="+mn-cs"/>
            </a:rPr>
            <a:t>Financer le matériel permettant de réduire la consommation d’énergie et/ou de ressource(s) naturelle(s)  </a:t>
          </a:r>
        </a:p>
      </dgm:t>
    </dgm:pt>
    <dgm:pt modelId="{A5281B81-2370-4540-A67D-AD8AD22D1150}" type="parTrans" cxnId="{22A39162-9985-43F4-9A3C-934FC05DEC6A}">
      <dgm:prSet/>
      <dgm:spPr/>
      <dgm:t>
        <a:bodyPr/>
        <a:lstStyle/>
        <a:p>
          <a:endParaRPr lang="fr-FR"/>
        </a:p>
      </dgm:t>
    </dgm:pt>
    <dgm:pt modelId="{5E6677E9-78CE-40F8-99D2-1389C496BCCA}" type="sibTrans" cxnId="{22A39162-9985-43F4-9A3C-934FC05DEC6A}">
      <dgm:prSet/>
      <dgm:spPr/>
      <dgm:t>
        <a:bodyPr/>
        <a:lstStyle/>
        <a:p>
          <a:endParaRPr lang="fr-FR"/>
        </a:p>
      </dgm:t>
    </dgm:pt>
    <dgm:pt modelId="{6087E8CD-B092-4024-8882-345E5C9AE7FD}" type="pres">
      <dgm:prSet presAssocID="{F3DAB189-55B4-48D8-BF4C-7F4DD4A7C329}" presName="Name0" presStyleCnt="0">
        <dgm:presLayoutVars>
          <dgm:dir/>
          <dgm:resizeHandles val="exact"/>
        </dgm:presLayoutVars>
      </dgm:prSet>
      <dgm:spPr/>
    </dgm:pt>
    <dgm:pt modelId="{CBFA5B93-4890-4CCA-9988-89F2707A8B02}" type="pres">
      <dgm:prSet presAssocID="{F3DAB189-55B4-48D8-BF4C-7F4DD4A7C329}" presName="bkgdShp" presStyleLbl="alignAccFollowNode1" presStyleIdx="0" presStyleCnt="1"/>
      <dgm:spPr>
        <a:xfrm>
          <a:off x="0" y="0"/>
          <a:ext cx="10155611" cy="1998021"/>
        </a:xfrm>
        <a:prstGeom prst="roundRect">
          <a:avLst>
            <a:gd name="adj" fmla="val 10000"/>
          </a:avLst>
        </a:prstGeom>
        <a:solidFill>
          <a:srgbClr val="FCBE04">
            <a:tint val="40000"/>
            <a:alpha val="90000"/>
            <a:hueOff val="0"/>
            <a:satOff val="0"/>
            <a:lumOff val="0"/>
            <a:alphaOff val="0"/>
          </a:srgbClr>
        </a:solidFill>
        <a:ln w="12700" cap="flat" cmpd="sng" algn="ctr">
          <a:solidFill>
            <a:srgbClr val="FCBE04">
              <a:tint val="40000"/>
              <a:alpha val="90000"/>
              <a:hueOff val="0"/>
              <a:satOff val="0"/>
              <a:lumOff val="0"/>
              <a:alphaOff val="0"/>
            </a:srgbClr>
          </a:solidFill>
          <a:prstDash val="solid"/>
          <a:miter lim="800000"/>
        </a:ln>
        <a:effectLst/>
      </dgm:spPr>
    </dgm:pt>
    <dgm:pt modelId="{7610F23B-614A-4FBC-95AA-71FECA3407B9}" type="pres">
      <dgm:prSet presAssocID="{F3DAB189-55B4-48D8-BF4C-7F4DD4A7C329}" presName="linComp" presStyleCnt="0"/>
      <dgm:spPr/>
    </dgm:pt>
    <dgm:pt modelId="{64ADA06B-CA3E-42FD-8BB7-559C8D7CB639}" type="pres">
      <dgm:prSet presAssocID="{5F501521-B511-45D3-B1E2-9C83AFE2BD7E}" presName="compNode" presStyleCnt="0"/>
      <dgm:spPr/>
    </dgm:pt>
    <dgm:pt modelId="{B20F54CE-F28E-4AEF-9CA7-960E2C5AD43B}" type="pres">
      <dgm:prSet presAssocID="{5F501521-B511-45D3-B1E2-9C83AFE2BD7E}" presName="node" presStyleLbl="node1" presStyleIdx="0" presStyleCnt="4" custLinFactNeighborX="-1547">
        <dgm:presLayoutVars>
          <dgm:bulletEnabled val="1"/>
        </dgm:presLayoutVars>
      </dgm:prSet>
      <dgm:spPr/>
    </dgm:pt>
    <dgm:pt modelId="{E7E44E99-E360-4CA8-B73C-BE7F87D0177F}" type="pres">
      <dgm:prSet presAssocID="{5F501521-B511-45D3-B1E2-9C83AFE2BD7E}" presName="invisiNode" presStyleLbl="node1" presStyleIdx="0" presStyleCnt="4"/>
      <dgm:spPr/>
    </dgm:pt>
    <dgm:pt modelId="{D7B544D4-76AB-44DF-AF70-2A3781D72FD0}" type="pres">
      <dgm:prSet presAssocID="{5F501521-B511-45D3-B1E2-9C83AFE2BD7E}" presName="imagNode" presStyleLbl="fgImgPlace1" presStyleIdx="0" presStyleCnt="4"/>
      <dgm:spPr>
        <a:xfrm>
          <a:off x="307465" y="266402"/>
          <a:ext cx="2218763" cy="1465215"/>
        </a:xfrm>
        <a:prstGeom prst="roundRect">
          <a:avLst>
            <a:gd name="adj" fmla="val 1000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t="-24000" b="-24000"/>
          </a:stretch>
        </a:blipFill>
        <a:ln w="12700" cap="flat" cmpd="sng" algn="ctr">
          <a:solidFill>
            <a:srgbClr val="FFFFFF">
              <a:hueOff val="0"/>
              <a:satOff val="0"/>
              <a:lumOff val="0"/>
              <a:alphaOff val="0"/>
            </a:srgbClr>
          </a:solidFill>
          <a:prstDash val="solid"/>
          <a:miter lim="800000"/>
        </a:ln>
        <a:effectLst/>
      </dgm:spPr>
    </dgm:pt>
    <dgm:pt modelId="{B44CD091-187C-41B7-A52A-9F3C7A2EEBAC}" type="pres">
      <dgm:prSet presAssocID="{DD30EB0C-6805-4BBD-B5BB-39208913161C}" presName="sibTrans" presStyleLbl="sibTrans2D1" presStyleIdx="0" presStyleCnt="0"/>
      <dgm:spPr/>
    </dgm:pt>
    <dgm:pt modelId="{BC8FFDC3-1D90-47CA-858B-E1D02C7B51EF}" type="pres">
      <dgm:prSet presAssocID="{995EA574-FD73-49C4-8E94-F7302113AE1C}" presName="compNode" presStyleCnt="0"/>
      <dgm:spPr/>
    </dgm:pt>
    <dgm:pt modelId="{B750C28D-C390-4103-ACFB-720E4DDBFF46}" type="pres">
      <dgm:prSet presAssocID="{995EA574-FD73-49C4-8E94-F7302113AE1C}" presName="node" presStyleLbl="node1" presStyleIdx="1" presStyleCnt="4" custLinFactNeighborX="-5184">
        <dgm:presLayoutVars>
          <dgm:bulletEnabled val="1"/>
        </dgm:presLayoutVars>
      </dgm:prSet>
      <dgm:spPr/>
    </dgm:pt>
    <dgm:pt modelId="{9DFD7D76-7E9D-4CA4-9C21-C7ED8C3E38CD}" type="pres">
      <dgm:prSet presAssocID="{995EA574-FD73-49C4-8E94-F7302113AE1C}" presName="invisiNode" presStyleLbl="node1" presStyleIdx="1" presStyleCnt="4"/>
      <dgm:spPr/>
    </dgm:pt>
    <dgm:pt modelId="{8ACE1282-3F44-4CAD-954A-A6F0681892E8}" type="pres">
      <dgm:prSet presAssocID="{995EA574-FD73-49C4-8E94-F7302113AE1C}" presName="imagNode" presStyleLbl="fgImgPlace1" presStyleIdx="1" presStyleCnt="4"/>
      <dgm:spPr>
        <a:xfrm>
          <a:off x="2748104" y="266402"/>
          <a:ext cx="2218763" cy="1465215"/>
        </a:xfrm>
        <a:prstGeom prst="roundRect">
          <a:avLst>
            <a:gd name="adj" fmla="val 10000"/>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t="-15000" b="-15000"/>
          </a:stretch>
        </a:blipFill>
        <a:ln w="12700" cap="flat" cmpd="sng" algn="ctr">
          <a:solidFill>
            <a:srgbClr val="FFFFFF">
              <a:hueOff val="0"/>
              <a:satOff val="0"/>
              <a:lumOff val="0"/>
              <a:alphaOff val="0"/>
            </a:srgbClr>
          </a:solidFill>
          <a:prstDash val="solid"/>
          <a:miter lim="800000"/>
        </a:ln>
        <a:effectLst/>
      </dgm:spPr>
    </dgm:pt>
    <dgm:pt modelId="{DC34CFD9-5C96-4EE4-9234-723677D196FE}" type="pres">
      <dgm:prSet presAssocID="{827A882A-2FA4-4809-A55B-780F968E8D54}" presName="sibTrans" presStyleLbl="sibTrans2D1" presStyleIdx="0" presStyleCnt="0"/>
      <dgm:spPr/>
    </dgm:pt>
    <dgm:pt modelId="{44778418-1101-4848-9F41-E2AB0B070F90}" type="pres">
      <dgm:prSet presAssocID="{FD6B7C06-126E-4CE5-8274-2B7D40487CD8}" presName="compNode" presStyleCnt="0"/>
      <dgm:spPr/>
    </dgm:pt>
    <dgm:pt modelId="{C2D3BB26-0905-4E85-A117-1DA19A4CF7F3}" type="pres">
      <dgm:prSet presAssocID="{FD6B7C06-126E-4CE5-8274-2B7D40487CD8}" presName="node" presStyleLbl="node1" presStyleIdx="2" presStyleCnt="4">
        <dgm:presLayoutVars>
          <dgm:bulletEnabled val="1"/>
        </dgm:presLayoutVars>
      </dgm:prSet>
      <dgm:spPr/>
    </dgm:pt>
    <dgm:pt modelId="{7AA4F3F4-CB23-4F04-B137-EF0EA0F2300A}" type="pres">
      <dgm:prSet presAssocID="{FD6B7C06-126E-4CE5-8274-2B7D40487CD8}" presName="invisiNode" presStyleLbl="node1" presStyleIdx="2" presStyleCnt="4"/>
      <dgm:spPr/>
    </dgm:pt>
    <dgm:pt modelId="{8E0F6A4A-E736-4874-886E-847ACF2E4615}" type="pres">
      <dgm:prSet presAssocID="{FD6B7C06-126E-4CE5-8274-2B7D40487CD8}" presName="imagNode" presStyleLbl="fgImgPlace1" presStyleIdx="2" presStyleCnt="4"/>
      <dgm:spPr>
        <a:xfrm>
          <a:off x="5188744" y="266402"/>
          <a:ext cx="2218763" cy="1465215"/>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3000" r="-3000"/>
          </a:stretch>
        </a:blipFill>
        <a:ln w="12700" cap="flat" cmpd="sng" algn="ctr">
          <a:solidFill>
            <a:srgbClr val="FFFFFF">
              <a:hueOff val="0"/>
              <a:satOff val="0"/>
              <a:lumOff val="0"/>
              <a:alphaOff val="0"/>
            </a:srgbClr>
          </a:solidFill>
          <a:prstDash val="solid"/>
          <a:miter lim="800000"/>
        </a:ln>
        <a:effectLst/>
      </dgm:spPr>
    </dgm:pt>
    <dgm:pt modelId="{65ED574E-A67B-4A9C-B467-EBD79CAD6983}" type="pres">
      <dgm:prSet presAssocID="{8B67BED6-9233-4387-ABA1-7CF42ABBB26E}" presName="sibTrans" presStyleLbl="sibTrans2D1" presStyleIdx="0" presStyleCnt="0"/>
      <dgm:spPr/>
    </dgm:pt>
    <dgm:pt modelId="{E7BD7C11-1AC1-406E-8595-56FCFCFC3C0B}" type="pres">
      <dgm:prSet presAssocID="{8D46696E-332F-4C71-8645-7F2253E1AC27}" presName="compNode" presStyleCnt="0"/>
      <dgm:spPr/>
    </dgm:pt>
    <dgm:pt modelId="{6A868172-74D9-48C2-B394-1F5C236ADA75}" type="pres">
      <dgm:prSet presAssocID="{8D46696E-332F-4C71-8645-7F2253E1AC27}" presName="node" presStyleLbl="node1" presStyleIdx="3" presStyleCnt="4">
        <dgm:presLayoutVars>
          <dgm:bulletEnabled val="1"/>
        </dgm:presLayoutVars>
      </dgm:prSet>
      <dgm:spPr/>
    </dgm:pt>
    <dgm:pt modelId="{1FC13F3F-498C-4048-97B0-21F12A0F5255}" type="pres">
      <dgm:prSet presAssocID="{8D46696E-332F-4C71-8645-7F2253E1AC27}" presName="invisiNode" presStyleLbl="node1" presStyleIdx="3" presStyleCnt="4"/>
      <dgm:spPr/>
    </dgm:pt>
    <dgm:pt modelId="{F7ECF8A4-8092-42CD-8A35-7B31F82B6059}" type="pres">
      <dgm:prSet presAssocID="{8D46696E-332F-4C71-8645-7F2253E1AC27}" presName="imagNode" presStyleLbl="fgImgPlace1" presStyleIdx="3" presStyleCnt="4"/>
      <dgm:spPr>
        <a:xfrm>
          <a:off x="7629383" y="266402"/>
          <a:ext cx="2218763" cy="1465215"/>
        </a:xfrm>
        <a:prstGeom prst="roundRect">
          <a:avLst>
            <a:gd name="adj" fmla="val 10000"/>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t="-13000" b="-13000"/>
          </a:stretch>
        </a:blipFill>
        <a:ln w="12700" cap="flat" cmpd="sng" algn="ctr">
          <a:solidFill>
            <a:srgbClr val="FFFFFF">
              <a:hueOff val="0"/>
              <a:satOff val="0"/>
              <a:lumOff val="0"/>
              <a:alphaOff val="0"/>
            </a:srgbClr>
          </a:solidFill>
          <a:prstDash val="solid"/>
          <a:miter lim="800000"/>
        </a:ln>
        <a:effectLst/>
      </dgm:spPr>
    </dgm:pt>
  </dgm:ptLst>
  <dgm:cxnLst>
    <dgm:cxn modelId="{C397AF23-CF16-46F6-AA3D-8911B3F96BE8}" type="presOf" srcId="{8D46696E-332F-4C71-8645-7F2253E1AC27}" destId="{6A868172-74D9-48C2-B394-1F5C236ADA75}" srcOrd="0" destOrd="0" presId="urn:microsoft.com/office/officeart/2005/8/layout/pList2"/>
    <dgm:cxn modelId="{0285EB5C-3CFA-4D52-8557-199C8C86CDB6}" type="presOf" srcId="{DD30EB0C-6805-4BBD-B5BB-39208913161C}" destId="{B44CD091-187C-41B7-A52A-9F3C7A2EEBAC}" srcOrd="0" destOrd="0" presId="urn:microsoft.com/office/officeart/2005/8/layout/pList2"/>
    <dgm:cxn modelId="{22A39162-9985-43F4-9A3C-934FC05DEC6A}" srcId="{F3DAB189-55B4-48D8-BF4C-7F4DD4A7C329}" destId="{8D46696E-332F-4C71-8645-7F2253E1AC27}" srcOrd="3" destOrd="0" parTransId="{A5281B81-2370-4540-A67D-AD8AD22D1150}" sibTransId="{5E6677E9-78CE-40F8-99D2-1389C496BCCA}"/>
    <dgm:cxn modelId="{B7207543-1727-4408-AA9A-F2DE2AB89E23}" srcId="{F3DAB189-55B4-48D8-BF4C-7F4DD4A7C329}" destId="{FD6B7C06-126E-4CE5-8274-2B7D40487CD8}" srcOrd="2" destOrd="0" parTransId="{6CC7E806-69EA-4A3C-807A-8E959A2A8728}" sibTransId="{8B67BED6-9233-4387-ABA1-7CF42ABBB26E}"/>
    <dgm:cxn modelId="{FED9F765-96B8-44C8-B893-C2974290F11B}" type="presOf" srcId="{827A882A-2FA4-4809-A55B-780F968E8D54}" destId="{DC34CFD9-5C96-4EE4-9234-723677D196FE}" srcOrd="0" destOrd="0" presId="urn:microsoft.com/office/officeart/2005/8/layout/pList2"/>
    <dgm:cxn modelId="{FB91EB82-E9EA-474C-8CD6-79C6528B2880}" srcId="{F3DAB189-55B4-48D8-BF4C-7F4DD4A7C329}" destId="{995EA574-FD73-49C4-8E94-F7302113AE1C}" srcOrd="1" destOrd="0" parTransId="{B4DAEC2F-1E8A-4E87-977E-8396F54CAA82}" sibTransId="{827A882A-2FA4-4809-A55B-780F968E8D54}"/>
    <dgm:cxn modelId="{43123B88-830A-4B80-B220-060E5BFDFE73}" type="presOf" srcId="{FD6B7C06-126E-4CE5-8274-2B7D40487CD8}" destId="{C2D3BB26-0905-4E85-A117-1DA19A4CF7F3}" srcOrd="0" destOrd="0" presId="urn:microsoft.com/office/officeart/2005/8/layout/pList2"/>
    <dgm:cxn modelId="{F3706B8B-BC51-4A16-AF7C-C1200186447E}" type="presOf" srcId="{F3DAB189-55B4-48D8-BF4C-7F4DD4A7C329}" destId="{6087E8CD-B092-4024-8882-345E5C9AE7FD}" srcOrd="0" destOrd="0" presId="urn:microsoft.com/office/officeart/2005/8/layout/pList2"/>
    <dgm:cxn modelId="{AD18B7B0-82D6-4192-B327-3D47813C1155}" type="presOf" srcId="{8B67BED6-9233-4387-ABA1-7CF42ABBB26E}" destId="{65ED574E-A67B-4A9C-B467-EBD79CAD6983}" srcOrd="0" destOrd="0" presId="urn:microsoft.com/office/officeart/2005/8/layout/pList2"/>
    <dgm:cxn modelId="{312670B7-7D8D-4E59-BB05-3AC6F5B36EFF}" type="presOf" srcId="{995EA574-FD73-49C4-8E94-F7302113AE1C}" destId="{B750C28D-C390-4103-ACFB-720E4DDBFF46}" srcOrd="0" destOrd="0" presId="urn:microsoft.com/office/officeart/2005/8/layout/pList2"/>
    <dgm:cxn modelId="{36E45EF9-8E26-4CB6-AE6A-02F1A5D2096B}" srcId="{F3DAB189-55B4-48D8-BF4C-7F4DD4A7C329}" destId="{5F501521-B511-45D3-B1E2-9C83AFE2BD7E}" srcOrd="0" destOrd="0" parTransId="{E1001CB2-2307-4B2B-8417-30EA5E357419}" sibTransId="{DD30EB0C-6805-4BBD-B5BB-39208913161C}"/>
    <dgm:cxn modelId="{6B729BFF-3762-4FDB-A278-17243A5F3068}" type="presOf" srcId="{5F501521-B511-45D3-B1E2-9C83AFE2BD7E}" destId="{B20F54CE-F28E-4AEF-9CA7-960E2C5AD43B}" srcOrd="0" destOrd="0" presId="urn:microsoft.com/office/officeart/2005/8/layout/pList2"/>
    <dgm:cxn modelId="{1943F670-E10E-4F34-B183-FE8500C89B66}" type="presParOf" srcId="{6087E8CD-B092-4024-8882-345E5C9AE7FD}" destId="{CBFA5B93-4890-4CCA-9988-89F2707A8B02}" srcOrd="0" destOrd="0" presId="urn:microsoft.com/office/officeart/2005/8/layout/pList2"/>
    <dgm:cxn modelId="{4283091A-90AA-4965-86C0-BAE1E0596068}" type="presParOf" srcId="{6087E8CD-B092-4024-8882-345E5C9AE7FD}" destId="{7610F23B-614A-4FBC-95AA-71FECA3407B9}" srcOrd="1" destOrd="0" presId="urn:microsoft.com/office/officeart/2005/8/layout/pList2"/>
    <dgm:cxn modelId="{F1B777B8-DADC-40EC-BFD0-40DB410167F8}" type="presParOf" srcId="{7610F23B-614A-4FBC-95AA-71FECA3407B9}" destId="{64ADA06B-CA3E-42FD-8BB7-559C8D7CB639}" srcOrd="0" destOrd="0" presId="urn:microsoft.com/office/officeart/2005/8/layout/pList2"/>
    <dgm:cxn modelId="{073CCC0C-00EC-4A7F-9D33-DA86CC9FF680}" type="presParOf" srcId="{64ADA06B-CA3E-42FD-8BB7-559C8D7CB639}" destId="{B20F54CE-F28E-4AEF-9CA7-960E2C5AD43B}" srcOrd="0" destOrd="0" presId="urn:microsoft.com/office/officeart/2005/8/layout/pList2"/>
    <dgm:cxn modelId="{CC752836-C310-44A3-9950-950499AD8391}" type="presParOf" srcId="{64ADA06B-CA3E-42FD-8BB7-559C8D7CB639}" destId="{E7E44E99-E360-4CA8-B73C-BE7F87D0177F}" srcOrd="1" destOrd="0" presId="urn:microsoft.com/office/officeart/2005/8/layout/pList2"/>
    <dgm:cxn modelId="{8771E0C5-1F07-42D0-B5AC-40038EAC23F6}" type="presParOf" srcId="{64ADA06B-CA3E-42FD-8BB7-559C8D7CB639}" destId="{D7B544D4-76AB-44DF-AF70-2A3781D72FD0}" srcOrd="2" destOrd="0" presId="urn:microsoft.com/office/officeart/2005/8/layout/pList2"/>
    <dgm:cxn modelId="{5619FEFD-3912-4E9C-B292-E025EF0527AB}" type="presParOf" srcId="{7610F23B-614A-4FBC-95AA-71FECA3407B9}" destId="{B44CD091-187C-41B7-A52A-9F3C7A2EEBAC}" srcOrd="1" destOrd="0" presId="urn:microsoft.com/office/officeart/2005/8/layout/pList2"/>
    <dgm:cxn modelId="{ED5FE506-4B48-46AD-8AC0-5F408C29B9B3}" type="presParOf" srcId="{7610F23B-614A-4FBC-95AA-71FECA3407B9}" destId="{BC8FFDC3-1D90-47CA-858B-E1D02C7B51EF}" srcOrd="2" destOrd="0" presId="urn:microsoft.com/office/officeart/2005/8/layout/pList2"/>
    <dgm:cxn modelId="{E78BB98D-FBA9-44F0-87CC-52F592B07AE9}" type="presParOf" srcId="{BC8FFDC3-1D90-47CA-858B-E1D02C7B51EF}" destId="{B750C28D-C390-4103-ACFB-720E4DDBFF46}" srcOrd="0" destOrd="0" presId="urn:microsoft.com/office/officeart/2005/8/layout/pList2"/>
    <dgm:cxn modelId="{B0684AC6-2319-4672-8C00-164D04FC76AE}" type="presParOf" srcId="{BC8FFDC3-1D90-47CA-858B-E1D02C7B51EF}" destId="{9DFD7D76-7E9D-4CA4-9C21-C7ED8C3E38CD}" srcOrd="1" destOrd="0" presId="urn:microsoft.com/office/officeart/2005/8/layout/pList2"/>
    <dgm:cxn modelId="{47B3F9D8-F436-48E6-8E37-E6556F141DA4}" type="presParOf" srcId="{BC8FFDC3-1D90-47CA-858B-E1D02C7B51EF}" destId="{8ACE1282-3F44-4CAD-954A-A6F0681892E8}" srcOrd="2" destOrd="0" presId="urn:microsoft.com/office/officeart/2005/8/layout/pList2"/>
    <dgm:cxn modelId="{F89B59A6-DCCA-435D-8824-422169E28A64}" type="presParOf" srcId="{7610F23B-614A-4FBC-95AA-71FECA3407B9}" destId="{DC34CFD9-5C96-4EE4-9234-723677D196FE}" srcOrd="3" destOrd="0" presId="urn:microsoft.com/office/officeart/2005/8/layout/pList2"/>
    <dgm:cxn modelId="{AD06EAA9-139B-4437-8D9D-6DE9BD0C5667}" type="presParOf" srcId="{7610F23B-614A-4FBC-95AA-71FECA3407B9}" destId="{44778418-1101-4848-9F41-E2AB0B070F90}" srcOrd="4" destOrd="0" presId="urn:microsoft.com/office/officeart/2005/8/layout/pList2"/>
    <dgm:cxn modelId="{94E90E0A-69FC-4DD9-A9DD-1582016A96E0}" type="presParOf" srcId="{44778418-1101-4848-9F41-E2AB0B070F90}" destId="{C2D3BB26-0905-4E85-A117-1DA19A4CF7F3}" srcOrd="0" destOrd="0" presId="urn:microsoft.com/office/officeart/2005/8/layout/pList2"/>
    <dgm:cxn modelId="{A4002CBB-2C19-46FD-BB95-DCFA27F208C0}" type="presParOf" srcId="{44778418-1101-4848-9F41-E2AB0B070F90}" destId="{7AA4F3F4-CB23-4F04-B137-EF0EA0F2300A}" srcOrd="1" destOrd="0" presId="urn:microsoft.com/office/officeart/2005/8/layout/pList2"/>
    <dgm:cxn modelId="{2131DCA7-2F6F-405E-B4C9-6A866ACB7B55}" type="presParOf" srcId="{44778418-1101-4848-9F41-E2AB0B070F90}" destId="{8E0F6A4A-E736-4874-886E-847ACF2E4615}" srcOrd="2" destOrd="0" presId="urn:microsoft.com/office/officeart/2005/8/layout/pList2"/>
    <dgm:cxn modelId="{1C634A29-ABBD-44BB-83C1-93F05C3CC659}" type="presParOf" srcId="{7610F23B-614A-4FBC-95AA-71FECA3407B9}" destId="{65ED574E-A67B-4A9C-B467-EBD79CAD6983}" srcOrd="5" destOrd="0" presId="urn:microsoft.com/office/officeart/2005/8/layout/pList2"/>
    <dgm:cxn modelId="{C4ADE0C2-829F-42A2-A539-8CA9823B8D3E}" type="presParOf" srcId="{7610F23B-614A-4FBC-95AA-71FECA3407B9}" destId="{E7BD7C11-1AC1-406E-8595-56FCFCFC3C0B}" srcOrd="6" destOrd="0" presId="urn:microsoft.com/office/officeart/2005/8/layout/pList2"/>
    <dgm:cxn modelId="{9F7A471F-FE51-4141-9F71-E2DB5811A0E9}" type="presParOf" srcId="{E7BD7C11-1AC1-406E-8595-56FCFCFC3C0B}" destId="{6A868172-74D9-48C2-B394-1F5C236ADA75}" srcOrd="0" destOrd="0" presId="urn:microsoft.com/office/officeart/2005/8/layout/pList2"/>
    <dgm:cxn modelId="{978A1591-0A88-4D34-A71D-DCE49F4EEAA7}" type="presParOf" srcId="{E7BD7C11-1AC1-406E-8595-56FCFCFC3C0B}" destId="{1FC13F3F-498C-4048-97B0-21F12A0F5255}" srcOrd="1" destOrd="0" presId="urn:microsoft.com/office/officeart/2005/8/layout/pList2"/>
    <dgm:cxn modelId="{701DEEFB-8C1D-4779-8383-2764D4664CFA}" type="presParOf" srcId="{E7BD7C11-1AC1-406E-8595-56FCFCFC3C0B}" destId="{F7ECF8A4-8092-42CD-8A35-7B31F82B6059}" srcOrd="2" destOrd="0" presId="urn:microsoft.com/office/officeart/2005/8/layout/p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E8B3ED6-C475-4997-BA41-E8D4D13F8875}"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fr-FR"/>
        </a:p>
      </dgm:t>
    </dgm:pt>
    <dgm:pt modelId="{80CB4DD0-023C-4EE4-8C09-F7352B91C307}">
      <dgm:prSet phldrT="[Texte]" custT="1"/>
      <dgm:spPr>
        <a:xfrm>
          <a:off x="2157" y="295174"/>
          <a:ext cx="1875987" cy="475694"/>
        </a:xfrm>
        <a:prstGeom prst="roundRect">
          <a:avLst>
            <a:gd name="adj" fmla="val 10000"/>
          </a:avLst>
        </a:prstGeom>
        <a:solidFill>
          <a:srgbClr val="FFFFFF"/>
        </a:solidFill>
        <a:ln w="19050" cap="flat" cmpd="sng" algn="ctr">
          <a:solidFill>
            <a:srgbClr val="A5CC74"/>
          </a:solidFill>
          <a:prstDash val="solid"/>
          <a:miter lim="800000"/>
        </a:ln>
        <a:effectLst/>
      </dgm:spPr>
      <dgm:t>
        <a:bodyPr/>
        <a:lstStyle/>
        <a:p>
          <a:pPr>
            <a:buNone/>
          </a:pPr>
          <a:r>
            <a:rPr lang="fr-FR" sz="1200" dirty="0">
              <a:solidFill>
                <a:srgbClr val="3E454A"/>
              </a:solidFill>
              <a:latin typeface="Arial Narrow" panose="020B0606020202030204" pitchFamily="34" charset="0"/>
              <a:ea typeface="+mn-ea"/>
              <a:cs typeface="+mn-cs"/>
            </a:rPr>
            <a:t>Véhicules </a:t>
          </a:r>
        </a:p>
        <a:p>
          <a:pPr>
            <a:buNone/>
          </a:pPr>
          <a:r>
            <a:rPr lang="fr-FR" sz="1200" dirty="0">
              <a:solidFill>
                <a:srgbClr val="3E454A"/>
              </a:solidFill>
              <a:latin typeface="Arial Narrow" panose="020B0606020202030204" pitchFamily="34" charset="0"/>
              <a:ea typeface="+mn-ea"/>
              <a:cs typeface="+mn-cs"/>
            </a:rPr>
            <a:t>(+ bornes / travaux)</a:t>
          </a:r>
        </a:p>
      </dgm:t>
    </dgm:pt>
    <dgm:pt modelId="{BFB674A4-0741-43FF-AA5E-FFBEAEC15DB0}" type="parTrans" cxnId="{AA9369AD-1BF9-45B9-8484-33A94EA6C880}">
      <dgm:prSet/>
      <dgm:spPr/>
      <dgm:t>
        <a:bodyPr/>
        <a:lstStyle/>
        <a:p>
          <a:endParaRPr lang="fr-FR" sz="1200">
            <a:latin typeface="Arial Narrow" panose="020B0606020202030204" pitchFamily="34" charset="0"/>
          </a:endParaRPr>
        </a:p>
      </dgm:t>
    </dgm:pt>
    <dgm:pt modelId="{31B421FE-6DBB-41EE-BF72-25120DB813B3}" type="sibTrans" cxnId="{AA9369AD-1BF9-45B9-8484-33A94EA6C880}">
      <dgm:prSet/>
      <dgm:spPr/>
      <dgm:t>
        <a:bodyPr/>
        <a:lstStyle/>
        <a:p>
          <a:endParaRPr lang="fr-FR" sz="1200">
            <a:latin typeface="Arial Narrow" panose="020B0606020202030204" pitchFamily="34" charset="0"/>
          </a:endParaRPr>
        </a:p>
      </dgm:t>
    </dgm:pt>
    <dgm:pt modelId="{045E1CB0-7839-4626-A8C9-30D658DE534E}">
      <dgm:prSet phldrT="[Texte]" custT="1"/>
      <dgm:spPr>
        <a:xfrm>
          <a:off x="2628540" y="64025"/>
          <a:ext cx="1875987" cy="937993"/>
        </a:xfrm>
        <a:prstGeom prst="roundRect">
          <a:avLst>
            <a:gd name="adj" fmla="val 10000"/>
          </a:avLst>
        </a:prstGeom>
        <a:solidFill>
          <a:srgbClr val="A5CC74">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fr-FR" sz="1200">
              <a:solidFill>
                <a:srgbClr val="FFFFFF"/>
              </a:solidFill>
              <a:latin typeface="Arial Narrow" panose="020B0606020202030204" pitchFamily="34" charset="0"/>
              <a:ea typeface="+mn-ea"/>
              <a:cs typeface="+mn-cs"/>
            </a:rPr>
            <a:t>Certificat d’immatriculation</a:t>
          </a:r>
        </a:p>
        <a:p>
          <a:pPr>
            <a:buNone/>
          </a:pPr>
          <a:r>
            <a:rPr lang="fr-FR" sz="1200">
              <a:solidFill>
                <a:srgbClr val="FFFFFF"/>
              </a:solidFill>
              <a:latin typeface="Arial Narrow" panose="020B0606020202030204" pitchFamily="34" charset="0"/>
              <a:ea typeface="+mn-ea"/>
              <a:cs typeface="+mn-cs"/>
            </a:rPr>
            <a:t>Facture fourniture et travaux borne(s)</a:t>
          </a:r>
        </a:p>
      </dgm:t>
    </dgm:pt>
    <dgm:pt modelId="{44317EE9-61B5-4E78-B49A-46BC3A272C4D}" type="parTrans" cxnId="{8B532E13-0460-4BB9-869D-49509844F0A7}">
      <dgm:prSet custT="1"/>
      <dgm:spPr>
        <a:xfrm>
          <a:off x="1878145" y="453832"/>
          <a:ext cx="750395" cy="158378"/>
        </a:xfrm>
        <a:custGeom>
          <a:avLst/>
          <a:gdLst/>
          <a:ahLst/>
          <a:cxnLst/>
          <a:rect l="0" t="0" r="0" b="0"/>
          <a:pathLst>
            <a:path>
              <a:moveTo>
                <a:pt x="0" y="79189"/>
              </a:moveTo>
              <a:lnTo>
                <a:pt x="750395" y="79189"/>
              </a:lnTo>
            </a:path>
          </a:pathLst>
        </a:custGeom>
        <a:noFill/>
        <a:ln w="12700" cap="flat" cmpd="sng" algn="ctr">
          <a:solidFill>
            <a:srgbClr val="A5CC74">
              <a:shade val="60000"/>
              <a:hueOff val="0"/>
              <a:satOff val="0"/>
              <a:lumOff val="0"/>
              <a:alphaOff val="0"/>
            </a:srgbClr>
          </a:solidFill>
          <a:prstDash val="solid"/>
          <a:miter lim="800000"/>
        </a:ln>
        <a:effectLst/>
      </dgm:spPr>
      <dgm:t>
        <a:bodyPr/>
        <a:lstStyle/>
        <a:p>
          <a:pPr>
            <a:buNone/>
          </a:pPr>
          <a:endParaRPr lang="fr-FR" sz="1200">
            <a:solidFill>
              <a:srgbClr val="3E454A">
                <a:hueOff val="0"/>
                <a:satOff val="0"/>
                <a:lumOff val="0"/>
                <a:alphaOff val="0"/>
              </a:srgbClr>
            </a:solidFill>
            <a:latin typeface="Arial Narrow" panose="020B0606020202030204" pitchFamily="34" charset="0"/>
            <a:ea typeface="+mn-ea"/>
            <a:cs typeface="+mn-cs"/>
          </a:endParaRPr>
        </a:p>
      </dgm:t>
    </dgm:pt>
    <dgm:pt modelId="{54001706-5360-434E-992C-809B850D14F9}" type="sibTrans" cxnId="{8B532E13-0460-4BB9-869D-49509844F0A7}">
      <dgm:prSet/>
      <dgm:spPr/>
      <dgm:t>
        <a:bodyPr/>
        <a:lstStyle/>
        <a:p>
          <a:endParaRPr lang="fr-FR" sz="1200">
            <a:latin typeface="Arial Narrow" panose="020B0606020202030204" pitchFamily="34" charset="0"/>
          </a:endParaRPr>
        </a:p>
      </dgm:t>
    </dgm:pt>
    <dgm:pt modelId="{6A0687D3-F404-41EE-8526-0B626E3F7E06}" type="pres">
      <dgm:prSet presAssocID="{7E8B3ED6-C475-4997-BA41-E8D4D13F8875}" presName="diagram" presStyleCnt="0">
        <dgm:presLayoutVars>
          <dgm:chPref val="1"/>
          <dgm:dir/>
          <dgm:animOne val="branch"/>
          <dgm:animLvl val="lvl"/>
          <dgm:resizeHandles val="exact"/>
        </dgm:presLayoutVars>
      </dgm:prSet>
      <dgm:spPr/>
    </dgm:pt>
    <dgm:pt modelId="{107FF95F-8F70-45FA-9108-84F892D57B2C}" type="pres">
      <dgm:prSet presAssocID="{80CB4DD0-023C-4EE4-8C09-F7352B91C307}" presName="root1" presStyleCnt="0"/>
      <dgm:spPr/>
    </dgm:pt>
    <dgm:pt modelId="{B583D0D1-A4B0-4664-9F0A-235B2CDDE080}" type="pres">
      <dgm:prSet presAssocID="{80CB4DD0-023C-4EE4-8C09-F7352B91C307}" presName="LevelOneTextNode" presStyleLbl="node0" presStyleIdx="0" presStyleCnt="1" custScaleX="60673" custScaleY="50714">
        <dgm:presLayoutVars>
          <dgm:chPref val="3"/>
        </dgm:presLayoutVars>
      </dgm:prSet>
      <dgm:spPr/>
    </dgm:pt>
    <dgm:pt modelId="{9719D18B-1C38-402C-900B-341B1C248D7F}" type="pres">
      <dgm:prSet presAssocID="{80CB4DD0-023C-4EE4-8C09-F7352B91C307}" presName="level2hierChild" presStyleCnt="0"/>
      <dgm:spPr/>
    </dgm:pt>
    <dgm:pt modelId="{273A1652-5665-4A8D-BF73-73AB4E50610B}" type="pres">
      <dgm:prSet presAssocID="{44317EE9-61B5-4E78-B49A-46BC3A272C4D}" presName="conn2-1" presStyleLbl="parChTrans1D2" presStyleIdx="0" presStyleCnt="1"/>
      <dgm:spPr/>
    </dgm:pt>
    <dgm:pt modelId="{67FF6C0A-FE7C-4CF1-8013-1F1458C262C8}" type="pres">
      <dgm:prSet presAssocID="{44317EE9-61B5-4E78-B49A-46BC3A272C4D}" presName="connTx" presStyleLbl="parChTrans1D2" presStyleIdx="0" presStyleCnt="1"/>
      <dgm:spPr/>
    </dgm:pt>
    <dgm:pt modelId="{49A19DE0-91FD-428E-8F86-8047A2F440B7}" type="pres">
      <dgm:prSet presAssocID="{045E1CB0-7839-4626-A8C9-30D658DE534E}" presName="root2" presStyleCnt="0"/>
      <dgm:spPr/>
    </dgm:pt>
    <dgm:pt modelId="{98EBD2BB-F102-48BF-9D3D-3C2660CB2189}" type="pres">
      <dgm:prSet presAssocID="{045E1CB0-7839-4626-A8C9-30D658DE534E}" presName="LevelTwoTextNode" presStyleLbl="node2" presStyleIdx="0" presStyleCnt="1">
        <dgm:presLayoutVars>
          <dgm:chPref val="3"/>
        </dgm:presLayoutVars>
      </dgm:prSet>
      <dgm:spPr/>
    </dgm:pt>
    <dgm:pt modelId="{D2AE0F40-D871-47DB-A81F-68844FE6CF2B}" type="pres">
      <dgm:prSet presAssocID="{045E1CB0-7839-4626-A8C9-30D658DE534E}" presName="level3hierChild" presStyleCnt="0"/>
      <dgm:spPr/>
    </dgm:pt>
  </dgm:ptLst>
  <dgm:cxnLst>
    <dgm:cxn modelId="{8B532E13-0460-4BB9-869D-49509844F0A7}" srcId="{80CB4DD0-023C-4EE4-8C09-F7352B91C307}" destId="{045E1CB0-7839-4626-A8C9-30D658DE534E}" srcOrd="0" destOrd="0" parTransId="{44317EE9-61B5-4E78-B49A-46BC3A272C4D}" sibTransId="{54001706-5360-434E-992C-809B850D14F9}"/>
    <dgm:cxn modelId="{445EFA2D-8465-4E7F-8D10-FA333B5AEDF4}" type="presOf" srcId="{045E1CB0-7839-4626-A8C9-30D658DE534E}" destId="{98EBD2BB-F102-48BF-9D3D-3C2660CB2189}" srcOrd="0" destOrd="0" presId="urn:microsoft.com/office/officeart/2005/8/layout/hierarchy2"/>
    <dgm:cxn modelId="{94838D47-30D9-4E87-A7C3-12850F0302D9}" type="presOf" srcId="{80CB4DD0-023C-4EE4-8C09-F7352B91C307}" destId="{B583D0D1-A4B0-4664-9F0A-235B2CDDE080}" srcOrd="0" destOrd="0" presId="urn:microsoft.com/office/officeart/2005/8/layout/hierarchy2"/>
    <dgm:cxn modelId="{66ACBD6A-6005-4EF1-A9D0-6FF1CFAA4778}" type="presOf" srcId="{44317EE9-61B5-4E78-B49A-46BC3A272C4D}" destId="{67FF6C0A-FE7C-4CF1-8013-1F1458C262C8}" srcOrd="1" destOrd="0" presId="urn:microsoft.com/office/officeart/2005/8/layout/hierarchy2"/>
    <dgm:cxn modelId="{02E1DF7E-D6F5-4E8D-A968-63EC0AC14C6E}" type="presOf" srcId="{7E8B3ED6-C475-4997-BA41-E8D4D13F8875}" destId="{6A0687D3-F404-41EE-8526-0B626E3F7E06}" srcOrd="0" destOrd="0" presId="urn:microsoft.com/office/officeart/2005/8/layout/hierarchy2"/>
    <dgm:cxn modelId="{AA9369AD-1BF9-45B9-8484-33A94EA6C880}" srcId="{7E8B3ED6-C475-4997-BA41-E8D4D13F8875}" destId="{80CB4DD0-023C-4EE4-8C09-F7352B91C307}" srcOrd="0" destOrd="0" parTransId="{BFB674A4-0741-43FF-AA5E-FFBEAEC15DB0}" sibTransId="{31B421FE-6DBB-41EE-BF72-25120DB813B3}"/>
    <dgm:cxn modelId="{37CD55C1-4382-4E7A-99C7-EA0B4120076B}" type="presOf" srcId="{44317EE9-61B5-4E78-B49A-46BC3A272C4D}" destId="{273A1652-5665-4A8D-BF73-73AB4E50610B}" srcOrd="0" destOrd="0" presId="urn:microsoft.com/office/officeart/2005/8/layout/hierarchy2"/>
    <dgm:cxn modelId="{F9DD19B2-4B7B-4074-80B3-3F88512DAAD9}" type="presParOf" srcId="{6A0687D3-F404-41EE-8526-0B626E3F7E06}" destId="{107FF95F-8F70-45FA-9108-84F892D57B2C}" srcOrd="0" destOrd="0" presId="urn:microsoft.com/office/officeart/2005/8/layout/hierarchy2"/>
    <dgm:cxn modelId="{662ABFA8-84FF-4421-9CD5-CCBAFA9A7ED1}" type="presParOf" srcId="{107FF95F-8F70-45FA-9108-84F892D57B2C}" destId="{B583D0D1-A4B0-4664-9F0A-235B2CDDE080}" srcOrd="0" destOrd="0" presId="urn:microsoft.com/office/officeart/2005/8/layout/hierarchy2"/>
    <dgm:cxn modelId="{08B82A27-75DC-4077-AAF1-DB2A47608C73}" type="presParOf" srcId="{107FF95F-8F70-45FA-9108-84F892D57B2C}" destId="{9719D18B-1C38-402C-900B-341B1C248D7F}" srcOrd="1" destOrd="0" presId="urn:microsoft.com/office/officeart/2005/8/layout/hierarchy2"/>
    <dgm:cxn modelId="{33C1DD0A-C4F2-4368-9C53-B468A0B8F54B}" type="presParOf" srcId="{9719D18B-1C38-402C-900B-341B1C248D7F}" destId="{273A1652-5665-4A8D-BF73-73AB4E50610B}" srcOrd="0" destOrd="0" presId="urn:microsoft.com/office/officeart/2005/8/layout/hierarchy2"/>
    <dgm:cxn modelId="{07FD790B-6179-40C7-BF4A-3159BE67B2D0}" type="presParOf" srcId="{273A1652-5665-4A8D-BF73-73AB4E50610B}" destId="{67FF6C0A-FE7C-4CF1-8013-1F1458C262C8}" srcOrd="0" destOrd="0" presId="urn:microsoft.com/office/officeart/2005/8/layout/hierarchy2"/>
    <dgm:cxn modelId="{6A7B28AD-5457-4385-90A9-AA2930469714}" type="presParOf" srcId="{9719D18B-1C38-402C-900B-341B1C248D7F}" destId="{49A19DE0-91FD-428E-8F86-8047A2F440B7}" srcOrd="1" destOrd="0" presId="urn:microsoft.com/office/officeart/2005/8/layout/hierarchy2"/>
    <dgm:cxn modelId="{F42D14EC-053D-41C3-A2B7-EB5100174EE1}" type="presParOf" srcId="{49A19DE0-91FD-428E-8F86-8047A2F440B7}" destId="{98EBD2BB-F102-48BF-9D3D-3C2660CB2189}" srcOrd="0" destOrd="0" presId="urn:microsoft.com/office/officeart/2005/8/layout/hierarchy2"/>
    <dgm:cxn modelId="{BBBE654F-1368-4981-BE55-9CE96C3BC7D5}" type="presParOf" srcId="{49A19DE0-91FD-428E-8F86-8047A2F440B7}" destId="{D2AE0F40-D871-47DB-A81F-68844FE6CF2B}" srcOrd="1" destOrd="0" presId="urn:microsoft.com/office/officeart/2005/8/layout/hierarchy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FA5B93-4890-4CCA-9988-89F2707A8B02}">
      <dsp:nvSpPr>
        <dsp:cNvPr id="0" name=""/>
        <dsp:cNvSpPr/>
      </dsp:nvSpPr>
      <dsp:spPr>
        <a:xfrm>
          <a:off x="0" y="0"/>
          <a:ext cx="10155611" cy="1998021"/>
        </a:xfrm>
        <a:prstGeom prst="roundRect">
          <a:avLst>
            <a:gd name="adj" fmla="val 10000"/>
          </a:avLst>
        </a:prstGeom>
        <a:solidFill>
          <a:srgbClr val="FCBE04">
            <a:tint val="40000"/>
            <a:alpha val="90000"/>
            <a:hueOff val="0"/>
            <a:satOff val="0"/>
            <a:lumOff val="0"/>
            <a:alphaOff val="0"/>
          </a:srgbClr>
        </a:solidFill>
        <a:ln w="12700" cap="flat" cmpd="sng" algn="ctr">
          <a:solidFill>
            <a:srgbClr val="FCBE04">
              <a:tint val="40000"/>
              <a:alpha val="9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D7B544D4-76AB-44DF-AF70-2A3781D72FD0}">
      <dsp:nvSpPr>
        <dsp:cNvPr id="0" name=""/>
        <dsp:cNvSpPr/>
      </dsp:nvSpPr>
      <dsp:spPr>
        <a:xfrm>
          <a:off x="307465" y="266402"/>
          <a:ext cx="2218763" cy="1465215"/>
        </a:xfrm>
        <a:prstGeom prst="roundRect">
          <a:avLst>
            <a:gd name="adj" fmla="val 1000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t="-24000" b="-24000"/>
          </a:stretch>
        </a:blip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B20F54CE-F28E-4AEF-9CA7-960E2C5AD43B}">
      <dsp:nvSpPr>
        <dsp:cNvPr id="0" name=""/>
        <dsp:cNvSpPr/>
      </dsp:nvSpPr>
      <dsp:spPr>
        <a:xfrm rot="10800000">
          <a:off x="273140" y="1998021"/>
          <a:ext cx="2218763" cy="2442025"/>
        </a:xfrm>
        <a:prstGeom prst="round2SameRect">
          <a:avLst>
            <a:gd name="adj1" fmla="val 10500"/>
            <a:gd name="adj2" fmla="val 0"/>
          </a:avLst>
        </a:prstGeom>
        <a:solidFill>
          <a:srgbClr val="FCBE04">
            <a:hueOff val="0"/>
            <a:satOff val="0"/>
            <a:lumOff val="0"/>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t" anchorCtr="0">
          <a:noAutofit/>
        </a:bodyPr>
        <a:lstStyle/>
        <a:p>
          <a:pPr marL="0" lvl="0" indent="0" algn="ctr" defTabSz="711200">
            <a:lnSpc>
              <a:spcPct val="90000"/>
            </a:lnSpc>
            <a:spcBef>
              <a:spcPct val="0"/>
            </a:spcBef>
            <a:spcAft>
              <a:spcPct val="35000"/>
            </a:spcAft>
            <a:buNone/>
          </a:pPr>
          <a:r>
            <a:rPr lang="fr-FR" sz="1600" b="1" kern="1200" dirty="0">
              <a:solidFill>
                <a:srgbClr val="FFFFFF"/>
              </a:solidFill>
              <a:latin typeface="Arial" panose="020B0604020202020204"/>
              <a:ea typeface="+mn-ea"/>
              <a:cs typeface="+mn-cs"/>
            </a:rPr>
            <a:t>Prêt Rénovation Energetique</a:t>
          </a:r>
        </a:p>
        <a:p>
          <a:pPr marL="0" lvl="0" indent="0" algn="ctr" defTabSz="711200">
            <a:lnSpc>
              <a:spcPct val="90000"/>
            </a:lnSpc>
            <a:spcBef>
              <a:spcPct val="0"/>
            </a:spcBef>
            <a:spcAft>
              <a:spcPct val="35000"/>
            </a:spcAft>
            <a:buNone/>
          </a:pPr>
          <a:r>
            <a:rPr lang="fr-FR" sz="1600" kern="1200" dirty="0">
              <a:solidFill>
                <a:srgbClr val="FFFFFF"/>
              </a:solidFill>
              <a:latin typeface="Arial" panose="020B0604020202020204"/>
              <a:ea typeface="+mn-ea"/>
              <a:cs typeface="+mn-cs"/>
            </a:rPr>
            <a:t>Financer les travaux améliorant l’efficacité énergétique du bâtiment, à l’éclairage et à leur gestion</a:t>
          </a:r>
        </a:p>
      </dsp:txBody>
      <dsp:txXfrm rot="10800000">
        <a:off x="341375" y="1998021"/>
        <a:ext cx="2082293" cy="2373790"/>
      </dsp:txXfrm>
    </dsp:sp>
    <dsp:sp modelId="{8ACE1282-3F44-4CAD-954A-A6F0681892E8}">
      <dsp:nvSpPr>
        <dsp:cNvPr id="0" name=""/>
        <dsp:cNvSpPr/>
      </dsp:nvSpPr>
      <dsp:spPr>
        <a:xfrm>
          <a:off x="2748104" y="266402"/>
          <a:ext cx="2218763" cy="1465215"/>
        </a:xfrm>
        <a:prstGeom prst="roundRect">
          <a:avLst>
            <a:gd name="adj" fmla="val 10000"/>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t="-15000" b="-15000"/>
          </a:stretch>
        </a:blip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B750C28D-C390-4103-ACFB-720E4DDBFF46}">
      <dsp:nvSpPr>
        <dsp:cNvPr id="0" name=""/>
        <dsp:cNvSpPr/>
      </dsp:nvSpPr>
      <dsp:spPr>
        <a:xfrm rot="10800000">
          <a:off x="2633083" y="1998021"/>
          <a:ext cx="2218763" cy="2442025"/>
        </a:xfrm>
        <a:prstGeom prst="round2SameRect">
          <a:avLst>
            <a:gd name="adj1" fmla="val 10500"/>
            <a:gd name="adj2" fmla="val 0"/>
          </a:avLst>
        </a:prstGeom>
        <a:solidFill>
          <a:srgbClr val="00B050"/>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t" anchorCtr="0">
          <a:noAutofit/>
        </a:bodyPr>
        <a:lstStyle/>
        <a:p>
          <a:pPr marL="0" lvl="0" indent="0" algn="ctr" defTabSz="711200">
            <a:lnSpc>
              <a:spcPct val="90000"/>
            </a:lnSpc>
            <a:spcBef>
              <a:spcPct val="0"/>
            </a:spcBef>
            <a:spcAft>
              <a:spcPct val="35000"/>
            </a:spcAft>
            <a:buNone/>
          </a:pPr>
          <a:r>
            <a:rPr lang="fr-FR" sz="1600" b="1" kern="1200" dirty="0">
              <a:solidFill>
                <a:srgbClr val="FFFFFF"/>
              </a:solidFill>
              <a:latin typeface="Arial" panose="020B0604020202020204"/>
              <a:ea typeface="+mn-ea"/>
              <a:cs typeface="+mn-cs"/>
            </a:rPr>
            <a:t>Prêt Energies Renouvelables</a:t>
          </a:r>
        </a:p>
        <a:p>
          <a:pPr marL="0" lvl="0" indent="0" algn="ctr" defTabSz="711200">
            <a:lnSpc>
              <a:spcPct val="90000"/>
            </a:lnSpc>
            <a:spcBef>
              <a:spcPct val="0"/>
            </a:spcBef>
            <a:spcAft>
              <a:spcPct val="35000"/>
            </a:spcAft>
            <a:buNone/>
          </a:pPr>
          <a:r>
            <a:rPr lang="fr-FR" sz="1600" kern="1200" dirty="0">
              <a:solidFill>
                <a:srgbClr val="FFFFFF"/>
              </a:solidFill>
              <a:latin typeface="Arial" panose="020B0604020202020204"/>
              <a:ea typeface="+mn-ea"/>
              <a:cs typeface="+mn-cs"/>
            </a:rPr>
            <a:t>Financer l’investissement dans les énergies renouvelables liées au bâtiment</a:t>
          </a:r>
        </a:p>
      </dsp:txBody>
      <dsp:txXfrm rot="10800000">
        <a:off x="2701318" y="1998021"/>
        <a:ext cx="2082293" cy="2373790"/>
      </dsp:txXfrm>
    </dsp:sp>
    <dsp:sp modelId="{8E0F6A4A-E736-4874-886E-847ACF2E4615}">
      <dsp:nvSpPr>
        <dsp:cNvPr id="0" name=""/>
        <dsp:cNvSpPr/>
      </dsp:nvSpPr>
      <dsp:spPr>
        <a:xfrm>
          <a:off x="5188744" y="266402"/>
          <a:ext cx="2218763" cy="1465215"/>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3000" r="-3000"/>
          </a:stretch>
        </a:blip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C2D3BB26-0905-4E85-A117-1DA19A4CF7F3}">
      <dsp:nvSpPr>
        <dsp:cNvPr id="0" name=""/>
        <dsp:cNvSpPr/>
      </dsp:nvSpPr>
      <dsp:spPr>
        <a:xfrm rot="10800000">
          <a:off x="5188744" y="1998021"/>
          <a:ext cx="2218763" cy="2442025"/>
        </a:xfrm>
        <a:prstGeom prst="round2SameRect">
          <a:avLst>
            <a:gd name="adj1" fmla="val 10500"/>
            <a:gd name="adj2" fmla="val 0"/>
          </a:avLst>
        </a:prstGeom>
        <a:solidFill>
          <a:srgbClr val="47D12C"/>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t" anchorCtr="0">
          <a:noAutofit/>
        </a:bodyPr>
        <a:lstStyle/>
        <a:p>
          <a:pPr marL="0" lvl="0" indent="0" algn="ctr" defTabSz="711200">
            <a:lnSpc>
              <a:spcPct val="90000"/>
            </a:lnSpc>
            <a:spcBef>
              <a:spcPct val="0"/>
            </a:spcBef>
            <a:spcAft>
              <a:spcPct val="35000"/>
            </a:spcAft>
            <a:buNone/>
          </a:pPr>
          <a:r>
            <a:rPr lang="fr-FR" sz="1600" b="1" kern="1200" dirty="0">
              <a:solidFill>
                <a:srgbClr val="FFFFFF"/>
              </a:solidFill>
              <a:latin typeface="Arial" panose="020B0604020202020204"/>
              <a:ea typeface="+mn-ea"/>
              <a:cs typeface="+mn-cs"/>
            </a:rPr>
            <a:t>Prêt Mobilité Verte</a:t>
          </a:r>
          <a:endParaRPr lang="fr-FR" sz="1600" kern="1200" dirty="0">
            <a:solidFill>
              <a:srgbClr val="FFFFFF"/>
            </a:solidFill>
            <a:latin typeface="Arial" panose="020B0604020202020204"/>
            <a:ea typeface="+mn-ea"/>
            <a:cs typeface="+mn-cs"/>
          </a:endParaRPr>
        </a:p>
        <a:p>
          <a:pPr marL="0" lvl="0" indent="0" algn="ctr" defTabSz="711200">
            <a:lnSpc>
              <a:spcPct val="90000"/>
            </a:lnSpc>
            <a:spcBef>
              <a:spcPct val="0"/>
            </a:spcBef>
            <a:spcAft>
              <a:spcPct val="35000"/>
            </a:spcAft>
            <a:buNone/>
          </a:pPr>
          <a:r>
            <a:rPr lang="fr-FR" sz="1600" kern="1200" dirty="0">
              <a:solidFill>
                <a:srgbClr val="FFFFFF"/>
              </a:solidFill>
              <a:latin typeface="Arial" panose="020B0604020202020204"/>
              <a:ea typeface="+mn-ea"/>
              <a:cs typeface="+mn-cs"/>
            </a:rPr>
            <a:t>Financer un véhicule ou une flotte de véhicules tourisme et/ou utilitaire propre et sa/leurs borne(s) de rechargement</a:t>
          </a:r>
        </a:p>
      </dsp:txBody>
      <dsp:txXfrm rot="10800000">
        <a:off x="5256979" y="1998021"/>
        <a:ext cx="2082293" cy="2373790"/>
      </dsp:txXfrm>
    </dsp:sp>
    <dsp:sp modelId="{F7ECF8A4-8092-42CD-8A35-7B31F82B6059}">
      <dsp:nvSpPr>
        <dsp:cNvPr id="0" name=""/>
        <dsp:cNvSpPr/>
      </dsp:nvSpPr>
      <dsp:spPr>
        <a:xfrm>
          <a:off x="7629383" y="266402"/>
          <a:ext cx="2218763" cy="1465215"/>
        </a:xfrm>
        <a:prstGeom prst="roundRect">
          <a:avLst>
            <a:gd name="adj" fmla="val 10000"/>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t="-13000" b="-13000"/>
          </a:stretch>
        </a:blip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6A868172-74D9-48C2-B394-1F5C236ADA75}">
      <dsp:nvSpPr>
        <dsp:cNvPr id="0" name=""/>
        <dsp:cNvSpPr/>
      </dsp:nvSpPr>
      <dsp:spPr>
        <a:xfrm rot="10800000">
          <a:off x="7629383" y="1998021"/>
          <a:ext cx="2218763" cy="2442025"/>
        </a:xfrm>
        <a:prstGeom prst="round2SameRect">
          <a:avLst>
            <a:gd name="adj1" fmla="val 10500"/>
            <a:gd name="adj2" fmla="val 0"/>
          </a:avLst>
        </a:prstGeom>
        <a:solidFill>
          <a:srgbClr val="92D050"/>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t" anchorCtr="0">
          <a:noAutofit/>
        </a:bodyPr>
        <a:lstStyle/>
        <a:p>
          <a:pPr marL="0" lvl="0" indent="0" algn="ctr" defTabSz="711200">
            <a:lnSpc>
              <a:spcPct val="90000"/>
            </a:lnSpc>
            <a:spcBef>
              <a:spcPct val="0"/>
            </a:spcBef>
            <a:spcAft>
              <a:spcPct val="35000"/>
            </a:spcAft>
            <a:buNone/>
          </a:pPr>
          <a:r>
            <a:rPr lang="fr-FR" sz="1600" b="1" kern="1200" dirty="0">
              <a:solidFill>
                <a:srgbClr val="FFFFFF"/>
              </a:solidFill>
              <a:latin typeface="Arial" panose="020B0604020202020204"/>
              <a:ea typeface="+mn-ea"/>
              <a:cs typeface="+mn-cs"/>
            </a:rPr>
            <a:t>Prêt Transition </a:t>
          </a:r>
        </a:p>
        <a:p>
          <a:pPr marL="0" lvl="0" indent="0" algn="ctr" defTabSz="711200">
            <a:lnSpc>
              <a:spcPct val="90000"/>
            </a:lnSpc>
            <a:spcBef>
              <a:spcPct val="0"/>
            </a:spcBef>
            <a:spcAft>
              <a:spcPct val="35000"/>
            </a:spcAft>
            <a:buNone/>
          </a:pPr>
          <a:r>
            <a:rPr lang="fr-FR" sz="1600" b="1" kern="1200" dirty="0">
              <a:solidFill>
                <a:srgbClr val="FFFFFF"/>
              </a:solidFill>
              <a:latin typeface="Arial" panose="020B0604020202020204"/>
              <a:ea typeface="+mn-ea"/>
              <a:cs typeface="+mn-cs"/>
            </a:rPr>
            <a:t>d’ Activité</a:t>
          </a:r>
        </a:p>
        <a:p>
          <a:pPr marL="0" lvl="0" indent="0" algn="ctr" defTabSz="711200">
            <a:lnSpc>
              <a:spcPct val="90000"/>
            </a:lnSpc>
            <a:spcBef>
              <a:spcPct val="0"/>
            </a:spcBef>
            <a:spcAft>
              <a:spcPct val="35000"/>
            </a:spcAft>
            <a:buNone/>
          </a:pPr>
          <a:r>
            <a:rPr lang="fr-FR" sz="1600" kern="1200" dirty="0">
              <a:solidFill>
                <a:srgbClr val="FFFFFF"/>
              </a:solidFill>
              <a:latin typeface="Arial" panose="020B0604020202020204"/>
              <a:ea typeface="+mn-ea"/>
              <a:cs typeface="+mn-cs"/>
            </a:rPr>
            <a:t>Financer le matériel permettant de réduire la consommation d’énergie et/ou de ressource(s) naturelle(s)  </a:t>
          </a:r>
        </a:p>
      </dsp:txBody>
      <dsp:txXfrm rot="10800000">
        <a:off x="7697618" y="1998021"/>
        <a:ext cx="2082293" cy="237379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83D0D1-A4B0-4664-9F0A-235B2CDDE080}">
      <dsp:nvSpPr>
        <dsp:cNvPr id="0" name=""/>
        <dsp:cNvSpPr/>
      </dsp:nvSpPr>
      <dsp:spPr>
        <a:xfrm>
          <a:off x="114080" y="262705"/>
          <a:ext cx="1293601" cy="540633"/>
        </a:xfrm>
        <a:prstGeom prst="roundRect">
          <a:avLst>
            <a:gd name="adj" fmla="val 10000"/>
          </a:avLst>
        </a:prstGeom>
        <a:solidFill>
          <a:srgbClr val="FFFFFF"/>
        </a:solidFill>
        <a:ln w="19050" cap="flat" cmpd="sng" algn="ctr">
          <a:solidFill>
            <a:srgbClr val="A5CC74"/>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fr-FR" sz="1200" kern="1200" dirty="0">
              <a:solidFill>
                <a:srgbClr val="3E454A"/>
              </a:solidFill>
              <a:latin typeface="Arial Narrow" panose="020B0606020202030204" pitchFamily="34" charset="0"/>
              <a:ea typeface="+mn-ea"/>
              <a:cs typeface="+mn-cs"/>
            </a:rPr>
            <a:t>Véhicules </a:t>
          </a:r>
        </a:p>
        <a:p>
          <a:pPr marL="0" lvl="0" indent="0" algn="ctr" defTabSz="533400">
            <a:lnSpc>
              <a:spcPct val="90000"/>
            </a:lnSpc>
            <a:spcBef>
              <a:spcPct val="0"/>
            </a:spcBef>
            <a:spcAft>
              <a:spcPct val="35000"/>
            </a:spcAft>
            <a:buNone/>
          </a:pPr>
          <a:r>
            <a:rPr lang="fr-FR" sz="1200" kern="1200" dirty="0">
              <a:solidFill>
                <a:srgbClr val="3E454A"/>
              </a:solidFill>
              <a:latin typeface="Arial Narrow" panose="020B0606020202030204" pitchFamily="34" charset="0"/>
              <a:ea typeface="+mn-ea"/>
              <a:cs typeface="+mn-cs"/>
            </a:rPr>
            <a:t>(+ bornes / travaux)</a:t>
          </a:r>
        </a:p>
      </dsp:txBody>
      <dsp:txXfrm>
        <a:off x="129915" y="278540"/>
        <a:ext cx="1261931" cy="508963"/>
      </dsp:txXfrm>
    </dsp:sp>
    <dsp:sp modelId="{273A1652-5665-4A8D-BF73-73AB4E50610B}">
      <dsp:nvSpPr>
        <dsp:cNvPr id="0" name=""/>
        <dsp:cNvSpPr/>
      </dsp:nvSpPr>
      <dsp:spPr>
        <a:xfrm>
          <a:off x="1407682" y="443022"/>
          <a:ext cx="852835" cy="180000"/>
        </a:xfrm>
        <a:custGeom>
          <a:avLst/>
          <a:gdLst/>
          <a:ahLst/>
          <a:cxnLst/>
          <a:rect l="0" t="0" r="0" b="0"/>
          <a:pathLst>
            <a:path>
              <a:moveTo>
                <a:pt x="0" y="79189"/>
              </a:moveTo>
              <a:lnTo>
                <a:pt x="750395" y="79189"/>
              </a:lnTo>
            </a:path>
          </a:pathLst>
        </a:custGeom>
        <a:noFill/>
        <a:ln w="12700" cap="flat" cmpd="sng" algn="ctr">
          <a:solidFill>
            <a:srgbClr val="A5CC74">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fr-FR" sz="1200" kern="1200">
            <a:solidFill>
              <a:srgbClr val="3E454A">
                <a:hueOff val="0"/>
                <a:satOff val="0"/>
                <a:lumOff val="0"/>
                <a:alphaOff val="0"/>
              </a:srgbClr>
            </a:solidFill>
            <a:latin typeface="Arial Narrow" panose="020B0606020202030204" pitchFamily="34" charset="0"/>
            <a:ea typeface="+mn-ea"/>
            <a:cs typeface="+mn-cs"/>
          </a:endParaRPr>
        </a:p>
      </dsp:txBody>
      <dsp:txXfrm>
        <a:off x="1812778" y="511701"/>
        <a:ext cx="0" cy="0"/>
      </dsp:txXfrm>
    </dsp:sp>
    <dsp:sp modelId="{98EBD2BB-F102-48BF-9D3D-3C2660CB2189}">
      <dsp:nvSpPr>
        <dsp:cNvPr id="0" name=""/>
        <dsp:cNvSpPr/>
      </dsp:nvSpPr>
      <dsp:spPr>
        <a:xfrm>
          <a:off x="2260517" y="0"/>
          <a:ext cx="2132088" cy="1066044"/>
        </a:xfrm>
        <a:prstGeom prst="roundRect">
          <a:avLst>
            <a:gd name="adj" fmla="val 10000"/>
          </a:avLst>
        </a:prstGeom>
        <a:solidFill>
          <a:srgbClr val="A5CC74">
            <a:hueOff val="0"/>
            <a:satOff val="0"/>
            <a:lumOff val="0"/>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fr-FR" sz="1200" kern="1200">
              <a:solidFill>
                <a:srgbClr val="FFFFFF"/>
              </a:solidFill>
              <a:latin typeface="Arial Narrow" panose="020B0606020202030204" pitchFamily="34" charset="0"/>
              <a:ea typeface="+mn-ea"/>
              <a:cs typeface="+mn-cs"/>
            </a:rPr>
            <a:t>Certificat d’immatriculation</a:t>
          </a:r>
        </a:p>
        <a:p>
          <a:pPr marL="0" lvl="0" indent="0" algn="ctr" defTabSz="533400">
            <a:lnSpc>
              <a:spcPct val="90000"/>
            </a:lnSpc>
            <a:spcBef>
              <a:spcPct val="0"/>
            </a:spcBef>
            <a:spcAft>
              <a:spcPct val="35000"/>
            </a:spcAft>
            <a:buNone/>
          </a:pPr>
          <a:r>
            <a:rPr lang="fr-FR" sz="1200" kern="1200">
              <a:solidFill>
                <a:srgbClr val="FFFFFF"/>
              </a:solidFill>
              <a:latin typeface="Arial Narrow" panose="020B0606020202030204" pitchFamily="34" charset="0"/>
              <a:ea typeface="+mn-ea"/>
              <a:cs typeface="+mn-cs"/>
            </a:rPr>
            <a:t>Facture fourniture et travaux borne(s)</a:t>
          </a:r>
        </a:p>
      </dsp:txBody>
      <dsp:txXfrm>
        <a:off x="2291740" y="31223"/>
        <a:ext cx="2069642" cy="1003598"/>
      </dsp:txXfrm>
    </dsp:sp>
  </dsp:spTree>
</dsp:drawing>
</file>

<file path=ppt/diagrams/layout1.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2138" tIns="46069" rIns="92138" bIns="46069" rtlCol="0"/>
          <a:lstStyle>
            <a:lvl1pPr algn="r">
              <a:defRPr sz="1300"/>
            </a:lvl1pPr>
          </a:lstStyle>
          <a:p>
            <a:fld id="{F77A0AB4-7775-4FC7-B8A1-46CFA9F0F0E9}" type="datetimeFigureOut">
              <a:rPr lang="fr-FR" smtClean="0"/>
              <a:t>01/02/2022</a:t>
            </a:fld>
            <a:endParaRPr lang="fr-FR"/>
          </a:p>
        </p:txBody>
      </p:sp>
      <p:sp>
        <p:nvSpPr>
          <p:cNvPr id="4" name="Espace réservé du pied de page 3"/>
          <p:cNvSpPr>
            <a:spLocks noGrp="1"/>
          </p:cNvSpPr>
          <p:nvPr>
            <p:ph type="ftr" sz="quarter" idx="2"/>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3850443" y="9428586"/>
            <a:ext cx="2945659" cy="498055"/>
          </a:xfrm>
          <a:prstGeom prst="rect">
            <a:avLst/>
          </a:prstGeom>
        </p:spPr>
        <p:txBody>
          <a:bodyPr vert="horz" lIns="92138" tIns="46069" rIns="92138" bIns="46069" rtlCol="0" anchor="b"/>
          <a:lstStyle>
            <a:lvl1pPr algn="r">
              <a:defRPr sz="1300"/>
            </a:lvl1pPr>
          </a:lstStyle>
          <a:p>
            <a:fld id="{964C3968-A1B5-4F38-B712-C964C7D4F433}" type="slidenum">
              <a:rPr lang="fr-FR" smtClean="0"/>
              <a:t>‹N°›</a:t>
            </a:fld>
            <a:endParaRPr lang="fr-FR"/>
          </a:p>
        </p:txBody>
      </p:sp>
    </p:spTree>
    <p:extLst>
      <p:ext uri="{BB962C8B-B14F-4D97-AF65-F5344CB8AC3E}">
        <p14:creationId xmlns:p14="http://schemas.microsoft.com/office/powerpoint/2010/main" val="3458970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2138" tIns="46069" rIns="92138" bIns="46069" rtlCol="0"/>
          <a:lstStyle>
            <a:lvl1pPr algn="r">
              <a:defRPr sz="1300"/>
            </a:lvl1pPr>
          </a:lstStyle>
          <a:p>
            <a:fld id="{11D46B69-4552-46CB-8059-651E9FE79FD0}" type="datetimeFigureOut">
              <a:rPr lang="fr-FR" smtClean="0"/>
              <a:t>01/02/2022</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2138" tIns="46069" rIns="92138" bIns="46069" rtlCol="0" anchor="ctr"/>
          <a:lstStyle/>
          <a:p>
            <a:endParaRPr lang="fr-FR"/>
          </a:p>
        </p:txBody>
      </p:sp>
      <p:sp>
        <p:nvSpPr>
          <p:cNvPr id="5" name="Espace réservé des notes 4"/>
          <p:cNvSpPr>
            <a:spLocks noGrp="1"/>
          </p:cNvSpPr>
          <p:nvPr>
            <p:ph type="body" sz="quarter" idx="3"/>
          </p:nvPr>
        </p:nvSpPr>
        <p:spPr>
          <a:xfrm>
            <a:off x="679768" y="4777195"/>
            <a:ext cx="5438140" cy="3908614"/>
          </a:xfrm>
          <a:prstGeom prst="rect">
            <a:avLst/>
          </a:prstGeom>
        </p:spPr>
        <p:txBody>
          <a:bodyPr vert="horz" lIns="92138" tIns="46069" rIns="92138" bIns="46069"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3850443" y="9428586"/>
            <a:ext cx="2945659" cy="498055"/>
          </a:xfrm>
          <a:prstGeom prst="rect">
            <a:avLst/>
          </a:prstGeom>
        </p:spPr>
        <p:txBody>
          <a:bodyPr vert="horz" lIns="92138" tIns="46069" rIns="92138" bIns="46069" rtlCol="0" anchor="b"/>
          <a:lstStyle>
            <a:lvl1pPr algn="r">
              <a:defRPr sz="1300"/>
            </a:lvl1pPr>
          </a:lstStyle>
          <a:p>
            <a:fld id="{5E6C0AB7-84EE-46A7-ACC8-EBAB79331247}" type="slidenum">
              <a:rPr lang="fr-FR" smtClean="0"/>
              <a:t>‹N°›</a:t>
            </a:fld>
            <a:endParaRPr lang="fr-FR"/>
          </a:p>
        </p:txBody>
      </p:sp>
    </p:spTree>
    <p:extLst>
      <p:ext uri="{BB962C8B-B14F-4D97-AF65-F5344CB8AC3E}">
        <p14:creationId xmlns:p14="http://schemas.microsoft.com/office/powerpoint/2010/main" val="956187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2</a:t>
            </a:fld>
            <a:endParaRPr lang="fr-FR"/>
          </a:p>
        </p:txBody>
      </p:sp>
    </p:spTree>
    <p:extLst>
      <p:ext uri="{BB962C8B-B14F-4D97-AF65-F5344CB8AC3E}">
        <p14:creationId xmlns:p14="http://schemas.microsoft.com/office/powerpoint/2010/main" val="9274964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3</a:t>
            </a:fld>
            <a:endParaRPr lang="fr-FR"/>
          </a:p>
        </p:txBody>
      </p:sp>
    </p:spTree>
    <p:extLst>
      <p:ext uri="{BB962C8B-B14F-4D97-AF65-F5344CB8AC3E}">
        <p14:creationId xmlns:p14="http://schemas.microsoft.com/office/powerpoint/2010/main" val="22615872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4</a:t>
            </a:fld>
            <a:endParaRPr lang="fr-FR"/>
          </a:p>
        </p:txBody>
      </p:sp>
    </p:spTree>
    <p:extLst>
      <p:ext uri="{BB962C8B-B14F-4D97-AF65-F5344CB8AC3E}">
        <p14:creationId xmlns:p14="http://schemas.microsoft.com/office/powerpoint/2010/main" val="22668524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5</a:t>
            </a:fld>
            <a:endParaRPr lang="fr-FR"/>
          </a:p>
        </p:txBody>
      </p:sp>
    </p:spTree>
    <p:extLst>
      <p:ext uri="{BB962C8B-B14F-4D97-AF65-F5344CB8AC3E}">
        <p14:creationId xmlns:p14="http://schemas.microsoft.com/office/powerpoint/2010/main" val="41662750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6</a:t>
            </a:fld>
            <a:endParaRPr lang="fr-FR"/>
          </a:p>
        </p:txBody>
      </p:sp>
    </p:spTree>
    <p:extLst>
      <p:ext uri="{BB962C8B-B14F-4D97-AF65-F5344CB8AC3E}">
        <p14:creationId xmlns:p14="http://schemas.microsoft.com/office/powerpoint/2010/main" val="22291558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7</a:t>
            </a:fld>
            <a:endParaRPr lang="fr-FR"/>
          </a:p>
        </p:txBody>
      </p:sp>
    </p:spTree>
    <p:extLst>
      <p:ext uri="{BB962C8B-B14F-4D97-AF65-F5344CB8AC3E}">
        <p14:creationId xmlns:p14="http://schemas.microsoft.com/office/powerpoint/2010/main" val="3025234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8</a:t>
            </a:fld>
            <a:endParaRPr lang="fr-FR"/>
          </a:p>
        </p:txBody>
      </p:sp>
    </p:spTree>
    <p:extLst>
      <p:ext uri="{BB962C8B-B14F-4D97-AF65-F5344CB8AC3E}">
        <p14:creationId xmlns:p14="http://schemas.microsoft.com/office/powerpoint/2010/main" val="42344574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9</a:t>
            </a:fld>
            <a:endParaRPr lang="fr-FR"/>
          </a:p>
        </p:txBody>
      </p:sp>
    </p:spTree>
    <p:extLst>
      <p:ext uri="{BB962C8B-B14F-4D97-AF65-F5344CB8AC3E}">
        <p14:creationId xmlns:p14="http://schemas.microsoft.com/office/powerpoint/2010/main" val="16767724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10</a:t>
            </a:fld>
            <a:endParaRPr lang="fr-FR"/>
          </a:p>
        </p:txBody>
      </p:sp>
    </p:spTree>
    <p:extLst>
      <p:ext uri="{BB962C8B-B14F-4D97-AF65-F5344CB8AC3E}">
        <p14:creationId xmlns:p14="http://schemas.microsoft.com/office/powerpoint/2010/main" val="27599081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11</a:t>
            </a:fld>
            <a:endParaRPr lang="fr-FR"/>
          </a:p>
        </p:txBody>
      </p:sp>
    </p:spTree>
    <p:extLst>
      <p:ext uri="{BB962C8B-B14F-4D97-AF65-F5344CB8AC3E}">
        <p14:creationId xmlns:p14="http://schemas.microsoft.com/office/powerpoint/2010/main" val="16721660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12</a:t>
            </a:fld>
            <a:endParaRPr lang="fr-FR"/>
          </a:p>
        </p:txBody>
      </p:sp>
    </p:spTree>
    <p:extLst>
      <p:ext uri="{BB962C8B-B14F-4D97-AF65-F5344CB8AC3E}">
        <p14:creationId xmlns:p14="http://schemas.microsoft.com/office/powerpoint/2010/main" val="15840118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13</a:t>
            </a:fld>
            <a:endParaRPr lang="fr-FR"/>
          </a:p>
        </p:txBody>
      </p:sp>
    </p:spTree>
    <p:extLst>
      <p:ext uri="{BB962C8B-B14F-4D97-AF65-F5344CB8AC3E}">
        <p14:creationId xmlns:p14="http://schemas.microsoft.com/office/powerpoint/2010/main" val="2463114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14</a:t>
            </a:fld>
            <a:endParaRPr lang="fr-FR"/>
          </a:p>
        </p:txBody>
      </p:sp>
    </p:spTree>
    <p:extLst>
      <p:ext uri="{BB962C8B-B14F-4D97-AF65-F5344CB8AC3E}">
        <p14:creationId xmlns:p14="http://schemas.microsoft.com/office/powerpoint/2010/main" val="26931322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15</a:t>
            </a:fld>
            <a:endParaRPr lang="fr-FR"/>
          </a:p>
        </p:txBody>
      </p:sp>
    </p:spTree>
    <p:extLst>
      <p:ext uri="{BB962C8B-B14F-4D97-AF65-F5344CB8AC3E}">
        <p14:creationId xmlns:p14="http://schemas.microsoft.com/office/powerpoint/2010/main" val="23853237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16</a:t>
            </a:fld>
            <a:endParaRPr lang="fr-FR"/>
          </a:p>
        </p:txBody>
      </p:sp>
    </p:spTree>
    <p:extLst>
      <p:ext uri="{BB962C8B-B14F-4D97-AF65-F5344CB8AC3E}">
        <p14:creationId xmlns:p14="http://schemas.microsoft.com/office/powerpoint/2010/main" val="15636063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17</a:t>
            </a:fld>
            <a:endParaRPr lang="fr-FR"/>
          </a:p>
        </p:txBody>
      </p:sp>
    </p:spTree>
    <p:extLst>
      <p:ext uri="{BB962C8B-B14F-4D97-AF65-F5344CB8AC3E}">
        <p14:creationId xmlns:p14="http://schemas.microsoft.com/office/powerpoint/2010/main" val="37524827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18</a:t>
            </a:fld>
            <a:endParaRPr lang="fr-FR"/>
          </a:p>
        </p:txBody>
      </p:sp>
    </p:spTree>
    <p:extLst>
      <p:ext uri="{BB962C8B-B14F-4D97-AF65-F5344CB8AC3E}">
        <p14:creationId xmlns:p14="http://schemas.microsoft.com/office/powerpoint/2010/main" val="15195722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19</a:t>
            </a:fld>
            <a:endParaRPr lang="fr-FR"/>
          </a:p>
        </p:txBody>
      </p:sp>
    </p:spTree>
    <p:extLst>
      <p:ext uri="{BB962C8B-B14F-4D97-AF65-F5344CB8AC3E}">
        <p14:creationId xmlns:p14="http://schemas.microsoft.com/office/powerpoint/2010/main" val="19416409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20</a:t>
            </a:fld>
            <a:endParaRPr lang="fr-FR"/>
          </a:p>
        </p:txBody>
      </p:sp>
    </p:spTree>
    <p:extLst>
      <p:ext uri="{BB962C8B-B14F-4D97-AF65-F5344CB8AC3E}">
        <p14:creationId xmlns:p14="http://schemas.microsoft.com/office/powerpoint/2010/main" val="7843283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21</a:t>
            </a:fld>
            <a:endParaRPr lang="fr-FR"/>
          </a:p>
        </p:txBody>
      </p:sp>
    </p:spTree>
    <p:extLst>
      <p:ext uri="{BB962C8B-B14F-4D97-AF65-F5344CB8AC3E}">
        <p14:creationId xmlns:p14="http://schemas.microsoft.com/office/powerpoint/2010/main" val="5656855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22</a:t>
            </a:fld>
            <a:endParaRPr lang="fr-FR"/>
          </a:p>
        </p:txBody>
      </p:sp>
    </p:spTree>
    <p:extLst>
      <p:ext uri="{BB962C8B-B14F-4D97-AF65-F5344CB8AC3E}">
        <p14:creationId xmlns:p14="http://schemas.microsoft.com/office/powerpoint/2010/main" val="24273161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23</a:t>
            </a:fld>
            <a:endParaRPr lang="fr-FR"/>
          </a:p>
        </p:txBody>
      </p:sp>
    </p:spTree>
    <p:extLst>
      <p:ext uri="{BB962C8B-B14F-4D97-AF65-F5344CB8AC3E}">
        <p14:creationId xmlns:p14="http://schemas.microsoft.com/office/powerpoint/2010/main" val="34033588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24</a:t>
            </a:fld>
            <a:endParaRPr lang="fr-FR"/>
          </a:p>
        </p:txBody>
      </p:sp>
    </p:spTree>
    <p:extLst>
      <p:ext uri="{BB962C8B-B14F-4D97-AF65-F5344CB8AC3E}">
        <p14:creationId xmlns:p14="http://schemas.microsoft.com/office/powerpoint/2010/main" val="25355898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25</a:t>
            </a:fld>
            <a:endParaRPr lang="fr-FR"/>
          </a:p>
        </p:txBody>
      </p:sp>
    </p:spTree>
    <p:extLst>
      <p:ext uri="{BB962C8B-B14F-4D97-AF65-F5344CB8AC3E}">
        <p14:creationId xmlns:p14="http://schemas.microsoft.com/office/powerpoint/2010/main" val="11228779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26</a:t>
            </a:fld>
            <a:endParaRPr lang="fr-FR"/>
          </a:p>
        </p:txBody>
      </p:sp>
    </p:spTree>
    <p:extLst>
      <p:ext uri="{BB962C8B-B14F-4D97-AF65-F5344CB8AC3E}">
        <p14:creationId xmlns:p14="http://schemas.microsoft.com/office/powerpoint/2010/main" val="20174451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27</a:t>
            </a:fld>
            <a:endParaRPr lang="fr-FR"/>
          </a:p>
        </p:txBody>
      </p:sp>
    </p:spTree>
    <p:extLst>
      <p:ext uri="{BB962C8B-B14F-4D97-AF65-F5344CB8AC3E}">
        <p14:creationId xmlns:p14="http://schemas.microsoft.com/office/powerpoint/2010/main" val="34431049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7.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7.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7.jp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5.xml"/><Relationship Id="rId4" Type="http://schemas.openxmlformats.org/officeDocument/2006/relationships/image" Target="../media/image7.jp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6.xml"/><Relationship Id="rId4" Type="http://schemas.openxmlformats.org/officeDocument/2006/relationships/image" Target="../media/image7.jp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7.xml"/><Relationship Id="rId4" Type="http://schemas.openxmlformats.org/officeDocument/2006/relationships/image" Target="../media/image7.jp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8.xml"/><Relationship Id="rId4" Type="http://schemas.openxmlformats.org/officeDocument/2006/relationships/image" Target="../media/image7.jp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9.xml"/><Relationship Id="rId4" Type="http://schemas.openxmlformats.org/officeDocument/2006/relationships/image" Target="../media/image7.jp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3" name="Image 12"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27640" y="6268551"/>
            <a:ext cx="280381" cy="306554"/>
          </a:xfrm>
          <a:prstGeom prst="rect">
            <a:avLst/>
          </a:prstGeom>
        </p:spPr>
      </p:pic>
      <p:pic>
        <p:nvPicPr>
          <p:cNvPr id="17" name="Imag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73725" y="6201437"/>
            <a:ext cx="1357807" cy="446240"/>
          </a:xfrm>
          <a:prstGeom prst="rect">
            <a:avLst/>
          </a:prstGeom>
        </p:spPr>
      </p:pic>
    </p:spTree>
    <p:extLst>
      <p:ext uri="{BB962C8B-B14F-4D97-AF65-F5344CB8AC3E}">
        <p14:creationId xmlns:p14="http://schemas.microsoft.com/office/powerpoint/2010/main" val="648505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249471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5"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604407" y="6281674"/>
            <a:ext cx="2862915" cy="440108"/>
          </a:xfrm>
          <a:prstGeom prst="rect">
            <a:avLst/>
          </a:prstGeom>
          <a:solidFill>
            <a:schemeClr val="bg1"/>
          </a:solidFill>
          <a:ln>
            <a:noFill/>
          </a:ln>
          <a:effectLst/>
        </p:spPr>
      </p:pic>
      <p:sp>
        <p:nvSpPr>
          <p:cNvPr id="7" name="Rectangle 6"/>
          <p:cNvSpPr/>
          <p:nvPr userDrawn="1"/>
        </p:nvSpPr>
        <p:spPr>
          <a:xfrm>
            <a:off x="4998452" y="6389363"/>
            <a:ext cx="2246449"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S3 2022</a:t>
            </a:r>
          </a:p>
        </p:txBody>
      </p:sp>
    </p:spTree>
    <p:extLst>
      <p:ext uri="{BB962C8B-B14F-4D97-AF65-F5344CB8AC3E}">
        <p14:creationId xmlns:p14="http://schemas.microsoft.com/office/powerpoint/2010/main" val="5913089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604407" y="6281674"/>
            <a:ext cx="2862915" cy="440108"/>
          </a:xfrm>
          <a:prstGeom prst="rect">
            <a:avLst/>
          </a:prstGeom>
          <a:solidFill>
            <a:schemeClr val="bg1"/>
          </a:solidFill>
          <a:ln>
            <a:noFill/>
          </a:ln>
          <a:effectLst/>
        </p:spPr>
      </p:pic>
      <p:sp>
        <p:nvSpPr>
          <p:cNvPr id="9" name="Rectangle 8"/>
          <p:cNvSpPr/>
          <p:nvPr userDrawn="1"/>
        </p:nvSpPr>
        <p:spPr>
          <a:xfrm>
            <a:off x="4998452" y="6389363"/>
            <a:ext cx="2246449"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S3 2022</a:t>
            </a:r>
          </a:p>
        </p:txBody>
      </p:sp>
    </p:spTree>
    <p:extLst>
      <p:ext uri="{BB962C8B-B14F-4D97-AF65-F5344CB8AC3E}">
        <p14:creationId xmlns:p14="http://schemas.microsoft.com/office/powerpoint/2010/main" val="31594178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pic>
        <p:nvPicPr>
          <p:cNvPr id="1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604407" y="6281674"/>
            <a:ext cx="2862915" cy="440108"/>
          </a:xfrm>
          <a:prstGeom prst="rect">
            <a:avLst/>
          </a:prstGeom>
          <a:solidFill>
            <a:schemeClr val="bg1"/>
          </a:solidFill>
          <a:ln>
            <a:noFill/>
          </a:ln>
          <a:effectLst/>
        </p:spPr>
      </p:pic>
      <p:sp>
        <p:nvSpPr>
          <p:cNvPr id="12" name="Rectangle 11"/>
          <p:cNvSpPr/>
          <p:nvPr userDrawn="1"/>
        </p:nvSpPr>
        <p:spPr>
          <a:xfrm>
            <a:off x="4998452" y="6389363"/>
            <a:ext cx="2246449"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S3 2022</a:t>
            </a:r>
          </a:p>
        </p:txBody>
      </p:sp>
    </p:spTree>
    <p:extLst>
      <p:ext uri="{BB962C8B-B14F-4D97-AF65-F5344CB8AC3E}">
        <p14:creationId xmlns:p14="http://schemas.microsoft.com/office/powerpoint/2010/main" val="4007982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pic>
        <p:nvPicPr>
          <p:cNvPr id="1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604407" y="6281674"/>
            <a:ext cx="2862915" cy="440108"/>
          </a:xfrm>
          <a:prstGeom prst="rect">
            <a:avLst/>
          </a:prstGeom>
          <a:solidFill>
            <a:schemeClr val="bg1"/>
          </a:solidFill>
          <a:ln>
            <a:noFill/>
          </a:ln>
          <a:effectLst/>
        </p:spPr>
      </p:pic>
      <p:sp>
        <p:nvSpPr>
          <p:cNvPr id="12" name="Rectangle 11"/>
          <p:cNvSpPr/>
          <p:nvPr userDrawn="1"/>
        </p:nvSpPr>
        <p:spPr>
          <a:xfrm>
            <a:off x="4998452" y="6389363"/>
            <a:ext cx="2324995"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S42 2021</a:t>
            </a:r>
          </a:p>
        </p:txBody>
      </p:sp>
    </p:spTree>
    <p:extLst>
      <p:ext uri="{BB962C8B-B14F-4D97-AF65-F5344CB8AC3E}">
        <p14:creationId xmlns:p14="http://schemas.microsoft.com/office/powerpoint/2010/main" val="2389290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2109274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1"/>
            <a:ext cx="12192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2" name="Rectangle 1"/>
          <p:cNvSpPr/>
          <p:nvPr userDrawn="1"/>
        </p:nvSpPr>
        <p:spPr>
          <a:xfrm>
            <a:off x="-1" y="6260952"/>
            <a:ext cx="9357756"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sz="1800"/>
          </a:p>
        </p:txBody>
      </p:sp>
    </p:spTree>
    <p:extLst>
      <p:ext uri="{BB962C8B-B14F-4D97-AF65-F5344CB8AC3E}">
        <p14:creationId xmlns:p14="http://schemas.microsoft.com/office/powerpoint/2010/main" val="1239119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Tree>
    <p:extLst>
      <p:ext uri="{BB962C8B-B14F-4D97-AF65-F5344CB8AC3E}">
        <p14:creationId xmlns:p14="http://schemas.microsoft.com/office/powerpoint/2010/main" val="1125014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2481087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7923805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106721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8311949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spTree>
    <p:extLst>
      <p:ext uri="{BB962C8B-B14F-4D97-AF65-F5344CB8AC3E}">
        <p14:creationId xmlns:p14="http://schemas.microsoft.com/office/powerpoint/2010/main" val="3475906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1556870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5814012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743390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0761467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6770508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spTree>
    <p:extLst>
      <p:ext uri="{BB962C8B-B14F-4D97-AF65-F5344CB8AC3E}">
        <p14:creationId xmlns:p14="http://schemas.microsoft.com/office/powerpoint/2010/main" val="25844191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21839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1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59292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1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85356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rgbClr val="F7DAAF"/>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rgbClr val="F7DAAF"/>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60266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150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53627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2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73123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2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36219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accent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accent2">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a:t>Modifiez le style du titre</a:t>
            </a: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9503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66468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6"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83437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3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64404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3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9"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68901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accent5">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accent5">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a:t>Modifiez le style du titre</a:t>
            </a: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11585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19828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295566512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6100140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80660120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40997916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770473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spTree>
    <p:extLst>
      <p:ext uri="{BB962C8B-B14F-4D97-AF65-F5344CB8AC3E}">
        <p14:creationId xmlns:p14="http://schemas.microsoft.com/office/powerpoint/2010/main" val="38074985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6512625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14"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20"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23360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91330986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6762684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2382045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184574368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318375026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210733" y="1321481"/>
            <a:ext cx="11389784"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16852180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757427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00388019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18019237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179932054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43061096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7933" y="1354138"/>
            <a:ext cx="11389784"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4316920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46401811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77905949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6309555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20198872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85359533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58291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441476" y="162197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68128185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78357415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251884067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333324298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231393574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7933" y="1354138"/>
            <a:ext cx="11389784"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69861655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406618892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5476657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30182033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39414338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4324210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image" Target="../media/image7.jpg"/><Relationship Id="rId4" Type="http://schemas.openxmlformats.org/officeDocument/2006/relationships/slideLayout" Target="../slideLayouts/slideLayout13.xml"/><Relationship Id="rId9" Type="http://schemas.openxmlformats.org/officeDocument/2006/relationships/image" Target="../media/image6.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3" Type="http://schemas.openxmlformats.org/officeDocument/2006/relationships/slideLayout" Target="../slideLayouts/slideLayout19.xml"/><Relationship Id="rId21" Type="http://schemas.openxmlformats.org/officeDocument/2006/relationships/slideLayout" Target="../slideLayouts/slideLayout37.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image" Target="../media/image7.jpg"/><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24" Type="http://schemas.openxmlformats.org/officeDocument/2006/relationships/image" Target="../media/image9.emf"/><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theme" Target="../theme/theme3.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41.xml"/><Relationship Id="rId7" Type="http://schemas.openxmlformats.org/officeDocument/2006/relationships/slideLayout" Target="../slideLayouts/slideLayout45.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5" Type="http://schemas.openxmlformats.org/officeDocument/2006/relationships/slideLayout" Target="../slideLayouts/slideLayout43.xml"/><Relationship Id="rId10" Type="http://schemas.openxmlformats.org/officeDocument/2006/relationships/image" Target="../media/image7.jpg"/><Relationship Id="rId4" Type="http://schemas.openxmlformats.org/officeDocument/2006/relationships/slideLayout" Target="../slideLayouts/slideLayout42.xml"/><Relationship Id="rId9" Type="http://schemas.openxmlformats.org/officeDocument/2006/relationships/image" Target="../media/image13.jpeg"/></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4" Type="http://schemas.openxmlformats.org/officeDocument/2006/relationships/slideLayout" Target="../slideLayouts/slideLayout49.xml"/><Relationship Id="rId9" Type="http://schemas.openxmlformats.org/officeDocument/2006/relationships/image" Target="../media/image7.jpg"/></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55.xml"/><Relationship Id="rId7" Type="http://schemas.openxmlformats.org/officeDocument/2006/relationships/slideLayout" Target="../slideLayouts/slideLayout59.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5" Type="http://schemas.openxmlformats.org/officeDocument/2006/relationships/slideLayout" Target="../slideLayouts/slideLayout57.xml"/><Relationship Id="rId4" Type="http://schemas.openxmlformats.org/officeDocument/2006/relationships/slideLayout" Target="../slideLayouts/slideLayout56.xml"/><Relationship Id="rId9" Type="http://schemas.openxmlformats.org/officeDocument/2006/relationships/image" Target="../media/image7.jp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5" Type="http://schemas.openxmlformats.org/officeDocument/2006/relationships/slideLayout" Target="../slideLayouts/slideLayout64.xml"/><Relationship Id="rId4" Type="http://schemas.openxmlformats.org/officeDocument/2006/relationships/slideLayout" Target="../slideLayouts/slideLayout63.xml"/><Relationship Id="rId9" Type="http://schemas.openxmlformats.org/officeDocument/2006/relationships/image" Target="../media/image7.jpg"/></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69.xml"/><Relationship Id="rId7" Type="http://schemas.openxmlformats.org/officeDocument/2006/relationships/slideLayout" Target="../slideLayouts/slideLayout73.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5" Type="http://schemas.openxmlformats.org/officeDocument/2006/relationships/slideLayout" Target="../slideLayouts/slideLayout71.xml"/><Relationship Id="rId4" Type="http://schemas.openxmlformats.org/officeDocument/2006/relationships/slideLayout" Target="../slideLayouts/slideLayout70.xml"/><Relationship Id="rId9" Type="http://schemas.openxmlformats.org/officeDocument/2006/relationships/image" Target="../media/image7.jpg"/></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76.xml"/><Relationship Id="rId7" Type="http://schemas.openxmlformats.org/officeDocument/2006/relationships/slideLayout" Target="../slideLayouts/slideLayout80.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5" Type="http://schemas.openxmlformats.org/officeDocument/2006/relationships/slideLayout" Target="../slideLayouts/slideLayout78.xml"/><Relationship Id="rId4" Type="http://schemas.openxmlformats.org/officeDocument/2006/relationships/slideLayout" Target="../slideLayouts/slideLayout77.xml"/><Relationship Id="rId9" Type="http://schemas.openxmlformats.org/officeDocument/2006/relationships/image" Target="../media/image7.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Picture 2"/>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4617334" y="6286075"/>
            <a:ext cx="2862915" cy="440108"/>
          </a:xfrm>
          <a:prstGeom prst="rect">
            <a:avLst/>
          </a:prstGeom>
          <a:solidFill>
            <a:schemeClr val="bg1"/>
          </a:solidFill>
          <a:ln>
            <a:noFill/>
          </a:ln>
          <a:effectLst/>
        </p:spPr>
      </p:pic>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377578" y="6358677"/>
            <a:ext cx="370417"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pic>
        <p:nvPicPr>
          <p:cNvPr id="17" name="Image 16"/>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10838610" y="6360547"/>
            <a:ext cx="1153004" cy="378932"/>
          </a:xfrm>
          <a:prstGeom prst="rect">
            <a:avLst/>
          </a:prstGeom>
        </p:spPr>
      </p:pic>
      <p:pic>
        <p:nvPicPr>
          <p:cNvPr id="11" name="Picture 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ectangle 17"/>
          <p:cNvSpPr/>
          <p:nvPr userDrawn="1"/>
        </p:nvSpPr>
        <p:spPr>
          <a:xfrm>
            <a:off x="4998452" y="6389363"/>
            <a:ext cx="2324995"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S5 2022</a:t>
            </a:r>
          </a:p>
        </p:txBody>
      </p:sp>
    </p:spTree>
    <p:extLst>
      <p:ext uri="{BB962C8B-B14F-4D97-AF65-F5344CB8AC3E}">
        <p14:creationId xmlns:p14="http://schemas.microsoft.com/office/powerpoint/2010/main" val="918055934"/>
      </p:ext>
    </p:extLst>
  </p:cSld>
  <p:clrMap bg1="lt1" tx1="dk1" bg2="lt2" tx2="dk2" accent1="accent1" accent2="accent2" accent3="accent3" accent4="accent4" accent5="accent5" accent6="accent6" hlink="hlink" folHlink="folHlink"/>
  <p:sldLayoutIdLst>
    <p:sldLayoutId id="2147483878" r:id="rId1"/>
    <p:sldLayoutId id="2147483769" r:id="rId2"/>
    <p:sldLayoutId id="2147483771" r:id="rId3"/>
    <p:sldLayoutId id="2147483772" r:id="rId4"/>
    <p:sldLayoutId id="2147483773" r:id="rId5"/>
    <p:sldLayoutId id="2147483774" r:id="rId6"/>
    <p:sldLayoutId id="2147483775" r:id="rId7"/>
    <p:sldLayoutId id="2147483882" r:id="rId8"/>
    <p:sldLayoutId id="2147483881" r:id="rId9"/>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377578" y="6358677"/>
            <a:ext cx="370417"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1022651" y="6357938"/>
            <a:ext cx="8617536"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2"/>
                </a:solidFill>
                <a:latin typeface="Arial Narrow" panose="020B0606020202030204" pitchFamily="34" charset="0"/>
              </a:rPr>
              <a:t>TITRE DE LA PRÉSENTATION</a:t>
            </a:r>
          </a:p>
        </p:txBody>
      </p:sp>
      <p:pic>
        <p:nvPicPr>
          <p:cNvPr id="16" name="Image 15" descr="Griffetaupe.pdf"/>
          <p:cNvPicPr>
            <a:picLocks noChangeAspect="1"/>
          </p:cNvPicPr>
          <p:nvPr userDrawn="1"/>
        </p:nvPicPr>
        <p:blipFill rotWithShape="1">
          <a:blip r:embed="rId9">
            <a:extLst>
              <a:ext uri="{28A0092B-C50C-407E-A947-70E740481C1C}">
                <a14:useLocalDpi xmlns:a14="http://schemas.microsoft.com/office/drawing/2010/main" val="0"/>
              </a:ext>
            </a:extLst>
          </a:blip>
          <a:srcRect l="16105" t="18838" r="13858" b="13592"/>
          <a:stretch/>
        </p:blipFill>
        <p:spPr>
          <a:xfrm>
            <a:off x="865760" y="6343712"/>
            <a:ext cx="1616712" cy="311074"/>
          </a:xfrm>
          <a:prstGeom prst="rect">
            <a:avLst/>
          </a:prstGeom>
        </p:spPr>
      </p:pic>
      <p:pic>
        <p:nvPicPr>
          <p:cNvPr id="17"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3303531"/>
      </p:ext>
    </p:extLst>
  </p:cSld>
  <p:clrMap bg1="lt1" tx1="dk1" bg2="lt2" tx2="dk2" accent1="accent1" accent2="accent2" accent3="accent3" accent4="accent4" accent5="accent5" accent6="accent6" hlink="hlink" folHlink="folHlink"/>
  <p:sldLayoutIdLst>
    <p:sldLayoutId id="2147483869" r:id="rId1"/>
    <p:sldLayoutId id="2147483778" r:id="rId2"/>
    <p:sldLayoutId id="2147483779" r:id="rId3"/>
    <p:sldLayoutId id="2147483780" r:id="rId4"/>
    <p:sldLayoutId id="2147483781" r:id="rId5"/>
    <p:sldLayoutId id="2147483782" r:id="rId6"/>
    <p:sldLayoutId id="2147483783"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377578" y="6358677"/>
            <a:ext cx="370417"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1022651" y="6357938"/>
            <a:ext cx="8617536"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2"/>
                </a:solidFill>
                <a:latin typeface="Arial Narrow" panose="020B0606020202030204" pitchFamily="34" charset="0"/>
              </a:rPr>
              <a:t>TITRE DE LA PRÉSENTATION</a:t>
            </a:r>
          </a:p>
        </p:txBody>
      </p:sp>
      <p:pic>
        <p:nvPicPr>
          <p:cNvPr id="17" name="Image 16" descr="GRIFFE_PRO 2.pdf"/>
          <p:cNvPicPr>
            <a:picLocks noChangeAspect="1"/>
          </p:cNvPicPr>
          <p:nvPr userDrawn="1"/>
        </p:nvPicPr>
        <p:blipFill rotWithShape="1">
          <a:blip r:embed="rId24" cstate="print">
            <a:extLst>
              <a:ext uri="{28A0092B-C50C-407E-A947-70E740481C1C}">
                <a14:useLocalDpi xmlns:a14="http://schemas.microsoft.com/office/drawing/2010/main" val="0"/>
              </a:ext>
            </a:extLst>
          </a:blip>
          <a:srcRect l="8364" t="31060" r="9107" b="31740"/>
          <a:stretch/>
        </p:blipFill>
        <p:spPr>
          <a:xfrm>
            <a:off x="859621" y="6405773"/>
            <a:ext cx="1857873" cy="154101"/>
          </a:xfrm>
          <a:prstGeom prst="rect">
            <a:avLst/>
          </a:prstGeom>
        </p:spPr>
      </p:pic>
      <p:pic>
        <p:nvPicPr>
          <p:cNvPr id="16" name="Image 1"/>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9206643"/>
      </p:ext>
    </p:extLst>
  </p:cSld>
  <p:clrMap bg1="lt1" tx1="dk1" bg2="lt2" tx2="dk2" accent1="accent1" accent2="accent2" accent3="accent3" accent4="accent4" accent5="accent5" accent6="accent6" hlink="hlink" folHlink="folHlink"/>
  <p:sldLayoutIdLst>
    <p:sldLayoutId id="2147483870"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 id="2147483815" r:id="rId20"/>
    <p:sldLayoutId id="2147483816" r:id="rId21"/>
    <p:sldLayoutId id="2147483817" r:id="rId22"/>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377578" y="6358677"/>
            <a:ext cx="370417"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1022651" y="6357938"/>
            <a:ext cx="8617536"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2"/>
                </a:solidFill>
                <a:latin typeface="Arial Narrow" panose="020B0606020202030204" pitchFamily="34" charset="0"/>
              </a:rPr>
              <a:t>TITRE DE LA PRÉSENTATION</a:t>
            </a:r>
          </a:p>
        </p:txBody>
      </p:sp>
      <p:pic>
        <p:nvPicPr>
          <p:cNvPr id="17" name="Image 16" descr="Capture d’écran 2014-02-18 à 17.45.05.jpg"/>
          <p:cNvPicPr>
            <a:picLocks noChangeAspect="1"/>
          </p:cNvPicPr>
          <p:nvPr userDrawn="1"/>
        </p:nvPicPr>
        <p:blipFill rotWithShape="1">
          <a:blip r:embed="rId9" cstate="print">
            <a:extLst>
              <a:ext uri="{28A0092B-C50C-407E-A947-70E740481C1C}">
                <a14:useLocalDpi xmlns:a14="http://schemas.microsoft.com/office/drawing/2010/main" val="0"/>
              </a:ext>
            </a:extLst>
          </a:blip>
          <a:srcRect t="7996" b="6648"/>
          <a:stretch/>
        </p:blipFill>
        <p:spPr>
          <a:xfrm>
            <a:off x="854480" y="6334332"/>
            <a:ext cx="1892393" cy="349920"/>
          </a:xfrm>
          <a:prstGeom prst="rect">
            <a:avLst/>
          </a:prstGeom>
        </p:spPr>
      </p:pic>
      <p:pic>
        <p:nvPicPr>
          <p:cNvPr id="16"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0459620"/>
      </p:ext>
    </p:extLst>
  </p:cSld>
  <p:clrMap bg1="lt1" tx1="dk1" bg2="lt2" tx2="dk2" accent1="accent1" accent2="accent2" accent3="accent3" accent4="accent4" accent5="accent5" accent6="accent6" hlink="hlink" folHlink="folHlink"/>
  <p:sldLayoutIdLst>
    <p:sldLayoutId id="2147483871" r:id="rId1"/>
    <p:sldLayoutId id="2147483788" r:id="rId2"/>
    <p:sldLayoutId id="2147483789" r:id="rId3"/>
    <p:sldLayoutId id="2147483790" r:id="rId4"/>
    <p:sldLayoutId id="2147483791" r:id="rId5"/>
    <p:sldLayoutId id="2147483792" r:id="rId6"/>
    <p:sldLayoutId id="2147483793"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6" name="Groupe 25"/>
          <p:cNvGrpSpPr/>
          <p:nvPr userDrawn="1"/>
        </p:nvGrpSpPr>
        <p:grpSpPr>
          <a:xfrm>
            <a:off x="308509" y="357376"/>
            <a:ext cx="11460016" cy="709424"/>
            <a:chOff x="231382" y="357376"/>
            <a:chExt cx="8595012" cy="709424"/>
          </a:xfrm>
        </p:grpSpPr>
        <p:sp>
          <p:nvSpPr>
            <p:cNvPr id="27" name="Rectangle 26"/>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28" name="Rectangle 27"/>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29" name="Rectangle 2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31" name="Espace réservé du texte 22"/>
          <p:cNvSpPr txBox="1">
            <a:spLocks/>
          </p:cNvSpPr>
          <p:nvPr userDrawn="1"/>
        </p:nvSpPr>
        <p:spPr>
          <a:xfrm>
            <a:off x="1022651" y="357374"/>
            <a:ext cx="10745875" cy="709426"/>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2800"/>
              <a:t>TITRE DE LA partie</a:t>
            </a:r>
            <a:endParaRPr lang="fr-FR" sz="2800" dirty="0"/>
          </a:p>
        </p:txBody>
      </p:sp>
      <p:sp>
        <p:nvSpPr>
          <p:cNvPr id="32" name="ZoneTexte 31"/>
          <p:cNvSpPr txBox="1"/>
          <p:nvPr userDrawn="1"/>
        </p:nvSpPr>
        <p:spPr>
          <a:xfrm>
            <a:off x="839606" y="6394320"/>
            <a:ext cx="2436075" cy="230832"/>
          </a:xfrm>
          <a:prstGeom prst="rect">
            <a:avLst/>
          </a:prstGeom>
          <a:noFill/>
        </p:spPr>
        <p:txBody>
          <a:bodyPr wrap="square" rtlCol="0" anchor="ctr">
            <a:spAutoFit/>
          </a:bodyPr>
          <a:lstStyle/>
          <a:p>
            <a:pPr algn="l"/>
            <a:r>
              <a:rPr lang="fr-FR" sz="900" b="1" dirty="0">
                <a:solidFill>
                  <a:srgbClr val="9E0827"/>
                </a:solidFill>
                <a:latin typeface="Arial Narrow" panose="020B0606020202030204" pitchFamily="34" charset="0"/>
              </a:rPr>
              <a:t>ENTREPRISES</a:t>
            </a:r>
          </a:p>
        </p:txBody>
      </p:sp>
      <p:sp>
        <p:nvSpPr>
          <p:cNvPr id="33" name="Rectangle 32"/>
          <p:cNvSpPr/>
          <p:nvPr userDrawn="1"/>
        </p:nvSpPr>
        <p:spPr bwMode="auto">
          <a:xfrm>
            <a:off x="398126" y="6372222"/>
            <a:ext cx="366412" cy="264474"/>
          </a:xfrm>
          <a:prstGeom prst="rect">
            <a:avLst/>
          </a:prstGeom>
          <a:solidFill>
            <a:srgbClr val="9E082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34"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1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2366592"/>
      </p:ext>
    </p:extLst>
  </p:cSld>
  <p:clrMap bg1="lt1" tx1="dk1" bg2="lt2" tx2="dk2" accent1="accent1" accent2="accent2" accent3="accent3" accent4="accent4" accent5="accent5" accent6="accent6" hlink="hlink" folHlink="folHlink"/>
  <p:sldLayoutIdLst>
    <p:sldLayoutId id="2147483872" r:id="rId1"/>
    <p:sldLayoutId id="2147483820" r:id="rId2"/>
    <p:sldLayoutId id="2147483821" r:id="rId3"/>
    <p:sldLayoutId id="2147483822" r:id="rId4"/>
    <p:sldLayoutId id="2147483823" r:id="rId5"/>
    <p:sldLayoutId id="2147483824" r:id="rId6"/>
    <p:sldLayoutId id="2147483825"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C00000"/>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308509" y="357376"/>
            <a:ext cx="11460016"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17" name="Rectangle 16"/>
          <p:cNvSpPr/>
          <p:nvPr userDrawn="1"/>
        </p:nvSpPr>
        <p:spPr bwMode="auto">
          <a:xfrm>
            <a:off x="398126" y="6372222"/>
            <a:ext cx="366412" cy="264474"/>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1257640" y="415636"/>
            <a:ext cx="10380179"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3200"/>
              <a:t>TITRE DE LA partie</a:t>
            </a:r>
            <a:endParaRPr lang="fr-FR" sz="3200" dirty="0"/>
          </a:p>
        </p:txBody>
      </p:sp>
      <p:sp>
        <p:nvSpPr>
          <p:cNvPr id="20" name="ZoneTexte 19"/>
          <p:cNvSpPr txBox="1"/>
          <p:nvPr userDrawn="1"/>
        </p:nvSpPr>
        <p:spPr>
          <a:xfrm>
            <a:off x="839606" y="6328218"/>
            <a:ext cx="2436075" cy="369332"/>
          </a:xfrm>
          <a:prstGeom prst="rect">
            <a:avLst/>
          </a:prstGeom>
          <a:noFill/>
        </p:spPr>
        <p:txBody>
          <a:bodyPr wrap="square" rtlCol="0">
            <a:spAutoFit/>
          </a:bodyPr>
          <a:lstStyle/>
          <a:p>
            <a:pPr algn="l"/>
            <a:r>
              <a:rPr lang="fr-FR" sz="900" b="1" dirty="0">
                <a:solidFill>
                  <a:srgbClr val="DE6225"/>
                </a:solidFill>
                <a:latin typeface="Arial Narrow" panose="020B0606020202030204" pitchFamily="34" charset="0"/>
              </a:rPr>
              <a:t>ECONOMIE SOCIALE</a:t>
            </a:r>
            <a:br>
              <a:rPr lang="fr-FR" sz="900" b="1" dirty="0">
                <a:solidFill>
                  <a:srgbClr val="DE6225"/>
                </a:solidFill>
                <a:latin typeface="Arial Narrow" panose="020B0606020202030204" pitchFamily="34" charset="0"/>
              </a:rPr>
            </a:br>
            <a:r>
              <a:rPr lang="fr-FR" sz="900" b="1" dirty="0">
                <a:solidFill>
                  <a:srgbClr val="DE6225"/>
                </a:solidFill>
                <a:latin typeface="Arial Narrow" panose="020B0606020202030204" pitchFamily="34" charset="0"/>
              </a:rPr>
              <a:t>ET INSTITUIONNELS</a:t>
            </a:r>
          </a:p>
        </p:txBody>
      </p:sp>
      <p:sp>
        <p:nvSpPr>
          <p:cNvPr id="21"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22"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225605"/>
      </p:ext>
    </p:extLst>
  </p:cSld>
  <p:clrMap bg1="lt1" tx1="dk1" bg2="lt2" tx2="dk2" accent1="accent1" accent2="accent2" accent3="accent3" accent4="accent4" accent5="accent5" accent6="accent6" hlink="hlink" folHlink="folHlink"/>
  <p:sldLayoutIdLst>
    <p:sldLayoutId id="2147483873" r:id="rId1"/>
    <p:sldLayoutId id="2147483828" r:id="rId2"/>
    <p:sldLayoutId id="2147483829" r:id="rId3"/>
    <p:sldLayoutId id="2147483830" r:id="rId4"/>
    <p:sldLayoutId id="2147483831" r:id="rId5"/>
    <p:sldLayoutId id="2147483832" r:id="rId6"/>
    <p:sldLayoutId id="2147483833"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308509" y="357376"/>
            <a:ext cx="11460016"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26" name="ZoneTexte 25"/>
          <p:cNvSpPr txBox="1"/>
          <p:nvPr userDrawn="1"/>
        </p:nvSpPr>
        <p:spPr>
          <a:xfrm>
            <a:off x="844010" y="6390640"/>
            <a:ext cx="2436075" cy="230832"/>
          </a:xfrm>
          <a:prstGeom prst="rect">
            <a:avLst/>
          </a:prstGeom>
          <a:noFill/>
        </p:spPr>
        <p:txBody>
          <a:bodyPr wrap="square" rtlCol="0">
            <a:spAutoFit/>
          </a:bodyPr>
          <a:lstStyle>
            <a:defPPr>
              <a:defRPr lang="fr-FR"/>
            </a:defPPr>
            <a:lvl1pPr algn="l">
              <a:defRPr sz="900" b="1">
                <a:solidFill>
                  <a:srgbClr val="DE6225"/>
                </a:solidFill>
                <a:latin typeface="Arial Narrow" panose="020B0606020202030204" pitchFamily="34" charset="0"/>
              </a:defRPr>
            </a:lvl1pPr>
          </a:lstStyle>
          <a:p>
            <a:r>
              <a:rPr lang="fr-FR" sz="900" dirty="0"/>
              <a:t>PERSONNES PROTEGEES</a:t>
            </a:r>
          </a:p>
        </p:txBody>
      </p:sp>
      <p:sp>
        <p:nvSpPr>
          <p:cNvPr id="28" name="Espace réservé du texte 22"/>
          <p:cNvSpPr txBox="1">
            <a:spLocks/>
          </p:cNvSpPr>
          <p:nvPr userDrawn="1"/>
        </p:nvSpPr>
        <p:spPr>
          <a:xfrm>
            <a:off x="1022651" y="357376"/>
            <a:ext cx="10745875" cy="709424"/>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2800"/>
              <a:t>TITRE DE LA partie</a:t>
            </a:r>
            <a:endParaRPr lang="fr-FR" sz="2800" dirty="0"/>
          </a:p>
        </p:txBody>
      </p:sp>
      <p:sp>
        <p:nvSpPr>
          <p:cNvPr id="29" name="Rectangle 28"/>
          <p:cNvSpPr/>
          <p:nvPr userDrawn="1"/>
        </p:nvSpPr>
        <p:spPr bwMode="auto">
          <a:xfrm>
            <a:off x="398126" y="6372222"/>
            <a:ext cx="366412" cy="264474"/>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30"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1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3763699"/>
      </p:ext>
    </p:extLst>
  </p:cSld>
  <p:clrMap bg1="lt1" tx1="dk1" bg2="lt2" tx2="dk2" accent1="accent1" accent2="accent2" accent3="accent3" accent4="accent4" accent5="accent5" accent6="accent6" hlink="hlink" folHlink="folHlink"/>
  <p:sldLayoutIdLst>
    <p:sldLayoutId id="2147483874" r:id="rId1"/>
    <p:sldLayoutId id="2147483836" r:id="rId2"/>
    <p:sldLayoutId id="2147483837" r:id="rId3"/>
    <p:sldLayoutId id="2147483838" r:id="rId4"/>
    <p:sldLayoutId id="2147483839" r:id="rId5"/>
    <p:sldLayoutId id="2147483840" r:id="rId6"/>
    <p:sldLayoutId id="2147483841"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308509" y="357376"/>
            <a:ext cx="11460016"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581D4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17" name="Rectangle 16"/>
          <p:cNvSpPr/>
          <p:nvPr userDrawn="1"/>
        </p:nvSpPr>
        <p:spPr bwMode="auto">
          <a:xfrm>
            <a:off x="398126" y="6372222"/>
            <a:ext cx="366412" cy="264474"/>
          </a:xfrm>
          <a:prstGeom prst="rect">
            <a:avLst/>
          </a:prstGeom>
          <a:solidFill>
            <a:srgbClr val="581D4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1257640" y="415636"/>
            <a:ext cx="10380179"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3200"/>
              <a:t>TITRE DE LA partie</a:t>
            </a:r>
            <a:endParaRPr lang="fr-FR" sz="3200" dirty="0"/>
          </a:p>
        </p:txBody>
      </p:sp>
      <p:sp>
        <p:nvSpPr>
          <p:cNvPr id="20" name="ZoneTexte 19"/>
          <p:cNvSpPr txBox="1"/>
          <p:nvPr userDrawn="1"/>
        </p:nvSpPr>
        <p:spPr>
          <a:xfrm>
            <a:off x="839606" y="6394320"/>
            <a:ext cx="2436075" cy="230832"/>
          </a:xfrm>
          <a:prstGeom prst="rect">
            <a:avLst/>
          </a:prstGeom>
          <a:noFill/>
        </p:spPr>
        <p:txBody>
          <a:bodyPr wrap="square" rtlCol="0">
            <a:spAutoFit/>
          </a:bodyPr>
          <a:lstStyle/>
          <a:p>
            <a:pPr algn="l"/>
            <a:r>
              <a:rPr lang="fr-FR" sz="900" b="1" dirty="0">
                <a:solidFill>
                  <a:srgbClr val="581D41"/>
                </a:solidFill>
                <a:latin typeface="Arial Narrow" panose="020B0606020202030204" pitchFamily="34" charset="0"/>
              </a:rPr>
              <a:t>IMMOBILIER PROFESSIONNEL</a:t>
            </a:r>
          </a:p>
        </p:txBody>
      </p:sp>
      <p:sp>
        <p:nvSpPr>
          <p:cNvPr id="21"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22"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2507664"/>
      </p:ext>
    </p:extLst>
  </p:cSld>
  <p:clrMap bg1="lt1" tx1="dk1" bg2="lt2" tx2="dk2" accent1="accent1" accent2="accent2" accent3="accent3" accent4="accent4" accent5="accent5" accent6="accent6" hlink="hlink" folHlink="folHlink"/>
  <p:sldLayoutIdLst>
    <p:sldLayoutId id="2147483875" r:id="rId1"/>
    <p:sldLayoutId id="2147483844" r:id="rId2"/>
    <p:sldLayoutId id="2147483845" r:id="rId3"/>
    <p:sldLayoutId id="2147483846" r:id="rId4"/>
    <p:sldLayoutId id="2147483847" r:id="rId5"/>
    <p:sldLayoutId id="2147483848" r:id="rId6"/>
    <p:sldLayoutId id="2147483849"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581D41"/>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308509" y="357376"/>
            <a:ext cx="11460016"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EA992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26" name="Rectangle 25"/>
          <p:cNvSpPr/>
          <p:nvPr userDrawn="1"/>
        </p:nvSpPr>
        <p:spPr bwMode="auto">
          <a:xfrm>
            <a:off x="398126" y="6372222"/>
            <a:ext cx="366412" cy="264474"/>
          </a:xfrm>
          <a:prstGeom prst="rect">
            <a:avLst/>
          </a:prstGeom>
          <a:solidFill>
            <a:srgbClr val="EA992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27" name="ZoneTexte 26"/>
          <p:cNvSpPr txBox="1"/>
          <p:nvPr userDrawn="1"/>
        </p:nvSpPr>
        <p:spPr>
          <a:xfrm>
            <a:off x="839607" y="6394320"/>
            <a:ext cx="1554725" cy="230832"/>
          </a:xfrm>
          <a:prstGeom prst="rect">
            <a:avLst/>
          </a:prstGeom>
          <a:noFill/>
        </p:spPr>
        <p:txBody>
          <a:bodyPr wrap="square" rtlCol="0">
            <a:spAutoFit/>
          </a:bodyPr>
          <a:lstStyle/>
          <a:p>
            <a:pPr algn="l"/>
            <a:r>
              <a:rPr lang="fr-FR" sz="900" b="1" dirty="0">
                <a:solidFill>
                  <a:srgbClr val="EA9922"/>
                </a:solidFill>
                <a:latin typeface="Arial Narrow" panose="020B0606020202030204" pitchFamily="34" charset="0"/>
              </a:rPr>
              <a:t>SECTEUR PUBLIC</a:t>
            </a:r>
          </a:p>
        </p:txBody>
      </p:sp>
      <p:sp>
        <p:nvSpPr>
          <p:cNvPr id="29" name="Espace réservé du texte 22"/>
          <p:cNvSpPr txBox="1">
            <a:spLocks/>
          </p:cNvSpPr>
          <p:nvPr userDrawn="1"/>
        </p:nvSpPr>
        <p:spPr>
          <a:xfrm>
            <a:off x="1257640" y="415636"/>
            <a:ext cx="10380179"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3200"/>
              <a:t>TITRE DE LA partie</a:t>
            </a:r>
            <a:endParaRPr lang="fr-FR" sz="3200" dirty="0"/>
          </a:p>
        </p:txBody>
      </p:sp>
      <p:sp>
        <p:nvSpPr>
          <p:cNvPr id="30"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1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5062497"/>
      </p:ext>
    </p:extLst>
  </p:cSld>
  <p:clrMap bg1="lt1" tx1="dk1" bg2="lt2" tx2="dk2" accent1="accent1" accent2="accent2" accent3="accent3" accent4="accent4" accent5="accent5" accent6="accent6" hlink="hlink" folHlink="folHlink"/>
  <p:sldLayoutIdLst>
    <p:sldLayoutId id="2147483877" r:id="rId1"/>
    <p:sldLayoutId id="2147483860" r:id="rId2"/>
    <p:sldLayoutId id="2147483861" r:id="rId3"/>
    <p:sldLayoutId id="2147483862" r:id="rId4"/>
    <p:sldLayoutId id="2147483863" r:id="rId5"/>
    <p:sldLayoutId id="2147483864" r:id="rId6"/>
    <p:sldLayoutId id="2147483865"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EA992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4.jpg"/><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8" Type="http://schemas.openxmlformats.org/officeDocument/2006/relationships/slide" Target="slide26.xml"/><Relationship Id="rId3" Type="http://schemas.openxmlformats.org/officeDocument/2006/relationships/slide" Target="slide5.xml"/><Relationship Id="rId7" Type="http://schemas.openxmlformats.org/officeDocument/2006/relationships/slide" Target="slide24.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slide" Target="slide19.xml"/><Relationship Id="rId5" Type="http://schemas.openxmlformats.org/officeDocument/2006/relationships/slide" Target="slide9.xml"/><Relationship Id="rId4" Type="http://schemas.openxmlformats.org/officeDocument/2006/relationships/slide" Target="slide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svg"/><Relationship Id="rId3" Type="http://schemas.openxmlformats.org/officeDocument/2006/relationships/image" Target="../media/image17.png"/><Relationship Id="rId7" Type="http://schemas.openxmlformats.org/officeDocument/2006/relationships/image" Target="../media/image21.svg"/><Relationship Id="rId12"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0.png"/><Relationship Id="rId11" Type="http://schemas.openxmlformats.org/officeDocument/2006/relationships/image" Target="../media/image25.svg"/><Relationship Id="rId5" Type="http://schemas.openxmlformats.org/officeDocument/2006/relationships/image" Target="../media/image19.svg"/><Relationship Id="rId15" Type="http://schemas.openxmlformats.org/officeDocument/2006/relationships/image" Target="../media/image29.sv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svg"/><Relationship Id="rId14" Type="http://schemas.openxmlformats.org/officeDocument/2006/relationships/image" Target="../media/image28.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s>
</file>

<file path=ppt/slides/_rels/slide11.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0.png"/><Relationship Id="rId3" Type="http://schemas.openxmlformats.org/officeDocument/2006/relationships/image" Target="../media/image42.png"/><Relationship Id="rId7" Type="http://schemas.openxmlformats.org/officeDocument/2006/relationships/image" Target="../media/image45.png"/><Relationship Id="rId12" Type="http://schemas.openxmlformats.org/officeDocument/2006/relationships/image" Target="../media/image4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4.png"/><Relationship Id="rId11" Type="http://schemas.openxmlformats.org/officeDocument/2006/relationships/image" Target="../media/image39.png"/><Relationship Id="rId5" Type="http://schemas.openxmlformats.org/officeDocument/2006/relationships/image" Target="../media/image40.png"/><Relationship Id="rId10" Type="http://schemas.openxmlformats.org/officeDocument/2006/relationships/image" Target="../media/image48.png"/><Relationship Id="rId4" Type="http://schemas.openxmlformats.org/officeDocument/2006/relationships/image" Target="../media/image43.png"/><Relationship Id="rId9" Type="http://schemas.openxmlformats.org/officeDocument/2006/relationships/image" Target="../media/image47.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51.emf"/><Relationship Id="rId3" Type="http://schemas.openxmlformats.org/officeDocument/2006/relationships/notesSlide" Target="../notesSlides/notesSlide12.xml"/><Relationship Id="rId7" Type="http://schemas.openxmlformats.org/officeDocument/2006/relationships/package" Target="../embeddings/Microsoft_PowerPoint_Presentation.pptx"/><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microsoft.com/office/2007/relationships/hdphoto" Target="../media/hdphoto1.wdp"/><Relationship Id="rId5" Type="http://schemas.openxmlformats.org/officeDocument/2006/relationships/image" Target="../media/image52.png"/><Relationship Id="rId4" Type="http://schemas.openxmlformats.org/officeDocument/2006/relationships/image" Target="../media/image30.jpeg"/></Relationships>
</file>

<file path=ppt/slides/_rels/slide14.xml.rels><?xml version="1.0" encoding="UTF-8" standalone="yes"?>
<Relationships xmlns="http://schemas.openxmlformats.org/package/2006/relationships"><Relationship Id="rId8" Type="http://schemas.openxmlformats.org/officeDocument/2006/relationships/image" Target="../media/image53.emf"/><Relationship Id="rId3" Type="http://schemas.openxmlformats.org/officeDocument/2006/relationships/notesSlide" Target="../notesSlides/notesSlide13.xml"/><Relationship Id="rId7" Type="http://schemas.openxmlformats.org/officeDocument/2006/relationships/package" Target="../embeddings/Microsoft_PowerPoint_Presentation1.pptx"/><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31.jpeg"/><Relationship Id="rId5" Type="http://schemas.microsoft.com/office/2007/relationships/hdphoto" Target="../media/hdphoto1.wdp"/><Relationship Id="rId4" Type="http://schemas.openxmlformats.org/officeDocument/2006/relationships/image" Target="../media/image52.png"/></Relationships>
</file>

<file path=ppt/slides/_rels/slide15.xml.rels><?xml version="1.0" encoding="UTF-8" standalone="yes"?>
<Relationships xmlns="http://schemas.openxmlformats.org/package/2006/relationships"><Relationship Id="rId8" Type="http://schemas.microsoft.com/office/2007/relationships/diagramDrawing" Target="../diagrams/drawing2.xml"/><Relationship Id="rId13" Type="http://schemas.microsoft.com/office/2007/relationships/hdphoto" Target="../media/hdphoto2.wdp"/><Relationship Id="rId3" Type="http://schemas.openxmlformats.org/officeDocument/2006/relationships/image" Target="../media/image32.jpg"/><Relationship Id="rId7" Type="http://schemas.openxmlformats.org/officeDocument/2006/relationships/diagramColors" Target="../diagrams/colors2.xml"/><Relationship Id="rId12" Type="http://schemas.openxmlformats.org/officeDocument/2006/relationships/image" Target="../media/image56.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QuickStyle" Target="../diagrams/quickStyle2.xml"/><Relationship Id="rId11" Type="http://schemas.openxmlformats.org/officeDocument/2006/relationships/image" Target="../media/image55.png"/><Relationship Id="rId5" Type="http://schemas.openxmlformats.org/officeDocument/2006/relationships/diagramLayout" Target="../diagrams/layout2.xml"/><Relationship Id="rId10" Type="http://schemas.openxmlformats.org/officeDocument/2006/relationships/hyperlink" Target="http://commerciaux.celca.caisse-epargne.fr/download/2051/credits-green/25512/green-book_ce_marche-pro.pptx" TargetMode="External"/><Relationship Id="rId4" Type="http://schemas.openxmlformats.org/officeDocument/2006/relationships/diagramData" Target="../diagrams/data2.xml"/><Relationship Id="rId9" Type="http://schemas.openxmlformats.org/officeDocument/2006/relationships/image" Target="../media/image54.png"/></Relationships>
</file>

<file path=ppt/slides/_rels/slide16.xml.rels><?xml version="1.0" encoding="UTF-8" standalone="yes"?>
<Relationships xmlns="http://schemas.openxmlformats.org/package/2006/relationships"><Relationship Id="rId8" Type="http://schemas.openxmlformats.org/officeDocument/2006/relationships/image" Target="../media/image57.emf"/><Relationship Id="rId3" Type="http://schemas.openxmlformats.org/officeDocument/2006/relationships/notesSlide" Target="../notesSlides/notesSlide15.xml"/><Relationship Id="rId7" Type="http://schemas.openxmlformats.org/officeDocument/2006/relationships/package" Target="../embeddings/Microsoft_PowerPoint_Presentation2.pptx"/><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microsoft.com/office/2007/relationships/hdphoto" Target="../media/hdphoto1.wdp"/><Relationship Id="rId5" Type="http://schemas.openxmlformats.org/officeDocument/2006/relationships/image" Target="../media/image52.png"/><Relationship Id="rId4" Type="http://schemas.openxmlformats.org/officeDocument/2006/relationships/image" Target="../media/image33.jpeg"/></Relationships>
</file>

<file path=ppt/slides/_rels/slide17.xml.rels><?xml version="1.0" encoding="UTF-8" standalone="yes"?>
<Relationships xmlns="http://schemas.openxmlformats.org/package/2006/relationships"><Relationship Id="rId8" Type="http://schemas.openxmlformats.org/officeDocument/2006/relationships/image" Target="../media/image63.svg"/><Relationship Id="rId3" Type="http://schemas.openxmlformats.org/officeDocument/2006/relationships/image" Target="../media/image58.png"/><Relationship Id="rId7" Type="http://schemas.openxmlformats.org/officeDocument/2006/relationships/image" Target="../media/image62.png"/><Relationship Id="rId12" Type="http://schemas.openxmlformats.org/officeDocument/2006/relationships/image" Target="../media/image67.sv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61.svg"/><Relationship Id="rId11" Type="http://schemas.openxmlformats.org/officeDocument/2006/relationships/image" Target="../media/image66.png"/><Relationship Id="rId5" Type="http://schemas.openxmlformats.org/officeDocument/2006/relationships/image" Target="../media/image60.png"/><Relationship Id="rId10" Type="http://schemas.openxmlformats.org/officeDocument/2006/relationships/image" Target="../media/image65.svg"/><Relationship Id="rId4" Type="http://schemas.openxmlformats.org/officeDocument/2006/relationships/image" Target="../media/image59.svg"/><Relationship Id="rId9" Type="http://schemas.openxmlformats.org/officeDocument/2006/relationships/image" Target="../media/image64.png"/></Relationships>
</file>

<file path=ppt/slides/_rels/slide1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70.png"/><Relationship Id="rId4" Type="http://schemas.openxmlformats.org/officeDocument/2006/relationships/image" Target="../media/image69.sv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71.png"/><Relationship Id="rId4" Type="http://schemas.openxmlformats.org/officeDocument/2006/relationships/image" Target="../media/image67.svg"/></Relationships>
</file>

<file path=ppt/slides/_rels/slide2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72.png"/><Relationship Id="rId4" Type="http://schemas.openxmlformats.org/officeDocument/2006/relationships/image" Target="../media/image67.svg"/></Relationships>
</file>

<file path=ppt/slides/_rels/slide2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73.png"/><Relationship Id="rId4" Type="http://schemas.openxmlformats.org/officeDocument/2006/relationships/image" Target="../media/image67.svg"/></Relationships>
</file>

<file path=ppt/slides/_rels/slide2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74.png"/><Relationship Id="rId4" Type="http://schemas.openxmlformats.org/officeDocument/2006/relationships/image" Target="../media/image67.sv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75.png"/><Relationship Id="rId7" Type="http://schemas.microsoft.com/office/2007/relationships/hdphoto" Target="../media/hdphoto3.wdp"/><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 Id="rId9" Type="http://schemas.microsoft.com/office/2007/relationships/hdphoto" Target="../media/hdphoto4.wdp"/></Relationships>
</file>

<file path=ppt/slides/_rels/slide2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microsoft.com/office/2007/relationships/hdphoto" Target="../media/hdphoto5.wdp"/></Relationships>
</file>

<file path=ppt/slides/_rels/slide27.xml.rels><?xml version="1.0" encoding="UTF-8" standalone="yes"?>
<Relationships xmlns="http://schemas.openxmlformats.org/package/2006/relationships"><Relationship Id="rId8" Type="http://schemas.openxmlformats.org/officeDocument/2006/relationships/image" Target="../media/image82.png"/><Relationship Id="rId13" Type="http://schemas.openxmlformats.org/officeDocument/2006/relationships/image" Target="../media/image80.png"/><Relationship Id="rId3" Type="http://schemas.openxmlformats.org/officeDocument/2006/relationships/hyperlink" Target="http://commerciaux.celca.caisse-epargne.fr/download/2051/credits-green/25512/green-book_ce_marche-pro.pptx" TargetMode="External"/><Relationship Id="rId7" Type="http://schemas.openxmlformats.org/officeDocument/2006/relationships/hyperlink" Target="https://www.ecologie.gouv.fr/sites/default/files/20064_EcoEnergieTertiaire-4pages-2-1.pdf" TargetMode="External"/><Relationship Id="rId12" Type="http://schemas.openxmlformats.org/officeDocument/2006/relationships/image" Target="../media/image84.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81.png"/><Relationship Id="rId11" Type="http://schemas.openxmlformats.org/officeDocument/2006/relationships/hyperlink" Target="http://commerciaux.celca.caisse-epargne.fr/download/2051/credits-green/25513/note-dinformation-offre-prets-green.pdf" TargetMode="External"/><Relationship Id="rId5" Type="http://schemas.openxmlformats.org/officeDocument/2006/relationships/hyperlink" Target="https://www.ecologie.gouv.fr/loi-climat-resilience" TargetMode="External"/><Relationship Id="rId10" Type="http://schemas.openxmlformats.org/officeDocument/2006/relationships/image" Target="../media/image83.png"/><Relationship Id="rId4" Type="http://schemas.openxmlformats.org/officeDocument/2006/relationships/image" Target="../media/image55.png"/><Relationship Id="rId9" Type="http://schemas.openxmlformats.org/officeDocument/2006/relationships/hyperlink" Target="https://www.economie.gouv.fr/entreprises/responsabilite-societale-entreprises-rse#:~:text=La%20responsabilit%C3%A9%20soci%C3%A9tale%20des%20entreprises%20(RSE)%20%C3%A9galement%20appel%C3%A9e%20responsabilit%C3%A9%20sociale,leurs%20relations%20avec%20les%20parties" TargetMode="External"/><Relationship Id="rId14" Type="http://schemas.microsoft.com/office/2007/relationships/hdphoto" Target="../media/hdphoto5.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
          <p:cNvPicPr>
            <a:picLocks noGrp="1" noChangeAspect="1"/>
          </p:cNvPicPr>
          <p:nvPr>
            <p:ph type="pic" sz="quarter" idx="21"/>
          </p:nvPr>
        </p:nvPicPr>
        <p:blipFill>
          <a:blip r:embed="rId2">
            <a:extLst>
              <a:ext uri="{28A0092B-C50C-407E-A947-70E740481C1C}">
                <a14:useLocalDpi xmlns:a14="http://schemas.microsoft.com/office/drawing/2010/main" val="0"/>
              </a:ext>
            </a:extLst>
          </a:blip>
          <a:srcRect l="465" r="465"/>
          <a:stretch>
            <a:fillRect/>
          </a:stretch>
        </p:blipFill>
        <p:spPr>
          <a:xfrm>
            <a:off x="1409893" y="260890"/>
            <a:ext cx="9002429" cy="5849456"/>
          </a:xfrm>
        </p:spPr>
      </p:pic>
      <p:sp>
        <p:nvSpPr>
          <p:cNvPr id="12" name="Espace réservé du texte 11"/>
          <p:cNvSpPr>
            <a:spLocks noGrp="1"/>
          </p:cNvSpPr>
          <p:nvPr>
            <p:ph type="body" sz="quarter" idx="10"/>
          </p:nvPr>
        </p:nvSpPr>
        <p:spPr>
          <a:xfrm>
            <a:off x="3569559" y="6325516"/>
            <a:ext cx="4683096" cy="346075"/>
          </a:xfrm>
        </p:spPr>
        <p:txBody>
          <a:bodyPr/>
          <a:lstStyle/>
          <a:p>
            <a:r>
              <a:rPr lang="fr-FR" dirty="0">
                <a:solidFill>
                  <a:schemeClr val="bg2">
                    <a:lumMod val="25000"/>
                  </a:schemeClr>
                </a:solidFill>
                <a:latin typeface="Aharoni" panose="02010803020104030203" pitchFamily="2" charset="-79"/>
                <a:cs typeface="Aharoni" panose="02010803020104030203" pitchFamily="2" charset="-79"/>
              </a:rPr>
              <a:t>Edition du 04/02</a:t>
            </a:r>
            <a:r>
              <a:rPr lang="fr-FR" sz="2000" dirty="0">
                <a:solidFill>
                  <a:schemeClr val="bg2">
                    <a:lumMod val="25000"/>
                  </a:schemeClr>
                </a:solidFill>
                <a:latin typeface="Aharoni" panose="02010803020104030203" pitchFamily="2" charset="-79"/>
                <a:cs typeface="Aharoni" panose="02010803020104030203" pitchFamily="2" charset="-79"/>
              </a:rPr>
              <a:t>/2022</a:t>
            </a:r>
            <a:r>
              <a:rPr lang="fr-FR" dirty="0">
                <a:solidFill>
                  <a:schemeClr val="bg2">
                    <a:lumMod val="25000"/>
                  </a:schemeClr>
                </a:solidFill>
                <a:latin typeface="Aharoni" panose="02010803020104030203" pitchFamily="2" charset="-79"/>
                <a:cs typeface="Aharoni" panose="02010803020104030203" pitchFamily="2" charset="-79"/>
              </a:rPr>
              <a:t> – Semaine 5 </a:t>
            </a:r>
          </a:p>
          <a:p>
            <a:endParaRPr lang="fr-FR" dirty="0"/>
          </a:p>
        </p:txBody>
      </p:sp>
      <p:pic>
        <p:nvPicPr>
          <p:cNvPr id="68" name="Image 6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34796" y="69536"/>
            <a:ext cx="2333625" cy="2447925"/>
          </a:xfrm>
          <a:prstGeom prst="rect">
            <a:avLst/>
          </a:prstGeom>
        </p:spPr>
      </p:pic>
      <p:sp>
        <p:nvSpPr>
          <p:cNvPr id="11" name="Ellipse 10"/>
          <p:cNvSpPr/>
          <p:nvPr/>
        </p:nvSpPr>
        <p:spPr>
          <a:xfrm>
            <a:off x="2554094" y="2741660"/>
            <a:ext cx="7186607" cy="1103086"/>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6000" dirty="0">
                <a:solidFill>
                  <a:schemeClr val="tx2"/>
                </a:solidFill>
                <a:effectLst>
                  <a:outerShdw blurRad="38100" dist="38100" dir="2700000" algn="tl">
                    <a:srgbClr val="000000">
                      <a:alpha val="43137"/>
                    </a:srgbClr>
                  </a:outerShdw>
                </a:effectLst>
                <a:latin typeface="Segoe Print" panose="02000600000000000000" pitchFamily="2" charset="0"/>
              </a:rPr>
              <a:t>L’Hebdo pro</a:t>
            </a:r>
          </a:p>
        </p:txBody>
      </p:sp>
      <p:sp>
        <p:nvSpPr>
          <p:cNvPr id="18" name="Rectangle 17"/>
          <p:cNvSpPr/>
          <p:nvPr/>
        </p:nvSpPr>
        <p:spPr>
          <a:xfrm>
            <a:off x="1906247" y="4774033"/>
            <a:ext cx="8009723" cy="523220"/>
          </a:xfrm>
          <a:prstGeom prst="rect">
            <a:avLst/>
          </a:prstGeom>
        </p:spPr>
        <p:txBody>
          <a:bodyPr wrap="square">
            <a:spAutoFit/>
          </a:bodyPr>
          <a:lstStyle/>
          <a:p>
            <a:pPr algn="ctr"/>
            <a:r>
              <a:rPr lang="fr-FR" sz="2800" dirty="0">
                <a:solidFill>
                  <a:schemeClr val="bg1"/>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L’ESSENTIEL DE VOS INFOS </a:t>
            </a:r>
            <a:r>
              <a:rPr lang="fr-FR" sz="2800" b="1" dirty="0">
                <a:solidFill>
                  <a:schemeClr val="bg1"/>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MARCHÉ</a:t>
            </a:r>
          </a:p>
        </p:txBody>
      </p:sp>
      <p:pic>
        <p:nvPicPr>
          <p:cNvPr id="27" name="Picture 4" descr="https://www.hebdo.ch/sites/www.hebdo.ch/themes/hebdo/img/logo_hebdo_squar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71956" y="432928"/>
            <a:ext cx="1669142" cy="1669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53895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2B3C382F-A631-4563-B5A7-A6E5FBA20B12}"/>
              </a:ext>
            </a:extLst>
          </p:cNvPr>
          <p:cNvPicPr>
            <a:picLocks noChangeAspect="1"/>
          </p:cNvPicPr>
          <p:nvPr/>
        </p:nvPicPr>
        <p:blipFill rotWithShape="1">
          <a:blip r:embed="rId3"/>
          <a:srcRect t="2092" b="1"/>
          <a:stretch/>
        </p:blipFill>
        <p:spPr>
          <a:xfrm>
            <a:off x="433137" y="1380337"/>
            <a:ext cx="11348185" cy="4377965"/>
          </a:xfrm>
          <a:prstGeom prst="rect">
            <a:avLst/>
          </a:prstGeom>
        </p:spPr>
      </p:pic>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82728" y="6279956"/>
            <a:ext cx="3023668" cy="478560"/>
          </a:xfrm>
          <a:prstGeom prst="rect">
            <a:avLst/>
          </a:prstGeom>
          <a:solidFill>
            <a:schemeClr val="bg1"/>
          </a:solidFill>
          <a:ln>
            <a:noFill/>
          </a:ln>
          <a:effectLst/>
        </p:spPr>
      </p:pic>
      <p:sp>
        <p:nvSpPr>
          <p:cNvPr id="3" name="Titre 2"/>
          <p:cNvSpPr>
            <a:spLocks noGrp="1"/>
          </p:cNvSpPr>
          <p:nvPr>
            <p:ph type="title" idx="4294967295"/>
          </p:nvPr>
        </p:nvSpPr>
        <p:spPr>
          <a:xfrm>
            <a:off x="821824" y="376255"/>
            <a:ext cx="10756800" cy="709200"/>
          </a:xfrm>
        </p:spPr>
        <p:txBody>
          <a:bodyPr/>
          <a:lstStyle/>
          <a:p>
            <a:pPr algn="r"/>
            <a:r>
              <a:rPr lang="fr-FR" dirty="0">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sommaire</a:t>
            </a:r>
          </a:p>
        </p:txBody>
      </p:sp>
      <p:sp>
        <p:nvSpPr>
          <p:cNvPr id="7" name="Rectangle 6"/>
          <p:cNvSpPr/>
          <p:nvPr/>
        </p:nvSpPr>
        <p:spPr>
          <a:xfrm>
            <a:off x="4998452" y="6389363"/>
            <a:ext cx="2246449"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S5 2022</a:t>
            </a:r>
          </a:p>
        </p:txBody>
      </p:sp>
      <p:sp>
        <p:nvSpPr>
          <p:cNvPr id="8" name="Rectangle 7"/>
          <p:cNvSpPr/>
          <p:nvPr/>
        </p:nvSpPr>
        <p:spPr>
          <a:xfrm>
            <a:off x="1018818" y="2357831"/>
            <a:ext cx="11173182" cy="2339102"/>
          </a:xfrm>
          <a:prstGeom prst="rect">
            <a:avLst/>
          </a:prstGeom>
        </p:spPr>
        <p:txBody>
          <a:bodyPr wrap="square">
            <a:spAutoFit/>
          </a:bodyPr>
          <a:lstStyle/>
          <a:p>
            <a:r>
              <a:rPr lang="fr-FR" sz="3200" b="1" dirty="0">
                <a:solidFill>
                  <a:srgbClr val="FF00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Votre actualité…</a:t>
            </a:r>
          </a:p>
          <a:p>
            <a:endParaRPr lang="fr-FR" sz="2800" b="1" dirty="0">
              <a:solidFill>
                <a:schemeClr val="bg1"/>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endParaRPr lang="fr-FR" sz="1500" b="1" dirty="0">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endParaRPr lang="fr-FR" sz="1500" b="1" dirty="0">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pPr marL="898525" lvl="3">
              <a:tabLst>
                <a:tab pos="977900" algn="l"/>
              </a:tabLst>
              <a:defRPr/>
            </a:pPr>
            <a:r>
              <a:rPr lang="fr-FR" sz="2800" b="1" dirty="0">
                <a:solidFill>
                  <a:schemeClr val="tx1">
                    <a:lumMod val="75000"/>
                    <a:lumOff val="25000"/>
                  </a:schemeClr>
                </a:solidFill>
                <a:latin typeface="Arial Black" panose="020B0A04020102020204" pitchFamily="34" charset="0"/>
                <a:cs typeface="Aharoni" panose="02010803020104030203" pitchFamily="2" charset="-79"/>
              </a:rPr>
              <a:t> </a:t>
            </a:r>
            <a:endParaRPr lang="fr-FR" sz="2800" b="1" dirty="0">
              <a:solidFill>
                <a:srgbClr val="00B050"/>
              </a:solidFill>
              <a:latin typeface="Arial Black" panose="020B0A04020102020204" pitchFamily="34" charset="0"/>
              <a:cs typeface="Aharoni" panose="02010803020104030203" pitchFamily="2" charset="-79"/>
            </a:endParaRPr>
          </a:p>
          <a:p>
            <a:pPr marL="977900" lvl="3" indent="-55563">
              <a:buFont typeface="Wingdings" panose="05000000000000000000" pitchFamily="2" charset="2"/>
              <a:buChar char="Ø"/>
              <a:defRPr/>
            </a:pPr>
            <a:endParaRPr lang="fr-FR" sz="2800" b="1" dirty="0">
              <a:solidFill>
                <a:schemeClr val="tx1">
                  <a:lumMod val="75000"/>
                  <a:lumOff val="25000"/>
                </a:schemeClr>
              </a:solidFill>
              <a:latin typeface="Arial Black" panose="020B0A04020102020204" pitchFamily="34" charset="0"/>
              <a:cs typeface="Aharoni" panose="02010803020104030203" pitchFamily="2" charset="-79"/>
            </a:endParaRPr>
          </a:p>
        </p:txBody>
      </p:sp>
      <p:sp>
        <p:nvSpPr>
          <p:cNvPr id="10" name="Rectangle 9">
            <a:extLst>
              <a:ext uri="{FF2B5EF4-FFF2-40B4-BE49-F238E27FC236}">
                <a16:creationId xmlns:a16="http://schemas.microsoft.com/office/drawing/2014/main" id="{CB12EF0F-0E23-4435-889B-972068E88431}"/>
              </a:ext>
            </a:extLst>
          </p:cNvPr>
          <p:cNvSpPr/>
          <p:nvPr/>
        </p:nvSpPr>
        <p:spPr>
          <a:xfrm>
            <a:off x="7747579" y="3237489"/>
            <a:ext cx="4230789" cy="1754326"/>
          </a:xfrm>
          <a:prstGeom prst="rect">
            <a:avLst/>
          </a:prstGeom>
        </p:spPr>
        <p:txBody>
          <a:bodyPr wrap="square">
            <a:spAutoFit/>
          </a:bodyPr>
          <a:lstStyle/>
          <a:p>
            <a:r>
              <a:rPr lang="fr-FR" sz="3600" b="1" dirty="0">
                <a:solidFill>
                  <a:srgbClr val="00B050"/>
                </a:solidFill>
                <a:latin typeface="Arial Black" panose="020B0A04020102020204" pitchFamily="34" charset="0"/>
                <a:cs typeface="Aharoni" panose="02010803020104030203" pitchFamily="2" charset="-79"/>
              </a:rPr>
              <a:t>La gamme </a:t>
            </a:r>
          </a:p>
          <a:p>
            <a:r>
              <a:rPr lang="fr-FR" sz="3600" b="1" dirty="0">
                <a:solidFill>
                  <a:srgbClr val="00B050"/>
                </a:solidFill>
                <a:latin typeface="Arial Black" panose="020B0A04020102020204" pitchFamily="34" charset="0"/>
                <a:cs typeface="Aharoni" panose="02010803020104030203" pitchFamily="2" charset="-79"/>
              </a:rPr>
              <a:t>de crédits GREEN</a:t>
            </a:r>
            <a:endParaRPr lang="fr-FR" sz="3600" dirty="0">
              <a:latin typeface="Arial Black" panose="020B0A04020102020204" pitchFamily="34" charset="0"/>
            </a:endParaRPr>
          </a:p>
        </p:txBody>
      </p:sp>
    </p:spTree>
    <p:extLst>
      <p:ext uri="{BB962C8B-B14F-4D97-AF65-F5344CB8AC3E}">
        <p14:creationId xmlns:p14="http://schemas.microsoft.com/office/powerpoint/2010/main" val="3300486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solidFill>
                  <a:srgbClr val="00B050"/>
                </a:solidFill>
                <a:latin typeface="Montserrat Black" panose="00000A00000000000000" pitchFamily="2" charset="0"/>
              </a:rPr>
              <a:t>LA GAMME DE CREDITS GREEN</a:t>
            </a:r>
          </a:p>
        </p:txBody>
      </p:sp>
      <p:sp>
        <p:nvSpPr>
          <p:cNvPr id="11" name="Rectangle 10"/>
          <p:cNvSpPr/>
          <p:nvPr/>
        </p:nvSpPr>
        <p:spPr>
          <a:xfrm>
            <a:off x="7222923" y="3522835"/>
            <a:ext cx="1397201"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12" name="Rectangle 11"/>
          <p:cNvSpPr/>
          <p:nvPr/>
        </p:nvSpPr>
        <p:spPr>
          <a:xfrm>
            <a:off x="6534150" y="3332335"/>
            <a:ext cx="1219200"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04084C5A-9622-48E3-AA10-6E5177385F43}"/>
              </a:ext>
            </a:extLst>
          </p:cNvPr>
          <p:cNvSpPr txBox="1"/>
          <p:nvPr/>
        </p:nvSpPr>
        <p:spPr>
          <a:xfrm>
            <a:off x="3282815" y="1630125"/>
            <a:ext cx="9483633" cy="4093428"/>
          </a:xfrm>
          <a:prstGeom prst="rect">
            <a:avLst/>
          </a:prstGeom>
          <a:noFill/>
        </p:spPr>
        <p:txBody>
          <a:bodyPr wrap="square" rtlCol="0">
            <a:spAutoFit/>
          </a:bodyPr>
          <a:lstStyle/>
          <a:p>
            <a:pPr marL="457200" indent="-457200">
              <a:buFont typeface="+mj-lt"/>
              <a:buAutoNum type="arabicPeriod"/>
            </a:pPr>
            <a:r>
              <a:rPr lang="fr-FR" sz="2000" b="1" dirty="0">
                <a:latin typeface="Montserrat Black" panose="00000A00000000000000" pitchFamily="2" charset="0"/>
                <a:hlinkClick r:id="rId3" action="ppaction://hlinksldjump"/>
              </a:rPr>
              <a:t>Contexte, enjeux et ambitions</a:t>
            </a:r>
            <a:endParaRPr lang="fr-FR" sz="2000" b="1" dirty="0">
              <a:latin typeface="Montserrat Black" panose="00000A00000000000000" pitchFamily="2" charset="0"/>
            </a:endParaRPr>
          </a:p>
          <a:p>
            <a:pPr marL="457200" indent="-457200">
              <a:buFont typeface="+mj-lt"/>
              <a:buAutoNum type="arabicPeriod"/>
            </a:pPr>
            <a:endParaRPr lang="fr-FR" sz="2000" b="1" dirty="0">
              <a:latin typeface="Montserrat Black" panose="00000A00000000000000" pitchFamily="2" charset="0"/>
            </a:endParaRPr>
          </a:p>
          <a:p>
            <a:pPr marL="457200" indent="-457200">
              <a:buFont typeface="+mj-lt"/>
              <a:buAutoNum type="arabicPeriod"/>
            </a:pPr>
            <a:r>
              <a:rPr lang="fr-FR" sz="2000" b="1" dirty="0">
                <a:latin typeface="Montserrat Black" panose="00000A00000000000000" pitchFamily="2" charset="0"/>
                <a:hlinkClick r:id="rId4" action="ppaction://hlinksldjump"/>
              </a:rPr>
              <a:t>Présentation synthétique de l’offre</a:t>
            </a:r>
            <a:endParaRPr lang="fr-FR" sz="2000" b="1" dirty="0">
              <a:latin typeface="Montserrat Black" panose="00000A00000000000000" pitchFamily="2" charset="0"/>
            </a:endParaRPr>
          </a:p>
          <a:p>
            <a:pPr marL="457200" indent="-457200">
              <a:buFont typeface="+mj-lt"/>
              <a:buAutoNum type="arabicPeriod"/>
            </a:pPr>
            <a:endParaRPr lang="fr-FR" sz="2000" b="1" dirty="0">
              <a:latin typeface="Montserrat Black" panose="00000A00000000000000" pitchFamily="2" charset="0"/>
            </a:endParaRPr>
          </a:p>
          <a:p>
            <a:pPr marL="457200" indent="-457200">
              <a:buFont typeface="+mj-lt"/>
              <a:buAutoNum type="arabicPeriod"/>
            </a:pPr>
            <a:r>
              <a:rPr lang="fr-FR" sz="2000" b="1" dirty="0">
                <a:latin typeface="Montserrat Black" panose="00000A00000000000000" pitchFamily="2" charset="0"/>
                <a:hlinkClick r:id="rId5" action="ppaction://hlinksldjump"/>
              </a:rPr>
              <a:t>Intérêts pour nos clients et pour la CEGEE</a:t>
            </a:r>
            <a:endParaRPr lang="fr-FR" sz="2000" b="1" dirty="0">
              <a:latin typeface="Montserrat Black" panose="00000A00000000000000" pitchFamily="2" charset="0"/>
            </a:endParaRPr>
          </a:p>
          <a:p>
            <a:pPr marL="457200" indent="-457200">
              <a:buFont typeface="+mj-lt"/>
              <a:buAutoNum type="arabicPeriod"/>
            </a:pPr>
            <a:endParaRPr lang="fr-FR" sz="2000" b="1" dirty="0">
              <a:latin typeface="Montserrat Black" panose="00000A00000000000000" pitchFamily="2" charset="0"/>
            </a:endParaRPr>
          </a:p>
          <a:p>
            <a:pPr marL="457200" indent="-457200">
              <a:buFont typeface="+mj-lt"/>
              <a:buAutoNum type="arabicPeriod"/>
            </a:pPr>
            <a:r>
              <a:rPr lang="fr-FR" sz="2000" b="1" dirty="0">
                <a:latin typeface="Montserrat Black" panose="00000A00000000000000" pitchFamily="2" charset="0"/>
                <a:hlinkClick r:id="rId4" action="ppaction://hlinksldjump"/>
              </a:rPr>
              <a:t>Présentation détaillée de l’offre</a:t>
            </a:r>
            <a:endParaRPr lang="fr-FR" sz="2000" b="1" dirty="0">
              <a:latin typeface="Montserrat Black" panose="00000A00000000000000" pitchFamily="2" charset="0"/>
            </a:endParaRPr>
          </a:p>
          <a:p>
            <a:pPr marL="457200" indent="-457200">
              <a:buFont typeface="+mj-lt"/>
              <a:buAutoNum type="arabicPeriod"/>
            </a:pPr>
            <a:endParaRPr lang="fr-FR" sz="2000" b="1" dirty="0">
              <a:latin typeface="Montserrat Black" panose="00000A00000000000000" pitchFamily="2" charset="0"/>
            </a:endParaRPr>
          </a:p>
          <a:p>
            <a:pPr marL="457200" indent="-457200">
              <a:buFont typeface="+mj-lt"/>
              <a:buAutoNum type="arabicPeriod"/>
            </a:pPr>
            <a:r>
              <a:rPr lang="fr-FR" sz="2000" b="1" dirty="0">
                <a:latin typeface="Montserrat Black" panose="00000A00000000000000" pitchFamily="2" charset="0"/>
                <a:hlinkClick r:id="rId6" action="ppaction://hlinksldjump"/>
              </a:rPr>
              <a:t>Approche de l’offre par le besoin client</a:t>
            </a:r>
            <a:endParaRPr lang="fr-FR" sz="2000" b="1" dirty="0">
              <a:latin typeface="Montserrat Black" panose="00000A00000000000000" pitchFamily="2" charset="0"/>
            </a:endParaRPr>
          </a:p>
          <a:p>
            <a:pPr marL="457200" indent="-457200">
              <a:buFont typeface="+mj-lt"/>
              <a:buAutoNum type="arabicPeriod"/>
            </a:pPr>
            <a:endParaRPr lang="fr-FR" sz="2000" b="1" dirty="0">
              <a:latin typeface="Montserrat Black" panose="00000A00000000000000" pitchFamily="2" charset="0"/>
            </a:endParaRPr>
          </a:p>
          <a:p>
            <a:pPr marL="457200" indent="-457200">
              <a:buFont typeface="+mj-lt"/>
              <a:buAutoNum type="arabicPeriod"/>
            </a:pPr>
            <a:r>
              <a:rPr lang="fr-FR" sz="2000" b="1" dirty="0">
                <a:latin typeface="Montserrat Black" panose="00000A00000000000000" pitchFamily="2" charset="0"/>
                <a:hlinkClick r:id="rId7" action="ppaction://hlinksldjump"/>
              </a:rPr>
              <a:t>L’outil de commercialisation de la gamme</a:t>
            </a:r>
            <a:endParaRPr lang="fr-FR" sz="2000" b="1" dirty="0">
              <a:latin typeface="Montserrat Black" panose="00000A00000000000000" pitchFamily="2" charset="0"/>
            </a:endParaRPr>
          </a:p>
          <a:p>
            <a:pPr marL="457200" indent="-457200">
              <a:buFont typeface="+mj-lt"/>
              <a:buAutoNum type="arabicPeriod"/>
            </a:pPr>
            <a:endParaRPr lang="fr-FR" sz="2000" b="1" dirty="0">
              <a:latin typeface="Montserrat Black" panose="00000A00000000000000" pitchFamily="2" charset="0"/>
            </a:endParaRPr>
          </a:p>
          <a:p>
            <a:pPr marL="457200" indent="-457200">
              <a:buFont typeface="+mj-lt"/>
              <a:buAutoNum type="arabicPeriod"/>
            </a:pPr>
            <a:r>
              <a:rPr lang="fr-FR" sz="2000" b="1" dirty="0">
                <a:latin typeface="Montserrat Black" panose="00000A00000000000000" pitchFamily="2" charset="0"/>
                <a:hlinkClick r:id="rId8" action="ppaction://hlinksldjump"/>
              </a:rPr>
              <a:t>Documentation</a:t>
            </a:r>
            <a:endParaRPr lang="fr-FR" sz="2000" b="1" dirty="0">
              <a:latin typeface="Montserrat Black" panose="00000A00000000000000" pitchFamily="2" charset="0"/>
            </a:endParaRPr>
          </a:p>
        </p:txBody>
      </p:sp>
      <p:sp>
        <p:nvSpPr>
          <p:cNvPr id="4" name="ZoneTexte 3">
            <a:extLst>
              <a:ext uri="{FF2B5EF4-FFF2-40B4-BE49-F238E27FC236}">
                <a16:creationId xmlns:a16="http://schemas.microsoft.com/office/drawing/2014/main" id="{EA377A60-7C2A-407F-B78E-E87A3DFC6CC0}"/>
              </a:ext>
            </a:extLst>
          </p:cNvPr>
          <p:cNvSpPr txBox="1"/>
          <p:nvPr/>
        </p:nvSpPr>
        <p:spPr>
          <a:xfrm rot="21072478">
            <a:off x="10247329" y="1368515"/>
            <a:ext cx="1732647" cy="523220"/>
          </a:xfrm>
          <a:prstGeom prst="rect">
            <a:avLst/>
          </a:prstGeom>
          <a:noFill/>
        </p:spPr>
        <p:txBody>
          <a:bodyPr wrap="square" rtlCol="0">
            <a:spAutoFit/>
          </a:bodyPr>
          <a:lstStyle/>
          <a:p>
            <a:r>
              <a:rPr lang="fr-FR" sz="1400" b="1" dirty="0">
                <a:solidFill>
                  <a:schemeClr val="tx1">
                    <a:lumMod val="85000"/>
                    <a:lumOff val="15000"/>
                  </a:schemeClr>
                </a:solidFill>
                <a:latin typeface="Bradley Hand ITC" panose="03070402050302030203" pitchFamily="66" charset="0"/>
              </a:rPr>
              <a:t>Cliquez sur le titre pour un accès direct</a:t>
            </a:r>
          </a:p>
        </p:txBody>
      </p:sp>
      <p:sp>
        <p:nvSpPr>
          <p:cNvPr id="5" name="ZoneTexte 4">
            <a:extLst>
              <a:ext uri="{FF2B5EF4-FFF2-40B4-BE49-F238E27FC236}">
                <a16:creationId xmlns:a16="http://schemas.microsoft.com/office/drawing/2014/main" id="{3D804020-93DF-4606-8210-C113117D6000}"/>
              </a:ext>
            </a:extLst>
          </p:cNvPr>
          <p:cNvSpPr txBox="1"/>
          <p:nvPr/>
        </p:nvSpPr>
        <p:spPr>
          <a:xfrm>
            <a:off x="389431" y="1411210"/>
            <a:ext cx="923330" cy="4223249"/>
          </a:xfrm>
          <a:prstGeom prst="rect">
            <a:avLst/>
          </a:prstGeom>
          <a:solidFill>
            <a:schemeClr val="bg1">
              <a:lumMod val="95000"/>
            </a:schemeClr>
          </a:solidFill>
        </p:spPr>
        <p:txBody>
          <a:bodyPr vert="vert270" wrap="square" rtlCol="0">
            <a:spAutoFit/>
          </a:bodyPr>
          <a:lstStyle/>
          <a:p>
            <a:r>
              <a:rPr lang="fr-FR" sz="4800" dirty="0">
                <a:latin typeface="Arial Black" panose="020B0A04020102020204" pitchFamily="34" charset="0"/>
              </a:rPr>
              <a:t>SOMMAIRE</a:t>
            </a:r>
          </a:p>
        </p:txBody>
      </p:sp>
    </p:spTree>
    <p:extLst>
      <p:ext uri="{BB962C8B-B14F-4D97-AF65-F5344CB8AC3E}">
        <p14:creationId xmlns:p14="http://schemas.microsoft.com/office/powerpoint/2010/main" val="2273012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solidFill>
                  <a:srgbClr val="00B050"/>
                </a:solidFill>
                <a:latin typeface="Montserrat Black" panose="00000A00000000000000" pitchFamily="2" charset="0"/>
              </a:rPr>
              <a:t>LA GAMME DE CREDITS GREEN</a:t>
            </a:r>
          </a:p>
        </p:txBody>
      </p:sp>
      <p:sp>
        <p:nvSpPr>
          <p:cNvPr id="11" name="Rectangle 10"/>
          <p:cNvSpPr/>
          <p:nvPr/>
        </p:nvSpPr>
        <p:spPr>
          <a:xfrm>
            <a:off x="7222923" y="3522835"/>
            <a:ext cx="1397201"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12" name="Rectangle 11"/>
          <p:cNvSpPr/>
          <p:nvPr/>
        </p:nvSpPr>
        <p:spPr>
          <a:xfrm>
            <a:off x="6534150" y="3332335"/>
            <a:ext cx="1219200"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04084C5A-9622-48E3-AA10-6E5177385F43}"/>
              </a:ext>
            </a:extLst>
          </p:cNvPr>
          <p:cNvSpPr txBox="1"/>
          <p:nvPr/>
        </p:nvSpPr>
        <p:spPr>
          <a:xfrm>
            <a:off x="2725784" y="2978392"/>
            <a:ext cx="7437120" cy="892552"/>
          </a:xfrm>
          <a:prstGeom prst="rect">
            <a:avLst/>
          </a:prstGeom>
          <a:noFill/>
        </p:spPr>
        <p:txBody>
          <a:bodyPr wrap="square" rtlCol="0">
            <a:spAutoFit/>
          </a:bodyPr>
          <a:lstStyle/>
          <a:p>
            <a:pPr marL="342900" indent="-342900">
              <a:buAutoNum type="arabicPeriod"/>
            </a:pPr>
            <a:r>
              <a:rPr lang="fr-FR" sz="3200" dirty="0">
                <a:latin typeface="Montserrat Black" panose="00000A00000000000000" pitchFamily="2" charset="0"/>
              </a:rPr>
              <a:t>Contexte, enjeux et ambitions</a:t>
            </a:r>
          </a:p>
          <a:p>
            <a:pPr marL="342900" indent="-342900">
              <a:buAutoNum type="arabicPeriod"/>
            </a:pPr>
            <a:endParaRPr lang="fr-FR" sz="2000" dirty="0"/>
          </a:p>
        </p:txBody>
      </p:sp>
    </p:spTree>
    <p:extLst>
      <p:ext uri="{BB962C8B-B14F-4D97-AF65-F5344CB8AC3E}">
        <p14:creationId xmlns:p14="http://schemas.microsoft.com/office/powerpoint/2010/main" val="15470032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solidFill>
                  <a:srgbClr val="00B050"/>
                </a:solidFill>
                <a:latin typeface="Montserrat Black" panose="00000A00000000000000" pitchFamily="2" charset="0"/>
              </a:rPr>
              <a:t>LA GAMME DE CREDITS GREEN</a:t>
            </a:r>
          </a:p>
        </p:txBody>
      </p:sp>
      <p:sp>
        <p:nvSpPr>
          <p:cNvPr id="11" name="Rectangle 10"/>
          <p:cNvSpPr/>
          <p:nvPr/>
        </p:nvSpPr>
        <p:spPr>
          <a:xfrm>
            <a:off x="7222923" y="3522835"/>
            <a:ext cx="1397201"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12" name="Rectangle 11"/>
          <p:cNvSpPr/>
          <p:nvPr/>
        </p:nvSpPr>
        <p:spPr>
          <a:xfrm>
            <a:off x="6534150" y="3332335"/>
            <a:ext cx="1219200"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04084C5A-9622-48E3-AA10-6E5177385F43}"/>
              </a:ext>
            </a:extLst>
          </p:cNvPr>
          <p:cNvSpPr txBox="1"/>
          <p:nvPr/>
        </p:nvSpPr>
        <p:spPr>
          <a:xfrm>
            <a:off x="1183004" y="491253"/>
            <a:ext cx="7437120" cy="707886"/>
          </a:xfrm>
          <a:prstGeom prst="rect">
            <a:avLst/>
          </a:prstGeom>
          <a:noFill/>
        </p:spPr>
        <p:txBody>
          <a:bodyPr wrap="square" rtlCol="0">
            <a:spAutoFit/>
          </a:bodyPr>
          <a:lstStyle/>
          <a:p>
            <a:endParaRPr lang="fr-FR" sz="2000" dirty="0"/>
          </a:p>
          <a:p>
            <a:endParaRPr lang="fr-FR" sz="2000" dirty="0"/>
          </a:p>
        </p:txBody>
      </p:sp>
      <p:sp>
        <p:nvSpPr>
          <p:cNvPr id="7" name="Espace réservé du contenu 3">
            <a:extLst>
              <a:ext uri="{FF2B5EF4-FFF2-40B4-BE49-F238E27FC236}">
                <a16:creationId xmlns:a16="http://schemas.microsoft.com/office/drawing/2014/main" id="{35B7D6D0-FA77-4EE1-9973-61D1452A600F}"/>
              </a:ext>
            </a:extLst>
          </p:cNvPr>
          <p:cNvSpPr txBox="1">
            <a:spLocks/>
          </p:cNvSpPr>
          <p:nvPr/>
        </p:nvSpPr>
        <p:spPr>
          <a:xfrm>
            <a:off x="551413" y="1131511"/>
            <a:ext cx="10876901" cy="5583972"/>
          </a:xfrm>
          <a:prstGeom prst="rect">
            <a:avLst/>
          </a:prstGeom>
        </p:spPr>
        <p:txBody>
          <a:bodyPr>
            <a:norm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spcBef>
                <a:spcPts val="0"/>
              </a:spcBef>
              <a:spcAft>
                <a:spcPts val="600"/>
              </a:spcAft>
              <a:buClr>
                <a:srgbClr val="581D74"/>
              </a:buClr>
              <a:buNone/>
            </a:pPr>
            <a:r>
              <a:rPr lang="fr-FR" sz="1600" dirty="0">
                <a:solidFill>
                  <a:srgbClr val="C00000"/>
                </a:solidFill>
                <a:latin typeface="Arial Black" panose="020B0A04020102020204" pitchFamily="34" charset="0"/>
              </a:rPr>
              <a:t>LA TRANSITION ÉNERGÉTIQUE, UN SUJET QUI DEVIENT BRÛLANT</a:t>
            </a:r>
          </a:p>
          <a:p>
            <a:pPr marL="342900" indent="-342900" algn="just">
              <a:lnSpc>
                <a:spcPts val="2500"/>
              </a:lnSpc>
              <a:spcBef>
                <a:spcPts val="0"/>
              </a:spcBef>
              <a:spcAft>
                <a:spcPts val="600"/>
              </a:spcAft>
              <a:buClr>
                <a:schemeClr val="tx1"/>
              </a:buClr>
              <a:buFont typeface="Wingdings" panose="05000000000000000000" pitchFamily="2" charset="2"/>
              <a:buChar char="§"/>
            </a:pPr>
            <a:r>
              <a:rPr lang="fr-FR" sz="1500" dirty="0">
                <a:solidFill>
                  <a:srgbClr val="000000"/>
                </a:solidFill>
                <a:latin typeface="+mj-lt"/>
              </a:rPr>
              <a:t>Portée par l’urgence climatique et appuyée par les plans de relance, la transition énergétique devient une priorité stratégique d’un nombre croissant de nos clients qui nous attendent à la fois en matière d’accompagnement et de financement : </a:t>
            </a:r>
            <a:r>
              <a:rPr lang="fr-FR" sz="1500" kern="0" dirty="0">
                <a:solidFill>
                  <a:srgbClr val="000000"/>
                </a:solidFill>
                <a:latin typeface="+mj-lt"/>
                <a:cs typeface="Arial"/>
                <a:sym typeface="Arial"/>
              </a:rPr>
              <a:t>70% des Français pensent que les établissements financiers doivent prendre en compte les enjeux du développement durable dans leurs propositions</a:t>
            </a:r>
          </a:p>
          <a:p>
            <a:pPr marL="342900" indent="-342900" algn="just">
              <a:lnSpc>
                <a:spcPts val="2500"/>
              </a:lnSpc>
              <a:spcBef>
                <a:spcPts val="0"/>
              </a:spcBef>
              <a:spcAft>
                <a:spcPts val="600"/>
              </a:spcAft>
              <a:buClr>
                <a:schemeClr val="tx1"/>
              </a:buClr>
              <a:buFont typeface="Wingdings" panose="05000000000000000000" pitchFamily="2" charset="2"/>
              <a:buChar char="§"/>
            </a:pPr>
            <a:r>
              <a:rPr lang="fr-FR" sz="1500" kern="0" dirty="0">
                <a:solidFill>
                  <a:srgbClr val="000000"/>
                </a:solidFill>
                <a:latin typeface="+mj-lt"/>
                <a:cs typeface="Arial"/>
                <a:sym typeface="Arial"/>
              </a:rPr>
              <a:t>Il y a de nombreuses attentes de la société : des clients, des salariés, des fournisseurs, sous-traitants, des actionnaires, donneurs d’ordres…</a:t>
            </a:r>
          </a:p>
          <a:p>
            <a:pPr marL="342900" indent="-342900" algn="just">
              <a:lnSpc>
                <a:spcPts val="2500"/>
              </a:lnSpc>
              <a:spcBef>
                <a:spcPts val="0"/>
              </a:spcBef>
              <a:spcAft>
                <a:spcPts val="600"/>
              </a:spcAft>
              <a:buClr>
                <a:schemeClr val="tx1"/>
              </a:buClr>
              <a:buFont typeface="Wingdings" panose="05000000000000000000" pitchFamily="2" charset="2"/>
              <a:buChar char="§"/>
            </a:pPr>
            <a:r>
              <a:rPr lang="fr-FR" sz="1500" dirty="0">
                <a:latin typeface="+mj-lt"/>
              </a:rPr>
              <a:t>Suite aux Accords de Paris en 2015 et en réponse au plan d’action lancé par la Commission européenne en 2018, l’Autorité bancaire européenne appelle les établissements de crédit à mettre en place des indicateurs de performance clés afin qu’ils puissent mesurer la part de leurs financements accordée à des activités économiques durables.</a:t>
            </a:r>
          </a:p>
          <a:p>
            <a:pPr marL="342900" indent="-342900" algn="just">
              <a:lnSpc>
                <a:spcPts val="2500"/>
              </a:lnSpc>
              <a:spcBef>
                <a:spcPts val="0"/>
              </a:spcBef>
              <a:spcAft>
                <a:spcPts val="300"/>
              </a:spcAft>
              <a:buClr>
                <a:schemeClr val="tx1"/>
              </a:buClr>
              <a:buFont typeface="Wingdings" panose="05000000000000000000" pitchFamily="2" charset="2"/>
              <a:buChar char="§"/>
            </a:pPr>
            <a:r>
              <a:rPr lang="fr-FR" sz="1500" kern="0" dirty="0">
                <a:solidFill>
                  <a:srgbClr val="000000"/>
                </a:solidFill>
                <a:latin typeface="+mj-lt"/>
                <a:cs typeface="Arial"/>
                <a:sym typeface="Arial"/>
              </a:rPr>
              <a:t>L’Etat accompagne massivement la transition et le développement des énergies renouvelables : le plan de relance prévoit près de  30 Md € d’aides pour la transition écologique</a:t>
            </a:r>
            <a:endParaRPr lang="fr-FR" sz="1500" kern="0" dirty="0">
              <a:solidFill>
                <a:srgbClr val="FF0000"/>
              </a:solidFill>
              <a:latin typeface="+mj-lt"/>
              <a:cs typeface="Arial"/>
              <a:sym typeface="Arial"/>
            </a:endParaRPr>
          </a:p>
          <a:p>
            <a:pPr marL="342900" indent="-342900" algn="just">
              <a:lnSpc>
                <a:spcPts val="2500"/>
              </a:lnSpc>
              <a:spcBef>
                <a:spcPts val="0"/>
              </a:spcBef>
              <a:spcAft>
                <a:spcPts val="600"/>
              </a:spcAft>
              <a:buClr>
                <a:schemeClr val="tx1"/>
              </a:buClr>
              <a:buFont typeface="Wingdings" panose="05000000000000000000" pitchFamily="2" charset="2"/>
              <a:buChar char="§"/>
            </a:pPr>
            <a:r>
              <a:rPr lang="fr-FR" sz="1500" kern="0" dirty="0">
                <a:solidFill>
                  <a:srgbClr val="000000"/>
                </a:solidFill>
                <a:latin typeface="+mj-lt"/>
                <a:cs typeface="Arial"/>
                <a:sym typeface="Arial"/>
              </a:rPr>
              <a:t>De nouvelles pressions réglementaires accélèrent le processus de transition (ex. Décret Tertiaire*, Loi Climat &amp; Résilience *)</a:t>
            </a:r>
          </a:p>
          <a:p>
            <a:pPr marL="342900" indent="-342900" algn="just">
              <a:lnSpc>
                <a:spcPts val="2500"/>
              </a:lnSpc>
              <a:spcBef>
                <a:spcPts val="0"/>
              </a:spcBef>
              <a:spcAft>
                <a:spcPts val="600"/>
              </a:spcAft>
              <a:buClr>
                <a:schemeClr val="tx1"/>
              </a:buClr>
              <a:buFont typeface="Wingdings" panose="05000000000000000000" pitchFamily="2" charset="2"/>
              <a:buChar char="§"/>
            </a:pPr>
            <a:r>
              <a:rPr lang="fr-FR" sz="1500" kern="0" dirty="0">
                <a:solidFill>
                  <a:srgbClr val="000000"/>
                </a:solidFill>
                <a:latin typeface="+mj-lt"/>
                <a:cs typeface="Arial"/>
                <a:sym typeface="Arial"/>
              </a:rPr>
              <a:t>Prix de l’énergie qui augmente</a:t>
            </a:r>
          </a:p>
          <a:p>
            <a:pPr marL="342900" indent="-342900" algn="just">
              <a:lnSpc>
                <a:spcPts val="2500"/>
              </a:lnSpc>
              <a:spcBef>
                <a:spcPts val="0"/>
              </a:spcBef>
              <a:spcAft>
                <a:spcPts val="600"/>
              </a:spcAft>
              <a:buClr>
                <a:schemeClr val="tx1"/>
              </a:buClr>
              <a:buFont typeface="Wingdings" panose="05000000000000000000" pitchFamily="2" charset="2"/>
              <a:buChar char="§"/>
            </a:pPr>
            <a:r>
              <a:rPr lang="fr-FR" sz="1500" dirty="0">
                <a:solidFill>
                  <a:schemeClr val="tx1">
                    <a:lumMod val="95000"/>
                    <a:lumOff val="5000"/>
                  </a:schemeClr>
                </a:solidFill>
                <a:latin typeface="+mj-lt"/>
              </a:rPr>
              <a:t>Pour 2035  la fin annoncée pour les constructeurs des véhicules thermiques essences, diesels et hybrides</a:t>
            </a:r>
            <a:r>
              <a:rPr lang="fr-FR" sz="1500" i="1" dirty="0">
                <a:solidFill>
                  <a:schemeClr val="tx1">
                    <a:lumMod val="95000"/>
                    <a:lumOff val="5000"/>
                  </a:schemeClr>
                </a:solidFill>
                <a:latin typeface="+mj-lt"/>
              </a:rPr>
              <a:t>. </a:t>
            </a:r>
            <a:endParaRPr lang="fr-FR" sz="1500" kern="0" dirty="0">
              <a:solidFill>
                <a:schemeClr val="tx1">
                  <a:lumMod val="95000"/>
                  <a:lumOff val="5000"/>
                </a:schemeClr>
              </a:solidFill>
              <a:latin typeface="+mj-lt"/>
              <a:cs typeface="Arial"/>
              <a:sym typeface="Arial"/>
            </a:endParaRPr>
          </a:p>
          <a:p>
            <a:pPr marL="342900" indent="-342900" algn="just">
              <a:lnSpc>
                <a:spcPts val="2500"/>
              </a:lnSpc>
              <a:spcBef>
                <a:spcPts val="0"/>
              </a:spcBef>
              <a:spcAft>
                <a:spcPts val="600"/>
              </a:spcAft>
              <a:buClr>
                <a:schemeClr val="tx1"/>
              </a:buClr>
              <a:buFont typeface="Wingdings" panose="05000000000000000000" pitchFamily="2" charset="2"/>
              <a:buChar char="§"/>
            </a:pPr>
            <a:r>
              <a:rPr lang="fr-FR" sz="1500" kern="0" dirty="0">
                <a:solidFill>
                  <a:srgbClr val="000000"/>
                </a:solidFill>
                <a:latin typeface="+mj-lt"/>
                <a:cs typeface="Arial"/>
                <a:sym typeface="Arial"/>
              </a:rPr>
              <a:t>L’accompagnement de nos clients à la transition énergétique est un des piliers du plan stratégique Groupe 2024</a:t>
            </a:r>
          </a:p>
          <a:p>
            <a:pPr algn="just">
              <a:spcBef>
                <a:spcPts val="0"/>
              </a:spcBef>
              <a:spcAft>
                <a:spcPts val="600"/>
              </a:spcAft>
              <a:buClr>
                <a:srgbClr val="581D74"/>
              </a:buClr>
              <a:buFont typeface="Wingdings" panose="05000000000000000000" pitchFamily="2" charset="2"/>
              <a:buChar char="§"/>
            </a:pPr>
            <a:endParaRPr lang="fr-FR" sz="1500" kern="0" dirty="0">
              <a:solidFill>
                <a:srgbClr val="000000"/>
              </a:solidFill>
              <a:latin typeface="Arial Narrow" panose="020B0606020202030204" pitchFamily="34" charset="0"/>
              <a:cs typeface="Arial"/>
              <a:sym typeface="Arial"/>
            </a:endParaRPr>
          </a:p>
          <a:p>
            <a:pPr algn="just">
              <a:spcBef>
                <a:spcPts val="0"/>
              </a:spcBef>
              <a:spcAft>
                <a:spcPts val="600"/>
              </a:spcAft>
              <a:buClr>
                <a:srgbClr val="581D74"/>
              </a:buClr>
              <a:buFont typeface="Wingdings" panose="05000000000000000000" pitchFamily="2" charset="2"/>
              <a:buChar char="§"/>
            </a:pPr>
            <a:endParaRPr lang="fr-FR" sz="2300" kern="0" dirty="0">
              <a:solidFill>
                <a:srgbClr val="000000"/>
              </a:solidFill>
              <a:latin typeface="Arial Narrow" panose="020B0606020202030204" pitchFamily="34" charset="0"/>
              <a:cs typeface="Arial"/>
              <a:sym typeface="Arial"/>
            </a:endParaRPr>
          </a:p>
          <a:p>
            <a:pPr marL="285750" indent="-285750" algn="just">
              <a:spcBef>
                <a:spcPts val="0"/>
              </a:spcBef>
              <a:spcAft>
                <a:spcPts val="600"/>
              </a:spcAft>
              <a:buClr>
                <a:srgbClr val="581D74"/>
              </a:buClr>
              <a:buFont typeface="Wingdings" panose="05000000000000000000" pitchFamily="2" charset="2"/>
              <a:buChar char="§"/>
            </a:pPr>
            <a:endParaRPr lang="fr-FR" sz="2300" kern="0" dirty="0">
              <a:solidFill>
                <a:srgbClr val="000000"/>
              </a:solidFill>
              <a:latin typeface="Arial Narrow" panose="020B0606020202030204" pitchFamily="34" charset="0"/>
              <a:cs typeface="Arial"/>
              <a:sym typeface="Arial"/>
            </a:endParaRPr>
          </a:p>
          <a:p>
            <a:endParaRPr lang="fr-FR" dirty="0"/>
          </a:p>
        </p:txBody>
      </p:sp>
      <p:sp>
        <p:nvSpPr>
          <p:cNvPr id="4" name="ZoneTexte 3">
            <a:extLst>
              <a:ext uri="{FF2B5EF4-FFF2-40B4-BE49-F238E27FC236}">
                <a16:creationId xmlns:a16="http://schemas.microsoft.com/office/drawing/2014/main" id="{0CE86DD0-76CD-4B27-B2C1-9B156E43FE0A}"/>
              </a:ext>
            </a:extLst>
          </p:cNvPr>
          <p:cNvSpPr txBox="1"/>
          <p:nvPr/>
        </p:nvSpPr>
        <p:spPr>
          <a:xfrm>
            <a:off x="10368643" y="5853793"/>
            <a:ext cx="2367643" cy="369332"/>
          </a:xfrm>
          <a:prstGeom prst="rect">
            <a:avLst/>
          </a:prstGeom>
          <a:noFill/>
        </p:spPr>
        <p:txBody>
          <a:bodyPr wrap="square" rtlCol="0">
            <a:spAutoFit/>
          </a:bodyPr>
          <a:lstStyle/>
          <a:p>
            <a:r>
              <a:rPr lang="fr-FR" dirty="0"/>
              <a:t>* </a:t>
            </a:r>
            <a:r>
              <a:rPr lang="fr-FR" sz="1200" dirty="0"/>
              <a:t>A retrouver en annexe</a:t>
            </a:r>
          </a:p>
        </p:txBody>
      </p:sp>
    </p:spTree>
    <p:extLst>
      <p:ext uri="{BB962C8B-B14F-4D97-AF65-F5344CB8AC3E}">
        <p14:creationId xmlns:p14="http://schemas.microsoft.com/office/powerpoint/2010/main" val="6560948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solidFill>
                  <a:srgbClr val="00B050"/>
                </a:solidFill>
                <a:latin typeface="Montserrat Black" panose="00000A00000000000000" pitchFamily="2" charset="0"/>
              </a:rPr>
              <a:t>LA GAMME DE CREDITS GREEN</a:t>
            </a:r>
          </a:p>
        </p:txBody>
      </p:sp>
      <p:sp>
        <p:nvSpPr>
          <p:cNvPr id="11" name="Rectangle 10"/>
          <p:cNvSpPr/>
          <p:nvPr/>
        </p:nvSpPr>
        <p:spPr>
          <a:xfrm>
            <a:off x="7233659" y="3572002"/>
            <a:ext cx="1397201"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12" name="Rectangle 11"/>
          <p:cNvSpPr/>
          <p:nvPr/>
        </p:nvSpPr>
        <p:spPr>
          <a:xfrm>
            <a:off x="6544886" y="3381502"/>
            <a:ext cx="1219200"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object 15">
            <a:extLst>
              <a:ext uri="{FF2B5EF4-FFF2-40B4-BE49-F238E27FC236}">
                <a16:creationId xmlns:a16="http://schemas.microsoft.com/office/drawing/2014/main" id="{77667242-864D-460D-ACA7-741C51173145}"/>
              </a:ext>
            </a:extLst>
          </p:cNvPr>
          <p:cNvSpPr/>
          <p:nvPr/>
        </p:nvSpPr>
        <p:spPr>
          <a:xfrm flipV="1">
            <a:off x="1143321" y="2790457"/>
            <a:ext cx="4096352" cy="92934"/>
          </a:xfrm>
          <a:prstGeom prst="rect">
            <a:avLst/>
          </a:prstGeom>
          <a:blipFill>
            <a:blip r:embed="rId3"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Tx/>
            </a:endParaRPr>
          </a:p>
        </p:txBody>
      </p:sp>
      <p:pic>
        <p:nvPicPr>
          <p:cNvPr id="10" name="Graphique 9">
            <a:extLst>
              <a:ext uri="{FF2B5EF4-FFF2-40B4-BE49-F238E27FC236}">
                <a16:creationId xmlns:a16="http://schemas.microsoft.com/office/drawing/2014/main" id="{6F4AB494-2A40-4B0B-8701-09EBEB7966DF}"/>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535003" y="1602339"/>
            <a:ext cx="658924" cy="658924"/>
          </a:xfrm>
          <a:prstGeom prst="rect">
            <a:avLst/>
          </a:prstGeom>
        </p:spPr>
      </p:pic>
      <p:pic>
        <p:nvPicPr>
          <p:cNvPr id="13" name="Graphique 12">
            <a:extLst>
              <a:ext uri="{FF2B5EF4-FFF2-40B4-BE49-F238E27FC236}">
                <a16:creationId xmlns:a16="http://schemas.microsoft.com/office/drawing/2014/main" id="{E677A8E3-7D86-47E7-8238-B70517E76BC9}"/>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3367034" y="1558916"/>
            <a:ext cx="658924" cy="658924"/>
          </a:xfrm>
          <a:prstGeom prst="rect">
            <a:avLst/>
          </a:prstGeom>
        </p:spPr>
      </p:pic>
      <p:pic>
        <p:nvPicPr>
          <p:cNvPr id="14" name="Graphique 13">
            <a:extLst>
              <a:ext uri="{FF2B5EF4-FFF2-40B4-BE49-F238E27FC236}">
                <a16:creationId xmlns:a16="http://schemas.microsoft.com/office/drawing/2014/main" id="{712A807A-D763-4547-939C-D92720DBAEDE}"/>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2388293" y="1597484"/>
            <a:ext cx="658925" cy="658925"/>
          </a:xfrm>
          <a:prstGeom prst="rect">
            <a:avLst/>
          </a:prstGeom>
        </p:spPr>
      </p:pic>
      <p:sp>
        <p:nvSpPr>
          <p:cNvPr id="15" name="object 6">
            <a:extLst>
              <a:ext uri="{FF2B5EF4-FFF2-40B4-BE49-F238E27FC236}">
                <a16:creationId xmlns:a16="http://schemas.microsoft.com/office/drawing/2014/main" id="{567669B5-8DA3-4558-8D73-7E8EBD7A66CB}"/>
              </a:ext>
            </a:extLst>
          </p:cNvPr>
          <p:cNvSpPr/>
          <p:nvPr/>
        </p:nvSpPr>
        <p:spPr>
          <a:xfrm>
            <a:off x="89181" y="2501198"/>
            <a:ext cx="6257581" cy="4825387"/>
          </a:xfrm>
          <a:custGeom>
            <a:avLst/>
            <a:gdLst/>
            <a:ahLst/>
            <a:cxnLst/>
            <a:rect l="l" t="t" r="r" b="b"/>
            <a:pathLst>
              <a:path w="2860675" h="3446145">
                <a:moveTo>
                  <a:pt x="0" y="3445764"/>
                </a:moveTo>
                <a:lnTo>
                  <a:pt x="2860548" y="3445764"/>
                </a:lnTo>
                <a:lnTo>
                  <a:pt x="2860548" y="0"/>
                </a:lnTo>
                <a:lnTo>
                  <a:pt x="0" y="0"/>
                </a:lnTo>
                <a:lnTo>
                  <a:pt x="0" y="3445764"/>
                </a:lnTo>
                <a:close/>
              </a:path>
            </a:pathLst>
          </a:custGeom>
          <a:ln w="25907">
            <a:noFill/>
          </a:ln>
        </p:spPr>
        <p:txBody>
          <a:bodyPr wrap="square" lIns="0" tIns="0" rIns="0" bIns="0" rtlCol="0"/>
          <a:lstStyle/>
          <a:p>
            <a:pPr marL="12700" marR="0" lvl="0" indent="0" algn="ctr" defTabSz="914400" rtl="0" eaLnBrk="1" fontAlgn="auto" latinLnBrk="0" hangingPunct="1">
              <a:lnSpc>
                <a:spcPct val="100000"/>
              </a:lnSpc>
              <a:spcBef>
                <a:spcPts val="95"/>
              </a:spcBef>
              <a:spcAft>
                <a:spcPts val="0"/>
              </a:spcAft>
              <a:buClrTx/>
              <a:buSzTx/>
              <a:buFontTx/>
              <a:buNone/>
              <a:tabLst/>
              <a:defRPr/>
            </a:pPr>
            <a:r>
              <a:rPr kumimoji="0" lang="fr-FR" sz="1800" b="1" i="0" u="none" strike="noStrike" kern="1200" cap="none" spc="-10" normalizeH="0" baseline="0" noProof="0" dirty="0">
                <a:ln>
                  <a:noFill/>
                </a:ln>
                <a:solidFill>
                  <a:schemeClr val="bg2"/>
                </a:solidFill>
                <a:effectLst/>
                <a:uLnTx/>
                <a:uFillTx/>
                <a:latin typeface="Arial Narrow" panose="020B0606020202030204" pitchFamily="34" charset="0"/>
                <a:ea typeface="+mn-ea"/>
                <a:cs typeface="Arial"/>
              </a:rPr>
              <a:t>Professionnels, Entreprises, ESI, SP, LS et PIM</a:t>
            </a:r>
            <a:endParaRPr kumimoji="0" lang="fr-FR" sz="1400" b="1" i="0" u="none" strike="noStrike" kern="1200" cap="none" spc="0" normalizeH="0" baseline="0" noProof="0" dirty="0">
              <a:ln>
                <a:noFill/>
              </a:ln>
              <a:solidFill>
                <a:schemeClr val="bg2"/>
              </a:solidFill>
              <a:effectLst/>
              <a:uLnTx/>
              <a:uFillTx/>
              <a:latin typeface="Arial"/>
              <a:ea typeface="+mn-ea"/>
            </a:endParaRPr>
          </a:p>
          <a:p>
            <a:pPr marL="374650" marR="0" lvl="0" indent="-285750" algn="just" defTabSz="914400" rtl="0" eaLnBrk="1" fontAlgn="auto" latinLnBrk="0" hangingPunct="1">
              <a:lnSpc>
                <a:spcPct val="100000"/>
              </a:lnSpc>
              <a:spcBef>
                <a:spcPts val="1200"/>
              </a:spcBef>
              <a:spcAft>
                <a:spcPts val="0"/>
              </a:spcAft>
              <a:buClr>
                <a:srgbClr val="00B050"/>
              </a:buClr>
              <a:buSzTx/>
              <a:buFont typeface="Wingdings" panose="05000000000000000000" pitchFamily="2" charset="2"/>
              <a:buChar char="§"/>
              <a:tabLst/>
              <a:defRPr/>
            </a:pPr>
            <a:endParaRPr kumimoji="0" lang="fr-FR" sz="1400" b="1" i="0" u="none" strike="noStrike" kern="1200" cap="none" spc="0" normalizeH="0" baseline="0" noProof="0" dirty="0">
              <a:ln>
                <a:noFill/>
              </a:ln>
              <a:solidFill>
                <a:srgbClr val="000000"/>
              </a:solidFill>
              <a:effectLst/>
              <a:uLnTx/>
              <a:uFillTx/>
              <a:latin typeface="+mj-lt"/>
              <a:ea typeface="+mn-ea"/>
              <a:cs typeface="+mn-cs"/>
            </a:endParaRPr>
          </a:p>
          <a:p>
            <a:pPr marL="374650" marR="0" lvl="0" indent="-285750" algn="just" defTabSz="914400" rtl="0" eaLnBrk="1" fontAlgn="auto" latinLnBrk="0" hangingPunct="1">
              <a:lnSpc>
                <a:spcPct val="100000"/>
              </a:lnSpc>
              <a:spcBef>
                <a:spcPts val="1200"/>
              </a:spcBef>
              <a:spcAft>
                <a:spcPts val="0"/>
              </a:spcAft>
              <a:buClr>
                <a:srgbClr val="00B050"/>
              </a:buClr>
              <a:buSzTx/>
              <a:buFont typeface="Wingdings" panose="05000000000000000000" pitchFamily="2" charset="2"/>
              <a:buChar char="§"/>
              <a:tabLst/>
              <a:defRPr/>
            </a:pPr>
            <a:r>
              <a:rPr kumimoji="0" lang="fr-FR" sz="1400" b="1" i="0" u="none" strike="noStrike" kern="1200" cap="none" spc="0" normalizeH="0" baseline="0" noProof="0" dirty="0">
                <a:ln>
                  <a:noFill/>
                </a:ln>
                <a:solidFill>
                  <a:srgbClr val="000000"/>
                </a:solidFill>
                <a:effectLst/>
                <a:uLnTx/>
                <a:uFillTx/>
                <a:latin typeface="+mj-lt"/>
                <a:ea typeface="+mn-ea"/>
                <a:cs typeface="+mn-cs"/>
              </a:rPr>
              <a:t>Être un acteur bancaire de référence de la transition énergétique avec une posture d’experts</a:t>
            </a:r>
          </a:p>
          <a:p>
            <a:pPr marL="374650" marR="0" lvl="0" indent="-285750" algn="just" defTabSz="914400" rtl="0" eaLnBrk="1" fontAlgn="auto" latinLnBrk="0" hangingPunct="1">
              <a:lnSpc>
                <a:spcPct val="100000"/>
              </a:lnSpc>
              <a:spcBef>
                <a:spcPts val="1200"/>
              </a:spcBef>
              <a:spcAft>
                <a:spcPts val="0"/>
              </a:spcAft>
              <a:buClr>
                <a:srgbClr val="00B050"/>
              </a:buClr>
              <a:buSzTx/>
              <a:buFont typeface="Wingdings" panose="05000000000000000000" pitchFamily="2" charset="2"/>
              <a:buChar char="§"/>
              <a:tabLst/>
              <a:defRPr/>
            </a:pPr>
            <a:r>
              <a:rPr kumimoji="0" lang="fr-FR" sz="1400" b="1" i="0" u="none" strike="noStrike" kern="1200" cap="none" spc="0" normalizeH="0" baseline="0" noProof="0" dirty="0">
                <a:ln>
                  <a:noFill/>
                </a:ln>
                <a:solidFill>
                  <a:srgbClr val="000000"/>
                </a:solidFill>
                <a:effectLst/>
                <a:uLnTx/>
                <a:uFillTx/>
                <a:latin typeface="+mj-lt"/>
                <a:ea typeface="+mn-ea"/>
                <a:cs typeface="+mn-cs"/>
              </a:rPr>
              <a:t>Accompagner la limitation des </a:t>
            </a:r>
            <a:r>
              <a:rPr kumimoji="0" lang="fr-FR" sz="1400" b="1" i="0" u="none" strike="noStrike" kern="1200" cap="none" spc="0" normalizeH="0" baseline="0" noProof="0" dirty="0">
                <a:ln>
                  <a:noFill/>
                </a:ln>
                <a:solidFill>
                  <a:srgbClr val="00B050"/>
                </a:solidFill>
                <a:effectLst/>
                <a:uLnTx/>
                <a:uFillTx/>
                <a:latin typeface="+mj-lt"/>
                <a:ea typeface="+mn-ea"/>
                <a:cs typeface="+mn-cs"/>
              </a:rPr>
              <a:t>risques climatiques </a:t>
            </a:r>
          </a:p>
          <a:p>
            <a:pPr marL="374650" marR="0" lvl="0" indent="-285750" algn="just" defTabSz="914400" rtl="0" eaLnBrk="1" fontAlgn="auto" latinLnBrk="0" hangingPunct="1">
              <a:lnSpc>
                <a:spcPct val="100000"/>
              </a:lnSpc>
              <a:spcBef>
                <a:spcPts val="1200"/>
              </a:spcBef>
              <a:spcAft>
                <a:spcPts val="0"/>
              </a:spcAft>
              <a:buClr>
                <a:srgbClr val="00B050"/>
              </a:buClr>
              <a:buSzTx/>
              <a:buFont typeface="Wingdings" panose="05000000000000000000" pitchFamily="2" charset="2"/>
              <a:buChar char="§"/>
              <a:tabLst/>
              <a:defRPr/>
            </a:pPr>
            <a:r>
              <a:rPr kumimoji="0" lang="fr-FR" sz="1400" b="1" i="0" u="none" strike="noStrike" kern="1200" cap="none" spc="0" normalizeH="0" baseline="0" noProof="0" dirty="0">
                <a:ln>
                  <a:noFill/>
                </a:ln>
                <a:solidFill>
                  <a:srgbClr val="000000"/>
                </a:solidFill>
                <a:effectLst/>
                <a:uLnTx/>
                <a:uFillTx/>
                <a:latin typeface="+mj-lt"/>
                <a:ea typeface="+mn-ea"/>
                <a:cs typeface="+mn-cs"/>
              </a:rPr>
              <a:t>Accompagner la  </a:t>
            </a:r>
            <a:r>
              <a:rPr kumimoji="0" lang="fr-FR" sz="1400" b="1" i="0" u="none" strike="noStrike" kern="1200" cap="none" spc="0" normalizeH="0" baseline="0" noProof="0" dirty="0">
                <a:ln>
                  <a:noFill/>
                </a:ln>
                <a:solidFill>
                  <a:srgbClr val="00B050"/>
                </a:solidFill>
                <a:effectLst/>
                <a:uLnTx/>
                <a:uFillTx/>
                <a:latin typeface="+mj-lt"/>
                <a:ea typeface="+mn-ea"/>
                <a:cs typeface="+mn-cs"/>
              </a:rPr>
              <a:t>transformation de nos clients</a:t>
            </a:r>
            <a:r>
              <a:rPr kumimoji="0" lang="fr-FR" sz="1400" b="1" i="0" u="none" strike="noStrike" kern="1200" cap="none" spc="0" normalizeH="0" baseline="0" noProof="0" dirty="0">
                <a:ln>
                  <a:noFill/>
                </a:ln>
                <a:solidFill>
                  <a:srgbClr val="000000"/>
                </a:solidFill>
                <a:effectLst/>
                <a:uLnTx/>
                <a:uFillTx/>
                <a:latin typeface="+mj-lt"/>
                <a:ea typeface="+mn-ea"/>
                <a:cs typeface="+mn-cs"/>
              </a:rPr>
              <a:t>. </a:t>
            </a:r>
            <a:r>
              <a:rPr kumimoji="0" lang="fr-FR" sz="1400" b="1" u="none" strike="noStrike" kern="1200" cap="none" spc="0" normalizeH="0" baseline="0" noProof="0" dirty="0">
                <a:ln>
                  <a:noFill/>
                </a:ln>
                <a:effectLst/>
                <a:uLnTx/>
                <a:uFillTx/>
                <a:latin typeface="+mj-lt"/>
                <a:ea typeface="+mn-ea"/>
                <a:cs typeface="+mn-cs"/>
              </a:rPr>
              <a:t>Ambition</a:t>
            </a:r>
            <a:r>
              <a:rPr kumimoji="0" lang="fr-FR" sz="1400" b="0" u="none" strike="noStrike" kern="1200" cap="none" spc="0" normalizeH="0" baseline="0" noProof="0" dirty="0">
                <a:ln>
                  <a:noFill/>
                </a:ln>
                <a:effectLst/>
                <a:uLnTx/>
                <a:uFillTx/>
                <a:latin typeface="+mj-lt"/>
                <a:ea typeface="+mn-ea"/>
                <a:cs typeface="+mn-cs"/>
              </a:rPr>
              <a:t> : accompagner 1 </a:t>
            </a:r>
            <a:r>
              <a:rPr lang="fr-FR" sz="1400" dirty="0">
                <a:latin typeface="+mj-lt"/>
              </a:rPr>
              <a:t>client </a:t>
            </a:r>
            <a:r>
              <a:rPr kumimoji="0" lang="fr-FR" sz="1400" b="0" u="none" strike="noStrike" kern="1200" cap="none" spc="0" normalizeH="0" baseline="0" noProof="0" dirty="0">
                <a:ln>
                  <a:noFill/>
                </a:ln>
                <a:effectLst/>
                <a:uLnTx/>
                <a:uFillTx/>
                <a:latin typeface="+mj-lt"/>
                <a:ea typeface="+mn-ea"/>
                <a:cs typeface="+mn-cs"/>
              </a:rPr>
              <a:t> sur 3 dans son diagnostic de transition</a:t>
            </a:r>
          </a:p>
          <a:p>
            <a:pPr marL="374650" marR="0" lvl="0" indent="-285750" algn="just" defTabSz="914400" rtl="0" eaLnBrk="1" fontAlgn="auto" latinLnBrk="0" hangingPunct="1">
              <a:lnSpc>
                <a:spcPct val="100000"/>
              </a:lnSpc>
              <a:spcBef>
                <a:spcPts val="1200"/>
              </a:spcBef>
              <a:spcAft>
                <a:spcPts val="0"/>
              </a:spcAft>
              <a:buClr>
                <a:srgbClr val="00B050"/>
              </a:buClr>
              <a:buSzTx/>
              <a:buFont typeface="Wingdings" panose="05000000000000000000" pitchFamily="2" charset="2"/>
              <a:buChar char="§"/>
              <a:tabLst/>
              <a:defRPr/>
            </a:pPr>
            <a:r>
              <a:rPr kumimoji="0" lang="fr-FR" sz="1400" b="1" u="none" strike="noStrike" kern="1200" cap="none" spc="0" normalizeH="0" baseline="0" noProof="0" dirty="0">
                <a:ln>
                  <a:noFill/>
                </a:ln>
                <a:solidFill>
                  <a:srgbClr val="00B050"/>
                </a:solidFill>
                <a:effectLst/>
                <a:uLnTx/>
                <a:uFillTx/>
                <a:latin typeface="+mj-lt"/>
                <a:ea typeface="+mn-ea"/>
                <a:cs typeface="+mn-cs"/>
              </a:rPr>
              <a:t>Financer</a:t>
            </a:r>
            <a:r>
              <a:rPr kumimoji="0" lang="fr-FR" sz="1400" b="1" u="none" strike="noStrike" kern="1200" cap="none" spc="0" normalizeH="0" baseline="0" noProof="0" dirty="0">
                <a:ln>
                  <a:noFill/>
                </a:ln>
                <a:solidFill>
                  <a:srgbClr val="000000"/>
                </a:solidFill>
                <a:effectLst/>
                <a:uLnTx/>
                <a:uFillTx/>
                <a:latin typeface="+mj-lt"/>
                <a:ea typeface="+mn-ea"/>
                <a:cs typeface="+mn-cs"/>
              </a:rPr>
              <a:t> la transformation. </a:t>
            </a:r>
            <a:r>
              <a:rPr kumimoji="0" lang="fr-FR" sz="1400" b="1" u="none" strike="noStrike" kern="1200" cap="none" spc="0" normalizeH="0" baseline="0" noProof="0" dirty="0">
                <a:ln>
                  <a:noFill/>
                </a:ln>
                <a:effectLst/>
                <a:uLnTx/>
                <a:uFillTx/>
                <a:latin typeface="+mj-lt"/>
                <a:ea typeface="+mn-ea"/>
                <a:cs typeface="+mn-cs"/>
              </a:rPr>
              <a:t>Ambition </a:t>
            </a:r>
            <a:r>
              <a:rPr kumimoji="0" lang="fr-FR" sz="1400" b="0" u="none" strike="noStrike" kern="1200" cap="none" spc="0" normalizeH="0" baseline="0" noProof="0" dirty="0">
                <a:ln>
                  <a:noFill/>
                </a:ln>
                <a:effectLst/>
                <a:uLnTx/>
                <a:uFillTx/>
                <a:latin typeface="+mj-lt"/>
                <a:ea typeface="+mn-ea"/>
                <a:cs typeface="+mn-cs"/>
              </a:rPr>
              <a:t>: 10% des crédits MLT sont green</a:t>
            </a:r>
          </a:p>
          <a:p>
            <a:pPr marL="374650" marR="0" lvl="0" indent="-285750" algn="just" defTabSz="914400" rtl="0" eaLnBrk="1" fontAlgn="auto" latinLnBrk="0" hangingPunct="1">
              <a:lnSpc>
                <a:spcPct val="100000"/>
              </a:lnSpc>
              <a:spcBef>
                <a:spcPts val="0"/>
              </a:spcBef>
              <a:spcAft>
                <a:spcPts val="0"/>
              </a:spcAft>
              <a:buClr>
                <a:srgbClr val="00B050"/>
              </a:buClr>
              <a:buSzTx/>
              <a:buFont typeface="Wingdings" panose="05000000000000000000" pitchFamily="2" charset="2"/>
              <a:buChar char="§"/>
              <a:tabLst/>
              <a:defRPr/>
            </a:pPr>
            <a:endParaRPr kumimoji="0" lang="fr-FR" sz="1400" b="0" i="1" u="none" strike="noStrike" kern="1200" cap="none" spc="0" normalizeH="0" baseline="0" noProof="0" dirty="0">
              <a:ln>
                <a:noFill/>
              </a:ln>
              <a:solidFill>
                <a:srgbClr val="FF0000"/>
              </a:solidFill>
              <a:effectLst/>
              <a:uLnTx/>
              <a:uFillTx/>
              <a:latin typeface="+mj-lt"/>
              <a:ea typeface="+mn-ea"/>
              <a:cs typeface="+mn-cs"/>
            </a:endParaRPr>
          </a:p>
          <a:p>
            <a:pPr marL="374650" indent="-285750" algn="just">
              <a:buClr>
                <a:srgbClr val="00B050"/>
              </a:buClr>
              <a:buFont typeface="Wingdings" panose="05000000000000000000" pitchFamily="2" charset="2"/>
              <a:buChar char="§"/>
              <a:defRPr/>
            </a:pPr>
            <a:r>
              <a:rPr lang="fr-FR" sz="1400" kern="0" dirty="0">
                <a:solidFill>
                  <a:srgbClr val="000000"/>
                </a:solidFill>
                <a:latin typeface="+mj-lt"/>
                <a:cs typeface="Arial"/>
                <a:sym typeface="Arial"/>
              </a:rPr>
              <a:t>Prendre </a:t>
            </a:r>
            <a:r>
              <a:rPr lang="fr-FR" sz="1400" b="1" kern="0" dirty="0">
                <a:solidFill>
                  <a:srgbClr val="00B050"/>
                </a:solidFill>
                <a:latin typeface="+mj-lt"/>
                <a:cs typeface="Arial"/>
                <a:sym typeface="Arial"/>
              </a:rPr>
              <a:t>une position de leadership </a:t>
            </a:r>
            <a:r>
              <a:rPr lang="fr-FR" sz="1400" kern="0" dirty="0">
                <a:latin typeface="+mj-lt"/>
                <a:cs typeface="Arial"/>
                <a:sym typeface="Arial"/>
              </a:rPr>
              <a:t>sur</a:t>
            </a:r>
            <a:r>
              <a:rPr lang="fr-FR" sz="1400" kern="0" dirty="0">
                <a:solidFill>
                  <a:srgbClr val="00B050"/>
                </a:solidFill>
                <a:latin typeface="+mj-lt"/>
                <a:cs typeface="Arial"/>
                <a:sym typeface="Arial"/>
              </a:rPr>
              <a:t> </a:t>
            </a:r>
            <a:r>
              <a:rPr lang="fr-FR" sz="1400" kern="0" dirty="0">
                <a:solidFill>
                  <a:srgbClr val="000000"/>
                </a:solidFill>
                <a:latin typeface="+mj-lt"/>
                <a:cs typeface="Arial"/>
                <a:sym typeface="Arial"/>
              </a:rPr>
              <a:t>le marché de la rénovation énergétique en </a:t>
            </a:r>
            <a:r>
              <a:rPr lang="fr-FR" sz="1400" kern="0" dirty="0">
                <a:latin typeface="+mj-lt"/>
                <a:cs typeface="Arial"/>
                <a:sym typeface="Arial"/>
              </a:rPr>
              <a:t>systématisant les propositions clients</a:t>
            </a:r>
          </a:p>
          <a:p>
            <a:pPr marL="374650" indent="-285750" algn="just">
              <a:buClr>
                <a:srgbClr val="00B050"/>
              </a:buClr>
              <a:buFont typeface="Wingdings" panose="05000000000000000000" pitchFamily="2" charset="2"/>
              <a:buChar char="§"/>
              <a:defRPr/>
            </a:pPr>
            <a:endParaRPr lang="fr-FR" sz="1400" dirty="0"/>
          </a:p>
          <a:p>
            <a:pPr marL="88900" marR="0" lvl="0" indent="0" algn="just" defTabSz="914400" rtl="0" eaLnBrk="1" fontAlgn="auto" latinLnBrk="0" hangingPunct="1">
              <a:lnSpc>
                <a:spcPct val="100000"/>
              </a:lnSpc>
              <a:spcBef>
                <a:spcPts val="0"/>
              </a:spcBef>
              <a:spcAft>
                <a:spcPts val="0"/>
              </a:spcAft>
              <a:buClr>
                <a:srgbClr val="00B050"/>
              </a:buClr>
              <a:buSzTx/>
              <a:buFontTx/>
              <a:buNone/>
              <a:tabLst/>
              <a:defRPr/>
            </a:pPr>
            <a:endParaRPr lang="fr-FR" sz="1400" i="1" dirty="0">
              <a:solidFill>
                <a:srgbClr val="FF0000"/>
              </a:solidFill>
              <a:latin typeface="Arial"/>
            </a:endParaRPr>
          </a:p>
          <a:p>
            <a:pPr marL="88900" marR="0" lvl="0" indent="0" algn="just" defTabSz="914400" rtl="0" eaLnBrk="1" fontAlgn="auto" latinLnBrk="0" hangingPunct="1">
              <a:lnSpc>
                <a:spcPct val="100000"/>
              </a:lnSpc>
              <a:spcBef>
                <a:spcPts val="0"/>
              </a:spcBef>
              <a:spcAft>
                <a:spcPts val="0"/>
              </a:spcAft>
              <a:buClr>
                <a:srgbClr val="00B050"/>
              </a:buClr>
              <a:buSzTx/>
              <a:buFontTx/>
              <a:buNone/>
              <a:tabLst/>
              <a:defRPr/>
            </a:pPr>
            <a:endParaRPr kumimoji="0" lang="fr-FR" sz="1400" b="0" i="1" u="none" strike="noStrike" kern="1200" cap="none" spc="0" normalizeH="0" baseline="0" noProof="0" dirty="0">
              <a:ln>
                <a:noFill/>
              </a:ln>
              <a:solidFill>
                <a:srgbClr val="FF0000"/>
              </a:solidFill>
              <a:effectLst/>
              <a:uLnTx/>
              <a:uFillTx/>
              <a:latin typeface="Arial"/>
              <a:ea typeface="+mn-ea"/>
              <a:cs typeface="+mn-cs"/>
            </a:endParaRPr>
          </a:p>
          <a:p>
            <a:pPr marL="88900" marR="0" lvl="0" indent="0" algn="just" defTabSz="914400" rtl="0" eaLnBrk="1" fontAlgn="auto" latinLnBrk="0" hangingPunct="1">
              <a:lnSpc>
                <a:spcPct val="100000"/>
              </a:lnSpc>
              <a:spcBef>
                <a:spcPts val="0"/>
              </a:spcBef>
              <a:spcAft>
                <a:spcPts val="0"/>
              </a:spcAft>
              <a:buClr>
                <a:srgbClr val="00B050"/>
              </a:buClr>
              <a:buSzTx/>
              <a:buFontTx/>
              <a:buNone/>
              <a:tabLst/>
              <a:defRPr/>
            </a:pPr>
            <a:endParaRPr lang="fr-FR" sz="1400" i="1" dirty="0">
              <a:solidFill>
                <a:srgbClr val="FF0000"/>
              </a:solidFill>
              <a:latin typeface="Arial"/>
            </a:endParaRPr>
          </a:p>
          <a:p>
            <a:pPr marL="88900" marR="0" lvl="0" indent="0" algn="just" defTabSz="914400" rtl="0" eaLnBrk="1" fontAlgn="auto" latinLnBrk="0" hangingPunct="1">
              <a:lnSpc>
                <a:spcPct val="100000"/>
              </a:lnSpc>
              <a:spcBef>
                <a:spcPts val="0"/>
              </a:spcBef>
              <a:spcAft>
                <a:spcPts val="0"/>
              </a:spcAft>
              <a:buClr>
                <a:srgbClr val="00B050"/>
              </a:buClr>
              <a:buSzTx/>
              <a:buFontTx/>
              <a:buNone/>
              <a:tabLst/>
              <a:defRPr/>
            </a:pPr>
            <a:endParaRPr kumimoji="0" lang="fr-FR" sz="1400" b="0" i="1" u="none" strike="noStrike" kern="1200" cap="none" spc="0" normalizeH="0" baseline="0" noProof="0" dirty="0">
              <a:ln>
                <a:noFill/>
              </a:ln>
              <a:solidFill>
                <a:srgbClr val="FF0000"/>
              </a:solidFill>
              <a:effectLst/>
              <a:uLnTx/>
              <a:uFillTx/>
              <a:latin typeface="Arial"/>
              <a:ea typeface="+mn-ea"/>
              <a:cs typeface="+mn-cs"/>
            </a:endParaRPr>
          </a:p>
          <a:p>
            <a:pPr marL="88900" marR="0" lvl="0" indent="0" algn="just" defTabSz="914400" rtl="0" eaLnBrk="1" fontAlgn="auto" latinLnBrk="0" hangingPunct="1">
              <a:lnSpc>
                <a:spcPct val="100000"/>
              </a:lnSpc>
              <a:spcBef>
                <a:spcPts val="600"/>
              </a:spcBef>
              <a:spcAft>
                <a:spcPts val="0"/>
              </a:spcAft>
              <a:buClr>
                <a:srgbClr val="00B050"/>
              </a:buClr>
              <a:buSzTx/>
              <a:buFontTx/>
              <a:buNone/>
              <a:tabLst/>
              <a:defRPr/>
            </a:pPr>
            <a:endParaRPr kumimoji="0" lang="fr-FR" sz="18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Arial"/>
            </a:endParaRPr>
          </a:p>
        </p:txBody>
      </p:sp>
      <p:sp>
        <p:nvSpPr>
          <p:cNvPr id="16" name="object 12">
            <a:extLst>
              <a:ext uri="{FF2B5EF4-FFF2-40B4-BE49-F238E27FC236}">
                <a16:creationId xmlns:a16="http://schemas.microsoft.com/office/drawing/2014/main" id="{5FBA07ED-09B5-48A1-96ED-0B722B6BE229}"/>
              </a:ext>
            </a:extLst>
          </p:cNvPr>
          <p:cNvSpPr/>
          <p:nvPr/>
        </p:nvSpPr>
        <p:spPr>
          <a:xfrm>
            <a:off x="6729460" y="2093288"/>
            <a:ext cx="5166910" cy="3351157"/>
          </a:xfrm>
          <a:custGeom>
            <a:avLst/>
            <a:gdLst/>
            <a:ahLst/>
            <a:cxnLst/>
            <a:rect l="l" t="t" r="r" b="b"/>
            <a:pathLst>
              <a:path w="2743200" h="3444240">
                <a:moveTo>
                  <a:pt x="0" y="3444240"/>
                </a:moveTo>
                <a:lnTo>
                  <a:pt x="2743200" y="3444240"/>
                </a:lnTo>
                <a:lnTo>
                  <a:pt x="2743200" y="0"/>
                </a:lnTo>
                <a:lnTo>
                  <a:pt x="0" y="0"/>
                </a:lnTo>
                <a:lnTo>
                  <a:pt x="0" y="3444240"/>
                </a:lnTo>
                <a:close/>
              </a:path>
            </a:pathLst>
          </a:custGeom>
          <a:ln w="25908">
            <a:noFill/>
          </a:ln>
        </p:spPr>
        <p:txBody>
          <a:bodyPr wrap="square" lIns="0" tIns="0" rIns="0" bIns="0" rtlCol="0"/>
          <a:lstStyle/>
          <a:p>
            <a:pPr algn="just">
              <a:spcBef>
                <a:spcPts val="95"/>
              </a:spcBef>
              <a:defRPr/>
            </a:pPr>
            <a:endParaRPr lang="fr-FR" b="1" spc="-5" dirty="0">
              <a:solidFill>
                <a:srgbClr val="663179"/>
              </a:solidFill>
              <a:cs typeface="Arial"/>
            </a:endParaRPr>
          </a:p>
          <a:p>
            <a:pPr algn="ctr">
              <a:spcBef>
                <a:spcPts val="95"/>
              </a:spcBef>
              <a:defRPr/>
            </a:pPr>
            <a:r>
              <a:rPr lang="fr-FR" b="1" spc="-5" dirty="0">
                <a:solidFill>
                  <a:srgbClr val="C30F0F"/>
                </a:solidFill>
                <a:cs typeface="Arial"/>
              </a:rPr>
              <a:t>Energies Renouvelables</a:t>
            </a:r>
          </a:p>
          <a:p>
            <a:pPr marL="285750" indent="-285750" algn="just">
              <a:buFont typeface="Arial" panose="020B0604020202020204" pitchFamily="34" charset="0"/>
              <a:buChar char="•"/>
              <a:defRPr/>
            </a:pPr>
            <a:endParaRPr lang="fr-FR" sz="1400" b="1" dirty="0">
              <a:solidFill>
                <a:srgbClr val="000000"/>
              </a:solidFill>
              <a:latin typeface="Arial"/>
            </a:endParaRPr>
          </a:p>
          <a:p>
            <a:pPr marL="285750" indent="-285750" algn="just">
              <a:buFont typeface="Arial" panose="020B0604020202020204" pitchFamily="34" charset="0"/>
              <a:buChar char="•"/>
              <a:defRPr/>
            </a:pPr>
            <a:endParaRPr lang="fr-FR" sz="1400" b="1" dirty="0">
              <a:solidFill>
                <a:srgbClr val="000000"/>
              </a:solidFill>
              <a:latin typeface="Arial"/>
            </a:endParaRPr>
          </a:p>
          <a:p>
            <a:pPr marL="374650" indent="-285750" algn="just">
              <a:spcBef>
                <a:spcPts val="1200"/>
              </a:spcBef>
              <a:buClr>
                <a:srgbClr val="00B050"/>
              </a:buClr>
              <a:buFont typeface="Wingdings" panose="05000000000000000000" pitchFamily="2" charset="2"/>
              <a:buChar char="§"/>
              <a:defRPr/>
            </a:pPr>
            <a:r>
              <a:rPr lang="fr-FR" sz="1400" dirty="0">
                <a:solidFill>
                  <a:srgbClr val="000000"/>
                </a:solidFill>
                <a:latin typeface="+mj-lt"/>
              </a:rPr>
              <a:t>Maintenir</a:t>
            </a:r>
            <a:r>
              <a:rPr lang="fr-FR" sz="1400" b="1" dirty="0">
                <a:solidFill>
                  <a:srgbClr val="000000"/>
                </a:solidFill>
                <a:latin typeface="+mj-lt"/>
              </a:rPr>
              <a:t> notre position de </a:t>
            </a:r>
            <a:r>
              <a:rPr lang="fr-FR" sz="1400" b="1" dirty="0">
                <a:solidFill>
                  <a:srgbClr val="00B050"/>
                </a:solidFill>
                <a:latin typeface="+mj-lt"/>
              </a:rPr>
              <a:t>co-leader</a:t>
            </a:r>
            <a:r>
              <a:rPr lang="fr-FR" sz="1400" b="1" dirty="0">
                <a:solidFill>
                  <a:srgbClr val="000000"/>
                </a:solidFill>
                <a:latin typeface="+mj-lt"/>
              </a:rPr>
              <a:t> des énergies renouvelables en région. Ambitio</a:t>
            </a:r>
            <a:r>
              <a:rPr lang="fr-FR" sz="1400" dirty="0">
                <a:solidFill>
                  <a:srgbClr val="000000"/>
                </a:solidFill>
                <a:latin typeface="+mj-lt"/>
              </a:rPr>
              <a:t>n : </a:t>
            </a:r>
            <a:r>
              <a:rPr lang="fr-FR" sz="1400" b="1" dirty="0">
                <a:solidFill>
                  <a:srgbClr val="000000"/>
                </a:solidFill>
                <a:latin typeface="+mj-lt"/>
                <a:sym typeface="Arial"/>
              </a:rPr>
              <a:t>accompagner 1 client sur 4 en énergies renouvelables </a:t>
            </a:r>
            <a:r>
              <a:rPr lang="fr-FR" sz="1400" dirty="0">
                <a:solidFill>
                  <a:srgbClr val="000000"/>
                </a:solidFill>
                <a:latin typeface="+mj-lt"/>
                <a:sym typeface="Arial"/>
              </a:rPr>
              <a:t>pour devenir un acteur majeur du conseil en région.</a:t>
            </a:r>
            <a:endParaRPr lang="fr-FR" sz="1400" dirty="0">
              <a:solidFill>
                <a:srgbClr val="000000"/>
              </a:solidFill>
              <a:latin typeface="+mj-lt"/>
            </a:endParaRPr>
          </a:p>
          <a:p>
            <a:pPr marL="374650" indent="-285750" algn="just">
              <a:spcBef>
                <a:spcPts val="1200"/>
              </a:spcBef>
              <a:buClr>
                <a:srgbClr val="00B050"/>
              </a:buClr>
              <a:buFont typeface="Wingdings" panose="05000000000000000000" pitchFamily="2" charset="2"/>
              <a:buChar char="§"/>
              <a:defRPr/>
            </a:pPr>
            <a:r>
              <a:rPr lang="fr-FR" sz="1400" b="1" dirty="0">
                <a:solidFill>
                  <a:srgbClr val="000000"/>
                </a:solidFill>
                <a:latin typeface="+mj-lt"/>
              </a:rPr>
              <a:t>Nous coordonner et constituer des </a:t>
            </a:r>
            <a:r>
              <a:rPr lang="fr-FR" sz="1400" b="1" dirty="0">
                <a:solidFill>
                  <a:srgbClr val="00B050"/>
                </a:solidFill>
                <a:latin typeface="+mj-lt"/>
              </a:rPr>
              <a:t>pôles d’expertises </a:t>
            </a:r>
            <a:r>
              <a:rPr lang="fr-FR" sz="1400" b="1" dirty="0">
                <a:solidFill>
                  <a:srgbClr val="000000"/>
                </a:solidFill>
                <a:latin typeface="+mj-lt"/>
              </a:rPr>
              <a:t>pour pénétrer les marchés en croissance </a:t>
            </a:r>
          </a:p>
          <a:p>
            <a:pPr algn="just">
              <a:spcBef>
                <a:spcPts val="95"/>
              </a:spcBef>
              <a:defRPr/>
            </a:pPr>
            <a:endParaRPr lang="fr-FR" dirty="0">
              <a:solidFill>
                <a:srgbClr val="000000"/>
              </a:solidFill>
              <a:cs typeface="Arial"/>
            </a:endParaRPr>
          </a:p>
        </p:txBody>
      </p:sp>
      <p:sp>
        <p:nvSpPr>
          <p:cNvPr id="17" name="object 15">
            <a:extLst>
              <a:ext uri="{FF2B5EF4-FFF2-40B4-BE49-F238E27FC236}">
                <a16:creationId xmlns:a16="http://schemas.microsoft.com/office/drawing/2014/main" id="{4250D3C7-E5AE-45A0-AC50-5F1104E65BF4}"/>
              </a:ext>
            </a:extLst>
          </p:cNvPr>
          <p:cNvSpPr/>
          <p:nvPr/>
        </p:nvSpPr>
        <p:spPr>
          <a:xfrm>
            <a:off x="7167217" y="2864095"/>
            <a:ext cx="4096352" cy="186711"/>
          </a:xfrm>
          <a:prstGeom prst="rect">
            <a:avLst/>
          </a:prstGeom>
          <a:blipFill>
            <a:blip r:embed="rId3"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Tx/>
            </a:endParaRPr>
          </a:p>
        </p:txBody>
      </p:sp>
      <p:pic>
        <p:nvPicPr>
          <p:cNvPr id="18" name="Graphique 17">
            <a:extLst>
              <a:ext uri="{FF2B5EF4-FFF2-40B4-BE49-F238E27FC236}">
                <a16:creationId xmlns:a16="http://schemas.microsoft.com/office/drawing/2014/main" id="{C5B6C10D-F2E1-4CCB-8BB3-4151C995D770}"/>
              </a:ext>
            </a:extLst>
          </p:cNvPr>
          <p:cNvPicPr>
            <a:picLocks noChangeAspect="1"/>
          </p:cNvPicPr>
          <p:nvPr/>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8760391" y="1525027"/>
            <a:ext cx="733732" cy="733732"/>
          </a:xfrm>
          <a:prstGeom prst="rect">
            <a:avLst/>
          </a:prstGeom>
        </p:spPr>
      </p:pic>
      <p:pic>
        <p:nvPicPr>
          <p:cNvPr id="19" name="Graphique 18">
            <a:extLst>
              <a:ext uri="{FF2B5EF4-FFF2-40B4-BE49-F238E27FC236}">
                <a16:creationId xmlns:a16="http://schemas.microsoft.com/office/drawing/2014/main" id="{E11ACB7D-F79B-4A8E-9A66-A6E67D5E77E1}"/>
              </a:ext>
            </a:extLst>
          </p:cNvPr>
          <p:cNvPicPr>
            <a:picLocks noChangeAspect="1"/>
          </p:cNvPicPr>
          <p:nvPr/>
        </p:nvPicPr>
        <p:blipFill>
          <a:blip r:embed="rId12" cstate="screen">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9556330" y="1518676"/>
            <a:ext cx="658922" cy="658922"/>
          </a:xfrm>
          <a:prstGeom prst="rect">
            <a:avLst/>
          </a:prstGeom>
        </p:spPr>
      </p:pic>
      <p:pic>
        <p:nvPicPr>
          <p:cNvPr id="20" name="Graphique 19">
            <a:extLst>
              <a:ext uri="{FF2B5EF4-FFF2-40B4-BE49-F238E27FC236}">
                <a16:creationId xmlns:a16="http://schemas.microsoft.com/office/drawing/2014/main" id="{E305DA39-7DFF-4440-8142-435E0F7B62A1}"/>
              </a:ext>
            </a:extLst>
          </p:cNvPr>
          <p:cNvPicPr>
            <a:picLocks noChangeAspect="1"/>
          </p:cNvPicPr>
          <p:nvPr/>
        </p:nvPicPr>
        <p:blipFill>
          <a:blip r:embed="rId14" cstate="screen">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8037824" y="1525027"/>
            <a:ext cx="660360" cy="660360"/>
          </a:xfrm>
          <a:prstGeom prst="rect">
            <a:avLst/>
          </a:prstGeom>
        </p:spPr>
      </p:pic>
      <p:sp>
        <p:nvSpPr>
          <p:cNvPr id="4" name="Rectangle 3">
            <a:extLst>
              <a:ext uri="{FF2B5EF4-FFF2-40B4-BE49-F238E27FC236}">
                <a16:creationId xmlns:a16="http://schemas.microsoft.com/office/drawing/2014/main" id="{0420F6D2-DF75-4789-80DD-AE50AB1B439B}"/>
              </a:ext>
            </a:extLst>
          </p:cNvPr>
          <p:cNvSpPr/>
          <p:nvPr/>
        </p:nvSpPr>
        <p:spPr>
          <a:xfrm>
            <a:off x="295630" y="1180122"/>
            <a:ext cx="11600740" cy="33855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600" b="1" i="0" u="none" strike="noStrike" kern="0" cap="all" spc="0" normalizeH="0" baseline="0" noProof="0" dirty="0">
                <a:ln>
                  <a:noFill/>
                </a:ln>
                <a:solidFill>
                  <a:srgbClr val="D7000F"/>
                </a:solidFill>
                <a:effectLst/>
                <a:uLnTx/>
                <a:uFillTx/>
                <a:latin typeface="Arial Black" panose="020B0A04020102020204" pitchFamily="34" charset="0"/>
                <a:ea typeface="+mj-ea"/>
                <a:cs typeface="+mj-cs"/>
              </a:rPr>
              <a:t>Faire de la transition énergétique un des principaux moteurs de croissance d’ici 2024</a:t>
            </a:r>
            <a:endParaRPr kumimoji="0" lang="fr-FR" sz="1600" b="0" i="0" u="none" strike="noStrike" kern="0" cap="none" spc="0" normalizeH="0" baseline="0" noProof="0" dirty="0">
              <a:ln>
                <a:noFill/>
              </a:ln>
              <a:solidFill>
                <a:sysClr val="windowText" lastClr="000000"/>
              </a:solidFill>
              <a:effectLst/>
              <a:uLnTx/>
              <a:uFillTx/>
            </a:endParaRPr>
          </a:p>
        </p:txBody>
      </p:sp>
      <p:sp>
        <p:nvSpPr>
          <p:cNvPr id="5" name="ZoneTexte 4">
            <a:extLst>
              <a:ext uri="{FF2B5EF4-FFF2-40B4-BE49-F238E27FC236}">
                <a16:creationId xmlns:a16="http://schemas.microsoft.com/office/drawing/2014/main" id="{CC5C74FE-0FA3-46A5-8A38-C5B9C492E0E4}"/>
              </a:ext>
            </a:extLst>
          </p:cNvPr>
          <p:cNvSpPr txBox="1"/>
          <p:nvPr/>
        </p:nvSpPr>
        <p:spPr>
          <a:xfrm>
            <a:off x="2388293" y="5768045"/>
            <a:ext cx="8733348" cy="369332"/>
          </a:xfrm>
          <a:prstGeom prst="rect">
            <a:avLst/>
          </a:prstGeom>
          <a:noFill/>
          <a:ln w="28575">
            <a:solidFill>
              <a:srgbClr val="C00000"/>
            </a:solidFill>
            <a:extLst>
              <a:ext uri="{C807C97D-BFC1-408E-A445-0C87EB9F89A2}">
                <ask:lineSketchStyleProps xmlns:ask="http://schemas.microsoft.com/office/drawing/2018/sketchyshapes">
                  <ask:type>
                    <ask:lineSketchNone/>
                  </ask:type>
                </ask:lineSketchStyleProps>
              </a:ext>
            </a:extLst>
          </a:ln>
        </p:spPr>
        <p:txBody>
          <a:bodyPr wrap="square" rtlCol="0">
            <a:spAutoFit/>
          </a:bodyPr>
          <a:lstStyle/>
          <a:p>
            <a:r>
              <a:rPr lang="fr-FR" b="1" dirty="0"/>
              <a:t>CEGEE : une ambition chiffrée pour 2022      8% des objectifs de  financement MLT (hors CBM)</a:t>
            </a:r>
          </a:p>
        </p:txBody>
      </p:sp>
      <p:sp>
        <p:nvSpPr>
          <p:cNvPr id="6" name="Flèche : droite 5">
            <a:extLst>
              <a:ext uri="{FF2B5EF4-FFF2-40B4-BE49-F238E27FC236}">
                <a16:creationId xmlns:a16="http://schemas.microsoft.com/office/drawing/2014/main" id="{071ED83F-A59A-4F9C-8ABB-29F1CD6ADEBA}"/>
              </a:ext>
            </a:extLst>
          </p:cNvPr>
          <p:cNvSpPr/>
          <p:nvPr/>
        </p:nvSpPr>
        <p:spPr>
          <a:xfrm>
            <a:off x="6191796" y="5913123"/>
            <a:ext cx="181093" cy="120144"/>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759669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solidFill>
                  <a:srgbClr val="00B050"/>
                </a:solidFill>
                <a:latin typeface="Montserrat Black" panose="00000A00000000000000" pitchFamily="2" charset="0"/>
              </a:rPr>
              <a:t>LA GAMME DE CREDITS GREEN</a:t>
            </a:r>
          </a:p>
        </p:txBody>
      </p:sp>
      <p:sp>
        <p:nvSpPr>
          <p:cNvPr id="11" name="Rectangle 10"/>
          <p:cNvSpPr/>
          <p:nvPr/>
        </p:nvSpPr>
        <p:spPr>
          <a:xfrm>
            <a:off x="7222923" y="3522835"/>
            <a:ext cx="1397201"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12" name="Rectangle 11"/>
          <p:cNvSpPr/>
          <p:nvPr/>
        </p:nvSpPr>
        <p:spPr>
          <a:xfrm>
            <a:off x="6534150" y="3332335"/>
            <a:ext cx="1219200"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04084C5A-9622-48E3-AA10-6E5177385F43}"/>
              </a:ext>
            </a:extLst>
          </p:cNvPr>
          <p:cNvSpPr txBox="1"/>
          <p:nvPr/>
        </p:nvSpPr>
        <p:spPr>
          <a:xfrm>
            <a:off x="2725783" y="2978392"/>
            <a:ext cx="8595359" cy="892552"/>
          </a:xfrm>
          <a:prstGeom prst="rect">
            <a:avLst/>
          </a:prstGeom>
          <a:noFill/>
        </p:spPr>
        <p:txBody>
          <a:bodyPr wrap="square" rtlCol="0">
            <a:spAutoFit/>
          </a:bodyPr>
          <a:lstStyle/>
          <a:p>
            <a:r>
              <a:rPr lang="fr-FR" sz="3200" dirty="0">
                <a:latin typeface="Montserrat Black" panose="00000A00000000000000" pitchFamily="2" charset="0"/>
              </a:rPr>
              <a:t>2. Présentation synthétique de l’offre</a:t>
            </a:r>
          </a:p>
          <a:p>
            <a:pPr marL="342900" indent="-342900">
              <a:buAutoNum type="arabicPeriod"/>
            </a:pPr>
            <a:endParaRPr lang="fr-FR" sz="2000" dirty="0"/>
          </a:p>
        </p:txBody>
      </p:sp>
    </p:spTree>
    <p:extLst>
      <p:ext uri="{BB962C8B-B14F-4D97-AF65-F5344CB8AC3E}">
        <p14:creationId xmlns:p14="http://schemas.microsoft.com/office/powerpoint/2010/main" val="24009863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solidFill>
                  <a:srgbClr val="00B050"/>
                </a:solidFill>
                <a:latin typeface="Montserrat Black" panose="00000A00000000000000" pitchFamily="2" charset="0"/>
              </a:rPr>
              <a:t>LA GAMME DE CREDITS GREEN</a:t>
            </a:r>
          </a:p>
        </p:txBody>
      </p:sp>
      <p:sp>
        <p:nvSpPr>
          <p:cNvPr id="11" name="Rectangle 10"/>
          <p:cNvSpPr/>
          <p:nvPr/>
        </p:nvSpPr>
        <p:spPr>
          <a:xfrm>
            <a:off x="7222923" y="3522835"/>
            <a:ext cx="1397201"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12" name="Rectangle 11"/>
          <p:cNvSpPr/>
          <p:nvPr/>
        </p:nvSpPr>
        <p:spPr>
          <a:xfrm>
            <a:off x="6534150" y="3332335"/>
            <a:ext cx="1219200"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7" name="Diagramme 6">
            <a:extLst>
              <a:ext uri="{FF2B5EF4-FFF2-40B4-BE49-F238E27FC236}">
                <a16:creationId xmlns:a16="http://schemas.microsoft.com/office/drawing/2014/main" id="{8B1D7ACF-B023-4A73-A672-FE46E2830AE9}"/>
              </a:ext>
            </a:extLst>
          </p:cNvPr>
          <p:cNvGraphicFramePr/>
          <p:nvPr>
            <p:extLst>
              <p:ext uri="{D42A27DB-BD31-4B8C-83A1-F6EECF244321}">
                <p14:modId xmlns:p14="http://schemas.microsoft.com/office/powerpoint/2010/main" val="4045297948"/>
              </p:ext>
            </p:extLst>
          </p:nvPr>
        </p:nvGraphicFramePr>
        <p:xfrm>
          <a:off x="1018194" y="1640459"/>
          <a:ext cx="10155612" cy="44400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a:extLst>
              <a:ext uri="{FF2B5EF4-FFF2-40B4-BE49-F238E27FC236}">
                <a16:creationId xmlns:a16="http://schemas.microsoft.com/office/drawing/2014/main" id="{E2082BDD-78A7-47B4-AE3C-BCC91403B92E}"/>
              </a:ext>
            </a:extLst>
          </p:cNvPr>
          <p:cNvSpPr/>
          <p:nvPr/>
        </p:nvSpPr>
        <p:spPr>
          <a:xfrm>
            <a:off x="645949" y="1170664"/>
            <a:ext cx="10467703" cy="313932"/>
          </a:xfrm>
          <a:prstGeom prst="rect">
            <a:avLst/>
          </a:prstGeom>
        </p:spPr>
        <p:txBody>
          <a:bodyPr wrap="square">
            <a:spAutoFit/>
          </a:bodyPr>
          <a:lstStyle/>
          <a:p>
            <a:pPr lvl="0" algn="ctr" defTabSz="1219170">
              <a:lnSpc>
                <a:spcPct val="90000"/>
              </a:lnSpc>
              <a:spcBef>
                <a:spcPts val="1333"/>
              </a:spcBef>
              <a:buClr>
                <a:srgbClr val="B34A8C"/>
              </a:buClr>
            </a:pPr>
            <a:r>
              <a:rPr lang="fr-FR" sz="1600" b="1" dirty="0">
                <a:solidFill>
                  <a:srgbClr val="C00000"/>
                </a:solidFill>
                <a:latin typeface="Arial Black" panose="020B0A04020102020204" pitchFamily="34" charset="0"/>
                <a:cs typeface="Arial" panose="020B0604020202020204" pitchFamily="34" charset="0"/>
              </a:rPr>
              <a:t>4 PRÊTS POUR AIDER NOS CLIENTS À FINANCER LEUR TRANSITION ÉCOLOGIQUE</a:t>
            </a:r>
          </a:p>
        </p:txBody>
      </p:sp>
    </p:spTree>
    <p:extLst>
      <p:ext uri="{BB962C8B-B14F-4D97-AF65-F5344CB8AC3E}">
        <p14:creationId xmlns:p14="http://schemas.microsoft.com/office/powerpoint/2010/main" val="12222676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solidFill>
                  <a:srgbClr val="00B050"/>
                </a:solidFill>
                <a:latin typeface="Montserrat Black" panose="00000A00000000000000" pitchFamily="2" charset="0"/>
              </a:rPr>
              <a:t>LA GAMME DE CREDITS GREEN</a:t>
            </a:r>
          </a:p>
        </p:txBody>
      </p:sp>
      <p:sp>
        <p:nvSpPr>
          <p:cNvPr id="11" name="Rectangle 10"/>
          <p:cNvSpPr/>
          <p:nvPr/>
        </p:nvSpPr>
        <p:spPr>
          <a:xfrm>
            <a:off x="7222923" y="3522835"/>
            <a:ext cx="1397201"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12" name="Rectangle 11"/>
          <p:cNvSpPr/>
          <p:nvPr/>
        </p:nvSpPr>
        <p:spPr>
          <a:xfrm>
            <a:off x="6534150" y="3332335"/>
            <a:ext cx="1219200"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04084C5A-9622-48E3-AA10-6E5177385F43}"/>
              </a:ext>
            </a:extLst>
          </p:cNvPr>
          <p:cNvSpPr txBox="1"/>
          <p:nvPr/>
        </p:nvSpPr>
        <p:spPr>
          <a:xfrm>
            <a:off x="2725783" y="2978392"/>
            <a:ext cx="8757156" cy="2369880"/>
          </a:xfrm>
          <a:prstGeom prst="rect">
            <a:avLst/>
          </a:prstGeom>
          <a:noFill/>
        </p:spPr>
        <p:txBody>
          <a:bodyPr wrap="square" rtlCol="0">
            <a:spAutoFit/>
          </a:bodyPr>
          <a:lstStyle/>
          <a:p>
            <a:r>
              <a:rPr lang="fr-FR" sz="3200" dirty="0">
                <a:latin typeface="Montserrat Black" panose="00000A00000000000000" pitchFamily="2" charset="0"/>
              </a:rPr>
              <a:t>3. Intérêts pour nos clients professionnels </a:t>
            </a:r>
          </a:p>
          <a:p>
            <a:r>
              <a:rPr lang="fr-FR" sz="3200" dirty="0">
                <a:latin typeface="Montserrat Black" panose="00000A00000000000000" pitchFamily="2" charset="0"/>
              </a:rPr>
              <a:t>et pour la CEGEE</a:t>
            </a:r>
          </a:p>
          <a:p>
            <a:endParaRPr lang="fr-FR" sz="3200" dirty="0">
              <a:latin typeface="Montserrat Black" panose="00000A00000000000000" pitchFamily="2" charset="0"/>
            </a:endParaRPr>
          </a:p>
          <a:p>
            <a:pPr marL="342900" indent="-342900">
              <a:buAutoNum type="arabicPeriod"/>
            </a:pPr>
            <a:endParaRPr lang="fr-FR" sz="2000" dirty="0"/>
          </a:p>
        </p:txBody>
      </p:sp>
    </p:spTree>
    <p:extLst>
      <p:ext uri="{BB962C8B-B14F-4D97-AF65-F5344CB8AC3E}">
        <p14:creationId xmlns:p14="http://schemas.microsoft.com/office/powerpoint/2010/main" val="12078805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solidFill>
                  <a:srgbClr val="00B050"/>
                </a:solidFill>
                <a:latin typeface="Montserrat Black" panose="00000A00000000000000" pitchFamily="2" charset="0"/>
              </a:rPr>
              <a:t>LA GAMME DE CREDITS GREEN</a:t>
            </a:r>
          </a:p>
        </p:txBody>
      </p:sp>
      <p:sp>
        <p:nvSpPr>
          <p:cNvPr id="66" name="Titre 3">
            <a:extLst>
              <a:ext uri="{FF2B5EF4-FFF2-40B4-BE49-F238E27FC236}">
                <a16:creationId xmlns:a16="http://schemas.microsoft.com/office/drawing/2014/main" id="{8A5561A5-9D2F-43B6-8CB4-0CCE67406C24}"/>
              </a:ext>
            </a:extLst>
          </p:cNvPr>
          <p:cNvSpPr txBox="1">
            <a:spLocks/>
          </p:cNvSpPr>
          <p:nvPr/>
        </p:nvSpPr>
        <p:spPr>
          <a:xfrm>
            <a:off x="2997068" y="1146808"/>
            <a:ext cx="10273141" cy="44981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a:lstStyle>
          <a:p>
            <a:r>
              <a:rPr lang="fr-FR" sz="1600" dirty="0">
                <a:solidFill>
                  <a:srgbClr val="C00000"/>
                </a:solidFill>
                <a:latin typeface="Arial Black" panose="020B0A04020102020204" pitchFamily="34" charset="0"/>
              </a:rPr>
              <a:t>Intérêts DES </a:t>
            </a:r>
            <a:r>
              <a:rPr lang="fr-FR" sz="1600" dirty="0">
                <a:solidFill>
                  <a:srgbClr val="00B050"/>
                </a:solidFill>
                <a:latin typeface="Arial Black" panose="020B0A04020102020204" pitchFamily="34" charset="0"/>
              </a:rPr>
              <a:t>PRETS GREEN </a:t>
            </a:r>
            <a:r>
              <a:rPr lang="fr-FR" sz="1600" dirty="0">
                <a:solidFill>
                  <a:srgbClr val="C00000"/>
                </a:solidFill>
                <a:latin typeface="Arial Black" panose="020B0A04020102020204" pitchFamily="34" charset="0"/>
              </a:rPr>
              <a:t>VS PRETS CLASSIQUES</a:t>
            </a:r>
            <a:endParaRPr lang="fr-FR" dirty="0">
              <a:latin typeface="Arial Black" panose="020B0A04020102020204" pitchFamily="34" charset="0"/>
            </a:endParaRPr>
          </a:p>
        </p:txBody>
      </p:sp>
      <p:sp>
        <p:nvSpPr>
          <p:cNvPr id="67" name="Rectangle 66">
            <a:extLst>
              <a:ext uri="{FF2B5EF4-FFF2-40B4-BE49-F238E27FC236}">
                <a16:creationId xmlns:a16="http://schemas.microsoft.com/office/drawing/2014/main" id="{513153D0-4A29-4E35-8195-2395E23AE115}"/>
              </a:ext>
            </a:extLst>
          </p:cNvPr>
          <p:cNvSpPr>
            <a:spLocks/>
          </p:cNvSpPr>
          <p:nvPr/>
        </p:nvSpPr>
        <p:spPr>
          <a:xfrm>
            <a:off x="1604615" y="2703391"/>
            <a:ext cx="1527531" cy="246221"/>
          </a:xfrm>
          <a:prstGeom prst="rect">
            <a:avLst/>
          </a:prstGeom>
        </p:spPr>
        <p:txBody>
          <a:bodyPr wrap="square" anchor="ctr">
            <a:spAutoFit/>
          </a:bodyPr>
          <a:lstStyle/>
          <a:p>
            <a:pPr algn="ctr"/>
            <a:r>
              <a:rPr lang="en-US" sz="1000" b="1" dirty="0">
                <a:solidFill>
                  <a:srgbClr val="00AAD0"/>
                </a:solidFill>
                <a:latin typeface="Arial" panose="020B0604020202020204"/>
              </a:rPr>
              <a:t>Innovation</a:t>
            </a:r>
          </a:p>
        </p:txBody>
      </p:sp>
      <p:sp>
        <p:nvSpPr>
          <p:cNvPr id="68" name="Rectangle 67">
            <a:extLst>
              <a:ext uri="{FF2B5EF4-FFF2-40B4-BE49-F238E27FC236}">
                <a16:creationId xmlns:a16="http://schemas.microsoft.com/office/drawing/2014/main" id="{08E1D1C6-4FF6-4111-A9D0-537C93125CA1}"/>
              </a:ext>
            </a:extLst>
          </p:cNvPr>
          <p:cNvSpPr>
            <a:spLocks/>
          </p:cNvSpPr>
          <p:nvPr/>
        </p:nvSpPr>
        <p:spPr>
          <a:xfrm>
            <a:off x="1005299" y="3040356"/>
            <a:ext cx="2423710" cy="733215"/>
          </a:xfrm>
          <a:prstGeom prst="rect">
            <a:avLst/>
          </a:prstGeom>
        </p:spPr>
        <p:txBody>
          <a:bodyPr wrap="square" lIns="46800" rIns="46800">
            <a:noAutofit/>
          </a:bodyPr>
          <a:lstStyle/>
          <a:p>
            <a:pPr algn="ctr"/>
            <a:endParaRPr lang="fr-FR" sz="1000" dirty="0">
              <a:solidFill>
                <a:srgbClr val="3E454A"/>
              </a:solidFill>
              <a:latin typeface="Arial" panose="020B0604020202020204"/>
            </a:endParaRPr>
          </a:p>
        </p:txBody>
      </p:sp>
      <p:sp>
        <p:nvSpPr>
          <p:cNvPr id="69" name="Rectangle 68">
            <a:extLst>
              <a:ext uri="{FF2B5EF4-FFF2-40B4-BE49-F238E27FC236}">
                <a16:creationId xmlns:a16="http://schemas.microsoft.com/office/drawing/2014/main" id="{5EEE59BC-63DE-4B99-8484-913507DE3AF8}"/>
              </a:ext>
            </a:extLst>
          </p:cNvPr>
          <p:cNvSpPr>
            <a:spLocks/>
          </p:cNvSpPr>
          <p:nvPr/>
        </p:nvSpPr>
        <p:spPr>
          <a:xfrm>
            <a:off x="9307751" y="2681862"/>
            <a:ext cx="1527531" cy="246221"/>
          </a:xfrm>
          <a:prstGeom prst="rect">
            <a:avLst/>
          </a:prstGeom>
        </p:spPr>
        <p:txBody>
          <a:bodyPr wrap="square" anchor="ctr">
            <a:spAutoFit/>
          </a:bodyPr>
          <a:lstStyle/>
          <a:p>
            <a:pPr algn="ctr"/>
            <a:r>
              <a:rPr lang="en-US" sz="1000" b="1" dirty="0">
                <a:solidFill>
                  <a:srgbClr val="00AAD0"/>
                </a:solidFill>
                <a:latin typeface="Arial" panose="020B0604020202020204"/>
              </a:rPr>
              <a:t>Avantages</a:t>
            </a:r>
          </a:p>
        </p:txBody>
      </p:sp>
      <p:sp>
        <p:nvSpPr>
          <p:cNvPr id="70" name="Rectangle 69">
            <a:extLst>
              <a:ext uri="{FF2B5EF4-FFF2-40B4-BE49-F238E27FC236}">
                <a16:creationId xmlns:a16="http://schemas.microsoft.com/office/drawing/2014/main" id="{8E64852C-F73B-4CCF-B718-1AA82D27B80E}"/>
              </a:ext>
            </a:extLst>
          </p:cNvPr>
          <p:cNvSpPr>
            <a:spLocks/>
          </p:cNvSpPr>
          <p:nvPr/>
        </p:nvSpPr>
        <p:spPr>
          <a:xfrm>
            <a:off x="9202976" y="2972899"/>
            <a:ext cx="1752371" cy="733215"/>
          </a:xfrm>
          <a:prstGeom prst="rect">
            <a:avLst/>
          </a:prstGeom>
        </p:spPr>
        <p:txBody>
          <a:bodyPr wrap="square" lIns="46800" rIns="46800">
            <a:noAutofit/>
          </a:bodyPr>
          <a:lstStyle/>
          <a:p>
            <a:pPr algn="ctr"/>
            <a:r>
              <a:rPr lang="fr-FR" sz="1000" dirty="0">
                <a:solidFill>
                  <a:srgbClr val="3E454A"/>
                </a:solidFill>
                <a:latin typeface="Arial" panose="020B0604020202020204"/>
              </a:rPr>
              <a:t>Maîtriser ses coûts, ses charges, et bénéficier de subventions ou déductions fiscales</a:t>
            </a:r>
          </a:p>
        </p:txBody>
      </p:sp>
      <p:sp>
        <p:nvSpPr>
          <p:cNvPr id="71" name="Rectangle 70">
            <a:extLst>
              <a:ext uri="{FF2B5EF4-FFF2-40B4-BE49-F238E27FC236}">
                <a16:creationId xmlns:a16="http://schemas.microsoft.com/office/drawing/2014/main" id="{26832EBE-58A5-4DFB-A469-08E0DBACE7A2}"/>
              </a:ext>
            </a:extLst>
          </p:cNvPr>
          <p:cNvSpPr>
            <a:spLocks/>
          </p:cNvSpPr>
          <p:nvPr/>
        </p:nvSpPr>
        <p:spPr>
          <a:xfrm>
            <a:off x="1589195" y="4717462"/>
            <a:ext cx="1527531" cy="246221"/>
          </a:xfrm>
          <a:prstGeom prst="rect">
            <a:avLst/>
          </a:prstGeom>
        </p:spPr>
        <p:txBody>
          <a:bodyPr wrap="square" anchor="ctr">
            <a:spAutoFit/>
          </a:bodyPr>
          <a:lstStyle/>
          <a:p>
            <a:pPr algn="ctr"/>
            <a:r>
              <a:rPr lang="en-US" sz="1000" b="1" dirty="0">
                <a:solidFill>
                  <a:srgbClr val="00AAD0"/>
                </a:solidFill>
                <a:latin typeface="Arial" panose="020B0604020202020204"/>
              </a:rPr>
              <a:t>Réglementation</a:t>
            </a:r>
          </a:p>
        </p:txBody>
      </p:sp>
      <p:sp>
        <p:nvSpPr>
          <p:cNvPr id="72" name="Rectangle 71">
            <a:extLst>
              <a:ext uri="{FF2B5EF4-FFF2-40B4-BE49-F238E27FC236}">
                <a16:creationId xmlns:a16="http://schemas.microsoft.com/office/drawing/2014/main" id="{E7C87F37-2E19-4A03-BA0B-445EC9A82A1C}"/>
              </a:ext>
            </a:extLst>
          </p:cNvPr>
          <p:cNvSpPr>
            <a:spLocks/>
          </p:cNvSpPr>
          <p:nvPr/>
        </p:nvSpPr>
        <p:spPr>
          <a:xfrm>
            <a:off x="1476775" y="5054428"/>
            <a:ext cx="1752371" cy="733215"/>
          </a:xfrm>
          <a:prstGeom prst="rect">
            <a:avLst/>
          </a:prstGeom>
        </p:spPr>
        <p:txBody>
          <a:bodyPr wrap="square" lIns="46800" rIns="46800">
            <a:noAutofit/>
          </a:bodyPr>
          <a:lstStyle/>
          <a:p>
            <a:pPr algn="ctr"/>
            <a:r>
              <a:rPr lang="fr-FR" sz="1000" dirty="0">
                <a:solidFill>
                  <a:srgbClr val="3E454A"/>
                </a:solidFill>
                <a:latin typeface="Arial" panose="020B0604020202020204"/>
              </a:rPr>
              <a:t>Anticiper la réglementation plutôt que de la subir</a:t>
            </a:r>
          </a:p>
        </p:txBody>
      </p:sp>
      <p:sp>
        <p:nvSpPr>
          <p:cNvPr id="73" name="Rectangle 72">
            <a:extLst>
              <a:ext uri="{FF2B5EF4-FFF2-40B4-BE49-F238E27FC236}">
                <a16:creationId xmlns:a16="http://schemas.microsoft.com/office/drawing/2014/main" id="{D3FB80DF-3DD3-4611-8E65-F41780861153}"/>
              </a:ext>
            </a:extLst>
          </p:cNvPr>
          <p:cNvSpPr>
            <a:spLocks/>
          </p:cNvSpPr>
          <p:nvPr/>
        </p:nvSpPr>
        <p:spPr>
          <a:xfrm>
            <a:off x="9292332" y="4717462"/>
            <a:ext cx="1527531" cy="246221"/>
          </a:xfrm>
          <a:prstGeom prst="rect">
            <a:avLst/>
          </a:prstGeom>
        </p:spPr>
        <p:txBody>
          <a:bodyPr wrap="square" anchor="ctr">
            <a:spAutoFit/>
          </a:bodyPr>
          <a:lstStyle/>
          <a:p>
            <a:pPr algn="ctr"/>
            <a:r>
              <a:rPr lang="en-US" sz="1000" b="1" dirty="0">
                <a:solidFill>
                  <a:srgbClr val="00AAD0"/>
                </a:solidFill>
                <a:latin typeface="Arial" panose="020B0604020202020204"/>
              </a:rPr>
              <a:t>Zéro Greenwashing</a:t>
            </a:r>
          </a:p>
        </p:txBody>
      </p:sp>
      <p:sp>
        <p:nvSpPr>
          <p:cNvPr id="74" name="Rectangle 73">
            <a:extLst>
              <a:ext uri="{FF2B5EF4-FFF2-40B4-BE49-F238E27FC236}">
                <a16:creationId xmlns:a16="http://schemas.microsoft.com/office/drawing/2014/main" id="{012E4A68-05F7-42D0-9FBA-F3BB113880BF}"/>
              </a:ext>
            </a:extLst>
          </p:cNvPr>
          <p:cNvSpPr>
            <a:spLocks/>
          </p:cNvSpPr>
          <p:nvPr/>
        </p:nvSpPr>
        <p:spPr>
          <a:xfrm>
            <a:off x="9179912" y="5054428"/>
            <a:ext cx="1752371" cy="733215"/>
          </a:xfrm>
          <a:prstGeom prst="rect">
            <a:avLst/>
          </a:prstGeom>
        </p:spPr>
        <p:txBody>
          <a:bodyPr wrap="square" lIns="46800" rIns="46800">
            <a:noAutofit/>
          </a:bodyPr>
          <a:lstStyle/>
          <a:p>
            <a:pPr algn="ctr"/>
            <a:r>
              <a:rPr lang="fr-FR" sz="1000" dirty="0">
                <a:solidFill>
                  <a:srgbClr val="3E454A"/>
                </a:solidFill>
                <a:latin typeface="Arial" panose="020B0604020202020204"/>
              </a:rPr>
              <a:t>Lutter contre le Greenwashing*</a:t>
            </a:r>
          </a:p>
        </p:txBody>
      </p:sp>
      <p:sp>
        <p:nvSpPr>
          <p:cNvPr id="75" name="Rectangle 74">
            <a:extLst>
              <a:ext uri="{FF2B5EF4-FFF2-40B4-BE49-F238E27FC236}">
                <a16:creationId xmlns:a16="http://schemas.microsoft.com/office/drawing/2014/main" id="{B4A38FC5-4D13-4645-AF0D-AD16763646EA}"/>
              </a:ext>
            </a:extLst>
          </p:cNvPr>
          <p:cNvSpPr>
            <a:spLocks/>
          </p:cNvSpPr>
          <p:nvPr/>
        </p:nvSpPr>
        <p:spPr>
          <a:xfrm>
            <a:off x="4166235" y="2703391"/>
            <a:ext cx="1640837" cy="246221"/>
          </a:xfrm>
          <a:prstGeom prst="rect">
            <a:avLst/>
          </a:prstGeom>
        </p:spPr>
        <p:txBody>
          <a:bodyPr wrap="square" anchor="ctr">
            <a:spAutoFit/>
          </a:bodyPr>
          <a:lstStyle/>
          <a:p>
            <a:pPr algn="ctr"/>
            <a:r>
              <a:rPr lang="en-US" sz="1000" b="1" dirty="0">
                <a:solidFill>
                  <a:srgbClr val="00AAD0"/>
                </a:solidFill>
                <a:latin typeface="Arial" panose="020B0604020202020204"/>
              </a:rPr>
              <a:t>Climat</a:t>
            </a:r>
          </a:p>
        </p:txBody>
      </p:sp>
      <p:sp>
        <p:nvSpPr>
          <p:cNvPr id="76" name="Rectangle 75">
            <a:extLst>
              <a:ext uri="{FF2B5EF4-FFF2-40B4-BE49-F238E27FC236}">
                <a16:creationId xmlns:a16="http://schemas.microsoft.com/office/drawing/2014/main" id="{CCF949E0-59ED-4BEA-AAE0-A9535A572030}"/>
              </a:ext>
            </a:extLst>
          </p:cNvPr>
          <p:cNvSpPr>
            <a:spLocks/>
          </p:cNvSpPr>
          <p:nvPr/>
        </p:nvSpPr>
        <p:spPr>
          <a:xfrm>
            <a:off x="4110467" y="2960581"/>
            <a:ext cx="1752371" cy="733215"/>
          </a:xfrm>
          <a:prstGeom prst="rect">
            <a:avLst/>
          </a:prstGeom>
        </p:spPr>
        <p:txBody>
          <a:bodyPr wrap="square" lIns="46800" rIns="46800">
            <a:noAutofit/>
          </a:bodyPr>
          <a:lstStyle/>
          <a:p>
            <a:pPr algn="ctr"/>
            <a:r>
              <a:rPr lang="fr-FR" sz="1000" dirty="0">
                <a:solidFill>
                  <a:srgbClr val="3E454A"/>
                </a:solidFill>
                <a:latin typeface="Arial" panose="020B0604020202020204"/>
              </a:rPr>
              <a:t>S’afficher comme un acteur de la lutte contre le réchauffement </a:t>
            </a:r>
          </a:p>
          <a:p>
            <a:pPr algn="ctr"/>
            <a:r>
              <a:rPr lang="fr-FR" sz="1000" dirty="0">
                <a:solidFill>
                  <a:srgbClr val="3E454A"/>
                </a:solidFill>
                <a:latin typeface="Arial" panose="020B0604020202020204"/>
              </a:rPr>
              <a:t>climatique</a:t>
            </a:r>
          </a:p>
        </p:txBody>
      </p:sp>
      <p:sp>
        <p:nvSpPr>
          <p:cNvPr id="77" name="Rectangle 76">
            <a:extLst>
              <a:ext uri="{FF2B5EF4-FFF2-40B4-BE49-F238E27FC236}">
                <a16:creationId xmlns:a16="http://schemas.microsoft.com/office/drawing/2014/main" id="{E2045B4A-1E13-45C3-9523-2E157B902D14}"/>
              </a:ext>
            </a:extLst>
          </p:cNvPr>
          <p:cNvSpPr>
            <a:spLocks/>
          </p:cNvSpPr>
          <p:nvPr/>
        </p:nvSpPr>
        <p:spPr>
          <a:xfrm>
            <a:off x="4151701" y="4717462"/>
            <a:ext cx="1527531" cy="246221"/>
          </a:xfrm>
          <a:prstGeom prst="rect">
            <a:avLst/>
          </a:prstGeom>
        </p:spPr>
        <p:txBody>
          <a:bodyPr wrap="square" anchor="ctr">
            <a:spAutoFit/>
          </a:bodyPr>
          <a:lstStyle/>
          <a:p>
            <a:pPr algn="ctr"/>
            <a:r>
              <a:rPr lang="en-US" sz="1000" b="1" dirty="0">
                <a:solidFill>
                  <a:srgbClr val="00AAD0"/>
                </a:solidFill>
                <a:latin typeface="Arial" panose="020B0604020202020204"/>
              </a:rPr>
              <a:t>Perennité</a:t>
            </a:r>
          </a:p>
        </p:txBody>
      </p:sp>
      <p:sp>
        <p:nvSpPr>
          <p:cNvPr id="78" name="Rectangle 77">
            <a:extLst>
              <a:ext uri="{FF2B5EF4-FFF2-40B4-BE49-F238E27FC236}">
                <a16:creationId xmlns:a16="http://schemas.microsoft.com/office/drawing/2014/main" id="{41A2AAAE-409E-4F76-A03E-32FB78330676}"/>
              </a:ext>
            </a:extLst>
          </p:cNvPr>
          <p:cNvSpPr>
            <a:spLocks/>
          </p:cNvSpPr>
          <p:nvPr/>
        </p:nvSpPr>
        <p:spPr>
          <a:xfrm>
            <a:off x="4039281" y="5054428"/>
            <a:ext cx="1752371" cy="1102277"/>
          </a:xfrm>
          <a:prstGeom prst="rect">
            <a:avLst/>
          </a:prstGeom>
        </p:spPr>
        <p:txBody>
          <a:bodyPr wrap="square" lIns="46800" rIns="46800">
            <a:noAutofit/>
          </a:bodyPr>
          <a:lstStyle/>
          <a:p>
            <a:pPr algn="ctr"/>
            <a:r>
              <a:rPr lang="fr-FR" sz="1000" dirty="0">
                <a:solidFill>
                  <a:srgbClr val="3E454A"/>
                </a:solidFill>
                <a:latin typeface="Arial" panose="020B0604020202020204"/>
              </a:rPr>
              <a:t>Assurer leur pérennité : les entreprises les plus vertueuses en matière de transition énergétique présentent un meilleur profil de risques en répondant aux attentes de son écosystème </a:t>
            </a:r>
          </a:p>
        </p:txBody>
      </p:sp>
      <p:sp>
        <p:nvSpPr>
          <p:cNvPr id="79" name="Rectangle 78">
            <a:extLst>
              <a:ext uri="{FF2B5EF4-FFF2-40B4-BE49-F238E27FC236}">
                <a16:creationId xmlns:a16="http://schemas.microsoft.com/office/drawing/2014/main" id="{E059FC51-016B-4FDE-8BFF-F5627B290A81}"/>
              </a:ext>
            </a:extLst>
          </p:cNvPr>
          <p:cNvSpPr>
            <a:spLocks/>
          </p:cNvSpPr>
          <p:nvPr/>
        </p:nvSpPr>
        <p:spPr>
          <a:xfrm>
            <a:off x="6765762" y="2681862"/>
            <a:ext cx="1527531" cy="246221"/>
          </a:xfrm>
          <a:prstGeom prst="rect">
            <a:avLst/>
          </a:prstGeom>
        </p:spPr>
        <p:txBody>
          <a:bodyPr wrap="square" anchor="ctr">
            <a:spAutoFit/>
          </a:bodyPr>
          <a:lstStyle/>
          <a:p>
            <a:pPr algn="ctr"/>
            <a:r>
              <a:rPr lang="en-US" sz="1000" b="1" dirty="0">
                <a:solidFill>
                  <a:srgbClr val="00AAD0"/>
                </a:solidFill>
                <a:latin typeface="Arial" panose="020B0604020202020204"/>
              </a:rPr>
              <a:t>Expertise</a:t>
            </a:r>
          </a:p>
        </p:txBody>
      </p:sp>
      <p:sp>
        <p:nvSpPr>
          <p:cNvPr id="80" name="Rectangle 79">
            <a:extLst>
              <a:ext uri="{FF2B5EF4-FFF2-40B4-BE49-F238E27FC236}">
                <a16:creationId xmlns:a16="http://schemas.microsoft.com/office/drawing/2014/main" id="{BBC54039-0154-4009-89DD-D1EC7241B4A6}"/>
              </a:ext>
            </a:extLst>
          </p:cNvPr>
          <p:cNvSpPr>
            <a:spLocks/>
          </p:cNvSpPr>
          <p:nvPr/>
        </p:nvSpPr>
        <p:spPr>
          <a:xfrm>
            <a:off x="6668761" y="2949653"/>
            <a:ext cx="1752371" cy="733215"/>
          </a:xfrm>
          <a:prstGeom prst="rect">
            <a:avLst/>
          </a:prstGeom>
        </p:spPr>
        <p:txBody>
          <a:bodyPr wrap="square" lIns="46800" rIns="46800">
            <a:noAutofit/>
          </a:bodyPr>
          <a:lstStyle/>
          <a:p>
            <a:pPr algn="ctr"/>
            <a:r>
              <a:rPr lang="fr-FR" sz="1000" dirty="0">
                <a:solidFill>
                  <a:srgbClr val="3E454A"/>
                </a:solidFill>
                <a:latin typeface="Arial" panose="020B0604020202020204"/>
              </a:rPr>
              <a:t>Bénéficier d’une expertise élargie Caisse d’Epargne (financements,  partenariats…)</a:t>
            </a:r>
          </a:p>
        </p:txBody>
      </p:sp>
      <p:sp>
        <p:nvSpPr>
          <p:cNvPr id="81" name="Rectangle 80">
            <a:extLst>
              <a:ext uri="{FF2B5EF4-FFF2-40B4-BE49-F238E27FC236}">
                <a16:creationId xmlns:a16="http://schemas.microsoft.com/office/drawing/2014/main" id="{6A0CE994-4CC8-41BA-8972-73237A4EF9E0}"/>
              </a:ext>
            </a:extLst>
          </p:cNvPr>
          <p:cNvSpPr>
            <a:spLocks/>
          </p:cNvSpPr>
          <p:nvPr/>
        </p:nvSpPr>
        <p:spPr>
          <a:xfrm>
            <a:off x="6765762" y="4717462"/>
            <a:ext cx="1527531" cy="246221"/>
          </a:xfrm>
          <a:prstGeom prst="rect">
            <a:avLst/>
          </a:prstGeom>
        </p:spPr>
        <p:txBody>
          <a:bodyPr wrap="square" anchor="ctr">
            <a:spAutoFit/>
          </a:bodyPr>
          <a:lstStyle/>
          <a:p>
            <a:pPr algn="ctr"/>
            <a:r>
              <a:rPr lang="en-US" sz="1000" b="1" dirty="0">
                <a:solidFill>
                  <a:srgbClr val="00AAD0"/>
                </a:solidFill>
                <a:latin typeface="Arial" panose="020B0604020202020204"/>
              </a:rPr>
              <a:t>Communication</a:t>
            </a:r>
          </a:p>
        </p:txBody>
      </p:sp>
      <p:sp>
        <p:nvSpPr>
          <p:cNvPr id="82" name="Rectangle 81">
            <a:extLst>
              <a:ext uri="{FF2B5EF4-FFF2-40B4-BE49-F238E27FC236}">
                <a16:creationId xmlns:a16="http://schemas.microsoft.com/office/drawing/2014/main" id="{84D2FBEA-B570-4836-A9E0-89A5F197EE80}"/>
              </a:ext>
            </a:extLst>
          </p:cNvPr>
          <p:cNvSpPr>
            <a:spLocks/>
          </p:cNvSpPr>
          <p:nvPr/>
        </p:nvSpPr>
        <p:spPr>
          <a:xfrm>
            <a:off x="6653342" y="5054428"/>
            <a:ext cx="2181169" cy="733215"/>
          </a:xfrm>
          <a:prstGeom prst="rect">
            <a:avLst/>
          </a:prstGeom>
        </p:spPr>
        <p:txBody>
          <a:bodyPr wrap="square" lIns="46800" rIns="46800">
            <a:noAutofit/>
          </a:bodyPr>
          <a:lstStyle/>
          <a:p>
            <a:pPr algn="ctr"/>
            <a:r>
              <a:rPr lang="fr-FR" sz="1000" dirty="0">
                <a:solidFill>
                  <a:srgbClr val="3E454A"/>
                </a:solidFill>
                <a:latin typeface="Arial" panose="020B0604020202020204"/>
              </a:rPr>
              <a:t>Pouvoir communiquer vis-à-vis des son ecosystème (clients, salariés, fournisseurs, investisseur, collectivités..) de sa démarche de transition énergétique en affichant leurs investissements financés par des prêts verts</a:t>
            </a:r>
          </a:p>
        </p:txBody>
      </p:sp>
      <p:sp>
        <p:nvSpPr>
          <p:cNvPr id="83" name="Rectangle 82">
            <a:extLst>
              <a:ext uri="{FF2B5EF4-FFF2-40B4-BE49-F238E27FC236}">
                <a16:creationId xmlns:a16="http://schemas.microsoft.com/office/drawing/2014/main" id="{04FA059E-6C55-400A-B78E-907B6B0CBD46}"/>
              </a:ext>
            </a:extLst>
          </p:cNvPr>
          <p:cNvSpPr/>
          <p:nvPr/>
        </p:nvSpPr>
        <p:spPr>
          <a:xfrm rot="20402682">
            <a:off x="551657" y="1269565"/>
            <a:ext cx="1555312" cy="325948"/>
          </a:xfrm>
          <a:prstGeom prst="rect">
            <a:avLst/>
          </a:prstGeom>
          <a:solidFill>
            <a:srgbClr val="D7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rgbClr val="FFFFFF"/>
                </a:solidFill>
                <a:effectLst/>
                <a:uLnTx/>
                <a:uFillTx/>
                <a:latin typeface="Arial" panose="020B0604020202020204"/>
                <a:ea typeface="+mn-ea"/>
                <a:cs typeface="+mn-cs"/>
              </a:rPr>
              <a:t>Côté Clients</a:t>
            </a:r>
          </a:p>
        </p:txBody>
      </p:sp>
      <p:grpSp>
        <p:nvGrpSpPr>
          <p:cNvPr id="84" name="Groupe 83">
            <a:extLst>
              <a:ext uri="{FF2B5EF4-FFF2-40B4-BE49-F238E27FC236}">
                <a16:creationId xmlns:a16="http://schemas.microsoft.com/office/drawing/2014/main" id="{808631E7-B01F-4697-8F10-6AC6450740FF}"/>
              </a:ext>
            </a:extLst>
          </p:cNvPr>
          <p:cNvGrpSpPr/>
          <p:nvPr/>
        </p:nvGrpSpPr>
        <p:grpSpPr>
          <a:xfrm>
            <a:off x="7174882" y="1848143"/>
            <a:ext cx="740130" cy="740130"/>
            <a:chOff x="-1493250" y="3308410"/>
            <a:chExt cx="740130" cy="740130"/>
          </a:xfrm>
        </p:grpSpPr>
        <p:sp>
          <p:nvSpPr>
            <p:cNvPr id="85" name="Ellipse 84">
              <a:extLst>
                <a:ext uri="{FF2B5EF4-FFF2-40B4-BE49-F238E27FC236}">
                  <a16:creationId xmlns:a16="http://schemas.microsoft.com/office/drawing/2014/main" id="{FE794419-6116-4E6B-BE9F-46475999CBF9}"/>
                </a:ext>
              </a:extLst>
            </p:cNvPr>
            <p:cNvSpPr/>
            <p:nvPr/>
          </p:nvSpPr>
          <p:spPr>
            <a:xfrm>
              <a:off x="-1493250" y="3308410"/>
              <a:ext cx="740130" cy="740130"/>
            </a:xfrm>
            <a:prstGeom prst="ellipse">
              <a:avLst/>
            </a:prstGeom>
            <a:solidFill>
              <a:srgbClr val="A5CC7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pic>
          <p:nvPicPr>
            <p:cNvPr id="86" name="Image 85">
              <a:extLst>
                <a:ext uri="{FF2B5EF4-FFF2-40B4-BE49-F238E27FC236}">
                  <a16:creationId xmlns:a16="http://schemas.microsoft.com/office/drawing/2014/main" id="{3808D734-D9F0-458D-AC46-1E940BE3E7AD}"/>
                </a:ext>
              </a:extLst>
            </p:cNvPr>
            <p:cNvPicPr>
              <a:picLocks noChangeAspect="1"/>
            </p:cNvPicPr>
            <p:nvPr/>
          </p:nvPicPr>
          <p:blipFill>
            <a:blip r:embed="rId3">
              <a:lum bright="70000" contrast="-70000"/>
            </a:blip>
            <a:stretch>
              <a:fillRect/>
            </a:stretch>
          </p:blipFill>
          <p:spPr>
            <a:xfrm>
              <a:off x="-1345719" y="3455941"/>
              <a:ext cx="445069" cy="445069"/>
            </a:xfrm>
            <a:prstGeom prst="rect">
              <a:avLst/>
            </a:prstGeom>
          </p:spPr>
        </p:pic>
      </p:grpSp>
      <p:grpSp>
        <p:nvGrpSpPr>
          <p:cNvPr id="87" name="Groupe 86">
            <a:extLst>
              <a:ext uri="{FF2B5EF4-FFF2-40B4-BE49-F238E27FC236}">
                <a16:creationId xmlns:a16="http://schemas.microsoft.com/office/drawing/2014/main" id="{B6D3084A-86D6-4FD7-8153-5BA4D20B7748}"/>
              </a:ext>
            </a:extLst>
          </p:cNvPr>
          <p:cNvGrpSpPr/>
          <p:nvPr/>
        </p:nvGrpSpPr>
        <p:grpSpPr>
          <a:xfrm>
            <a:off x="9701452" y="1848143"/>
            <a:ext cx="740130" cy="740130"/>
            <a:chOff x="-1161078" y="3414321"/>
            <a:chExt cx="740130" cy="740130"/>
          </a:xfrm>
        </p:grpSpPr>
        <p:sp>
          <p:nvSpPr>
            <p:cNvPr id="88" name="Ellipse 87">
              <a:extLst>
                <a:ext uri="{FF2B5EF4-FFF2-40B4-BE49-F238E27FC236}">
                  <a16:creationId xmlns:a16="http://schemas.microsoft.com/office/drawing/2014/main" id="{DB9545BE-1D01-4E78-A12C-625522F93040}"/>
                </a:ext>
              </a:extLst>
            </p:cNvPr>
            <p:cNvSpPr/>
            <p:nvPr/>
          </p:nvSpPr>
          <p:spPr>
            <a:xfrm>
              <a:off x="-1161078" y="3414321"/>
              <a:ext cx="740130" cy="740130"/>
            </a:xfrm>
            <a:prstGeom prst="ellipse">
              <a:avLst/>
            </a:prstGeom>
            <a:solidFill>
              <a:srgbClr val="A5CC7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pic>
          <p:nvPicPr>
            <p:cNvPr id="89" name="Image 88">
              <a:extLst>
                <a:ext uri="{FF2B5EF4-FFF2-40B4-BE49-F238E27FC236}">
                  <a16:creationId xmlns:a16="http://schemas.microsoft.com/office/drawing/2014/main" id="{A2828CCC-91BC-45A7-B075-389BC5DC3953}"/>
                </a:ext>
              </a:extLst>
            </p:cNvPr>
            <p:cNvPicPr>
              <a:picLocks noChangeAspect="1"/>
            </p:cNvPicPr>
            <p:nvPr/>
          </p:nvPicPr>
          <p:blipFill>
            <a:blip r:embed="rId4">
              <a:lum bright="70000" contrast="-70000"/>
            </a:blip>
            <a:stretch>
              <a:fillRect/>
            </a:stretch>
          </p:blipFill>
          <p:spPr>
            <a:xfrm>
              <a:off x="-1041109" y="3534290"/>
              <a:ext cx="500193" cy="500193"/>
            </a:xfrm>
            <a:prstGeom prst="rect">
              <a:avLst/>
            </a:prstGeom>
          </p:spPr>
        </p:pic>
      </p:grpSp>
      <p:grpSp>
        <p:nvGrpSpPr>
          <p:cNvPr id="90" name="Groupe 89">
            <a:extLst>
              <a:ext uri="{FF2B5EF4-FFF2-40B4-BE49-F238E27FC236}">
                <a16:creationId xmlns:a16="http://schemas.microsoft.com/office/drawing/2014/main" id="{CCEF3DA9-71BC-4258-A3E4-FBEBB36095DF}"/>
              </a:ext>
            </a:extLst>
          </p:cNvPr>
          <p:cNvGrpSpPr/>
          <p:nvPr/>
        </p:nvGrpSpPr>
        <p:grpSpPr>
          <a:xfrm>
            <a:off x="1982895" y="3869130"/>
            <a:ext cx="740130" cy="740130"/>
            <a:chOff x="-1848805" y="3773517"/>
            <a:chExt cx="740130" cy="740130"/>
          </a:xfrm>
        </p:grpSpPr>
        <p:sp>
          <p:nvSpPr>
            <p:cNvPr id="91" name="Ellipse 90">
              <a:extLst>
                <a:ext uri="{FF2B5EF4-FFF2-40B4-BE49-F238E27FC236}">
                  <a16:creationId xmlns:a16="http://schemas.microsoft.com/office/drawing/2014/main" id="{BFC3B859-3D8D-4180-8EEF-46BE4E752751}"/>
                </a:ext>
              </a:extLst>
            </p:cNvPr>
            <p:cNvSpPr/>
            <p:nvPr/>
          </p:nvSpPr>
          <p:spPr>
            <a:xfrm>
              <a:off x="-1848805" y="3773517"/>
              <a:ext cx="740130" cy="740130"/>
            </a:xfrm>
            <a:prstGeom prst="ellipse">
              <a:avLst/>
            </a:prstGeom>
            <a:solidFill>
              <a:srgbClr val="A5CC7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pic>
          <p:nvPicPr>
            <p:cNvPr id="92" name="Image 91">
              <a:extLst>
                <a:ext uri="{FF2B5EF4-FFF2-40B4-BE49-F238E27FC236}">
                  <a16:creationId xmlns:a16="http://schemas.microsoft.com/office/drawing/2014/main" id="{408B5223-64CE-4BC4-9D2E-48DF8B19A600}"/>
                </a:ext>
              </a:extLst>
            </p:cNvPr>
            <p:cNvPicPr>
              <a:picLocks noChangeAspect="1"/>
            </p:cNvPicPr>
            <p:nvPr/>
          </p:nvPicPr>
          <p:blipFill>
            <a:blip r:embed="rId5">
              <a:lum bright="70000" contrast="-70000"/>
            </a:blip>
            <a:stretch>
              <a:fillRect/>
            </a:stretch>
          </p:blipFill>
          <p:spPr>
            <a:xfrm>
              <a:off x="-1796246" y="3826076"/>
              <a:ext cx="635012" cy="635012"/>
            </a:xfrm>
            <a:prstGeom prst="rect">
              <a:avLst/>
            </a:prstGeom>
          </p:spPr>
        </p:pic>
      </p:grpSp>
      <p:grpSp>
        <p:nvGrpSpPr>
          <p:cNvPr id="93" name="Groupe 92">
            <a:extLst>
              <a:ext uri="{FF2B5EF4-FFF2-40B4-BE49-F238E27FC236}">
                <a16:creationId xmlns:a16="http://schemas.microsoft.com/office/drawing/2014/main" id="{797FE390-DD6B-4A48-A25A-620676D544AA}"/>
              </a:ext>
            </a:extLst>
          </p:cNvPr>
          <p:cNvGrpSpPr/>
          <p:nvPr/>
        </p:nvGrpSpPr>
        <p:grpSpPr>
          <a:xfrm>
            <a:off x="4545401" y="3869130"/>
            <a:ext cx="740130" cy="740130"/>
            <a:chOff x="-1311080" y="3975392"/>
            <a:chExt cx="740130" cy="740130"/>
          </a:xfrm>
        </p:grpSpPr>
        <p:sp>
          <p:nvSpPr>
            <p:cNvPr id="94" name="Ellipse 93">
              <a:extLst>
                <a:ext uri="{FF2B5EF4-FFF2-40B4-BE49-F238E27FC236}">
                  <a16:creationId xmlns:a16="http://schemas.microsoft.com/office/drawing/2014/main" id="{EF5145A6-FBCF-4DB0-9900-673C2F8B83F0}"/>
                </a:ext>
              </a:extLst>
            </p:cNvPr>
            <p:cNvSpPr/>
            <p:nvPr/>
          </p:nvSpPr>
          <p:spPr>
            <a:xfrm>
              <a:off x="-1311080" y="3975392"/>
              <a:ext cx="740130" cy="740130"/>
            </a:xfrm>
            <a:prstGeom prst="ellipse">
              <a:avLst/>
            </a:prstGeom>
            <a:solidFill>
              <a:srgbClr val="A5CC7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pic>
          <p:nvPicPr>
            <p:cNvPr id="95" name="Image 94">
              <a:extLst>
                <a:ext uri="{FF2B5EF4-FFF2-40B4-BE49-F238E27FC236}">
                  <a16:creationId xmlns:a16="http://schemas.microsoft.com/office/drawing/2014/main" id="{70A9A83D-9A25-42B9-A6D2-30CB39DD7513}"/>
                </a:ext>
              </a:extLst>
            </p:cNvPr>
            <p:cNvPicPr>
              <a:picLocks noChangeAspect="1"/>
            </p:cNvPicPr>
            <p:nvPr/>
          </p:nvPicPr>
          <p:blipFill>
            <a:blip r:embed="rId6">
              <a:lum bright="70000" contrast="-70000"/>
            </a:blip>
            <a:stretch>
              <a:fillRect/>
            </a:stretch>
          </p:blipFill>
          <p:spPr>
            <a:xfrm>
              <a:off x="-1206925" y="4079547"/>
              <a:ext cx="531820" cy="531820"/>
            </a:xfrm>
            <a:prstGeom prst="rect">
              <a:avLst/>
            </a:prstGeom>
          </p:spPr>
        </p:pic>
      </p:grpSp>
      <p:grpSp>
        <p:nvGrpSpPr>
          <p:cNvPr id="96" name="Groupe 95">
            <a:extLst>
              <a:ext uri="{FF2B5EF4-FFF2-40B4-BE49-F238E27FC236}">
                <a16:creationId xmlns:a16="http://schemas.microsoft.com/office/drawing/2014/main" id="{C035134D-2862-48CF-AFB0-45CF1876C0FD}"/>
              </a:ext>
            </a:extLst>
          </p:cNvPr>
          <p:cNvGrpSpPr/>
          <p:nvPr/>
        </p:nvGrpSpPr>
        <p:grpSpPr>
          <a:xfrm>
            <a:off x="9689855" y="3869130"/>
            <a:ext cx="740130" cy="740130"/>
            <a:chOff x="-892622" y="3942188"/>
            <a:chExt cx="740130" cy="740130"/>
          </a:xfrm>
        </p:grpSpPr>
        <p:sp>
          <p:nvSpPr>
            <p:cNvPr id="97" name="Ellipse 96">
              <a:extLst>
                <a:ext uri="{FF2B5EF4-FFF2-40B4-BE49-F238E27FC236}">
                  <a16:creationId xmlns:a16="http://schemas.microsoft.com/office/drawing/2014/main" id="{9B093637-B1AA-4BF8-8160-E33B42A24017}"/>
                </a:ext>
              </a:extLst>
            </p:cNvPr>
            <p:cNvSpPr/>
            <p:nvPr/>
          </p:nvSpPr>
          <p:spPr>
            <a:xfrm>
              <a:off x="-892622" y="3942188"/>
              <a:ext cx="740130" cy="740130"/>
            </a:xfrm>
            <a:prstGeom prst="ellipse">
              <a:avLst/>
            </a:prstGeom>
            <a:solidFill>
              <a:srgbClr val="A5CC7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pic>
          <p:nvPicPr>
            <p:cNvPr id="98" name="Image 97">
              <a:extLst>
                <a:ext uri="{FF2B5EF4-FFF2-40B4-BE49-F238E27FC236}">
                  <a16:creationId xmlns:a16="http://schemas.microsoft.com/office/drawing/2014/main" id="{3CF34437-A187-4450-8AB3-A6CDDFB2012C}"/>
                </a:ext>
              </a:extLst>
            </p:cNvPr>
            <p:cNvPicPr>
              <a:picLocks noChangeAspect="1"/>
            </p:cNvPicPr>
            <p:nvPr/>
          </p:nvPicPr>
          <p:blipFill>
            <a:blip r:embed="rId7">
              <a:lum bright="70000" contrast="-70000"/>
            </a:blip>
            <a:stretch>
              <a:fillRect/>
            </a:stretch>
          </p:blipFill>
          <p:spPr>
            <a:xfrm>
              <a:off x="-730832" y="4103978"/>
              <a:ext cx="416551" cy="416551"/>
            </a:xfrm>
            <a:prstGeom prst="rect">
              <a:avLst/>
            </a:prstGeom>
          </p:spPr>
        </p:pic>
      </p:grpSp>
      <p:grpSp>
        <p:nvGrpSpPr>
          <p:cNvPr id="99" name="Groupe 98">
            <a:extLst>
              <a:ext uri="{FF2B5EF4-FFF2-40B4-BE49-F238E27FC236}">
                <a16:creationId xmlns:a16="http://schemas.microsoft.com/office/drawing/2014/main" id="{2BBBE218-2028-4F41-912F-7115578E439D}"/>
              </a:ext>
            </a:extLst>
          </p:cNvPr>
          <p:cNvGrpSpPr/>
          <p:nvPr/>
        </p:nvGrpSpPr>
        <p:grpSpPr>
          <a:xfrm>
            <a:off x="7159462" y="3869130"/>
            <a:ext cx="740130" cy="740130"/>
            <a:chOff x="-1619153" y="3919721"/>
            <a:chExt cx="740130" cy="740130"/>
          </a:xfrm>
        </p:grpSpPr>
        <p:sp>
          <p:nvSpPr>
            <p:cNvPr id="100" name="Ellipse 99">
              <a:extLst>
                <a:ext uri="{FF2B5EF4-FFF2-40B4-BE49-F238E27FC236}">
                  <a16:creationId xmlns:a16="http://schemas.microsoft.com/office/drawing/2014/main" id="{DCEA3C32-338B-4055-AB4E-8E7855EC3AFB}"/>
                </a:ext>
              </a:extLst>
            </p:cNvPr>
            <p:cNvSpPr/>
            <p:nvPr/>
          </p:nvSpPr>
          <p:spPr>
            <a:xfrm>
              <a:off x="-1619153" y="3919721"/>
              <a:ext cx="740130" cy="740130"/>
            </a:xfrm>
            <a:prstGeom prst="ellipse">
              <a:avLst/>
            </a:prstGeom>
            <a:solidFill>
              <a:srgbClr val="A5CC7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pic>
          <p:nvPicPr>
            <p:cNvPr id="101" name="Image 100">
              <a:extLst>
                <a:ext uri="{FF2B5EF4-FFF2-40B4-BE49-F238E27FC236}">
                  <a16:creationId xmlns:a16="http://schemas.microsoft.com/office/drawing/2014/main" id="{B1F0CA92-B5E7-44C4-A4DC-7407BC236C73}"/>
                </a:ext>
              </a:extLst>
            </p:cNvPr>
            <p:cNvPicPr>
              <a:picLocks noChangeAspect="1"/>
            </p:cNvPicPr>
            <p:nvPr/>
          </p:nvPicPr>
          <p:blipFill>
            <a:blip r:embed="rId8">
              <a:lum bright="70000" contrast="-70000"/>
            </a:blip>
            <a:stretch>
              <a:fillRect/>
            </a:stretch>
          </p:blipFill>
          <p:spPr>
            <a:xfrm>
              <a:off x="-1486181" y="4052693"/>
              <a:ext cx="474186" cy="474186"/>
            </a:xfrm>
            <a:prstGeom prst="rect">
              <a:avLst/>
            </a:prstGeom>
          </p:spPr>
        </p:pic>
      </p:grpSp>
      <p:grpSp>
        <p:nvGrpSpPr>
          <p:cNvPr id="102" name="Groupe 101">
            <a:extLst>
              <a:ext uri="{FF2B5EF4-FFF2-40B4-BE49-F238E27FC236}">
                <a16:creationId xmlns:a16="http://schemas.microsoft.com/office/drawing/2014/main" id="{8E79C105-A3B1-4AAA-9E21-625A6133DD3C}"/>
              </a:ext>
            </a:extLst>
          </p:cNvPr>
          <p:cNvGrpSpPr/>
          <p:nvPr/>
        </p:nvGrpSpPr>
        <p:grpSpPr>
          <a:xfrm>
            <a:off x="4447884" y="1828973"/>
            <a:ext cx="748912" cy="812416"/>
            <a:chOff x="-1438294" y="2201130"/>
            <a:chExt cx="571534" cy="571534"/>
          </a:xfrm>
        </p:grpSpPr>
        <p:sp>
          <p:nvSpPr>
            <p:cNvPr id="103" name="Ellipse 102">
              <a:extLst>
                <a:ext uri="{FF2B5EF4-FFF2-40B4-BE49-F238E27FC236}">
                  <a16:creationId xmlns:a16="http://schemas.microsoft.com/office/drawing/2014/main" id="{637B913A-EC21-4484-81B1-A77838358B59}"/>
                </a:ext>
              </a:extLst>
            </p:cNvPr>
            <p:cNvSpPr/>
            <p:nvPr/>
          </p:nvSpPr>
          <p:spPr>
            <a:xfrm>
              <a:off x="-1438294" y="2201130"/>
              <a:ext cx="571534" cy="571534"/>
            </a:xfrm>
            <a:prstGeom prst="ellipse">
              <a:avLst/>
            </a:prstGeom>
            <a:solidFill>
              <a:srgbClr val="A5CC7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pic>
          <p:nvPicPr>
            <p:cNvPr id="104" name="Image 103">
              <a:extLst>
                <a:ext uri="{FF2B5EF4-FFF2-40B4-BE49-F238E27FC236}">
                  <a16:creationId xmlns:a16="http://schemas.microsoft.com/office/drawing/2014/main" id="{4A200D65-F6AD-428D-9A40-0122ADF8F3E0}"/>
                </a:ext>
              </a:extLst>
            </p:cNvPr>
            <p:cNvPicPr>
              <a:picLocks noChangeAspect="1"/>
            </p:cNvPicPr>
            <p:nvPr/>
          </p:nvPicPr>
          <p:blipFill>
            <a:blip r:embed="rId9">
              <a:lum bright="70000" contrast="-70000"/>
            </a:blip>
            <a:stretch>
              <a:fillRect/>
            </a:stretch>
          </p:blipFill>
          <p:spPr>
            <a:xfrm>
              <a:off x="-1391635" y="2247789"/>
              <a:ext cx="478215" cy="478215"/>
            </a:xfrm>
            <a:prstGeom prst="rect">
              <a:avLst/>
            </a:prstGeom>
          </p:spPr>
        </p:pic>
      </p:grpSp>
      <p:sp>
        <p:nvSpPr>
          <p:cNvPr id="105" name="Rectangle 104">
            <a:extLst>
              <a:ext uri="{FF2B5EF4-FFF2-40B4-BE49-F238E27FC236}">
                <a16:creationId xmlns:a16="http://schemas.microsoft.com/office/drawing/2014/main" id="{5E8C09F2-1395-4CF5-AC26-6D321D8B09BA}"/>
              </a:ext>
            </a:extLst>
          </p:cNvPr>
          <p:cNvSpPr/>
          <p:nvPr/>
        </p:nvSpPr>
        <p:spPr>
          <a:xfrm>
            <a:off x="1236653" y="2951057"/>
            <a:ext cx="2818048" cy="707886"/>
          </a:xfrm>
          <a:prstGeom prst="rect">
            <a:avLst/>
          </a:prstGeom>
        </p:spPr>
        <p:txBody>
          <a:bodyPr wrap="square">
            <a:spAutoFit/>
          </a:bodyPr>
          <a:lstStyle/>
          <a:p>
            <a:pPr algn="just">
              <a:spcBef>
                <a:spcPts val="1500"/>
              </a:spcBef>
            </a:pPr>
            <a:r>
              <a:rPr lang="fr-FR" sz="1000" dirty="0">
                <a:solidFill>
                  <a:srgbClr val="3E454A"/>
                </a:solidFill>
                <a:latin typeface="Arial" panose="020B0604020202020204"/>
              </a:rPr>
              <a:t>La mise en place d’un prêt vert peut permettre au client de repenser  son processus de production et identifier de nouvelles sources d’économie, de productivité</a:t>
            </a:r>
          </a:p>
        </p:txBody>
      </p:sp>
      <p:pic>
        <p:nvPicPr>
          <p:cNvPr id="106" name="Image 105">
            <a:extLst>
              <a:ext uri="{FF2B5EF4-FFF2-40B4-BE49-F238E27FC236}">
                <a16:creationId xmlns:a16="http://schemas.microsoft.com/office/drawing/2014/main" id="{0602E1CF-2287-4ED3-A227-517E114B1DA5}"/>
              </a:ext>
            </a:extLst>
          </p:cNvPr>
          <p:cNvPicPr>
            <a:picLocks noChangeAspect="1"/>
          </p:cNvPicPr>
          <p:nvPr/>
        </p:nvPicPr>
        <p:blipFill>
          <a:blip r:embed="rId10"/>
          <a:stretch>
            <a:fillRect/>
          </a:stretch>
        </p:blipFill>
        <p:spPr>
          <a:xfrm flipH="1">
            <a:off x="1936973" y="1904484"/>
            <a:ext cx="748913" cy="673451"/>
          </a:xfrm>
          <a:prstGeom prst="rect">
            <a:avLst/>
          </a:prstGeom>
        </p:spPr>
      </p:pic>
      <p:sp>
        <p:nvSpPr>
          <p:cNvPr id="2" name="Rectangle 1">
            <a:extLst>
              <a:ext uri="{FF2B5EF4-FFF2-40B4-BE49-F238E27FC236}">
                <a16:creationId xmlns:a16="http://schemas.microsoft.com/office/drawing/2014/main" id="{6B4D5259-8CDF-4F4A-A7F3-D5025CA84F91}"/>
              </a:ext>
            </a:extLst>
          </p:cNvPr>
          <p:cNvSpPr/>
          <p:nvPr/>
        </p:nvSpPr>
        <p:spPr>
          <a:xfrm>
            <a:off x="9292332" y="5582298"/>
            <a:ext cx="2783442" cy="600164"/>
          </a:xfrm>
          <a:prstGeom prst="rect">
            <a:avLst/>
          </a:prstGeom>
        </p:spPr>
        <p:txBody>
          <a:bodyPr wrap="square">
            <a:spAutoFit/>
          </a:bodyPr>
          <a:lstStyle/>
          <a:p>
            <a:pPr algn="just"/>
            <a:r>
              <a:rPr lang="fr-FR" sz="900" dirty="0">
                <a:solidFill>
                  <a:srgbClr val="202124"/>
                </a:solidFill>
                <a:latin typeface="arial" panose="020B0604020202020204" pitchFamily="34" charset="0"/>
              </a:rPr>
              <a:t>*</a:t>
            </a:r>
            <a:r>
              <a:rPr lang="fr-FR" sz="800" dirty="0">
                <a:solidFill>
                  <a:schemeClr val="tx1">
                    <a:lumMod val="50000"/>
                    <a:lumOff val="50000"/>
                  </a:schemeClr>
                </a:solidFill>
                <a:latin typeface="arial" panose="020B0604020202020204" pitchFamily="34" charset="0"/>
              </a:rPr>
              <a:t>Adopté de plus en plus fréquemment par certaines entreprises, se définit comme une stratégie de communication et de marketing visant à faire croire que l'entreprise a une politique écoresponsable.</a:t>
            </a:r>
            <a:endParaRPr lang="fr-FR" sz="800" dirty="0">
              <a:solidFill>
                <a:schemeClr val="tx1">
                  <a:lumMod val="50000"/>
                  <a:lumOff val="50000"/>
                </a:schemeClr>
              </a:solidFill>
            </a:endParaRPr>
          </a:p>
        </p:txBody>
      </p:sp>
    </p:spTree>
    <p:extLst>
      <p:ext uri="{BB962C8B-B14F-4D97-AF65-F5344CB8AC3E}">
        <p14:creationId xmlns:p14="http://schemas.microsoft.com/office/powerpoint/2010/main" val="42007510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solidFill>
                  <a:srgbClr val="00B050"/>
                </a:solidFill>
                <a:latin typeface="Montserrat Black" panose="00000A00000000000000" pitchFamily="2" charset="0"/>
              </a:rPr>
              <a:t>LA GAMME DE CREDITS GREEN</a:t>
            </a:r>
          </a:p>
        </p:txBody>
      </p:sp>
      <p:sp>
        <p:nvSpPr>
          <p:cNvPr id="11" name="Rectangle 10"/>
          <p:cNvSpPr/>
          <p:nvPr/>
        </p:nvSpPr>
        <p:spPr>
          <a:xfrm>
            <a:off x="7222923" y="3522835"/>
            <a:ext cx="1397201"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12" name="Rectangle 11"/>
          <p:cNvSpPr/>
          <p:nvPr/>
        </p:nvSpPr>
        <p:spPr>
          <a:xfrm>
            <a:off x="6534150" y="3332335"/>
            <a:ext cx="1219200"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Titre 3">
            <a:extLst>
              <a:ext uri="{FF2B5EF4-FFF2-40B4-BE49-F238E27FC236}">
                <a16:creationId xmlns:a16="http://schemas.microsoft.com/office/drawing/2014/main" id="{D8361946-092B-48D8-9D70-CD307CE383A0}"/>
              </a:ext>
            </a:extLst>
          </p:cNvPr>
          <p:cNvSpPr txBox="1">
            <a:spLocks/>
          </p:cNvSpPr>
          <p:nvPr/>
        </p:nvSpPr>
        <p:spPr>
          <a:xfrm>
            <a:off x="2693825" y="1177399"/>
            <a:ext cx="10273141" cy="44981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a:lstStyle>
          <a:p>
            <a:r>
              <a:rPr lang="fr-FR" sz="1600" dirty="0">
                <a:solidFill>
                  <a:srgbClr val="C00000"/>
                </a:solidFill>
                <a:latin typeface="Arial Black" panose="020B0A04020102020204" pitchFamily="34" charset="0"/>
              </a:rPr>
              <a:t>Intérêts DES </a:t>
            </a:r>
            <a:r>
              <a:rPr lang="fr-FR" sz="1600" dirty="0">
                <a:solidFill>
                  <a:srgbClr val="00B050"/>
                </a:solidFill>
                <a:latin typeface="Arial Black" panose="020B0A04020102020204" pitchFamily="34" charset="0"/>
              </a:rPr>
              <a:t>PRETS GREEN </a:t>
            </a:r>
            <a:r>
              <a:rPr lang="fr-FR" sz="1600" dirty="0">
                <a:solidFill>
                  <a:srgbClr val="C00000"/>
                </a:solidFill>
                <a:latin typeface="Arial Black" panose="020B0A04020102020204" pitchFamily="34" charset="0"/>
              </a:rPr>
              <a:t>VS PRETS CLASSIQUES</a:t>
            </a:r>
            <a:endParaRPr lang="fr-FR" sz="2000" dirty="0">
              <a:latin typeface="Arial Black" panose="020B0A04020102020204" pitchFamily="34" charset="0"/>
            </a:endParaRPr>
          </a:p>
        </p:txBody>
      </p:sp>
      <p:sp>
        <p:nvSpPr>
          <p:cNvPr id="8" name="TextBox 15">
            <a:extLst>
              <a:ext uri="{FF2B5EF4-FFF2-40B4-BE49-F238E27FC236}">
                <a16:creationId xmlns:a16="http://schemas.microsoft.com/office/drawing/2014/main" id="{C09C4F8F-FFAA-4E48-B0F5-B1C4D678AEEB}"/>
              </a:ext>
            </a:extLst>
          </p:cNvPr>
          <p:cNvSpPr txBox="1"/>
          <p:nvPr/>
        </p:nvSpPr>
        <p:spPr>
          <a:xfrm>
            <a:off x="8857406" y="2804582"/>
            <a:ext cx="1493067" cy="646331"/>
          </a:xfrm>
          <a:prstGeom prst="rect">
            <a:avLst/>
          </a:prstGeom>
          <a:noFill/>
        </p:spPr>
        <p:txBody>
          <a:bodyPr wrap="square" lIns="108000" tIns="36000" rIns="108000" bIns="36000" rtlCol="0">
            <a:noAutofit/>
          </a:bodyPr>
          <a:lstStyle/>
          <a:p>
            <a:pPr algn="ctr"/>
            <a:r>
              <a:rPr lang="fr-FR" sz="1000" dirty="0">
                <a:solidFill>
                  <a:srgbClr val="3E454A"/>
                </a:solidFill>
                <a:latin typeface="Arial" panose="020B0604020202020204"/>
              </a:rPr>
              <a:t>Se positionner comme un expert de la transition environnementale</a:t>
            </a:r>
          </a:p>
        </p:txBody>
      </p:sp>
      <p:sp>
        <p:nvSpPr>
          <p:cNvPr id="10" name="TextBox 16">
            <a:extLst>
              <a:ext uri="{FF2B5EF4-FFF2-40B4-BE49-F238E27FC236}">
                <a16:creationId xmlns:a16="http://schemas.microsoft.com/office/drawing/2014/main" id="{812CE018-783C-4887-80B5-FAF379E4A03D}"/>
              </a:ext>
            </a:extLst>
          </p:cNvPr>
          <p:cNvSpPr txBox="1"/>
          <p:nvPr/>
        </p:nvSpPr>
        <p:spPr>
          <a:xfrm>
            <a:off x="9312839" y="2546728"/>
            <a:ext cx="582211" cy="246221"/>
          </a:xfrm>
          <a:prstGeom prst="rect">
            <a:avLst/>
          </a:prstGeom>
          <a:noFill/>
        </p:spPr>
        <p:txBody>
          <a:bodyPr wrap="none" rtlCol="0">
            <a:spAutoFit/>
          </a:bodyPr>
          <a:lstStyle/>
          <a:p>
            <a:pPr algn="ctr">
              <a:defRPr/>
            </a:pPr>
            <a:r>
              <a:rPr lang="en-GB" sz="1000" b="1" kern="0" dirty="0">
                <a:solidFill>
                  <a:srgbClr val="D7000F"/>
                </a:solidFill>
                <a:latin typeface="Arial" panose="020B0604020202020204"/>
              </a:rPr>
              <a:t>Expert</a:t>
            </a:r>
          </a:p>
        </p:txBody>
      </p:sp>
      <p:sp>
        <p:nvSpPr>
          <p:cNvPr id="13" name="TextBox 24">
            <a:extLst>
              <a:ext uri="{FF2B5EF4-FFF2-40B4-BE49-F238E27FC236}">
                <a16:creationId xmlns:a16="http://schemas.microsoft.com/office/drawing/2014/main" id="{1E6FC69C-A77F-46F5-954B-60F2F3B47117}"/>
              </a:ext>
            </a:extLst>
          </p:cNvPr>
          <p:cNvSpPr txBox="1"/>
          <p:nvPr/>
        </p:nvSpPr>
        <p:spPr>
          <a:xfrm>
            <a:off x="1560882" y="2804582"/>
            <a:ext cx="1493067" cy="646331"/>
          </a:xfrm>
          <a:prstGeom prst="rect">
            <a:avLst/>
          </a:prstGeom>
          <a:noFill/>
        </p:spPr>
        <p:txBody>
          <a:bodyPr wrap="square" lIns="108000" tIns="36000" rIns="108000" bIns="36000" rtlCol="0">
            <a:noAutofit/>
          </a:bodyPr>
          <a:lstStyle/>
          <a:p>
            <a:pPr algn="ctr"/>
            <a:r>
              <a:rPr lang="fr-FR" sz="1000" dirty="0">
                <a:solidFill>
                  <a:srgbClr val="3E454A"/>
                </a:solidFill>
                <a:latin typeface="Arial" panose="020B0604020202020204"/>
              </a:rPr>
              <a:t>Renforcer notre rôle social et environnemental et notre empreinte RSE</a:t>
            </a:r>
          </a:p>
        </p:txBody>
      </p:sp>
      <p:sp>
        <p:nvSpPr>
          <p:cNvPr id="14" name="TextBox 25">
            <a:extLst>
              <a:ext uri="{FF2B5EF4-FFF2-40B4-BE49-F238E27FC236}">
                <a16:creationId xmlns:a16="http://schemas.microsoft.com/office/drawing/2014/main" id="{2F6A650E-8F79-4209-86A1-0E25CB20BDE6}"/>
              </a:ext>
            </a:extLst>
          </p:cNvPr>
          <p:cNvSpPr txBox="1"/>
          <p:nvPr/>
        </p:nvSpPr>
        <p:spPr>
          <a:xfrm>
            <a:off x="1825555" y="2546728"/>
            <a:ext cx="963725" cy="246221"/>
          </a:xfrm>
          <a:prstGeom prst="rect">
            <a:avLst/>
          </a:prstGeom>
          <a:noFill/>
        </p:spPr>
        <p:txBody>
          <a:bodyPr wrap="none" rtlCol="0">
            <a:spAutoFit/>
          </a:bodyPr>
          <a:lstStyle/>
          <a:p>
            <a:pPr algn="ctr">
              <a:defRPr/>
            </a:pPr>
            <a:r>
              <a:rPr lang="en-GB" sz="1000" b="1" kern="0" dirty="0">
                <a:solidFill>
                  <a:srgbClr val="D7000F"/>
                </a:solidFill>
                <a:latin typeface="Arial" panose="020B0604020202020204"/>
              </a:rPr>
              <a:t>RSE Caisses</a:t>
            </a:r>
          </a:p>
        </p:txBody>
      </p:sp>
      <p:sp>
        <p:nvSpPr>
          <p:cNvPr id="15" name="TextBox 30">
            <a:extLst>
              <a:ext uri="{FF2B5EF4-FFF2-40B4-BE49-F238E27FC236}">
                <a16:creationId xmlns:a16="http://schemas.microsoft.com/office/drawing/2014/main" id="{01E0DFFF-5683-4AD9-AA60-F322843129BB}"/>
              </a:ext>
            </a:extLst>
          </p:cNvPr>
          <p:cNvSpPr txBox="1"/>
          <p:nvPr/>
        </p:nvSpPr>
        <p:spPr>
          <a:xfrm>
            <a:off x="3410855" y="2804582"/>
            <a:ext cx="1493067" cy="646331"/>
          </a:xfrm>
          <a:prstGeom prst="rect">
            <a:avLst/>
          </a:prstGeom>
          <a:noFill/>
        </p:spPr>
        <p:txBody>
          <a:bodyPr wrap="square" lIns="108000" tIns="36000" rIns="108000" bIns="36000" rtlCol="0">
            <a:noAutofit/>
          </a:bodyPr>
          <a:lstStyle/>
          <a:p>
            <a:pPr algn="ctr"/>
            <a:r>
              <a:rPr lang="fr-FR" sz="1000" dirty="0">
                <a:solidFill>
                  <a:srgbClr val="3E454A"/>
                </a:solidFill>
                <a:latin typeface="Arial" panose="020B0604020202020204"/>
              </a:rPr>
              <a:t> Affirmer notre positionnement d’acteur des projets locaux green</a:t>
            </a:r>
          </a:p>
        </p:txBody>
      </p:sp>
      <p:sp>
        <p:nvSpPr>
          <p:cNvPr id="16" name="TextBox 31">
            <a:extLst>
              <a:ext uri="{FF2B5EF4-FFF2-40B4-BE49-F238E27FC236}">
                <a16:creationId xmlns:a16="http://schemas.microsoft.com/office/drawing/2014/main" id="{2436D7C1-4E67-4F38-B7E9-C29BB8BAED77}"/>
              </a:ext>
            </a:extLst>
          </p:cNvPr>
          <p:cNvSpPr txBox="1"/>
          <p:nvPr/>
        </p:nvSpPr>
        <p:spPr>
          <a:xfrm>
            <a:off x="3742053" y="2546728"/>
            <a:ext cx="830677" cy="246221"/>
          </a:xfrm>
          <a:prstGeom prst="rect">
            <a:avLst/>
          </a:prstGeom>
          <a:noFill/>
        </p:spPr>
        <p:txBody>
          <a:bodyPr wrap="none" rtlCol="0">
            <a:spAutoFit/>
          </a:bodyPr>
          <a:lstStyle/>
          <a:p>
            <a:pPr algn="ctr">
              <a:defRPr/>
            </a:pPr>
            <a:r>
              <a:rPr lang="en-GB" sz="1000" b="1" kern="0" dirty="0">
                <a:solidFill>
                  <a:srgbClr val="D7000F"/>
                </a:solidFill>
                <a:latin typeface="Arial" panose="020B0604020202020204"/>
              </a:rPr>
              <a:t>Rôle Local</a:t>
            </a:r>
          </a:p>
        </p:txBody>
      </p:sp>
      <p:sp>
        <p:nvSpPr>
          <p:cNvPr id="17" name="TextBox 36">
            <a:extLst>
              <a:ext uri="{FF2B5EF4-FFF2-40B4-BE49-F238E27FC236}">
                <a16:creationId xmlns:a16="http://schemas.microsoft.com/office/drawing/2014/main" id="{31F55B31-8BF7-4CA7-9314-A7BEEA3B286F}"/>
              </a:ext>
            </a:extLst>
          </p:cNvPr>
          <p:cNvSpPr txBox="1"/>
          <p:nvPr/>
        </p:nvSpPr>
        <p:spPr>
          <a:xfrm>
            <a:off x="5253187" y="2804582"/>
            <a:ext cx="1493067" cy="996325"/>
          </a:xfrm>
          <a:prstGeom prst="rect">
            <a:avLst/>
          </a:prstGeom>
          <a:noFill/>
        </p:spPr>
        <p:txBody>
          <a:bodyPr wrap="square" lIns="108000" tIns="36000" rIns="108000" bIns="36000" rtlCol="0">
            <a:noAutofit/>
          </a:bodyPr>
          <a:lstStyle/>
          <a:p>
            <a:pPr algn="ctr"/>
            <a:r>
              <a:rPr lang="fr-FR" sz="900" dirty="0">
                <a:solidFill>
                  <a:srgbClr val="3E454A"/>
                </a:solidFill>
                <a:latin typeface="Arial" panose="020B0604020202020204"/>
              </a:rPr>
              <a:t>Promouvoir une image Eco Responsable par l’accompagnement à la transition énergétique avec des offres et des services dédiés</a:t>
            </a:r>
          </a:p>
        </p:txBody>
      </p:sp>
      <p:sp>
        <p:nvSpPr>
          <p:cNvPr id="18" name="TextBox 37">
            <a:extLst>
              <a:ext uri="{FF2B5EF4-FFF2-40B4-BE49-F238E27FC236}">
                <a16:creationId xmlns:a16="http://schemas.microsoft.com/office/drawing/2014/main" id="{BDB7BA37-ABE4-47AE-AD45-858FFFC1EE27}"/>
              </a:ext>
            </a:extLst>
          </p:cNvPr>
          <p:cNvSpPr txBox="1"/>
          <p:nvPr/>
        </p:nvSpPr>
        <p:spPr>
          <a:xfrm>
            <a:off x="5371187" y="2546728"/>
            <a:ext cx="1257075" cy="246221"/>
          </a:xfrm>
          <a:prstGeom prst="rect">
            <a:avLst/>
          </a:prstGeom>
          <a:noFill/>
        </p:spPr>
        <p:txBody>
          <a:bodyPr wrap="none" rtlCol="0">
            <a:spAutoFit/>
          </a:bodyPr>
          <a:lstStyle/>
          <a:p>
            <a:pPr algn="ctr">
              <a:defRPr/>
            </a:pPr>
            <a:r>
              <a:rPr lang="en-GB" sz="1000" b="1" kern="0" dirty="0">
                <a:solidFill>
                  <a:srgbClr val="D7000F"/>
                </a:solidFill>
                <a:latin typeface="Arial" panose="020B0604020202020204"/>
              </a:rPr>
              <a:t>Eco-Responsable</a:t>
            </a:r>
          </a:p>
        </p:txBody>
      </p:sp>
      <p:sp>
        <p:nvSpPr>
          <p:cNvPr id="19" name="TextBox 42">
            <a:extLst>
              <a:ext uri="{FF2B5EF4-FFF2-40B4-BE49-F238E27FC236}">
                <a16:creationId xmlns:a16="http://schemas.microsoft.com/office/drawing/2014/main" id="{DA106390-91DD-4AB9-81CB-8BB963E53F1C}"/>
              </a:ext>
            </a:extLst>
          </p:cNvPr>
          <p:cNvSpPr txBox="1"/>
          <p:nvPr/>
        </p:nvSpPr>
        <p:spPr>
          <a:xfrm>
            <a:off x="7083863" y="2804582"/>
            <a:ext cx="1493067" cy="646331"/>
          </a:xfrm>
          <a:prstGeom prst="rect">
            <a:avLst/>
          </a:prstGeom>
          <a:noFill/>
        </p:spPr>
        <p:txBody>
          <a:bodyPr wrap="square" lIns="108000" tIns="36000" rIns="108000" bIns="36000" rtlCol="0">
            <a:noAutofit/>
          </a:bodyPr>
          <a:lstStyle/>
          <a:p>
            <a:pPr algn="ctr"/>
            <a:r>
              <a:rPr lang="fr-FR" sz="1000" dirty="0">
                <a:solidFill>
                  <a:srgbClr val="3E454A"/>
                </a:solidFill>
                <a:latin typeface="Arial" panose="020B0604020202020204"/>
              </a:rPr>
              <a:t>Être acteur de la lutte contre le réchauffement climatique</a:t>
            </a:r>
          </a:p>
        </p:txBody>
      </p:sp>
      <p:sp>
        <p:nvSpPr>
          <p:cNvPr id="20" name="TextBox 43">
            <a:extLst>
              <a:ext uri="{FF2B5EF4-FFF2-40B4-BE49-F238E27FC236}">
                <a16:creationId xmlns:a16="http://schemas.microsoft.com/office/drawing/2014/main" id="{A91F42B1-2D72-4BA7-9658-EC490F626BCA}"/>
              </a:ext>
            </a:extLst>
          </p:cNvPr>
          <p:cNvSpPr txBox="1"/>
          <p:nvPr/>
        </p:nvSpPr>
        <p:spPr>
          <a:xfrm>
            <a:off x="7542501" y="2546728"/>
            <a:ext cx="575799" cy="246221"/>
          </a:xfrm>
          <a:prstGeom prst="rect">
            <a:avLst/>
          </a:prstGeom>
          <a:noFill/>
        </p:spPr>
        <p:txBody>
          <a:bodyPr wrap="none" rtlCol="0">
            <a:spAutoFit/>
          </a:bodyPr>
          <a:lstStyle/>
          <a:p>
            <a:pPr algn="ctr">
              <a:defRPr/>
            </a:pPr>
            <a:r>
              <a:rPr lang="en-GB" sz="1000" b="1" kern="0" dirty="0">
                <a:solidFill>
                  <a:srgbClr val="D7000F"/>
                </a:solidFill>
                <a:latin typeface="Arial" panose="020B0604020202020204"/>
              </a:rPr>
              <a:t>Climat</a:t>
            </a:r>
          </a:p>
        </p:txBody>
      </p:sp>
      <p:sp>
        <p:nvSpPr>
          <p:cNvPr id="21" name="TextBox 18">
            <a:extLst>
              <a:ext uri="{FF2B5EF4-FFF2-40B4-BE49-F238E27FC236}">
                <a16:creationId xmlns:a16="http://schemas.microsoft.com/office/drawing/2014/main" id="{268174B2-AC98-403E-9610-EBDB789320DF}"/>
              </a:ext>
            </a:extLst>
          </p:cNvPr>
          <p:cNvSpPr txBox="1"/>
          <p:nvPr/>
        </p:nvSpPr>
        <p:spPr>
          <a:xfrm>
            <a:off x="7815529" y="5012708"/>
            <a:ext cx="1493067" cy="1262418"/>
          </a:xfrm>
          <a:prstGeom prst="rect">
            <a:avLst/>
          </a:prstGeom>
          <a:noFill/>
        </p:spPr>
        <p:txBody>
          <a:bodyPr wrap="square" lIns="108000" tIns="36000" rIns="108000" bIns="36000" rtlCol="0">
            <a:noAutofit/>
          </a:bodyPr>
          <a:lstStyle/>
          <a:p>
            <a:pPr algn="ctr"/>
            <a:r>
              <a:rPr lang="fr-FR" sz="1000" dirty="0">
                <a:solidFill>
                  <a:srgbClr val="3E454A"/>
                </a:solidFill>
                <a:latin typeface="Arial" panose="020B0604020202020204"/>
              </a:rPr>
              <a:t>Eviter l’attrition face aux choix des clients attentifs aux actions et aux indicateurs des banques en faveur de la transition environnementale </a:t>
            </a:r>
          </a:p>
        </p:txBody>
      </p:sp>
      <p:sp>
        <p:nvSpPr>
          <p:cNvPr id="22" name="TextBox 19">
            <a:extLst>
              <a:ext uri="{FF2B5EF4-FFF2-40B4-BE49-F238E27FC236}">
                <a16:creationId xmlns:a16="http://schemas.microsoft.com/office/drawing/2014/main" id="{398AB3A7-54E5-4518-9F6F-EB9767FAB296}"/>
              </a:ext>
            </a:extLst>
          </p:cNvPr>
          <p:cNvSpPr txBox="1"/>
          <p:nvPr/>
        </p:nvSpPr>
        <p:spPr>
          <a:xfrm>
            <a:off x="8147331" y="4717285"/>
            <a:ext cx="894797" cy="246221"/>
          </a:xfrm>
          <a:prstGeom prst="rect">
            <a:avLst/>
          </a:prstGeom>
          <a:noFill/>
        </p:spPr>
        <p:txBody>
          <a:bodyPr wrap="none" rtlCol="0">
            <a:spAutoFit/>
          </a:bodyPr>
          <a:lstStyle/>
          <a:p>
            <a:pPr algn="ctr">
              <a:defRPr/>
            </a:pPr>
            <a:r>
              <a:rPr lang="en-GB" sz="1000" b="1" kern="0" dirty="0">
                <a:solidFill>
                  <a:srgbClr val="D7000F"/>
                </a:solidFill>
                <a:latin typeface="Arial" panose="020B0604020202020204"/>
              </a:rPr>
              <a:t>Fidélisation</a:t>
            </a:r>
          </a:p>
        </p:txBody>
      </p:sp>
      <p:sp>
        <p:nvSpPr>
          <p:cNvPr id="23" name="TextBox 27">
            <a:extLst>
              <a:ext uri="{FF2B5EF4-FFF2-40B4-BE49-F238E27FC236}">
                <a16:creationId xmlns:a16="http://schemas.microsoft.com/office/drawing/2014/main" id="{516E1FB7-681C-4D3D-87B9-9217A14F99EC}"/>
              </a:ext>
            </a:extLst>
          </p:cNvPr>
          <p:cNvSpPr txBox="1"/>
          <p:nvPr/>
        </p:nvSpPr>
        <p:spPr>
          <a:xfrm>
            <a:off x="551667" y="4984608"/>
            <a:ext cx="1493067" cy="646331"/>
          </a:xfrm>
          <a:prstGeom prst="rect">
            <a:avLst/>
          </a:prstGeom>
          <a:noFill/>
        </p:spPr>
        <p:txBody>
          <a:bodyPr wrap="square" lIns="108000" tIns="36000" rIns="108000" bIns="36000" rtlCol="0">
            <a:noAutofit/>
          </a:bodyPr>
          <a:lstStyle/>
          <a:p>
            <a:pPr algn="ctr"/>
            <a:r>
              <a:rPr lang="fr-FR" sz="900" dirty="0">
                <a:solidFill>
                  <a:srgbClr val="3E454A"/>
                </a:solidFill>
                <a:latin typeface="Arial" panose="020B0604020202020204"/>
              </a:rPr>
              <a:t>Se positionner par rapport aux autres établissements bancaires</a:t>
            </a:r>
          </a:p>
        </p:txBody>
      </p:sp>
      <p:sp>
        <p:nvSpPr>
          <p:cNvPr id="24" name="TextBox 28">
            <a:extLst>
              <a:ext uri="{FF2B5EF4-FFF2-40B4-BE49-F238E27FC236}">
                <a16:creationId xmlns:a16="http://schemas.microsoft.com/office/drawing/2014/main" id="{252B9F0C-6201-4DE3-9E77-80BF9453D5EF}"/>
              </a:ext>
            </a:extLst>
          </p:cNvPr>
          <p:cNvSpPr txBox="1"/>
          <p:nvPr/>
        </p:nvSpPr>
        <p:spPr>
          <a:xfrm>
            <a:off x="811532" y="4717285"/>
            <a:ext cx="973344" cy="246221"/>
          </a:xfrm>
          <a:prstGeom prst="rect">
            <a:avLst/>
          </a:prstGeom>
          <a:noFill/>
        </p:spPr>
        <p:txBody>
          <a:bodyPr wrap="none" rtlCol="0">
            <a:spAutoFit/>
          </a:bodyPr>
          <a:lstStyle/>
          <a:p>
            <a:pPr algn="ctr">
              <a:defRPr/>
            </a:pPr>
            <a:r>
              <a:rPr lang="en-GB" sz="1000" b="1" kern="0" dirty="0">
                <a:solidFill>
                  <a:srgbClr val="D7000F"/>
                </a:solidFill>
                <a:latin typeface="Arial" panose="020B0604020202020204"/>
              </a:rPr>
              <a:t>Concurrence</a:t>
            </a:r>
          </a:p>
        </p:txBody>
      </p:sp>
      <p:sp>
        <p:nvSpPr>
          <p:cNvPr id="25" name="TextBox 34">
            <a:extLst>
              <a:ext uri="{FF2B5EF4-FFF2-40B4-BE49-F238E27FC236}">
                <a16:creationId xmlns:a16="http://schemas.microsoft.com/office/drawing/2014/main" id="{6A015AC4-4C6C-4005-9E73-A45C9DDD81A8}"/>
              </a:ext>
            </a:extLst>
          </p:cNvPr>
          <p:cNvSpPr txBox="1"/>
          <p:nvPr/>
        </p:nvSpPr>
        <p:spPr>
          <a:xfrm>
            <a:off x="2736845" y="4717285"/>
            <a:ext cx="822662" cy="246221"/>
          </a:xfrm>
          <a:prstGeom prst="rect">
            <a:avLst/>
          </a:prstGeom>
          <a:noFill/>
        </p:spPr>
        <p:txBody>
          <a:bodyPr wrap="none" rtlCol="0">
            <a:spAutoFit/>
          </a:bodyPr>
          <a:lstStyle/>
          <a:p>
            <a:pPr algn="ctr">
              <a:defRPr/>
            </a:pPr>
            <a:r>
              <a:rPr lang="en-GB" sz="1000" b="1" kern="0" dirty="0">
                <a:solidFill>
                  <a:srgbClr val="D7000F"/>
                </a:solidFill>
                <a:latin typeface="Arial" panose="020B0604020202020204"/>
              </a:rPr>
              <a:t>Traçabilité</a:t>
            </a:r>
          </a:p>
        </p:txBody>
      </p:sp>
      <p:sp>
        <p:nvSpPr>
          <p:cNvPr id="26" name="TextBox 39">
            <a:extLst>
              <a:ext uri="{FF2B5EF4-FFF2-40B4-BE49-F238E27FC236}">
                <a16:creationId xmlns:a16="http://schemas.microsoft.com/office/drawing/2014/main" id="{6B7DBE43-4EDF-43DD-9502-074435E3E2ED}"/>
              </a:ext>
            </a:extLst>
          </p:cNvPr>
          <p:cNvSpPr txBox="1"/>
          <p:nvPr/>
        </p:nvSpPr>
        <p:spPr>
          <a:xfrm>
            <a:off x="4243972" y="4984608"/>
            <a:ext cx="1493067" cy="989760"/>
          </a:xfrm>
          <a:prstGeom prst="rect">
            <a:avLst/>
          </a:prstGeom>
          <a:noFill/>
        </p:spPr>
        <p:txBody>
          <a:bodyPr wrap="square" lIns="108000" tIns="36000" rIns="108000" bIns="36000" rtlCol="0">
            <a:noAutofit/>
          </a:bodyPr>
          <a:lstStyle/>
          <a:p>
            <a:pPr algn="ctr"/>
            <a:r>
              <a:rPr lang="fr-FR" sz="1000" dirty="0">
                <a:solidFill>
                  <a:srgbClr val="3E454A"/>
                </a:solidFill>
                <a:latin typeface="Arial" panose="020B0604020202020204"/>
              </a:rPr>
              <a:t>Communiquer en interne et en externe sur nos réalisations d’accompagnement à la transition environnementale</a:t>
            </a:r>
          </a:p>
        </p:txBody>
      </p:sp>
      <p:sp>
        <p:nvSpPr>
          <p:cNvPr id="27" name="TextBox 40">
            <a:extLst>
              <a:ext uri="{FF2B5EF4-FFF2-40B4-BE49-F238E27FC236}">
                <a16:creationId xmlns:a16="http://schemas.microsoft.com/office/drawing/2014/main" id="{8083F0C4-E1A6-44F4-9E43-BCC30935013E}"/>
              </a:ext>
            </a:extLst>
          </p:cNvPr>
          <p:cNvSpPr txBox="1"/>
          <p:nvPr/>
        </p:nvSpPr>
        <p:spPr>
          <a:xfrm>
            <a:off x="4414068" y="4717285"/>
            <a:ext cx="1152881" cy="246221"/>
          </a:xfrm>
          <a:prstGeom prst="rect">
            <a:avLst/>
          </a:prstGeom>
          <a:noFill/>
        </p:spPr>
        <p:txBody>
          <a:bodyPr wrap="none" rtlCol="0">
            <a:spAutoFit/>
          </a:bodyPr>
          <a:lstStyle/>
          <a:p>
            <a:pPr algn="ctr">
              <a:defRPr/>
            </a:pPr>
            <a:r>
              <a:rPr lang="en-GB" sz="1000" b="1" kern="0" dirty="0">
                <a:solidFill>
                  <a:srgbClr val="D7000F"/>
                </a:solidFill>
                <a:latin typeface="Arial" panose="020B0604020202020204"/>
              </a:rPr>
              <a:t>Communication</a:t>
            </a:r>
          </a:p>
        </p:txBody>
      </p:sp>
      <p:sp>
        <p:nvSpPr>
          <p:cNvPr id="28" name="TextBox 45">
            <a:extLst>
              <a:ext uri="{FF2B5EF4-FFF2-40B4-BE49-F238E27FC236}">
                <a16:creationId xmlns:a16="http://schemas.microsoft.com/office/drawing/2014/main" id="{04E4DF65-1310-4CE6-95C9-DC9CF6B33519}"/>
              </a:ext>
            </a:extLst>
          </p:cNvPr>
          <p:cNvSpPr txBox="1"/>
          <p:nvPr/>
        </p:nvSpPr>
        <p:spPr>
          <a:xfrm>
            <a:off x="6074648" y="4980670"/>
            <a:ext cx="1493067" cy="830121"/>
          </a:xfrm>
          <a:prstGeom prst="rect">
            <a:avLst/>
          </a:prstGeom>
          <a:noFill/>
        </p:spPr>
        <p:txBody>
          <a:bodyPr wrap="square" lIns="108000" tIns="36000" rIns="108000" bIns="36000" rtlCol="0">
            <a:noAutofit/>
          </a:bodyPr>
          <a:lstStyle/>
          <a:p>
            <a:pPr algn="ctr"/>
            <a:r>
              <a:rPr lang="fr-FR" sz="1000" dirty="0">
                <a:solidFill>
                  <a:srgbClr val="3E454A"/>
                </a:solidFill>
                <a:latin typeface="Arial" panose="020B0604020202020204"/>
              </a:rPr>
              <a:t>Elément du dialogue stratégique avec le dirigeant sur sa politique environnementale</a:t>
            </a:r>
            <a:endParaRPr lang="fr-FR" sz="1000" dirty="0">
              <a:solidFill>
                <a:srgbClr val="000000"/>
              </a:solidFill>
              <a:latin typeface="Arial" panose="020B0604020202020204"/>
            </a:endParaRPr>
          </a:p>
        </p:txBody>
      </p:sp>
      <p:sp>
        <p:nvSpPr>
          <p:cNvPr id="29" name="TextBox 46">
            <a:extLst>
              <a:ext uri="{FF2B5EF4-FFF2-40B4-BE49-F238E27FC236}">
                <a16:creationId xmlns:a16="http://schemas.microsoft.com/office/drawing/2014/main" id="{73949C0E-3582-4F84-BD01-AD9701E030C6}"/>
              </a:ext>
            </a:extLst>
          </p:cNvPr>
          <p:cNvSpPr txBox="1"/>
          <p:nvPr/>
        </p:nvSpPr>
        <p:spPr>
          <a:xfrm>
            <a:off x="6096468" y="4717285"/>
            <a:ext cx="1449436" cy="246221"/>
          </a:xfrm>
          <a:prstGeom prst="rect">
            <a:avLst/>
          </a:prstGeom>
          <a:noFill/>
        </p:spPr>
        <p:txBody>
          <a:bodyPr wrap="none" rtlCol="0">
            <a:spAutoFit/>
          </a:bodyPr>
          <a:lstStyle/>
          <a:p>
            <a:pPr algn="ctr">
              <a:defRPr/>
            </a:pPr>
            <a:r>
              <a:rPr lang="en-GB" sz="1000" b="1" kern="0" dirty="0">
                <a:solidFill>
                  <a:srgbClr val="D7000F"/>
                </a:solidFill>
                <a:latin typeface="Arial" panose="020B0604020202020204"/>
              </a:rPr>
              <a:t>Dialogue stratégique</a:t>
            </a:r>
          </a:p>
        </p:txBody>
      </p:sp>
      <p:sp>
        <p:nvSpPr>
          <p:cNvPr id="30" name="TextBox 18">
            <a:extLst>
              <a:ext uri="{FF2B5EF4-FFF2-40B4-BE49-F238E27FC236}">
                <a16:creationId xmlns:a16="http://schemas.microsoft.com/office/drawing/2014/main" id="{BB8EF97E-F9EF-4909-BDB3-17CE9350F27A}"/>
              </a:ext>
            </a:extLst>
          </p:cNvPr>
          <p:cNvSpPr txBox="1"/>
          <p:nvPr/>
        </p:nvSpPr>
        <p:spPr>
          <a:xfrm>
            <a:off x="9662709" y="4980670"/>
            <a:ext cx="1934920" cy="1380968"/>
          </a:xfrm>
          <a:prstGeom prst="rect">
            <a:avLst/>
          </a:prstGeom>
          <a:noFill/>
        </p:spPr>
        <p:txBody>
          <a:bodyPr wrap="square" lIns="108000" tIns="36000" rIns="108000" bIns="36000" rtlCol="0">
            <a:noAutofit/>
          </a:bodyPr>
          <a:lstStyle/>
          <a:p>
            <a:pPr algn="ctr"/>
            <a:r>
              <a:rPr lang="fr-FR" sz="1000" dirty="0">
                <a:solidFill>
                  <a:srgbClr val="3E454A"/>
                </a:solidFill>
                <a:latin typeface="Arial" panose="020B0604020202020204"/>
              </a:rPr>
              <a:t>Limiter nos risques de contrepartie : pérennité des entreprises vertueuses (attentes de leur écosystème, réduction des charges de consommation d’énergie…)</a:t>
            </a:r>
          </a:p>
        </p:txBody>
      </p:sp>
      <p:sp>
        <p:nvSpPr>
          <p:cNvPr id="31" name="TextBox 19">
            <a:extLst>
              <a:ext uri="{FF2B5EF4-FFF2-40B4-BE49-F238E27FC236}">
                <a16:creationId xmlns:a16="http://schemas.microsoft.com/office/drawing/2014/main" id="{E4F4B654-E5A5-45A3-9A3A-E9E8425704FC}"/>
              </a:ext>
            </a:extLst>
          </p:cNvPr>
          <p:cNvSpPr txBox="1"/>
          <p:nvPr/>
        </p:nvSpPr>
        <p:spPr>
          <a:xfrm>
            <a:off x="10068450" y="4717285"/>
            <a:ext cx="681598" cy="246221"/>
          </a:xfrm>
          <a:prstGeom prst="rect">
            <a:avLst/>
          </a:prstGeom>
          <a:noFill/>
        </p:spPr>
        <p:txBody>
          <a:bodyPr wrap="none" rtlCol="0">
            <a:spAutoFit/>
          </a:bodyPr>
          <a:lstStyle/>
          <a:p>
            <a:pPr algn="ctr">
              <a:defRPr/>
            </a:pPr>
            <a:r>
              <a:rPr lang="en-GB" sz="1000" b="1" kern="0" dirty="0" err="1">
                <a:solidFill>
                  <a:srgbClr val="D7000F"/>
                </a:solidFill>
                <a:latin typeface="Arial" panose="020B0604020202020204"/>
              </a:rPr>
              <a:t>Risques</a:t>
            </a:r>
            <a:endParaRPr lang="en-GB" sz="1000" b="1" kern="0" dirty="0">
              <a:solidFill>
                <a:srgbClr val="D7000F"/>
              </a:solidFill>
              <a:latin typeface="Arial" panose="020B0604020202020204"/>
            </a:endParaRPr>
          </a:p>
        </p:txBody>
      </p:sp>
      <p:grpSp>
        <p:nvGrpSpPr>
          <p:cNvPr id="32" name="Groupe 31">
            <a:extLst>
              <a:ext uri="{FF2B5EF4-FFF2-40B4-BE49-F238E27FC236}">
                <a16:creationId xmlns:a16="http://schemas.microsoft.com/office/drawing/2014/main" id="{5479C9F5-4FF4-4792-9212-6A94E4F2CC6B}"/>
              </a:ext>
            </a:extLst>
          </p:cNvPr>
          <p:cNvGrpSpPr/>
          <p:nvPr/>
        </p:nvGrpSpPr>
        <p:grpSpPr>
          <a:xfrm>
            <a:off x="2028333" y="1904057"/>
            <a:ext cx="571534" cy="571534"/>
            <a:chOff x="-1287524" y="1114338"/>
            <a:chExt cx="571534" cy="571534"/>
          </a:xfrm>
        </p:grpSpPr>
        <p:sp>
          <p:nvSpPr>
            <p:cNvPr id="33" name="Ellipse 32">
              <a:extLst>
                <a:ext uri="{FF2B5EF4-FFF2-40B4-BE49-F238E27FC236}">
                  <a16:creationId xmlns:a16="http://schemas.microsoft.com/office/drawing/2014/main" id="{175E6A28-E91A-4E8E-AD0A-4C903614EB74}"/>
                </a:ext>
              </a:extLst>
            </p:cNvPr>
            <p:cNvSpPr/>
            <p:nvPr/>
          </p:nvSpPr>
          <p:spPr>
            <a:xfrm>
              <a:off x="-1287524" y="1114338"/>
              <a:ext cx="571534" cy="571534"/>
            </a:xfrm>
            <a:prstGeom prst="ellipse">
              <a:avLst/>
            </a:prstGeom>
            <a:solidFill>
              <a:srgbClr val="A5CC7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pic>
          <p:nvPicPr>
            <p:cNvPr id="34" name="Image 33">
              <a:extLst>
                <a:ext uri="{FF2B5EF4-FFF2-40B4-BE49-F238E27FC236}">
                  <a16:creationId xmlns:a16="http://schemas.microsoft.com/office/drawing/2014/main" id="{FFD65E70-99C6-49BE-9092-96173D619F50}"/>
                </a:ext>
              </a:extLst>
            </p:cNvPr>
            <p:cNvPicPr>
              <a:picLocks noChangeAspect="1"/>
            </p:cNvPicPr>
            <p:nvPr/>
          </p:nvPicPr>
          <p:blipFill>
            <a:blip r:embed="rId3">
              <a:lum bright="70000" contrast="-70000"/>
            </a:blip>
            <a:stretch>
              <a:fillRect/>
            </a:stretch>
          </p:blipFill>
          <p:spPr>
            <a:xfrm>
              <a:off x="-1203228" y="1198634"/>
              <a:ext cx="402941" cy="402941"/>
            </a:xfrm>
            <a:prstGeom prst="rect">
              <a:avLst/>
            </a:prstGeom>
          </p:spPr>
        </p:pic>
      </p:grpSp>
      <p:grpSp>
        <p:nvGrpSpPr>
          <p:cNvPr id="35" name="Groupe 34">
            <a:extLst>
              <a:ext uri="{FF2B5EF4-FFF2-40B4-BE49-F238E27FC236}">
                <a16:creationId xmlns:a16="http://schemas.microsoft.com/office/drawing/2014/main" id="{880B7D12-C7B6-4B77-BFE6-3B12F24C3695}"/>
              </a:ext>
            </a:extLst>
          </p:cNvPr>
          <p:cNvGrpSpPr/>
          <p:nvPr/>
        </p:nvGrpSpPr>
        <p:grpSpPr>
          <a:xfrm>
            <a:off x="5719574" y="1904057"/>
            <a:ext cx="571534" cy="571534"/>
            <a:chOff x="-1371821" y="3907452"/>
            <a:chExt cx="571534" cy="571534"/>
          </a:xfrm>
        </p:grpSpPr>
        <p:sp>
          <p:nvSpPr>
            <p:cNvPr id="36" name="Ellipse 35">
              <a:extLst>
                <a:ext uri="{FF2B5EF4-FFF2-40B4-BE49-F238E27FC236}">
                  <a16:creationId xmlns:a16="http://schemas.microsoft.com/office/drawing/2014/main" id="{82D71B90-B8DA-4DF1-B122-7E4CED6407D3}"/>
                </a:ext>
              </a:extLst>
            </p:cNvPr>
            <p:cNvSpPr/>
            <p:nvPr/>
          </p:nvSpPr>
          <p:spPr>
            <a:xfrm>
              <a:off x="-1371821" y="3907452"/>
              <a:ext cx="571534" cy="571534"/>
            </a:xfrm>
            <a:prstGeom prst="ellipse">
              <a:avLst/>
            </a:prstGeom>
            <a:solidFill>
              <a:srgbClr val="A5CC7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pic>
          <p:nvPicPr>
            <p:cNvPr id="37" name="Image 36">
              <a:extLst>
                <a:ext uri="{FF2B5EF4-FFF2-40B4-BE49-F238E27FC236}">
                  <a16:creationId xmlns:a16="http://schemas.microsoft.com/office/drawing/2014/main" id="{01AD0F46-6CF3-4ADF-BDFC-4909A3964641}"/>
                </a:ext>
              </a:extLst>
            </p:cNvPr>
            <p:cNvPicPr>
              <a:picLocks noChangeAspect="1"/>
            </p:cNvPicPr>
            <p:nvPr/>
          </p:nvPicPr>
          <p:blipFill>
            <a:blip r:embed="rId4">
              <a:lum bright="70000" contrast="-70000"/>
            </a:blip>
            <a:stretch>
              <a:fillRect/>
            </a:stretch>
          </p:blipFill>
          <p:spPr>
            <a:xfrm>
              <a:off x="-1277538" y="3999502"/>
              <a:ext cx="382968" cy="382968"/>
            </a:xfrm>
            <a:prstGeom prst="rect">
              <a:avLst/>
            </a:prstGeom>
          </p:spPr>
        </p:pic>
      </p:grpSp>
      <p:grpSp>
        <p:nvGrpSpPr>
          <p:cNvPr id="38" name="Groupe 37">
            <a:extLst>
              <a:ext uri="{FF2B5EF4-FFF2-40B4-BE49-F238E27FC236}">
                <a16:creationId xmlns:a16="http://schemas.microsoft.com/office/drawing/2014/main" id="{E5C17561-A471-452C-B5C9-54ED99C3BBEF}"/>
              </a:ext>
            </a:extLst>
          </p:cNvPr>
          <p:cNvGrpSpPr/>
          <p:nvPr/>
        </p:nvGrpSpPr>
        <p:grpSpPr>
          <a:xfrm>
            <a:off x="7521806" y="1904057"/>
            <a:ext cx="571534" cy="571534"/>
            <a:chOff x="-1438294" y="2201130"/>
            <a:chExt cx="571534" cy="571534"/>
          </a:xfrm>
        </p:grpSpPr>
        <p:sp>
          <p:nvSpPr>
            <p:cNvPr id="39" name="Ellipse 38">
              <a:extLst>
                <a:ext uri="{FF2B5EF4-FFF2-40B4-BE49-F238E27FC236}">
                  <a16:creationId xmlns:a16="http://schemas.microsoft.com/office/drawing/2014/main" id="{9DDC8E9C-CA64-41FD-9021-A2195A9C6F96}"/>
                </a:ext>
              </a:extLst>
            </p:cNvPr>
            <p:cNvSpPr/>
            <p:nvPr/>
          </p:nvSpPr>
          <p:spPr>
            <a:xfrm>
              <a:off x="-1438294" y="2201130"/>
              <a:ext cx="571534" cy="571534"/>
            </a:xfrm>
            <a:prstGeom prst="ellipse">
              <a:avLst/>
            </a:prstGeom>
            <a:solidFill>
              <a:srgbClr val="A5CC7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pic>
          <p:nvPicPr>
            <p:cNvPr id="40" name="Image 39">
              <a:extLst>
                <a:ext uri="{FF2B5EF4-FFF2-40B4-BE49-F238E27FC236}">
                  <a16:creationId xmlns:a16="http://schemas.microsoft.com/office/drawing/2014/main" id="{A4D9A108-CA4E-40D9-BE62-39AD26357CAE}"/>
                </a:ext>
              </a:extLst>
            </p:cNvPr>
            <p:cNvPicPr>
              <a:picLocks noChangeAspect="1"/>
            </p:cNvPicPr>
            <p:nvPr/>
          </p:nvPicPr>
          <p:blipFill>
            <a:blip r:embed="rId5">
              <a:lum bright="70000" contrast="-70000"/>
            </a:blip>
            <a:stretch>
              <a:fillRect/>
            </a:stretch>
          </p:blipFill>
          <p:spPr>
            <a:xfrm>
              <a:off x="-1391635" y="2247789"/>
              <a:ext cx="478215" cy="478215"/>
            </a:xfrm>
            <a:prstGeom prst="rect">
              <a:avLst/>
            </a:prstGeom>
          </p:spPr>
        </p:pic>
      </p:grpSp>
      <p:grpSp>
        <p:nvGrpSpPr>
          <p:cNvPr id="41" name="Groupe 40">
            <a:extLst>
              <a:ext uri="{FF2B5EF4-FFF2-40B4-BE49-F238E27FC236}">
                <a16:creationId xmlns:a16="http://schemas.microsoft.com/office/drawing/2014/main" id="{9CB26461-F6ED-468C-853E-DBC123F58A13}"/>
              </a:ext>
            </a:extLst>
          </p:cNvPr>
          <p:cNvGrpSpPr/>
          <p:nvPr/>
        </p:nvGrpSpPr>
        <p:grpSpPr>
          <a:xfrm>
            <a:off x="9322825" y="1904057"/>
            <a:ext cx="571534" cy="571534"/>
            <a:chOff x="-1438294" y="2884321"/>
            <a:chExt cx="571534" cy="571534"/>
          </a:xfrm>
        </p:grpSpPr>
        <p:sp>
          <p:nvSpPr>
            <p:cNvPr id="42" name="Ellipse 41">
              <a:extLst>
                <a:ext uri="{FF2B5EF4-FFF2-40B4-BE49-F238E27FC236}">
                  <a16:creationId xmlns:a16="http://schemas.microsoft.com/office/drawing/2014/main" id="{84F26783-C8C9-4147-A46A-AF0BCFC05F1D}"/>
                </a:ext>
              </a:extLst>
            </p:cNvPr>
            <p:cNvSpPr/>
            <p:nvPr/>
          </p:nvSpPr>
          <p:spPr>
            <a:xfrm>
              <a:off x="-1438294" y="2884321"/>
              <a:ext cx="571534" cy="571534"/>
            </a:xfrm>
            <a:prstGeom prst="ellipse">
              <a:avLst/>
            </a:prstGeom>
            <a:solidFill>
              <a:srgbClr val="A5CC7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pic>
          <p:nvPicPr>
            <p:cNvPr id="43" name="Image 42">
              <a:extLst>
                <a:ext uri="{FF2B5EF4-FFF2-40B4-BE49-F238E27FC236}">
                  <a16:creationId xmlns:a16="http://schemas.microsoft.com/office/drawing/2014/main" id="{94560D7C-7112-4F2F-8D9A-A67E53FD2879}"/>
                </a:ext>
              </a:extLst>
            </p:cNvPr>
            <p:cNvPicPr>
              <a:picLocks noChangeAspect="1"/>
            </p:cNvPicPr>
            <p:nvPr/>
          </p:nvPicPr>
          <p:blipFill>
            <a:blip r:embed="rId6">
              <a:lum bright="70000" contrast="-70000"/>
            </a:blip>
            <a:stretch>
              <a:fillRect/>
            </a:stretch>
          </p:blipFill>
          <p:spPr>
            <a:xfrm>
              <a:off x="-1342819" y="2979796"/>
              <a:ext cx="380583" cy="380583"/>
            </a:xfrm>
            <a:prstGeom prst="rect">
              <a:avLst/>
            </a:prstGeom>
          </p:spPr>
        </p:pic>
      </p:grpSp>
      <p:grpSp>
        <p:nvGrpSpPr>
          <p:cNvPr id="44" name="Groupe 43">
            <a:extLst>
              <a:ext uri="{FF2B5EF4-FFF2-40B4-BE49-F238E27FC236}">
                <a16:creationId xmlns:a16="http://schemas.microsoft.com/office/drawing/2014/main" id="{263436F0-0970-4E25-9853-4B9FBCA94EB0}"/>
              </a:ext>
            </a:extLst>
          </p:cNvPr>
          <p:cNvGrpSpPr/>
          <p:nvPr/>
        </p:nvGrpSpPr>
        <p:grpSpPr>
          <a:xfrm>
            <a:off x="3873953" y="1904057"/>
            <a:ext cx="571534" cy="571534"/>
            <a:chOff x="-1438294" y="3567512"/>
            <a:chExt cx="571534" cy="571534"/>
          </a:xfrm>
        </p:grpSpPr>
        <p:sp>
          <p:nvSpPr>
            <p:cNvPr id="45" name="Ellipse 44">
              <a:extLst>
                <a:ext uri="{FF2B5EF4-FFF2-40B4-BE49-F238E27FC236}">
                  <a16:creationId xmlns:a16="http://schemas.microsoft.com/office/drawing/2014/main" id="{A97C47C7-E228-466B-97BD-8B8628E7D6B1}"/>
                </a:ext>
              </a:extLst>
            </p:cNvPr>
            <p:cNvSpPr/>
            <p:nvPr/>
          </p:nvSpPr>
          <p:spPr>
            <a:xfrm>
              <a:off x="-1438294" y="3567512"/>
              <a:ext cx="571534" cy="571534"/>
            </a:xfrm>
            <a:prstGeom prst="ellipse">
              <a:avLst/>
            </a:prstGeom>
            <a:solidFill>
              <a:srgbClr val="A5CC7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pic>
          <p:nvPicPr>
            <p:cNvPr id="46" name="Image 45">
              <a:extLst>
                <a:ext uri="{FF2B5EF4-FFF2-40B4-BE49-F238E27FC236}">
                  <a16:creationId xmlns:a16="http://schemas.microsoft.com/office/drawing/2014/main" id="{6918D148-CD58-4AD4-ACC5-BBFF532536DE}"/>
                </a:ext>
              </a:extLst>
            </p:cNvPr>
            <p:cNvPicPr>
              <a:picLocks noChangeAspect="1"/>
            </p:cNvPicPr>
            <p:nvPr/>
          </p:nvPicPr>
          <p:blipFill>
            <a:blip r:embed="rId7">
              <a:lum bright="70000" contrast="-70000"/>
            </a:blip>
            <a:stretch>
              <a:fillRect/>
            </a:stretch>
          </p:blipFill>
          <p:spPr>
            <a:xfrm>
              <a:off x="-1336255" y="3669321"/>
              <a:ext cx="367456" cy="367916"/>
            </a:xfrm>
            <a:prstGeom prst="rect">
              <a:avLst/>
            </a:prstGeom>
          </p:spPr>
        </p:pic>
      </p:grpSp>
      <p:grpSp>
        <p:nvGrpSpPr>
          <p:cNvPr id="47" name="Groupe 46">
            <a:extLst>
              <a:ext uri="{FF2B5EF4-FFF2-40B4-BE49-F238E27FC236}">
                <a16:creationId xmlns:a16="http://schemas.microsoft.com/office/drawing/2014/main" id="{1F084A05-2927-4798-B543-F344D9A02B5B}"/>
              </a:ext>
            </a:extLst>
          </p:cNvPr>
          <p:cNvGrpSpPr/>
          <p:nvPr/>
        </p:nvGrpSpPr>
        <p:grpSpPr>
          <a:xfrm>
            <a:off x="1019117" y="4088629"/>
            <a:ext cx="571534" cy="571534"/>
            <a:chOff x="-880079" y="4365757"/>
            <a:chExt cx="571534" cy="571534"/>
          </a:xfrm>
        </p:grpSpPr>
        <p:sp>
          <p:nvSpPr>
            <p:cNvPr id="48" name="Ellipse 47">
              <a:extLst>
                <a:ext uri="{FF2B5EF4-FFF2-40B4-BE49-F238E27FC236}">
                  <a16:creationId xmlns:a16="http://schemas.microsoft.com/office/drawing/2014/main" id="{4BAD4CD6-3F97-4EAC-A5A5-C49C5CE76D91}"/>
                </a:ext>
              </a:extLst>
            </p:cNvPr>
            <p:cNvSpPr/>
            <p:nvPr/>
          </p:nvSpPr>
          <p:spPr>
            <a:xfrm>
              <a:off x="-880079" y="4365757"/>
              <a:ext cx="571534" cy="571534"/>
            </a:xfrm>
            <a:prstGeom prst="ellipse">
              <a:avLst/>
            </a:prstGeom>
            <a:solidFill>
              <a:srgbClr val="A5CC7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pic>
          <p:nvPicPr>
            <p:cNvPr id="49" name="Image 48">
              <a:extLst>
                <a:ext uri="{FF2B5EF4-FFF2-40B4-BE49-F238E27FC236}">
                  <a16:creationId xmlns:a16="http://schemas.microsoft.com/office/drawing/2014/main" id="{3BB2F574-F00B-4B8E-AD85-206E04AFAAA1}"/>
                </a:ext>
              </a:extLst>
            </p:cNvPr>
            <p:cNvPicPr>
              <a:picLocks noChangeAspect="1"/>
            </p:cNvPicPr>
            <p:nvPr/>
          </p:nvPicPr>
          <p:blipFill>
            <a:blip r:embed="rId8">
              <a:lum bright="70000" contrast="-70000"/>
            </a:blip>
            <a:stretch>
              <a:fillRect/>
            </a:stretch>
          </p:blipFill>
          <p:spPr>
            <a:xfrm>
              <a:off x="-818788" y="4430505"/>
              <a:ext cx="442037" cy="442037"/>
            </a:xfrm>
            <a:prstGeom prst="rect">
              <a:avLst/>
            </a:prstGeom>
          </p:spPr>
        </p:pic>
      </p:grpSp>
      <p:grpSp>
        <p:nvGrpSpPr>
          <p:cNvPr id="50" name="Groupe 49">
            <a:extLst>
              <a:ext uri="{FF2B5EF4-FFF2-40B4-BE49-F238E27FC236}">
                <a16:creationId xmlns:a16="http://schemas.microsoft.com/office/drawing/2014/main" id="{059B32DE-37E5-4891-B3A0-9AEE22254902}"/>
              </a:ext>
            </a:extLst>
          </p:cNvPr>
          <p:cNvGrpSpPr/>
          <p:nvPr/>
        </p:nvGrpSpPr>
        <p:grpSpPr>
          <a:xfrm>
            <a:off x="2853020" y="4083244"/>
            <a:ext cx="571534" cy="571534"/>
            <a:chOff x="-1099106" y="2811877"/>
            <a:chExt cx="571534" cy="571534"/>
          </a:xfrm>
        </p:grpSpPr>
        <p:sp>
          <p:nvSpPr>
            <p:cNvPr id="51" name="Ellipse 50">
              <a:extLst>
                <a:ext uri="{FF2B5EF4-FFF2-40B4-BE49-F238E27FC236}">
                  <a16:creationId xmlns:a16="http://schemas.microsoft.com/office/drawing/2014/main" id="{52E98F23-6C32-4621-BA3C-417AF187236D}"/>
                </a:ext>
              </a:extLst>
            </p:cNvPr>
            <p:cNvSpPr/>
            <p:nvPr/>
          </p:nvSpPr>
          <p:spPr>
            <a:xfrm>
              <a:off x="-1099106" y="2811877"/>
              <a:ext cx="571534" cy="571534"/>
            </a:xfrm>
            <a:prstGeom prst="ellipse">
              <a:avLst/>
            </a:prstGeom>
            <a:solidFill>
              <a:srgbClr val="A5CC7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pic>
          <p:nvPicPr>
            <p:cNvPr id="52" name="Image 51">
              <a:extLst>
                <a:ext uri="{FF2B5EF4-FFF2-40B4-BE49-F238E27FC236}">
                  <a16:creationId xmlns:a16="http://schemas.microsoft.com/office/drawing/2014/main" id="{E153460F-1B7A-4D0A-AB0D-E20A6ED44661}"/>
                </a:ext>
              </a:extLst>
            </p:cNvPr>
            <p:cNvPicPr>
              <a:picLocks noChangeAspect="1"/>
            </p:cNvPicPr>
            <p:nvPr/>
          </p:nvPicPr>
          <p:blipFill>
            <a:blip r:embed="rId9">
              <a:lum bright="70000" contrast="-70000"/>
            </a:blip>
            <a:stretch>
              <a:fillRect/>
            </a:stretch>
          </p:blipFill>
          <p:spPr>
            <a:xfrm>
              <a:off x="-1040392" y="2867219"/>
              <a:ext cx="460849" cy="460849"/>
            </a:xfrm>
            <a:prstGeom prst="rect">
              <a:avLst/>
            </a:prstGeom>
          </p:spPr>
        </p:pic>
      </p:grpSp>
      <p:grpSp>
        <p:nvGrpSpPr>
          <p:cNvPr id="53" name="Groupe 52">
            <a:extLst>
              <a:ext uri="{FF2B5EF4-FFF2-40B4-BE49-F238E27FC236}">
                <a16:creationId xmlns:a16="http://schemas.microsoft.com/office/drawing/2014/main" id="{FA87E618-7146-46D4-937B-1C2E144628DD}"/>
              </a:ext>
            </a:extLst>
          </p:cNvPr>
          <p:cNvGrpSpPr/>
          <p:nvPr/>
        </p:nvGrpSpPr>
        <p:grpSpPr>
          <a:xfrm>
            <a:off x="6518247" y="4086977"/>
            <a:ext cx="571534" cy="571534"/>
            <a:chOff x="-1000127" y="3594354"/>
            <a:chExt cx="571534" cy="571534"/>
          </a:xfrm>
        </p:grpSpPr>
        <p:sp>
          <p:nvSpPr>
            <p:cNvPr id="54" name="Ellipse 53">
              <a:extLst>
                <a:ext uri="{FF2B5EF4-FFF2-40B4-BE49-F238E27FC236}">
                  <a16:creationId xmlns:a16="http://schemas.microsoft.com/office/drawing/2014/main" id="{8EAD06A8-4B4A-4292-B37C-25E9FA929539}"/>
                </a:ext>
              </a:extLst>
            </p:cNvPr>
            <p:cNvSpPr/>
            <p:nvPr/>
          </p:nvSpPr>
          <p:spPr>
            <a:xfrm>
              <a:off x="-1000127" y="3594354"/>
              <a:ext cx="571534" cy="571534"/>
            </a:xfrm>
            <a:prstGeom prst="ellipse">
              <a:avLst/>
            </a:prstGeom>
            <a:solidFill>
              <a:srgbClr val="A5CC7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pic>
          <p:nvPicPr>
            <p:cNvPr id="55" name="Image 54">
              <a:extLst>
                <a:ext uri="{FF2B5EF4-FFF2-40B4-BE49-F238E27FC236}">
                  <a16:creationId xmlns:a16="http://schemas.microsoft.com/office/drawing/2014/main" id="{BCDE4A52-AB2D-4200-8A19-B6660BC10AC8}"/>
                </a:ext>
              </a:extLst>
            </p:cNvPr>
            <p:cNvPicPr>
              <a:picLocks noChangeAspect="1"/>
            </p:cNvPicPr>
            <p:nvPr/>
          </p:nvPicPr>
          <p:blipFill>
            <a:blip r:embed="rId10">
              <a:lum bright="70000" contrast="-70000"/>
            </a:blip>
            <a:stretch>
              <a:fillRect/>
            </a:stretch>
          </p:blipFill>
          <p:spPr>
            <a:xfrm>
              <a:off x="-925359" y="3669122"/>
              <a:ext cx="421999" cy="421999"/>
            </a:xfrm>
            <a:prstGeom prst="rect">
              <a:avLst/>
            </a:prstGeom>
          </p:spPr>
        </p:pic>
      </p:grpSp>
      <p:grpSp>
        <p:nvGrpSpPr>
          <p:cNvPr id="56" name="Groupe 55">
            <a:extLst>
              <a:ext uri="{FF2B5EF4-FFF2-40B4-BE49-F238E27FC236}">
                <a16:creationId xmlns:a16="http://schemas.microsoft.com/office/drawing/2014/main" id="{B719A29B-C59F-48BE-8AAB-294B940B2969}"/>
              </a:ext>
            </a:extLst>
          </p:cNvPr>
          <p:cNvGrpSpPr/>
          <p:nvPr/>
        </p:nvGrpSpPr>
        <p:grpSpPr>
          <a:xfrm>
            <a:off x="4690115" y="4081161"/>
            <a:ext cx="571534" cy="571534"/>
            <a:chOff x="-1302143" y="1604014"/>
            <a:chExt cx="571534" cy="571534"/>
          </a:xfrm>
        </p:grpSpPr>
        <p:sp>
          <p:nvSpPr>
            <p:cNvPr id="57" name="Ellipse 56">
              <a:extLst>
                <a:ext uri="{FF2B5EF4-FFF2-40B4-BE49-F238E27FC236}">
                  <a16:creationId xmlns:a16="http://schemas.microsoft.com/office/drawing/2014/main" id="{530FFEFF-F8A9-4C5C-9115-9835756BA677}"/>
                </a:ext>
              </a:extLst>
            </p:cNvPr>
            <p:cNvSpPr/>
            <p:nvPr/>
          </p:nvSpPr>
          <p:spPr>
            <a:xfrm>
              <a:off x="-1302143" y="1604014"/>
              <a:ext cx="571534" cy="571534"/>
            </a:xfrm>
            <a:prstGeom prst="ellipse">
              <a:avLst/>
            </a:prstGeom>
            <a:solidFill>
              <a:srgbClr val="A5CC7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pic>
          <p:nvPicPr>
            <p:cNvPr id="58" name="Image 57">
              <a:extLst>
                <a:ext uri="{FF2B5EF4-FFF2-40B4-BE49-F238E27FC236}">
                  <a16:creationId xmlns:a16="http://schemas.microsoft.com/office/drawing/2014/main" id="{5B99D5FB-E4E0-433E-AD69-E67836CC6EE6}"/>
                </a:ext>
              </a:extLst>
            </p:cNvPr>
            <p:cNvPicPr>
              <a:picLocks noChangeAspect="1"/>
            </p:cNvPicPr>
            <p:nvPr/>
          </p:nvPicPr>
          <p:blipFill>
            <a:blip r:embed="rId11">
              <a:lum bright="70000" contrast="-70000"/>
            </a:blip>
            <a:stretch>
              <a:fillRect/>
            </a:stretch>
          </p:blipFill>
          <p:spPr>
            <a:xfrm>
              <a:off x="-1211403" y="1678232"/>
              <a:ext cx="423097" cy="423097"/>
            </a:xfrm>
            <a:prstGeom prst="rect">
              <a:avLst/>
            </a:prstGeom>
          </p:spPr>
        </p:pic>
      </p:grpSp>
      <p:grpSp>
        <p:nvGrpSpPr>
          <p:cNvPr id="59" name="Groupe 58">
            <a:extLst>
              <a:ext uri="{FF2B5EF4-FFF2-40B4-BE49-F238E27FC236}">
                <a16:creationId xmlns:a16="http://schemas.microsoft.com/office/drawing/2014/main" id="{9A361C37-9D23-459A-9481-FB652A76CB18}"/>
              </a:ext>
            </a:extLst>
          </p:cNvPr>
          <p:cNvGrpSpPr/>
          <p:nvPr/>
        </p:nvGrpSpPr>
        <p:grpSpPr>
          <a:xfrm>
            <a:off x="8276296" y="4081160"/>
            <a:ext cx="571534" cy="571534"/>
            <a:chOff x="-1366977" y="3328450"/>
            <a:chExt cx="571534" cy="571534"/>
          </a:xfrm>
        </p:grpSpPr>
        <p:sp>
          <p:nvSpPr>
            <p:cNvPr id="60" name="Ellipse 59">
              <a:extLst>
                <a:ext uri="{FF2B5EF4-FFF2-40B4-BE49-F238E27FC236}">
                  <a16:creationId xmlns:a16="http://schemas.microsoft.com/office/drawing/2014/main" id="{033D931E-7360-465B-843D-38CB241280C0}"/>
                </a:ext>
              </a:extLst>
            </p:cNvPr>
            <p:cNvSpPr/>
            <p:nvPr/>
          </p:nvSpPr>
          <p:spPr>
            <a:xfrm>
              <a:off x="-1366977" y="3328450"/>
              <a:ext cx="571534" cy="571534"/>
            </a:xfrm>
            <a:prstGeom prst="ellipse">
              <a:avLst/>
            </a:prstGeom>
            <a:solidFill>
              <a:srgbClr val="A5CC7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pic>
          <p:nvPicPr>
            <p:cNvPr id="61" name="Image 60">
              <a:extLst>
                <a:ext uri="{FF2B5EF4-FFF2-40B4-BE49-F238E27FC236}">
                  <a16:creationId xmlns:a16="http://schemas.microsoft.com/office/drawing/2014/main" id="{4DFF406E-19E7-401C-9221-8C54E845E398}"/>
                </a:ext>
              </a:extLst>
            </p:cNvPr>
            <p:cNvPicPr>
              <a:picLocks noChangeAspect="1"/>
            </p:cNvPicPr>
            <p:nvPr/>
          </p:nvPicPr>
          <p:blipFill>
            <a:blip r:embed="rId12">
              <a:lum bright="70000" contrast="-70000"/>
            </a:blip>
            <a:stretch>
              <a:fillRect/>
            </a:stretch>
          </p:blipFill>
          <p:spPr>
            <a:xfrm>
              <a:off x="-1307151" y="3388276"/>
              <a:ext cx="451882" cy="451882"/>
            </a:xfrm>
            <a:prstGeom prst="rect">
              <a:avLst/>
            </a:prstGeom>
          </p:spPr>
        </p:pic>
      </p:grpSp>
      <p:grpSp>
        <p:nvGrpSpPr>
          <p:cNvPr id="62" name="Groupe 61">
            <a:extLst>
              <a:ext uri="{FF2B5EF4-FFF2-40B4-BE49-F238E27FC236}">
                <a16:creationId xmlns:a16="http://schemas.microsoft.com/office/drawing/2014/main" id="{C0905C70-3482-4326-9894-6AC5714F7D10}"/>
              </a:ext>
            </a:extLst>
          </p:cNvPr>
          <p:cNvGrpSpPr/>
          <p:nvPr/>
        </p:nvGrpSpPr>
        <p:grpSpPr>
          <a:xfrm>
            <a:off x="10100964" y="4081160"/>
            <a:ext cx="571534" cy="571534"/>
            <a:chOff x="-1285894" y="4793922"/>
            <a:chExt cx="571534" cy="571534"/>
          </a:xfrm>
        </p:grpSpPr>
        <p:sp>
          <p:nvSpPr>
            <p:cNvPr id="63" name="Ellipse 62">
              <a:extLst>
                <a:ext uri="{FF2B5EF4-FFF2-40B4-BE49-F238E27FC236}">
                  <a16:creationId xmlns:a16="http://schemas.microsoft.com/office/drawing/2014/main" id="{6A5860CE-CA78-438C-B337-F87CE472C31E}"/>
                </a:ext>
              </a:extLst>
            </p:cNvPr>
            <p:cNvSpPr/>
            <p:nvPr/>
          </p:nvSpPr>
          <p:spPr>
            <a:xfrm>
              <a:off x="-1285894" y="4793922"/>
              <a:ext cx="571534" cy="571534"/>
            </a:xfrm>
            <a:prstGeom prst="ellipse">
              <a:avLst/>
            </a:prstGeom>
            <a:solidFill>
              <a:srgbClr val="A5CC7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pic>
          <p:nvPicPr>
            <p:cNvPr id="64" name="Image 63">
              <a:extLst>
                <a:ext uri="{FF2B5EF4-FFF2-40B4-BE49-F238E27FC236}">
                  <a16:creationId xmlns:a16="http://schemas.microsoft.com/office/drawing/2014/main" id="{E94DE682-7ECB-4F42-82EE-A82C918F02F9}"/>
                </a:ext>
              </a:extLst>
            </p:cNvPr>
            <p:cNvPicPr>
              <a:picLocks noChangeAspect="1"/>
            </p:cNvPicPr>
            <p:nvPr/>
          </p:nvPicPr>
          <p:blipFill>
            <a:blip r:embed="rId13">
              <a:lum bright="70000" contrast="-70000"/>
            </a:blip>
            <a:stretch>
              <a:fillRect/>
            </a:stretch>
          </p:blipFill>
          <p:spPr>
            <a:xfrm>
              <a:off x="-1202140" y="4877676"/>
              <a:ext cx="404025" cy="404025"/>
            </a:xfrm>
            <a:prstGeom prst="rect">
              <a:avLst/>
            </a:prstGeom>
          </p:spPr>
        </p:pic>
      </p:grpSp>
      <p:sp>
        <p:nvSpPr>
          <p:cNvPr id="65" name="Rectangle 64">
            <a:extLst>
              <a:ext uri="{FF2B5EF4-FFF2-40B4-BE49-F238E27FC236}">
                <a16:creationId xmlns:a16="http://schemas.microsoft.com/office/drawing/2014/main" id="{CE70EC94-A31D-447C-89E8-FDF7E3E8A7F7}"/>
              </a:ext>
            </a:extLst>
          </p:cNvPr>
          <p:cNvSpPr/>
          <p:nvPr/>
        </p:nvSpPr>
        <p:spPr>
          <a:xfrm rot="19958948">
            <a:off x="266204" y="1364233"/>
            <a:ext cx="2121211" cy="325948"/>
          </a:xfrm>
          <a:prstGeom prst="rect">
            <a:avLst/>
          </a:prstGeom>
          <a:solidFill>
            <a:srgbClr val="D7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rgbClr val="FFFFFF"/>
                </a:solidFill>
                <a:effectLst/>
                <a:uLnTx/>
                <a:uFillTx/>
                <a:latin typeface="Arial" panose="020B0604020202020204"/>
                <a:ea typeface="+mn-ea"/>
                <a:cs typeface="+mn-cs"/>
              </a:rPr>
              <a:t>Côté Caisse d’Epargne</a:t>
            </a:r>
          </a:p>
        </p:txBody>
      </p:sp>
      <p:sp>
        <p:nvSpPr>
          <p:cNvPr id="4" name="Rectangle 3">
            <a:extLst>
              <a:ext uri="{FF2B5EF4-FFF2-40B4-BE49-F238E27FC236}">
                <a16:creationId xmlns:a16="http://schemas.microsoft.com/office/drawing/2014/main" id="{6C1A6D38-F5C3-4126-BFDB-883C29EFE749}"/>
              </a:ext>
            </a:extLst>
          </p:cNvPr>
          <p:cNvSpPr/>
          <p:nvPr/>
        </p:nvSpPr>
        <p:spPr>
          <a:xfrm>
            <a:off x="2134267" y="4935250"/>
            <a:ext cx="1924711" cy="1169551"/>
          </a:xfrm>
          <a:prstGeom prst="rect">
            <a:avLst/>
          </a:prstGeom>
        </p:spPr>
        <p:txBody>
          <a:bodyPr wrap="square">
            <a:spAutoFit/>
          </a:bodyPr>
          <a:lstStyle/>
          <a:p>
            <a:pPr algn="ctr"/>
            <a:r>
              <a:rPr lang="fr-FR" sz="1000" dirty="0"/>
              <a:t>L’Autorité bancaire européenne appelle les établissements de crédit à mettre en place des indicateurs de performance clés afin qu’ils puissent mesurer la part de leurs financements accordée à des activités économiques durables.</a:t>
            </a:r>
          </a:p>
        </p:txBody>
      </p:sp>
    </p:spTree>
    <p:extLst>
      <p:ext uri="{BB962C8B-B14F-4D97-AF65-F5344CB8AC3E}">
        <p14:creationId xmlns:p14="http://schemas.microsoft.com/office/powerpoint/2010/main" val="4980434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solidFill>
                  <a:srgbClr val="00B050"/>
                </a:solidFill>
                <a:latin typeface="Montserrat Black" panose="00000A00000000000000" pitchFamily="2" charset="0"/>
              </a:rPr>
              <a:t>LA GAMME DE CREDITS GREEN</a:t>
            </a:r>
          </a:p>
        </p:txBody>
      </p:sp>
      <p:sp>
        <p:nvSpPr>
          <p:cNvPr id="11" name="Rectangle 10"/>
          <p:cNvSpPr/>
          <p:nvPr/>
        </p:nvSpPr>
        <p:spPr>
          <a:xfrm>
            <a:off x="7222923" y="3522835"/>
            <a:ext cx="1397201"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12" name="Rectangle 11"/>
          <p:cNvSpPr/>
          <p:nvPr/>
        </p:nvSpPr>
        <p:spPr>
          <a:xfrm>
            <a:off x="6534150" y="3332335"/>
            <a:ext cx="1219200"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04084C5A-9622-48E3-AA10-6E5177385F43}"/>
              </a:ext>
            </a:extLst>
          </p:cNvPr>
          <p:cNvSpPr txBox="1"/>
          <p:nvPr/>
        </p:nvSpPr>
        <p:spPr>
          <a:xfrm>
            <a:off x="2725784" y="2978392"/>
            <a:ext cx="8586650" cy="2970044"/>
          </a:xfrm>
          <a:prstGeom prst="rect">
            <a:avLst/>
          </a:prstGeom>
          <a:noFill/>
        </p:spPr>
        <p:txBody>
          <a:bodyPr wrap="square" rtlCol="0">
            <a:spAutoFit/>
          </a:bodyPr>
          <a:lstStyle/>
          <a:p>
            <a:r>
              <a:rPr lang="fr-FR" sz="3200" dirty="0">
                <a:latin typeface="Montserrat Black" panose="00000A00000000000000" pitchFamily="2" charset="0"/>
              </a:rPr>
              <a:t>4. Présentation détaillée de l’offre</a:t>
            </a:r>
          </a:p>
          <a:p>
            <a:pPr marL="1257300" lvl="2" indent="-342900">
              <a:buFont typeface="Wingdings" panose="05000000000000000000" pitchFamily="2" charset="2"/>
              <a:buChar char="ü"/>
            </a:pPr>
            <a:r>
              <a:rPr lang="fr-FR" sz="2000" b="1" cap="all" dirty="0">
                <a:solidFill>
                  <a:schemeClr val="tx1">
                    <a:lumMod val="75000"/>
                    <a:lumOff val="25000"/>
                  </a:schemeClr>
                </a:solidFill>
                <a:latin typeface="Arial Black" panose="020B0A04020102020204" pitchFamily="34" charset="0"/>
                <a:ea typeface="+mj-ea"/>
                <a:cs typeface="+mj-cs"/>
              </a:rPr>
              <a:t>P</a:t>
            </a:r>
            <a:r>
              <a:rPr lang="fr-FR" sz="2000" b="1" dirty="0">
                <a:solidFill>
                  <a:schemeClr val="tx1">
                    <a:lumMod val="75000"/>
                    <a:lumOff val="25000"/>
                  </a:schemeClr>
                </a:solidFill>
                <a:latin typeface="Arial Black" panose="020B0A04020102020204" pitchFamily="34" charset="0"/>
                <a:ea typeface="+mj-ea"/>
                <a:cs typeface="+mj-cs"/>
              </a:rPr>
              <a:t>rêt</a:t>
            </a:r>
            <a:r>
              <a:rPr lang="fr-FR" sz="2000" b="1" cap="all" dirty="0">
                <a:solidFill>
                  <a:schemeClr val="tx1">
                    <a:lumMod val="75000"/>
                    <a:lumOff val="25000"/>
                  </a:schemeClr>
                </a:solidFill>
                <a:latin typeface="Arial Black" panose="020B0A04020102020204" pitchFamily="34" charset="0"/>
                <a:ea typeface="+mj-ea"/>
                <a:cs typeface="+mj-cs"/>
              </a:rPr>
              <a:t> « </a:t>
            </a:r>
            <a:r>
              <a:rPr lang="fr-FR" sz="2000" b="1" dirty="0">
                <a:solidFill>
                  <a:schemeClr val="tx1">
                    <a:lumMod val="75000"/>
                    <a:lumOff val="25000"/>
                  </a:schemeClr>
                </a:solidFill>
                <a:latin typeface="Arial Black" panose="020B0A04020102020204" pitchFamily="34" charset="0"/>
                <a:ea typeface="+mj-ea"/>
                <a:cs typeface="+mj-cs"/>
              </a:rPr>
              <a:t>Rénovation Énergétique »</a:t>
            </a:r>
          </a:p>
          <a:p>
            <a:pPr marL="1257300" lvl="2" indent="-342900">
              <a:buFont typeface="Wingdings" panose="05000000000000000000" pitchFamily="2" charset="2"/>
              <a:buChar char="ü"/>
            </a:pPr>
            <a:r>
              <a:rPr lang="fr-FR" sz="2000" b="1" dirty="0">
                <a:solidFill>
                  <a:schemeClr val="tx1">
                    <a:lumMod val="75000"/>
                    <a:lumOff val="25000"/>
                  </a:schemeClr>
                </a:solidFill>
                <a:latin typeface="Arial Black" panose="020B0A04020102020204" pitchFamily="34" charset="0"/>
                <a:ea typeface="+mj-ea"/>
                <a:cs typeface="+mj-cs"/>
              </a:rPr>
              <a:t>Prêt « Energies Renouvelables »</a:t>
            </a:r>
          </a:p>
          <a:p>
            <a:pPr marL="1257300" lvl="2" indent="-342900">
              <a:buFont typeface="Wingdings" panose="05000000000000000000" pitchFamily="2" charset="2"/>
              <a:buChar char="ü"/>
            </a:pPr>
            <a:r>
              <a:rPr lang="fr-FR" sz="2000" b="1" dirty="0">
                <a:solidFill>
                  <a:schemeClr val="tx1">
                    <a:lumMod val="75000"/>
                    <a:lumOff val="25000"/>
                  </a:schemeClr>
                </a:solidFill>
                <a:latin typeface="Arial Black" panose="020B0A04020102020204" pitchFamily="34" charset="0"/>
                <a:ea typeface="+mj-ea"/>
                <a:cs typeface="+mj-cs"/>
              </a:rPr>
              <a:t>Prêt « Mobilité Verte »</a:t>
            </a:r>
          </a:p>
          <a:p>
            <a:pPr marL="1257300" lvl="2" indent="-342900">
              <a:buFont typeface="Wingdings" panose="05000000000000000000" pitchFamily="2" charset="2"/>
              <a:buChar char="ü"/>
            </a:pPr>
            <a:r>
              <a:rPr lang="fr-FR" sz="2000" b="1" dirty="0">
                <a:solidFill>
                  <a:schemeClr val="tx1">
                    <a:lumMod val="75000"/>
                    <a:lumOff val="25000"/>
                  </a:schemeClr>
                </a:solidFill>
                <a:latin typeface="Arial Black" panose="020B0A04020102020204" pitchFamily="34" charset="0"/>
                <a:ea typeface="+mj-ea"/>
                <a:cs typeface="+mj-cs"/>
              </a:rPr>
              <a:t>Prêt « Transition D’activité </a:t>
            </a:r>
            <a:r>
              <a:rPr lang="fr-FR" sz="2000" b="1" cap="all" dirty="0">
                <a:solidFill>
                  <a:schemeClr val="tx1">
                    <a:lumMod val="75000"/>
                    <a:lumOff val="25000"/>
                  </a:schemeClr>
                </a:solidFill>
                <a:latin typeface="Arial Black" panose="020B0A04020102020204" pitchFamily="34" charset="0"/>
                <a:ea typeface="+mj-ea"/>
                <a:cs typeface="+mj-cs"/>
              </a:rPr>
              <a:t>» </a:t>
            </a:r>
            <a:br>
              <a:rPr lang="fr-FR" sz="2300" b="1" cap="all" dirty="0">
                <a:solidFill>
                  <a:srgbClr val="D7000F"/>
                </a:solidFill>
                <a:latin typeface="Arial Black" panose="020B0A04020102020204" pitchFamily="34" charset="0"/>
                <a:ea typeface="+mj-ea"/>
                <a:cs typeface="+mj-cs"/>
              </a:rPr>
            </a:br>
            <a:br>
              <a:rPr lang="fr-FR" sz="2300" b="1" cap="all" dirty="0">
                <a:solidFill>
                  <a:srgbClr val="D7000F"/>
                </a:solidFill>
                <a:latin typeface="Arial Black" panose="020B0A04020102020204" pitchFamily="34" charset="0"/>
                <a:ea typeface="+mj-ea"/>
                <a:cs typeface="+mj-cs"/>
              </a:rPr>
            </a:br>
            <a:endParaRPr lang="fr-FR" sz="3200" dirty="0">
              <a:latin typeface="Montserrat Black" panose="00000A00000000000000" pitchFamily="2" charset="0"/>
            </a:endParaRPr>
          </a:p>
          <a:p>
            <a:pPr marL="342900" indent="-342900">
              <a:buAutoNum type="arabicPeriod"/>
            </a:pPr>
            <a:endParaRPr lang="fr-FR" sz="2000" dirty="0"/>
          </a:p>
        </p:txBody>
      </p:sp>
    </p:spTree>
    <p:extLst>
      <p:ext uri="{BB962C8B-B14F-4D97-AF65-F5344CB8AC3E}">
        <p14:creationId xmlns:p14="http://schemas.microsoft.com/office/powerpoint/2010/main" val="32216175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3188711" y="486460"/>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solidFill>
                  <a:srgbClr val="00B050"/>
                </a:solidFill>
                <a:latin typeface="Montserrat Black" panose="00000A00000000000000" pitchFamily="2" charset="0"/>
              </a:rPr>
              <a:t>LA GAMME DE CREDITS GREEN</a:t>
            </a:r>
          </a:p>
        </p:txBody>
      </p:sp>
      <p:sp>
        <p:nvSpPr>
          <p:cNvPr id="11" name="Rectangle 10"/>
          <p:cNvSpPr/>
          <p:nvPr/>
        </p:nvSpPr>
        <p:spPr>
          <a:xfrm>
            <a:off x="7222923" y="3522835"/>
            <a:ext cx="1397201"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12" name="Rectangle 11"/>
          <p:cNvSpPr/>
          <p:nvPr/>
        </p:nvSpPr>
        <p:spPr>
          <a:xfrm>
            <a:off x="6534150" y="3332335"/>
            <a:ext cx="1219200"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 coins arrondis 6">
            <a:extLst>
              <a:ext uri="{FF2B5EF4-FFF2-40B4-BE49-F238E27FC236}">
                <a16:creationId xmlns:a16="http://schemas.microsoft.com/office/drawing/2014/main" id="{96502F51-0ADD-4BA6-97A8-435B77A96535}"/>
              </a:ext>
            </a:extLst>
          </p:cNvPr>
          <p:cNvSpPr/>
          <p:nvPr/>
        </p:nvSpPr>
        <p:spPr>
          <a:xfrm>
            <a:off x="780123" y="1867120"/>
            <a:ext cx="2218763" cy="1465215"/>
          </a:xfrm>
          <a:prstGeom prst="roundRect">
            <a:avLst>
              <a:gd name="adj" fmla="val 10000"/>
            </a:avLst>
          </a:prstGeom>
          <a:blipFill>
            <a:blip r:embed="rId4" cstate="print">
              <a:extLst>
                <a:ext uri="{28A0092B-C50C-407E-A947-70E740481C1C}">
                  <a14:useLocalDpi xmlns:a14="http://schemas.microsoft.com/office/drawing/2010/main" val="0"/>
                </a:ext>
              </a:extLst>
            </a:blip>
            <a:srcRect/>
            <a:stretch>
              <a:fillRect t="-24000" b="-24000"/>
            </a:stretch>
          </a:blipFill>
          <a:ln w="12700" cap="flat" cmpd="sng" algn="ctr">
            <a:solidFill>
              <a:srgbClr val="FFFFFF">
                <a:hueOff val="0"/>
                <a:satOff val="0"/>
                <a:lumOff val="0"/>
                <a:alphaOff val="0"/>
              </a:srgbClr>
            </a:solidFill>
            <a:prstDash val="solid"/>
            <a:miter lim="800000"/>
          </a:ln>
          <a:effectLst/>
        </p:spPr>
      </p:sp>
      <p:grpSp>
        <p:nvGrpSpPr>
          <p:cNvPr id="8" name="Groupe 7">
            <a:extLst>
              <a:ext uri="{FF2B5EF4-FFF2-40B4-BE49-F238E27FC236}">
                <a16:creationId xmlns:a16="http://schemas.microsoft.com/office/drawing/2014/main" id="{DB687503-BEED-4CD5-AED5-6F6C1054B67B}"/>
              </a:ext>
            </a:extLst>
          </p:cNvPr>
          <p:cNvGrpSpPr/>
          <p:nvPr/>
        </p:nvGrpSpPr>
        <p:grpSpPr>
          <a:xfrm>
            <a:off x="745798" y="3598739"/>
            <a:ext cx="2218763" cy="2442025"/>
            <a:chOff x="273140" y="1998021"/>
            <a:chExt cx="2218763" cy="2442025"/>
          </a:xfrm>
        </p:grpSpPr>
        <p:sp>
          <p:nvSpPr>
            <p:cNvPr id="10" name="Rectangle : avec coins arrondis en haut 9">
              <a:extLst>
                <a:ext uri="{FF2B5EF4-FFF2-40B4-BE49-F238E27FC236}">
                  <a16:creationId xmlns:a16="http://schemas.microsoft.com/office/drawing/2014/main" id="{2BC202D8-2D30-46EA-8DE9-54D6E151B6F4}"/>
                </a:ext>
              </a:extLst>
            </p:cNvPr>
            <p:cNvSpPr/>
            <p:nvPr/>
          </p:nvSpPr>
          <p:spPr>
            <a:xfrm rot="10800000">
              <a:off x="273140" y="1998021"/>
              <a:ext cx="2218763" cy="2442025"/>
            </a:xfrm>
            <a:prstGeom prst="round2SameRect">
              <a:avLst>
                <a:gd name="adj1" fmla="val 10500"/>
                <a:gd name="adj2" fmla="val 0"/>
              </a:avLst>
            </a:prstGeom>
            <a:solidFill>
              <a:srgbClr val="FCBE04">
                <a:hueOff val="0"/>
                <a:satOff val="0"/>
                <a:lumOff val="0"/>
                <a:alphaOff val="0"/>
              </a:srgbClr>
            </a:solidFill>
            <a:ln w="12700" cap="flat" cmpd="sng" algn="ctr">
              <a:solidFill>
                <a:srgbClr val="FFFFFF">
                  <a:hueOff val="0"/>
                  <a:satOff val="0"/>
                  <a:lumOff val="0"/>
                  <a:alphaOff val="0"/>
                </a:srgbClr>
              </a:solidFill>
              <a:prstDash val="solid"/>
              <a:miter lim="800000"/>
            </a:ln>
            <a:effectLst/>
          </p:spPr>
        </p:sp>
        <p:sp>
          <p:nvSpPr>
            <p:cNvPr id="13" name="Rectangle : avec coins arrondis en haut 5">
              <a:extLst>
                <a:ext uri="{FF2B5EF4-FFF2-40B4-BE49-F238E27FC236}">
                  <a16:creationId xmlns:a16="http://schemas.microsoft.com/office/drawing/2014/main" id="{45561B60-0D23-4011-9422-117D2A15A7F4}"/>
                </a:ext>
              </a:extLst>
            </p:cNvPr>
            <p:cNvSpPr txBox="1"/>
            <p:nvPr/>
          </p:nvSpPr>
          <p:spPr>
            <a:xfrm rot="21600000">
              <a:off x="341375" y="1998021"/>
              <a:ext cx="2082293" cy="2373790"/>
            </a:xfrm>
            <a:prstGeom prst="rect">
              <a:avLst/>
            </a:prstGeom>
            <a:noFill/>
            <a:ln>
              <a:noFill/>
            </a:ln>
            <a:effectLst/>
          </p:spPr>
          <p:txBody>
            <a:bodyPr spcFirstLastPara="0" vert="horz" wrap="square" lIns="113792" tIns="113792" rIns="113792" bIns="113792" numCol="1" spcCol="1270" anchor="t" anchorCtr="0">
              <a:noAutofit/>
            </a:bodyPr>
            <a:lstStyle/>
            <a:p>
              <a:pPr marL="0" marR="0" lvl="0" indent="0" algn="ctr" defTabSz="711200" eaLnBrk="1" fontAlgn="auto" latinLnBrk="0" hangingPunct="1">
                <a:lnSpc>
                  <a:spcPct val="90000"/>
                </a:lnSpc>
                <a:spcBef>
                  <a:spcPct val="0"/>
                </a:spcBef>
                <a:spcAft>
                  <a:spcPct val="35000"/>
                </a:spcAft>
                <a:buClrTx/>
                <a:buSzTx/>
                <a:buFontTx/>
                <a:buNone/>
                <a:tabLst/>
                <a:defRPr/>
              </a:pPr>
              <a:r>
                <a:rPr kumimoji="0" lang="fr-FR" b="1" i="0" u="none" strike="noStrike" kern="1200" cap="none" spc="0" normalizeH="0" baseline="0" noProof="0" dirty="0">
                  <a:ln>
                    <a:noFill/>
                  </a:ln>
                  <a:solidFill>
                    <a:srgbClr val="00B050"/>
                  </a:solidFill>
                  <a:effectLst/>
                  <a:uLnTx/>
                  <a:uFillTx/>
                  <a:latin typeface="Arial" panose="020B0604020202020204"/>
                  <a:ea typeface="+mn-ea"/>
                  <a:cs typeface="+mn-cs"/>
                </a:rPr>
                <a:t>Prêt Rénovation Energetique</a:t>
              </a:r>
            </a:p>
            <a:p>
              <a:pPr marL="0" marR="0" lvl="0" indent="0" algn="ctr" defTabSz="711200" eaLnBrk="1" fontAlgn="auto" latinLnBrk="0" hangingPunct="1">
                <a:lnSpc>
                  <a:spcPct val="90000"/>
                </a:lnSpc>
                <a:spcBef>
                  <a:spcPct val="0"/>
                </a:spcBef>
                <a:spcAft>
                  <a:spcPct val="35000"/>
                </a:spcAft>
                <a:buClrTx/>
                <a:buSzTx/>
                <a:buFontTx/>
                <a:buNone/>
                <a:tabLst/>
                <a:defRPr/>
              </a:pPr>
              <a:r>
                <a:rPr kumimoji="0" lang="fr-FR" sz="1600" b="0" i="0" u="none" strike="noStrike" kern="1200" cap="none" spc="0" normalizeH="0" baseline="0" noProof="0" dirty="0">
                  <a:ln>
                    <a:noFill/>
                  </a:ln>
                  <a:solidFill>
                    <a:srgbClr val="FFFFFF"/>
                  </a:solidFill>
                  <a:effectLst/>
                  <a:uLnTx/>
                  <a:uFillTx/>
                  <a:latin typeface="Arial" panose="020B0604020202020204"/>
                  <a:ea typeface="+mn-ea"/>
                  <a:cs typeface="+mn-cs"/>
                </a:rPr>
                <a:t>Financer les travaux améliorant l’efficacité énergétique du bâtiment, à l’éclairage et à leur gestion</a:t>
              </a:r>
            </a:p>
          </p:txBody>
        </p:sp>
      </p:grpSp>
      <p:sp>
        <p:nvSpPr>
          <p:cNvPr id="2" name="ZoneTexte 1">
            <a:extLst>
              <a:ext uri="{FF2B5EF4-FFF2-40B4-BE49-F238E27FC236}">
                <a16:creationId xmlns:a16="http://schemas.microsoft.com/office/drawing/2014/main" id="{04084C5A-9622-48E3-AA10-6E5177385F43}"/>
              </a:ext>
            </a:extLst>
          </p:cNvPr>
          <p:cNvSpPr txBox="1"/>
          <p:nvPr/>
        </p:nvSpPr>
        <p:spPr>
          <a:xfrm>
            <a:off x="-390512" y="1092884"/>
            <a:ext cx="3579223" cy="1015663"/>
          </a:xfrm>
          <a:prstGeom prst="rect">
            <a:avLst/>
          </a:prstGeom>
          <a:noFill/>
        </p:spPr>
        <p:txBody>
          <a:bodyPr wrap="square" rtlCol="0">
            <a:spAutoFit/>
          </a:bodyPr>
          <a:lstStyle/>
          <a:p>
            <a:pPr lvl="2" algn="ctr"/>
            <a:r>
              <a:rPr lang="fr-FR" sz="2000" b="1" cap="all" dirty="0">
                <a:solidFill>
                  <a:srgbClr val="00B050"/>
                </a:solidFill>
                <a:latin typeface="Arial Black" panose="020B0A04020102020204" pitchFamily="34" charset="0"/>
                <a:ea typeface="+mj-ea"/>
                <a:cs typeface="+mj-cs"/>
              </a:rPr>
              <a:t>Le Prêt </a:t>
            </a:r>
          </a:p>
          <a:p>
            <a:pPr lvl="2" algn="ctr"/>
            <a:r>
              <a:rPr lang="fr-FR" sz="2000" b="1" cap="all" dirty="0">
                <a:solidFill>
                  <a:srgbClr val="00B050"/>
                </a:solidFill>
                <a:latin typeface="Arial Black" panose="020B0A04020102020204" pitchFamily="34" charset="0"/>
                <a:ea typeface="+mj-ea"/>
                <a:cs typeface="+mj-cs"/>
              </a:rPr>
              <a:t>« Rénovation énergétique »</a:t>
            </a:r>
            <a:endParaRPr lang="fr-FR" sz="2000" dirty="0"/>
          </a:p>
        </p:txBody>
      </p:sp>
      <p:sp>
        <p:nvSpPr>
          <p:cNvPr id="4" name="ZoneTexte 3">
            <a:extLst>
              <a:ext uri="{FF2B5EF4-FFF2-40B4-BE49-F238E27FC236}">
                <a16:creationId xmlns:a16="http://schemas.microsoft.com/office/drawing/2014/main" id="{9F7D72DF-7790-45D5-BA33-26CEABA6EC76}"/>
              </a:ext>
            </a:extLst>
          </p:cNvPr>
          <p:cNvSpPr txBox="1"/>
          <p:nvPr/>
        </p:nvSpPr>
        <p:spPr>
          <a:xfrm>
            <a:off x="4069045" y="1177419"/>
            <a:ext cx="6716194" cy="800219"/>
          </a:xfrm>
          <a:prstGeom prst="rect">
            <a:avLst/>
          </a:prstGeom>
          <a:noFill/>
        </p:spPr>
        <p:txBody>
          <a:bodyPr wrap="square" rtlCol="0">
            <a:spAutoFit/>
          </a:bodyPr>
          <a:lstStyle/>
          <a:p>
            <a:r>
              <a:rPr lang="fr-FR" b="1" dirty="0"/>
              <a:t>A retenir :</a:t>
            </a:r>
          </a:p>
          <a:p>
            <a:r>
              <a:rPr lang="fr-FR" sz="1400" dirty="0">
                <a:latin typeface="+mj-lt"/>
              </a:rPr>
              <a:t>Le décret Tertiaire impose de réduire la consommation des bâtiments tertiaires de plus de 1000 M2 de 40% à horizon 2030.</a:t>
            </a:r>
            <a:endParaRPr lang="fr-FR" dirty="0"/>
          </a:p>
        </p:txBody>
      </p:sp>
      <p:sp>
        <p:nvSpPr>
          <p:cNvPr id="14" name="Rectangle 13">
            <a:extLst>
              <a:ext uri="{FF2B5EF4-FFF2-40B4-BE49-F238E27FC236}">
                <a16:creationId xmlns:a16="http://schemas.microsoft.com/office/drawing/2014/main" id="{E250D818-157C-4C69-AE4A-E72A58E615EB}"/>
              </a:ext>
            </a:extLst>
          </p:cNvPr>
          <p:cNvSpPr/>
          <p:nvPr/>
        </p:nvSpPr>
        <p:spPr>
          <a:xfrm>
            <a:off x="4056819" y="2205546"/>
            <a:ext cx="6858470" cy="2373790"/>
          </a:xfrm>
          <a:custGeom>
            <a:avLst/>
            <a:gdLst>
              <a:gd name="connsiteX0" fmla="*/ 0 w 6858470"/>
              <a:gd name="connsiteY0" fmla="*/ 0 h 2373790"/>
              <a:gd name="connsiteX1" fmla="*/ 6858470 w 6858470"/>
              <a:gd name="connsiteY1" fmla="*/ 0 h 2373790"/>
              <a:gd name="connsiteX2" fmla="*/ 6858470 w 6858470"/>
              <a:gd name="connsiteY2" fmla="*/ 2373790 h 2373790"/>
              <a:gd name="connsiteX3" fmla="*/ 0 w 6858470"/>
              <a:gd name="connsiteY3" fmla="*/ 2373790 h 2373790"/>
              <a:gd name="connsiteX4" fmla="*/ 0 w 6858470"/>
              <a:gd name="connsiteY4" fmla="*/ 0 h 23737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470" h="2373790" fill="none" extrusionOk="0">
                <a:moveTo>
                  <a:pt x="0" y="0"/>
                </a:moveTo>
                <a:cubicBezTo>
                  <a:pt x="890939" y="98267"/>
                  <a:pt x="5426778" y="113279"/>
                  <a:pt x="6858470" y="0"/>
                </a:cubicBezTo>
                <a:cubicBezTo>
                  <a:pt x="6947990" y="602888"/>
                  <a:pt x="6940531" y="1488215"/>
                  <a:pt x="6858470" y="2373790"/>
                </a:cubicBezTo>
                <a:cubicBezTo>
                  <a:pt x="6020959" y="2515856"/>
                  <a:pt x="872578" y="2278703"/>
                  <a:pt x="0" y="2373790"/>
                </a:cubicBezTo>
                <a:cubicBezTo>
                  <a:pt x="34316" y="1417369"/>
                  <a:pt x="143039" y="928804"/>
                  <a:pt x="0" y="0"/>
                </a:cubicBezTo>
                <a:close/>
              </a:path>
              <a:path w="6858470" h="2373790" stroke="0" extrusionOk="0">
                <a:moveTo>
                  <a:pt x="0" y="0"/>
                </a:moveTo>
                <a:cubicBezTo>
                  <a:pt x="1052546" y="109306"/>
                  <a:pt x="3729414" y="70022"/>
                  <a:pt x="6858470" y="0"/>
                </a:cubicBezTo>
                <a:cubicBezTo>
                  <a:pt x="6885619" y="889858"/>
                  <a:pt x="6855045" y="1733553"/>
                  <a:pt x="6858470" y="2373790"/>
                </a:cubicBezTo>
                <a:cubicBezTo>
                  <a:pt x="5228812" y="2399150"/>
                  <a:pt x="1385303" y="2315536"/>
                  <a:pt x="0" y="2373790"/>
                </a:cubicBezTo>
                <a:cubicBezTo>
                  <a:pt x="115972" y="1835651"/>
                  <a:pt x="-6242" y="592415"/>
                  <a:pt x="0" y="0"/>
                </a:cubicBezTo>
                <a:close/>
              </a:path>
            </a:pathLst>
          </a:custGeom>
          <a:solidFill>
            <a:srgbClr val="FFFFFF"/>
          </a:solidFill>
          <a:ln w="12700" cap="flat" cmpd="sng" algn="ctr">
            <a:solidFill>
              <a:srgbClr val="A5CC74"/>
            </a:solidFill>
            <a:prstDash val="solid"/>
            <a:miter lim="800000"/>
            <a:extLst>
              <a:ext uri="{C807C97D-BFC1-408E-A445-0C87EB9F89A2}">
                <ask:lineSketchStyleProps xmlns:ask="http://schemas.microsoft.com/office/drawing/2018/sketchyshapes" sd="3978248048">
                  <a:prstGeom prst="rect">
                    <a:avLst/>
                  </a:prstGeom>
                  <ask:type>
                    <ask:lineSketchCurved/>
                  </ask:type>
                </ask:lineSketchStyleProps>
              </a:ext>
            </a:extLst>
          </a:ln>
          <a:effectLst/>
        </p:spPr>
        <p:txBody>
          <a:bodyPr lIns="108000" tIns="108000" rtlCol="0" anchor="t"/>
          <a:lstStyle/>
          <a:p>
            <a:pPr marL="0" marR="0" lvl="0" indent="0" defTabSz="914400" eaLnBrk="1" fontAlgn="auto" latinLnBrk="0" hangingPunct="1">
              <a:lnSpc>
                <a:spcPct val="100000"/>
              </a:lnSpc>
              <a:spcBef>
                <a:spcPts val="0"/>
              </a:spcBef>
              <a:spcAft>
                <a:spcPts val="600"/>
              </a:spcAft>
              <a:buClrTx/>
              <a:buSzTx/>
              <a:buFontTx/>
              <a:buNone/>
              <a:tabLst/>
              <a:defRPr/>
            </a:pPr>
            <a:r>
              <a:rPr kumimoji="0" lang="fr-FR" sz="1400" b="1" i="0" u="none" strike="noStrike" kern="0" cap="none" spc="0" normalizeH="0" baseline="0" noProof="0" dirty="0">
                <a:ln>
                  <a:noFill/>
                </a:ln>
                <a:solidFill>
                  <a:srgbClr val="C30F0F"/>
                </a:solidFill>
                <a:effectLst/>
                <a:uLnTx/>
                <a:uFillTx/>
                <a:latin typeface="Arial" panose="020B0604020202020204"/>
                <a:ea typeface="+mn-ea"/>
                <a:cs typeface="+mn-cs"/>
              </a:rPr>
              <a:t>Les dépenses finançables :</a:t>
            </a:r>
          </a:p>
          <a:p>
            <a:pPr marL="285750" marR="0" lvl="0" indent="-285750" defTabSz="914400" eaLnBrk="1" fontAlgn="auto" latinLnBrk="0" hangingPunct="1">
              <a:lnSpc>
                <a:spcPct val="100000"/>
              </a:lnSpc>
              <a:spcBef>
                <a:spcPts val="0"/>
              </a:spcBef>
              <a:spcAft>
                <a:spcPts val="0"/>
              </a:spcAft>
              <a:buClr>
                <a:srgbClr val="C30F0F"/>
              </a:buClr>
              <a:buSzTx/>
              <a:buFont typeface="Wingdings" panose="05000000000000000000" pitchFamily="2" charset="2"/>
              <a:buChar char="§"/>
              <a:tabLst/>
              <a:defRPr/>
            </a:pPr>
            <a:r>
              <a:rPr kumimoji="0" lang="fr-FR" sz="1400" b="0" i="0" u="none" strike="noStrike" kern="0" cap="none" spc="0" normalizeH="0" baseline="0" noProof="0" dirty="0">
                <a:ln>
                  <a:noFill/>
                </a:ln>
                <a:solidFill>
                  <a:srgbClr val="000000"/>
                </a:solidFill>
                <a:effectLst/>
                <a:uLnTx/>
                <a:uFillTx/>
                <a:latin typeface="Arial" panose="020B0604020202020204"/>
                <a:ea typeface="+mn-ea"/>
                <a:cs typeface="+mn-cs"/>
              </a:rPr>
              <a:t>Investissements et dépenses immatérielles :</a:t>
            </a:r>
          </a:p>
          <a:p>
            <a:pPr marL="742950" marR="0" lvl="1" indent="-285750" defTabSz="914400" eaLnBrk="1" fontAlgn="auto" latinLnBrk="0" hangingPunct="1">
              <a:lnSpc>
                <a:spcPct val="100000"/>
              </a:lnSpc>
              <a:spcBef>
                <a:spcPts val="0"/>
              </a:spcBef>
              <a:spcAft>
                <a:spcPts val="0"/>
              </a:spcAft>
              <a:buClr>
                <a:srgbClr val="C30F0F"/>
              </a:buClr>
              <a:buSzPct val="70000"/>
              <a:buFont typeface="Wingdings" panose="05000000000000000000" pitchFamily="2" charset="2"/>
              <a:buChar char="§"/>
              <a:tabLst/>
              <a:defRPr/>
            </a:pPr>
            <a:r>
              <a:rPr kumimoji="0" lang="fr-FR" sz="1200" b="0" i="1" u="none" strike="noStrike" kern="0" cap="none" spc="0" normalizeH="0" baseline="0" noProof="0" dirty="0">
                <a:ln>
                  <a:noFill/>
                </a:ln>
                <a:solidFill>
                  <a:srgbClr val="000000"/>
                </a:solidFill>
                <a:effectLst/>
                <a:uLnTx/>
                <a:uFillTx/>
                <a:latin typeface="Arial" panose="020B0604020202020204"/>
                <a:ea typeface="+mn-ea"/>
                <a:cs typeface="+mn-cs"/>
              </a:rPr>
              <a:t>Frais d’étude</a:t>
            </a:r>
          </a:p>
          <a:p>
            <a:pPr marL="742950" marR="0" lvl="1" indent="-285750" defTabSz="914400" eaLnBrk="1" fontAlgn="auto" latinLnBrk="0" hangingPunct="1">
              <a:lnSpc>
                <a:spcPct val="100000"/>
              </a:lnSpc>
              <a:spcBef>
                <a:spcPts val="0"/>
              </a:spcBef>
              <a:spcAft>
                <a:spcPts val="0"/>
              </a:spcAft>
              <a:buClr>
                <a:srgbClr val="C30F0F"/>
              </a:buClr>
              <a:buSzPct val="70000"/>
              <a:buFont typeface="Wingdings" panose="05000000000000000000" pitchFamily="2" charset="2"/>
              <a:buChar char="§"/>
              <a:tabLst/>
              <a:defRPr/>
            </a:pPr>
            <a:r>
              <a:rPr kumimoji="0" lang="fr-FR" sz="1200" b="0" i="1" u="none" strike="noStrike" kern="0" cap="none" spc="0" normalizeH="0" baseline="0" noProof="0" dirty="0">
                <a:ln>
                  <a:noFill/>
                </a:ln>
                <a:solidFill>
                  <a:srgbClr val="000000"/>
                </a:solidFill>
                <a:effectLst/>
                <a:uLnTx/>
                <a:uFillTx/>
                <a:latin typeface="Arial" panose="020B0604020202020204"/>
                <a:ea typeface="+mn-ea"/>
                <a:cs typeface="+mn-cs"/>
              </a:rPr>
              <a:t>Achats de services liés à l’optimisation des bâtiments</a:t>
            </a:r>
          </a:p>
          <a:p>
            <a:pPr marL="742950" marR="0" lvl="1" indent="-285750" defTabSz="914400" eaLnBrk="1" fontAlgn="auto" latinLnBrk="0" hangingPunct="1">
              <a:lnSpc>
                <a:spcPct val="100000"/>
              </a:lnSpc>
              <a:spcBef>
                <a:spcPts val="0"/>
              </a:spcBef>
              <a:spcAft>
                <a:spcPts val="0"/>
              </a:spcAft>
              <a:buClr>
                <a:srgbClr val="C30F0F"/>
              </a:buClr>
              <a:buSzPct val="70000"/>
              <a:buFont typeface="Wingdings" panose="05000000000000000000" pitchFamily="2" charset="2"/>
              <a:buChar char="§"/>
              <a:tabLst/>
              <a:defRPr/>
            </a:pPr>
            <a:r>
              <a:rPr kumimoji="0" lang="fr-FR" sz="1200" b="0" i="1" u="none" strike="noStrike" kern="0" cap="none" spc="0" normalizeH="0" baseline="0" noProof="0" dirty="0">
                <a:ln>
                  <a:noFill/>
                </a:ln>
                <a:solidFill>
                  <a:srgbClr val="000000"/>
                </a:solidFill>
                <a:effectLst/>
                <a:uLnTx/>
                <a:uFillTx/>
                <a:latin typeface="Arial" panose="020B0604020202020204"/>
                <a:ea typeface="+mn-ea"/>
                <a:cs typeface="+mn-cs"/>
              </a:rPr>
              <a:t>Dépenses liées à des bureaux d’étude ou d’ingénierie</a:t>
            </a:r>
          </a:p>
          <a:p>
            <a:pPr marL="742950" marR="0" lvl="1" indent="-285750" defTabSz="914400" eaLnBrk="1" fontAlgn="auto" latinLnBrk="0" hangingPunct="1">
              <a:lnSpc>
                <a:spcPct val="100000"/>
              </a:lnSpc>
              <a:spcBef>
                <a:spcPts val="0"/>
              </a:spcBef>
              <a:spcAft>
                <a:spcPts val="600"/>
              </a:spcAft>
              <a:buClr>
                <a:srgbClr val="C30F0F"/>
              </a:buClr>
              <a:buSzPct val="70000"/>
              <a:buFont typeface="Wingdings" panose="05000000000000000000" pitchFamily="2" charset="2"/>
              <a:buChar char="§"/>
              <a:tabLst/>
              <a:defRPr/>
            </a:pPr>
            <a:r>
              <a:rPr kumimoji="0" lang="fr-FR" sz="1200" b="0" i="1" u="none" strike="noStrike" kern="0" cap="none" spc="0" normalizeH="0" baseline="0" noProof="0" dirty="0">
                <a:ln>
                  <a:noFill/>
                </a:ln>
                <a:solidFill>
                  <a:srgbClr val="000000"/>
                </a:solidFill>
                <a:effectLst/>
                <a:uLnTx/>
                <a:uFillTx/>
                <a:latin typeface="Arial" panose="020B0604020202020204"/>
                <a:ea typeface="+mn-ea"/>
                <a:cs typeface="+mn-cs"/>
              </a:rPr>
              <a:t>Mise en œuvre de labels et de certifications</a:t>
            </a:r>
          </a:p>
          <a:p>
            <a:pPr marL="285750" marR="0" lvl="0" indent="-285750" defTabSz="914400" eaLnBrk="1" fontAlgn="auto" latinLnBrk="0" hangingPunct="1">
              <a:lnSpc>
                <a:spcPct val="100000"/>
              </a:lnSpc>
              <a:spcBef>
                <a:spcPts val="0"/>
              </a:spcBef>
              <a:spcAft>
                <a:spcPts val="600"/>
              </a:spcAft>
              <a:buClr>
                <a:srgbClr val="C30F0F"/>
              </a:buClr>
              <a:buSzTx/>
              <a:buFont typeface="Wingdings" panose="05000000000000000000" pitchFamily="2" charset="2"/>
              <a:buChar char="§"/>
              <a:tabLst/>
              <a:defRPr/>
            </a:pPr>
            <a:r>
              <a:rPr kumimoji="0" lang="fr-FR" sz="1400" b="0" i="0" u="none" strike="noStrike" kern="0" cap="none" spc="0" normalizeH="0" baseline="0" noProof="0" dirty="0">
                <a:ln>
                  <a:noFill/>
                </a:ln>
                <a:solidFill>
                  <a:srgbClr val="000000"/>
                </a:solidFill>
                <a:effectLst/>
                <a:uLnTx/>
                <a:uFillTx/>
                <a:latin typeface="Arial" panose="020B0604020202020204"/>
                <a:ea typeface="+mn-ea"/>
                <a:cs typeface="+mn-cs"/>
              </a:rPr>
              <a:t>Investissements matériels : </a:t>
            </a:r>
            <a:r>
              <a:rPr kumimoji="0" lang="fr-FR" sz="1200" b="0" i="1" u="none" strike="noStrike" kern="0" cap="none" spc="0" normalizeH="0" baseline="0" noProof="0" dirty="0">
                <a:ln>
                  <a:noFill/>
                </a:ln>
                <a:solidFill>
                  <a:srgbClr val="000000"/>
                </a:solidFill>
                <a:effectLst/>
                <a:uLnTx/>
                <a:uFillTx/>
                <a:latin typeface="Arial" panose="020B0604020202020204"/>
                <a:ea typeface="+mn-ea"/>
                <a:cs typeface="+mn-cs"/>
              </a:rPr>
              <a:t>travaux de rénovation (isolation thermique des locaux, calorifugeage des réseaux de chaleur, dispositif de traitement de l’air avec double flux, double ou triple vitrages isolants dans les ateliers ou bureaux, dispositif de gestion automatisée de l’énergie, ...)</a:t>
            </a:r>
            <a:endParaRPr kumimoji="0" lang="fr-FR" sz="1200" b="1" i="1" u="none" strike="noStrike" kern="0" cap="none" spc="0" normalizeH="0" baseline="0" noProof="0" dirty="0">
              <a:ln>
                <a:noFill/>
              </a:ln>
              <a:solidFill>
                <a:srgbClr val="000000"/>
              </a:solidFill>
              <a:effectLst/>
              <a:uLnTx/>
              <a:uFillTx/>
              <a:latin typeface="Arial" panose="020B0604020202020204"/>
              <a:ea typeface="+mn-ea"/>
              <a:cs typeface="+mn-cs"/>
            </a:endParaRPr>
          </a:p>
        </p:txBody>
      </p:sp>
      <p:sp>
        <p:nvSpPr>
          <p:cNvPr id="15" name="Rectangle 14">
            <a:extLst>
              <a:ext uri="{FF2B5EF4-FFF2-40B4-BE49-F238E27FC236}">
                <a16:creationId xmlns:a16="http://schemas.microsoft.com/office/drawing/2014/main" id="{B7E6FD34-88B4-4B57-AA5C-B5C9F5C979C3}"/>
              </a:ext>
            </a:extLst>
          </p:cNvPr>
          <p:cNvSpPr/>
          <p:nvPr/>
        </p:nvSpPr>
        <p:spPr>
          <a:xfrm>
            <a:off x="4069045" y="4725217"/>
            <a:ext cx="3166104" cy="1393193"/>
          </a:xfrm>
          <a:prstGeom prst="rect">
            <a:avLst/>
          </a:prstGeom>
          <a:solidFill>
            <a:srgbClr val="FFFFFF"/>
          </a:solidFill>
          <a:ln w="12700" cap="flat" cmpd="sng" algn="ctr">
            <a:solidFill>
              <a:srgbClr val="A5CC74"/>
            </a:solidFill>
            <a:prstDash val="solid"/>
            <a:miter lim="800000"/>
          </a:ln>
          <a:effectLst/>
        </p:spPr>
        <p:txBody>
          <a:bodyPr rtlCol="0" anchor="t"/>
          <a:lstStyle/>
          <a:p>
            <a:pPr marL="0" marR="0" lvl="0" indent="0" defTabSz="914400" eaLnBrk="1" fontAlgn="auto" latinLnBrk="0" hangingPunct="1">
              <a:lnSpc>
                <a:spcPct val="100000"/>
              </a:lnSpc>
              <a:spcBef>
                <a:spcPts val="0"/>
              </a:spcBef>
              <a:spcAft>
                <a:spcPts val="600"/>
              </a:spcAft>
              <a:buClrTx/>
              <a:buSzTx/>
              <a:buFontTx/>
              <a:buNone/>
              <a:tabLst/>
              <a:defRPr/>
            </a:pPr>
            <a:r>
              <a:rPr kumimoji="0" lang="fr-FR" sz="1400" b="1" i="0" u="none" strike="noStrike" kern="0" cap="none" spc="0" normalizeH="0" baseline="0" noProof="0" dirty="0">
                <a:ln>
                  <a:noFill/>
                </a:ln>
                <a:solidFill>
                  <a:srgbClr val="C30F0F"/>
                </a:solidFill>
                <a:effectLst/>
                <a:uLnTx/>
                <a:uFillTx/>
                <a:latin typeface="Arial" panose="020B0604020202020204"/>
                <a:ea typeface="+mn-ea"/>
                <a:cs typeface="+mn-cs"/>
              </a:rPr>
              <a:t>Eligibilité côté marché PRO</a:t>
            </a:r>
          </a:p>
          <a:p>
            <a:pPr marL="174625" marR="0" lvl="0" indent="-174625" defTabSz="914400" eaLnBrk="1" fontAlgn="auto" latinLnBrk="0" hangingPunct="1">
              <a:lnSpc>
                <a:spcPct val="100000"/>
              </a:lnSpc>
              <a:spcBef>
                <a:spcPts val="0"/>
              </a:spcBef>
              <a:spcAft>
                <a:spcPts val="0"/>
              </a:spcAft>
              <a:buClr>
                <a:srgbClr val="C30F0F"/>
              </a:buClr>
              <a:buSzTx/>
              <a:buFont typeface="Wingdings" panose="05000000000000000000" pitchFamily="2" charset="2"/>
              <a:buChar char="§"/>
              <a:tabLst/>
              <a:defRPr/>
            </a:pPr>
            <a:r>
              <a:rPr kumimoji="0" lang="fr-FR" sz="1400" b="0" i="0" u="none" strike="noStrike" kern="0" cap="none" spc="0" normalizeH="0" baseline="0" noProof="0" dirty="0">
                <a:ln>
                  <a:noFill/>
                </a:ln>
                <a:solidFill>
                  <a:srgbClr val="000000"/>
                </a:solidFill>
                <a:effectLst/>
                <a:uLnTx/>
                <a:uFillTx/>
                <a:latin typeface="Arial" panose="020B0604020202020204"/>
                <a:ea typeface="+mn-ea"/>
                <a:cs typeface="+mn-cs"/>
              </a:rPr>
              <a:t>Bénéficiaires</a:t>
            </a:r>
          </a:p>
          <a:p>
            <a:pPr marL="631825" marR="0" lvl="1" indent="-174625" defTabSz="914400" eaLnBrk="1" fontAlgn="auto" latinLnBrk="0" hangingPunct="1">
              <a:lnSpc>
                <a:spcPct val="100000"/>
              </a:lnSpc>
              <a:spcBef>
                <a:spcPts val="0"/>
              </a:spcBef>
              <a:spcAft>
                <a:spcPts val="0"/>
              </a:spcAft>
              <a:buClr>
                <a:srgbClr val="C30F0F"/>
              </a:buClr>
              <a:buSzPct val="70000"/>
              <a:buFont typeface="Arial Narrow" panose="020B0606020202030204" pitchFamily="34" charset="0"/>
              <a:buChar char="►"/>
              <a:tabLst/>
              <a:defRPr/>
            </a:pPr>
            <a:r>
              <a:rPr kumimoji="0" lang="fr-FR" sz="1200" b="0" i="1" u="none" strike="noStrike" kern="0" cap="none" spc="0" normalizeH="0" baseline="0" noProof="0" dirty="0">
                <a:ln>
                  <a:noFill/>
                </a:ln>
                <a:solidFill>
                  <a:srgbClr val="000000"/>
                </a:solidFill>
                <a:effectLst/>
                <a:uLnTx/>
                <a:uFillTx/>
                <a:latin typeface="Arial" panose="020B0604020202020204"/>
                <a:ea typeface="+mn-ea"/>
                <a:cs typeface="+mn-cs"/>
              </a:rPr>
              <a:t>Professionnels</a:t>
            </a:r>
          </a:p>
          <a:p>
            <a:pPr marL="631825" marR="0" lvl="1" indent="-174625" defTabSz="914400" eaLnBrk="1" fontAlgn="auto" latinLnBrk="0" hangingPunct="1">
              <a:lnSpc>
                <a:spcPct val="100000"/>
              </a:lnSpc>
              <a:spcBef>
                <a:spcPts val="0"/>
              </a:spcBef>
              <a:spcAft>
                <a:spcPts val="0"/>
              </a:spcAft>
              <a:buClr>
                <a:srgbClr val="C30F0F"/>
              </a:buClr>
              <a:buSzPct val="70000"/>
              <a:buFont typeface="Arial Narrow" panose="020B0606020202030204" pitchFamily="34" charset="0"/>
              <a:buChar char="►"/>
              <a:tabLst/>
              <a:defRPr/>
            </a:pPr>
            <a:r>
              <a:rPr kumimoji="0" lang="fr-FR" sz="1200" b="0" i="1" u="none" strike="noStrike" kern="0" cap="none" spc="0" normalizeH="0" baseline="0" noProof="0" dirty="0">
                <a:ln>
                  <a:noFill/>
                </a:ln>
                <a:solidFill>
                  <a:srgbClr val="000000"/>
                </a:solidFill>
                <a:effectLst/>
                <a:uLnTx/>
                <a:uFillTx/>
                <a:latin typeface="Arial" panose="020B0604020202020204"/>
                <a:ea typeface="+mn-ea"/>
                <a:cs typeface="+mn-cs"/>
              </a:rPr>
              <a:t>Associations</a:t>
            </a:r>
          </a:p>
          <a:p>
            <a:pPr marL="174625" marR="0" lvl="0" indent="-174625" defTabSz="914400" eaLnBrk="1" fontAlgn="auto" latinLnBrk="0" hangingPunct="1">
              <a:lnSpc>
                <a:spcPct val="100000"/>
              </a:lnSpc>
              <a:spcBef>
                <a:spcPts val="0"/>
              </a:spcBef>
              <a:spcAft>
                <a:spcPts val="0"/>
              </a:spcAft>
              <a:buClr>
                <a:srgbClr val="C30F0F"/>
              </a:buClr>
              <a:buSzTx/>
              <a:buFont typeface="Wingdings" panose="05000000000000000000" pitchFamily="2" charset="2"/>
              <a:buChar char="§"/>
              <a:tabLst/>
              <a:defRPr/>
            </a:pPr>
            <a:r>
              <a:rPr kumimoji="0" lang="fr-FR" sz="1400" b="0" i="0" u="none" strike="noStrike" kern="0" cap="none" spc="0" normalizeH="0" baseline="0" noProof="0" dirty="0">
                <a:ln>
                  <a:noFill/>
                </a:ln>
                <a:solidFill>
                  <a:srgbClr val="000000"/>
                </a:solidFill>
                <a:effectLst/>
                <a:uLnTx/>
                <a:uFillTx/>
                <a:latin typeface="Arial" panose="020B0604020202020204"/>
                <a:ea typeface="+mn-ea"/>
                <a:cs typeface="+mn-cs"/>
              </a:rPr>
              <a:t>Secteur d’activité</a:t>
            </a:r>
          </a:p>
          <a:p>
            <a:pPr marL="631825" marR="0" lvl="1" indent="-174625" defTabSz="914400" eaLnBrk="1" fontAlgn="auto" latinLnBrk="0" hangingPunct="1">
              <a:lnSpc>
                <a:spcPct val="100000"/>
              </a:lnSpc>
              <a:spcBef>
                <a:spcPts val="0"/>
              </a:spcBef>
              <a:spcAft>
                <a:spcPts val="0"/>
              </a:spcAft>
              <a:buClr>
                <a:srgbClr val="C30F0F"/>
              </a:buClr>
              <a:buSzPct val="70000"/>
              <a:buFont typeface="Arial Narrow" panose="020B0606020202030204" pitchFamily="34" charset="0"/>
              <a:buChar char="►"/>
              <a:tabLst/>
              <a:defRPr/>
            </a:pPr>
            <a:r>
              <a:rPr kumimoji="0" lang="fr-FR" sz="1200" b="0" i="1" u="none" strike="noStrike" kern="0" cap="none" spc="0" normalizeH="0" baseline="0" noProof="0" dirty="0">
                <a:ln>
                  <a:noFill/>
                </a:ln>
                <a:solidFill>
                  <a:srgbClr val="000000"/>
                </a:solidFill>
                <a:effectLst/>
                <a:uLnTx/>
                <a:uFillTx/>
                <a:latin typeface="Arial" panose="020B0604020202020204"/>
                <a:ea typeface="+mn-ea"/>
                <a:cs typeface="+mn-cs"/>
              </a:rPr>
              <a:t>Tertiaire</a:t>
            </a:r>
            <a:endParaRPr kumimoji="0" lang="fr-FR" sz="1400" b="0" i="0" u="none" strike="noStrike" kern="0" cap="none" spc="0" normalizeH="0" baseline="0" noProof="0" dirty="0">
              <a:ln>
                <a:noFill/>
              </a:ln>
              <a:solidFill>
                <a:srgbClr val="000000"/>
              </a:solidFill>
              <a:effectLst/>
              <a:uLnTx/>
              <a:uFillTx/>
              <a:latin typeface="Arial" panose="020B0604020202020204"/>
              <a:ea typeface="+mn-ea"/>
              <a:cs typeface="+mn-cs"/>
            </a:endParaRPr>
          </a:p>
        </p:txBody>
      </p:sp>
      <p:sp>
        <p:nvSpPr>
          <p:cNvPr id="5" name="ZoneTexte 4">
            <a:extLst>
              <a:ext uri="{FF2B5EF4-FFF2-40B4-BE49-F238E27FC236}">
                <a16:creationId xmlns:a16="http://schemas.microsoft.com/office/drawing/2014/main" id="{A29CB891-24C2-4E54-9B7E-98F2396FEDC6}"/>
              </a:ext>
            </a:extLst>
          </p:cNvPr>
          <p:cNvSpPr txBox="1"/>
          <p:nvPr/>
        </p:nvSpPr>
        <p:spPr>
          <a:xfrm>
            <a:off x="7761693" y="4960336"/>
            <a:ext cx="2645674" cy="830997"/>
          </a:xfrm>
          <a:prstGeom prst="rect">
            <a:avLst/>
          </a:prstGeom>
          <a:noFill/>
        </p:spPr>
        <p:txBody>
          <a:bodyPr wrap="square" rtlCol="0">
            <a:spAutoFit/>
          </a:bodyPr>
          <a:lstStyle/>
          <a:p>
            <a:r>
              <a:rPr lang="fr-FR" sz="1600" dirty="0">
                <a:solidFill>
                  <a:schemeClr val="tx1">
                    <a:lumMod val="75000"/>
                    <a:lumOff val="25000"/>
                  </a:schemeClr>
                </a:solidFill>
              </a:rPr>
              <a:t>Pour en savoir plus sur le décret tertiaire et sur le prêt </a:t>
            </a:r>
            <a:r>
              <a:rPr lang="fr-FR" sz="1600" dirty="0">
                <a:solidFill>
                  <a:srgbClr val="00B050"/>
                </a:solidFill>
              </a:rPr>
              <a:t>Rénovation</a:t>
            </a:r>
            <a:r>
              <a:rPr lang="fr-FR" sz="1600" dirty="0">
                <a:solidFill>
                  <a:srgbClr val="C00000"/>
                </a:solidFill>
              </a:rPr>
              <a:t> </a:t>
            </a:r>
            <a:r>
              <a:rPr lang="fr-FR" sz="1600" dirty="0">
                <a:solidFill>
                  <a:srgbClr val="00B050"/>
                </a:solidFill>
              </a:rPr>
              <a:t>Energétique</a:t>
            </a:r>
            <a:r>
              <a:rPr lang="fr-FR" sz="1600" dirty="0">
                <a:solidFill>
                  <a:srgbClr val="C00000"/>
                </a:solidFill>
              </a:rPr>
              <a:t> </a:t>
            </a:r>
            <a:r>
              <a:rPr lang="fr-FR" sz="1600" dirty="0">
                <a:solidFill>
                  <a:schemeClr val="tx1">
                    <a:lumMod val="75000"/>
                    <a:lumOff val="25000"/>
                  </a:schemeClr>
                </a:solidFill>
              </a:rPr>
              <a:t>cliquez sur le doc.</a:t>
            </a:r>
          </a:p>
        </p:txBody>
      </p:sp>
      <p:pic>
        <p:nvPicPr>
          <p:cNvPr id="6" name="Image 5">
            <a:extLst>
              <a:ext uri="{FF2B5EF4-FFF2-40B4-BE49-F238E27FC236}">
                <a16:creationId xmlns:a16="http://schemas.microsoft.com/office/drawing/2014/main" id="{21205504-0779-4D25-9A3B-16730731DD44}"/>
              </a:ext>
            </a:extLst>
          </p:cNvPr>
          <p:cNvPicPr>
            <a:picLocks noChangeAspect="1"/>
          </p:cNvPicPr>
          <p:nvPr/>
        </p:nvPicPr>
        <p:blipFill>
          <a:blip r:embed="rId5">
            <a:duotone>
              <a:prstClr val="black"/>
              <a:schemeClr val="tx1">
                <a:lumMod val="95000"/>
                <a:lumOff val="5000"/>
                <a:tint val="45000"/>
                <a:satMod val="400000"/>
              </a:schemeClr>
            </a:duotone>
            <a:extLst>
              <a:ext uri="{BEBA8EAE-BF5A-486C-A8C5-ECC9F3942E4B}">
                <a14:imgProps xmlns:a14="http://schemas.microsoft.com/office/drawing/2010/main">
                  <a14:imgLayer r:embed="rId6">
                    <a14:imgEffect>
                      <a14:backgroundRemoval t="3586" b="93227" l="9924" r="91603">
                        <a14:foregroundMark x1="48855" y1="3984" x2="48855" y2="3984"/>
                        <a14:foregroundMark x1="68321" y1="53386" x2="68321" y2="53386"/>
                        <a14:foregroundMark x1="70611" y1="93625" x2="70611" y2="93625"/>
                        <a14:foregroundMark x1="91603" y1="72510" x2="91603" y2="72510"/>
                        <a14:foregroundMark x1="20992" y1="29084" x2="20992" y2="29084"/>
                        <a14:foregroundMark x1="30534" y1="31474" x2="30534" y2="31474"/>
                        <a14:foregroundMark x1="22519" y1="41434" x2="22519" y2="41434"/>
                        <a14:foregroundMark x1="21756" y1="41434" x2="21756" y2="41434"/>
                        <a14:foregroundMark x1="21374" y1="36255" x2="21374" y2="36255"/>
                        <a14:foregroundMark x1="24809" y1="55378" x2="24809" y2="55378"/>
                        <a14:foregroundMark x1="37023" y1="28287" x2="37023" y2="28287"/>
                        <a14:foregroundMark x1="39695" y1="39442" x2="39695" y2="39442"/>
                        <a14:foregroundMark x1="45420" y1="43028" x2="45420" y2="43028"/>
                        <a14:foregroundMark x1="54580" y1="41036" x2="54580" y2="41036"/>
                        <a14:foregroundMark x1="51908" y1="29084" x2="51908" y2="29084"/>
                        <a14:foregroundMark x1="63359" y1="29880" x2="63359" y2="29880"/>
                        <a14:foregroundMark x1="70992" y1="21912" x2="70992" y2="21912"/>
                        <a14:foregroundMark x1="71756" y1="29084" x2="71756" y2="29084"/>
                        <a14:foregroundMark x1="75191" y1="38247" x2="75191" y2="38247"/>
                        <a14:foregroundMark x1="25573" y1="33865" x2="25573" y2="33865"/>
                        <a14:foregroundMark x1="23664" y1="32271" x2="23664" y2="32271"/>
                        <a14:foregroundMark x1="24046" y1="33466" x2="24046" y2="33466"/>
                        <a14:foregroundMark x1="23282" y1="33068" x2="23282" y2="33068"/>
                        <a14:foregroundMark x1="23282" y1="32271" x2="23282" y2="32271"/>
                        <a14:foregroundMark x1="27099" y1="35060" x2="27099" y2="35060"/>
                        <a14:foregroundMark x1="25954" y1="35060" x2="25954" y2="35060"/>
                        <a14:foregroundMark x1="32443" y1="55378" x2="32443" y2="55378"/>
                        <a14:foregroundMark x1="31679" y1="54183" x2="31679" y2="54183"/>
                        <a14:foregroundMark x1="24809" y1="56175" x2="24809" y2="56175"/>
                        <a14:foregroundMark x1="24046" y1="56972" x2="24046" y2="56972"/>
                      </a14:backgroundRemoval>
                    </a14:imgEffect>
                  </a14:imgLayer>
                </a14:imgProps>
              </a:ext>
            </a:extLst>
          </a:blip>
          <a:stretch>
            <a:fillRect/>
          </a:stretch>
        </p:blipFill>
        <p:spPr>
          <a:xfrm>
            <a:off x="10835963" y="4530413"/>
            <a:ext cx="1322877" cy="1267337"/>
          </a:xfrm>
          <a:prstGeom prst="rect">
            <a:avLst/>
          </a:prstGeom>
        </p:spPr>
      </p:pic>
      <p:graphicFrame>
        <p:nvGraphicFramePr>
          <p:cNvPr id="16" name="Objet 15">
            <a:hlinkClick r:id="" action="ppaction://ole?verb=0"/>
            <a:extLst>
              <a:ext uri="{FF2B5EF4-FFF2-40B4-BE49-F238E27FC236}">
                <a16:creationId xmlns:a16="http://schemas.microsoft.com/office/drawing/2014/main" id="{8839C032-1B04-4FEE-BB78-146406D997DE}"/>
              </a:ext>
            </a:extLst>
          </p:cNvPr>
          <p:cNvGraphicFramePr>
            <a:graphicFrameLocks noChangeAspect="1"/>
          </p:cNvGraphicFramePr>
          <p:nvPr>
            <p:extLst>
              <p:ext uri="{D42A27DB-BD31-4B8C-83A1-F6EECF244321}">
                <p14:modId xmlns:p14="http://schemas.microsoft.com/office/powerpoint/2010/main" val="3246128316"/>
              </p:ext>
            </p:extLst>
          </p:nvPr>
        </p:nvGraphicFramePr>
        <p:xfrm>
          <a:off x="10458089" y="5586766"/>
          <a:ext cx="914400" cy="771525"/>
        </p:xfrm>
        <a:graphic>
          <a:graphicData uri="http://schemas.openxmlformats.org/presentationml/2006/ole">
            <mc:AlternateContent xmlns:mc="http://schemas.openxmlformats.org/markup-compatibility/2006">
              <mc:Choice xmlns:v="urn:schemas-microsoft-com:vml" Requires="v">
                <p:oleObj spid="_x0000_s1074" name="Presentation" showAsIcon="1" r:id="rId7" imgW="914400" imgH="771525" progId="PowerPoint.Show.12">
                  <p:embed/>
                </p:oleObj>
              </mc:Choice>
              <mc:Fallback>
                <p:oleObj name="Presentation" showAsIcon="1" r:id="rId7" imgW="914400" imgH="771525" progId="PowerPoint.Show.12">
                  <p:embed/>
                  <p:pic>
                    <p:nvPicPr>
                      <p:cNvPr id="0" name=""/>
                      <p:cNvPicPr/>
                      <p:nvPr/>
                    </p:nvPicPr>
                    <p:blipFill>
                      <a:blip r:embed="rId8"/>
                      <a:stretch>
                        <a:fillRect/>
                      </a:stretch>
                    </p:blipFill>
                    <p:spPr>
                      <a:xfrm>
                        <a:off x="10458089" y="5586766"/>
                        <a:ext cx="914400" cy="771525"/>
                      </a:xfrm>
                      <a:prstGeom prst="rect">
                        <a:avLst/>
                      </a:prstGeom>
                    </p:spPr>
                  </p:pic>
                </p:oleObj>
              </mc:Fallback>
            </mc:AlternateContent>
          </a:graphicData>
        </a:graphic>
      </p:graphicFrame>
    </p:spTree>
    <p:extLst>
      <p:ext uri="{BB962C8B-B14F-4D97-AF65-F5344CB8AC3E}">
        <p14:creationId xmlns:p14="http://schemas.microsoft.com/office/powerpoint/2010/main" val="19407978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3188711" y="486460"/>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solidFill>
                  <a:srgbClr val="00B050"/>
                </a:solidFill>
                <a:latin typeface="Montserrat Black" panose="00000A00000000000000" pitchFamily="2" charset="0"/>
              </a:rPr>
              <a:t>LA GAMME DE CREDITS GREEN</a:t>
            </a:r>
          </a:p>
        </p:txBody>
      </p:sp>
      <p:sp>
        <p:nvSpPr>
          <p:cNvPr id="11" name="Rectangle 10"/>
          <p:cNvSpPr/>
          <p:nvPr/>
        </p:nvSpPr>
        <p:spPr>
          <a:xfrm>
            <a:off x="7235149" y="3523172"/>
            <a:ext cx="1397201"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12" name="Rectangle 11"/>
          <p:cNvSpPr/>
          <p:nvPr/>
        </p:nvSpPr>
        <p:spPr>
          <a:xfrm>
            <a:off x="6534150" y="3332335"/>
            <a:ext cx="1219200"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B7E6FD34-88B4-4B57-AA5C-B5C9F5C979C3}"/>
              </a:ext>
            </a:extLst>
          </p:cNvPr>
          <p:cNvSpPr/>
          <p:nvPr/>
        </p:nvSpPr>
        <p:spPr>
          <a:xfrm>
            <a:off x="4069045" y="4146672"/>
            <a:ext cx="3166104" cy="1393193"/>
          </a:xfrm>
          <a:prstGeom prst="rect">
            <a:avLst/>
          </a:prstGeom>
          <a:solidFill>
            <a:srgbClr val="FFFFFF"/>
          </a:solidFill>
          <a:ln w="12700" cap="flat" cmpd="sng" algn="ctr">
            <a:solidFill>
              <a:srgbClr val="A5CC74"/>
            </a:solidFill>
            <a:prstDash val="solid"/>
            <a:miter lim="800000"/>
          </a:ln>
          <a:effectLst/>
        </p:spPr>
        <p:txBody>
          <a:bodyPr rtlCol="0" anchor="t"/>
          <a:lstStyle/>
          <a:p>
            <a:pPr marL="0" marR="0" lvl="0" indent="0" defTabSz="914400" eaLnBrk="1" fontAlgn="auto" latinLnBrk="0" hangingPunct="1">
              <a:lnSpc>
                <a:spcPct val="100000"/>
              </a:lnSpc>
              <a:spcBef>
                <a:spcPts val="0"/>
              </a:spcBef>
              <a:spcAft>
                <a:spcPts val="600"/>
              </a:spcAft>
              <a:buClrTx/>
              <a:buSzTx/>
              <a:buFontTx/>
              <a:buNone/>
              <a:tabLst/>
              <a:defRPr/>
            </a:pPr>
            <a:r>
              <a:rPr kumimoji="0" lang="fr-FR" sz="1400" b="1" i="0" u="none" strike="noStrike" kern="0" cap="none" spc="0" normalizeH="0" baseline="0" noProof="0" dirty="0">
                <a:ln>
                  <a:noFill/>
                </a:ln>
                <a:solidFill>
                  <a:srgbClr val="C30F0F"/>
                </a:solidFill>
                <a:effectLst/>
                <a:uLnTx/>
                <a:uFillTx/>
                <a:latin typeface="Arial" panose="020B0604020202020204"/>
                <a:ea typeface="+mn-ea"/>
                <a:cs typeface="+mn-cs"/>
              </a:rPr>
              <a:t>Eligibilité côté marché PRO</a:t>
            </a:r>
          </a:p>
          <a:p>
            <a:pPr marL="174625" marR="0" lvl="0" indent="-174625" defTabSz="914400" eaLnBrk="1" fontAlgn="auto" latinLnBrk="0" hangingPunct="1">
              <a:lnSpc>
                <a:spcPct val="100000"/>
              </a:lnSpc>
              <a:spcBef>
                <a:spcPts val="0"/>
              </a:spcBef>
              <a:spcAft>
                <a:spcPts val="0"/>
              </a:spcAft>
              <a:buClr>
                <a:srgbClr val="C30F0F"/>
              </a:buClr>
              <a:buSzTx/>
              <a:buFont typeface="Wingdings" panose="05000000000000000000" pitchFamily="2" charset="2"/>
              <a:buChar char="§"/>
              <a:tabLst/>
              <a:defRPr/>
            </a:pPr>
            <a:r>
              <a:rPr kumimoji="0" lang="fr-FR" sz="1400" b="0" i="0" u="none" strike="noStrike" kern="0" cap="none" spc="0" normalizeH="0" baseline="0" noProof="0" dirty="0">
                <a:ln>
                  <a:noFill/>
                </a:ln>
                <a:solidFill>
                  <a:srgbClr val="000000"/>
                </a:solidFill>
                <a:effectLst/>
                <a:uLnTx/>
                <a:uFillTx/>
                <a:latin typeface="Arial" panose="020B0604020202020204"/>
                <a:ea typeface="+mn-ea"/>
                <a:cs typeface="+mn-cs"/>
              </a:rPr>
              <a:t>Bénéficiaires</a:t>
            </a:r>
          </a:p>
          <a:p>
            <a:pPr marL="631825" marR="0" lvl="1" indent="-174625" defTabSz="914400" eaLnBrk="1" fontAlgn="auto" latinLnBrk="0" hangingPunct="1">
              <a:lnSpc>
                <a:spcPct val="100000"/>
              </a:lnSpc>
              <a:spcBef>
                <a:spcPts val="0"/>
              </a:spcBef>
              <a:spcAft>
                <a:spcPts val="0"/>
              </a:spcAft>
              <a:buClr>
                <a:srgbClr val="C30F0F"/>
              </a:buClr>
              <a:buSzPct val="70000"/>
              <a:buFont typeface="Arial Narrow" panose="020B0606020202030204" pitchFamily="34" charset="0"/>
              <a:buChar char="►"/>
              <a:tabLst/>
              <a:defRPr/>
            </a:pPr>
            <a:r>
              <a:rPr kumimoji="0" lang="fr-FR" sz="1200" b="0" i="1" u="none" strike="noStrike" kern="0" cap="none" spc="0" normalizeH="0" baseline="0" noProof="0" dirty="0">
                <a:ln>
                  <a:noFill/>
                </a:ln>
                <a:solidFill>
                  <a:srgbClr val="000000"/>
                </a:solidFill>
                <a:effectLst/>
                <a:uLnTx/>
                <a:uFillTx/>
                <a:latin typeface="Arial" panose="020B0604020202020204"/>
                <a:ea typeface="+mn-ea"/>
                <a:cs typeface="+mn-cs"/>
              </a:rPr>
              <a:t>Professionnels</a:t>
            </a:r>
          </a:p>
          <a:p>
            <a:pPr marL="631825" marR="0" lvl="1" indent="-174625" defTabSz="914400" eaLnBrk="1" fontAlgn="auto" latinLnBrk="0" hangingPunct="1">
              <a:lnSpc>
                <a:spcPct val="100000"/>
              </a:lnSpc>
              <a:spcBef>
                <a:spcPts val="0"/>
              </a:spcBef>
              <a:spcAft>
                <a:spcPts val="0"/>
              </a:spcAft>
              <a:buClr>
                <a:srgbClr val="C30F0F"/>
              </a:buClr>
              <a:buSzPct val="70000"/>
              <a:buFont typeface="Arial Narrow" panose="020B0606020202030204" pitchFamily="34" charset="0"/>
              <a:buChar char="►"/>
              <a:tabLst/>
              <a:defRPr/>
            </a:pPr>
            <a:r>
              <a:rPr kumimoji="0" lang="fr-FR" sz="1200" b="0" i="1" u="none" strike="noStrike" kern="0" cap="none" spc="0" normalizeH="0" baseline="0" noProof="0" dirty="0">
                <a:ln>
                  <a:noFill/>
                </a:ln>
                <a:solidFill>
                  <a:srgbClr val="000000"/>
                </a:solidFill>
                <a:effectLst/>
                <a:uLnTx/>
                <a:uFillTx/>
                <a:latin typeface="Arial" panose="020B0604020202020204"/>
                <a:ea typeface="+mn-ea"/>
                <a:cs typeface="+mn-cs"/>
              </a:rPr>
              <a:t>Associations</a:t>
            </a:r>
          </a:p>
          <a:p>
            <a:pPr marL="174625" marR="0" lvl="0" indent="-174625" defTabSz="914400" eaLnBrk="1" fontAlgn="auto" latinLnBrk="0" hangingPunct="1">
              <a:lnSpc>
                <a:spcPct val="100000"/>
              </a:lnSpc>
              <a:spcBef>
                <a:spcPts val="0"/>
              </a:spcBef>
              <a:spcAft>
                <a:spcPts val="0"/>
              </a:spcAft>
              <a:buClr>
                <a:srgbClr val="C30F0F"/>
              </a:buClr>
              <a:buSzTx/>
              <a:buFont typeface="Wingdings" panose="05000000000000000000" pitchFamily="2" charset="2"/>
              <a:buChar char="§"/>
              <a:tabLst/>
              <a:defRPr/>
            </a:pPr>
            <a:r>
              <a:rPr kumimoji="0" lang="fr-FR" sz="1400" b="0" i="0" u="none" strike="noStrike" kern="0" cap="none" spc="0" normalizeH="0" baseline="0" noProof="0" dirty="0">
                <a:ln>
                  <a:noFill/>
                </a:ln>
                <a:solidFill>
                  <a:srgbClr val="000000"/>
                </a:solidFill>
                <a:effectLst/>
                <a:uLnTx/>
                <a:uFillTx/>
                <a:latin typeface="Arial" panose="020B0604020202020204"/>
                <a:ea typeface="+mn-ea"/>
                <a:cs typeface="+mn-cs"/>
              </a:rPr>
              <a:t>Secteur d’activité</a:t>
            </a:r>
          </a:p>
          <a:p>
            <a:pPr marL="631825" marR="0" lvl="1" indent="-174625" defTabSz="914400" eaLnBrk="1" fontAlgn="auto" latinLnBrk="0" hangingPunct="1">
              <a:lnSpc>
                <a:spcPct val="100000"/>
              </a:lnSpc>
              <a:spcBef>
                <a:spcPts val="0"/>
              </a:spcBef>
              <a:spcAft>
                <a:spcPts val="0"/>
              </a:spcAft>
              <a:buClr>
                <a:srgbClr val="C30F0F"/>
              </a:buClr>
              <a:buSzPct val="70000"/>
              <a:buFont typeface="Arial Narrow" panose="020B0606020202030204" pitchFamily="34" charset="0"/>
              <a:buChar char="►"/>
              <a:tabLst/>
              <a:defRPr/>
            </a:pPr>
            <a:r>
              <a:rPr kumimoji="0" lang="fr-FR" sz="1200" b="0" i="1" u="none" strike="noStrike" kern="0" cap="none" spc="0" normalizeH="0" baseline="0" noProof="0" dirty="0">
                <a:ln>
                  <a:noFill/>
                </a:ln>
                <a:solidFill>
                  <a:srgbClr val="000000"/>
                </a:solidFill>
                <a:effectLst/>
                <a:uLnTx/>
                <a:uFillTx/>
                <a:latin typeface="Arial" panose="020B0604020202020204"/>
                <a:ea typeface="+mn-ea"/>
                <a:cs typeface="+mn-cs"/>
              </a:rPr>
              <a:t>Tout secteur</a:t>
            </a:r>
            <a:endParaRPr kumimoji="0" lang="fr-FR" sz="1400" b="0" i="0" u="none" strike="noStrike" kern="0" cap="none" spc="0" normalizeH="0" baseline="0" noProof="0" dirty="0">
              <a:ln>
                <a:noFill/>
              </a:ln>
              <a:solidFill>
                <a:srgbClr val="000000"/>
              </a:solidFill>
              <a:effectLst/>
              <a:uLnTx/>
              <a:uFillTx/>
              <a:latin typeface="Arial" panose="020B0604020202020204"/>
              <a:ea typeface="+mn-ea"/>
              <a:cs typeface="+mn-cs"/>
            </a:endParaRPr>
          </a:p>
        </p:txBody>
      </p:sp>
      <p:sp>
        <p:nvSpPr>
          <p:cNvPr id="5" name="ZoneTexte 4">
            <a:extLst>
              <a:ext uri="{FF2B5EF4-FFF2-40B4-BE49-F238E27FC236}">
                <a16:creationId xmlns:a16="http://schemas.microsoft.com/office/drawing/2014/main" id="{A29CB891-24C2-4E54-9B7E-98F2396FEDC6}"/>
              </a:ext>
            </a:extLst>
          </p:cNvPr>
          <p:cNvSpPr txBox="1"/>
          <p:nvPr/>
        </p:nvSpPr>
        <p:spPr>
          <a:xfrm>
            <a:off x="8288506" y="4997587"/>
            <a:ext cx="2479221" cy="830997"/>
          </a:xfrm>
          <a:prstGeom prst="rect">
            <a:avLst/>
          </a:prstGeom>
          <a:noFill/>
        </p:spPr>
        <p:txBody>
          <a:bodyPr wrap="square" rtlCol="0">
            <a:spAutoFit/>
          </a:bodyPr>
          <a:lstStyle/>
          <a:p>
            <a:r>
              <a:rPr lang="fr-FR" sz="1600" dirty="0">
                <a:solidFill>
                  <a:schemeClr val="tx1">
                    <a:lumMod val="75000"/>
                    <a:lumOff val="25000"/>
                  </a:schemeClr>
                </a:solidFill>
              </a:rPr>
              <a:t>Pour en savoir plus sur le prêt </a:t>
            </a:r>
            <a:r>
              <a:rPr lang="fr-FR" sz="1600" dirty="0">
                <a:solidFill>
                  <a:srgbClr val="00B050"/>
                </a:solidFill>
              </a:rPr>
              <a:t>Energies Renouvelables</a:t>
            </a:r>
            <a:r>
              <a:rPr lang="fr-FR" sz="1600" dirty="0">
                <a:solidFill>
                  <a:srgbClr val="C00000"/>
                </a:solidFill>
              </a:rPr>
              <a:t> </a:t>
            </a:r>
            <a:r>
              <a:rPr lang="fr-FR" sz="1600" dirty="0">
                <a:solidFill>
                  <a:schemeClr val="tx1">
                    <a:lumMod val="75000"/>
                    <a:lumOff val="25000"/>
                  </a:schemeClr>
                </a:solidFill>
              </a:rPr>
              <a:t>cliquez sur le doc.</a:t>
            </a:r>
          </a:p>
        </p:txBody>
      </p:sp>
      <p:pic>
        <p:nvPicPr>
          <p:cNvPr id="6" name="Image 5">
            <a:extLst>
              <a:ext uri="{FF2B5EF4-FFF2-40B4-BE49-F238E27FC236}">
                <a16:creationId xmlns:a16="http://schemas.microsoft.com/office/drawing/2014/main" id="{21205504-0779-4D25-9A3B-16730731DD44}"/>
              </a:ext>
            </a:extLst>
          </p:cNvPr>
          <p:cNvPicPr>
            <a:picLocks noChangeAspect="1"/>
          </p:cNvPicPr>
          <p:nvPr/>
        </p:nvPicPr>
        <p:blipFill>
          <a:blip r:embed="rId4">
            <a:duotone>
              <a:prstClr val="black"/>
              <a:schemeClr val="tx1">
                <a:lumMod val="95000"/>
                <a:lumOff val="5000"/>
                <a:tint val="45000"/>
                <a:satMod val="400000"/>
              </a:schemeClr>
            </a:duotone>
            <a:extLst>
              <a:ext uri="{BEBA8EAE-BF5A-486C-A8C5-ECC9F3942E4B}">
                <a14:imgProps xmlns:a14="http://schemas.microsoft.com/office/drawing/2010/main">
                  <a14:imgLayer r:embed="rId5">
                    <a14:imgEffect>
                      <a14:backgroundRemoval t="3586" b="93227" l="9924" r="91603">
                        <a14:foregroundMark x1="48855" y1="3984" x2="48855" y2="3984"/>
                        <a14:foregroundMark x1="68321" y1="53386" x2="68321" y2="53386"/>
                        <a14:foregroundMark x1="70611" y1="93625" x2="70611" y2="93625"/>
                        <a14:foregroundMark x1="91603" y1="72510" x2="91603" y2="72510"/>
                        <a14:foregroundMark x1="20992" y1="29084" x2="20992" y2="29084"/>
                        <a14:foregroundMark x1="30534" y1="31474" x2="30534" y2="31474"/>
                        <a14:foregroundMark x1="22519" y1="41434" x2="22519" y2="41434"/>
                        <a14:foregroundMark x1="21756" y1="41434" x2="21756" y2="41434"/>
                        <a14:foregroundMark x1="21374" y1="36255" x2="21374" y2="36255"/>
                        <a14:foregroundMark x1="24809" y1="55378" x2="24809" y2="55378"/>
                        <a14:foregroundMark x1="37023" y1="28287" x2="37023" y2="28287"/>
                        <a14:foregroundMark x1="39695" y1="39442" x2="39695" y2="39442"/>
                        <a14:foregroundMark x1="45420" y1="43028" x2="45420" y2="43028"/>
                        <a14:foregroundMark x1="54580" y1="41036" x2="54580" y2="41036"/>
                        <a14:foregroundMark x1="51908" y1="29084" x2="51908" y2="29084"/>
                        <a14:foregroundMark x1="63359" y1="29880" x2="63359" y2="29880"/>
                        <a14:foregroundMark x1="70992" y1="21912" x2="70992" y2="21912"/>
                        <a14:foregroundMark x1="71756" y1="29084" x2="71756" y2="29084"/>
                        <a14:foregroundMark x1="75191" y1="38247" x2="75191" y2="38247"/>
                        <a14:foregroundMark x1="25573" y1="33865" x2="25573" y2="33865"/>
                        <a14:foregroundMark x1="23664" y1="32271" x2="23664" y2="32271"/>
                        <a14:foregroundMark x1="24046" y1="33466" x2="24046" y2="33466"/>
                        <a14:foregroundMark x1="23282" y1="33068" x2="23282" y2="33068"/>
                        <a14:foregroundMark x1="23282" y1="32271" x2="23282" y2="32271"/>
                        <a14:foregroundMark x1="27099" y1="35060" x2="27099" y2="35060"/>
                        <a14:foregroundMark x1="25954" y1="35060" x2="25954" y2="35060"/>
                        <a14:foregroundMark x1="32443" y1="55378" x2="32443" y2="55378"/>
                        <a14:foregroundMark x1="31679" y1="54183" x2="31679" y2="54183"/>
                        <a14:foregroundMark x1="24809" y1="56175" x2="24809" y2="56175"/>
                        <a14:foregroundMark x1="24046" y1="56972" x2="24046" y2="56972"/>
                      </a14:backgroundRemoval>
                    </a14:imgEffect>
                  </a14:imgLayer>
                </a14:imgProps>
              </a:ext>
            </a:extLst>
          </a:blip>
          <a:stretch>
            <a:fillRect/>
          </a:stretch>
        </p:blipFill>
        <p:spPr>
          <a:xfrm>
            <a:off x="10835963" y="4530413"/>
            <a:ext cx="1322877" cy="1267337"/>
          </a:xfrm>
          <a:prstGeom prst="rect">
            <a:avLst/>
          </a:prstGeom>
        </p:spPr>
      </p:pic>
      <p:sp>
        <p:nvSpPr>
          <p:cNvPr id="17" name="Rectangle : coins arrondis 16">
            <a:extLst>
              <a:ext uri="{FF2B5EF4-FFF2-40B4-BE49-F238E27FC236}">
                <a16:creationId xmlns:a16="http://schemas.microsoft.com/office/drawing/2014/main" id="{B54951EA-30BD-41E8-B69E-5E08B4BAD73F}"/>
              </a:ext>
            </a:extLst>
          </p:cNvPr>
          <p:cNvSpPr/>
          <p:nvPr/>
        </p:nvSpPr>
        <p:spPr>
          <a:xfrm>
            <a:off x="792039" y="2057957"/>
            <a:ext cx="2218763" cy="1465215"/>
          </a:xfrm>
          <a:prstGeom prst="roundRect">
            <a:avLst>
              <a:gd name="adj" fmla="val 10000"/>
            </a:avLst>
          </a:prstGeom>
          <a:blipFill>
            <a:blip r:embed="rId6" cstate="print">
              <a:extLst>
                <a:ext uri="{28A0092B-C50C-407E-A947-70E740481C1C}">
                  <a14:useLocalDpi xmlns:a14="http://schemas.microsoft.com/office/drawing/2010/main" val="0"/>
                </a:ext>
              </a:extLst>
            </a:blip>
            <a:srcRect/>
            <a:stretch>
              <a:fillRect t="-15000" b="-15000"/>
            </a:stretch>
          </a:blipFill>
          <a:ln w="12700" cap="flat" cmpd="sng" algn="ctr">
            <a:solidFill>
              <a:srgbClr val="FFFFFF">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hueOff val="0"/>
              <a:satOff val="0"/>
              <a:lumOff val="0"/>
              <a:alphaOff val="0"/>
            </a:schemeClr>
          </a:fontRef>
        </p:style>
      </p:sp>
      <p:grpSp>
        <p:nvGrpSpPr>
          <p:cNvPr id="18" name="Groupe 17">
            <a:extLst>
              <a:ext uri="{FF2B5EF4-FFF2-40B4-BE49-F238E27FC236}">
                <a16:creationId xmlns:a16="http://schemas.microsoft.com/office/drawing/2014/main" id="{1A654569-2434-40D8-978C-28C10A165E9F}"/>
              </a:ext>
            </a:extLst>
          </p:cNvPr>
          <p:cNvGrpSpPr/>
          <p:nvPr/>
        </p:nvGrpSpPr>
        <p:grpSpPr>
          <a:xfrm>
            <a:off x="779859" y="3598739"/>
            <a:ext cx="2218763" cy="2442025"/>
            <a:chOff x="2633083" y="1998021"/>
            <a:chExt cx="2218763" cy="2442025"/>
          </a:xfrm>
        </p:grpSpPr>
        <p:sp>
          <p:nvSpPr>
            <p:cNvPr id="19" name="Rectangle : avec coins arrondis en haut 18">
              <a:extLst>
                <a:ext uri="{FF2B5EF4-FFF2-40B4-BE49-F238E27FC236}">
                  <a16:creationId xmlns:a16="http://schemas.microsoft.com/office/drawing/2014/main" id="{3911D14A-B882-4652-81B1-5936EB038FE2}"/>
                </a:ext>
              </a:extLst>
            </p:cNvPr>
            <p:cNvSpPr/>
            <p:nvPr/>
          </p:nvSpPr>
          <p:spPr>
            <a:xfrm rot="10800000">
              <a:off x="2633083" y="1998021"/>
              <a:ext cx="2218763" cy="2442025"/>
            </a:xfrm>
            <a:prstGeom prst="round2SameRect">
              <a:avLst>
                <a:gd name="adj1" fmla="val 10500"/>
                <a:gd name="adj2" fmla="val 0"/>
              </a:avLst>
            </a:prstGeom>
            <a:solidFill>
              <a:srgbClr val="00B050"/>
            </a:solidFill>
            <a:ln w="12700" cap="flat" cmpd="sng" algn="ctr">
              <a:solidFill>
                <a:srgbClr val="FFFFFF">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fontRef>
          </p:style>
        </p:sp>
        <p:sp>
          <p:nvSpPr>
            <p:cNvPr id="20" name="Rectangle : avec coins arrondis en haut 5">
              <a:extLst>
                <a:ext uri="{FF2B5EF4-FFF2-40B4-BE49-F238E27FC236}">
                  <a16:creationId xmlns:a16="http://schemas.microsoft.com/office/drawing/2014/main" id="{091C6BBD-B394-4F0B-B799-93103DF328A9}"/>
                </a:ext>
              </a:extLst>
            </p:cNvPr>
            <p:cNvSpPr txBox="1"/>
            <p:nvPr/>
          </p:nvSpPr>
          <p:spPr>
            <a:xfrm rot="21600000">
              <a:off x="2701318" y="1998021"/>
              <a:ext cx="2082293" cy="23737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3792" tIns="113792" rIns="113792" bIns="113792" numCol="1" spcCol="1270" anchor="t" anchorCtr="0">
              <a:noAutofit/>
            </a:bodyPr>
            <a:lstStyle/>
            <a:p>
              <a:pPr marL="0" lvl="0" indent="0" algn="ctr" defTabSz="711200">
                <a:lnSpc>
                  <a:spcPct val="90000"/>
                </a:lnSpc>
                <a:spcBef>
                  <a:spcPct val="0"/>
                </a:spcBef>
                <a:spcAft>
                  <a:spcPct val="35000"/>
                </a:spcAft>
                <a:buNone/>
              </a:pPr>
              <a:r>
                <a:rPr lang="fr-FR" sz="1600" b="1" kern="1200" dirty="0">
                  <a:solidFill>
                    <a:srgbClr val="FFFFFF"/>
                  </a:solidFill>
                  <a:latin typeface="Arial" panose="020B0604020202020204"/>
                  <a:ea typeface="+mn-ea"/>
                  <a:cs typeface="+mn-cs"/>
                </a:rPr>
                <a:t>Prêt Energies Renouvelables</a:t>
              </a:r>
            </a:p>
            <a:p>
              <a:pPr marL="0" lvl="0" indent="0" algn="ctr" defTabSz="711200">
                <a:lnSpc>
                  <a:spcPct val="90000"/>
                </a:lnSpc>
                <a:spcBef>
                  <a:spcPct val="0"/>
                </a:spcBef>
                <a:spcAft>
                  <a:spcPct val="35000"/>
                </a:spcAft>
                <a:buNone/>
              </a:pPr>
              <a:r>
                <a:rPr lang="fr-FR" sz="1600" kern="1200" dirty="0">
                  <a:solidFill>
                    <a:srgbClr val="FFFFFF"/>
                  </a:solidFill>
                  <a:latin typeface="Arial" panose="020B0604020202020204"/>
                  <a:ea typeface="+mn-ea"/>
                  <a:cs typeface="+mn-cs"/>
                </a:rPr>
                <a:t>Financer l’investissement dans les énergies renouvelables liées au bâtiment</a:t>
              </a:r>
            </a:p>
          </p:txBody>
        </p:sp>
      </p:grpSp>
      <p:sp>
        <p:nvSpPr>
          <p:cNvPr id="2" name="ZoneTexte 1">
            <a:extLst>
              <a:ext uri="{FF2B5EF4-FFF2-40B4-BE49-F238E27FC236}">
                <a16:creationId xmlns:a16="http://schemas.microsoft.com/office/drawing/2014/main" id="{04084C5A-9622-48E3-AA10-6E5177385F43}"/>
              </a:ext>
            </a:extLst>
          </p:cNvPr>
          <p:cNvSpPr txBox="1"/>
          <p:nvPr/>
        </p:nvSpPr>
        <p:spPr>
          <a:xfrm>
            <a:off x="-365516" y="1142360"/>
            <a:ext cx="3865232" cy="1323439"/>
          </a:xfrm>
          <a:prstGeom prst="rect">
            <a:avLst/>
          </a:prstGeom>
          <a:noFill/>
        </p:spPr>
        <p:txBody>
          <a:bodyPr wrap="square" rtlCol="0">
            <a:spAutoFit/>
          </a:bodyPr>
          <a:lstStyle/>
          <a:p>
            <a:pPr lvl="2" algn="ctr"/>
            <a:r>
              <a:rPr lang="fr-FR" sz="2000" b="1" cap="all" dirty="0">
                <a:solidFill>
                  <a:srgbClr val="00B050"/>
                </a:solidFill>
                <a:latin typeface="Arial Black" panose="020B0A04020102020204" pitchFamily="34" charset="0"/>
              </a:rPr>
              <a:t>Le Prêt « Energies Renouvelables »</a:t>
            </a:r>
          </a:p>
          <a:p>
            <a:pPr lvl="2" algn="ctr"/>
            <a:endParaRPr lang="fr-FR" sz="2000" dirty="0"/>
          </a:p>
        </p:txBody>
      </p:sp>
      <p:sp>
        <p:nvSpPr>
          <p:cNvPr id="22" name="Rectangle 21">
            <a:extLst>
              <a:ext uri="{FF2B5EF4-FFF2-40B4-BE49-F238E27FC236}">
                <a16:creationId xmlns:a16="http://schemas.microsoft.com/office/drawing/2014/main" id="{51F9E2F7-C733-498A-929C-66EB15747B84}"/>
              </a:ext>
            </a:extLst>
          </p:cNvPr>
          <p:cNvSpPr/>
          <p:nvPr/>
        </p:nvSpPr>
        <p:spPr>
          <a:xfrm>
            <a:off x="3925932" y="1468116"/>
            <a:ext cx="7654836" cy="2156356"/>
          </a:xfrm>
          <a:custGeom>
            <a:avLst/>
            <a:gdLst>
              <a:gd name="connsiteX0" fmla="*/ 0 w 7654836"/>
              <a:gd name="connsiteY0" fmla="*/ 0 h 2156356"/>
              <a:gd name="connsiteX1" fmla="*/ 7654836 w 7654836"/>
              <a:gd name="connsiteY1" fmla="*/ 0 h 2156356"/>
              <a:gd name="connsiteX2" fmla="*/ 7654836 w 7654836"/>
              <a:gd name="connsiteY2" fmla="*/ 2156356 h 2156356"/>
              <a:gd name="connsiteX3" fmla="*/ 0 w 7654836"/>
              <a:gd name="connsiteY3" fmla="*/ 2156356 h 2156356"/>
              <a:gd name="connsiteX4" fmla="*/ 0 w 7654836"/>
              <a:gd name="connsiteY4" fmla="*/ 0 h 2156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54836" h="2156356" fill="none" extrusionOk="0">
                <a:moveTo>
                  <a:pt x="0" y="0"/>
                </a:moveTo>
                <a:cubicBezTo>
                  <a:pt x="3492147" y="98267"/>
                  <a:pt x="5388156" y="113279"/>
                  <a:pt x="7654836" y="0"/>
                </a:cubicBezTo>
                <a:cubicBezTo>
                  <a:pt x="7744356" y="559379"/>
                  <a:pt x="7736897" y="1219655"/>
                  <a:pt x="7654836" y="2156356"/>
                </a:cubicBezTo>
                <a:cubicBezTo>
                  <a:pt x="5893478" y="2298422"/>
                  <a:pt x="2265820" y="2061269"/>
                  <a:pt x="0" y="2156356"/>
                </a:cubicBezTo>
                <a:cubicBezTo>
                  <a:pt x="34316" y="1454773"/>
                  <a:pt x="143039" y="348875"/>
                  <a:pt x="0" y="0"/>
                </a:cubicBezTo>
                <a:close/>
              </a:path>
              <a:path w="7654836" h="2156356" stroke="0" extrusionOk="0">
                <a:moveTo>
                  <a:pt x="0" y="0"/>
                </a:moveTo>
                <a:cubicBezTo>
                  <a:pt x="2652386" y="109306"/>
                  <a:pt x="6779007" y="70022"/>
                  <a:pt x="7654836" y="0"/>
                </a:cubicBezTo>
                <a:cubicBezTo>
                  <a:pt x="7681985" y="1022946"/>
                  <a:pt x="7651411" y="1553479"/>
                  <a:pt x="7654836" y="2156356"/>
                </a:cubicBezTo>
                <a:cubicBezTo>
                  <a:pt x="6181018" y="2181716"/>
                  <a:pt x="2389549" y="2098102"/>
                  <a:pt x="0" y="2156356"/>
                </a:cubicBezTo>
                <a:cubicBezTo>
                  <a:pt x="115972" y="1661632"/>
                  <a:pt x="-6242" y="509344"/>
                  <a:pt x="0" y="0"/>
                </a:cubicBezTo>
                <a:close/>
              </a:path>
            </a:pathLst>
          </a:custGeom>
          <a:solidFill>
            <a:srgbClr val="FFFFFF"/>
          </a:solidFill>
          <a:ln w="12700" cap="flat" cmpd="sng" algn="ctr">
            <a:solidFill>
              <a:srgbClr val="A5CC74"/>
            </a:solidFill>
            <a:prstDash val="solid"/>
            <a:miter lim="800000"/>
            <a:extLst>
              <a:ext uri="{C807C97D-BFC1-408E-A445-0C87EB9F89A2}">
                <ask:lineSketchStyleProps xmlns:ask="http://schemas.microsoft.com/office/drawing/2018/sketchyshapes" sd="3978248048">
                  <a:prstGeom prst="rect">
                    <a:avLst/>
                  </a:prstGeom>
                  <ask:type>
                    <ask:lineSketchCurved/>
                  </ask:type>
                </ask:lineSketchStyleProps>
              </a:ext>
            </a:extLst>
          </a:ln>
          <a:effectLst/>
        </p:spPr>
        <p:txBody>
          <a:bodyPr lIns="108000" tIns="108000" rtlCol="0" anchor="t"/>
          <a:lstStyle/>
          <a:p>
            <a:pPr marL="0" marR="0" lvl="0" indent="0" defTabSz="914400" eaLnBrk="1" fontAlgn="auto" latinLnBrk="0" hangingPunct="1">
              <a:lnSpc>
                <a:spcPct val="100000"/>
              </a:lnSpc>
              <a:spcBef>
                <a:spcPts val="0"/>
              </a:spcBef>
              <a:spcAft>
                <a:spcPts val="600"/>
              </a:spcAft>
              <a:buClrTx/>
              <a:buSzTx/>
              <a:buFontTx/>
              <a:buNone/>
              <a:tabLst/>
              <a:defRPr/>
            </a:pPr>
            <a:r>
              <a:rPr kumimoji="0" lang="fr-FR" sz="1400" b="1" i="0" u="none" strike="noStrike" kern="0" cap="none" spc="0" normalizeH="0" baseline="0" noProof="0" dirty="0">
                <a:ln>
                  <a:noFill/>
                </a:ln>
                <a:solidFill>
                  <a:srgbClr val="C30F0F"/>
                </a:solidFill>
                <a:effectLst/>
                <a:uLnTx/>
                <a:uFillTx/>
                <a:latin typeface="Arial" panose="020B0604020202020204"/>
                <a:ea typeface="+mn-ea"/>
                <a:cs typeface="+mn-cs"/>
              </a:rPr>
              <a:t>Types de dépenses financées par le prêt</a:t>
            </a:r>
          </a:p>
          <a:p>
            <a:pPr marL="174625" marR="0" lvl="0" indent="-174625" defTabSz="914400" eaLnBrk="1" fontAlgn="auto" latinLnBrk="0" hangingPunct="1">
              <a:lnSpc>
                <a:spcPct val="100000"/>
              </a:lnSpc>
              <a:spcBef>
                <a:spcPts val="0"/>
              </a:spcBef>
              <a:spcAft>
                <a:spcPts val="0"/>
              </a:spcAft>
              <a:buClr>
                <a:srgbClr val="C30F0F"/>
              </a:buClr>
              <a:buSzTx/>
              <a:buFont typeface="Wingdings" panose="05000000000000000000" pitchFamily="2" charset="2"/>
              <a:buChar char="§"/>
              <a:tabLst/>
              <a:defRPr/>
            </a:pPr>
            <a:r>
              <a:rPr kumimoji="0" lang="fr-FR" sz="1400" b="0" i="0" u="none" strike="noStrike" kern="0" cap="none" spc="0" normalizeH="0" baseline="0" noProof="0" dirty="0">
                <a:ln>
                  <a:noFill/>
                </a:ln>
                <a:solidFill>
                  <a:srgbClr val="000000"/>
                </a:solidFill>
                <a:effectLst/>
                <a:uLnTx/>
                <a:uFillTx/>
                <a:latin typeface="Arial" panose="020B0604020202020204"/>
                <a:ea typeface="+mn-ea"/>
                <a:cs typeface="+mn-cs"/>
              </a:rPr>
              <a:t>Investissements et dépenses immatérielles :</a:t>
            </a:r>
          </a:p>
          <a:p>
            <a:pPr marL="625475" marR="0" lvl="1" indent="-168275" defTabSz="914400" eaLnBrk="1" fontAlgn="auto" latinLnBrk="0" hangingPunct="1">
              <a:lnSpc>
                <a:spcPct val="100000"/>
              </a:lnSpc>
              <a:spcBef>
                <a:spcPts val="0"/>
              </a:spcBef>
              <a:spcAft>
                <a:spcPts val="0"/>
              </a:spcAft>
              <a:buClr>
                <a:srgbClr val="C30F0F"/>
              </a:buClr>
              <a:buSzPct val="70000"/>
              <a:buFont typeface="Arial Narrow" panose="020B0606020202030204" pitchFamily="34" charset="0"/>
              <a:buChar char="►"/>
              <a:tabLst/>
              <a:defRPr/>
            </a:pPr>
            <a:r>
              <a:rPr kumimoji="0" lang="fr-FR" sz="1200" b="0" i="1" u="none" strike="noStrike" kern="0" cap="none" spc="0" normalizeH="0" baseline="0" noProof="0" dirty="0">
                <a:ln>
                  <a:noFill/>
                </a:ln>
                <a:solidFill>
                  <a:srgbClr val="000000"/>
                </a:solidFill>
                <a:effectLst/>
                <a:uLnTx/>
                <a:uFillTx/>
                <a:latin typeface="Arial" panose="020B0604020202020204"/>
                <a:ea typeface="+mn-ea"/>
                <a:cs typeface="+mn-cs"/>
              </a:rPr>
              <a:t>Frais d’étude</a:t>
            </a:r>
          </a:p>
          <a:p>
            <a:pPr marL="625475" marR="0" lvl="1" indent="-168275" defTabSz="914400" eaLnBrk="1" fontAlgn="auto" latinLnBrk="0" hangingPunct="1">
              <a:lnSpc>
                <a:spcPct val="100000"/>
              </a:lnSpc>
              <a:spcBef>
                <a:spcPts val="0"/>
              </a:spcBef>
              <a:spcAft>
                <a:spcPts val="0"/>
              </a:spcAft>
              <a:buClr>
                <a:srgbClr val="C30F0F"/>
              </a:buClr>
              <a:buSzPct val="70000"/>
              <a:buFont typeface="Arial Narrow" panose="020B0606020202030204" pitchFamily="34" charset="0"/>
              <a:buChar char="►"/>
              <a:tabLst/>
              <a:defRPr/>
            </a:pPr>
            <a:r>
              <a:rPr kumimoji="0" lang="fr-FR" sz="1200" b="0" i="1" u="none" strike="noStrike" kern="0" cap="none" spc="0" normalizeH="0" baseline="0" noProof="0" dirty="0">
                <a:ln>
                  <a:noFill/>
                </a:ln>
                <a:solidFill>
                  <a:srgbClr val="000000"/>
                </a:solidFill>
                <a:effectLst/>
                <a:uLnTx/>
                <a:uFillTx/>
                <a:latin typeface="Arial" panose="020B0604020202020204"/>
                <a:ea typeface="+mn-ea"/>
                <a:cs typeface="+mn-cs"/>
              </a:rPr>
              <a:t>Achats de services liés à l’optimisation des bâtiments</a:t>
            </a:r>
          </a:p>
          <a:p>
            <a:pPr marL="625475" marR="0" lvl="1" indent="-168275" defTabSz="914400" eaLnBrk="1" fontAlgn="auto" latinLnBrk="0" hangingPunct="1">
              <a:lnSpc>
                <a:spcPct val="100000"/>
              </a:lnSpc>
              <a:spcBef>
                <a:spcPts val="0"/>
              </a:spcBef>
              <a:spcAft>
                <a:spcPts val="0"/>
              </a:spcAft>
              <a:buClr>
                <a:srgbClr val="C30F0F"/>
              </a:buClr>
              <a:buSzPct val="70000"/>
              <a:buFont typeface="Arial Narrow" panose="020B0606020202030204" pitchFamily="34" charset="0"/>
              <a:buChar char="►"/>
              <a:tabLst/>
              <a:defRPr/>
            </a:pPr>
            <a:r>
              <a:rPr kumimoji="0" lang="fr-FR" sz="1200" b="0" i="1" u="none" strike="noStrike" kern="0" cap="none" spc="0" normalizeH="0" baseline="0" noProof="0" dirty="0">
                <a:ln>
                  <a:noFill/>
                </a:ln>
                <a:solidFill>
                  <a:srgbClr val="000000"/>
                </a:solidFill>
                <a:effectLst/>
                <a:uLnTx/>
                <a:uFillTx/>
                <a:latin typeface="Arial" panose="020B0604020202020204"/>
                <a:ea typeface="+mn-ea"/>
                <a:cs typeface="+mn-cs"/>
              </a:rPr>
              <a:t>Dépenses liées à des bureaux d’étude ou d’ingénierie</a:t>
            </a:r>
          </a:p>
          <a:p>
            <a:pPr marL="625475" marR="0" lvl="1" indent="-168275" defTabSz="914400" eaLnBrk="1" fontAlgn="auto" latinLnBrk="0" hangingPunct="1">
              <a:lnSpc>
                <a:spcPct val="100000"/>
              </a:lnSpc>
              <a:spcBef>
                <a:spcPts val="0"/>
              </a:spcBef>
              <a:spcAft>
                <a:spcPts val="600"/>
              </a:spcAft>
              <a:buClr>
                <a:srgbClr val="C30F0F"/>
              </a:buClr>
              <a:buSzPct val="70000"/>
              <a:buFont typeface="Arial Narrow" panose="020B0606020202030204" pitchFamily="34" charset="0"/>
              <a:buChar char="►"/>
              <a:tabLst/>
              <a:defRPr/>
            </a:pPr>
            <a:r>
              <a:rPr kumimoji="0" lang="fr-FR" sz="1200" b="0" i="1" u="none" strike="noStrike" kern="0" cap="none" spc="0" normalizeH="0" baseline="0" noProof="0" dirty="0">
                <a:ln>
                  <a:noFill/>
                </a:ln>
                <a:solidFill>
                  <a:srgbClr val="000000"/>
                </a:solidFill>
                <a:effectLst/>
                <a:uLnTx/>
                <a:uFillTx/>
                <a:latin typeface="Arial" panose="020B0604020202020204"/>
                <a:ea typeface="+mn-ea"/>
                <a:cs typeface="+mn-cs"/>
              </a:rPr>
              <a:t>Mise en œuvre de labels et de certifications</a:t>
            </a:r>
          </a:p>
          <a:p>
            <a:pPr marL="174625" marR="0" lvl="0" indent="-174625" defTabSz="914400" eaLnBrk="1" fontAlgn="auto" latinLnBrk="0" hangingPunct="1">
              <a:lnSpc>
                <a:spcPct val="100000"/>
              </a:lnSpc>
              <a:spcBef>
                <a:spcPts val="0"/>
              </a:spcBef>
              <a:spcAft>
                <a:spcPts val="600"/>
              </a:spcAft>
              <a:buClr>
                <a:srgbClr val="C30F0F"/>
              </a:buClr>
              <a:buSzTx/>
              <a:buFont typeface="Wingdings" panose="05000000000000000000" pitchFamily="2" charset="2"/>
              <a:buChar char="§"/>
              <a:tabLst/>
              <a:defRPr/>
            </a:pPr>
            <a:r>
              <a:rPr kumimoji="0" lang="fr-FR" sz="1400" b="0" i="0" u="none" strike="noStrike" kern="0" cap="none" spc="0" normalizeH="0" baseline="0" noProof="0" dirty="0">
                <a:ln>
                  <a:noFill/>
                </a:ln>
                <a:solidFill>
                  <a:srgbClr val="000000"/>
                </a:solidFill>
                <a:effectLst/>
                <a:uLnTx/>
                <a:uFillTx/>
                <a:latin typeface="Arial" panose="020B0604020202020204"/>
                <a:ea typeface="+mn-ea"/>
                <a:cs typeface="+mn-cs"/>
              </a:rPr>
              <a:t>Investissements matériels : </a:t>
            </a:r>
            <a:r>
              <a:rPr kumimoji="0" lang="fr-FR" sz="1200" b="0" i="1" u="none" strike="noStrike" kern="0" cap="none" spc="0" normalizeH="0" baseline="0" noProof="0" dirty="0">
                <a:ln>
                  <a:noFill/>
                </a:ln>
                <a:solidFill>
                  <a:srgbClr val="000000"/>
                </a:solidFill>
                <a:effectLst/>
                <a:uLnTx/>
                <a:uFillTx/>
                <a:latin typeface="Arial" panose="020B0604020202020204"/>
                <a:ea typeface="+mn-ea"/>
                <a:cs typeface="+mn-cs"/>
              </a:rPr>
              <a:t>installation d’unité(s) d’énergies renouvelables liée(s) au bâtiment(s) (chaudière à bois, solaire thermique ou photovoltaïque, mat éolien, remplacement d’une chaudière fioul par une pompe à chaleur, ...)</a:t>
            </a:r>
            <a:endParaRPr kumimoji="0" lang="fr-FR" sz="1200" b="1" i="1" u="none" strike="noStrike" kern="0" cap="none" spc="0" normalizeH="0" baseline="0" noProof="0" dirty="0">
              <a:ln>
                <a:noFill/>
              </a:ln>
              <a:solidFill>
                <a:srgbClr val="000000"/>
              </a:solidFill>
              <a:effectLst/>
              <a:uLnTx/>
              <a:uFillTx/>
              <a:latin typeface="Arial" panose="020B0604020202020204"/>
              <a:ea typeface="+mn-ea"/>
              <a:cs typeface="+mn-cs"/>
            </a:endParaRPr>
          </a:p>
        </p:txBody>
      </p:sp>
      <p:graphicFrame>
        <p:nvGraphicFramePr>
          <p:cNvPr id="3" name="Objet 2">
            <a:hlinkClick r:id="" action="ppaction://ole?verb=0"/>
            <a:extLst>
              <a:ext uri="{FF2B5EF4-FFF2-40B4-BE49-F238E27FC236}">
                <a16:creationId xmlns:a16="http://schemas.microsoft.com/office/drawing/2014/main" id="{19F3F124-353F-4D05-B4A1-3BF68192B798}"/>
              </a:ext>
            </a:extLst>
          </p:cNvPr>
          <p:cNvGraphicFramePr>
            <a:graphicFrameLocks noChangeAspect="1"/>
          </p:cNvGraphicFramePr>
          <p:nvPr>
            <p:extLst>
              <p:ext uri="{D42A27DB-BD31-4B8C-83A1-F6EECF244321}">
                <p14:modId xmlns:p14="http://schemas.microsoft.com/office/powerpoint/2010/main" val="3383651443"/>
              </p:ext>
            </p:extLst>
          </p:nvPr>
        </p:nvGraphicFramePr>
        <p:xfrm>
          <a:off x="10132352" y="5586766"/>
          <a:ext cx="914400" cy="771525"/>
        </p:xfrm>
        <a:graphic>
          <a:graphicData uri="http://schemas.openxmlformats.org/presentationml/2006/ole">
            <mc:AlternateContent xmlns:mc="http://schemas.openxmlformats.org/markup-compatibility/2006">
              <mc:Choice xmlns:v="urn:schemas-microsoft-com:vml" Requires="v">
                <p:oleObj spid="_x0000_s2098" name="Presentation" showAsIcon="1" r:id="rId7" imgW="914400" imgH="771525" progId="PowerPoint.Show.12">
                  <p:embed/>
                </p:oleObj>
              </mc:Choice>
              <mc:Fallback>
                <p:oleObj name="Presentation" showAsIcon="1" r:id="rId7" imgW="914400" imgH="771525" progId="PowerPoint.Show.12">
                  <p:embed/>
                  <p:pic>
                    <p:nvPicPr>
                      <p:cNvPr id="0" name=""/>
                      <p:cNvPicPr/>
                      <p:nvPr/>
                    </p:nvPicPr>
                    <p:blipFill>
                      <a:blip r:embed="rId8"/>
                      <a:stretch>
                        <a:fillRect/>
                      </a:stretch>
                    </p:blipFill>
                    <p:spPr>
                      <a:xfrm>
                        <a:off x="10132352" y="5586766"/>
                        <a:ext cx="914400" cy="771525"/>
                      </a:xfrm>
                      <a:prstGeom prst="rect">
                        <a:avLst/>
                      </a:prstGeom>
                    </p:spPr>
                  </p:pic>
                </p:oleObj>
              </mc:Fallback>
            </mc:AlternateContent>
          </a:graphicData>
        </a:graphic>
      </p:graphicFrame>
    </p:spTree>
    <p:extLst>
      <p:ext uri="{BB962C8B-B14F-4D97-AF65-F5344CB8AC3E}">
        <p14:creationId xmlns:p14="http://schemas.microsoft.com/office/powerpoint/2010/main" val="22123256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3188711" y="486460"/>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solidFill>
                  <a:srgbClr val="00B050"/>
                </a:solidFill>
                <a:latin typeface="Montserrat Black" panose="00000A00000000000000" pitchFamily="2" charset="0"/>
              </a:rPr>
              <a:t>LA GAMME DE CREDITS GREEN</a:t>
            </a:r>
          </a:p>
        </p:txBody>
      </p:sp>
      <p:sp>
        <p:nvSpPr>
          <p:cNvPr id="11" name="Rectangle 10"/>
          <p:cNvSpPr/>
          <p:nvPr/>
        </p:nvSpPr>
        <p:spPr>
          <a:xfrm>
            <a:off x="7235149" y="3523172"/>
            <a:ext cx="1397201"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12" name="Rectangle 11"/>
          <p:cNvSpPr/>
          <p:nvPr/>
        </p:nvSpPr>
        <p:spPr>
          <a:xfrm>
            <a:off x="6534150" y="3332335"/>
            <a:ext cx="1219200"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04084C5A-9622-48E3-AA10-6E5177385F43}"/>
              </a:ext>
            </a:extLst>
          </p:cNvPr>
          <p:cNvSpPr txBox="1"/>
          <p:nvPr/>
        </p:nvSpPr>
        <p:spPr>
          <a:xfrm>
            <a:off x="-365516" y="1142360"/>
            <a:ext cx="4121012" cy="1015663"/>
          </a:xfrm>
          <a:prstGeom prst="rect">
            <a:avLst/>
          </a:prstGeom>
          <a:noFill/>
        </p:spPr>
        <p:txBody>
          <a:bodyPr wrap="square" rtlCol="0">
            <a:spAutoFit/>
          </a:bodyPr>
          <a:lstStyle/>
          <a:p>
            <a:pPr lvl="2" algn="ctr"/>
            <a:r>
              <a:rPr lang="fr-FR" sz="2000" b="1" cap="all" dirty="0">
                <a:solidFill>
                  <a:srgbClr val="00B050"/>
                </a:solidFill>
                <a:latin typeface="Arial Black" panose="020B0A04020102020204" pitchFamily="34" charset="0"/>
              </a:rPr>
              <a:t>Le Prêt </a:t>
            </a:r>
          </a:p>
          <a:p>
            <a:pPr lvl="2" algn="ctr"/>
            <a:r>
              <a:rPr lang="fr-FR" sz="2000" b="1" cap="all" dirty="0">
                <a:solidFill>
                  <a:srgbClr val="00B050"/>
                </a:solidFill>
                <a:latin typeface="Arial Black" panose="020B0A04020102020204" pitchFamily="34" charset="0"/>
              </a:rPr>
              <a:t>« Mobilité verte »</a:t>
            </a:r>
          </a:p>
          <a:p>
            <a:pPr lvl="2" algn="ctr"/>
            <a:endParaRPr lang="fr-FR" sz="2000" dirty="0"/>
          </a:p>
        </p:txBody>
      </p:sp>
      <p:sp>
        <p:nvSpPr>
          <p:cNvPr id="16" name="Rectangle : coins arrondis 15">
            <a:extLst>
              <a:ext uri="{FF2B5EF4-FFF2-40B4-BE49-F238E27FC236}">
                <a16:creationId xmlns:a16="http://schemas.microsoft.com/office/drawing/2014/main" id="{8DFB0946-E664-4BFD-A075-E758C2B5F388}"/>
              </a:ext>
            </a:extLst>
          </p:cNvPr>
          <p:cNvSpPr/>
          <p:nvPr/>
        </p:nvSpPr>
        <p:spPr>
          <a:xfrm>
            <a:off x="969947" y="1759429"/>
            <a:ext cx="2218763" cy="1663384"/>
          </a:xfrm>
          <a:prstGeom prst="roundRect">
            <a:avLst>
              <a:gd name="adj" fmla="val 10000"/>
            </a:avLst>
          </a:prstGeom>
          <a:blipFill>
            <a:blip r:embed="rId3">
              <a:extLst>
                <a:ext uri="{28A0092B-C50C-407E-A947-70E740481C1C}">
                  <a14:useLocalDpi xmlns:a14="http://schemas.microsoft.com/office/drawing/2010/main" val="0"/>
                </a:ext>
              </a:extLst>
            </a:blip>
            <a:srcRect/>
            <a:stretch>
              <a:fillRect l="-3000" r="-3000"/>
            </a:stretch>
          </a:blipFill>
          <a:ln w="12700" cap="flat" cmpd="sng" algn="ctr">
            <a:solidFill>
              <a:srgbClr val="FFFFFF">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hueOff val="0"/>
              <a:satOff val="0"/>
              <a:lumOff val="0"/>
              <a:alphaOff val="0"/>
            </a:schemeClr>
          </a:fontRef>
        </p:style>
        <p:txBody>
          <a:bodyPr/>
          <a:lstStyle/>
          <a:p>
            <a:endParaRPr lang="fr-FR" dirty="0"/>
          </a:p>
        </p:txBody>
      </p:sp>
      <p:grpSp>
        <p:nvGrpSpPr>
          <p:cNvPr id="21" name="Groupe 20">
            <a:extLst>
              <a:ext uri="{FF2B5EF4-FFF2-40B4-BE49-F238E27FC236}">
                <a16:creationId xmlns:a16="http://schemas.microsoft.com/office/drawing/2014/main" id="{DDC22CD1-A2CB-4BD4-9BC0-1259E43C1213}"/>
              </a:ext>
            </a:extLst>
          </p:cNvPr>
          <p:cNvGrpSpPr/>
          <p:nvPr/>
        </p:nvGrpSpPr>
        <p:grpSpPr>
          <a:xfrm>
            <a:off x="969948" y="3598739"/>
            <a:ext cx="2218763" cy="2442025"/>
            <a:chOff x="5188744" y="1998021"/>
            <a:chExt cx="2218763" cy="2442025"/>
          </a:xfrm>
        </p:grpSpPr>
        <p:sp>
          <p:nvSpPr>
            <p:cNvPr id="23" name="Rectangle : avec coins arrondis en haut 22">
              <a:extLst>
                <a:ext uri="{FF2B5EF4-FFF2-40B4-BE49-F238E27FC236}">
                  <a16:creationId xmlns:a16="http://schemas.microsoft.com/office/drawing/2014/main" id="{05B6777E-A349-4DCE-BE17-8911F9E4E68B}"/>
                </a:ext>
              </a:extLst>
            </p:cNvPr>
            <p:cNvSpPr/>
            <p:nvPr/>
          </p:nvSpPr>
          <p:spPr>
            <a:xfrm rot="10800000">
              <a:off x="5188744" y="1998021"/>
              <a:ext cx="2218763" cy="2442025"/>
            </a:xfrm>
            <a:prstGeom prst="round2SameRect">
              <a:avLst>
                <a:gd name="adj1" fmla="val 10500"/>
                <a:gd name="adj2" fmla="val 0"/>
              </a:avLst>
            </a:prstGeom>
            <a:solidFill>
              <a:srgbClr val="47D12C"/>
            </a:solidFill>
            <a:ln w="12700" cap="flat" cmpd="sng" algn="ctr">
              <a:solidFill>
                <a:srgbClr val="FFFFFF">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fontRef>
          </p:style>
        </p:sp>
        <p:sp>
          <p:nvSpPr>
            <p:cNvPr id="24" name="Rectangle : avec coins arrondis en haut 5">
              <a:extLst>
                <a:ext uri="{FF2B5EF4-FFF2-40B4-BE49-F238E27FC236}">
                  <a16:creationId xmlns:a16="http://schemas.microsoft.com/office/drawing/2014/main" id="{44D5FFAF-7AB5-42F1-B980-D8D52BED62B2}"/>
                </a:ext>
              </a:extLst>
            </p:cNvPr>
            <p:cNvSpPr txBox="1"/>
            <p:nvPr/>
          </p:nvSpPr>
          <p:spPr>
            <a:xfrm rot="21600000">
              <a:off x="5256979" y="1998021"/>
              <a:ext cx="2082293" cy="23737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3792" tIns="113792" rIns="113792" bIns="113792" numCol="1" spcCol="1270" anchor="t" anchorCtr="0">
              <a:noAutofit/>
            </a:bodyPr>
            <a:lstStyle/>
            <a:p>
              <a:pPr marL="0" lvl="0" indent="0" algn="ctr" defTabSz="711200">
                <a:lnSpc>
                  <a:spcPct val="90000"/>
                </a:lnSpc>
                <a:spcBef>
                  <a:spcPct val="0"/>
                </a:spcBef>
                <a:spcAft>
                  <a:spcPct val="35000"/>
                </a:spcAft>
                <a:buNone/>
              </a:pPr>
              <a:r>
                <a:rPr lang="fr-FR" sz="1600" b="1" kern="1200" dirty="0">
                  <a:solidFill>
                    <a:srgbClr val="FFFFFF"/>
                  </a:solidFill>
                  <a:latin typeface="Arial" panose="020B0604020202020204"/>
                  <a:ea typeface="+mn-ea"/>
                  <a:cs typeface="+mn-cs"/>
                </a:rPr>
                <a:t>Prêt Mobilité Verte</a:t>
              </a:r>
              <a:endParaRPr lang="fr-FR" sz="1600" kern="1200" dirty="0">
                <a:solidFill>
                  <a:srgbClr val="FFFFFF"/>
                </a:solidFill>
                <a:latin typeface="Arial" panose="020B0604020202020204"/>
                <a:ea typeface="+mn-ea"/>
                <a:cs typeface="+mn-cs"/>
              </a:endParaRPr>
            </a:p>
            <a:p>
              <a:pPr marL="0" lvl="0" indent="0" algn="ctr" defTabSz="711200">
                <a:lnSpc>
                  <a:spcPct val="90000"/>
                </a:lnSpc>
                <a:spcBef>
                  <a:spcPct val="0"/>
                </a:spcBef>
                <a:spcAft>
                  <a:spcPct val="35000"/>
                </a:spcAft>
                <a:buNone/>
              </a:pPr>
              <a:r>
                <a:rPr lang="fr-FR" sz="1600" kern="1200" dirty="0">
                  <a:solidFill>
                    <a:srgbClr val="FFFFFF"/>
                  </a:solidFill>
                  <a:latin typeface="Arial" panose="020B0604020202020204"/>
                  <a:ea typeface="+mn-ea"/>
                  <a:cs typeface="+mn-cs"/>
                </a:rPr>
                <a:t>Financer un véhicule ou une flotte de véhicules tourisme et/ou utilitaire propre et sa/leurs borne(s) de rechargement</a:t>
              </a:r>
            </a:p>
          </p:txBody>
        </p:sp>
      </p:grpSp>
      <p:sp>
        <p:nvSpPr>
          <p:cNvPr id="26" name="Rectangle 25">
            <a:extLst>
              <a:ext uri="{FF2B5EF4-FFF2-40B4-BE49-F238E27FC236}">
                <a16:creationId xmlns:a16="http://schemas.microsoft.com/office/drawing/2014/main" id="{51EFAC20-CE8A-4EF3-8461-9C5472AD51EA}"/>
              </a:ext>
            </a:extLst>
          </p:cNvPr>
          <p:cNvSpPr/>
          <p:nvPr/>
        </p:nvSpPr>
        <p:spPr>
          <a:xfrm>
            <a:off x="3686546" y="1176546"/>
            <a:ext cx="3249386" cy="3611433"/>
          </a:xfrm>
          <a:custGeom>
            <a:avLst/>
            <a:gdLst>
              <a:gd name="connsiteX0" fmla="*/ 0 w 3249386"/>
              <a:gd name="connsiteY0" fmla="*/ 0 h 3611433"/>
              <a:gd name="connsiteX1" fmla="*/ 3249386 w 3249386"/>
              <a:gd name="connsiteY1" fmla="*/ 0 h 3611433"/>
              <a:gd name="connsiteX2" fmla="*/ 3249386 w 3249386"/>
              <a:gd name="connsiteY2" fmla="*/ 3611433 h 3611433"/>
              <a:gd name="connsiteX3" fmla="*/ 0 w 3249386"/>
              <a:gd name="connsiteY3" fmla="*/ 3611433 h 3611433"/>
              <a:gd name="connsiteX4" fmla="*/ 0 w 3249386"/>
              <a:gd name="connsiteY4" fmla="*/ 0 h 3611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9386" h="3611433" fill="none" extrusionOk="0">
                <a:moveTo>
                  <a:pt x="0" y="0"/>
                </a:moveTo>
                <a:cubicBezTo>
                  <a:pt x="434511" y="98267"/>
                  <a:pt x="1859909" y="113279"/>
                  <a:pt x="3249386" y="0"/>
                </a:cubicBezTo>
                <a:cubicBezTo>
                  <a:pt x="3338906" y="1066810"/>
                  <a:pt x="3331447" y="3209301"/>
                  <a:pt x="3249386" y="3611433"/>
                </a:cubicBezTo>
                <a:cubicBezTo>
                  <a:pt x="2494888" y="3753499"/>
                  <a:pt x="571559" y="3516346"/>
                  <a:pt x="0" y="3611433"/>
                </a:cubicBezTo>
                <a:cubicBezTo>
                  <a:pt x="34316" y="1851889"/>
                  <a:pt x="143039" y="1743322"/>
                  <a:pt x="0" y="0"/>
                </a:cubicBezTo>
                <a:close/>
              </a:path>
              <a:path w="3249386" h="3611433" stroke="0" extrusionOk="0">
                <a:moveTo>
                  <a:pt x="0" y="0"/>
                </a:moveTo>
                <a:cubicBezTo>
                  <a:pt x="1496530" y="109306"/>
                  <a:pt x="1885901" y="70022"/>
                  <a:pt x="3249386" y="0"/>
                </a:cubicBezTo>
                <a:cubicBezTo>
                  <a:pt x="3276535" y="545298"/>
                  <a:pt x="3245961" y="2393928"/>
                  <a:pt x="3249386" y="3611433"/>
                </a:cubicBezTo>
                <a:cubicBezTo>
                  <a:pt x="2252484" y="3636793"/>
                  <a:pt x="735284" y="3553179"/>
                  <a:pt x="0" y="3611433"/>
                </a:cubicBezTo>
                <a:cubicBezTo>
                  <a:pt x="115972" y="2576464"/>
                  <a:pt x="-6242" y="388333"/>
                  <a:pt x="0" y="0"/>
                </a:cubicBezTo>
                <a:close/>
              </a:path>
            </a:pathLst>
          </a:custGeom>
          <a:solidFill>
            <a:srgbClr val="FFFFFF"/>
          </a:solidFill>
          <a:ln w="12700" cap="flat" cmpd="sng" algn="ctr">
            <a:solidFill>
              <a:srgbClr val="A5CC74"/>
            </a:solidFill>
            <a:prstDash val="solid"/>
            <a:miter lim="800000"/>
            <a:extLst>
              <a:ext uri="{C807C97D-BFC1-408E-A445-0C87EB9F89A2}">
                <ask:lineSketchStyleProps xmlns:ask="http://schemas.microsoft.com/office/drawing/2018/sketchyshapes" sd="3978248048">
                  <a:prstGeom prst="rect">
                    <a:avLst/>
                  </a:prstGeom>
                  <ask:type>
                    <ask:lineSketchCurved/>
                  </ask:type>
                </ask:lineSketchStyleProps>
              </a:ext>
            </a:extLst>
          </a:ln>
          <a:effectLst/>
        </p:spPr>
        <p:txBody>
          <a:bodyPr lIns="108000" tIns="108000" rtlCol="0" anchor="t"/>
          <a:lstStyle/>
          <a:p>
            <a:pPr marL="0" marR="0" lvl="0" indent="0" defTabSz="914400" eaLnBrk="1" fontAlgn="auto" latinLnBrk="0" hangingPunct="1">
              <a:lnSpc>
                <a:spcPct val="100000"/>
              </a:lnSpc>
              <a:spcBef>
                <a:spcPts val="0"/>
              </a:spcBef>
              <a:spcAft>
                <a:spcPts val="600"/>
              </a:spcAft>
              <a:buClrTx/>
              <a:buSzTx/>
              <a:buFontTx/>
              <a:buNone/>
              <a:tabLst/>
              <a:defRPr/>
            </a:pPr>
            <a:r>
              <a:rPr kumimoji="0" lang="fr-FR" sz="1400" b="1" i="0" u="none" strike="noStrike" kern="0" cap="none" spc="0" normalizeH="0" baseline="0" noProof="0" dirty="0">
                <a:ln>
                  <a:noFill/>
                </a:ln>
                <a:solidFill>
                  <a:srgbClr val="C30F0F"/>
                </a:solidFill>
                <a:effectLst/>
                <a:uLnTx/>
                <a:uFillTx/>
                <a:latin typeface="Arial" panose="020B0604020202020204"/>
                <a:ea typeface="+mn-ea"/>
                <a:cs typeface="+mn-cs"/>
              </a:rPr>
              <a:t>Types de dépenses financées par le prêt </a:t>
            </a:r>
            <a:r>
              <a:rPr kumimoji="0" lang="fr-FR" sz="1400" b="1" i="0" u="none" strike="noStrike" kern="0" cap="none" spc="0" normalizeH="0" baseline="0" noProof="0" dirty="0">
                <a:ln>
                  <a:noFill/>
                </a:ln>
                <a:solidFill>
                  <a:srgbClr val="00B050"/>
                </a:solidFill>
                <a:effectLst/>
                <a:uLnTx/>
                <a:uFillTx/>
                <a:latin typeface="Arial" panose="020B0604020202020204"/>
                <a:ea typeface="+mn-ea"/>
                <a:cs typeface="+mn-cs"/>
              </a:rPr>
              <a:t>Mobilité Verte</a:t>
            </a:r>
          </a:p>
          <a:p>
            <a:pPr marL="174625" marR="0" lvl="0" indent="-174625" defTabSz="914400" eaLnBrk="1" fontAlgn="auto" latinLnBrk="0" hangingPunct="1">
              <a:lnSpc>
                <a:spcPct val="100000"/>
              </a:lnSpc>
              <a:spcBef>
                <a:spcPts val="0"/>
              </a:spcBef>
              <a:spcAft>
                <a:spcPts val="0"/>
              </a:spcAft>
              <a:buClr>
                <a:srgbClr val="C30F0F"/>
              </a:buClr>
              <a:buSzTx/>
              <a:buFont typeface="Wingdings" panose="05000000000000000000" pitchFamily="2" charset="2"/>
              <a:buChar char="§"/>
              <a:tabLst/>
              <a:defRPr/>
            </a:pPr>
            <a:r>
              <a:rPr kumimoji="0" lang="fr-FR" sz="1400" b="0" i="0" u="none" strike="noStrike" kern="0" cap="none" spc="0" normalizeH="0" baseline="0" noProof="0" dirty="0">
                <a:ln>
                  <a:noFill/>
                </a:ln>
                <a:solidFill>
                  <a:srgbClr val="000000"/>
                </a:solidFill>
                <a:effectLst/>
                <a:uLnTx/>
                <a:uFillTx/>
                <a:latin typeface="Arial" panose="020B0604020202020204"/>
                <a:ea typeface="+mn-ea"/>
                <a:cs typeface="+mn-cs"/>
              </a:rPr>
              <a:t>Investissements et dépenses immatérielles :</a:t>
            </a:r>
          </a:p>
          <a:p>
            <a:pPr marL="628650" lvl="1" indent="-171450">
              <a:buClr>
                <a:srgbClr val="C30F0F"/>
              </a:buClr>
              <a:buSzPct val="70000"/>
              <a:buFont typeface="Wingdings" panose="05000000000000000000" pitchFamily="2" charset="2"/>
              <a:buChar char="ü"/>
              <a:defRPr/>
            </a:pPr>
            <a:r>
              <a:rPr kumimoji="0" lang="fr-FR" sz="1200" b="0" i="1" u="none" strike="noStrike" kern="0" cap="none" spc="0" normalizeH="0" baseline="0" noProof="0" dirty="0">
                <a:ln>
                  <a:noFill/>
                </a:ln>
                <a:solidFill>
                  <a:srgbClr val="000000"/>
                </a:solidFill>
                <a:effectLst/>
                <a:uLnTx/>
                <a:uFillTx/>
                <a:latin typeface="Arial" panose="020B0604020202020204"/>
                <a:ea typeface="+mn-ea"/>
                <a:cs typeface="+mn-cs"/>
              </a:rPr>
              <a:t>Frais d’étude</a:t>
            </a:r>
          </a:p>
          <a:p>
            <a:pPr marL="628650" lvl="1" indent="-171450">
              <a:buClr>
                <a:srgbClr val="C30F0F"/>
              </a:buClr>
              <a:buSzPct val="70000"/>
              <a:buFont typeface="Wingdings" panose="05000000000000000000" pitchFamily="2" charset="2"/>
              <a:buChar char="ü"/>
              <a:defRPr/>
            </a:pPr>
            <a:r>
              <a:rPr kumimoji="0" lang="fr-FR" sz="1200" b="0" i="1" u="none" strike="noStrike" kern="0" cap="none" spc="0" normalizeH="0" baseline="0" noProof="0" dirty="0">
                <a:ln>
                  <a:noFill/>
                </a:ln>
                <a:solidFill>
                  <a:srgbClr val="000000"/>
                </a:solidFill>
                <a:effectLst/>
                <a:uLnTx/>
                <a:uFillTx/>
                <a:latin typeface="Arial" panose="020B0604020202020204"/>
                <a:ea typeface="+mn-ea"/>
                <a:cs typeface="+mn-cs"/>
              </a:rPr>
              <a:t>Achats de services liés à l’optimisation du parc de véhicules</a:t>
            </a:r>
          </a:p>
          <a:p>
            <a:pPr marL="628650" lvl="1" indent="-171450">
              <a:spcAft>
                <a:spcPts val="600"/>
              </a:spcAft>
              <a:buClr>
                <a:srgbClr val="C30F0F"/>
              </a:buClr>
              <a:buSzPct val="70000"/>
              <a:buFont typeface="Wingdings" panose="05000000000000000000" pitchFamily="2" charset="2"/>
              <a:buChar char="ü"/>
              <a:defRPr/>
            </a:pPr>
            <a:r>
              <a:rPr kumimoji="0" lang="fr-FR" sz="1200" b="0" i="1" u="none" strike="noStrike" kern="0" cap="none" spc="0" normalizeH="0" baseline="0" noProof="0" dirty="0">
                <a:ln>
                  <a:noFill/>
                </a:ln>
                <a:solidFill>
                  <a:srgbClr val="000000"/>
                </a:solidFill>
                <a:effectLst/>
                <a:uLnTx/>
                <a:uFillTx/>
                <a:latin typeface="Arial" panose="020B0604020202020204"/>
                <a:ea typeface="+mn-ea"/>
                <a:cs typeface="+mn-cs"/>
              </a:rPr>
              <a:t>Mise en œuvre de labels et de certifications</a:t>
            </a:r>
          </a:p>
          <a:p>
            <a:pPr marL="285750" marR="0" lvl="0" indent="-285750" defTabSz="914400" eaLnBrk="1" fontAlgn="auto" latinLnBrk="0" hangingPunct="1">
              <a:lnSpc>
                <a:spcPct val="100000"/>
              </a:lnSpc>
              <a:spcBef>
                <a:spcPts val="0"/>
              </a:spcBef>
              <a:spcAft>
                <a:spcPts val="600"/>
              </a:spcAft>
              <a:buClr>
                <a:srgbClr val="C30F0F"/>
              </a:buClr>
              <a:buSzTx/>
              <a:buFont typeface="Wingdings" panose="05000000000000000000" pitchFamily="2" charset="2"/>
              <a:buChar char="§"/>
              <a:tabLst/>
              <a:defRPr/>
            </a:pPr>
            <a:r>
              <a:rPr kumimoji="0" lang="fr-FR" sz="1400" b="0" i="0" u="none" strike="noStrike" kern="0" cap="none" spc="0" normalizeH="0" baseline="0" noProof="0" dirty="0">
                <a:ln>
                  <a:noFill/>
                </a:ln>
                <a:solidFill>
                  <a:srgbClr val="000000"/>
                </a:solidFill>
                <a:effectLst/>
                <a:uLnTx/>
                <a:uFillTx/>
                <a:latin typeface="Arial" panose="020B0604020202020204"/>
                <a:ea typeface="+mn-ea"/>
                <a:cs typeface="+mn-cs"/>
              </a:rPr>
              <a:t>Investissements matériels :</a:t>
            </a:r>
          </a:p>
          <a:p>
            <a:pPr marL="742950" lvl="1" indent="-285750">
              <a:spcAft>
                <a:spcPts val="600"/>
              </a:spcAft>
              <a:buClr>
                <a:srgbClr val="C30F0F"/>
              </a:buClr>
              <a:buFont typeface="Wingdings" panose="05000000000000000000" pitchFamily="2" charset="2"/>
              <a:buChar char="ü"/>
              <a:defRPr/>
            </a:pPr>
            <a:r>
              <a:rPr kumimoji="0" lang="fr-FR" sz="1200" b="0" i="1" u="none" strike="noStrike" kern="0" cap="none" spc="0" normalizeH="0" baseline="0" noProof="0" dirty="0">
                <a:ln>
                  <a:noFill/>
                </a:ln>
                <a:solidFill>
                  <a:srgbClr val="000000"/>
                </a:solidFill>
                <a:effectLst/>
                <a:uLnTx/>
                <a:uFillTx/>
                <a:latin typeface="Arial" panose="020B0604020202020204"/>
                <a:ea typeface="+mn-ea"/>
                <a:cs typeface="+mn-cs"/>
              </a:rPr>
              <a:t>Acquisition de véhicules propres : </a:t>
            </a:r>
            <a:r>
              <a:rPr kumimoji="0" lang="fr-FR" sz="1200" i="1" u="none" strike="noStrike" kern="0" cap="none" spc="0" normalizeH="0" baseline="0" noProof="0" dirty="0">
                <a:ln>
                  <a:noFill/>
                </a:ln>
                <a:solidFill>
                  <a:srgbClr val="000000"/>
                </a:solidFill>
                <a:effectLst/>
                <a:uLnTx/>
                <a:uFillTx/>
                <a:latin typeface="Arial" panose="020B0604020202020204"/>
                <a:ea typeface="+mn-ea"/>
                <a:cs typeface="+mn-cs"/>
              </a:rPr>
              <a:t>Véhicules de tourisme ou utilitaires électriques, hybrides, GPL ou GNV</a:t>
            </a:r>
            <a:endParaRPr kumimoji="0" lang="fr-FR" sz="1200" b="0" i="1" u="none" strike="noStrike" kern="0" cap="none" spc="0" normalizeH="0" baseline="0" noProof="0" dirty="0">
              <a:ln>
                <a:noFill/>
              </a:ln>
              <a:solidFill>
                <a:srgbClr val="000000"/>
              </a:solidFill>
              <a:effectLst/>
              <a:uLnTx/>
              <a:uFillTx/>
              <a:latin typeface="Arial" panose="020B0604020202020204"/>
              <a:ea typeface="+mn-ea"/>
              <a:cs typeface="+mn-cs"/>
            </a:endParaRPr>
          </a:p>
          <a:p>
            <a:pPr marL="742950" lvl="1" indent="-285750">
              <a:spcAft>
                <a:spcPts val="600"/>
              </a:spcAft>
              <a:buClr>
                <a:srgbClr val="C30F0F"/>
              </a:buClr>
              <a:buFont typeface="Wingdings" panose="05000000000000000000" pitchFamily="2" charset="2"/>
              <a:buChar char="ü"/>
              <a:defRPr/>
            </a:pPr>
            <a:r>
              <a:rPr kumimoji="0" lang="fr-FR" sz="1200" b="0" i="1" u="none" strike="noStrike" kern="0" cap="none" spc="0" normalizeH="0" baseline="0" noProof="0" dirty="0">
                <a:ln>
                  <a:noFill/>
                </a:ln>
                <a:solidFill>
                  <a:srgbClr val="000000"/>
                </a:solidFill>
                <a:effectLst/>
                <a:uLnTx/>
                <a:uFillTx/>
                <a:latin typeface="Arial" panose="020B0604020202020204"/>
                <a:ea typeface="+mn-ea"/>
                <a:cs typeface="+mn-cs"/>
              </a:rPr>
              <a:t>Bornes de rechargement et travaux d’installation des bornes</a:t>
            </a:r>
            <a:endParaRPr kumimoji="0" lang="fr-FR" sz="1200" b="1" i="1" u="none" strike="noStrike" kern="0" cap="none" spc="0" normalizeH="0" baseline="0" noProof="0" dirty="0">
              <a:ln>
                <a:noFill/>
              </a:ln>
              <a:solidFill>
                <a:srgbClr val="000000"/>
              </a:solidFill>
              <a:effectLst/>
              <a:uLnTx/>
              <a:uFillTx/>
              <a:latin typeface="Arial" panose="020B0604020202020204"/>
              <a:ea typeface="+mn-ea"/>
              <a:cs typeface="+mn-cs"/>
            </a:endParaRPr>
          </a:p>
        </p:txBody>
      </p:sp>
      <p:sp>
        <p:nvSpPr>
          <p:cNvPr id="27" name="Rectangle 26">
            <a:extLst>
              <a:ext uri="{FF2B5EF4-FFF2-40B4-BE49-F238E27FC236}">
                <a16:creationId xmlns:a16="http://schemas.microsoft.com/office/drawing/2014/main" id="{20F88144-D6A4-4CC6-BEA4-D63BA8CE2A71}"/>
              </a:ext>
            </a:extLst>
          </p:cNvPr>
          <p:cNvSpPr/>
          <p:nvPr/>
        </p:nvSpPr>
        <p:spPr>
          <a:xfrm>
            <a:off x="5969434" y="4878457"/>
            <a:ext cx="2862748" cy="1267337"/>
          </a:xfrm>
          <a:prstGeom prst="rect">
            <a:avLst/>
          </a:prstGeom>
          <a:solidFill>
            <a:srgbClr val="FFFFFF"/>
          </a:solidFill>
          <a:ln w="12700" cap="flat" cmpd="sng" algn="ctr">
            <a:solidFill>
              <a:srgbClr val="A5CC74"/>
            </a:solidFill>
            <a:prstDash val="solid"/>
            <a:miter lim="800000"/>
          </a:ln>
          <a:effectLst/>
        </p:spPr>
        <p:txBody>
          <a:bodyPr rtlCol="0" anchor="t"/>
          <a:lstStyle/>
          <a:p>
            <a:pPr marL="0" marR="0" lvl="0" indent="0" defTabSz="914400" eaLnBrk="1" fontAlgn="auto" latinLnBrk="0" hangingPunct="1">
              <a:lnSpc>
                <a:spcPct val="100000"/>
              </a:lnSpc>
              <a:spcBef>
                <a:spcPts val="0"/>
              </a:spcBef>
              <a:spcAft>
                <a:spcPts val="600"/>
              </a:spcAft>
              <a:buClrTx/>
              <a:buSzTx/>
              <a:buFontTx/>
              <a:buNone/>
              <a:tabLst/>
              <a:defRPr/>
            </a:pPr>
            <a:r>
              <a:rPr kumimoji="0" lang="fr-FR" sz="1400" b="1" i="0" u="none" strike="noStrike" kern="0" cap="none" spc="0" normalizeH="0" baseline="0" noProof="0" dirty="0">
                <a:ln>
                  <a:noFill/>
                </a:ln>
                <a:solidFill>
                  <a:srgbClr val="C30F0F"/>
                </a:solidFill>
                <a:effectLst/>
                <a:uLnTx/>
                <a:uFillTx/>
                <a:latin typeface="Arial" panose="020B0604020202020204"/>
                <a:ea typeface="+mn-ea"/>
                <a:cs typeface="+mn-cs"/>
              </a:rPr>
              <a:t>Eligibilité</a:t>
            </a:r>
          </a:p>
          <a:p>
            <a:pPr marL="174625" marR="0" lvl="0" indent="-174625" defTabSz="914400" eaLnBrk="1" fontAlgn="auto" latinLnBrk="0" hangingPunct="1">
              <a:lnSpc>
                <a:spcPct val="100000"/>
              </a:lnSpc>
              <a:spcBef>
                <a:spcPts val="0"/>
              </a:spcBef>
              <a:spcAft>
                <a:spcPts val="0"/>
              </a:spcAft>
              <a:buClr>
                <a:srgbClr val="C30F0F"/>
              </a:buClr>
              <a:buSzTx/>
              <a:buFont typeface="Wingdings" panose="05000000000000000000" pitchFamily="2" charset="2"/>
              <a:buChar char="§"/>
              <a:tabLst/>
              <a:defRPr/>
            </a:pPr>
            <a:r>
              <a:rPr kumimoji="0" lang="fr-FR" sz="1400" b="0" i="0" u="none" strike="noStrike" kern="0" cap="none" spc="0" normalizeH="0" baseline="0" noProof="0" dirty="0">
                <a:ln>
                  <a:noFill/>
                </a:ln>
                <a:solidFill>
                  <a:srgbClr val="000000"/>
                </a:solidFill>
                <a:effectLst/>
                <a:uLnTx/>
                <a:uFillTx/>
                <a:latin typeface="Arial" panose="020B0604020202020204"/>
                <a:ea typeface="+mn-ea"/>
                <a:cs typeface="+mn-cs"/>
              </a:rPr>
              <a:t>Bénéficiaires</a:t>
            </a:r>
          </a:p>
          <a:p>
            <a:pPr marL="631825" marR="0" lvl="1" indent="-174625" defTabSz="914400" eaLnBrk="1" fontAlgn="auto" latinLnBrk="0" hangingPunct="1">
              <a:lnSpc>
                <a:spcPct val="100000"/>
              </a:lnSpc>
              <a:spcBef>
                <a:spcPts val="0"/>
              </a:spcBef>
              <a:spcAft>
                <a:spcPts val="0"/>
              </a:spcAft>
              <a:buClr>
                <a:srgbClr val="C30F0F"/>
              </a:buClr>
              <a:buSzPct val="70000"/>
              <a:buFont typeface="Arial Narrow" panose="020B0606020202030204" pitchFamily="34" charset="0"/>
              <a:buChar char="►"/>
              <a:tabLst/>
              <a:defRPr/>
            </a:pPr>
            <a:r>
              <a:rPr kumimoji="0" lang="fr-FR" sz="1400" b="0" i="0" u="none" strike="noStrike" kern="0" cap="none" spc="0" normalizeH="0" baseline="0" noProof="0" dirty="0">
                <a:ln>
                  <a:noFill/>
                </a:ln>
                <a:solidFill>
                  <a:srgbClr val="000000"/>
                </a:solidFill>
                <a:effectLst/>
                <a:uLnTx/>
                <a:uFillTx/>
                <a:latin typeface="Arial" panose="020B0604020202020204"/>
                <a:ea typeface="+mn-ea"/>
                <a:cs typeface="+mn-cs"/>
              </a:rPr>
              <a:t>Professionnels</a:t>
            </a:r>
          </a:p>
          <a:p>
            <a:pPr marL="631825" marR="0" lvl="1" indent="-174625" defTabSz="914400" eaLnBrk="1" fontAlgn="auto" latinLnBrk="0" hangingPunct="1">
              <a:lnSpc>
                <a:spcPct val="100000"/>
              </a:lnSpc>
              <a:spcBef>
                <a:spcPts val="0"/>
              </a:spcBef>
              <a:spcAft>
                <a:spcPts val="0"/>
              </a:spcAft>
              <a:buClr>
                <a:srgbClr val="C30F0F"/>
              </a:buClr>
              <a:buSzPct val="70000"/>
              <a:buFont typeface="Arial Narrow" panose="020B0606020202030204" pitchFamily="34" charset="0"/>
              <a:buChar char="►"/>
              <a:tabLst/>
              <a:defRPr/>
            </a:pPr>
            <a:r>
              <a:rPr kumimoji="0" lang="fr-FR" sz="1400" b="0" i="0" u="none" strike="noStrike" kern="0" cap="none" spc="0" normalizeH="0" baseline="0" noProof="0" dirty="0">
                <a:ln>
                  <a:noFill/>
                </a:ln>
                <a:solidFill>
                  <a:srgbClr val="000000"/>
                </a:solidFill>
                <a:effectLst/>
                <a:uLnTx/>
                <a:uFillTx/>
                <a:latin typeface="Arial" panose="020B0604020202020204"/>
                <a:ea typeface="+mn-ea"/>
                <a:cs typeface="+mn-cs"/>
              </a:rPr>
              <a:t>Associations</a:t>
            </a:r>
          </a:p>
          <a:p>
            <a:pPr marL="174625" marR="0" lvl="0" indent="-174625" defTabSz="914400" eaLnBrk="1" fontAlgn="auto" latinLnBrk="0" hangingPunct="1">
              <a:lnSpc>
                <a:spcPct val="100000"/>
              </a:lnSpc>
              <a:spcBef>
                <a:spcPts val="0"/>
              </a:spcBef>
              <a:spcAft>
                <a:spcPts val="0"/>
              </a:spcAft>
              <a:buClr>
                <a:srgbClr val="C30F0F"/>
              </a:buClr>
              <a:buSzTx/>
              <a:buFont typeface="Wingdings" panose="05000000000000000000" pitchFamily="2" charset="2"/>
              <a:buChar char="§"/>
              <a:tabLst/>
              <a:defRPr/>
            </a:pPr>
            <a:r>
              <a:rPr kumimoji="0" lang="fr-FR" sz="1400" b="0" i="0" u="none" strike="noStrike" kern="0" cap="none" spc="0" normalizeH="0" baseline="0" noProof="0" dirty="0">
                <a:ln>
                  <a:noFill/>
                </a:ln>
                <a:solidFill>
                  <a:srgbClr val="000000"/>
                </a:solidFill>
                <a:effectLst/>
                <a:uLnTx/>
                <a:uFillTx/>
                <a:latin typeface="Arial" panose="020B0604020202020204"/>
                <a:ea typeface="+mn-ea"/>
                <a:cs typeface="+mn-cs"/>
              </a:rPr>
              <a:t>Tout secteur d’activité</a:t>
            </a:r>
          </a:p>
        </p:txBody>
      </p:sp>
      <p:sp>
        <p:nvSpPr>
          <p:cNvPr id="29" name="Rectangle 28">
            <a:extLst>
              <a:ext uri="{FF2B5EF4-FFF2-40B4-BE49-F238E27FC236}">
                <a16:creationId xmlns:a16="http://schemas.microsoft.com/office/drawing/2014/main" id="{8C276621-8A27-44DE-9F70-1FD7ADB5E79D}"/>
              </a:ext>
            </a:extLst>
          </p:cNvPr>
          <p:cNvSpPr/>
          <p:nvPr/>
        </p:nvSpPr>
        <p:spPr>
          <a:xfrm>
            <a:off x="7064948" y="1226212"/>
            <a:ext cx="4752583" cy="1897480"/>
          </a:xfrm>
          <a:prstGeom prst="rect">
            <a:avLst/>
          </a:prstGeom>
          <a:solidFill>
            <a:schemeClr val="bg1">
              <a:lumMod val="85000"/>
            </a:schemeClr>
          </a:solidFill>
          <a:ln w="12700" cap="flat" cmpd="sng" algn="ctr">
            <a:noFill/>
            <a:prstDash val="solid"/>
            <a:miter lim="800000"/>
          </a:ln>
          <a:effectLst/>
        </p:spPr>
        <p:txBody>
          <a:bodyPr rtlCol="0" anchor="t"/>
          <a:lstStyle/>
          <a:p>
            <a:pPr marL="0" marR="0" lvl="0" indent="0" defTabSz="914400" eaLnBrk="1" fontAlgn="auto" latinLnBrk="0" hangingPunct="1">
              <a:lnSpc>
                <a:spcPct val="100000"/>
              </a:lnSpc>
              <a:spcBef>
                <a:spcPts val="0"/>
              </a:spcBef>
              <a:spcAft>
                <a:spcPts val="600"/>
              </a:spcAft>
              <a:buClrTx/>
              <a:buSzTx/>
              <a:buFontTx/>
              <a:buNone/>
              <a:tabLst/>
              <a:defRPr/>
            </a:pPr>
            <a:r>
              <a:rPr kumimoji="0" lang="fr-FR" sz="1400" b="1" i="0" u="none" strike="noStrike" kern="0" cap="none" spc="0" normalizeH="0" baseline="0" noProof="0" dirty="0">
                <a:ln>
                  <a:noFill/>
                </a:ln>
                <a:solidFill>
                  <a:srgbClr val="C30F0F"/>
                </a:solidFill>
                <a:effectLst/>
                <a:uLnTx/>
                <a:uFillTx/>
                <a:latin typeface="Arial" panose="020B0604020202020204"/>
                <a:ea typeface="+mn-ea"/>
                <a:cs typeface="+mn-cs"/>
              </a:rPr>
              <a:t>Types d’opérations financées par le prêt</a:t>
            </a:r>
          </a:p>
          <a:p>
            <a:pPr marL="174625" marR="0" lvl="0" indent="-174625" defTabSz="914400" eaLnBrk="1" fontAlgn="auto" latinLnBrk="0" hangingPunct="1">
              <a:lnSpc>
                <a:spcPct val="100000"/>
              </a:lnSpc>
              <a:spcBef>
                <a:spcPts val="0"/>
              </a:spcBef>
              <a:spcAft>
                <a:spcPts val="600"/>
              </a:spcAft>
              <a:buClr>
                <a:srgbClr val="C30F0F"/>
              </a:buClr>
              <a:buSzTx/>
              <a:buFont typeface="Wingdings" panose="05000000000000000000" pitchFamily="2" charset="2"/>
              <a:buChar char="§"/>
              <a:tabLst/>
              <a:defRPr/>
            </a:pPr>
            <a:r>
              <a:rPr kumimoji="0" lang="fr-FR" sz="1400" b="0" i="0" u="none" strike="noStrike" kern="0" cap="none" spc="0" normalizeH="0" baseline="0" noProof="0" dirty="0">
                <a:ln>
                  <a:noFill/>
                </a:ln>
                <a:solidFill>
                  <a:srgbClr val="000000"/>
                </a:solidFill>
                <a:effectLst/>
                <a:uLnTx/>
                <a:uFillTx/>
                <a:latin typeface="Arial" panose="020B0604020202020204"/>
                <a:ea typeface="+mn-ea"/>
                <a:cs typeface="+mn-cs"/>
              </a:rPr>
              <a:t>Achat / Remplacement de véhicules légers, utilitaires, industriels, autobus, par des véhicules neufs performants</a:t>
            </a:r>
          </a:p>
          <a:p>
            <a:pPr marL="174625" marR="0" lvl="0" indent="-174625" defTabSz="914400" eaLnBrk="1" fontAlgn="auto" latinLnBrk="0" hangingPunct="1">
              <a:lnSpc>
                <a:spcPct val="100000"/>
              </a:lnSpc>
              <a:spcBef>
                <a:spcPts val="0"/>
              </a:spcBef>
              <a:spcAft>
                <a:spcPts val="600"/>
              </a:spcAft>
              <a:buClr>
                <a:srgbClr val="C30F0F"/>
              </a:buClr>
              <a:buSzTx/>
              <a:buFont typeface="Wingdings" panose="05000000000000000000" pitchFamily="2" charset="2"/>
              <a:buChar char="§"/>
              <a:tabLst/>
              <a:defRPr/>
            </a:pPr>
            <a:r>
              <a:rPr kumimoji="0" lang="fr-FR" sz="1400" b="0" i="0" u="none" strike="noStrike" kern="0" cap="none" spc="0" normalizeH="0" baseline="0" noProof="0" dirty="0">
                <a:ln>
                  <a:noFill/>
                </a:ln>
                <a:solidFill>
                  <a:srgbClr val="000000"/>
                </a:solidFill>
                <a:effectLst/>
                <a:uLnTx/>
                <a:uFillTx/>
                <a:latin typeface="Arial" panose="020B0604020202020204"/>
                <a:ea typeface="+mn-ea"/>
                <a:cs typeface="+mn-cs"/>
              </a:rPr>
              <a:t>Transports publics</a:t>
            </a:r>
          </a:p>
          <a:p>
            <a:pPr marL="174625" marR="0" lvl="0" indent="-174625" defTabSz="914400" eaLnBrk="1" fontAlgn="auto" latinLnBrk="0" hangingPunct="1">
              <a:lnSpc>
                <a:spcPct val="100000"/>
              </a:lnSpc>
              <a:spcBef>
                <a:spcPts val="0"/>
              </a:spcBef>
              <a:spcAft>
                <a:spcPts val="600"/>
              </a:spcAft>
              <a:buClr>
                <a:srgbClr val="C30F0F"/>
              </a:buClr>
              <a:buSzTx/>
              <a:buFont typeface="Wingdings" panose="05000000000000000000" pitchFamily="2" charset="2"/>
              <a:buChar char="§"/>
              <a:tabLst/>
              <a:defRPr/>
            </a:pPr>
            <a:r>
              <a:rPr kumimoji="0" lang="fr-FR" sz="1400" b="0" i="0" u="none" strike="noStrike" kern="0" cap="none" spc="0" normalizeH="0" baseline="0" noProof="0" dirty="0">
                <a:ln>
                  <a:noFill/>
                </a:ln>
                <a:solidFill>
                  <a:srgbClr val="000000"/>
                </a:solidFill>
                <a:effectLst/>
                <a:uLnTx/>
                <a:uFillTx/>
                <a:latin typeface="Arial" panose="020B0604020202020204"/>
                <a:ea typeface="+mn-ea"/>
                <a:cs typeface="+mn-cs"/>
              </a:rPr>
              <a:t>Achat de vélos électriques, bornes de charges pour voitures électriques / à hydrogène</a:t>
            </a:r>
          </a:p>
        </p:txBody>
      </p:sp>
      <p:sp>
        <p:nvSpPr>
          <p:cNvPr id="30" name="Rectangle 29">
            <a:extLst>
              <a:ext uri="{FF2B5EF4-FFF2-40B4-BE49-F238E27FC236}">
                <a16:creationId xmlns:a16="http://schemas.microsoft.com/office/drawing/2014/main" id="{115FEE08-2A1F-4BD7-9287-230DB3598D19}"/>
              </a:ext>
            </a:extLst>
          </p:cNvPr>
          <p:cNvSpPr/>
          <p:nvPr/>
        </p:nvSpPr>
        <p:spPr>
          <a:xfrm>
            <a:off x="7064948" y="3270310"/>
            <a:ext cx="4691622" cy="1515324"/>
          </a:xfrm>
          <a:prstGeom prst="rect">
            <a:avLst/>
          </a:prstGeom>
          <a:solidFill>
            <a:srgbClr val="FFFFFF"/>
          </a:solidFill>
          <a:ln w="12700" cap="flat" cmpd="sng" algn="ctr">
            <a:solidFill>
              <a:srgbClr val="A5CC74"/>
            </a:solidFill>
            <a:prstDash val="solid"/>
            <a:miter lim="800000"/>
          </a:ln>
          <a:effectLst/>
        </p:spPr>
        <p:txBody>
          <a:bodyPr rtlCol="0" anchor="t"/>
          <a:lstStyle/>
          <a:p>
            <a:pPr marL="0" marR="0" lvl="0" indent="0" defTabSz="914400" eaLnBrk="1" fontAlgn="auto" latinLnBrk="0" hangingPunct="1">
              <a:lnSpc>
                <a:spcPct val="100000"/>
              </a:lnSpc>
              <a:spcBef>
                <a:spcPts val="0"/>
              </a:spcBef>
              <a:spcAft>
                <a:spcPts val="600"/>
              </a:spcAft>
              <a:buClrTx/>
              <a:buSzTx/>
              <a:buFontTx/>
              <a:buNone/>
              <a:tabLst/>
              <a:defRPr/>
            </a:pPr>
            <a:r>
              <a:rPr kumimoji="0" lang="fr-FR" sz="1400" b="1" i="0" u="none" strike="noStrike" kern="0" cap="none" spc="0" normalizeH="0" baseline="0" noProof="0" dirty="0">
                <a:ln>
                  <a:noFill/>
                </a:ln>
                <a:solidFill>
                  <a:srgbClr val="C30F0F"/>
                </a:solidFill>
                <a:effectLst/>
                <a:uLnTx/>
                <a:uFillTx/>
                <a:latin typeface="Arial" panose="020B0604020202020204"/>
                <a:ea typeface="+mn-ea"/>
                <a:cs typeface="+mn-cs"/>
              </a:rPr>
              <a:t>Justificatifs </a:t>
            </a:r>
          </a:p>
        </p:txBody>
      </p:sp>
      <p:graphicFrame>
        <p:nvGraphicFramePr>
          <p:cNvPr id="31" name="Diagramme 30">
            <a:extLst>
              <a:ext uri="{FF2B5EF4-FFF2-40B4-BE49-F238E27FC236}">
                <a16:creationId xmlns:a16="http://schemas.microsoft.com/office/drawing/2014/main" id="{0A30E282-EB95-48C8-808F-07041776557E}"/>
              </a:ext>
            </a:extLst>
          </p:cNvPr>
          <p:cNvGraphicFramePr/>
          <p:nvPr>
            <p:extLst>
              <p:ext uri="{D42A27DB-BD31-4B8C-83A1-F6EECF244321}">
                <p14:modId xmlns:p14="http://schemas.microsoft.com/office/powerpoint/2010/main" val="1782269388"/>
              </p:ext>
            </p:extLst>
          </p:nvPr>
        </p:nvGraphicFramePr>
        <p:xfrm>
          <a:off x="7143749" y="3422813"/>
          <a:ext cx="4506686" cy="106604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0" name="Image 9">
            <a:extLst>
              <a:ext uri="{FF2B5EF4-FFF2-40B4-BE49-F238E27FC236}">
                <a16:creationId xmlns:a16="http://schemas.microsoft.com/office/drawing/2014/main" id="{F79E593E-3EB3-47CA-8DD2-19AC28C04314}"/>
              </a:ext>
            </a:extLst>
          </p:cNvPr>
          <p:cNvPicPr>
            <a:picLocks noChangeAspect="1"/>
          </p:cNvPicPr>
          <p:nvPr/>
        </p:nvPicPr>
        <p:blipFill>
          <a:blip r:embed="rId9"/>
          <a:stretch>
            <a:fillRect/>
          </a:stretch>
        </p:blipFill>
        <p:spPr>
          <a:xfrm>
            <a:off x="75343" y="1142360"/>
            <a:ext cx="598251" cy="587567"/>
          </a:xfrm>
          <a:prstGeom prst="rect">
            <a:avLst/>
          </a:prstGeom>
        </p:spPr>
      </p:pic>
      <p:pic>
        <p:nvPicPr>
          <p:cNvPr id="32" name="Image 31">
            <a:hlinkClick r:id="rId10"/>
            <a:extLst>
              <a:ext uri="{FF2B5EF4-FFF2-40B4-BE49-F238E27FC236}">
                <a16:creationId xmlns:a16="http://schemas.microsoft.com/office/drawing/2014/main" id="{FBA00B31-1E1A-44C9-A619-97BCB3A2D75F}"/>
              </a:ext>
            </a:extLst>
          </p:cNvPr>
          <p:cNvPicPr>
            <a:picLocks noChangeAspect="1"/>
          </p:cNvPicPr>
          <p:nvPr/>
        </p:nvPicPr>
        <p:blipFill>
          <a:blip r:embed="rId11"/>
          <a:stretch>
            <a:fillRect/>
          </a:stretch>
        </p:blipFill>
        <p:spPr>
          <a:xfrm>
            <a:off x="9267820" y="5045245"/>
            <a:ext cx="1885997" cy="1063655"/>
          </a:xfrm>
          <a:prstGeom prst="rect">
            <a:avLst/>
          </a:prstGeom>
          <a:ln>
            <a:noFill/>
          </a:ln>
          <a:effectLst>
            <a:outerShdw blurRad="292100" dist="139700" dir="2700000" algn="tl" rotWithShape="0">
              <a:srgbClr val="333333">
                <a:alpha val="65000"/>
              </a:srgbClr>
            </a:outerShdw>
          </a:effectLst>
        </p:spPr>
      </p:pic>
      <p:sp>
        <p:nvSpPr>
          <p:cNvPr id="13" name="Rectangle 12">
            <a:extLst>
              <a:ext uri="{FF2B5EF4-FFF2-40B4-BE49-F238E27FC236}">
                <a16:creationId xmlns:a16="http://schemas.microsoft.com/office/drawing/2014/main" id="{9F4ACACC-39D3-4520-B05E-3D768AAB09A8}"/>
              </a:ext>
            </a:extLst>
          </p:cNvPr>
          <p:cNvSpPr/>
          <p:nvPr/>
        </p:nvSpPr>
        <p:spPr>
          <a:xfrm>
            <a:off x="9117119" y="4770173"/>
            <a:ext cx="3074881" cy="276999"/>
          </a:xfrm>
          <a:prstGeom prst="rect">
            <a:avLst/>
          </a:prstGeom>
        </p:spPr>
        <p:txBody>
          <a:bodyPr wrap="none">
            <a:spAutoFit/>
          </a:bodyPr>
          <a:lstStyle/>
          <a:p>
            <a:r>
              <a:rPr lang="fr-FR" sz="1200" dirty="0">
                <a:solidFill>
                  <a:srgbClr val="C00000"/>
                </a:solidFill>
              </a:rPr>
              <a:t>Découvrez comment BPCE Lease peut vous aider !</a:t>
            </a:r>
          </a:p>
        </p:txBody>
      </p:sp>
      <p:pic>
        <p:nvPicPr>
          <p:cNvPr id="14" name="Image 13">
            <a:extLst>
              <a:ext uri="{FF2B5EF4-FFF2-40B4-BE49-F238E27FC236}">
                <a16:creationId xmlns:a16="http://schemas.microsoft.com/office/drawing/2014/main" id="{70D1F55C-D8A1-4430-8131-F3E2D31BAC66}"/>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9735" b="90265" l="9709" r="89320">
                        <a14:foregroundMark x1="66019" y1="90265" x2="66019" y2="90265"/>
                      </a14:backgroundRemoval>
                    </a14:imgEffect>
                  </a14:imgLayer>
                </a14:imgProps>
              </a:ext>
            </a:extLst>
          </a:blip>
          <a:stretch>
            <a:fillRect/>
          </a:stretch>
        </p:blipFill>
        <p:spPr>
          <a:xfrm rot="18507023">
            <a:off x="11009468" y="5303637"/>
            <a:ext cx="657308" cy="721124"/>
          </a:xfrm>
          <a:prstGeom prst="rect">
            <a:avLst/>
          </a:prstGeom>
        </p:spPr>
      </p:pic>
    </p:spTree>
    <p:extLst>
      <p:ext uri="{BB962C8B-B14F-4D97-AF65-F5344CB8AC3E}">
        <p14:creationId xmlns:p14="http://schemas.microsoft.com/office/powerpoint/2010/main" val="23943260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solidFill>
                  <a:srgbClr val="00B050"/>
                </a:solidFill>
                <a:latin typeface="Montserrat Black" panose="00000A00000000000000" pitchFamily="2" charset="0"/>
              </a:rPr>
              <a:t>LA GAMME DE CREDITS GREEN</a:t>
            </a:r>
          </a:p>
        </p:txBody>
      </p:sp>
      <p:sp>
        <p:nvSpPr>
          <p:cNvPr id="11" name="Rectangle 10"/>
          <p:cNvSpPr/>
          <p:nvPr/>
        </p:nvSpPr>
        <p:spPr>
          <a:xfrm>
            <a:off x="7222923" y="3522835"/>
            <a:ext cx="1397201"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12" name="Rectangle 11"/>
          <p:cNvSpPr/>
          <p:nvPr/>
        </p:nvSpPr>
        <p:spPr>
          <a:xfrm>
            <a:off x="6534150" y="3332335"/>
            <a:ext cx="1219200"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B6A95568-6348-4638-8E30-ACED7AB81425}"/>
              </a:ext>
            </a:extLst>
          </p:cNvPr>
          <p:cNvSpPr txBox="1"/>
          <p:nvPr/>
        </p:nvSpPr>
        <p:spPr>
          <a:xfrm>
            <a:off x="-356807" y="1200436"/>
            <a:ext cx="3865232" cy="1015663"/>
          </a:xfrm>
          <a:prstGeom prst="rect">
            <a:avLst/>
          </a:prstGeom>
          <a:noFill/>
        </p:spPr>
        <p:txBody>
          <a:bodyPr wrap="square" rtlCol="0">
            <a:spAutoFit/>
          </a:bodyPr>
          <a:lstStyle/>
          <a:p>
            <a:pPr lvl="2" algn="ctr"/>
            <a:r>
              <a:rPr lang="fr-FR" sz="2000" b="1" cap="all" dirty="0">
                <a:solidFill>
                  <a:srgbClr val="00B050"/>
                </a:solidFill>
                <a:latin typeface="Arial Black" panose="020B0A04020102020204" pitchFamily="34" charset="0"/>
              </a:rPr>
              <a:t>Le Prêt « Transition d’activité » </a:t>
            </a:r>
            <a:endParaRPr lang="fr-FR" sz="2000" dirty="0"/>
          </a:p>
        </p:txBody>
      </p:sp>
      <p:sp>
        <p:nvSpPr>
          <p:cNvPr id="8" name="Rectangle : coins arrondis 7">
            <a:extLst>
              <a:ext uri="{FF2B5EF4-FFF2-40B4-BE49-F238E27FC236}">
                <a16:creationId xmlns:a16="http://schemas.microsoft.com/office/drawing/2014/main" id="{2CA8D677-3989-4BF1-98EF-DA630E37A195}"/>
              </a:ext>
            </a:extLst>
          </p:cNvPr>
          <p:cNvSpPr/>
          <p:nvPr/>
        </p:nvSpPr>
        <p:spPr>
          <a:xfrm>
            <a:off x="984812" y="2128386"/>
            <a:ext cx="2218763" cy="1465215"/>
          </a:xfrm>
          <a:prstGeom prst="roundRect">
            <a:avLst>
              <a:gd name="adj" fmla="val 10000"/>
            </a:avLst>
          </a:prstGeom>
          <a:blipFill>
            <a:blip r:embed="rId4" cstate="print">
              <a:extLst>
                <a:ext uri="{28A0092B-C50C-407E-A947-70E740481C1C}">
                  <a14:useLocalDpi xmlns:a14="http://schemas.microsoft.com/office/drawing/2010/main" val="0"/>
                </a:ext>
              </a:extLst>
            </a:blip>
            <a:srcRect/>
            <a:stretch>
              <a:fillRect t="-13000" b="-13000"/>
            </a:stretch>
          </a:blipFill>
          <a:ln w="12700" cap="flat" cmpd="sng" algn="ctr">
            <a:solidFill>
              <a:srgbClr val="FFFFFF">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hueOff val="0"/>
              <a:satOff val="0"/>
              <a:lumOff val="0"/>
              <a:alphaOff val="0"/>
            </a:schemeClr>
          </a:fontRef>
        </p:style>
      </p:sp>
      <p:grpSp>
        <p:nvGrpSpPr>
          <p:cNvPr id="10" name="Groupe 9">
            <a:extLst>
              <a:ext uri="{FF2B5EF4-FFF2-40B4-BE49-F238E27FC236}">
                <a16:creationId xmlns:a16="http://schemas.microsoft.com/office/drawing/2014/main" id="{E42846DD-63EA-4B55-921B-EBE9355AF9C7}"/>
              </a:ext>
            </a:extLst>
          </p:cNvPr>
          <p:cNvGrpSpPr/>
          <p:nvPr/>
        </p:nvGrpSpPr>
        <p:grpSpPr>
          <a:xfrm>
            <a:off x="984812" y="3598739"/>
            <a:ext cx="2218763" cy="2442025"/>
            <a:chOff x="7629383" y="1998021"/>
            <a:chExt cx="2218763" cy="2442025"/>
          </a:xfrm>
        </p:grpSpPr>
        <p:sp>
          <p:nvSpPr>
            <p:cNvPr id="13" name="Rectangle : avec coins arrondis en haut 12">
              <a:extLst>
                <a:ext uri="{FF2B5EF4-FFF2-40B4-BE49-F238E27FC236}">
                  <a16:creationId xmlns:a16="http://schemas.microsoft.com/office/drawing/2014/main" id="{DC08FF6B-E817-4233-A995-8F943C1B67D7}"/>
                </a:ext>
              </a:extLst>
            </p:cNvPr>
            <p:cNvSpPr/>
            <p:nvPr/>
          </p:nvSpPr>
          <p:spPr>
            <a:xfrm rot="10800000">
              <a:off x="7629383" y="1998021"/>
              <a:ext cx="2218763" cy="2442025"/>
            </a:xfrm>
            <a:prstGeom prst="round2SameRect">
              <a:avLst>
                <a:gd name="adj1" fmla="val 10500"/>
                <a:gd name="adj2" fmla="val 0"/>
              </a:avLst>
            </a:prstGeom>
            <a:solidFill>
              <a:srgbClr val="92D050"/>
            </a:solidFill>
            <a:ln w="12700" cap="flat" cmpd="sng" algn="ctr">
              <a:solidFill>
                <a:srgbClr val="FFFFFF">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fontRef>
          </p:style>
        </p:sp>
        <p:sp>
          <p:nvSpPr>
            <p:cNvPr id="14" name="Rectangle : avec coins arrondis en haut 5">
              <a:extLst>
                <a:ext uri="{FF2B5EF4-FFF2-40B4-BE49-F238E27FC236}">
                  <a16:creationId xmlns:a16="http://schemas.microsoft.com/office/drawing/2014/main" id="{3E09B598-8845-48CC-B527-B7149E6C7F8C}"/>
                </a:ext>
              </a:extLst>
            </p:cNvPr>
            <p:cNvSpPr txBox="1"/>
            <p:nvPr/>
          </p:nvSpPr>
          <p:spPr>
            <a:xfrm rot="21600000">
              <a:off x="7697618" y="1998021"/>
              <a:ext cx="2082293" cy="23737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3792" tIns="113792" rIns="113792" bIns="113792" numCol="1" spcCol="1270" anchor="t" anchorCtr="0">
              <a:noAutofit/>
            </a:bodyPr>
            <a:lstStyle/>
            <a:p>
              <a:pPr marL="0" lvl="0" indent="0" algn="ctr" defTabSz="711200">
                <a:lnSpc>
                  <a:spcPct val="90000"/>
                </a:lnSpc>
                <a:spcBef>
                  <a:spcPct val="0"/>
                </a:spcBef>
                <a:spcAft>
                  <a:spcPct val="35000"/>
                </a:spcAft>
                <a:buNone/>
              </a:pPr>
              <a:r>
                <a:rPr lang="fr-FR" sz="1600" b="1" kern="1200" dirty="0">
                  <a:solidFill>
                    <a:srgbClr val="FFFFFF"/>
                  </a:solidFill>
                  <a:latin typeface="Arial" panose="020B0604020202020204"/>
                  <a:ea typeface="+mn-ea"/>
                  <a:cs typeface="+mn-cs"/>
                </a:rPr>
                <a:t>Prêt Transition </a:t>
              </a:r>
            </a:p>
            <a:p>
              <a:pPr marL="0" lvl="0" indent="0" algn="ctr" defTabSz="711200">
                <a:lnSpc>
                  <a:spcPct val="90000"/>
                </a:lnSpc>
                <a:spcBef>
                  <a:spcPct val="0"/>
                </a:spcBef>
                <a:spcAft>
                  <a:spcPct val="35000"/>
                </a:spcAft>
                <a:buNone/>
              </a:pPr>
              <a:r>
                <a:rPr lang="fr-FR" sz="1600" b="1" kern="1200" dirty="0">
                  <a:solidFill>
                    <a:srgbClr val="FFFFFF"/>
                  </a:solidFill>
                  <a:latin typeface="Arial" panose="020B0604020202020204"/>
                  <a:ea typeface="+mn-ea"/>
                  <a:cs typeface="+mn-cs"/>
                </a:rPr>
                <a:t>d’ Activité</a:t>
              </a:r>
            </a:p>
            <a:p>
              <a:pPr marL="0" lvl="0" indent="0" algn="ctr" defTabSz="711200">
                <a:lnSpc>
                  <a:spcPct val="90000"/>
                </a:lnSpc>
                <a:spcBef>
                  <a:spcPct val="0"/>
                </a:spcBef>
                <a:spcAft>
                  <a:spcPct val="35000"/>
                </a:spcAft>
                <a:buNone/>
              </a:pPr>
              <a:r>
                <a:rPr lang="fr-FR" sz="1600" kern="1200" dirty="0">
                  <a:solidFill>
                    <a:srgbClr val="FFFFFF"/>
                  </a:solidFill>
                  <a:latin typeface="Arial" panose="020B0604020202020204"/>
                  <a:ea typeface="+mn-ea"/>
                  <a:cs typeface="+mn-cs"/>
                </a:rPr>
                <a:t>Financer le matériel permettant de réduire la consommation d’énergie et/ou de ressource(s) naturelle(s)  </a:t>
              </a:r>
            </a:p>
          </p:txBody>
        </p:sp>
      </p:grpSp>
      <p:sp>
        <p:nvSpPr>
          <p:cNvPr id="15" name="Rectangle 14">
            <a:extLst>
              <a:ext uri="{FF2B5EF4-FFF2-40B4-BE49-F238E27FC236}">
                <a16:creationId xmlns:a16="http://schemas.microsoft.com/office/drawing/2014/main" id="{CFCED088-E77F-4279-88CF-63B69C467DC0}"/>
              </a:ext>
            </a:extLst>
          </p:cNvPr>
          <p:cNvSpPr/>
          <p:nvPr/>
        </p:nvSpPr>
        <p:spPr>
          <a:xfrm>
            <a:off x="7344015" y="1333198"/>
            <a:ext cx="2909963" cy="1773624"/>
          </a:xfrm>
          <a:prstGeom prst="rect">
            <a:avLst/>
          </a:prstGeom>
          <a:solidFill>
            <a:srgbClr val="FFFFFF"/>
          </a:solidFill>
          <a:ln w="12700" cap="flat" cmpd="sng" algn="ctr">
            <a:solidFill>
              <a:srgbClr val="A5CC74"/>
            </a:solidFill>
            <a:prstDash val="solid"/>
            <a:miter lim="800000"/>
          </a:ln>
          <a:effectLst/>
        </p:spPr>
        <p:txBody>
          <a:bodyPr rtlCol="0" anchor="t"/>
          <a:lstStyle/>
          <a:p>
            <a:pPr marL="0" marR="0" lvl="0" indent="0" defTabSz="914400" eaLnBrk="1" fontAlgn="auto" latinLnBrk="0" hangingPunct="1">
              <a:lnSpc>
                <a:spcPct val="100000"/>
              </a:lnSpc>
              <a:spcBef>
                <a:spcPts val="0"/>
              </a:spcBef>
              <a:spcAft>
                <a:spcPts val="600"/>
              </a:spcAft>
              <a:buClrTx/>
              <a:buSzTx/>
              <a:buFontTx/>
              <a:buNone/>
              <a:tabLst/>
              <a:defRPr/>
            </a:pPr>
            <a:r>
              <a:rPr kumimoji="0" lang="fr-FR" sz="1400" b="1" i="0" u="none" strike="noStrike" kern="0" cap="none" spc="0" normalizeH="0" baseline="0" noProof="0" dirty="0">
                <a:ln>
                  <a:noFill/>
                </a:ln>
                <a:solidFill>
                  <a:srgbClr val="C30F0F"/>
                </a:solidFill>
                <a:effectLst/>
                <a:uLnTx/>
                <a:uFillTx/>
                <a:latin typeface="Arial" panose="020B0604020202020204"/>
                <a:ea typeface="+mn-ea"/>
                <a:cs typeface="+mn-cs"/>
              </a:rPr>
              <a:t>Eligibilité</a:t>
            </a:r>
          </a:p>
          <a:p>
            <a:pPr marL="174625" marR="0" lvl="0" indent="-174625" defTabSz="914400" eaLnBrk="1" fontAlgn="auto" latinLnBrk="0" hangingPunct="1">
              <a:lnSpc>
                <a:spcPct val="100000"/>
              </a:lnSpc>
              <a:spcBef>
                <a:spcPts val="0"/>
              </a:spcBef>
              <a:spcAft>
                <a:spcPts val="0"/>
              </a:spcAft>
              <a:buClr>
                <a:srgbClr val="C30F0F"/>
              </a:buClr>
              <a:buSzTx/>
              <a:buFont typeface="Wingdings" panose="05000000000000000000" pitchFamily="2" charset="2"/>
              <a:buChar char="§"/>
              <a:tabLst/>
              <a:defRPr/>
            </a:pPr>
            <a:r>
              <a:rPr kumimoji="0" lang="fr-FR" sz="1400" b="0" i="0" u="none" strike="noStrike" kern="0" cap="none" spc="0" normalizeH="0" baseline="0" noProof="0" dirty="0">
                <a:ln>
                  <a:noFill/>
                </a:ln>
                <a:solidFill>
                  <a:srgbClr val="000000"/>
                </a:solidFill>
                <a:effectLst/>
                <a:uLnTx/>
                <a:uFillTx/>
                <a:latin typeface="Arial" panose="020B0604020202020204"/>
                <a:ea typeface="+mn-ea"/>
                <a:cs typeface="+mn-cs"/>
              </a:rPr>
              <a:t>Bénéficiaires</a:t>
            </a:r>
          </a:p>
          <a:p>
            <a:pPr marL="631825" marR="0" lvl="1" indent="-174625" defTabSz="914400" eaLnBrk="1" fontAlgn="auto" latinLnBrk="0" hangingPunct="1">
              <a:lnSpc>
                <a:spcPct val="100000"/>
              </a:lnSpc>
              <a:spcBef>
                <a:spcPts val="0"/>
              </a:spcBef>
              <a:spcAft>
                <a:spcPts val="0"/>
              </a:spcAft>
              <a:buClr>
                <a:srgbClr val="C30F0F"/>
              </a:buClr>
              <a:buSzPct val="70000"/>
              <a:buFont typeface="Arial Narrow" panose="020B0606020202030204" pitchFamily="34" charset="0"/>
              <a:buChar char="►"/>
              <a:tabLst/>
              <a:defRPr/>
            </a:pPr>
            <a:r>
              <a:rPr kumimoji="0" lang="fr-FR" sz="1400" b="0" i="0" u="none" strike="noStrike" kern="0" cap="none" spc="0" normalizeH="0" baseline="0" noProof="0" dirty="0">
                <a:ln>
                  <a:noFill/>
                </a:ln>
                <a:solidFill>
                  <a:srgbClr val="000000"/>
                </a:solidFill>
                <a:effectLst/>
                <a:uLnTx/>
                <a:uFillTx/>
                <a:latin typeface="Arial" panose="020B0604020202020204"/>
                <a:ea typeface="+mn-ea"/>
                <a:cs typeface="+mn-cs"/>
              </a:rPr>
              <a:t>Professionnels</a:t>
            </a:r>
          </a:p>
          <a:p>
            <a:pPr marL="631825" marR="0" lvl="1" indent="-174625" defTabSz="914400" eaLnBrk="1" fontAlgn="auto" latinLnBrk="0" hangingPunct="1">
              <a:lnSpc>
                <a:spcPct val="100000"/>
              </a:lnSpc>
              <a:spcBef>
                <a:spcPts val="0"/>
              </a:spcBef>
              <a:spcAft>
                <a:spcPts val="600"/>
              </a:spcAft>
              <a:buClr>
                <a:srgbClr val="C30F0F"/>
              </a:buClr>
              <a:buSzPct val="70000"/>
              <a:buFont typeface="Arial Narrow" panose="020B0606020202030204" pitchFamily="34" charset="0"/>
              <a:buChar char="►"/>
              <a:tabLst/>
              <a:defRPr/>
            </a:pPr>
            <a:r>
              <a:rPr kumimoji="0" lang="fr-FR" sz="1400" b="0" i="0" u="none" strike="noStrike" kern="0" cap="none" spc="0" normalizeH="0" baseline="0" noProof="0" dirty="0">
                <a:ln>
                  <a:noFill/>
                </a:ln>
                <a:solidFill>
                  <a:srgbClr val="000000"/>
                </a:solidFill>
                <a:effectLst/>
                <a:uLnTx/>
                <a:uFillTx/>
                <a:latin typeface="Arial" panose="020B0604020202020204"/>
                <a:ea typeface="+mn-ea"/>
                <a:cs typeface="+mn-cs"/>
              </a:rPr>
              <a:t>Entreprises</a:t>
            </a:r>
          </a:p>
          <a:p>
            <a:pPr marL="174625" marR="0" lvl="0" indent="-174625" defTabSz="914400" eaLnBrk="1" fontAlgn="auto" latinLnBrk="0" hangingPunct="1">
              <a:lnSpc>
                <a:spcPct val="100000"/>
              </a:lnSpc>
              <a:spcBef>
                <a:spcPts val="0"/>
              </a:spcBef>
              <a:spcAft>
                <a:spcPts val="0"/>
              </a:spcAft>
              <a:buClr>
                <a:srgbClr val="C30F0F"/>
              </a:buClr>
              <a:buSzTx/>
              <a:buFont typeface="Wingdings" panose="05000000000000000000" pitchFamily="2" charset="2"/>
              <a:buChar char="§"/>
              <a:tabLst/>
              <a:defRPr/>
            </a:pPr>
            <a:r>
              <a:rPr kumimoji="0" lang="fr-FR" sz="1400" b="0" i="0" u="none" strike="noStrike" kern="0" cap="none" spc="0" normalizeH="0" baseline="0" noProof="0" dirty="0">
                <a:ln>
                  <a:noFill/>
                </a:ln>
                <a:solidFill>
                  <a:srgbClr val="000000"/>
                </a:solidFill>
                <a:effectLst/>
                <a:uLnTx/>
                <a:uFillTx/>
                <a:latin typeface="Arial" panose="020B0604020202020204"/>
                <a:ea typeface="+mn-ea"/>
                <a:cs typeface="+mn-cs"/>
              </a:rPr>
              <a:t>Secteurs d’activité</a:t>
            </a:r>
          </a:p>
          <a:p>
            <a:pPr marL="631825" marR="0" lvl="1" indent="-174625" defTabSz="914400" eaLnBrk="1" fontAlgn="auto" latinLnBrk="0" hangingPunct="1">
              <a:lnSpc>
                <a:spcPct val="100000"/>
              </a:lnSpc>
              <a:spcBef>
                <a:spcPts val="0"/>
              </a:spcBef>
              <a:spcAft>
                <a:spcPts val="600"/>
              </a:spcAft>
              <a:buClr>
                <a:srgbClr val="C30F0F"/>
              </a:buClr>
              <a:buSzPct val="70000"/>
              <a:buFont typeface="Arial Narrow" panose="020B0606020202030204" pitchFamily="34" charset="0"/>
              <a:buChar char="►"/>
              <a:tabLst/>
              <a:defRPr/>
            </a:pPr>
            <a:r>
              <a:rPr kumimoji="0" lang="fr-FR" sz="1400" b="0" i="0" u="none" strike="noStrike" kern="0" cap="none" spc="0" normalizeH="0" baseline="0" noProof="0" dirty="0">
                <a:ln>
                  <a:noFill/>
                </a:ln>
                <a:solidFill>
                  <a:srgbClr val="000000"/>
                </a:solidFill>
                <a:effectLst/>
                <a:uLnTx/>
                <a:uFillTx/>
                <a:latin typeface="Arial" panose="020B0604020202020204"/>
                <a:ea typeface="+mn-ea"/>
                <a:cs typeface="+mn-cs"/>
              </a:rPr>
              <a:t>Tout secteur d’activité </a:t>
            </a:r>
            <a:r>
              <a:rPr kumimoji="0" lang="fr-FR" sz="1200" b="0" i="0" u="none" strike="noStrike" kern="0" cap="none" spc="0" normalizeH="0" baseline="0" noProof="0" dirty="0">
                <a:ln>
                  <a:noFill/>
                </a:ln>
                <a:solidFill>
                  <a:srgbClr val="000000"/>
                </a:solidFill>
                <a:effectLst/>
                <a:uLnTx/>
                <a:uFillTx/>
                <a:latin typeface="Arial" panose="020B0604020202020204"/>
                <a:ea typeface="+mn-ea"/>
                <a:cs typeface="+mn-cs"/>
              </a:rPr>
              <a:t>(en particulier l’industrie)</a:t>
            </a:r>
            <a:endParaRPr kumimoji="0" lang="fr-FR" sz="1400" b="0" i="0" u="none" strike="noStrike" kern="0" cap="none" spc="0" normalizeH="0" baseline="0" noProof="0" dirty="0">
              <a:ln>
                <a:noFill/>
              </a:ln>
              <a:solidFill>
                <a:srgbClr val="000000"/>
              </a:solidFill>
              <a:effectLst/>
              <a:uLnTx/>
              <a:uFillTx/>
              <a:latin typeface="Arial" panose="020B0604020202020204"/>
              <a:ea typeface="+mn-ea"/>
              <a:cs typeface="+mn-cs"/>
            </a:endParaRPr>
          </a:p>
        </p:txBody>
      </p:sp>
      <p:sp>
        <p:nvSpPr>
          <p:cNvPr id="16" name="Rectangle 15">
            <a:extLst>
              <a:ext uri="{FF2B5EF4-FFF2-40B4-BE49-F238E27FC236}">
                <a16:creationId xmlns:a16="http://schemas.microsoft.com/office/drawing/2014/main" id="{AC6E58FC-64DC-48F4-8682-736BFD567667}"/>
              </a:ext>
            </a:extLst>
          </p:cNvPr>
          <p:cNvSpPr/>
          <p:nvPr/>
        </p:nvSpPr>
        <p:spPr>
          <a:xfrm>
            <a:off x="3478783" y="1354428"/>
            <a:ext cx="3249386" cy="4542907"/>
          </a:xfrm>
          <a:custGeom>
            <a:avLst/>
            <a:gdLst>
              <a:gd name="connsiteX0" fmla="*/ 0 w 3249386"/>
              <a:gd name="connsiteY0" fmla="*/ 0 h 4542907"/>
              <a:gd name="connsiteX1" fmla="*/ 3249386 w 3249386"/>
              <a:gd name="connsiteY1" fmla="*/ 0 h 4542907"/>
              <a:gd name="connsiteX2" fmla="*/ 3249386 w 3249386"/>
              <a:gd name="connsiteY2" fmla="*/ 4542907 h 4542907"/>
              <a:gd name="connsiteX3" fmla="*/ 0 w 3249386"/>
              <a:gd name="connsiteY3" fmla="*/ 4542907 h 4542907"/>
              <a:gd name="connsiteX4" fmla="*/ 0 w 3249386"/>
              <a:gd name="connsiteY4" fmla="*/ 0 h 454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9386" h="4542907" fill="none" extrusionOk="0">
                <a:moveTo>
                  <a:pt x="0" y="0"/>
                </a:moveTo>
                <a:cubicBezTo>
                  <a:pt x="434511" y="98267"/>
                  <a:pt x="1859909" y="113279"/>
                  <a:pt x="3249386" y="0"/>
                </a:cubicBezTo>
                <a:cubicBezTo>
                  <a:pt x="3338906" y="2183040"/>
                  <a:pt x="3331447" y="2653636"/>
                  <a:pt x="3249386" y="4542907"/>
                </a:cubicBezTo>
                <a:cubicBezTo>
                  <a:pt x="2494888" y="4684973"/>
                  <a:pt x="571559" y="4447820"/>
                  <a:pt x="0" y="4542907"/>
                </a:cubicBezTo>
                <a:cubicBezTo>
                  <a:pt x="34316" y="3091160"/>
                  <a:pt x="143039" y="1654851"/>
                  <a:pt x="0" y="0"/>
                </a:cubicBezTo>
                <a:close/>
              </a:path>
              <a:path w="3249386" h="4542907" stroke="0" extrusionOk="0">
                <a:moveTo>
                  <a:pt x="0" y="0"/>
                </a:moveTo>
                <a:cubicBezTo>
                  <a:pt x="1496530" y="109306"/>
                  <a:pt x="1885901" y="70022"/>
                  <a:pt x="3249386" y="0"/>
                </a:cubicBezTo>
                <a:cubicBezTo>
                  <a:pt x="3276535" y="1238411"/>
                  <a:pt x="3245961" y="2417626"/>
                  <a:pt x="3249386" y="4542907"/>
                </a:cubicBezTo>
                <a:cubicBezTo>
                  <a:pt x="2252484" y="4568267"/>
                  <a:pt x="735284" y="4484653"/>
                  <a:pt x="0" y="4542907"/>
                </a:cubicBezTo>
                <a:cubicBezTo>
                  <a:pt x="115972" y="2811681"/>
                  <a:pt x="-6242" y="547757"/>
                  <a:pt x="0" y="0"/>
                </a:cubicBezTo>
                <a:close/>
              </a:path>
            </a:pathLst>
          </a:custGeom>
          <a:solidFill>
            <a:srgbClr val="FFFFFF"/>
          </a:solidFill>
          <a:ln w="12700" cap="flat" cmpd="sng" algn="ctr">
            <a:solidFill>
              <a:srgbClr val="A5CC74"/>
            </a:solidFill>
            <a:prstDash val="solid"/>
            <a:miter lim="800000"/>
            <a:extLst>
              <a:ext uri="{C807C97D-BFC1-408E-A445-0C87EB9F89A2}">
                <ask:lineSketchStyleProps xmlns:ask="http://schemas.microsoft.com/office/drawing/2018/sketchyshapes" sd="3978248048">
                  <a:prstGeom prst="rect">
                    <a:avLst/>
                  </a:prstGeom>
                  <ask:type>
                    <ask:lineSketchCurved/>
                  </ask:type>
                </ask:lineSketchStyleProps>
              </a:ext>
            </a:extLst>
          </a:ln>
          <a:effectLst/>
        </p:spPr>
        <p:txBody>
          <a:bodyPr lIns="108000" tIns="108000" rtlCol="0" anchor="t"/>
          <a:lstStyle/>
          <a:p>
            <a:pPr marL="0" marR="0" lvl="0" indent="0" defTabSz="914400" eaLnBrk="1" fontAlgn="auto" latinLnBrk="0" hangingPunct="1">
              <a:lnSpc>
                <a:spcPct val="100000"/>
              </a:lnSpc>
              <a:spcBef>
                <a:spcPts val="0"/>
              </a:spcBef>
              <a:spcAft>
                <a:spcPts val="600"/>
              </a:spcAft>
              <a:buClrTx/>
              <a:buSzTx/>
              <a:buFontTx/>
              <a:buNone/>
              <a:tabLst/>
              <a:defRPr/>
            </a:pPr>
            <a:r>
              <a:rPr kumimoji="0" lang="fr-FR" sz="1400" b="1" i="0" u="none" strike="noStrike" kern="0" cap="none" spc="0" normalizeH="0" baseline="0" noProof="0" dirty="0">
                <a:ln>
                  <a:noFill/>
                </a:ln>
                <a:solidFill>
                  <a:srgbClr val="C30F0F"/>
                </a:solidFill>
                <a:effectLst/>
                <a:uLnTx/>
                <a:uFillTx/>
                <a:latin typeface="Arial" panose="020B0604020202020204"/>
                <a:ea typeface="+mn-ea"/>
                <a:cs typeface="+mn-cs"/>
              </a:rPr>
              <a:t>Types de dépenses financées par le prêt</a:t>
            </a:r>
          </a:p>
          <a:p>
            <a:pPr marL="174625" marR="0" lvl="0" indent="-174625" defTabSz="914400" eaLnBrk="1" fontAlgn="auto" latinLnBrk="0" hangingPunct="1">
              <a:lnSpc>
                <a:spcPct val="100000"/>
              </a:lnSpc>
              <a:spcBef>
                <a:spcPts val="0"/>
              </a:spcBef>
              <a:spcAft>
                <a:spcPts val="0"/>
              </a:spcAft>
              <a:buClr>
                <a:srgbClr val="C30F0F"/>
              </a:buClr>
              <a:buSzTx/>
              <a:buFont typeface="Wingdings" panose="05000000000000000000" pitchFamily="2" charset="2"/>
              <a:buChar char="§"/>
              <a:tabLst/>
              <a:defRPr/>
            </a:pPr>
            <a:r>
              <a:rPr kumimoji="0" lang="fr-FR" sz="1400" b="0" i="0" u="none" strike="noStrike" kern="0" cap="none" spc="0" normalizeH="0" baseline="0" noProof="0" dirty="0">
                <a:ln>
                  <a:noFill/>
                </a:ln>
                <a:solidFill>
                  <a:srgbClr val="000000"/>
                </a:solidFill>
                <a:effectLst/>
                <a:uLnTx/>
                <a:uFillTx/>
                <a:latin typeface="Arial" panose="020B0604020202020204"/>
                <a:ea typeface="+mn-ea"/>
                <a:cs typeface="+mn-cs"/>
              </a:rPr>
              <a:t>Investissements et dépenses immatérielles :</a:t>
            </a:r>
          </a:p>
          <a:p>
            <a:pPr marL="625475" marR="0" lvl="1" indent="-168275" defTabSz="914400" eaLnBrk="1" fontAlgn="auto" latinLnBrk="0" hangingPunct="1">
              <a:lnSpc>
                <a:spcPct val="100000"/>
              </a:lnSpc>
              <a:spcBef>
                <a:spcPts val="0"/>
              </a:spcBef>
              <a:spcAft>
                <a:spcPts val="0"/>
              </a:spcAft>
              <a:buClr>
                <a:srgbClr val="C30F0F"/>
              </a:buClr>
              <a:buSzPct val="70000"/>
              <a:buFont typeface="Arial Narrow" panose="020B0606020202030204" pitchFamily="34" charset="0"/>
              <a:buChar char="►"/>
              <a:tabLst/>
              <a:defRPr/>
            </a:pPr>
            <a:r>
              <a:rPr kumimoji="0" lang="fr-FR" sz="1400" b="0" i="0" u="none" strike="noStrike" kern="0" cap="none" spc="0" normalizeH="0" baseline="0" noProof="0" dirty="0">
                <a:ln>
                  <a:noFill/>
                </a:ln>
                <a:solidFill>
                  <a:srgbClr val="000000"/>
                </a:solidFill>
                <a:effectLst/>
                <a:uLnTx/>
                <a:uFillTx/>
                <a:latin typeface="Arial" panose="020B0604020202020204"/>
                <a:ea typeface="+mn-ea"/>
                <a:cs typeface="+mn-cs"/>
              </a:rPr>
              <a:t>Frais d’étude</a:t>
            </a:r>
          </a:p>
          <a:p>
            <a:pPr marL="625475" marR="0" lvl="1" indent="-168275" defTabSz="914400" eaLnBrk="1" fontAlgn="auto" latinLnBrk="0" hangingPunct="1">
              <a:lnSpc>
                <a:spcPct val="100000"/>
              </a:lnSpc>
              <a:spcBef>
                <a:spcPts val="0"/>
              </a:spcBef>
              <a:spcAft>
                <a:spcPts val="0"/>
              </a:spcAft>
              <a:buClr>
                <a:srgbClr val="C30F0F"/>
              </a:buClr>
              <a:buSzPct val="70000"/>
              <a:buFont typeface="Arial Narrow" panose="020B0606020202030204" pitchFamily="34" charset="0"/>
              <a:buChar char="►"/>
              <a:tabLst/>
              <a:defRPr/>
            </a:pPr>
            <a:r>
              <a:rPr kumimoji="0" lang="fr-FR" sz="1400" b="0" i="0" u="none" strike="noStrike" kern="0" cap="none" spc="0" normalizeH="0" baseline="0" noProof="0" dirty="0">
                <a:ln>
                  <a:noFill/>
                </a:ln>
                <a:solidFill>
                  <a:srgbClr val="000000"/>
                </a:solidFill>
                <a:effectLst/>
                <a:uLnTx/>
                <a:uFillTx/>
                <a:latin typeface="Arial" panose="020B0604020202020204"/>
                <a:ea typeface="+mn-ea"/>
                <a:cs typeface="+mn-cs"/>
              </a:rPr>
              <a:t>Achats de services liés à l’optimisation de l’outil productif</a:t>
            </a:r>
          </a:p>
          <a:p>
            <a:pPr marL="625475" marR="0" lvl="1" indent="-168275" defTabSz="914400" eaLnBrk="1" fontAlgn="auto" latinLnBrk="0" hangingPunct="1">
              <a:lnSpc>
                <a:spcPct val="100000"/>
              </a:lnSpc>
              <a:spcBef>
                <a:spcPts val="0"/>
              </a:spcBef>
              <a:spcAft>
                <a:spcPts val="600"/>
              </a:spcAft>
              <a:buClr>
                <a:srgbClr val="C30F0F"/>
              </a:buClr>
              <a:buSzPct val="70000"/>
              <a:buFont typeface="Arial Narrow" panose="020B0606020202030204" pitchFamily="34" charset="0"/>
              <a:buChar char="►"/>
              <a:tabLst/>
              <a:defRPr/>
            </a:pPr>
            <a:r>
              <a:rPr kumimoji="0" lang="fr-FR" sz="1400" b="0" i="0" u="none" strike="noStrike" kern="0" cap="none" spc="0" normalizeH="0" baseline="0" noProof="0" dirty="0">
                <a:ln>
                  <a:noFill/>
                </a:ln>
                <a:solidFill>
                  <a:srgbClr val="000000"/>
                </a:solidFill>
                <a:effectLst/>
                <a:uLnTx/>
                <a:uFillTx/>
                <a:latin typeface="Arial" panose="020B0604020202020204"/>
                <a:ea typeface="+mn-ea"/>
                <a:cs typeface="+mn-cs"/>
              </a:rPr>
              <a:t>Mise en œuvre de labels et de certifications (éco-conception)</a:t>
            </a:r>
          </a:p>
          <a:p>
            <a:pPr marL="174625" marR="0" lvl="0" indent="-174625" defTabSz="914400" eaLnBrk="1" fontAlgn="auto" latinLnBrk="0" hangingPunct="1">
              <a:lnSpc>
                <a:spcPct val="100000"/>
              </a:lnSpc>
              <a:spcBef>
                <a:spcPts val="0"/>
              </a:spcBef>
              <a:spcAft>
                <a:spcPts val="600"/>
              </a:spcAft>
              <a:buClr>
                <a:srgbClr val="C30F0F"/>
              </a:buClr>
              <a:buSzTx/>
              <a:buFont typeface="Wingdings" panose="05000000000000000000" pitchFamily="2" charset="2"/>
              <a:buChar char="§"/>
              <a:tabLst/>
              <a:defRPr/>
            </a:pPr>
            <a:r>
              <a:rPr kumimoji="0" lang="fr-FR" sz="1400" b="0" i="0" u="none" strike="noStrike" kern="0" cap="none" spc="0" normalizeH="0" baseline="0" noProof="0" dirty="0">
                <a:ln>
                  <a:noFill/>
                </a:ln>
                <a:solidFill>
                  <a:srgbClr val="000000"/>
                </a:solidFill>
                <a:effectLst/>
                <a:uLnTx/>
                <a:uFillTx/>
                <a:latin typeface="Arial" panose="020B0604020202020204"/>
                <a:ea typeface="+mn-ea"/>
                <a:cs typeface="+mn-cs"/>
              </a:rPr>
              <a:t>Investissements matériels : travaux et acquisition de matériel lié à l’activité avec pour finalité de réduire les consommations énergétiques et/ou de ressources naturelles (ex. variateur de vitesse, robots agricoles)</a:t>
            </a:r>
            <a:endParaRPr kumimoji="0" lang="fr-FR" sz="1400" b="1" i="0" u="none" strike="noStrike" kern="0" cap="none" spc="0" normalizeH="0" baseline="0" noProof="0" dirty="0">
              <a:ln>
                <a:noFill/>
              </a:ln>
              <a:solidFill>
                <a:srgbClr val="000000"/>
              </a:solidFill>
              <a:effectLst/>
              <a:uLnTx/>
              <a:uFillTx/>
              <a:latin typeface="Arial" panose="020B0604020202020204"/>
              <a:ea typeface="+mn-ea"/>
              <a:cs typeface="+mn-cs"/>
            </a:endParaRPr>
          </a:p>
        </p:txBody>
      </p:sp>
      <p:sp>
        <p:nvSpPr>
          <p:cNvPr id="17" name="ZoneTexte 16">
            <a:extLst>
              <a:ext uri="{FF2B5EF4-FFF2-40B4-BE49-F238E27FC236}">
                <a16:creationId xmlns:a16="http://schemas.microsoft.com/office/drawing/2014/main" id="{FD7C25CD-C313-44DD-A00F-679234193EB1}"/>
              </a:ext>
            </a:extLst>
          </p:cNvPr>
          <p:cNvSpPr txBox="1"/>
          <p:nvPr/>
        </p:nvSpPr>
        <p:spPr>
          <a:xfrm>
            <a:off x="7575559" y="5113382"/>
            <a:ext cx="2479221" cy="830997"/>
          </a:xfrm>
          <a:prstGeom prst="rect">
            <a:avLst/>
          </a:prstGeom>
          <a:noFill/>
        </p:spPr>
        <p:txBody>
          <a:bodyPr wrap="square" rtlCol="0">
            <a:spAutoFit/>
          </a:bodyPr>
          <a:lstStyle/>
          <a:p>
            <a:r>
              <a:rPr lang="fr-FR" sz="1600" dirty="0">
                <a:solidFill>
                  <a:schemeClr val="tx1">
                    <a:lumMod val="75000"/>
                    <a:lumOff val="25000"/>
                  </a:schemeClr>
                </a:solidFill>
              </a:rPr>
              <a:t>Pour en savoir plus sur le prêt </a:t>
            </a:r>
            <a:r>
              <a:rPr lang="fr-FR" sz="1600" dirty="0">
                <a:solidFill>
                  <a:srgbClr val="00B050"/>
                </a:solidFill>
              </a:rPr>
              <a:t>Transition d’Activité </a:t>
            </a:r>
            <a:r>
              <a:rPr lang="fr-FR" sz="1600" dirty="0">
                <a:solidFill>
                  <a:schemeClr val="tx1">
                    <a:lumMod val="75000"/>
                    <a:lumOff val="25000"/>
                  </a:schemeClr>
                </a:solidFill>
              </a:rPr>
              <a:t>cliquez sur le doc.</a:t>
            </a:r>
          </a:p>
        </p:txBody>
      </p:sp>
      <p:pic>
        <p:nvPicPr>
          <p:cNvPr id="18" name="Image 17">
            <a:extLst>
              <a:ext uri="{FF2B5EF4-FFF2-40B4-BE49-F238E27FC236}">
                <a16:creationId xmlns:a16="http://schemas.microsoft.com/office/drawing/2014/main" id="{047F75C5-2DB9-4352-8AD1-AC2C0320DE81}"/>
              </a:ext>
            </a:extLst>
          </p:cNvPr>
          <p:cNvPicPr>
            <a:picLocks noChangeAspect="1"/>
          </p:cNvPicPr>
          <p:nvPr/>
        </p:nvPicPr>
        <p:blipFill>
          <a:blip r:embed="rId5">
            <a:duotone>
              <a:prstClr val="black"/>
              <a:schemeClr val="tx1">
                <a:lumMod val="95000"/>
                <a:lumOff val="5000"/>
                <a:tint val="45000"/>
                <a:satMod val="400000"/>
              </a:schemeClr>
            </a:duotone>
            <a:extLst>
              <a:ext uri="{BEBA8EAE-BF5A-486C-A8C5-ECC9F3942E4B}">
                <a14:imgProps xmlns:a14="http://schemas.microsoft.com/office/drawing/2010/main">
                  <a14:imgLayer r:embed="rId6">
                    <a14:imgEffect>
                      <a14:backgroundRemoval t="3586" b="93227" l="9924" r="91603">
                        <a14:foregroundMark x1="48855" y1="3984" x2="48855" y2="3984"/>
                        <a14:foregroundMark x1="68321" y1="53386" x2="68321" y2="53386"/>
                        <a14:foregroundMark x1="70611" y1="93625" x2="70611" y2="93625"/>
                        <a14:foregroundMark x1="91603" y1="72510" x2="91603" y2="72510"/>
                        <a14:foregroundMark x1="20992" y1="29084" x2="20992" y2="29084"/>
                        <a14:foregroundMark x1="30534" y1="31474" x2="30534" y2="31474"/>
                        <a14:foregroundMark x1="22519" y1="41434" x2="22519" y2="41434"/>
                        <a14:foregroundMark x1="21756" y1="41434" x2="21756" y2="41434"/>
                        <a14:foregroundMark x1="21374" y1="36255" x2="21374" y2="36255"/>
                        <a14:foregroundMark x1="24809" y1="55378" x2="24809" y2="55378"/>
                        <a14:foregroundMark x1="37023" y1="28287" x2="37023" y2="28287"/>
                        <a14:foregroundMark x1="39695" y1="39442" x2="39695" y2="39442"/>
                        <a14:foregroundMark x1="45420" y1="43028" x2="45420" y2="43028"/>
                        <a14:foregroundMark x1="54580" y1="41036" x2="54580" y2="41036"/>
                        <a14:foregroundMark x1="51908" y1="29084" x2="51908" y2="29084"/>
                        <a14:foregroundMark x1="63359" y1="29880" x2="63359" y2="29880"/>
                        <a14:foregroundMark x1="70992" y1="21912" x2="70992" y2="21912"/>
                        <a14:foregroundMark x1="71756" y1="29084" x2="71756" y2="29084"/>
                        <a14:foregroundMark x1="75191" y1="38247" x2="75191" y2="38247"/>
                        <a14:foregroundMark x1="25573" y1="33865" x2="25573" y2="33865"/>
                        <a14:foregroundMark x1="23664" y1="32271" x2="23664" y2="32271"/>
                        <a14:foregroundMark x1="24046" y1="33466" x2="24046" y2="33466"/>
                        <a14:foregroundMark x1="23282" y1="33068" x2="23282" y2="33068"/>
                        <a14:foregroundMark x1="23282" y1="32271" x2="23282" y2="32271"/>
                        <a14:foregroundMark x1="27099" y1="35060" x2="27099" y2="35060"/>
                        <a14:foregroundMark x1="25954" y1="35060" x2="25954" y2="35060"/>
                        <a14:foregroundMark x1="32443" y1="55378" x2="32443" y2="55378"/>
                        <a14:foregroundMark x1="31679" y1="54183" x2="31679" y2="54183"/>
                        <a14:foregroundMark x1="24809" y1="56175" x2="24809" y2="56175"/>
                        <a14:foregroundMark x1="24046" y1="56972" x2="24046" y2="56972"/>
                      </a14:backgroundRemoval>
                    </a14:imgEffect>
                  </a14:imgLayer>
                </a14:imgProps>
              </a:ext>
            </a:extLst>
          </a:blip>
          <a:stretch>
            <a:fillRect/>
          </a:stretch>
        </p:blipFill>
        <p:spPr>
          <a:xfrm>
            <a:off x="10835963" y="4530413"/>
            <a:ext cx="1322877" cy="1267337"/>
          </a:xfrm>
          <a:prstGeom prst="rect">
            <a:avLst/>
          </a:prstGeom>
        </p:spPr>
      </p:pic>
      <p:graphicFrame>
        <p:nvGraphicFramePr>
          <p:cNvPr id="4" name="Objet 3">
            <a:hlinkClick r:id="" action="ppaction://ole?verb=0"/>
            <a:extLst>
              <a:ext uri="{FF2B5EF4-FFF2-40B4-BE49-F238E27FC236}">
                <a16:creationId xmlns:a16="http://schemas.microsoft.com/office/drawing/2014/main" id="{FB5C0067-5268-49C3-9DB0-3D0764BC80D7}"/>
              </a:ext>
            </a:extLst>
          </p:cNvPr>
          <p:cNvGraphicFramePr>
            <a:graphicFrameLocks noChangeAspect="1"/>
          </p:cNvGraphicFramePr>
          <p:nvPr>
            <p:extLst>
              <p:ext uri="{D42A27DB-BD31-4B8C-83A1-F6EECF244321}">
                <p14:modId xmlns:p14="http://schemas.microsoft.com/office/powerpoint/2010/main" val="637780544"/>
              </p:ext>
            </p:extLst>
          </p:nvPr>
        </p:nvGraphicFramePr>
        <p:xfrm>
          <a:off x="9988172" y="5516400"/>
          <a:ext cx="914400" cy="771525"/>
        </p:xfrm>
        <a:graphic>
          <a:graphicData uri="http://schemas.openxmlformats.org/presentationml/2006/ole">
            <mc:AlternateContent xmlns:mc="http://schemas.openxmlformats.org/markup-compatibility/2006">
              <mc:Choice xmlns:v="urn:schemas-microsoft-com:vml" Requires="v">
                <p:oleObj spid="_x0000_s4140" name="Presentation" showAsIcon="1" r:id="rId7" imgW="914400" imgH="771525" progId="PowerPoint.Show.12">
                  <p:embed/>
                </p:oleObj>
              </mc:Choice>
              <mc:Fallback>
                <p:oleObj name="Presentation" showAsIcon="1" r:id="rId7" imgW="914400" imgH="771525" progId="PowerPoint.Show.12">
                  <p:embed/>
                  <p:pic>
                    <p:nvPicPr>
                      <p:cNvPr id="0" name=""/>
                      <p:cNvPicPr/>
                      <p:nvPr/>
                    </p:nvPicPr>
                    <p:blipFill>
                      <a:blip r:embed="rId8"/>
                      <a:stretch>
                        <a:fillRect/>
                      </a:stretch>
                    </p:blipFill>
                    <p:spPr>
                      <a:xfrm>
                        <a:off x="9988172" y="5516400"/>
                        <a:ext cx="914400" cy="771525"/>
                      </a:xfrm>
                      <a:prstGeom prst="rect">
                        <a:avLst/>
                      </a:prstGeom>
                    </p:spPr>
                  </p:pic>
                </p:oleObj>
              </mc:Fallback>
            </mc:AlternateContent>
          </a:graphicData>
        </a:graphic>
      </p:graphicFrame>
    </p:spTree>
    <p:extLst>
      <p:ext uri="{BB962C8B-B14F-4D97-AF65-F5344CB8AC3E}">
        <p14:creationId xmlns:p14="http://schemas.microsoft.com/office/powerpoint/2010/main" val="1931076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solidFill>
                  <a:srgbClr val="00B050"/>
                </a:solidFill>
                <a:latin typeface="Montserrat Black" panose="00000A00000000000000" pitchFamily="2" charset="0"/>
              </a:rPr>
              <a:t>LA GAMME DE CREDITS GREEN</a:t>
            </a:r>
          </a:p>
        </p:txBody>
      </p:sp>
      <p:graphicFrame>
        <p:nvGraphicFramePr>
          <p:cNvPr id="22" name="Tableau 5">
            <a:extLst>
              <a:ext uri="{FF2B5EF4-FFF2-40B4-BE49-F238E27FC236}">
                <a16:creationId xmlns:a16="http://schemas.microsoft.com/office/drawing/2014/main" id="{116C1ADF-AF7A-41DC-923B-A73A5120300B}"/>
              </a:ext>
            </a:extLst>
          </p:cNvPr>
          <p:cNvGraphicFramePr>
            <a:graphicFrameLocks noGrp="1"/>
          </p:cNvGraphicFramePr>
          <p:nvPr>
            <p:extLst>
              <p:ext uri="{D42A27DB-BD31-4B8C-83A1-F6EECF244321}">
                <p14:modId xmlns:p14="http://schemas.microsoft.com/office/powerpoint/2010/main" val="3148603246"/>
              </p:ext>
            </p:extLst>
          </p:nvPr>
        </p:nvGraphicFramePr>
        <p:xfrm>
          <a:off x="725117" y="1276031"/>
          <a:ext cx="10741765" cy="4949250"/>
        </p:xfrm>
        <a:graphic>
          <a:graphicData uri="http://schemas.openxmlformats.org/drawingml/2006/table">
            <a:tbl>
              <a:tblPr firstRow="1" firstCol="1" bandRow="1">
                <a:tableStyleId>{F5AB1C69-6EDB-4FF4-983F-18BD219EF322}</a:tableStyleId>
              </a:tblPr>
              <a:tblGrid>
                <a:gridCol w="2003053">
                  <a:extLst>
                    <a:ext uri="{9D8B030D-6E8A-4147-A177-3AD203B41FA5}">
                      <a16:colId xmlns:a16="http://schemas.microsoft.com/office/drawing/2014/main" val="4280719918"/>
                    </a:ext>
                  </a:extLst>
                </a:gridCol>
                <a:gridCol w="2184678">
                  <a:extLst>
                    <a:ext uri="{9D8B030D-6E8A-4147-A177-3AD203B41FA5}">
                      <a16:colId xmlns:a16="http://schemas.microsoft.com/office/drawing/2014/main" val="4285554964"/>
                    </a:ext>
                  </a:extLst>
                </a:gridCol>
                <a:gridCol w="2184678">
                  <a:extLst>
                    <a:ext uri="{9D8B030D-6E8A-4147-A177-3AD203B41FA5}">
                      <a16:colId xmlns:a16="http://schemas.microsoft.com/office/drawing/2014/main" val="4213235626"/>
                    </a:ext>
                  </a:extLst>
                </a:gridCol>
                <a:gridCol w="2184678">
                  <a:extLst>
                    <a:ext uri="{9D8B030D-6E8A-4147-A177-3AD203B41FA5}">
                      <a16:colId xmlns:a16="http://schemas.microsoft.com/office/drawing/2014/main" val="3414391234"/>
                    </a:ext>
                  </a:extLst>
                </a:gridCol>
                <a:gridCol w="2184678">
                  <a:extLst>
                    <a:ext uri="{9D8B030D-6E8A-4147-A177-3AD203B41FA5}">
                      <a16:colId xmlns:a16="http://schemas.microsoft.com/office/drawing/2014/main" val="590589476"/>
                    </a:ext>
                  </a:extLst>
                </a:gridCol>
              </a:tblGrid>
              <a:tr h="517527">
                <a:tc>
                  <a:txBody>
                    <a:bodyPr/>
                    <a:lstStyle/>
                    <a:p>
                      <a:endParaRPr lang="fr-FR" sz="1400" dirty="0"/>
                    </a:p>
                    <a:p>
                      <a:endParaRPr lang="fr-FR" sz="1400" dirty="0">
                        <a:latin typeface="Arial Narrow" panose="020B0606020202030204" pitchFamily="34" charset="0"/>
                      </a:endParaRPr>
                    </a:p>
                  </a:txBody>
                  <a:tcPr/>
                </a:tc>
                <a:tc>
                  <a:txBody>
                    <a:bodyPr/>
                    <a:lstStyle/>
                    <a:p>
                      <a:pPr algn="ctr"/>
                      <a:r>
                        <a:rPr lang="fr-FR" sz="1400" dirty="0"/>
                        <a:t>Prêt Rénovation</a:t>
                      </a:r>
                    </a:p>
                    <a:p>
                      <a:pPr algn="ctr"/>
                      <a:r>
                        <a:rPr lang="fr-FR" sz="1400" dirty="0"/>
                        <a:t>Energétique</a:t>
                      </a:r>
                      <a:endParaRPr lang="fr-FR" sz="1400" dirty="0">
                        <a:latin typeface="Arial Narrow" panose="020B0606020202030204" pitchFamily="34" charset="0"/>
                      </a:endParaRPr>
                    </a:p>
                  </a:txBody>
                  <a:tcPr marB="72000" anchor="b"/>
                </a:tc>
                <a:tc>
                  <a:txBody>
                    <a:bodyPr/>
                    <a:lstStyle/>
                    <a:p>
                      <a:pPr algn="ctr"/>
                      <a:r>
                        <a:rPr lang="fr-FR" sz="1400"/>
                        <a:t>Prêt Energies</a:t>
                      </a:r>
                    </a:p>
                    <a:p>
                      <a:pPr algn="ctr"/>
                      <a:r>
                        <a:rPr lang="fr-FR" sz="1400"/>
                        <a:t>Renouvelables</a:t>
                      </a:r>
                      <a:endParaRPr lang="fr-FR" sz="1400">
                        <a:latin typeface="Arial Narrow" panose="020B0606020202030204" pitchFamily="34" charset="0"/>
                      </a:endParaRPr>
                    </a:p>
                  </a:txBody>
                  <a:tcPr marB="72000" anchor="b"/>
                </a:tc>
                <a:tc>
                  <a:txBody>
                    <a:bodyPr/>
                    <a:lstStyle/>
                    <a:p>
                      <a:pPr algn="ctr"/>
                      <a:r>
                        <a:rPr lang="fr-FR" sz="1400"/>
                        <a:t>Prêt Mobilité</a:t>
                      </a:r>
                    </a:p>
                    <a:p>
                      <a:pPr algn="ctr"/>
                      <a:r>
                        <a:rPr lang="fr-FR" sz="1400"/>
                        <a:t>Verte</a:t>
                      </a:r>
                      <a:endParaRPr lang="fr-FR" sz="1400">
                        <a:latin typeface="Arial Narrow" panose="020B0606020202030204" pitchFamily="34" charset="0"/>
                      </a:endParaRPr>
                    </a:p>
                  </a:txBody>
                  <a:tcPr marB="72000" anchor="b"/>
                </a:tc>
                <a:tc>
                  <a:txBody>
                    <a:bodyPr/>
                    <a:lstStyle/>
                    <a:p>
                      <a:pPr algn="ctr"/>
                      <a:r>
                        <a:rPr lang="fr-FR" sz="1400" dirty="0"/>
                        <a:t>Prêt Transition</a:t>
                      </a:r>
                    </a:p>
                    <a:p>
                      <a:pPr algn="ctr"/>
                      <a:r>
                        <a:rPr lang="fr-FR" sz="1400" dirty="0"/>
                        <a:t>d’Activité</a:t>
                      </a:r>
                      <a:endParaRPr lang="fr-FR" sz="1400" dirty="0">
                        <a:latin typeface="Arial Narrow" panose="020B0606020202030204" pitchFamily="34" charset="0"/>
                      </a:endParaRPr>
                    </a:p>
                  </a:txBody>
                  <a:tcPr marB="72000" anchor="b"/>
                </a:tc>
                <a:extLst>
                  <a:ext uri="{0D108BD9-81ED-4DB2-BD59-A6C34878D82A}">
                    <a16:rowId xmlns:a16="http://schemas.microsoft.com/office/drawing/2014/main" val="1493103419"/>
                  </a:ext>
                </a:extLst>
              </a:tr>
              <a:tr h="260760">
                <a:tc>
                  <a:txBody>
                    <a:bodyPr/>
                    <a:lstStyle/>
                    <a:p>
                      <a:r>
                        <a:rPr lang="fr-FR" sz="1200" dirty="0"/>
                        <a:t>Nature</a:t>
                      </a:r>
                      <a:endParaRPr lang="fr-FR" sz="1200" dirty="0">
                        <a:latin typeface="Arial Narrow" panose="020B0606020202030204" pitchFamily="34" charset="0"/>
                      </a:endParaRPr>
                    </a:p>
                  </a:txBody>
                  <a:tcPr/>
                </a:tc>
                <a:tc gridSpan="4">
                  <a:txBody>
                    <a:bodyPr/>
                    <a:lstStyle/>
                    <a:p>
                      <a:pPr algn="ctr"/>
                      <a:r>
                        <a:rPr lang="fr-FR" sz="1200" dirty="0"/>
                        <a:t>Prêt amortissable</a:t>
                      </a:r>
                      <a:endParaRPr lang="fr-FR" sz="1200" dirty="0">
                        <a:latin typeface="Arial Narrow" panose="020B0606020202030204" pitchFamily="34" charset="0"/>
                      </a:endParaRP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3664147"/>
                  </a:ext>
                </a:extLst>
              </a:tr>
              <a:tr h="260760">
                <a:tc>
                  <a:txBody>
                    <a:bodyPr/>
                    <a:lstStyle/>
                    <a:p>
                      <a:r>
                        <a:rPr lang="fr-FR" sz="1200"/>
                        <a:t>Montant</a:t>
                      </a:r>
                      <a:endParaRPr lang="fr-FR" sz="1200">
                        <a:latin typeface="Arial Narrow" panose="020B0606020202030204" pitchFamily="34" charset="0"/>
                      </a:endParaRPr>
                    </a:p>
                  </a:txBody>
                  <a:tcPr/>
                </a:tc>
                <a:tc gridSpan="4">
                  <a:txBody>
                    <a:bodyPr/>
                    <a:lstStyle/>
                    <a:p>
                      <a:pPr algn="ctr"/>
                      <a:r>
                        <a:rPr lang="fr-FR" sz="1200" dirty="0"/>
                        <a:t>Minimum 1500€  |  Montant maximum au choix de la Caisse</a:t>
                      </a:r>
                      <a:endParaRPr lang="fr-FR" sz="1200" dirty="0">
                        <a:latin typeface="Arial Narrow" panose="020B0606020202030204" pitchFamily="34" charset="0"/>
                      </a:endParaRP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936942455"/>
                  </a:ext>
                </a:extLst>
              </a:tr>
              <a:tr h="260760">
                <a:tc>
                  <a:txBody>
                    <a:bodyPr/>
                    <a:lstStyle/>
                    <a:p>
                      <a:r>
                        <a:rPr lang="fr-FR" sz="1200"/>
                        <a:t>Mobilisation des fonds</a:t>
                      </a:r>
                      <a:endParaRPr lang="fr-FR" sz="1200">
                        <a:latin typeface="Arial Narrow" panose="020B0606020202030204" pitchFamily="34" charset="0"/>
                      </a:endParaRPr>
                    </a:p>
                  </a:txBody>
                  <a:tcPr/>
                </a:tc>
                <a:tc gridSpan="4">
                  <a:txBody>
                    <a:bodyPr/>
                    <a:lstStyle/>
                    <a:p>
                      <a:pPr algn="ctr"/>
                      <a:r>
                        <a:rPr lang="fr-FR" sz="1200" dirty="0"/>
                        <a:t>Versement unique ou multi-versements, sur factures, sur une période d’un an maximum</a:t>
                      </a:r>
                      <a:endParaRPr lang="fr-FR" sz="1200" dirty="0">
                        <a:latin typeface="Arial Narrow" panose="020B0606020202030204" pitchFamily="34" charset="0"/>
                      </a:endParaRP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3367508032"/>
                  </a:ext>
                </a:extLst>
              </a:tr>
              <a:tr h="898172">
                <a:tc>
                  <a:txBody>
                    <a:bodyPr/>
                    <a:lstStyle/>
                    <a:p>
                      <a:r>
                        <a:rPr lang="fr-FR" sz="1200" dirty="0"/>
                        <a:t>Durée de remboursement</a:t>
                      </a:r>
                      <a:endParaRPr lang="fr-FR" sz="1200" dirty="0">
                        <a:latin typeface="Arial Narrow" panose="020B0606020202030204" pitchFamily="34" charset="0"/>
                      </a:endParaRPr>
                    </a:p>
                  </a:txBody>
                  <a:tcPr/>
                </a:tc>
                <a:tc>
                  <a:txBody>
                    <a:bodyPr/>
                    <a:lstStyle/>
                    <a:p>
                      <a:r>
                        <a:rPr lang="fr-FR" sz="1200" dirty="0"/>
                        <a:t>Jusqu’à 180 mois (conseillée 120 mois) </a:t>
                      </a:r>
                      <a:r>
                        <a:rPr lang="fr-FR" sz="1000" dirty="0"/>
                        <a:t>pour Entreprises, Pros, ESI et Immo Pro.</a:t>
                      </a:r>
                    </a:p>
                  </a:txBody>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u="none" strike="noStrike" kern="1200" cap="none" spc="0" normalizeH="0" baseline="0" noProof="0" dirty="0">
                          <a:ln>
                            <a:noFill/>
                          </a:ln>
                          <a:effectLst/>
                          <a:uLnTx/>
                          <a:uFillTx/>
                        </a:rPr>
                        <a:t>Jusqu’à 216 mois (conseillée 180 mois) </a:t>
                      </a:r>
                      <a:r>
                        <a:rPr kumimoji="0" lang="fr-FR" sz="1000" u="none" strike="noStrike" kern="1200" cap="none" spc="0" normalizeH="0" baseline="0" noProof="0" dirty="0">
                          <a:ln>
                            <a:noFill/>
                          </a:ln>
                          <a:effectLst/>
                          <a:uLnTx/>
                          <a:uFillTx/>
                        </a:rPr>
                        <a:t>pour Entreprises, Pros, ESI et Immo Pro.</a:t>
                      </a:r>
                    </a:p>
                  </a:txBody>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u="none" strike="noStrike" kern="1200" cap="none" spc="0" normalizeH="0" baseline="0" noProof="0" dirty="0">
                          <a:ln>
                            <a:noFill/>
                          </a:ln>
                          <a:effectLst/>
                          <a:uLnTx/>
                          <a:uFillTx/>
                        </a:rPr>
                        <a:t>Jusqu’à 120 mois (conseillée 84 mois pour les véhicules seuls) </a:t>
                      </a:r>
                      <a:r>
                        <a:rPr kumimoji="0" lang="fr-FR" sz="1000" u="none" strike="noStrike" kern="1200" cap="none" spc="0" normalizeH="0" baseline="0" noProof="0" dirty="0">
                          <a:ln>
                            <a:noFill/>
                          </a:ln>
                          <a:effectLst/>
                          <a:uLnTx/>
                          <a:uFillTx/>
                        </a:rPr>
                        <a:t>pour Entreprises, Pros, ESI et Immo Pro.</a:t>
                      </a: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endParaRPr>
                    </a:p>
                  </a:txBody>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u="none" strike="noStrike" kern="1200" cap="none" spc="0" normalizeH="0" baseline="0" noProof="0" dirty="0">
                          <a:ln>
                            <a:noFill/>
                          </a:ln>
                          <a:effectLst/>
                          <a:uLnTx/>
                          <a:uFillTx/>
                        </a:rPr>
                        <a:t>Jusqu’à 180 mois (conseillé 120 mois) </a:t>
                      </a:r>
                      <a:r>
                        <a:rPr kumimoji="0" lang="fr-FR" sz="1000" u="none" strike="noStrike" kern="1200" cap="none" spc="0" normalizeH="0" baseline="0" noProof="0" dirty="0">
                          <a:ln>
                            <a:noFill/>
                          </a:ln>
                          <a:effectLst/>
                          <a:uLnTx/>
                          <a:uFillTx/>
                        </a:rPr>
                        <a:t>pour les Entreprises et Pros</a:t>
                      </a:r>
                      <a:endParaRPr lang="fr-FR" sz="1200" kern="1200" noProof="0" dirty="0">
                        <a:solidFill>
                          <a:schemeClr val="tx1"/>
                        </a:solidFill>
                        <a:latin typeface="Arial Narrow" panose="020B0606020202030204" pitchFamily="34" charset="0"/>
                        <a:ea typeface="+mn-ea"/>
                        <a:cs typeface="+mn-cs"/>
                      </a:endParaRPr>
                    </a:p>
                  </a:txBody>
                  <a:tcPr/>
                </a:tc>
                <a:extLst>
                  <a:ext uri="{0D108BD9-81ED-4DB2-BD59-A6C34878D82A}">
                    <a16:rowId xmlns:a16="http://schemas.microsoft.com/office/drawing/2014/main" val="175286386"/>
                  </a:ext>
                </a:extLst>
              </a:tr>
              <a:tr h="397678">
                <a:tc>
                  <a:txBody>
                    <a:bodyPr/>
                    <a:lstStyle/>
                    <a:p>
                      <a:r>
                        <a:rPr lang="fr-FR" sz="1200"/>
                        <a:t>Franchise</a:t>
                      </a:r>
                      <a:endParaRPr lang="fr-FR" sz="1200">
                        <a:latin typeface="Arial Narrow" panose="020B0606020202030204" pitchFamily="34" charset="0"/>
                      </a:endParaRPr>
                    </a:p>
                  </a:txBody>
                  <a:tcPr/>
                </a:tc>
                <a:tc>
                  <a:txBody>
                    <a:bodyPr/>
                    <a:lstStyle/>
                    <a:p>
                      <a:r>
                        <a:rPr lang="fr-FR" sz="1200" dirty="0"/>
                        <a:t>non</a:t>
                      </a:r>
                      <a:endParaRPr lang="fr-FR" sz="1200" dirty="0">
                        <a:latin typeface="Arial Narrow" panose="020B0606020202030204" pitchFamily="34" charset="0"/>
                      </a:endParaRPr>
                    </a:p>
                  </a:txBody>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u="none" strike="noStrike" kern="1200" cap="none" spc="0" normalizeH="0" baseline="0" noProof="0" dirty="0">
                          <a:ln>
                            <a:noFill/>
                          </a:ln>
                          <a:effectLst/>
                          <a:uLnTx/>
                          <a:uFillTx/>
                        </a:rPr>
                        <a:t>non</a:t>
                      </a:r>
                      <a:endParaRPr kumimoji="0" lang="fr-FR" sz="12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endParaRPr>
                    </a:p>
                  </a:txBody>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u="none" strike="noStrike" kern="1200" cap="none" spc="0" normalizeH="0" baseline="0" noProof="0" dirty="0">
                          <a:ln>
                            <a:noFill/>
                          </a:ln>
                          <a:effectLst/>
                          <a:uLnTx/>
                          <a:uFillTx/>
                        </a:rPr>
                        <a:t>non</a:t>
                      </a:r>
                      <a:endParaRPr kumimoji="0" lang="fr-FR" sz="12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endParaRPr>
                    </a:p>
                  </a:txBody>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u="none" strike="noStrike" kern="1200" cap="none" spc="0" normalizeH="0" baseline="0" noProof="0" dirty="0">
                          <a:ln>
                            <a:noFill/>
                          </a:ln>
                          <a:effectLst/>
                          <a:uLnTx/>
                          <a:uFillTx/>
                        </a:rPr>
                        <a:t>non</a:t>
                      </a:r>
                      <a:endParaRPr kumimoji="0" lang="fr-FR" sz="12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endParaRPr>
                    </a:p>
                  </a:txBody>
                  <a:tcPr/>
                </a:tc>
                <a:extLst>
                  <a:ext uri="{0D108BD9-81ED-4DB2-BD59-A6C34878D82A}">
                    <a16:rowId xmlns:a16="http://schemas.microsoft.com/office/drawing/2014/main" val="3282192120"/>
                  </a:ext>
                </a:extLst>
              </a:tr>
              <a:tr h="260760">
                <a:tc>
                  <a:txBody>
                    <a:bodyPr/>
                    <a:lstStyle/>
                    <a:p>
                      <a:r>
                        <a:rPr lang="fr-FR" sz="1200"/>
                        <a:t>Taux</a:t>
                      </a:r>
                      <a:endParaRPr lang="fr-FR" sz="1200">
                        <a:latin typeface="Arial Narrow" panose="020B0606020202030204" pitchFamily="34" charset="0"/>
                      </a:endParaRPr>
                    </a:p>
                  </a:txBody>
                  <a:tcPr/>
                </a:tc>
                <a:tc gridSpan="4">
                  <a:txBody>
                    <a:bodyPr/>
                    <a:lstStyle/>
                    <a:p>
                      <a:pPr algn="ctr"/>
                      <a:r>
                        <a:rPr lang="fr-FR" sz="1200" dirty="0"/>
                        <a:t>Fixe au choix de la Caisse</a:t>
                      </a:r>
                      <a:endParaRPr lang="fr-FR" sz="1200" dirty="0">
                        <a:latin typeface="Arial Narrow" panose="020B0606020202030204" pitchFamily="34" charset="0"/>
                      </a:endParaRPr>
                    </a:p>
                  </a:txBody>
                  <a:tcPr/>
                </a:tc>
                <a:tc hMerge="1">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endParaRPr>
                    </a:p>
                  </a:txBody>
                  <a:tcPr>
                    <a:lnL w="9525" cap="flat" cmpd="sng" algn="ctr">
                      <a:solidFill>
                        <a:schemeClr val="accent4">
                          <a:lumMod val="40000"/>
                          <a:lumOff val="60000"/>
                        </a:schemeClr>
                      </a:solidFill>
                      <a:prstDash val="solid"/>
                      <a:round/>
                      <a:headEnd type="none" w="med" len="med"/>
                      <a:tailEnd type="none" w="med" len="med"/>
                    </a:lnL>
                    <a:lnR w="9525" cap="flat" cmpd="sng" algn="ctr">
                      <a:solidFill>
                        <a:schemeClr val="accent4">
                          <a:lumMod val="40000"/>
                          <a:lumOff val="60000"/>
                        </a:schemeClr>
                      </a:solidFill>
                      <a:prstDash val="solid"/>
                      <a:round/>
                      <a:headEnd type="none" w="med" len="med"/>
                      <a:tailEnd type="none" w="med" len="med"/>
                    </a:lnR>
                    <a:lnT w="9525" cap="flat" cmpd="sng" algn="ctr">
                      <a:solidFill>
                        <a:schemeClr val="accent4">
                          <a:lumMod val="40000"/>
                          <a:lumOff val="60000"/>
                        </a:schemeClr>
                      </a:solidFill>
                      <a:prstDash val="solid"/>
                      <a:round/>
                      <a:headEnd type="none" w="med" len="med"/>
                      <a:tailEnd type="none" w="med" len="med"/>
                    </a:lnT>
                    <a:lnB w="9525" cap="flat" cmpd="sng" algn="ctr">
                      <a:solidFill>
                        <a:schemeClr val="accent4">
                          <a:lumMod val="40000"/>
                          <a:lumOff val="60000"/>
                        </a:schemeClr>
                      </a:solidFill>
                      <a:prstDash val="solid"/>
                      <a:round/>
                      <a:headEnd type="none" w="med" len="med"/>
                      <a:tailEnd type="none" w="med" len="med"/>
                    </a:lnB>
                  </a:tcPr>
                </a:tc>
                <a:tc hMerge="1">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endParaRPr>
                    </a:p>
                  </a:txBody>
                  <a:tcPr>
                    <a:lnL w="9525" cap="flat" cmpd="sng" algn="ctr">
                      <a:solidFill>
                        <a:schemeClr val="accent4">
                          <a:lumMod val="40000"/>
                          <a:lumOff val="60000"/>
                        </a:schemeClr>
                      </a:solidFill>
                      <a:prstDash val="solid"/>
                      <a:round/>
                      <a:headEnd type="none" w="med" len="med"/>
                      <a:tailEnd type="none" w="med" len="med"/>
                    </a:lnL>
                    <a:lnR w="9525" cap="flat" cmpd="sng" algn="ctr">
                      <a:solidFill>
                        <a:schemeClr val="accent4">
                          <a:lumMod val="40000"/>
                          <a:lumOff val="60000"/>
                        </a:schemeClr>
                      </a:solidFill>
                      <a:prstDash val="solid"/>
                      <a:round/>
                      <a:headEnd type="none" w="med" len="med"/>
                      <a:tailEnd type="none" w="med" len="med"/>
                    </a:lnR>
                    <a:lnT w="9525" cap="flat" cmpd="sng" algn="ctr">
                      <a:solidFill>
                        <a:schemeClr val="accent4">
                          <a:lumMod val="40000"/>
                          <a:lumOff val="60000"/>
                        </a:schemeClr>
                      </a:solidFill>
                      <a:prstDash val="solid"/>
                      <a:round/>
                      <a:headEnd type="none" w="med" len="med"/>
                      <a:tailEnd type="none" w="med" len="med"/>
                    </a:lnT>
                    <a:lnB w="9525" cap="flat" cmpd="sng" algn="ctr">
                      <a:solidFill>
                        <a:schemeClr val="accent4">
                          <a:lumMod val="40000"/>
                          <a:lumOff val="60000"/>
                        </a:schemeClr>
                      </a:solidFill>
                      <a:prstDash val="solid"/>
                      <a:round/>
                      <a:headEnd type="none" w="med" len="med"/>
                      <a:tailEnd type="none" w="med" len="med"/>
                    </a:lnB>
                  </a:tcPr>
                </a:tc>
                <a:tc hMerge="1">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endParaRPr>
                    </a:p>
                  </a:txBody>
                  <a:tcPr>
                    <a:lnL w="9525" cap="flat" cmpd="sng" algn="ctr">
                      <a:solidFill>
                        <a:schemeClr val="accent4">
                          <a:lumMod val="40000"/>
                          <a:lumOff val="60000"/>
                        </a:schemeClr>
                      </a:solidFill>
                      <a:prstDash val="solid"/>
                      <a:round/>
                      <a:headEnd type="none" w="med" len="med"/>
                      <a:tailEnd type="none" w="med" len="med"/>
                    </a:lnL>
                    <a:lnT w="9525" cap="flat" cmpd="sng" algn="ctr">
                      <a:solidFill>
                        <a:schemeClr val="accent4">
                          <a:lumMod val="40000"/>
                          <a:lumOff val="60000"/>
                        </a:schemeClr>
                      </a:solidFill>
                      <a:prstDash val="solid"/>
                      <a:round/>
                      <a:headEnd type="none" w="med" len="med"/>
                      <a:tailEnd type="none" w="med" len="med"/>
                    </a:lnT>
                    <a:lnB w="9525" cap="flat" cmpd="sng" algn="ctr">
                      <a:solidFill>
                        <a:schemeClr val="accent4">
                          <a:lumMod val="40000"/>
                          <a:lumOff val="60000"/>
                        </a:schemeClr>
                      </a:solidFill>
                      <a:prstDash val="solid"/>
                      <a:round/>
                      <a:headEnd type="none" w="med" len="med"/>
                      <a:tailEnd type="none" w="med" len="med"/>
                    </a:lnB>
                  </a:tcPr>
                </a:tc>
                <a:extLst>
                  <a:ext uri="{0D108BD9-81ED-4DB2-BD59-A6C34878D82A}">
                    <a16:rowId xmlns:a16="http://schemas.microsoft.com/office/drawing/2014/main" val="2193433236"/>
                  </a:ext>
                </a:extLst>
              </a:tr>
              <a:tr h="434599">
                <a:tc>
                  <a:txBody>
                    <a:bodyPr/>
                    <a:lstStyle/>
                    <a:p>
                      <a:r>
                        <a:rPr lang="fr-FR" sz="1200"/>
                        <a:t>Périodicité</a:t>
                      </a:r>
                      <a:endParaRPr lang="fr-FR" sz="1200">
                        <a:latin typeface="Arial Narrow" panose="020B0606020202030204" pitchFamily="34" charset="0"/>
                      </a:endParaRPr>
                    </a:p>
                  </a:txBody>
                  <a:tcPr/>
                </a:tc>
                <a:tc gridSpan="4">
                  <a:txBody>
                    <a:bodyPr/>
                    <a:lstStyle/>
                    <a:p>
                      <a:pPr algn="ctr"/>
                      <a:r>
                        <a:rPr lang="fr-FR" sz="1200" dirty="0"/>
                        <a:t>Mensuelle / trimestrielle (Entreprises, Professionnels, Economie sociale, Immobilier Professionnel)</a:t>
                      </a:r>
                    </a:p>
                    <a:p>
                      <a:pPr algn="ctr"/>
                      <a:r>
                        <a:rPr lang="fr-FR" sz="1200" dirty="0"/>
                        <a:t>Trimestrielle / semestrielle / annuelle (Collectivités et Bailleurs sociaux)</a:t>
                      </a:r>
                      <a:endParaRPr lang="fr-FR" sz="1200" dirty="0">
                        <a:latin typeface="Arial Narrow" panose="020B0606020202030204" pitchFamily="34" charset="0"/>
                      </a:endParaRPr>
                    </a:p>
                  </a:txBody>
                  <a:tcPr/>
                </a:tc>
                <a:tc hMerge="1">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endParaRPr>
                    </a:p>
                  </a:txBody>
                  <a:tcPr>
                    <a:lnL w="9525" cap="flat" cmpd="sng" algn="ctr">
                      <a:solidFill>
                        <a:schemeClr val="accent4">
                          <a:lumMod val="40000"/>
                          <a:lumOff val="60000"/>
                        </a:schemeClr>
                      </a:solidFill>
                      <a:prstDash val="solid"/>
                      <a:round/>
                      <a:headEnd type="none" w="med" len="med"/>
                      <a:tailEnd type="none" w="med" len="med"/>
                    </a:lnL>
                    <a:lnR w="9525" cap="flat" cmpd="sng" algn="ctr">
                      <a:solidFill>
                        <a:schemeClr val="accent4">
                          <a:lumMod val="40000"/>
                          <a:lumOff val="60000"/>
                        </a:schemeClr>
                      </a:solidFill>
                      <a:prstDash val="solid"/>
                      <a:round/>
                      <a:headEnd type="none" w="med" len="med"/>
                      <a:tailEnd type="none" w="med" len="med"/>
                    </a:lnR>
                    <a:lnT w="9525" cap="flat" cmpd="sng" algn="ctr">
                      <a:solidFill>
                        <a:schemeClr val="accent4">
                          <a:lumMod val="40000"/>
                          <a:lumOff val="60000"/>
                        </a:schemeClr>
                      </a:solidFill>
                      <a:prstDash val="solid"/>
                      <a:round/>
                      <a:headEnd type="none" w="med" len="med"/>
                      <a:tailEnd type="none" w="med" len="med"/>
                    </a:lnT>
                    <a:lnB w="9525" cap="flat" cmpd="sng" algn="ctr">
                      <a:solidFill>
                        <a:schemeClr val="accent4">
                          <a:lumMod val="40000"/>
                          <a:lumOff val="60000"/>
                        </a:schemeClr>
                      </a:solidFill>
                      <a:prstDash val="solid"/>
                      <a:round/>
                      <a:headEnd type="none" w="med" len="med"/>
                      <a:tailEnd type="none" w="med" len="med"/>
                    </a:lnB>
                  </a:tcPr>
                </a:tc>
                <a:tc hMerge="1">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endParaRPr>
                    </a:p>
                  </a:txBody>
                  <a:tcPr>
                    <a:lnL w="9525" cap="flat" cmpd="sng" algn="ctr">
                      <a:solidFill>
                        <a:schemeClr val="accent4">
                          <a:lumMod val="40000"/>
                          <a:lumOff val="60000"/>
                        </a:schemeClr>
                      </a:solidFill>
                      <a:prstDash val="solid"/>
                      <a:round/>
                      <a:headEnd type="none" w="med" len="med"/>
                      <a:tailEnd type="none" w="med" len="med"/>
                    </a:lnL>
                    <a:lnR w="9525" cap="flat" cmpd="sng" algn="ctr">
                      <a:solidFill>
                        <a:schemeClr val="accent4">
                          <a:lumMod val="40000"/>
                          <a:lumOff val="60000"/>
                        </a:schemeClr>
                      </a:solidFill>
                      <a:prstDash val="solid"/>
                      <a:round/>
                      <a:headEnd type="none" w="med" len="med"/>
                      <a:tailEnd type="none" w="med" len="med"/>
                    </a:lnR>
                    <a:lnT w="9525" cap="flat" cmpd="sng" algn="ctr">
                      <a:solidFill>
                        <a:schemeClr val="accent4">
                          <a:lumMod val="40000"/>
                          <a:lumOff val="60000"/>
                        </a:schemeClr>
                      </a:solidFill>
                      <a:prstDash val="solid"/>
                      <a:round/>
                      <a:headEnd type="none" w="med" len="med"/>
                      <a:tailEnd type="none" w="med" len="med"/>
                    </a:lnT>
                    <a:lnB w="9525" cap="flat" cmpd="sng" algn="ctr">
                      <a:solidFill>
                        <a:schemeClr val="accent4">
                          <a:lumMod val="40000"/>
                          <a:lumOff val="60000"/>
                        </a:schemeClr>
                      </a:solidFill>
                      <a:prstDash val="solid"/>
                      <a:round/>
                      <a:headEnd type="none" w="med" len="med"/>
                      <a:tailEnd type="none" w="med" len="med"/>
                    </a:lnB>
                  </a:tcPr>
                </a:tc>
                <a:tc hMerge="1">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endParaRPr>
                    </a:p>
                  </a:txBody>
                  <a:tcPr>
                    <a:lnL w="9525" cap="flat" cmpd="sng" algn="ctr">
                      <a:solidFill>
                        <a:schemeClr val="accent4">
                          <a:lumMod val="40000"/>
                          <a:lumOff val="60000"/>
                        </a:schemeClr>
                      </a:solidFill>
                      <a:prstDash val="solid"/>
                      <a:round/>
                      <a:headEnd type="none" w="med" len="med"/>
                      <a:tailEnd type="none" w="med" len="med"/>
                    </a:lnL>
                    <a:lnT w="9525" cap="flat" cmpd="sng" algn="ctr">
                      <a:solidFill>
                        <a:schemeClr val="accent4">
                          <a:lumMod val="40000"/>
                          <a:lumOff val="60000"/>
                        </a:schemeClr>
                      </a:solidFill>
                      <a:prstDash val="solid"/>
                      <a:round/>
                      <a:headEnd type="none" w="med" len="med"/>
                      <a:tailEnd type="none" w="med" len="med"/>
                    </a:lnT>
                    <a:lnB w="9525" cap="flat" cmpd="sng" algn="ctr">
                      <a:solidFill>
                        <a:schemeClr val="accent4">
                          <a:lumMod val="40000"/>
                          <a:lumOff val="60000"/>
                        </a:schemeClr>
                      </a:solidFill>
                      <a:prstDash val="solid"/>
                      <a:round/>
                      <a:headEnd type="none" w="med" len="med"/>
                      <a:tailEnd type="none" w="med" len="med"/>
                    </a:lnB>
                  </a:tcPr>
                </a:tc>
                <a:extLst>
                  <a:ext uri="{0D108BD9-81ED-4DB2-BD59-A6C34878D82A}">
                    <a16:rowId xmlns:a16="http://schemas.microsoft.com/office/drawing/2014/main" val="3678491877"/>
                  </a:ext>
                </a:extLst>
              </a:tr>
              <a:tr h="260760">
                <a:tc>
                  <a:txBody>
                    <a:bodyPr/>
                    <a:lstStyle/>
                    <a:p>
                      <a:r>
                        <a:rPr lang="fr-FR" sz="1200"/>
                        <a:t>Amortissement</a:t>
                      </a:r>
                      <a:endParaRPr lang="fr-FR" sz="1200">
                        <a:latin typeface="Arial Narrow" panose="020B0606020202030204" pitchFamily="34" charset="0"/>
                      </a:endParaRPr>
                    </a:p>
                  </a:txBody>
                  <a:tcPr/>
                </a:tc>
                <a:tc gridSpan="4">
                  <a:txBody>
                    <a:bodyPr/>
                    <a:lstStyle/>
                    <a:p>
                      <a:pPr algn="ctr"/>
                      <a:r>
                        <a:rPr lang="fr-FR" sz="1200" dirty="0"/>
                        <a:t>Échéances constantes</a:t>
                      </a:r>
                      <a:endParaRPr lang="fr-FR" sz="1200" dirty="0">
                        <a:latin typeface="Arial Narrow" panose="020B0606020202030204" pitchFamily="34" charset="0"/>
                      </a:endParaRP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321743824"/>
                  </a:ext>
                </a:extLst>
              </a:tr>
              <a:tr h="260760">
                <a:tc>
                  <a:txBody>
                    <a:bodyPr/>
                    <a:lstStyle/>
                    <a:p>
                      <a:r>
                        <a:rPr lang="fr-FR" sz="1200"/>
                        <a:t>Modulation d’échéances</a:t>
                      </a:r>
                      <a:endParaRPr lang="fr-FR" sz="1200">
                        <a:latin typeface="Arial Narrow" panose="020B0606020202030204" pitchFamily="34" charset="0"/>
                      </a:endParaRPr>
                    </a:p>
                  </a:txBody>
                  <a:tcPr/>
                </a:tc>
                <a:tc gridSpan="4">
                  <a:txBody>
                    <a:bodyPr/>
                    <a:lstStyle/>
                    <a:p>
                      <a:pPr algn="ctr"/>
                      <a:r>
                        <a:rPr lang="fr-FR" sz="1200" dirty="0"/>
                        <a:t>Possible, à l’appréciation de la Caisse</a:t>
                      </a:r>
                      <a:endParaRPr lang="fr-FR" sz="1200" dirty="0">
                        <a:latin typeface="Arial Narrow" panose="020B0606020202030204" pitchFamily="34" charset="0"/>
                      </a:endParaRPr>
                    </a:p>
                  </a:txBody>
                  <a:tcPr/>
                </a:tc>
                <a:tc hMerge="1">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endParaRPr>
                    </a:p>
                  </a:txBody>
                  <a:tcPr>
                    <a:lnL w="9525" cap="flat" cmpd="sng" algn="ctr">
                      <a:solidFill>
                        <a:schemeClr val="accent4">
                          <a:lumMod val="40000"/>
                          <a:lumOff val="60000"/>
                        </a:schemeClr>
                      </a:solidFill>
                      <a:prstDash val="solid"/>
                      <a:round/>
                      <a:headEnd type="none" w="med" len="med"/>
                      <a:tailEnd type="none" w="med" len="med"/>
                    </a:lnL>
                    <a:lnR w="9525" cap="flat" cmpd="sng" algn="ctr">
                      <a:solidFill>
                        <a:schemeClr val="accent4">
                          <a:lumMod val="40000"/>
                          <a:lumOff val="60000"/>
                        </a:schemeClr>
                      </a:solidFill>
                      <a:prstDash val="solid"/>
                      <a:round/>
                      <a:headEnd type="none" w="med" len="med"/>
                      <a:tailEnd type="none" w="med" len="med"/>
                    </a:lnR>
                    <a:lnT w="9525" cap="flat" cmpd="sng" algn="ctr">
                      <a:solidFill>
                        <a:schemeClr val="accent4">
                          <a:lumMod val="40000"/>
                          <a:lumOff val="60000"/>
                        </a:schemeClr>
                      </a:solidFill>
                      <a:prstDash val="solid"/>
                      <a:round/>
                      <a:headEnd type="none" w="med" len="med"/>
                      <a:tailEnd type="none" w="med" len="med"/>
                    </a:lnT>
                    <a:lnB w="9525" cap="flat" cmpd="sng" algn="ctr">
                      <a:solidFill>
                        <a:schemeClr val="accent4">
                          <a:lumMod val="40000"/>
                          <a:lumOff val="60000"/>
                        </a:schemeClr>
                      </a:solidFill>
                      <a:prstDash val="solid"/>
                      <a:round/>
                      <a:headEnd type="none" w="med" len="med"/>
                      <a:tailEnd type="none" w="med" len="med"/>
                    </a:lnB>
                  </a:tcPr>
                </a:tc>
                <a:tc hMerge="1">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endParaRPr>
                    </a:p>
                  </a:txBody>
                  <a:tcPr>
                    <a:lnL w="9525" cap="flat" cmpd="sng" algn="ctr">
                      <a:solidFill>
                        <a:schemeClr val="accent4">
                          <a:lumMod val="40000"/>
                          <a:lumOff val="60000"/>
                        </a:schemeClr>
                      </a:solidFill>
                      <a:prstDash val="solid"/>
                      <a:round/>
                      <a:headEnd type="none" w="med" len="med"/>
                      <a:tailEnd type="none" w="med" len="med"/>
                    </a:lnL>
                    <a:lnR w="9525" cap="flat" cmpd="sng" algn="ctr">
                      <a:solidFill>
                        <a:schemeClr val="accent4">
                          <a:lumMod val="40000"/>
                          <a:lumOff val="60000"/>
                        </a:schemeClr>
                      </a:solidFill>
                      <a:prstDash val="solid"/>
                      <a:round/>
                      <a:headEnd type="none" w="med" len="med"/>
                      <a:tailEnd type="none" w="med" len="med"/>
                    </a:lnR>
                    <a:lnT w="9525" cap="flat" cmpd="sng" algn="ctr">
                      <a:solidFill>
                        <a:schemeClr val="accent4">
                          <a:lumMod val="40000"/>
                          <a:lumOff val="60000"/>
                        </a:schemeClr>
                      </a:solidFill>
                      <a:prstDash val="solid"/>
                      <a:round/>
                      <a:headEnd type="none" w="med" len="med"/>
                      <a:tailEnd type="none" w="med" len="med"/>
                    </a:lnT>
                    <a:lnB w="9525" cap="flat" cmpd="sng" algn="ctr">
                      <a:solidFill>
                        <a:schemeClr val="accent4">
                          <a:lumMod val="40000"/>
                          <a:lumOff val="60000"/>
                        </a:schemeClr>
                      </a:solidFill>
                      <a:prstDash val="solid"/>
                      <a:round/>
                      <a:headEnd type="none" w="med" len="med"/>
                      <a:tailEnd type="none" w="med" len="med"/>
                    </a:lnB>
                  </a:tcPr>
                </a:tc>
                <a:tc hMerge="1">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endParaRPr>
                    </a:p>
                  </a:txBody>
                  <a:tcPr>
                    <a:lnL w="9525" cap="flat" cmpd="sng" algn="ctr">
                      <a:solidFill>
                        <a:schemeClr val="accent4">
                          <a:lumMod val="40000"/>
                          <a:lumOff val="60000"/>
                        </a:schemeClr>
                      </a:solidFill>
                      <a:prstDash val="solid"/>
                      <a:round/>
                      <a:headEnd type="none" w="med" len="med"/>
                      <a:tailEnd type="none" w="med" len="med"/>
                    </a:lnL>
                    <a:lnT w="9525" cap="flat" cmpd="sng" algn="ctr">
                      <a:solidFill>
                        <a:schemeClr val="accent4">
                          <a:lumMod val="40000"/>
                          <a:lumOff val="60000"/>
                        </a:schemeClr>
                      </a:solidFill>
                      <a:prstDash val="solid"/>
                      <a:round/>
                      <a:headEnd type="none" w="med" len="med"/>
                      <a:tailEnd type="none" w="med" len="med"/>
                    </a:lnT>
                    <a:lnB w="9525" cap="flat" cmpd="sng" algn="ctr">
                      <a:solidFill>
                        <a:schemeClr val="accent4">
                          <a:lumMod val="40000"/>
                          <a:lumOff val="60000"/>
                        </a:schemeClr>
                      </a:solidFill>
                      <a:prstDash val="solid"/>
                      <a:round/>
                      <a:headEnd type="none" w="med" len="med"/>
                      <a:tailEnd type="none" w="med" len="med"/>
                    </a:lnB>
                  </a:tcPr>
                </a:tc>
                <a:extLst>
                  <a:ext uri="{0D108BD9-81ED-4DB2-BD59-A6C34878D82A}">
                    <a16:rowId xmlns:a16="http://schemas.microsoft.com/office/drawing/2014/main" val="3617519943"/>
                  </a:ext>
                </a:extLst>
              </a:tr>
              <a:tr h="260760">
                <a:tc>
                  <a:txBody>
                    <a:bodyPr/>
                    <a:lstStyle/>
                    <a:p>
                      <a:r>
                        <a:rPr lang="fr-FR" sz="1200"/>
                        <a:t>Frais de dossier</a:t>
                      </a:r>
                      <a:endParaRPr lang="fr-FR" sz="1200">
                        <a:latin typeface="Arial Narrow" panose="020B0606020202030204" pitchFamily="34" charset="0"/>
                      </a:endParaRPr>
                    </a:p>
                  </a:txBody>
                  <a:tcPr/>
                </a:tc>
                <a:tc gridSpan="4">
                  <a:txBody>
                    <a:bodyPr/>
                    <a:lstStyle/>
                    <a:p>
                      <a:pPr algn="ctr"/>
                      <a:r>
                        <a:rPr lang="fr-FR" sz="1200" dirty="0"/>
                        <a:t>Oui </a:t>
                      </a:r>
                      <a:endParaRPr lang="fr-FR" sz="1200" dirty="0">
                        <a:latin typeface="Arial Narrow" panose="020B0606020202030204" pitchFamily="34" charset="0"/>
                      </a:endParaRPr>
                    </a:p>
                  </a:txBody>
                  <a:tcPr/>
                </a:tc>
                <a:tc hMerge="1">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endParaRPr>
                    </a:p>
                  </a:txBody>
                  <a:tcPr>
                    <a:lnL w="9525" cap="flat" cmpd="sng" algn="ctr">
                      <a:solidFill>
                        <a:schemeClr val="accent4">
                          <a:lumMod val="40000"/>
                          <a:lumOff val="60000"/>
                        </a:schemeClr>
                      </a:solidFill>
                      <a:prstDash val="solid"/>
                      <a:round/>
                      <a:headEnd type="none" w="med" len="med"/>
                      <a:tailEnd type="none" w="med" len="med"/>
                    </a:lnL>
                    <a:lnR w="9525" cap="flat" cmpd="sng" algn="ctr">
                      <a:solidFill>
                        <a:schemeClr val="accent4">
                          <a:lumMod val="40000"/>
                          <a:lumOff val="60000"/>
                        </a:schemeClr>
                      </a:solidFill>
                      <a:prstDash val="solid"/>
                      <a:round/>
                      <a:headEnd type="none" w="med" len="med"/>
                      <a:tailEnd type="none" w="med" len="med"/>
                    </a:lnR>
                    <a:lnT w="9525" cap="flat" cmpd="sng" algn="ctr">
                      <a:solidFill>
                        <a:schemeClr val="accent4">
                          <a:lumMod val="40000"/>
                          <a:lumOff val="60000"/>
                        </a:schemeClr>
                      </a:solidFill>
                      <a:prstDash val="solid"/>
                      <a:round/>
                      <a:headEnd type="none" w="med" len="med"/>
                      <a:tailEnd type="none" w="med" len="med"/>
                    </a:lnT>
                    <a:lnB w="9525" cap="flat" cmpd="sng" algn="ctr">
                      <a:solidFill>
                        <a:schemeClr val="accent4">
                          <a:lumMod val="40000"/>
                          <a:lumOff val="60000"/>
                        </a:schemeClr>
                      </a:solidFill>
                      <a:prstDash val="solid"/>
                      <a:round/>
                      <a:headEnd type="none" w="med" len="med"/>
                      <a:tailEnd type="none" w="med" len="med"/>
                    </a:lnB>
                  </a:tcPr>
                </a:tc>
                <a:tc hMerge="1">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endParaRPr>
                    </a:p>
                  </a:txBody>
                  <a:tcPr>
                    <a:lnL w="9525" cap="flat" cmpd="sng" algn="ctr">
                      <a:solidFill>
                        <a:schemeClr val="accent4">
                          <a:lumMod val="40000"/>
                          <a:lumOff val="60000"/>
                        </a:schemeClr>
                      </a:solidFill>
                      <a:prstDash val="solid"/>
                      <a:round/>
                      <a:headEnd type="none" w="med" len="med"/>
                      <a:tailEnd type="none" w="med" len="med"/>
                    </a:lnL>
                    <a:lnR w="9525" cap="flat" cmpd="sng" algn="ctr">
                      <a:solidFill>
                        <a:schemeClr val="accent4">
                          <a:lumMod val="40000"/>
                          <a:lumOff val="60000"/>
                        </a:schemeClr>
                      </a:solidFill>
                      <a:prstDash val="solid"/>
                      <a:round/>
                      <a:headEnd type="none" w="med" len="med"/>
                      <a:tailEnd type="none" w="med" len="med"/>
                    </a:lnR>
                    <a:lnT w="9525" cap="flat" cmpd="sng" algn="ctr">
                      <a:solidFill>
                        <a:schemeClr val="accent4">
                          <a:lumMod val="40000"/>
                          <a:lumOff val="60000"/>
                        </a:schemeClr>
                      </a:solidFill>
                      <a:prstDash val="solid"/>
                      <a:round/>
                      <a:headEnd type="none" w="med" len="med"/>
                      <a:tailEnd type="none" w="med" len="med"/>
                    </a:lnT>
                    <a:lnB w="9525" cap="flat" cmpd="sng" algn="ctr">
                      <a:solidFill>
                        <a:schemeClr val="accent4">
                          <a:lumMod val="40000"/>
                          <a:lumOff val="60000"/>
                        </a:schemeClr>
                      </a:solidFill>
                      <a:prstDash val="solid"/>
                      <a:round/>
                      <a:headEnd type="none" w="med" len="med"/>
                      <a:tailEnd type="none" w="med" len="med"/>
                    </a:lnB>
                  </a:tcPr>
                </a:tc>
                <a:tc hMerge="1">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endParaRPr>
                    </a:p>
                  </a:txBody>
                  <a:tcPr>
                    <a:lnL w="9525" cap="flat" cmpd="sng" algn="ctr">
                      <a:solidFill>
                        <a:schemeClr val="accent4">
                          <a:lumMod val="40000"/>
                          <a:lumOff val="60000"/>
                        </a:schemeClr>
                      </a:solidFill>
                      <a:prstDash val="solid"/>
                      <a:round/>
                      <a:headEnd type="none" w="med" len="med"/>
                      <a:tailEnd type="none" w="med" len="med"/>
                    </a:lnL>
                    <a:lnT w="9525" cap="flat" cmpd="sng" algn="ctr">
                      <a:solidFill>
                        <a:schemeClr val="accent4">
                          <a:lumMod val="40000"/>
                          <a:lumOff val="60000"/>
                        </a:schemeClr>
                      </a:solidFill>
                      <a:prstDash val="solid"/>
                      <a:round/>
                      <a:headEnd type="none" w="med" len="med"/>
                      <a:tailEnd type="none" w="med" len="med"/>
                    </a:lnT>
                    <a:lnB w="9525" cap="flat" cmpd="sng" algn="ctr">
                      <a:solidFill>
                        <a:schemeClr val="accent4">
                          <a:lumMod val="40000"/>
                          <a:lumOff val="60000"/>
                        </a:schemeClr>
                      </a:solidFill>
                      <a:prstDash val="solid"/>
                      <a:round/>
                      <a:headEnd type="none" w="med" len="med"/>
                      <a:tailEnd type="none" w="med" len="med"/>
                    </a:lnB>
                  </a:tcPr>
                </a:tc>
                <a:extLst>
                  <a:ext uri="{0D108BD9-81ED-4DB2-BD59-A6C34878D82A}">
                    <a16:rowId xmlns:a16="http://schemas.microsoft.com/office/drawing/2014/main" val="996132881"/>
                  </a:ext>
                </a:extLst>
              </a:tr>
              <a:tr h="434599">
                <a:tc>
                  <a:txBody>
                    <a:bodyPr/>
                    <a:lstStyle/>
                    <a:p>
                      <a:r>
                        <a:rPr lang="fr-FR" sz="1200"/>
                        <a:t>Garanties additionnelles</a:t>
                      </a:r>
                      <a:endParaRPr lang="fr-FR" sz="1200">
                        <a:latin typeface="Arial Narrow" panose="020B0606020202030204" pitchFamily="34" charset="0"/>
                      </a:endParaRPr>
                    </a:p>
                  </a:txBody>
                  <a:tcPr/>
                </a:tc>
                <a:tc gridSpan="4">
                  <a:txBody>
                    <a:bodyPr/>
                    <a:lstStyle/>
                    <a:p>
                      <a:pPr algn="ctr"/>
                      <a:r>
                        <a:rPr lang="fr-FR" sz="1200" dirty="0"/>
                        <a:t>Possible : Cautions personnelles  |  Garanties sur les biens d’exploitations (gage, nantissement)  |  Garanties externes (Bpifrance, CEGC)  |  Assurances usuelles</a:t>
                      </a:r>
                      <a:endParaRPr lang="fr-FR" sz="1200" dirty="0">
                        <a:latin typeface="Arial Narrow" panose="020B0606020202030204" pitchFamily="34" charset="0"/>
                      </a:endParaRPr>
                    </a:p>
                  </a:txBody>
                  <a:tcPr/>
                </a:tc>
                <a:tc hMerge="1">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endParaRPr>
                    </a:p>
                  </a:txBody>
                  <a:tcPr>
                    <a:lnL w="9525" cap="flat" cmpd="sng" algn="ctr">
                      <a:solidFill>
                        <a:schemeClr val="accent4">
                          <a:lumMod val="40000"/>
                          <a:lumOff val="60000"/>
                        </a:schemeClr>
                      </a:solidFill>
                      <a:prstDash val="solid"/>
                      <a:round/>
                      <a:headEnd type="none" w="med" len="med"/>
                      <a:tailEnd type="none" w="med" len="med"/>
                    </a:lnL>
                    <a:lnR w="9525" cap="flat" cmpd="sng" algn="ctr">
                      <a:solidFill>
                        <a:schemeClr val="accent4">
                          <a:lumMod val="40000"/>
                          <a:lumOff val="60000"/>
                        </a:schemeClr>
                      </a:solidFill>
                      <a:prstDash val="solid"/>
                      <a:round/>
                      <a:headEnd type="none" w="med" len="med"/>
                      <a:tailEnd type="none" w="med" len="med"/>
                    </a:lnR>
                    <a:lnT w="9525" cap="flat" cmpd="sng" algn="ctr">
                      <a:solidFill>
                        <a:schemeClr val="accent4">
                          <a:lumMod val="40000"/>
                          <a:lumOff val="60000"/>
                        </a:schemeClr>
                      </a:solidFill>
                      <a:prstDash val="solid"/>
                      <a:round/>
                      <a:headEnd type="none" w="med" len="med"/>
                      <a:tailEnd type="none" w="med" len="med"/>
                    </a:lnT>
                    <a:lnB w="9525" cap="flat" cmpd="sng" algn="ctr">
                      <a:solidFill>
                        <a:schemeClr val="accent4">
                          <a:lumMod val="40000"/>
                          <a:lumOff val="60000"/>
                        </a:schemeClr>
                      </a:solidFill>
                      <a:prstDash val="solid"/>
                      <a:round/>
                      <a:headEnd type="none" w="med" len="med"/>
                      <a:tailEnd type="none" w="med" len="med"/>
                    </a:lnB>
                  </a:tcPr>
                </a:tc>
                <a:tc hMerge="1">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endParaRPr>
                    </a:p>
                  </a:txBody>
                  <a:tcPr>
                    <a:lnL w="9525" cap="flat" cmpd="sng" algn="ctr">
                      <a:solidFill>
                        <a:schemeClr val="accent4">
                          <a:lumMod val="40000"/>
                          <a:lumOff val="60000"/>
                        </a:schemeClr>
                      </a:solidFill>
                      <a:prstDash val="solid"/>
                      <a:round/>
                      <a:headEnd type="none" w="med" len="med"/>
                      <a:tailEnd type="none" w="med" len="med"/>
                    </a:lnL>
                    <a:lnR w="9525" cap="flat" cmpd="sng" algn="ctr">
                      <a:solidFill>
                        <a:schemeClr val="accent4">
                          <a:lumMod val="40000"/>
                          <a:lumOff val="60000"/>
                        </a:schemeClr>
                      </a:solidFill>
                      <a:prstDash val="solid"/>
                      <a:round/>
                      <a:headEnd type="none" w="med" len="med"/>
                      <a:tailEnd type="none" w="med" len="med"/>
                    </a:lnR>
                    <a:lnT w="9525" cap="flat" cmpd="sng" algn="ctr">
                      <a:solidFill>
                        <a:schemeClr val="accent4">
                          <a:lumMod val="40000"/>
                          <a:lumOff val="60000"/>
                        </a:schemeClr>
                      </a:solidFill>
                      <a:prstDash val="solid"/>
                      <a:round/>
                      <a:headEnd type="none" w="med" len="med"/>
                      <a:tailEnd type="none" w="med" len="med"/>
                    </a:lnT>
                    <a:lnB w="9525" cap="flat" cmpd="sng" algn="ctr">
                      <a:solidFill>
                        <a:schemeClr val="accent4">
                          <a:lumMod val="40000"/>
                          <a:lumOff val="60000"/>
                        </a:schemeClr>
                      </a:solidFill>
                      <a:prstDash val="solid"/>
                      <a:round/>
                      <a:headEnd type="none" w="med" len="med"/>
                      <a:tailEnd type="none" w="med" len="med"/>
                    </a:lnB>
                  </a:tcPr>
                </a:tc>
                <a:tc hMerge="1">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Narrow" panose="020B0606020202030204" pitchFamily="34" charset="0"/>
                        <a:ea typeface="+mn-ea"/>
                        <a:cs typeface="+mn-cs"/>
                      </a:endParaRPr>
                    </a:p>
                  </a:txBody>
                  <a:tcPr>
                    <a:lnL w="9525" cap="flat" cmpd="sng" algn="ctr">
                      <a:solidFill>
                        <a:schemeClr val="accent4">
                          <a:lumMod val="40000"/>
                          <a:lumOff val="60000"/>
                        </a:schemeClr>
                      </a:solidFill>
                      <a:prstDash val="solid"/>
                      <a:round/>
                      <a:headEnd type="none" w="med" len="med"/>
                      <a:tailEnd type="none" w="med" len="med"/>
                    </a:lnL>
                    <a:lnT w="9525" cap="flat" cmpd="sng" algn="ctr">
                      <a:solidFill>
                        <a:schemeClr val="accent4">
                          <a:lumMod val="40000"/>
                          <a:lumOff val="60000"/>
                        </a:schemeClr>
                      </a:solidFill>
                      <a:prstDash val="solid"/>
                      <a:round/>
                      <a:headEnd type="none" w="med" len="med"/>
                      <a:tailEnd type="none" w="med" len="med"/>
                    </a:lnT>
                    <a:lnB w="9525" cap="flat" cmpd="sng" algn="ctr">
                      <a:solidFill>
                        <a:schemeClr val="accent4">
                          <a:lumMod val="40000"/>
                          <a:lumOff val="60000"/>
                        </a:schemeClr>
                      </a:solidFill>
                      <a:prstDash val="solid"/>
                      <a:round/>
                      <a:headEnd type="none" w="med" len="med"/>
                      <a:tailEnd type="none" w="med" len="med"/>
                    </a:lnB>
                  </a:tcPr>
                </a:tc>
                <a:extLst>
                  <a:ext uri="{0D108BD9-81ED-4DB2-BD59-A6C34878D82A}">
                    <a16:rowId xmlns:a16="http://schemas.microsoft.com/office/drawing/2014/main" val="112158279"/>
                  </a:ext>
                </a:extLst>
              </a:tr>
              <a:tr h="260760">
                <a:tc>
                  <a:txBody>
                    <a:bodyPr/>
                    <a:lstStyle/>
                    <a:p>
                      <a:r>
                        <a:rPr lang="fr-FR" sz="1200" dirty="0"/>
                        <a:t>Remboursement anticipé</a:t>
                      </a:r>
                      <a:endParaRPr lang="fr-FR" sz="1200" dirty="0">
                        <a:latin typeface="Arial Narrow" panose="020B0606020202030204" pitchFamily="34" charset="0"/>
                      </a:endParaRPr>
                    </a:p>
                  </a:txBody>
                  <a:tcPr/>
                </a:tc>
                <a:tc gridSpan="4">
                  <a:txBody>
                    <a:bodyPr/>
                    <a:lstStyle/>
                    <a:p>
                      <a:pPr algn="ctr"/>
                      <a:r>
                        <a:rPr lang="fr-FR" sz="1200" dirty="0"/>
                        <a:t>Partiel ou total possible à chaque date d’échéance, avec des indemnités actuarielles ou forfaitaires (clause usuelle Caisse pour prêt taux fixe)</a:t>
                      </a:r>
                      <a:endParaRPr lang="fr-FR" sz="1200" dirty="0">
                        <a:latin typeface="Arial Narrow" panose="020B0606020202030204" pitchFamily="34" charset="0"/>
                      </a:endParaRP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267923932"/>
                  </a:ext>
                </a:extLst>
              </a:tr>
            </a:tbl>
          </a:graphicData>
        </a:graphic>
      </p:graphicFrame>
      <p:pic>
        <p:nvPicPr>
          <p:cNvPr id="23" name="Graphique 22">
            <a:extLst>
              <a:ext uri="{FF2B5EF4-FFF2-40B4-BE49-F238E27FC236}">
                <a16:creationId xmlns:a16="http://schemas.microsoft.com/office/drawing/2014/main" id="{EB48154F-0DB3-47A1-BEED-36C739E1D68D}"/>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710430" y="1248624"/>
            <a:ext cx="363816" cy="363816"/>
          </a:xfrm>
          <a:prstGeom prst="rect">
            <a:avLst/>
          </a:prstGeom>
        </p:spPr>
      </p:pic>
      <p:pic>
        <p:nvPicPr>
          <p:cNvPr id="24" name="Graphique 23">
            <a:extLst>
              <a:ext uri="{FF2B5EF4-FFF2-40B4-BE49-F238E27FC236}">
                <a16:creationId xmlns:a16="http://schemas.microsoft.com/office/drawing/2014/main" id="{794B1FE8-3B25-45DC-A254-41284A5651BE}"/>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377126" y="1252689"/>
            <a:ext cx="363816" cy="363816"/>
          </a:xfrm>
          <a:prstGeom prst="rect">
            <a:avLst/>
          </a:prstGeom>
        </p:spPr>
      </p:pic>
      <p:pic>
        <p:nvPicPr>
          <p:cNvPr id="25" name="Graphique 24">
            <a:extLst>
              <a:ext uri="{FF2B5EF4-FFF2-40B4-BE49-F238E27FC236}">
                <a16:creationId xmlns:a16="http://schemas.microsoft.com/office/drawing/2014/main" id="{409564B9-E28C-4992-98D5-53A566E771CD}"/>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9008926" y="1248624"/>
            <a:ext cx="363816" cy="363816"/>
          </a:xfrm>
          <a:prstGeom prst="rect">
            <a:avLst/>
          </a:prstGeom>
        </p:spPr>
      </p:pic>
      <p:pic>
        <p:nvPicPr>
          <p:cNvPr id="26" name="Graphique 25">
            <a:extLst>
              <a:ext uri="{FF2B5EF4-FFF2-40B4-BE49-F238E27FC236}">
                <a16:creationId xmlns:a16="http://schemas.microsoft.com/office/drawing/2014/main" id="{635B88C6-5B4A-45B1-9253-4683F7871BFD}"/>
              </a:ext>
            </a:extLst>
          </p:cNvPr>
          <p:cNvPicPr>
            <a:picLocks noChangeAspect="1"/>
          </p:cNvPicPr>
          <p:nvPr/>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11319161" y="1257762"/>
            <a:ext cx="363816" cy="363816"/>
          </a:xfrm>
          <a:prstGeom prst="rect">
            <a:avLst/>
          </a:prstGeom>
        </p:spPr>
      </p:pic>
      <p:sp>
        <p:nvSpPr>
          <p:cNvPr id="20" name="Titre 1">
            <a:extLst>
              <a:ext uri="{FF2B5EF4-FFF2-40B4-BE49-F238E27FC236}">
                <a16:creationId xmlns:a16="http://schemas.microsoft.com/office/drawing/2014/main" id="{E709B76D-AB71-42CF-8EC2-DC100FDBC4AC}"/>
              </a:ext>
            </a:extLst>
          </p:cNvPr>
          <p:cNvSpPr txBox="1">
            <a:spLocks/>
          </p:cNvSpPr>
          <p:nvPr/>
        </p:nvSpPr>
        <p:spPr>
          <a:xfrm>
            <a:off x="509022" y="1216375"/>
            <a:ext cx="2328135" cy="941651"/>
          </a:xfrm>
          <a:prstGeom prst="rect">
            <a:avLst/>
          </a:prstGeom>
        </p:spPr>
        <p:txBody>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r>
              <a:rPr lang="fr-FR" sz="1200" cap="none" dirty="0">
                <a:solidFill>
                  <a:srgbClr val="C00000"/>
                </a:solidFill>
                <a:latin typeface="Arial Black" panose="020B0A04020102020204" pitchFamily="34" charset="0"/>
              </a:rPr>
              <a:t>Synthèse et caractéristiques des prêts </a:t>
            </a:r>
            <a:r>
              <a:rPr lang="fr-FR" sz="1200" i="1" cap="none" dirty="0">
                <a:solidFill>
                  <a:srgbClr val="C00000"/>
                </a:solidFill>
                <a:latin typeface="Arial Black" panose="020B0A04020102020204" pitchFamily="34" charset="0"/>
              </a:rPr>
              <a:t>GREEN</a:t>
            </a:r>
            <a:endParaRPr lang="fr-FR" sz="1200" cap="none" dirty="0">
              <a:solidFill>
                <a:srgbClr val="C00000"/>
              </a:solidFill>
              <a:latin typeface="Arial Black" panose="020B0A04020102020204" pitchFamily="34" charset="0"/>
            </a:endParaRPr>
          </a:p>
        </p:txBody>
      </p:sp>
      <p:pic>
        <p:nvPicPr>
          <p:cNvPr id="19" name="Graphique 18">
            <a:extLst>
              <a:ext uri="{FF2B5EF4-FFF2-40B4-BE49-F238E27FC236}">
                <a16:creationId xmlns:a16="http://schemas.microsoft.com/office/drawing/2014/main" id="{CF81FABF-48C8-43F4-B46D-3A0CE4662647}"/>
              </a:ext>
            </a:extLst>
          </p:cNvPr>
          <p:cNvPicPr>
            <a:picLocks noChangeAspect="1"/>
          </p:cNvPicPr>
          <p:nvPr/>
        </p:nvPicPr>
        <p:blipFill>
          <a:blip r:embed="rId11" cstate="screen">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rot="5737543">
            <a:off x="148012" y="859033"/>
            <a:ext cx="833996" cy="833996"/>
          </a:xfrm>
          <a:prstGeom prst="rect">
            <a:avLst/>
          </a:prstGeom>
        </p:spPr>
      </p:pic>
    </p:spTree>
    <p:extLst>
      <p:ext uri="{BB962C8B-B14F-4D97-AF65-F5344CB8AC3E}">
        <p14:creationId xmlns:p14="http://schemas.microsoft.com/office/powerpoint/2010/main" val="19821017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solidFill>
                  <a:srgbClr val="00B050"/>
                </a:solidFill>
                <a:latin typeface="Montserrat Black" panose="00000A00000000000000" pitchFamily="2" charset="0"/>
              </a:rPr>
              <a:t>LA GAMME DE CREDITS GREEN</a:t>
            </a:r>
          </a:p>
        </p:txBody>
      </p:sp>
      <p:sp>
        <p:nvSpPr>
          <p:cNvPr id="4" name="Titre 1">
            <a:extLst>
              <a:ext uri="{FF2B5EF4-FFF2-40B4-BE49-F238E27FC236}">
                <a16:creationId xmlns:a16="http://schemas.microsoft.com/office/drawing/2014/main" id="{47D82D42-4497-4396-A926-35FF82FC78E7}"/>
              </a:ext>
            </a:extLst>
          </p:cNvPr>
          <p:cNvSpPr txBox="1">
            <a:spLocks/>
          </p:cNvSpPr>
          <p:nvPr/>
        </p:nvSpPr>
        <p:spPr>
          <a:xfrm>
            <a:off x="-1525515" y="983436"/>
            <a:ext cx="9858401" cy="449816"/>
          </a:xfrm>
          <a:prstGeom prst="rect">
            <a:avLst/>
          </a:prstGeom>
        </p:spPr>
        <p:txBody>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r>
              <a:rPr lang="fr-FR" dirty="0">
                <a:solidFill>
                  <a:schemeClr val="tx1">
                    <a:lumMod val="75000"/>
                    <a:lumOff val="25000"/>
                  </a:schemeClr>
                </a:solidFill>
                <a:latin typeface="Arial Black" panose="020B0A04020102020204" pitchFamily="34" charset="0"/>
              </a:rPr>
              <a:t>Garanties Bpifrance</a:t>
            </a:r>
          </a:p>
        </p:txBody>
      </p:sp>
      <p:sp>
        <p:nvSpPr>
          <p:cNvPr id="5" name="Espace réservé du texte 2">
            <a:extLst>
              <a:ext uri="{FF2B5EF4-FFF2-40B4-BE49-F238E27FC236}">
                <a16:creationId xmlns:a16="http://schemas.microsoft.com/office/drawing/2014/main" id="{51FDF8B8-79EB-4B97-ADBC-423DD5B40A19}"/>
              </a:ext>
            </a:extLst>
          </p:cNvPr>
          <p:cNvSpPr txBox="1">
            <a:spLocks/>
          </p:cNvSpPr>
          <p:nvPr/>
        </p:nvSpPr>
        <p:spPr>
          <a:xfrm>
            <a:off x="966470" y="1376527"/>
            <a:ext cx="10741764" cy="384043"/>
          </a:xfrm>
          <a:prstGeom prst="rect">
            <a:avLst/>
          </a:prstGeom>
        </p:spPr>
        <p:txBody>
          <a:bodyPr>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2000" dirty="0"/>
              <a:t>Des garanties externes, dont certaines conditionnées à un cofinancement par Bpifrance</a:t>
            </a:r>
          </a:p>
        </p:txBody>
      </p:sp>
      <p:pic>
        <p:nvPicPr>
          <p:cNvPr id="7" name="Graphique 6">
            <a:extLst>
              <a:ext uri="{FF2B5EF4-FFF2-40B4-BE49-F238E27FC236}">
                <a16:creationId xmlns:a16="http://schemas.microsoft.com/office/drawing/2014/main" id="{C24171DA-373B-4386-8F60-CA562A47D47B}"/>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474192" y="259200"/>
            <a:ext cx="468085" cy="468085"/>
          </a:xfrm>
          <a:prstGeom prst="rect">
            <a:avLst/>
          </a:prstGeom>
        </p:spPr>
      </p:pic>
      <p:pic>
        <p:nvPicPr>
          <p:cNvPr id="2" name="Image 1">
            <a:extLst>
              <a:ext uri="{FF2B5EF4-FFF2-40B4-BE49-F238E27FC236}">
                <a16:creationId xmlns:a16="http://schemas.microsoft.com/office/drawing/2014/main" id="{C8A04811-0D65-49B9-A650-9F8921F1B4D1}"/>
              </a:ext>
            </a:extLst>
          </p:cNvPr>
          <p:cNvPicPr>
            <a:picLocks noChangeAspect="1"/>
          </p:cNvPicPr>
          <p:nvPr/>
        </p:nvPicPr>
        <p:blipFill>
          <a:blip r:embed="rId5"/>
          <a:stretch>
            <a:fillRect/>
          </a:stretch>
        </p:blipFill>
        <p:spPr>
          <a:xfrm>
            <a:off x="1023848" y="1941731"/>
            <a:ext cx="9256076" cy="4078623"/>
          </a:xfrm>
          <a:prstGeom prst="rect">
            <a:avLst/>
          </a:prstGeom>
        </p:spPr>
      </p:pic>
      <p:sp>
        <p:nvSpPr>
          <p:cNvPr id="3" name="Ellipse 2">
            <a:extLst>
              <a:ext uri="{FF2B5EF4-FFF2-40B4-BE49-F238E27FC236}">
                <a16:creationId xmlns:a16="http://schemas.microsoft.com/office/drawing/2014/main" id="{567BCE42-65F5-4964-9136-B600AD9A8B86}"/>
              </a:ext>
            </a:extLst>
          </p:cNvPr>
          <p:cNvSpPr/>
          <p:nvPr/>
        </p:nvSpPr>
        <p:spPr>
          <a:xfrm>
            <a:off x="5431771" y="1975973"/>
            <a:ext cx="1289957" cy="270791"/>
          </a:xfrm>
          <a:prstGeom prst="ellipse">
            <a:avLst/>
          </a:prstGeom>
          <a:noFill/>
          <a:ln cap="sq">
            <a:bevel/>
            <a:extLst>
              <a:ext uri="{C807C97D-BFC1-408E-A445-0C87EB9F89A2}">
                <ask:lineSketchStyleProps xmlns:ask="http://schemas.microsoft.com/office/drawing/2018/sketchyshapes" sd="1808761005">
                  <a:custGeom>
                    <a:avLst/>
                    <a:gdLst>
                      <a:gd name="connsiteX0" fmla="*/ 0 w 1289957"/>
                      <a:gd name="connsiteY0" fmla="*/ 135396 h 270791"/>
                      <a:gd name="connsiteX1" fmla="*/ 644979 w 1289957"/>
                      <a:gd name="connsiteY1" fmla="*/ 0 h 270791"/>
                      <a:gd name="connsiteX2" fmla="*/ 1289958 w 1289957"/>
                      <a:gd name="connsiteY2" fmla="*/ 135396 h 270791"/>
                      <a:gd name="connsiteX3" fmla="*/ 644979 w 1289957"/>
                      <a:gd name="connsiteY3" fmla="*/ 270792 h 270791"/>
                      <a:gd name="connsiteX4" fmla="*/ 0 w 1289957"/>
                      <a:gd name="connsiteY4" fmla="*/ 135396 h 2707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9957" h="270791" extrusionOk="0">
                        <a:moveTo>
                          <a:pt x="0" y="135396"/>
                        </a:moveTo>
                        <a:cubicBezTo>
                          <a:pt x="6347" y="54842"/>
                          <a:pt x="307704" y="48048"/>
                          <a:pt x="644979" y="0"/>
                        </a:cubicBezTo>
                        <a:cubicBezTo>
                          <a:pt x="999533" y="-917"/>
                          <a:pt x="1287798" y="61342"/>
                          <a:pt x="1289958" y="135396"/>
                        </a:cubicBezTo>
                        <a:cubicBezTo>
                          <a:pt x="1322479" y="222195"/>
                          <a:pt x="979197" y="298658"/>
                          <a:pt x="644979" y="270792"/>
                        </a:cubicBezTo>
                        <a:cubicBezTo>
                          <a:pt x="296174" y="276625"/>
                          <a:pt x="-1091" y="210804"/>
                          <a:pt x="0" y="135396"/>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37442905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solidFill>
                  <a:srgbClr val="00B050"/>
                </a:solidFill>
                <a:latin typeface="Montserrat Black" panose="00000A00000000000000" pitchFamily="2" charset="0"/>
              </a:rPr>
              <a:t>LA GAMME DE CREDITS GREEN</a:t>
            </a:r>
          </a:p>
        </p:txBody>
      </p:sp>
      <p:sp>
        <p:nvSpPr>
          <p:cNvPr id="11" name="Rectangle 10"/>
          <p:cNvSpPr/>
          <p:nvPr/>
        </p:nvSpPr>
        <p:spPr>
          <a:xfrm>
            <a:off x="7222923" y="3522835"/>
            <a:ext cx="1397201"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12" name="Rectangle 11"/>
          <p:cNvSpPr/>
          <p:nvPr/>
        </p:nvSpPr>
        <p:spPr>
          <a:xfrm>
            <a:off x="6534150" y="3332335"/>
            <a:ext cx="1219200"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04084C5A-9622-48E3-AA10-6E5177385F43}"/>
              </a:ext>
            </a:extLst>
          </p:cNvPr>
          <p:cNvSpPr txBox="1"/>
          <p:nvPr/>
        </p:nvSpPr>
        <p:spPr>
          <a:xfrm>
            <a:off x="2036466" y="2761340"/>
            <a:ext cx="9639719" cy="892552"/>
          </a:xfrm>
          <a:prstGeom prst="rect">
            <a:avLst/>
          </a:prstGeom>
          <a:noFill/>
        </p:spPr>
        <p:txBody>
          <a:bodyPr wrap="square" rtlCol="0">
            <a:spAutoFit/>
          </a:bodyPr>
          <a:lstStyle/>
          <a:p>
            <a:r>
              <a:rPr lang="fr-FR" sz="3200" dirty="0">
                <a:latin typeface="Montserrat Black" panose="00000A00000000000000" pitchFamily="2" charset="0"/>
              </a:rPr>
              <a:t>5. Approche de l’offre par le besoin client</a:t>
            </a:r>
          </a:p>
          <a:p>
            <a:pPr marL="342900" indent="-342900">
              <a:buAutoNum type="arabicPeriod"/>
            </a:pPr>
            <a:endParaRPr lang="fr-FR" sz="2000" dirty="0"/>
          </a:p>
        </p:txBody>
      </p:sp>
    </p:spTree>
    <p:extLst>
      <p:ext uri="{BB962C8B-B14F-4D97-AF65-F5344CB8AC3E}">
        <p14:creationId xmlns:p14="http://schemas.microsoft.com/office/powerpoint/2010/main" val="15359407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solidFill>
                  <a:srgbClr val="00B050"/>
                </a:solidFill>
                <a:latin typeface="Montserrat Black" panose="00000A00000000000000" pitchFamily="2" charset="0"/>
              </a:rPr>
              <a:t>LA GAMME DE CREDITS GREEN</a:t>
            </a:r>
          </a:p>
        </p:txBody>
      </p:sp>
      <p:pic>
        <p:nvPicPr>
          <p:cNvPr id="19" name="Graphique 18">
            <a:extLst>
              <a:ext uri="{FF2B5EF4-FFF2-40B4-BE49-F238E27FC236}">
                <a16:creationId xmlns:a16="http://schemas.microsoft.com/office/drawing/2014/main" id="{CF81FABF-48C8-43F4-B46D-3A0CE4662647}"/>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73425" y="467204"/>
            <a:ext cx="468085" cy="468085"/>
          </a:xfrm>
          <a:prstGeom prst="rect">
            <a:avLst/>
          </a:prstGeom>
        </p:spPr>
      </p:pic>
      <p:sp>
        <p:nvSpPr>
          <p:cNvPr id="12" name="Rectangle : coins arrondis 11">
            <a:extLst>
              <a:ext uri="{FF2B5EF4-FFF2-40B4-BE49-F238E27FC236}">
                <a16:creationId xmlns:a16="http://schemas.microsoft.com/office/drawing/2014/main" id="{77DA42E4-89C5-484F-B7AD-F49B0E254F0A}"/>
              </a:ext>
            </a:extLst>
          </p:cNvPr>
          <p:cNvSpPr/>
          <p:nvPr/>
        </p:nvSpPr>
        <p:spPr>
          <a:xfrm>
            <a:off x="365760" y="1300772"/>
            <a:ext cx="2598505" cy="468085"/>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FFFFFF"/>
                </a:solidFill>
                <a:effectLst/>
                <a:uLnTx/>
                <a:uFillTx/>
                <a:latin typeface="Arial" panose="020B0604020202020204"/>
                <a:ea typeface="+mn-ea"/>
                <a:cs typeface="+mn-cs"/>
              </a:rPr>
              <a:t>Besoins clients</a:t>
            </a:r>
          </a:p>
        </p:txBody>
      </p:sp>
      <p:sp>
        <p:nvSpPr>
          <p:cNvPr id="13" name="Rectangle : coins arrondis 12">
            <a:extLst>
              <a:ext uri="{FF2B5EF4-FFF2-40B4-BE49-F238E27FC236}">
                <a16:creationId xmlns:a16="http://schemas.microsoft.com/office/drawing/2014/main" id="{2A76AE7D-6516-4303-8A15-0C6975BFE328}"/>
              </a:ext>
            </a:extLst>
          </p:cNvPr>
          <p:cNvSpPr/>
          <p:nvPr/>
        </p:nvSpPr>
        <p:spPr>
          <a:xfrm>
            <a:off x="3319749" y="1299590"/>
            <a:ext cx="2598505" cy="461342"/>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FFFFFF"/>
                </a:solidFill>
                <a:effectLst/>
                <a:uLnTx/>
                <a:uFillTx/>
                <a:latin typeface="Arial" panose="020B0604020202020204"/>
                <a:ea typeface="+mn-ea"/>
                <a:cs typeface="+mn-cs"/>
              </a:rPr>
              <a:t>Besoins clients Green</a:t>
            </a:r>
          </a:p>
        </p:txBody>
      </p:sp>
      <p:sp>
        <p:nvSpPr>
          <p:cNvPr id="14" name="Rectangle : coins arrondis 13">
            <a:extLst>
              <a:ext uri="{FF2B5EF4-FFF2-40B4-BE49-F238E27FC236}">
                <a16:creationId xmlns:a16="http://schemas.microsoft.com/office/drawing/2014/main" id="{DA0A6A9C-BE36-44F8-855C-F97FAEAF0A20}"/>
              </a:ext>
            </a:extLst>
          </p:cNvPr>
          <p:cNvSpPr/>
          <p:nvPr/>
        </p:nvSpPr>
        <p:spPr>
          <a:xfrm>
            <a:off x="6270148" y="1292943"/>
            <a:ext cx="3052460" cy="423462"/>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chemeClr val="bg1"/>
                </a:solidFill>
                <a:effectLst/>
                <a:uLnTx/>
                <a:uFillTx/>
                <a:latin typeface="Arial" panose="020B0604020202020204"/>
                <a:ea typeface="+mn-ea"/>
                <a:cs typeface="+mn-cs"/>
              </a:rPr>
              <a:t>Offres Associées</a:t>
            </a:r>
          </a:p>
        </p:txBody>
      </p:sp>
      <p:sp>
        <p:nvSpPr>
          <p:cNvPr id="15" name="Rectangle : coins arrondis 14">
            <a:extLst>
              <a:ext uri="{FF2B5EF4-FFF2-40B4-BE49-F238E27FC236}">
                <a16:creationId xmlns:a16="http://schemas.microsoft.com/office/drawing/2014/main" id="{A242F8E4-946B-4576-BCE5-0D77ED7BCC56}"/>
              </a:ext>
            </a:extLst>
          </p:cNvPr>
          <p:cNvSpPr/>
          <p:nvPr/>
        </p:nvSpPr>
        <p:spPr>
          <a:xfrm>
            <a:off x="9492135" y="1290276"/>
            <a:ext cx="2598505" cy="408264"/>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FFFFFF"/>
                </a:solidFill>
                <a:effectLst/>
                <a:uLnTx/>
                <a:uFillTx/>
                <a:latin typeface="Arial" panose="020B0604020202020204"/>
                <a:ea typeface="+mn-ea"/>
                <a:cs typeface="+mn-cs"/>
              </a:rPr>
              <a:t>Financement éligible</a:t>
            </a:r>
          </a:p>
        </p:txBody>
      </p:sp>
      <p:sp>
        <p:nvSpPr>
          <p:cNvPr id="16" name="Rectangle : coins arrondis 15">
            <a:extLst>
              <a:ext uri="{FF2B5EF4-FFF2-40B4-BE49-F238E27FC236}">
                <a16:creationId xmlns:a16="http://schemas.microsoft.com/office/drawing/2014/main" id="{02EE5359-6573-44AA-9649-4072DC81131E}"/>
              </a:ext>
            </a:extLst>
          </p:cNvPr>
          <p:cNvSpPr/>
          <p:nvPr/>
        </p:nvSpPr>
        <p:spPr>
          <a:xfrm>
            <a:off x="342258" y="2286052"/>
            <a:ext cx="2598505" cy="3823888"/>
          </a:xfrm>
          <a:prstGeom prst="roundRect">
            <a:avLst/>
          </a:prstGeom>
          <a:solidFill>
            <a:schemeClr val="bg1"/>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1" i="0" u="none" strike="noStrike" kern="1200" cap="none" spc="0" normalizeH="0" baseline="0" noProof="0" dirty="0">
              <a:ln>
                <a:noFill/>
              </a:ln>
              <a:solidFill>
                <a:srgbClr val="3E454A"/>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1" i="0" u="none" strike="noStrike" kern="1200" cap="none" spc="0" normalizeH="0" baseline="0" noProof="0" dirty="0">
              <a:ln>
                <a:noFill/>
              </a:ln>
              <a:solidFill>
                <a:srgbClr val="3E454A"/>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1" i="0" u="none" strike="noStrike" kern="1200" cap="none" spc="0" normalizeH="0" baseline="0" noProof="0" dirty="0">
              <a:ln>
                <a:noFill/>
              </a:ln>
              <a:solidFill>
                <a:srgbClr val="3E454A"/>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chemeClr val="tx1">
                    <a:lumMod val="95000"/>
                    <a:lumOff val="5000"/>
                  </a:schemeClr>
                </a:solidFill>
                <a:effectLst/>
                <a:uLnTx/>
                <a:uFillTx/>
                <a:latin typeface="Arial" panose="020B0604020202020204"/>
                <a:ea typeface="+mn-ea"/>
                <a:cs typeface="+mn-cs"/>
              </a:rPr>
              <a:t>Rénover ou agrandir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chemeClr val="tx1">
                    <a:lumMod val="95000"/>
                    <a:lumOff val="5000"/>
                  </a:schemeClr>
                </a:solidFill>
                <a:effectLst/>
                <a:uLnTx/>
                <a:uFillTx/>
                <a:latin typeface="Arial" panose="020B0604020202020204"/>
                <a:ea typeface="+mn-ea"/>
                <a:cs typeface="+mn-cs"/>
              </a:rPr>
              <a:t>son bâtiment professionnel</a:t>
            </a:r>
          </a:p>
        </p:txBody>
      </p:sp>
      <p:sp>
        <p:nvSpPr>
          <p:cNvPr id="17" name="Rectangle : coins arrondis 16">
            <a:extLst>
              <a:ext uri="{FF2B5EF4-FFF2-40B4-BE49-F238E27FC236}">
                <a16:creationId xmlns:a16="http://schemas.microsoft.com/office/drawing/2014/main" id="{5A1113A5-6F6D-4441-9B21-077C5622AD85}"/>
              </a:ext>
            </a:extLst>
          </p:cNvPr>
          <p:cNvSpPr/>
          <p:nvPr/>
        </p:nvSpPr>
        <p:spPr>
          <a:xfrm>
            <a:off x="3402741" y="1862906"/>
            <a:ext cx="2446579" cy="4301495"/>
          </a:xfrm>
          <a:prstGeom prst="roundRect">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3E454A"/>
                </a:solidFill>
                <a:effectLst/>
                <a:uLnTx/>
                <a:uFillTx/>
                <a:latin typeface="Arial" panose="020B0604020202020204"/>
                <a:ea typeface="+mn-ea"/>
                <a:cs typeface="+mn-cs"/>
              </a:rPr>
              <a:t>Financer les travaux et les équipements d'efficacité énergétique de son bâtiment </a:t>
            </a:r>
          </a:p>
        </p:txBody>
      </p:sp>
      <p:sp>
        <p:nvSpPr>
          <p:cNvPr id="18" name="Rectangle : coins arrondis 17">
            <a:extLst>
              <a:ext uri="{FF2B5EF4-FFF2-40B4-BE49-F238E27FC236}">
                <a16:creationId xmlns:a16="http://schemas.microsoft.com/office/drawing/2014/main" id="{C46DFDBD-8D4F-4F14-9540-C517537841D4}"/>
              </a:ext>
            </a:extLst>
          </p:cNvPr>
          <p:cNvSpPr/>
          <p:nvPr/>
        </p:nvSpPr>
        <p:spPr>
          <a:xfrm>
            <a:off x="6369007" y="1862906"/>
            <a:ext cx="2948092" cy="919001"/>
          </a:xfrm>
          <a:prstGeom prst="roundRect">
            <a:avLst/>
          </a:prstGeom>
          <a:solidFill>
            <a:schemeClr val="bg1"/>
          </a:solid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chemeClr val="accent5">
                    <a:lumMod val="50000"/>
                  </a:schemeClr>
                </a:solidFill>
                <a:effectLst/>
                <a:uLnTx/>
                <a:uFillTx/>
                <a:latin typeface="Arial" panose="020B0604020202020204"/>
                <a:ea typeface="+mn-ea"/>
                <a:cs typeface="+mn-cs"/>
              </a:rPr>
              <a:t>Financement des travaux d’isolation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chemeClr val="accent5">
                    <a:lumMod val="50000"/>
                  </a:schemeClr>
                </a:solidFill>
                <a:effectLst/>
                <a:uLnTx/>
                <a:uFillTx/>
                <a:latin typeface="Arial" panose="020B0604020202020204"/>
                <a:ea typeface="+mn-ea"/>
                <a:cs typeface="+mn-cs"/>
              </a:rPr>
              <a:t>( parois opaques / vitrées)</a:t>
            </a:r>
          </a:p>
        </p:txBody>
      </p:sp>
      <p:sp>
        <p:nvSpPr>
          <p:cNvPr id="21" name="Rectangle : coins arrondis 20">
            <a:extLst>
              <a:ext uri="{FF2B5EF4-FFF2-40B4-BE49-F238E27FC236}">
                <a16:creationId xmlns:a16="http://schemas.microsoft.com/office/drawing/2014/main" id="{94169F21-AF32-496E-8D16-A8683995B632}"/>
              </a:ext>
            </a:extLst>
          </p:cNvPr>
          <p:cNvSpPr/>
          <p:nvPr/>
        </p:nvSpPr>
        <p:spPr>
          <a:xfrm>
            <a:off x="6397722" y="3178191"/>
            <a:ext cx="2937369" cy="779588"/>
          </a:xfrm>
          <a:prstGeom prst="roundRect">
            <a:avLst/>
          </a:prstGeom>
          <a:solidFill>
            <a:schemeClr val="bg1"/>
          </a:solid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chemeClr val="accent5">
                    <a:lumMod val="50000"/>
                  </a:schemeClr>
                </a:solidFill>
                <a:effectLst/>
                <a:uLnTx/>
                <a:uFillTx/>
                <a:latin typeface="Arial" panose="020B0604020202020204"/>
                <a:ea typeface="+mn-ea"/>
                <a:cs typeface="+mn-cs"/>
              </a:rPr>
              <a:t>Financement des travaux liés au chauffage</a:t>
            </a:r>
          </a:p>
        </p:txBody>
      </p:sp>
      <p:sp>
        <p:nvSpPr>
          <p:cNvPr id="28" name="Rectangle : coins arrondis 27">
            <a:extLst>
              <a:ext uri="{FF2B5EF4-FFF2-40B4-BE49-F238E27FC236}">
                <a16:creationId xmlns:a16="http://schemas.microsoft.com/office/drawing/2014/main" id="{30E1C03A-A99A-445A-B609-3C5E47B0F1FE}"/>
              </a:ext>
            </a:extLst>
          </p:cNvPr>
          <p:cNvSpPr/>
          <p:nvPr/>
        </p:nvSpPr>
        <p:spPr>
          <a:xfrm>
            <a:off x="6415212" y="4340700"/>
            <a:ext cx="2937369" cy="779588"/>
          </a:xfrm>
          <a:prstGeom prst="roundRect">
            <a:avLst/>
          </a:prstGeom>
          <a:solidFill>
            <a:schemeClr val="bg1"/>
          </a:solid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chemeClr val="accent5">
                    <a:lumMod val="50000"/>
                  </a:schemeClr>
                </a:solidFill>
                <a:effectLst/>
                <a:uLnTx/>
                <a:uFillTx/>
                <a:latin typeface="Arial" panose="020B0604020202020204"/>
                <a:ea typeface="+mn-ea"/>
                <a:cs typeface="+mn-cs"/>
              </a:rPr>
              <a:t>Financement des travaux liés à la régulation de la consommation énergétique</a:t>
            </a:r>
          </a:p>
        </p:txBody>
      </p:sp>
      <p:sp>
        <p:nvSpPr>
          <p:cNvPr id="29" name="Rectangle : coins arrondis 28">
            <a:extLst>
              <a:ext uri="{FF2B5EF4-FFF2-40B4-BE49-F238E27FC236}">
                <a16:creationId xmlns:a16="http://schemas.microsoft.com/office/drawing/2014/main" id="{72438B82-2CC1-42D0-A380-412C610492BB}"/>
              </a:ext>
            </a:extLst>
          </p:cNvPr>
          <p:cNvSpPr/>
          <p:nvPr/>
        </p:nvSpPr>
        <p:spPr>
          <a:xfrm>
            <a:off x="6415506" y="5443482"/>
            <a:ext cx="2948092" cy="728850"/>
          </a:xfrm>
          <a:prstGeom prst="roundRect">
            <a:avLst/>
          </a:prstGeom>
          <a:solidFill>
            <a:schemeClr val="bg1"/>
          </a:solid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chemeClr val="accent5">
                    <a:lumMod val="50000"/>
                  </a:schemeClr>
                </a:solidFill>
                <a:effectLst/>
                <a:uLnTx/>
                <a:uFillTx/>
                <a:latin typeface="Arial" panose="020B0604020202020204"/>
                <a:ea typeface="+mn-ea"/>
                <a:cs typeface="+mn-cs"/>
              </a:rPr>
              <a:t>Financement des travaux liés à la ventilation</a:t>
            </a:r>
          </a:p>
        </p:txBody>
      </p:sp>
      <p:sp>
        <p:nvSpPr>
          <p:cNvPr id="30" name="Rectangle : coins arrondis 29">
            <a:extLst>
              <a:ext uri="{FF2B5EF4-FFF2-40B4-BE49-F238E27FC236}">
                <a16:creationId xmlns:a16="http://schemas.microsoft.com/office/drawing/2014/main" id="{26418849-750A-44B4-81D2-02A5D4238650}"/>
              </a:ext>
            </a:extLst>
          </p:cNvPr>
          <p:cNvSpPr/>
          <p:nvPr/>
        </p:nvSpPr>
        <p:spPr>
          <a:xfrm>
            <a:off x="9846108" y="1808449"/>
            <a:ext cx="2133600" cy="4301491"/>
          </a:xfrm>
          <a:prstGeom prst="roundRect">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00B050"/>
                </a:solidFill>
                <a:effectLst/>
                <a:uLnTx/>
                <a:uFillTx/>
                <a:latin typeface="Arial" panose="020B0604020202020204"/>
                <a:ea typeface="+mn-ea"/>
                <a:cs typeface="+mn-cs"/>
              </a:rPr>
              <a:t>Prêt Rénovation Energétique</a:t>
            </a:r>
          </a:p>
        </p:txBody>
      </p:sp>
      <p:pic>
        <p:nvPicPr>
          <p:cNvPr id="31" name="Image 30">
            <a:extLst>
              <a:ext uri="{FF2B5EF4-FFF2-40B4-BE49-F238E27FC236}">
                <a16:creationId xmlns:a16="http://schemas.microsoft.com/office/drawing/2014/main" id="{C758CB68-F8C9-4BE6-A252-8B7FC6A4AD66}"/>
              </a:ext>
            </a:extLst>
          </p:cNvPr>
          <p:cNvPicPr>
            <a:picLocks noChangeAspect="1"/>
          </p:cNvPicPr>
          <p:nvPr/>
        </p:nvPicPr>
        <p:blipFill>
          <a:blip r:embed="rId5"/>
          <a:stretch>
            <a:fillRect/>
          </a:stretch>
        </p:blipFill>
        <p:spPr>
          <a:xfrm>
            <a:off x="1120227" y="2023171"/>
            <a:ext cx="1064485" cy="1252892"/>
          </a:xfrm>
          <a:prstGeom prst="rect">
            <a:avLst/>
          </a:prstGeom>
        </p:spPr>
      </p:pic>
      <p:cxnSp>
        <p:nvCxnSpPr>
          <p:cNvPr id="32" name="Connecteur droit avec flèche 31">
            <a:extLst>
              <a:ext uri="{FF2B5EF4-FFF2-40B4-BE49-F238E27FC236}">
                <a16:creationId xmlns:a16="http://schemas.microsoft.com/office/drawing/2014/main" id="{CA79CAFD-8917-436E-88A4-42DB955BD88E}"/>
              </a:ext>
            </a:extLst>
          </p:cNvPr>
          <p:cNvCxnSpPr>
            <a:cxnSpLocks/>
          </p:cNvCxnSpPr>
          <p:nvPr/>
        </p:nvCxnSpPr>
        <p:spPr>
          <a:xfrm>
            <a:off x="3002210" y="3881795"/>
            <a:ext cx="402729" cy="0"/>
          </a:xfrm>
          <a:prstGeom prst="straightConnector1">
            <a:avLst/>
          </a:prstGeom>
          <a:ln w="76200">
            <a:solidFill>
              <a:schemeClr val="accent3">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3" name="Connecteur droit avec flèche 32">
            <a:extLst>
              <a:ext uri="{FF2B5EF4-FFF2-40B4-BE49-F238E27FC236}">
                <a16:creationId xmlns:a16="http://schemas.microsoft.com/office/drawing/2014/main" id="{93CE5704-6A04-4BC3-9202-BCB1A3D53D0F}"/>
              </a:ext>
            </a:extLst>
          </p:cNvPr>
          <p:cNvCxnSpPr>
            <a:cxnSpLocks/>
          </p:cNvCxnSpPr>
          <p:nvPr/>
        </p:nvCxnSpPr>
        <p:spPr>
          <a:xfrm>
            <a:off x="5932557" y="2241785"/>
            <a:ext cx="402729" cy="0"/>
          </a:xfrm>
          <a:prstGeom prst="straightConnector1">
            <a:avLst/>
          </a:prstGeom>
          <a:ln w="76200">
            <a:solidFill>
              <a:schemeClr val="accent3">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4" name="Connecteur droit avec flèche 33">
            <a:extLst>
              <a:ext uri="{FF2B5EF4-FFF2-40B4-BE49-F238E27FC236}">
                <a16:creationId xmlns:a16="http://schemas.microsoft.com/office/drawing/2014/main" id="{06467C53-0627-44C2-B4CC-3803EF1536CC}"/>
              </a:ext>
            </a:extLst>
          </p:cNvPr>
          <p:cNvCxnSpPr>
            <a:cxnSpLocks/>
          </p:cNvCxnSpPr>
          <p:nvPr/>
        </p:nvCxnSpPr>
        <p:spPr>
          <a:xfrm>
            <a:off x="5932557" y="3563911"/>
            <a:ext cx="402729" cy="0"/>
          </a:xfrm>
          <a:prstGeom prst="straightConnector1">
            <a:avLst/>
          </a:prstGeom>
          <a:ln w="76200">
            <a:solidFill>
              <a:schemeClr val="accent3">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5" name="Connecteur droit avec flèche 34">
            <a:extLst>
              <a:ext uri="{FF2B5EF4-FFF2-40B4-BE49-F238E27FC236}">
                <a16:creationId xmlns:a16="http://schemas.microsoft.com/office/drawing/2014/main" id="{C8A86991-45FC-4EC1-B04D-4C4E70F7A4DD}"/>
              </a:ext>
            </a:extLst>
          </p:cNvPr>
          <p:cNvCxnSpPr>
            <a:cxnSpLocks/>
          </p:cNvCxnSpPr>
          <p:nvPr/>
        </p:nvCxnSpPr>
        <p:spPr>
          <a:xfrm>
            <a:off x="5952521" y="4662103"/>
            <a:ext cx="402729" cy="0"/>
          </a:xfrm>
          <a:prstGeom prst="straightConnector1">
            <a:avLst/>
          </a:prstGeom>
          <a:ln w="76200">
            <a:solidFill>
              <a:schemeClr val="accent3">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6" name="Connecteur droit avec flèche 35">
            <a:extLst>
              <a:ext uri="{FF2B5EF4-FFF2-40B4-BE49-F238E27FC236}">
                <a16:creationId xmlns:a16="http://schemas.microsoft.com/office/drawing/2014/main" id="{C831106A-4C62-464F-933D-3A5849A39B5B}"/>
              </a:ext>
            </a:extLst>
          </p:cNvPr>
          <p:cNvCxnSpPr>
            <a:cxnSpLocks/>
          </p:cNvCxnSpPr>
          <p:nvPr/>
        </p:nvCxnSpPr>
        <p:spPr>
          <a:xfrm>
            <a:off x="5944444" y="5716476"/>
            <a:ext cx="402729" cy="0"/>
          </a:xfrm>
          <a:prstGeom prst="straightConnector1">
            <a:avLst/>
          </a:prstGeom>
          <a:ln w="76200">
            <a:solidFill>
              <a:schemeClr val="accent3">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7" name="Connecteur droit avec flèche 36">
            <a:extLst>
              <a:ext uri="{FF2B5EF4-FFF2-40B4-BE49-F238E27FC236}">
                <a16:creationId xmlns:a16="http://schemas.microsoft.com/office/drawing/2014/main" id="{E1BF216C-5A7B-4BFB-A23F-28982D4877AB}"/>
              </a:ext>
            </a:extLst>
          </p:cNvPr>
          <p:cNvCxnSpPr>
            <a:cxnSpLocks/>
          </p:cNvCxnSpPr>
          <p:nvPr/>
        </p:nvCxnSpPr>
        <p:spPr>
          <a:xfrm>
            <a:off x="9331905" y="2241836"/>
            <a:ext cx="402729" cy="0"/>
          </a:xfrm>
          <a:prstGeom prst="straightConnector1">
            <a:avLst/>
          </a:prstGeom>
          <a:ln w="76200">
            <a:solidFill>
              <a:schemeClr val="accent3">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8" name="Connecteur droit avec flèche 37">
            <a:extLst>
              <a:ext uri="{FF2B5EF4-FFF2-40B4-BE49-F238E27FC236}">
                <a16:creationId xmlns:a16="http://schemas.microsoft.com/office/drawing/2014/main" id="{BDEC4E9E-CD43-484D-B934-57FD75C784A2}"/>
              </a:ext>
            </a:extLst>
          </p:cNvPr>
          <p:cNvCxnSpPr>
            <a:cxnSpLocks/>
          </p:cNvCxnSpPr>
          <p:nvPr/>
        </p:nvCxnSpPr>
        <p:spPr>
          <a:xfrm>
            <a:off x="9331905" y="4662103"/>
            <a:ext cx="402729" cy="0"/>
          </a:xfrm>
          <a:prstGeom prst="straightConnector1">
            <a:avLst/>
          </a:prstGeom>
          <a:ln w="76200">
            <a:solidFill>
              <a:schemeClr val="accent3">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9" name="Connecteur droit avec flèche 38">
            <a:extLst>
              <a:ext uri="{FF2B5EF4-FFF2-40B4-BE49-F238E27FC236}">
                <a16:creationId xmlns:a16="http://schemas.microsoft.com/office/drawing/2014/main" id="{985131CE-C910-426D-9AE4-A8275F3DC1E5}"/>
              </a:ext>
            </a:extLst>
          </p:cNvPr>
          <p:cNvCxnSpPr>
            <a:cxnSpLocks/>
          </p:cNvCxnSpPr>
          <p:nvPr/>
        </p:nvCxnSpPr>
        <p:spPr>
          <a:xfrm>
            <a:off x="9349395" y="5743967"/>
            <a:ext cx="402729" cy="0"/>
          </a:xfrm>
          <a:prstGeom prst="straightConnector1">
            <a:avLst/>
          </a:prstGeom>
          <a:ln w="76200">
            <a:solidFill>
              <a:schemeClr val="accent3">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0" name="Connecteur droit avec flèche 39">
            <a:extLst>
              <a:ext uri="{FF2B5EF4-FFF2-40B4-BE49-F238E27FC236}">
                <a16:creationId xmlns:a16="http://schemas.microsoft.com/office/drawing/2014/main" id="{C71D094E-9079-4833-AC69-2097E6F2BA7A}"/>
              </a:ext>
            </a:extLst>
          </p:cNvPr>
          <p:cNvCxnSpPr>
            <a:cxnSpLocks/>
          </p:cNvCxnSpPr>
          <p:nvPr/>
        </p:nvCxnSpPr>
        <p:spPr>
          <a:xfrm>
            <a:off x="9308630" y="3499594"/>
            <a:ext cx="402729" cy="0"/>
          </a:xfrm>
          <a:prstGeom prst="straightConnector1">
            <a:avLst/>
          </a:prstGeom>
          <a:ln w="76200">
            <a:solidFill>
              <a:schemeClr val="accent3">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39315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solidFill>
                  <a:srgbClr val="00B050"/>
                </a:solidFill>
                <a:latin typeface="Montserrat Black" panose="00000A00000000000000" pitchFamily="2" charset="0"/>
              </a:rPr>
              <a:t>LA GAMME DE CREDITS GREEN</a:t>
            </a:r>
          </a:p>
        </p:txBody>
      </p:sp>
      <p:pic>
        <p:nvPicPr>
          <p:cNvPr id="19" name="Graphique 18">
            <a:extLst>
              <a:ext uri="{FF2B5EF4-FFF2-40B4-BE49-F238E27FC236}">
                <a16:creationId xmlns:a16="http://schemas.microsoft.com/office/drawing/2014/main" id="{CF81FABF-48C8-43F4-B46D-3A0CE4662647}"/>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80998" y="259200"/>
            <a:ext cx="468085" cy="468085"/>
          </a:xfrm>
          <a:prstGeom prst="rect">
            <a:avLst/>
          </a:prstGeom>
        </p:spPr>
      </p:pic>
      <p:pic>
        <p:nvPicPr>
          <p:cNvPr id="4" name="Image 3">
            <a:extLst>
              <a:ext uri="{FF2B5EF4-FFF2-40B4-BE49-F238E27FC236}">
                <a16:creationId xmlns:a16="http://schemas.microsoft.com/office/drawing/2014/main" id="{13D4A134-5A68-41F9-9356-1E60FEE5C63C}"/>
              </a:ext>
            </a:extLst>
          </p:cNvPr>
          <p:cNvPicPr>
            <a:picLocks noChangeAspect="1"/>
          </p:cNvPicPr>
          <p:nvPr/>
        </p:nvPicPr>
        <p:blipFill>
          <a:blip r:embed="rId5"/>
          <a:stretch>
            <a:fillRect/>
          </a:stretch>
        </p:blipFill>
        <p:spPr>
          <a:xfrm>
            <a:off x="801859" y="1253196"/>
            <a:ext cx="9824918" cy="4912459"/>
          </a:xfrm>
          <a:prstGeom prst="rect">
            <a:avLst/>
          </a:prstGeom>
        </p:spPr>
      </p:pic>
    </p:spTree>
    <p:extLst>
      <p:ext uri="{BB962C8B-B14F-4D97-AF65-F5344CB8AC3E}">
        <p14:creationId xmlns:p14="http://schemas.microsoft.com/office/powerpoint/2010/main" val="17674009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solidFill>
                  <a:srgbClr val="00B050"/>
                </a:solidFill>
                <a:latin typeface="Montserrat Black" panose="00000A00000000000000" pitchFamily="2" charset="0"/>
              </a:rPr>
              <a:t>LA GAMME DE CREDITS GREEN</a:t>
            </a:r>
          </a:p>
        </p:txBody>
      </p:sp>
      <p:pic>
        <p:nvPicPr>
          <p:cNvPr id="19" name="Graphique 18">
            <a:extLst>
              <a:ext uri="{FF2B5EF4-FFF2-40B4-BE49-F238E27FC236}">
                <a16:creationId xmlns:a16="http://schemas.microsoft.com/office/drawing/2014/main" id="{CF81FABF-48C8-43F4-B46D-3A0CE4662647}"/>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80998" y="259200"/>
            <a:ext cx="468085" cy="468085"/>
          </a:xfrm>
          <a:prstGeom prst="rect">
            <a:avLst/>
          </a:prstGeom>
        </p:spPr>
      </p:pic>
      <p:pic>
        <p:nvPicPr>
          <p:cNvPr id="2" name="Image 1">
            <a:extLst>
              <a:ext uri="{FF2B5EF4-FFF2-40B4-BE49-F238E27FC236}">
                <a16:creationId xmlns:a16="http://schemas.microsoft.com/office/drawing/2014/main" id="{D6B34498-0394-48A4-A504-0A90DE5FB24C}"/>
              </a:ext>
            </a:extLst>
          </p:cNvPr>
          <p:cNvPicPr>
            <a:picLocks noChangeAspect="1"/>
          </p:cNvPicPr>
          <p:nvPr/>
        </p:nvPicPr>
        <p:blipFill>
          <a:blip r:embed="rId5"/>
          <a:stretch>
            <a:fillRect/>
          </a:stretch>
        </p:blipFill>
        <p:spPr>
          <a:xfrm>
            <a:off x="1018903" y="1240987"/>
            <a:ext cx="9992495" cy="4859823"/>
          </a:xfrm>
          <a:prstGeom prst="rect">
            <a:avLst/>
          </a:prstGeom>
        </p:spPr>
      </p:pic>
    </p:spTree>
    <p:extLst>
      <p:ext uri="{BB962C8B-B14F-4D97-AF65-F5344CB8AC3E}">
        <p14:creationId xmlns:p14="http://schemas.microsoft.com/office/powerpoint/2010/main" val="33278703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solidFill>
                  <a:srgbClr val="00B050"/>
                </a:solidFill>
                <a:latin typeface="Montserrat Black" panose="00000A00000000000000" pitchFamily="2" charset="0"/>
              </a:rPr>
              <a:t>LA GAMME DE CREDITS GREEN</a:t>
            </a:r>
          </a:p>
        </p:txBody>
      </p:sp>
      <p:pic>
        <p:nvPicPr>
          <p:cNvPr id="19" name="Graphique 18">
            <a:extLst>
              <a:ext uri="{FF2B5EF4-FFF2-40B4-BE49-F238E27FC236}">
                <a16:creationId xmlns:a16="http://schemas.microsoft.com/office/drawing/2014/main" id="{CF81FABF-48C8-43F4-B46D-3A0CE4662647}"/>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80998" y="259200"/>
            <a:ext cx="468085" cy="468085"/>
          </a:xfrm>
          <a:prstGeom prst="rect">
            <a:avLst/>
          </a:prstGeom>
        </p:spPr>
      </p:pic>
      <p:pic>
        <p:nvPicPr>
          <p:cNvPr id="3" name="Image 2">
            <a:extLst>
              <a:ext uri="{FF2B5EF4-FFF2-40B4-BE49-F238E27FC236}">
                <a16:creationId xmlns:a16="http://schemas.microsoft.com/office/drawing/2014/main" id="{4122570D-204C-4EC4-9383-8AD6E7333D4C}"/>
              </a:ext>
            </a:extLst>
          </p:cNvPr>
          <p:cNvPicPr>
            <a:picLocks noChangeAspect="1"/>
          </p:cNvPicPr>
          <p:nvPr/>
        </p:nvPicPr>
        <p:blipFill>
          <a:blip r:embed="rId5"/>
          <a:stretch>
            <a:fillRect/>
          </a:stretch>
        </p:blipFill>
        <p:spPr>
          <a:xfrm>
            <a:off x="1315040" y="1374364"/>
            <a:ext cx="9402888" cy="4716030"/>
          </a:xfrm>
          <a:prstGeom prst="rect">
            <a:avLst/>
          </a:prstGeom>
        </p:spPr>
      </p:pic>
    </p:spTree>
    <p:extLst>
      <p:ext uri="{BB962C8B-B14F-4D97-AF65-F5344CB8AC3E}">
        <p14:creationId xmlns:p14="http://schemas.microsoft.com/office/powerpoint/2010/main" val="11937534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solidFill>
                  <a:srgbClr val="00B050"/>
                </a:solidFill>
                <a:latin typeface="Montserrat Black" panose="00000A00000000000000" pitchFamily="2" charset="0"/>
              </a:rPr>
              <a:t>LA GAMME DE CREDITS GREEN</a:t>
            </a:r>
          </a:p>
        </p:txBody>
      </p:sp>
      <p:sp>
        <p:nvSpPr>
          <p:cNvPr id="2" name="ZoneTexte 1">
            <a:extLst>
              <a:ext uri="{FF2B5EF4-FFF2-40B4-BE49-F238E27FC236}">
                <a16:creationId xmlns:a16="http://schemas.microsoft.com/office/drawing/2014/main" id="{C619557D-3FEF-45A1-B92A-C84EEF46529B}"/>
              </a:ext>
            </a:extLst>
          </p:cNvPr>
          <p:cNvSpPr txBox="1"/>
          <p:nvPr/>
        </p:nvSpPr>
        <p:spPr>
          <a:xfrm>
            <a:off x="2408465" y="2474893"/>
            <a:ext cx="10303328" cy="954107"/>
          </a:xfrm>
          <a:prstGeom prst="rect">
            <a:avLst/>
          </a:prstGeom>
          <a:noFill/>
        </p:spPr>
        <p:txBody>
          <a:bodyPr wrap="square" rtlCol="0">
            <a:spAutoFit/>
          </a:bodyPr>
          <a:lstStyle/>
          <a:p>
            <a:r>
              <a:rPr lang="fr-FR" sz="2800" dirty="0">
                <a:latin typeface="Montserrat Black" panose="00000A00000000000000" pitchFamily="2" charset="0"/>
              </a:rPr>
              <a:t>L’OUTIL DE COMMERCIALISATION </a:t>
            </a:r>
          </a:p>
          <a:p>
            <a:r>
              <a:rPr lang="fr-FR" sz="2800" dirty="0">
                <a:latin typeface="Montserrat Black" panose="00000A00000000000000" pitchFamily="2" charset="0"/>
              </a:rPr>
              <a:t>DE LA GAMME DE </a:t>
            </a:r>
            <a:r>
              <a:rPr lang="fr-FR" sz="2800" dirty="0">
                <a:solidFill>
                  <a:srgbClr val="00B050"/>
                </a:solidFill>
                <a:latin typeface="Montserrat Black" panose="00000A00000000000000" pitchFamily="2" charset="0"/>
              </a:rPr>
              <a:t>CRÉDITS GREEN</a:t>
            </a:r>
          </a:p>
        </p:txBody>
      </p:sp>
    </p:spTree>
    <p:extLst>
      <p:ext uri="{BB962C8B-B14F-4D97-AF65-F5344CB8AC3E}">
        <p14:creationId xmlns:p14="http://schemas.microsoft.com/office/powerpoint/2010/main" val="571881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solidFill>
                  <a:srgbClr val="00B050"/>
                </a:solidFill>
                <a:latin typeface="Montserrat Black" panose="00000A00000000000000" pitchFamily="2" charset="0"/>
              </a:rPr>
              <a:t>LA GAMME DE CREDITS GREEN</a:t>
            </a:r>
          </a:p>
        </p:txBody>
      </p:sp>
      <p:sp>
        <p:nvSpPr>
          <p:cNvPr id="2" name="ZoneTexte 1">
            <a:extLst>
              <a:ext uri="{FF2B5EF4-FFF2-40B4-BE49-F238E27FC236}">
                <a16:creationId xmlns:a16="http://schemas.microsoft.com/office/drawing/2014/main" id="{C619557D-3FEF-45A1-B92A-C84EEF46529B}"/>
              </a:ext>
            </a:extLst>
          </p:cNvPr>
          <p:cNvSpPr txBox="1"/>
          <p:nvPr/>
        </p:nvSpPr>
        <p:spPr>
          <a:xfrm>
            <a:off x="537688" y="1225408"/>
            <a:ext cx="5812972" cy="400110"/>
          </a:xfrm>
          <a:prstGeom prst="rect">
            <a:avLst/>
          </a:prstGeom>
          <a:noFill/>
        </p:spPr>
        <p:txBody>
          <a:bodyPr wrap="square" rtlCol="0">
            <a:spAutoFit/>
          </a:bodyPr>
          <a:lstStyle/>
          <a:p>
            <a:r>
              <a:rPr lang="fr-FR" sz="2000" dirty="0">
                <a:latin typeface="Arial Black" panose="020B0A04020102020204" pitchFamily="34" charset="0"/>
              </a:rPr>
              <a:t>Un seul outil : DEFI</a:t>
            </a:r>
          </a:p>
        </p:txBody>
      </p:sp>
      <p:pic>
        <p:nvPicPr>
          <p:cNvPr id="3" name="Image 2">
            <a:extLst>
              <a:ext uri="{FF2B5EF4-FFF2-40B4-BE49-F238E27FC236}">
                <a16:creationId xmlns:a16="http://schemas.microsoft.com/office/drawing/2014/main" id="{FC9B10F7-1E0A-4869-AA48-C825A5037ABF}"/>
              </a:ext>
            </a:extLst>
          </p:cNvPr>
          <p:cNvPicPr>
            <a:picLocks noChangeAspect="1"/>
          </p:cNvPicPr>
          <p:nvPr/>
        </p:nvPicPr>
        <p:blipFill>
          <a:blip r:embed="rId3"/>
          <a:stretch>
            <a:fillRect/>
          </a:stretch>
        </p:blipFill>
        <p:spPr>
          <a:xfrm>
            <a:off x="639690" y="1832797"/>
            <a:ext cx="7528676" cy="409611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Rectangle 3">
            <a:extLst>
              <a:ext uri="{FF2B5EF4-FFF2-40B4-BE49-F238E27FC236}">
                <a16:creationId xmlns:a16="http://schemas.microsoft.com/office/drawing/2014/main" id="{3C035D5D-EDE3-426F-8580-7ABABAC60583}"/>
              </a:ext>
            </a:extLst>
          </p:cNvPr>
          <p:cNvSpPr/>
          <p:nvPr/>
        </p:nvSpPr>
        <p:spPr>
          <a:xfrm>
            <a:off x="1834962" y="2795591"/>
            <a:ext cx="1368613" cy="388479"/>
          </a:xfrm>
          <a:prstGeom prst="rect">
            <a:avLst/>
          </a:prstGeom>
          <a:noFill/>
          <a:ln w="38100">
            <a:solidFill>
              <a:srgbClr val="5FA1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a:extLst>
              <a:ext uri="{FF2B5EF4-FFF2-40B4-BE49-F238E27FC236}">
                <a16:creationId xmlns:a16="http://schemas.microsoft.com/office/drawing/2014/main" id="{6DD4E90E-7226-4D35-871B-2CF1A0D42A6F}"/>
              </a:ext>
            </a:extLst>
          </p:cNvPr>
          <p:cNvSpPr txBox="1"/>
          <p:nvPr/>
        </p:nvSpPr>
        <p:spPr>
          <a:xfrm>
            <a:off x="3177897" y="3027600"/>
            <a:ext cx="1894115" cy="646331"/>
          </a:xfrm>
          <a:prstGeom prst="rect">
            <a:avLst/>
          </a:prstGeom>
          <a:noFill/>
        </p:spPr>
        <p:txBody>
          <a:bodyPr wrap="square" rtlCol="0">
            <a:spAutoFit/>
          </a:bodyPr>
          <a:lstStyle/>
          <a:p>
            <a:r>
              <a:rPr lang="fr-FR" b="1" dirty="0">
                <a:latin typeface="Arial Black" panose="020B0A04020102020204" pitchFamily="34" charset="0"/>
              </a:rPr>
              <a:t>4 produits </a:t>
            </a:r>
            <a:r>
              <a:rPr lang="fr-FR" b="1" dirty="0">
                <a:solidFill>
                  <a:srgbClr val="00B050"/>
                </a:solidFill>
                <a:latin typeface="Arial Black" panose="020B0A04020102020204" pitchFamily="34" charset="0"/>
              </a:rPr>
              <a:t>GREEN</a:t>
            </a:r>
          </a:p>
        </p:txBody>
      </p:sp>
      <p:pic>
        <p:nvPicPr>
          <p:cNvPr id="11" name="Image 10">
            <a:extLst>
              <a:ext uri="{FF2B5EF4-FFF2-40B4-BE49-F238E27FC236}">
                <a16:creationId xmlns:a16="http://schemas.microsoft.com/office/drawing/2014/main" id="{744442D7-E608-4CD9-9C17-83CA37B22C8E}"/>
              </a:ext>
            </a:extLst>
          </p:cNvPr>
          <p:cNvPicPr>
            <a:picLocks noChangeAspect="1"/>
          </p:cNvPicPr>
          <p:nvPr/>
        </p:nvPicPr>
        <p:blipFill>
          <a:blip r:embed="rId4"/>
          <a:stretch>
            <a:fillRect/>
          </a:stretch>
        </p:blipFill>
        <p:spPr>
          <a:xfrm>
            <a:off x="4578333" y="4173002"/>
            <a:ext cx="3544655" cy="336944"/>
          </a:xfrm>
          <a:prstGeom prst="rect">
            <a:avLst/>
          </a:prstGeom>
        </p:spPr>
      </p:pic>
      <p:sp>
        <p:nvSpPr>
          <p:cNvPr id="15" name="ZoneTexte 14">
            <a:extLst>
              <a:ext uri="{FF2B5EF4-FFF2-40B4-BE49-F238E27FC236}">
                <a16:creationId xmlns:a16="http://schemas.microsoft.com/office/drawing/2014/main" id="{C5926521-0571-46A3-AA9F-5981644B3467}"/>
              </a:ext>
            </a:extLst>
          </p:cNvPr>
          <p:cNvSpPr txBox="1"/>
          <p:nvPr/>
        </p:nvSpPr>
        <p:spPr>
          <a:xfrm>
            <a:off x="8415034" y="2801482"/>
            <a:ext cx="3521663" cy="1600438"/>
          </a:xfrm>
          <a:prstGeom prst="rect">
            <a:avLst/>
          </a:prstGeom>
          <a:noFill/>
        </p:spPr>
        <p:txBody>
          <a:bodyPr wrap="square" rtlCol="0">
            <a:spAutoFit/>
          </a:bodyPr>
          <a:lstStyle/>
          <a:p>
            <a:pPr marL="285750" indent="-285750" algn="just">
              <a:buFont typeface="Wingdings" panose="05000000000000000000" pitchFamily="2" charset="2"/>
              <a:buChar char="ü"/>
            </a:pPr>
            <a:r>
              <a:rPr lang="fr-FR" sz="1600" dirty="0"/>
              <a:t>Les crédits entrant dans le champ de la gamme </a:t>
            </a:r>
            <a:r>
              <a:rPr lang="fr-FR" sz="1600" b="1" dirty="0">
                <a:solidFill>
                  <a:schemeClr val="tx1">
                    <a:lumMod val="75000"/>
                    <a:lumOff val="25000"/>
                  </a:schemeClr>
                </a:solidFill>
              </a:rPr>
              <a:t>GREEN </a:t>
            </a:r>
            <a:r>
              <a:rPr lang="fr-FR" sz="1600" dirty="0">
                <a:solidFill>
                  <a:schemeClr val="tx1">
                    <a:lumMod val="75000"/>
                    <a:lumOff val="25000"/>
                  </a:schemeClr>
                </a:solidFill>
              </a:rPr>
              <a:t>doivent </a:t>
            </a:r>
            <a:r>
              <a:rPr lang="fr-FR" sz="1600" b="1" dirty="0">
                <a:solidFill>
                  <a:srgbClr val="C00000"/>
                </a:solidFill>
              </a:rPr>
              <a:t>impérativement </a:t>
            </a:r>
            <a:r>
              <a:rPr lang="fr-FR" sz="1600" dirty="0">
                <a:solidFill>
                  <a:schemeClr val="tx1">
                    <a:lumMod val="75000"/>
                    <a:lumOff val="25000"/>
                  </a:schemeClr>
                </a:solidFill>
              </a:rPr>
              <a:t>être saisis sur la variante DEFI dédiée.</a:t>
            </a:r>
          </a:p>
          <a:p>
            <a:pPr marL="285750" indent="-285750" algn="just">
              <a:buFont typeface="Wingdings" panose="05000000000000000000" pitchFamily="2" charset="2"/>
              <a:buChar char="ü"/>
            </a:pPr>
            <a:endParaRPr lang="fr-FR" sz="1600" dirty="0">
              <a:solidFill>
                <a:schemeClr val="tx1">
                  <a:lumMod val="75000"/>
                  <a:lumOff val="25000"/>
                </a:schemeClr>
              </a:solidFill>
            </a:endParaRPr>
          </a:p>
          <a:p>
            <a:pPr marL="285750" indent="-285750" algn="just">
              <a:buFont typeface="Wingdings" panose="05000000000000000000" pitchFamily="2" charset="2"/>
              <a:buChar char="ü"/>
            </a:pPr>
            <a:r>
              <a:rPr lang="fr-FR" sz="1600" dirty="0">
                <a:solidFill>
                  <a:schemeClr val="tx1">
                    <a:lumMod val="75000"/>
                    <a:lumOff val="25000"/>
                  </a:schemeClr>
                </a:solidFill>
              </a:rPr>
              <a:t>Choisir le produit régional Myc</a:t>
            </a:r>
            <a:r>
              <a:rPr lang="fr-FR" sz="1600" b="1" dirty="0">
                <a:solidFill>
                  <a:schemeClr val="tx1">
                    <a:lumMod val="75000"/>
                    <a:lumOff val="25000"/>
                  </a:schemeClr>
                </a:solidFill>
              </a:rPr>
              <a:t>PRO </a:t>
            </a:r>
          </a:p>
          <a:p>
            <a:endParaRPr lang="fr-FR" dirty="0">
              <a:solidFill>
                <a:srgbClr val="00B050"/>
              </a:solidFill>
            </a:endParaRPr>
          </a:p>
        </p:txBody>
      </p:sp>
      <p:pic>
        <p:nvPicPr>
          <p:cNvPr id="17" name="Image 16">
            <a:extLst>
              <a:ext uri="{FF2B5EF4-FFF2-40B4-BE49-F238E27FC236}">
                <a16:creationId xmlns:a16="http://schemas.microsoft.com/office/drawing/2014/main" id="{D341B462-AEA9-49B8-A5F3-6C63B6C491A0}"/>
              </a:ext>
            </a:extLst>
          </p:cNvPr>
          <p:cNvPicPr>
            <a:picLocks noChangeAspect="1"/>
          </p:cNvPicPr>
          <p:nvPr/>
        </p:nvPicPr>
        <p:blipFill>
          <a:blip r:embed="rId4"/>
          <a:stretch>
            <a:fillRect/>
          </a:stretch>
        </p:blipFill>
        <p:spPr>
          <a:xfrm>
            <a:off x="4623706" y="3797028"/>
            <a:ext cx="3544660" cy="336944"/>
          </a:xfrm>
          <a:prstGeom prst="rect">
            <a:avLst/>
          </a:prstGeom>
        </p:spPr>
      </p:pic>
      <p:pic>
        <p:nvPicPr>
          <p:cNvPr id="16" name="Image 15">
            <a:extLst>
              <a:ext uri="{FF2B5EF4-FFF2-40B4-BE49-F238E27FC236}">
                <a16:creationId xmlns:a16="http://schemas.microsoft.com/office/drawing/2014/main" id="{A4A495D1-8066-4111-8F22-427CC8935371}"/>
              </a:ext>
            </a:extLst>
          </p:cNvPr>
          <p:cNvPicPr>
            <a:picLocks noChangeAspect="1"/>
          </p:cNvPicPr>
          <p:nvPr/>
        </p:nvPicPr>
        <p:blipFill>
          <a:blip r:embed="rId5"/>
          <a:stretch>
            <a:fillRect/>
          </a:stretch>
        </p:blipFill>
        <p:spPr>
          <a:xfrm>
            <a:off x="5072012" y="3880853"/>
            <a:ext cx="330023" cy="165012"/>
          </a:xfrm>
          <a:prstGeom prst="rect">
            <a:avLst/>
          </a:prstGeom>
        </p:spPr>
      </p:pic>
      <p:sp>
        <p:nvSpPr>
          <p:cNvPr id="13" name="Rectangle 12">
            <a:extLst>
              <a:ext uri="{FF2B5EF4-FFF2-40B4-BE49-F238E27FC236}">
                <a16:creationId xmlns:a16="http://schemas.microsoft.com/office/drawing/2014/main" id="{6B155678-8237-4801-A5EA-FE2C3DA10FAA}"/>
              </a:ext>
            </a:extLst>
          </p:cNvPr>
          <p:cNvSpPr/>
          <p:nvPr/>
        </p:nvSpPr>
        <p:spPr>
          <a:xfrm>
            <a:off x="4637314" y="3851200"/>
            <a:ext cx="3437166" cy="2286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8" name="Image 17">
            <a:extLst>
              <a:ext uri="{FF2B5EF4-FFF2-40B4-BE49-F238E27FC236}">
                <a16:creationId xmlns:a16="http://schemas.microsoft.com/office/drawing/2014/main" id="{2ABB74FF-D5AC-4BEE-9DE8-EF6CAA12EF3B}"/>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5556" b="94444" l="9730" r="89730">
                        <a14:foregroundMark x1="70811" y1="5556" x2="70811" y2="5556"/>
                        <a14:foregroundMark x1="14054" y1="94444" x2="14054" y2="94444"/>
                        <a14:foregroundMark x1="83243" y1="91358" x2="83243" y2="91358"/>
                      </a14:backgroundRemoval>
                    </a14:imgEffect>
                  </a14:imgLayer>
                </a14:imgProps>
              </a:ext>
            </a:extLst>
          </a:blip>
          <a:stretch>
            <a:fillRect/>
          </a:stretch>
        </p:blipFill>
        <p:spPr>
          <a:xfrm>
            <a:off x="5107031" y="4256863"/>
            <a:ext cx="259984" cy="227661"/>
          </a:xfrm>
          <a:prstGeom prst="rect">
            <a:avLst/>
          </a:prstGeom>
        </p:spPr>
      </p:pic>
      <p:sp>
        <p:nvSpPr>
          <p:cNvPr id="20" name="ZoneTexte 19">
            <a:extLst>
              <a:ext uri="{FF2B5EF4-FFF2-40B4-BE49-F238E27FC236}">
                <a16:creationId xmlns:a16="http://schemas.microsoft.com/office/drawing/2014/main" id="{AB37E768-1617-4002-91CF-1E41266ABC72}"/>
              </a:ext>
            </a:extLst>
          </p:cNvPr>
          <p:cNvSpPr txBox="1"/>
          <p:nvPr/>
        </p:nvSpPr>
        <p:spPr>
          <a:xfrm>
            <a:off x="8668638" y="2003990"/>
            <a:ext cx="3268059" cy="646331"/>
          </a:xfrm>
          <a:prstGeom prst="rect">
            <a:avLst/>
          </a:prstGeom>
          <a:noFill/>
        </p:spPr>
        <p:txBody>
          <a:bodyPr wrap="square" rtlCol="0">
            <a:spAutoFit/>
          </a:bodyPr>
          <a:lstStyle/>
          <a:p>
            <a:r>
              <a:rPr lang="fr-FR" b="1" dirty="0">
                <a:solidFill>
                  <a:srgbClr val="C00000"/>
                </a:solidFill>
              </a:rPr>
              <a:t>Assurer le suivi de notre part de financement GREEN :</a:t>
            </a:r>
          </a:p>
        </p:txBody>
      </p:sp>
      <p:cxnSp>
        <p:nvCxnSpPr>
          <p:cNvPr id="22" name="Connecteur droit avec flèche 21">
            <a:extLst>
              <a:ext uri="{FF2B5EF4-FFF2-40B4-BE49-F238E27FC236}">
                <a16:creationId xmlns:a16="http://schemas.microsoft.com/office/drawing/2014/main" id="{ED4C79E0-F914-424F-A17E-C205DF48E07A}"/>
              </a:ext>
            </a:extLst>
          </p:cNvPr>
          <p:cNvCxnSpPr/>
          <p:nvPr/>
        </p:nvCxnSpPr>
        <p:spPr>
          <a:xfrm>
            <a:off x="5326194" y="3102385"/>
            <a:ext cx="0" cy="668743"/>
          </a:xfrm>
          <a:prstGeom prst="straightConnector1">
            <a:avLst/>
          </a:prstGeom>
          <a:ln w="28575">
            <a:tailEnd type="triangle"/>
          </a:ln>
        </p:spPr>
        <p:style>
          <a:lnRef idx="1">
            <a:schemeClr val="accent2"/>
          </a:lnRef>
          <a:fillRef idx="0">
            <a:schemeClr val="accent2"/>
          </a:fillRef>
          <a:effectRef idx="0">
            <a:schemeClr val="accent2"/>
          </a:effectRef>
          <a:fontRef idx="minor">
            <a:schemeClr val="tx1"/>
          </a:fontRef>
        </p:style>
      </p:cxnSp>
      <p:sp>
        <p:nvSpPr>
          <p:cNvPr id="23" name="Rectangle 22">
            <a:extLst>
              <a:ext uri="{FF2B5EF4-FFF2-40B4-BE49-F238E27FC236}">
                <a16:creationId xmlns:a16="http://schemas.microsoft.com/office/drawing/2014/main" id="{7AEC3BBA-4C97-48B3-978E-E9CD81F2DDAD}"/>
              </a:ext>
            </a:extLst>
          </p:cNvPr>
          <p:cNvSpPr/>
          <p:nvPr/>
        </p:nvSpPr>
        <p:spPr>
          <a:xfrm>
            <a:off x="8328662" y="1937856"/>
            <a:ext cx="3691970" cy="2492428"/>
          </a:xfrm>
          <a:custGeom>
            <a:avLst/>
            <a:gdLst>
              <a:gd name="connsiteX0" fmla="*/ 0 w 3691970"/>
              <a:gd name="connsiteY0" fmla="*/ 0 h 2492428"/>
              <a:gd name="connsiteX1" fmla="*/ 3691970 w 3691970"/>
              <a:gd name="connsiteY1" fmla="*/ 0 h 2492428"/>
              <a:gd name="connsiteX2" fmla="*/ 3691970 w 3691970"/>
              <a:gd name="connsiteY2" fmla="*/ 2492428 h 2492428"/>
              <a:gd name="connsiteX3" fmla="*/ 0 w 3691970"/>
              <a:gd name="connsiteY3" fmla="*/ 2492428 h 2492428"/>
              <a:gd name="connsiteX4" fmla="*/ 0 w 3691970"/>
              <a:gd name="connsiteY4" fmla="*/ 0 h 2492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1970" h="2492428" extrusionOk="0">
                <a:moveTo>
                  <a:pt x="0" y="0"/>
                </a:moveTo>
                <a:cubicBezTo>
                  <a:pt x="553724" y="-5264"/>
                  <a:pt x="2104569" y="84467"/>
                  <a:pt x="3691970" y="0"/>
                </a:cubicBezTo>
                <a:cubicBezTo>
                  <a:pt x="3563797" y="704337"/>
                  <a:pt x="3821120" y="1515772"/>
                  <a:pt x="3691970" y="2492428"/>
                </a:cubicBezTo>
                <a:cubicBezTo>
                  <a:pt x="3195346" y="2598748"/>
                  <a:pt x="432625" y="2484779"/>
                  <a:pt x="0" y="2492428"/>
                </a:cubicBezTo>
                <a:cubicBezTo>
                  <a:pt x="160128" y="2070482"/>
                  <a:pt x="25049" y="865799"/>
                  <a:pt x="0" y="0"/>
                </a:cubicBezTo>
                <a:close/>
              </a:path>
            </a:pathLst>
          </a:custGeom>
          <a:noFill/>
          <a:ln>
            <a:solidFill>
              <a:srgbClr val="C00000"/>
            </a:solidFill>
            <a:extLst>
              <a:ext uri="{C807C97D-BFC1-408E-A445-0C87EB9F89A2}">
                <ask:lineSketchStyleProps xmlns:ask="http://schemas.microsoft.com/office/drawing/2018/sketchyshapes" sd="2650216993">
                  <a:prstGeom prst="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4" name="Image 23">
            <a:extLst>
              <a:ext uri="{FF2B5EF4-FFF2-40B4-BE49-F238E27FC236}">
                <a16:creationId xmlns:a16="http://schemas.microsoft.com/office/drawing/2014/main" id="{2FC1C707-71F2-47D0-A2C8-31D9C3C34ABA}"/>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6786" b="90000" l="8824" r="94853">
                        <a14:foregroundMark x1="18750" y1="43571" x2="18750" y2="43571"/>
                        <a14:foregroundMark x1="85294" y1="51071" x2="85294" y2="51071"/>
                        <a14:foregroundMark x1="50000" y1="38929" x2="50000" y2="38929"/>
                        <a14:foregroundMark x1="58824" y1="64643" x2="58824" y2="64643"/>
                        <a14:foregroundMark x1="76471" y1="24643" x2="76471" y2="24643"/>
                        <a14:foregroundMark x1="48897" y1="6786" x2="48897" y2="6786"/>
                        <a14:foregroundMark x1="9926" y1="46071" x2="9926" y2="46071"/>
                        <a14:foregroundMark x1="9191" y1="47143" x2="9191" y2="47143"/>
                        <a14:foregroundMark x1="18382" y1="45357" x2="18382" y2="45357"/>
                        <a14:foregroundMark x1="52941" y1="90357" x2="52941" y2="90357"/>
                        <a14:foregroundMark x1="94853" y1="55714" x2="94853" y2="55714"/>
                      </a14:backgroundRemoval>
                    </a14:imgEffect>
                  </a14:imgLayer>
                </a14:imgProps>
              </a:ext>
            </a:extLst>
          </a:blip>
          <a:stretch>
            <a:fillRect/>
          </a:stretch>
        </p:blipFill>
        <p:spPr>
          <a:xfrm rot="1997897">
            <a:off x="10011761" y="4071611"/>
            <a:ext cx="1882300" cy="1937662"/>
          </a:xfrm>
          <a:prstGeom prst="rect">
            <a:avLst/>
          </a:prstGeom>
        </p:spPr>
      </p:pic>
      <p:sp>
        <p:nvSpPr>
          <p:cNvPr id="25" name="ZoneTexte 24">
            <a:extLst>
              <a:ext uri="{FF2B5EF4-FFF2-40B4-BE49-F238E27FC236}">
                <a16:creationId xmlns:a16="http://schemas.microsoft.com/office/drawing/2014/main" id="{0F7A5954-54C7-43C8-B33A-5DC55AC2B852}"/>
              </a:ext>
            </a:extLst>
          </p:cNvPr>
          <p:cNvSpPr txBox="1"/>
          <p:nvPr/>
        </p:nvSpPr>
        <p:spPr>
          <a:xfrm>
            <a:off x="1740982" y="5458232"/>
            <a:ext cx="6251377" cy="338554"/>
          </a:xfrm>
          <a:prstGeom prst="rect">
            <a:avLst/>
          </a:prstGeom>
          <a:noFill/>
        </p:spPr>
        <p:txBody>
          <a:bodyPr wrap="square" rtlCol="0">
            <a:spAutoFit/>
          </a:bodyPr>
          <a:lstStyle/>
          <a:p>
            <a:r>
              <a:rPr lang="fr-FR" sz="1600" dirty="0">
                <a:solidFill>
                  <a:srgbClr val="C00000"/>
                </a:solidFill>
              </a:rPr>
              <a:t>Aucune modification pour les financements </a:t>
            </a:r>
            <a:r>
              <a:rPr lang="fr-FR" sz="1600" b="1" dirty="0">
                <a:solidFill>
                  <a:srgbClr val="5FA185"/>
                </a:solidFill>
              </a:rPr>
              <a:t>Green </a:t>
            </a:r>
            <a:r>
              <a:rPr lang="fr-FR" sz="1600" dirty="0">
                <a:solidFill>
                  <a:srgbClr val="C00000"/>
                </a:solidFill>
              </a:rPr>
              <a:t>en CBM ou LLD</a:t>
            </a:r>
          </a:p>
        </p:txBody>
      </p:sp>
      <p:sp>
        <p:nvSpPr>
          <p:cNvPr id="26" name="ZoneTexte 25">
            <a:extLst>
              <a:ext uri="{FF2B5EF4-FFF2-40B4-BE49-F238E27FC236}">
                <a16:creationId xmlns:a16="http://schemas.microsoft.com/office/drawing/2014/main" id="{85D51D33-6BF1-403A-BB5D-98A7F8CDA27E}"/>
              </a:ext>
            </a:extLst>
          </p:cNvPr>
          <p:cNvSpPr txBox="1"/>
          <p:nvPr/>
        </p:nvSpPr>
        <p:spPr>
          <a:xfrm>
            <a:off x="5367015" y="3080641"/>
            <a:ext cx="1848051" cy="738664"/>
          </a:xfrm>
          <a:prstGeom prst="rect">
            <a:avLst/>
          </a:prstGeom>
          <a:noFill/>
        </p:spPr>
        <p:txBody>
          <a:bodyPr wrap="square" rtlCol="0">
            <a:spAutoFit/>
          </a:bodyPr>
          <a:lstStyle/>
          <a:p>
            <a:r>
              <a:rPr lang="fr-FR" sz="1400" dirty="0">
                <a:latin typeface="Arial Black" panose="020B0A04020102020204" pitchFamily="34" charset="0"/>
              </a:rPr>
              <a:t>1 produit régional dédié PRO</a:t>
            </a:r>
          </a:p>
        </p:txBody>
      </p:sp>
    </p:spTree>
    <p:extLst>
      <p:ext uri="{BB962C8B-B14F-4D97-AF65-F5344CB8AC3E}">
        <p14:creationId xmlns:p14="http://schemas.microsoft.com/office/powerpoint/2010/main" val="5990905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solidFill>
                  <a:srgbClr val="00B050"/>
                </a:solidFill>
                <a:latin typeface="Montserrat Black" panose="00000A00000000000000" pitchFamily="2" charset="0"/>
              </a:rPr>
              <a:t>LA GAMME DE CREDITS GREEN</a:t>
            </a:r>
          </a:p>
        </p:txBody>
      </p:sp>
      <p:sp>
        <p:nvSpPr>
          <p:cNvPr id="2" name="ZoneTexte 1">
            <a:extLst>
              <a:ext uri="{FF2B5EF4-FFF2-40B4-BE49-F238E27FC236}">
                <a16:creationId xmlns:a16="http://schemas.microsoft.com/office/drawing/2014/main" id="{C619557D-3FEF-45A1-B92A-C84EEF46529B}"/>
              </a:ext>
            </a:extLst>
          </p:cNvPr>
          <p:cNvSpPr txBox="1"/>
          <p:nvPr/>
        </p:nvSpPr>
        <p:spPr>
          <a:xfrm>
            <a:off x="1315040" y="1536000"/>
            <a:ext cx="3775856" cy="523220"/>
          </a:xfrm>
          <a:prstGeom prst="rect">
            <a:avLst/>
          </a:prstGeom>
          <a:noFill/>
        </p:spPr>
        <p:txBody>
          <a:bodyPr wrap="square" rtlCol="0">
            <a:spAutoFit/>
          </a:bodyPr>
          <a:lstStyle/>
          <a:p>
            <a:r>
              <a:rPr lang="fr-FR" sz="2800" dirty="0">
                <a:latin typeface="Montserrat Black" panose="00000A00000000000000" pitchFamily="2" charset="0"/>
              </a:rPr>
              <a:t>DOCUMENTATION</a:t>
            </a:r>
            <a:endParaRPr lang="fr-FR" sz="2800" dirty="0">
              <a:solidFill>
                <a:srgbClr val="00B050"/>
              </a:solidFill>
              <a:latin typeface="Montserrat Black" panose="00000A00000000000000" pitchFamily="2" charset="0"/>
            </a:endParaRPr>
          </a:p>
        </p:txBody>
      </p:sp>
      <p:sp>
        <p:nvSpPr>
          <p:cNvPr id="5" name="Rectangle 4">
            <a:extLst>
              <a:ext uri="{FF2B5EF4-FFF2-40B4-BE49-F238E27FC236}">
                <a16:creationId xmlns:a16="http://schemas.microsoft.com/office/drawing/2014/main" id="{DE9FFCF3-95DD-46F0-A4BF-1170384D9DE1}"/>
              </a:ext>
            </a:extLst>
          </p:cNvPr>
          <p:cNvSpPr/>
          <p:nvPr/>
        </p:nvSpPr>
        <p:spPr>
          <a:xfrm>
            <a:off x="1315041" y="2973048"/>
            <a:ext cx="4165947" cy="369332"/>
          </a:xfrm>
          <a:prstGeom prst="rect">
            <a:avLst/>
          </a:prstGeom>
        </p:spPr>
        <p:txBody>
          <a:bodyPr wrap="square">
            <a:spAutoFit/>
          </a:bodyPr>
          <a:lstStyle/>
          <a:p>
            <a:pPr marL="285750" indent="-285750">
              <a:buFont typeface="Wingdings" panose="05000000000000000000" pitchFamily="2" charset="2"/>
              <a:buChar char="Ø"/>
            </a:pPr>
            <a:r>
              <a:rPr lang="fr-FR" dirty="0"/>
              <a:t>Les financements Green en CBM-CBI-LLD</a:t>
            </a:r>
          </a:p>
        </p:txBody>
      </p:sp>
      <p:sp>
        <p:nvSpPr>
          <p:cNvPr id="6" name="ZoneTexte 5">
            <a:extLst>
              <a:ext uri="{FF2B5EF4-FFF2-40B4-BE49-F238E27FC236}">
                <a16:creationId xmlns:a16="http://schemas.microsoft.com/office/drawing/2014/main" id="{FE013715-9414-4ADA-89EC-B0505708BE28}"/>
              </a:ext>
            </a:extLst>
          </p:cNvPr>
          <p:cNvSpPr txBox="1"/>
          <p:nvPr/>
        </p:nvSpPr>
        <p:spPr>
          <a:xfrm>
            <a:off x="1315041" y="3929811"/>
            <a:ext cx="4055265" cy="369332"/>
          </a:xfrm>
          <a:prstGeom prst="rect">
            <a:avLst/>
          </a:prstGeom>
          <a:noFill/>
        </p:spPr>
        <p:txBody>
          <a:bodyPr wrap="square" rtlCol="0">
            <a:spAutoFit/>
          </a:bodyPr>
          <a:lstStyle/>
          <a:p>
            <a:pPr marL="285750" indent="-285750">
              <a:buFont typeface="Wingdings" panose="05000000000000000000" pitchFamily="2" charset="2"/>
              <a:buChar char="Ø"/>
            </a:pPr>
            <a:r>
              <a:rPr lang="fr-FR" dirty="0"/>
              <a:t>Qu’est-ce que la Loi climat et résilience ?</a:t>
            </a:r>
          </a:p>
        </p:txBody>
      </p:sp>
      <p:sp>
        <p:nvSpPr>
          <p:cNvPr id="7" name="ZoneTexte 6">
            <a:extLst>
              <a:ext uri="{FF2B5EF4-FFF2-40B4-BE49-F238E27FC236}">
                <a16:creationId xmlns:a16="http://schemas.microsoft.com/office/drawing/2014/main" id="{A1802A22-1F75-4A6B-B4CB-DAE3BD08A153}"/>
              </a:ext>
            </a:extLst>
          </p:cNvPr>
          <p:cNvSpPr txBox="1"/>
          <p:nvPr/>
        </p:nvSpPr>
        <p:spPr>
          <a:xfrm>
            <a:off x="1315041" y="3428346"/>
            <a:ext cx="4055265" cy="369332"/>
          </a:xfrm>
          <a:prstGeom prst="rect">
            <a:avLst/>
          </a:prstGeom>
          <a:noFill/>
        </p:spPr>
        <p:txBody>
          <a:bodyPr wrap="square" rtlCol="0">
            <a:spAutoFit/>
          </a:bodyPr>
          <a:lstStyle/>
          <a:p>
            <a:pPr marL="285750" indent="-285750">
              <a:buFont typeface="Wingdings" panose="05000000000000000000" pitchFamily="2" charset="2"/>
              <a:buChar char="Ø"/>
            </a:pPr>
            <a:r>
              <a:rPr lang="fr-FR" dirty="0"/>
              <a:t>Qu’est-ce que le Décret tertiaire?</a:t>
            </a:r>
          </a:p>
        </p:txBody>
      </p:sp>
      <p:sp>
        <p:nvSpPr>
          <p:cNvPr id="8" name="ZoneTexte 7">
            <a:extLst>
              <a:ext uri="{FF2B5EF4-FFF2-40B4-BE49-F238E27FC236}">
                <a16:creationId xmlns:a16="http://schemas.microsoft.com/office/drawing/2014/main" id="{900962E5-837B-4D78-AED8-E8E296BEE45E}"/>
              </a:ext>
            </a:extLst>
          </p:cNvPr>
          <p:cNvSpPr txBox="1"/>
          <p:nvPr/>
        </p:nvSpPr>
        <p:spPr>
          <a:xfrm>
            <a:off x="1315041" y="4431276"/>
            <a:ext cx="4580164" cy="369332"/>
          </a:xfrm>
          <a:prstGeom prst="rect">
            <a:avLst/>
          </a:prstGeom>
          <a:noFill/>
        </p:spPr>
        <p:txBody>
          <a:bodyPr wrap="square" rtlCol="0">
            <a:spAutoFit/>
          </a:bodyPr>
          <a:lstStyle/>
          <a:p>
            <a:pPr marL="285750" indent="-285750">
              <a:buFont typeface="Wingdings" panose="05000000000000000000" pitchFamily="2" charset="2"/>
              <a:buChar char="Ø"/>
            </a:pPr>
            <a:r>
              <a:rPr lang="fr-FR" dirty="0"/>
              <a:t>Qu’est-ce que la RSE ?</a:t>
            </a:r>
          </a:p>
        </p:txBody>
      </p:sp>
      <p:sp>
        <p:nvSpPr>
          <p:cNvPr id="10" name="Rectangle 9">
            <a:extLst>
              <a:ext uri="{FF2B5EF4-FFF2-40B4-BE49-F238E27FC236}">
                <a16:creationId xmlns:a16="http://schemas.microsoft.com/office/drawing/2014/main" id="{07640C2F-B407-48E1-AC79-18164D15EFE8}"/>
              </a:ext>
            </a:extLst>
          </p:cNvPr>
          <p:cNvSpPr/>
          <p:nvPr/>
        </p:nvSpPr>
        <p:spPr>
          <a:xfrm>
            <a:off x="1315040" y="2501384"/>
            <a:ext cx="4165947" cy="369332"/>
          </a:xfrm>
          <a:prstGeom prst="rect">
            <a:avLst/>
          </a:prstGeom>
        </p:spPr>
        <p:txBody>
          <a:bodyPr wrap="square">
            <a:spAutoFit/>
          </a:bodyPr>
          <a:lstStyle/>
          <a:p>
            <a:pPr marL="285750" indent="-285750">
              <a:buFont typeface="Wingdings" panose="05000000000000000000" pitchFamily="2" charset="2"/>
              <a:buChar char="Ø"/>
            </a:pPr>
            <a:r>
              <a:rPr lang="fr-FR" dirty="0"/>
              <a:t>La Note d’Information des prêts Green</a:t>
            </a:r>
          </a:p>
        </p:txBody>
      </p:sp>
      <p:pic>
        <p:nvPicPr>
          <p:cNvPr id="11" name="Image 10">
            <a:extLst>
              <a:ext uri="{FF2B5EF4-FFF2-40B4-BE49-F238E27FC236}">
                <a16:creationId xmlns:a16="http://schemas.microsoft.com/office/drawing/2014/main" id="{7886CB0F-1969-4489-BC64-7F38516E7DFB}"/>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foregroundMark x1="30769" y1="35870" x2="30769" y2="35870"/>
                        <a14:foregroundMark x1="55621" y1="44022" x2="55621" y2="44022"/>
                        <a14:foregroundMark x1="53846" y1="51630" x2="53846" y2="51630"/>
                        <a14:foregroundMark x1="51479" y1="58696" x2="51479" y2="58696"/>
                        <a14:foregroundMark x1="51479" y1="68478" x2="51479" y2="68478"/>
                        <a14:foregroundMark x1="65089" y1="73370" x2="65089" y2="73370"/>
                        <a14:foregroundMark x1="71598" y1="15761" x2="71598" y2="15761"/>
                        <a14:foregroundMark x1="23669" y1="22826" x2="23669" y2="22826"/>
                        <a14:foregroundMark x1="47337" y1="10326" x2="47337" y2="10326"/>
                      </a14:backgroundRemoval>
                    </a14:imgEffect>
                  </a14:imgLayer>
                </a14:imgProps>
              </a:ext>
            </a:extLst>
          </a:blip>
          <a:stretch>
            <a:fillRect/>
          </a:stretch>
        </p:blipFill>
        <p:spPr>
          <a:xfrm>
            <a:off x="1762532" y="105593"/>
            <a:ext cx="1052433" cy="1145844"/>
          </a:xfrm>
          <a:prstGeom prst="rect">
            <a:avLst/>
          </a:prstGeom>
        </p:spPr>
      </p:pic>
    </p:spTree>
    <p:extLst>
      <p:ext uri="{BB962C8B-B14F-4D97-AF65-F5344CB8AC3E}">
        <p14:creationId xmlns:p14="http://schemas.microsoft.com/office/powerpoint/2010/main" val="23819868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solidFill>
                  <a:srgbClr val="00B050"/>
                </a:solidFill>
                <a:latin typeface="Montserrat Black" panose="00000A00000000000000" pitchFamily="2" charset="0"/>
              </a:rPr>
              <a:t>LA GAMME DE CREDITS GREEN</a:t>
            </a:r>
          </a:p>
        </p:txBody>
      </p:sp>
      <p:pic>
        <p:nvPicPr>
          <p:cNvPr id="2" name="Image 1">
            <a:hlinkClick r:id="rId3"/>
            <a:extLst>
              <a:ext uri="{FF2B5EF4-FFF2-40B4-BE49-F238E27FC236}">
                <a16:creationId xmlns:a16="http://schemas.microsoft.com/office/drawing/2014/main" id="{945A40C4-6D25-4128-BD27-5C2D8E1A68EA}"/>
              </a:ext>
            </a:extLst>
          </p:cNvPr>
          <p:cNvPicPr>
            <a:picLocks noChangeAspect="1"/>
          </p:cNvPicPr>
          <p:nvPr/>
        </p:nvPicPr>
        <p:blipFill>
          <a:blip r:embed="rId4"/>
          <a:stretch>
            <a:fillRect/>
          </a:stretch>
        </p:blipFill>
        <p:spPr>
          <a:xfrm>
            <a:off x="710885" y="2115719"/>
            <a:ext cx="3117238" cy="1758042"/>
          </a:xfrm>
          <a:prstGeom prst="roundRect">
            <a:avLst>
              <a:gd name="adj" fmla="val 8594"/>
            </a:avLst>
          </a:prstGeom>
          <a:solidFill>
            <a:srgbClr val="FFFFFF">
              <a:shade val="85000"/>
            </a:srgbClr>
          </a:solidFill>
          <a:ln>
            <a:solidFill>
              <a:schemeClr val="tx1">
                <a:lumMod val="75000"/>
                <a:lumOff val="25000"/>
              </a:schemeClr>
            </a:solidFill>
          </a:ln>
          <a:effectLst>
            <a:reflection blurRad="12700" stA="38000" endPos="28000" dist="5000" dir="5400000" sy="-100000" algn="bl" rotWithShape="0"/>
          </a:effectLst>
        </p:spPr>
      </p:pic>
      <p:sp>
        <p:nvSpPr>
          <p:cNvPr id="3" name="Rectangle 2">
            <a:extLst>
              <a:ext uri="{FF2B5EF4-FFF2-40B4-BE49-F238E27FC236}">
                <a16:creationId xmlns:a16="http://schemas.microsoft.com/office/drawing/2014/main" id="{9B7082A4-3AC3-4C89-8271-1B387D919DAA}"/>
              </a:ext>
            </a:extLst>
          </p:cNvPr>
          <p:cNvSpPr/>
          <p:nvPr/>
        </p:nvSpPr>
        <p:spPr>
          <a:xfrm>
            <a:off x="580231" y="1338906"/>
            <a:ext cx="4165947" cy="369332"/>
          </a:xfrm>
          <a:prstGeom prst="rect">
            <a:avLst/>
          </a:prstGeom>
        </p:spPr>
        <p:txBody>
          <a:bodyPr wrap="square">
            <a:spAutoFit/>
          </a:bodyPr>
          <a:lstStyle/>
          <a:p>
            <a:r>
              <a:rPr lang="fr-FR" dirty="0"/>
              <a:t>Les financements Green en CBM-CBI-LLD</a:t>
            </a:r>
          </a:p>
        </p:txBody>
      </p:sp>
      <p:sp>
        <p:nvSpPr>
          <p:cNvPr id="4" name="Rectangle 3">
            <a:extLst>
              <a:ext uri="{FF2B5EF4-FFF2-40B4-BE49-F238E27FC236}">
                <a16:creationId xmlns:a16="http://schemas.microsoft.com/office/drawing/2014/main" id="{4CC4DC67-AAC4-469D-AF52-8AE11A3C9F4F}"/>
              </a:ext>
            </a:extLst>
          </p:cNvPr>
          <p:cNvSpPr/>
          <p:nvPr/>
        </p:nvSpPr>
        <p:spPr>
          <a:xfrm>
            <a:off x="776199" y="1721054"/>
            <a:ext cx="4165947" cy="276999"/>
          </a:xfrm>
          <a:prstGeom prst="rect">
            <a:avLst/>
          </a:prstGeom>
        </p:spPr>
        <p:txBody>
          <a:bodyPr wrap="square">
            <a:spAutoFit/>
          </a:bodyPr>
          <a:lstStyle/>
          <a:p>
            <a:r>
              <a:rPr lang="fr-FR" sz="1200" dirty="0">
                <a:solidFill>
                  <a:srgbClr val="C00000"/>
                </a:solidFill>
              </a:rPr>
              <a:t>Découvrez comment BPCE Lease peut vous aider !</a:t>
            </a:r>
          </a:p>
        </p:txBody>
      </p:sp>
      <p:pic>
        <p:nvPicPr>
          <p:cNvPr id="5" name="Image 4">
            <a:hlinkClick r:id="rId5"/>
            <a:extLst>
              <a:ext uri="{FF2B5EF4-FFF2-40B4-BE49-F238E27FC236}">
                <a16:creationId xmlns:a16="http://schemas.microsoft.com/office/drawing/2014/main" id="{0F4AFD6D-1913-46E2-B05C-21EA7E2BBDE3}"/>
              </a:ext>
            </a:extLst>
          </p:cNvPr>
          <p:cNvPicPr>
            <a:picLocks noChangeAspect="1"/>
          </p:cNvPicPr>
          <p:nvPr/>
        </p:nvPicPr>
        <p:blipFill>
          <a:blip r:embed="rId6"/>
          <a:stretch>
            <a:fillRect/>
          </a:stretch>
        </p:blipFill>
        <p:spPr>
          <a:xfrm>
            <a:off x="8721181" y="2031372"/>
            <a:ext cx="2759934" cy="18570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ZoneTexte 5">
            <a:extLst>
              <a:ext uri="{FF2B5EF4-FFF2-40B4-BE49-F238E27FC236}">
                <a16:creationId xmlns:a16="http://schemas.microsoft.com/office/drawing/2014/main" id="{7DEF7D23-8E82-4691-B073-70178DD55682}"/>
              </a:ext>
            </a:extLst>
          </p:cNvPr>
          <p:cNvSpPr txBox="1"/>
          <p:nvPr/>
        </p:nvSpPr>
        <p:spPr>
          <a:xfrm>
            <a:off x="8541066" y="1316485"/>
            <a:ext cx="2759935" cy="646331"/>
          </a:xfrm>
          <a:prstGeom prst="rect">
            <a:avLst/>
          </a:prstGeom>
          <a:noFill/>
        </p:spPr>
        <p:txBody>
          <a:bodyPr wrap="square" rtlCol="0">
            <a:spAutoFit/>
          </a:bodyPr>
          <a:lstStyle/>
          <a:p>
            <a:r>
              <a:rPr lang="fr-FR" dirty="0"/>
              <a:t>Qu’est-ce que la Loi Climat et résilience</a:t>
            </a:r>
          </a:p>
        </p:txBody>
      </p:sp>
      <p:pic>
        <p:nvPicPr>
          <p:cNvPr id="7" name="Image 6">
            <a:hlinkClick r:id="rId7"/>
            <a:extLst>
              <a:ext uri="{FF2B5EF4-FFF2-40B4-BE49-F238E27FC236}">
                <a16:creationId xmlns:a16="http://schemas.microsoft.com/office/drawing/2014/main" id="{E3D5D6B4-9F2E-430E-9AFD-4CFE3C36490C}"/>
              </a:ext>
            </a:extLst>
          </p:cNvPr>
          <p:cNvPicPr>
            <a:picLocks noChangeAspect="1"/>
          </p:cNvPicPr>
          <p:nvPr/>
        </p:nvPicPr>
        <p:blipFill rotWithShape="1">
          <a:blip r:embed="rId8"/>
          <a:srcRect r="19882"/>
          <a:stretch/>
        </p:blipFill>
        <p:spPr>
          <a:xfrm>
            <a:off x="4571088" y="2085522"/>
            <a:ext cx="3049823" cy="178225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0" name="ZoneTexte 9">
            <a:extLst>
              <a:ext uri="{FF2B5EF4-FFF2-40B4-BE49-F238E27FC236}">
                <a16:creationId xmlns:a16="http://schemas.microsoft.com/office/drawing/2014/main" id="{B01C27EA-1776-4E85-A5F1-0ECF8298356E}"/>
              </a:ext>
            </a:extLst>
          </p:cNvPr>
          <p:cNvSpPr txBox="1"/>
          <p:nvPr/>
        </p:nvSpPr>
        <p:spPr>
          <a:xfrm>
            <a:off x="4571087" y="1351722"/>
            <a:ext cx="3049823" cy="369332"/>
          </a:xfrm>
          <a:prstGeom prst="rect">
            <a:avLst/>
          </a:prstGeom>
          <a:noFill/>
        </p:spPr>
        <p:txBody>
          <a:bodyPr wrap="square" rtlCol="0">
            <a:spAutoFit/>
          </a:bodyPr>
          <a:lstStyle/>
          <a:p>
            <a:r>
              <a:rPr lang="fr-FR" dirty="0"/>
              <a:t>Qu’est-ce que Le décret tertiaire?</a:t>
            </a:r>
          </a:p>
        </p:txBody>
      </p:sp>
      <p:pic>
        <p:nvPicPr>
          <p:cNvPr id="8" name="Image 7">
            <a:hlinkClick r:id="rId9"/>
            <a:extLst>
              <a:ext uri="{FF2B5EF4-FFF2-40B4-BE49-F238E27FC236}">
                <a16:creationId xmlns:a16="http://schemas.microsoft.com/office/drawing/2014/main" id="{1D9669E9-C4EA-4D6A-B397-D32F97CFC913}"/>
              </a:ext>
            </a:extLst>
          </p:cNvPr>
          <p:cNvPicPr>
            <a:picLocks noChangeAspect="1"/>
          </p:cNvPicPr>
          <p:nvPr/>
        </p:nvPicPr>
        <p:blipFill rotWithShape="1">
          <a:blip r:embed="rId10"/>
          <a:srcRect t="8238" b="11483"/>
          <a:stretch/>
        </p:blipFill>
        <p:spPr>
          <a:xfrm>
            <a:off x="4636832" y="4663670"/>
            <a:ext cx="3049823" cy="123910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2" name="ZoneTexte 11">
            <a:extLst>
              <a:ext uri="{FF2B5EF4-FFF2-40B4-BE49-F238E27FC236}">
                <a16:creationId xmlns:a16="http://schemas.microsoft.com/office/drawing/2014/main" id="{7FFD665E-AD39-444C-A1A0-FB1AEEB27197}"/>
              </a:ext>
            </a:extLst>
          </p:cNvPr>
          <p:cNvSpPr txBox="1"/>
          <p:nvPr/>
        </p:nvSpPr>
        <p:spPr>
          <a:xfrm>
            <a:off x="5090896" y="4349829"/>
            <a:ext cx="4580164" cy="369332"/>
          </a:xfrm>
          <a:prstGeom prst="rect">
            <a:avLst/>
          </a:prstGeom>
          <a:noFill/>
        </p:spPr>
        <p:txBody>
          <a:bodyPr wrap="square" rtlCol="0">
            <a:spAutoFit/>
          </a:bodyPr>
          <a:lstStyle/>
          <a:p>
            <a:r>
              <a:rPr lang="fr-FR" dirty="0"/>
              <a:t>Qu’est-ce que la RSE ?</a:t>
            </a:r>
          </a:p>
        </p:txBody>
      </p:sp>
      <p:sp>
        <p:nvSpPr>
          <p:cNvPr id="18" name="ZoneTexte 17">
            <a:extLst>
              <a:ext uri="{FF2B5EF4-FFF2-40B4-BE49-F238E27FC236}">
                <a16:creationId xmlns:a16="http://schemas.microsoft.com/office/drawing/2014/main" id="{4545F7CE-7B19-468B-9432-FCFC50E4F1A7}"/>
              </a:ext>
            </a:extLst>
          </p:cNvPr>
          <p:cNvSpPr txBox="1"/>
          <p:nvPr/>
        </p:nvSpPr>
        <p:spPr>
          <a:xfrm>
            <a:off x="1847514" y="5174781"/>
            <a:ext cx="2384963" cy="307777"/>
          </a:xfrm>
          <a:prstGeom prst="rect">
            <a:avLst/>
          </a:prstGeom>
          <a:noFill/>
        </p:spPr>
        <p:txBody>
          <a:bodyPr wrap="square" rtlCol="0">
            <a:spAutoFit/>
          </a:bodyPr>
          <a:lstStyle/>
          <a:p>
            <a:r>
              <a:rPr lang="fr-FR" sz="1400" b="1" dirty="0"/>
              <a:t>NOTE D’INFORMATION</a:t>
            </a:r>
          </a:p>
        </p:txBody>
      </p:sp>
      <p:pic>
        <p:nvPicPr>
          <p:cNvPr id="21" name="Image 20" descr="Une image contenant texte&#10;&#10;Description générée automatiquement">
            <a:hlinkClick r:id="rId11"/>
            <a:extLst>
              <a:ext uri="{FF2B5EF4-FFF2-40B4-BE49-F238E27FC236}">
                <a16:creationId xmlns:a16="http://schemas.microsoft.com/office/drawing/2014/main" id="{3A225686-CEFC-4E89-AF51-66136FA9BD7F}"/>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49376" y="4696607"/>
            <a:ext cx="3078747" cy="1975275"/>
          </a:xfrm>
          <a:prstGeom prst="rect">
            <a:avLst/>
          </a:prstGeom>
        </p:spPr>
      </p:pic>
      <p:pic>
        <p:nvPicPr>
          <p:cNvPr id="22" name="Image 21">
            <a:extLst>
              <a:ext uri="{FF2B5EF4-FFF2-40B4-BE49-F238E27FC236}">
                <a16:creationId xmlns:a16="http://schemas.microsoft.com/office/drawing/2014/main" id="{7C5024C4-65AF-49CB-9C5B-6A619F2E07E8}"/>
              </a:ext>
            </a:extLst>
          </p:cNvPr>
          <p:cNvPicPr>
            <a:picLocks noChangeAspect="1"/>
          </p:cNvPicPr>
          <p:nvPr/>
        </p:nvPicPr>
        <p:blipFill>
          <a:blip r:embed="rId13">
            <a:extLst>
              <a:ext uri="{BEBA8EAE-BF5A-486C-A8C5-ECC9F3942E4B}">
                <a14:imgProps xmlns:a14="http://schemas.microsoft.com/office/drawing/2010/main">
                  <a14:imgLayer r:embed="rId14">
                    <a14:imgEffect>
                      <a14:backgroundRemoval t="10000" b="90000" l="10000" r="90000">
                        <a14:foregroundMark x1="30769" y1="35870" x2="30769" y2="35870"/>
                        <a14:foregroundMark x1="55621" y1="44022" x2="55621" y2="44022"/>
                        <a14:foregroundMark x1="53846" y1="51630" x2="53846" y2="51630"/>
                        <a14:foregroundMark x1="51479" y1="58696" x2="51479" y2="58696"/>
                        <a14:foregroundMark x1="51479" y1="68478" x2="51479" y2="68478"/>
                        <a14:foregroundMark x1="65089" y1="73370" x2="65089" y2="73370"/>
                        <a14:foregroundMark x1="71598" y1="15761" x2="71598" y2="15761"/>
                        <a14:foregroundMark x1="23669" y1="22826" x2="23669" y2="22826"/>
                        <a14:foregroundMark x1="47337" y1="10326" x2="47337" y2="10326"/>
                      </a14:backgroundRemoval>
                    </a14:imgEffect>
                  </a14:imgLayer>
                </a14:imgProps>
              </a:ext>
            </a:extLst>
          </a:blip>
          <a:stretch>
            <a:fillRect/>
          </a:stretch>
        </p:blipFill>
        <p:spPr>
          <a:xfrm>
            <a:off x="1762532" y="105593"/>
            <a:ext cx="1052433" cy="1145844"/>
          </a:xfrm>
          <a:prstGeom prst="rect">
            <a:avLst/>
          </a:prstGeom>
        </p:spPr>
      </p:pic>
    </p:spTree>
    <p:extLst>
      <p:ext uri="{BB962C8B-B14F-4D97-AF65-F5344CB8AC3E}">
        <p14:creationId xmlns:p14="http://schemas.microsoft.com/office/powerpoint/2010/main" val="376698335"/>
      </p:ext>
    </p:extLst>
  </p:cSld>
  <p:clrMapOvr>
    <a:masterClrMapping/>
  </p:clrMapOvr>
</p:sld>
</file>

<file path=ppt/theme/theme1.xml><?xml version="1.0" encoding="utf-8"?>
<a:theme xmlns:a="http://schemas.openxmlformats.org/drawingml/2006/main" name="1-MODELE PART">
  <a:themeElements>
    <a:clrScheme name="Personnalisé 3">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0070C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MODELE G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MODELE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MODELE BDR">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BDR ENTREPRISES">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BDR ESI">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BDR P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BDR IMMO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BDR SECTEUR PUBLIC">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CF08BC8829F314590D703EC1C666923" ma:contentTypeVersion="11" ma:contentTypeDescription="Create a new document." ma:contentTypeScope="" ma:versionID="1fdd38cdd583d584efeaf7caf4c9dd5d">
  <xsd:schema xmlns:xsd="http://www.w3.org/2001/XMLSchema" xmlns:xs="http://www.w3.org/2001/XMLSchema" xmlns:p="http://schemas.microsoft.com/office/2006/metadata/properties" xmlns:ns3="df2096ab-7d57-4ad3-817e-19c322fe2331" xmlns:ns4="a6eaa20e-8785-4f6a-ad54-680d61602c43" targetNamespace="http://schemas.microsoft.com/office/2006/metadata/properties" ma:root="true" ma:fieldsID="5b3e72cbce3e94d8abe10038ead05920" ns3:_="" ns4:_="">
    <xsd:import namespace="df2096ab-7d57-4ad3-817e-19c322fe2331"/>
    <xsd:import namespace="a6eaa20e-8785-4f6a-ad54-680d61602c4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MediaServiceOCR" minOccurs="0"/>
                <xsd:element ref="ns4:MediaServiceDateTaken"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2096ab-7d57-4ad3-817e-19c322fe233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6eaa20e-8785-4f6a-ad54-680d61602c4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313E0C6-F400-4833-9C17-8357730C8C9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2096ab-7d57-4ad3-817e-19c322fe2331"/>
    <ds:schemaRef ds:uri="a6eaa20e-8785-4f6a-ad54-680d61602c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C925DB7-CCE4-48F1-BF80-9981159D6B98}">
  <ds:schemaRefs>
    <ds:schemaRef ds:uri="http://schemas.microsoft.com/office/2006/metadata/properties"/>
    <ds:schemaRef ds:uri="http://purl.org/dc/terms/"/>
    <ds:schemaRef ds:uri="df2096ab-7d57-4ad3-817e-19c322fe233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a6eaa20e-8785-4f6a-ad54-680d61602c43"/>
    <ds:schemaRef ds:uri="http://www.w3.org/XML/1998/namespace"/>
    <ds:schemaRef ds:uri="http://purl.org/dc/dcmitype/"/>
  </ds:schemaRefs>
</ds:datastoreItem>
</file>

<file path=customXml/itemProps3.xml><?xml version="1.0" encoding="utf-8"?>
<ds:datastoreItem xmlns:ds="http://schemas.openxmlformats.org/officeDocument/2006/customXml" ds:itemID="{F9DE2169-109F-4C19-AA36-BF31E4481C0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20716</TotalTime>
  <Words>2167</Words>
  <Application>Microsoft Office PowerPoint</Application>
  <PresentationFormat>Grand écran</PresentationFormat>
  <Paragraphs>335</Paragraphs>
  <Slides>27</Slides>
  <Notes>26</Notes>
  <HiddenSlides>0</HiddenSlides>
  <MMClips>0</MMClips>
  <ScaleCrop>false</ScaleCrop>
  <HeadingPairs>
    <vt:vector size="8" baseType="variant">
      <vt:variant>
        <vt:lpstr>Polices utilisées</vt:lpstr>
      </vt:variant>
      <vt:variant>
        <vt:i4>10</vt:i4>
      </vt:variant>
      <vt:variant>
        <vt:lpstr>Thème</vt:lpstr>
      </vt:variant>
      <vt:variant>
        <vt:i4>9</vt:i4>
      </vt:variant>
      <vt:variant>
        <vt:lpstr>Serveurs OLE incorporés</vt:lpstr>
      </vt:variant>
      <vt:variant>
        <vt:i4>1</vt:i4>
      </vt:variant>
      <vt:variant>
        <vt:lpstr>Titres des diapositives</vt:lpstr>
      </vt:variant>
      <vt:variant>
        <vt:i4>27</vt:i4>
      </vt:variant>
    </vt:vector>
  </HeadingPairs>
  <TitlesOfParts>
    <vt:vector size="47" baseType="lpstr">
      <vt:lpstr>Aharoni</vt:lpstr>
      <vt:lpstr>Arial</vt:lpstr>
      <vt:lpstr>Arial</vt:lpstr>
      <vt:lpstr>Arial Black</vt:lpstr>
      <vt:lpstr>Arial Narrow</vt:lpstr>
      <vt:lpstr>Bradley Hand ITC</vt:lpstr>
      <vt:lpstr>Calibri</vt:lpstr>
      <vt:lpstr>Montserrat Black</vt:lpstr>
      <vt:lpstr>Segoe Print</vt:lpstr>
      <vt:lpstr>Wingdings</vt:lpstr>
      <vt:lpstr>1-MODELE PART</vt:lpstr>
      <vt:lpstr>2-MODELE GP</vt:lpstr>
      <vt:lpstr>3-MODELE PRO</vt:lpstr>
      <vt:lpstr>MODELE BDR</vt:lpstr>
      <vt:lpstr>BDR ENTREPRISES</vt:lpstr>
      <vt:lpstr>BDR ESI</vt:lpstr>
      <vt:lpstr>BDR PP</vt:lpstr>
      <vt:lpstr>BDR IMMO PRO</vt:lpstr>
      <vt:lpstr>BDR SECTEUR PUBLIC</vt:lpstr>
      <vt:lpstr>Présentation Microsoft PowerPoint</vt:lpstr>
      <vt:lpstr>Présentation PowerPoint</vt:lpstr>
      <vt:lpstr>sommaire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Grégory Gallais</dc:creator>
  <cp:lastModifiedBy>REFFORT Didier [CEGEE]</cp:lastModifiedBy>
  <cp:revision>787</cp:revision>
  <cp:lastPrinted>2020-01-23T16:40:35Z</cp:lastPrinted>
  <dcterms:created xsi:type="dcterms:W3CDTF">2016-06-03T08:10:53Z</dcterms:created>
  <dcterms:modified xsi:type="dcterms:W3CDTF">2022-02-04T13:09:27Z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valerie.parisse@cegee.caisse-epargne.fr</vt:lpwstr>
  </property>
  <property fmtid="{D5CDD505-2E9C-101B-9397-08002B2CF9AE}" pid="5" name="MSIP_Label_48a19f0c-bea1-442e-a475-ed109d9ec508_SetDate">
    <vt:lpwstr>2020-11-16T06:58:12.7732160Z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0x0101007CF08BC8829F314590D703EC1C666923</vt:lpwstr>
  </property>
</Properties>
</file>