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9"/>
  </p:notesMasterIdLst>
  <p:handoutMasterIdLst>
    <p:handoutMasterId r:id="rId30"/>
  </p:handoutMasterIdLst>
  <p:sldIdLst>
    <p:sldId id="429" r:id="rId13"/>
    <p:sldId id="433" r:id="rId14"/>
    <p:sldId id="443" r:id="rId15"/>
    <p:sldId id="428" r:id="rId16"/>
    <p:sldId id="444" r:id="rId17"/>
    <p:sldId id="430" r:id="rId18"/>
    <p:sldId id="436" r:id="rId19"/>
    <p:sldId id="435" r:id="rId20"/>
    <p:sldId id="445" r:id="rId21"/>
    <p:sldId id="437" r:id="rId22"/>
    <p:sldId id="446" r:id="rId23"/>
    <p:sldId id="438" r:id="rId24"/>
    <p:sldId id="439" r:id="rId25"/>
    <p:sldId id="434" r:id="rId26"/>
    <p:sldId id="441" r:id="rId27"/>
    <p:sldId id="442" r:id="rId28"/>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F6F7"/>
    <a:srgbClr val="FFFFCC"/>
    <a:srgbClr val="F6E8EA"/>
    <a:srgbClr val="D2D2D2"/>
    <a:srgbClr val="E4F4D9"/>
    <a:srgbClr val="DE6225"/>
    <a:srgbClr val="581D41"/>
    <a:srgbClr val="F7DAAF"/>
    <a:srgbClr val="A79C86"/>
    <a:srgbClr val="EB0F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29" autoAdjust="0"/>
  </p:normalViewPr>
  <p:slideViewPr>
    <p:cSldViewPr snapToGrid="0">
      <p:cViewPr varScale="1">
        <p:scale>
          <a:sx n="123" d="100"/>
          <a:sy n="123" d="100"/>
        </p:scale>
        <p:origin x="90" y="120"/>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16/09/2022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16/09/2022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a:t>
            </a:fld>
            <a:endParaRPr lang="fr-FR"/>
          </a:p>
        </p:txBody>
      </p:sp>
    </p:spTree>
    <p:extLst>
      <p:ext uri="{BB962C8B-B14F-4D97-AF65-F5344CB8AC3E}">
        <p14:creationId xmlns:p14="http://schemas.microsoft.com/office/powerpoint/2010/main" val="73739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3304026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452898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1427985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99387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3971976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2026302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877649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1698071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16118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11</a:t>
            </a:fld>
            <a:endParaRPr lang="fr-FR"/>
          </a:p>
        </p:txBody>
      </p:sp>
    </p:spTree>
    <p:extLst>
      <p:ext uri="{BB962C8B-B14F-4D97-AF65-F5344CB8AC3E}">
        <p14:creationId xmlns:p14="http://schemas.microsoft.com/office/powerpoint/2010/main" val="3255635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12</a:t>
            </a:fld>
            <a:endParaRPr lang="fr-FR"/>
          </a:p>
        </p:txBody>
      </p:sp>
    </p:spTree>
    <p:extLst>
      <p:ext uri="{BB962C8B-B14F-4D97-AF65-F5344CB8AC3E}">
        <p14:creationId xmlns:p14="http://schemas.microsoft.com/office/powerpoint/2010/main" val="4131739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13</a:t>
            </a:fld>
            <a:endParaRPr lang="fr-FR"/>
          </a:p>
        </p:txBody>
      </p:sp>
    </p:spTree>
    <p:extLst>
      <p:ext uri="{BB962C8B-B14F-4D97-AF65-F5344CB8AC3E}">
        <p14:creationId xmlns:p14="http://schemas.microsoft.com/office/powerpoint/2010/main" val="872100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14</a:t>
            </a:fld>
            <a:endParaRPr lang="fr-FR"/>
          </a:p>
        </p:txBody>
      </p:sp>
    </p:spTree>
    <p:extLst>
      <p:ext uri="{BB962C8B-B14F-4D97-AF65-F5344CB8AC3E}">
        <p14:creationId xmlns:p14="http://schemas.microsoft.com/office/powerpoint/2010/main" val="3780858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15</a:t>
            </a:fld>
            <a:endParaRPr lang="fr-FR"/>
          </a:p>
        </p:txBody>
      </p:sp>
    </p:spTree>
    <p:extLst>
      <p:ext uri="{BB962C8B-B14F-4D97-AF65-F5344CB8AC3E}">
        <p14:creationId xmlns:p14="http://schemas.microsoft.com/office/powerpoint/2010/main" val="2598680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16</a:t>
            </a:fld>
            <a:endParaRPr lang="fr-FR"/>
          </a:p>
        </p:txBody>
      </p:sp>
    </p:spTree>
    <p:extLst>
      <p:ext uri="{BB962C8B-B14F-4D97-AF65-F5344CB8AC3E}">
        <p14:creationId xmlns:p14="http://schemas.microsoft.com/office/powerpoint/2010/main" val="34784782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7933" y="6370440"/>
            <a:ext cx="257655" cy="281707"/>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6154" y="6313095"/>
            <a:ext cx="1387015" cy="455839"/>
          </a:xfrm>
          <a:prstGeom prst="rect">
            <a:avLst/>
          </a:prstGeom>
        </p:spPr>
      </p:pic>
      <p:pic>
        <p:nvPicPr>
          <p:cNvPr id="8" name="Picture 2">
            <a:extLst>
              <a:ext uri="{FF2B5EF4-FFF2-40B4-BE49-F238E27FC236}">
                <a16:creationId xmlns:a16="http://schemas.microsoft.com/office/drawing/2014/main" id="{80BDD532-4DC2-479A-BB72-06C22282048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868306" y="6289705"/>
            <a:ext cx="4185377" cy="478560"/>
          </a:xfrm>
          <a:prstGeom prst="rect">
            <a:avLst/>
          </a:prstGeom>
          <a:solidFill>
            <a:schemeClr val="bg1"/>
          </a:solidFill>
          <a:ln>
            <a:noFill/>
          </a:ln>
          <a:effectLst/>
        </p:spPr>
      </p:pic>
      <p:sp>
        <p:nvSpPr>
          <p:cNvPr id="9" name="Rectangle 8">
            <a:extLst>
              <a:ext uri="{FF2B5EF4-FFF2-40B4-BE49-F238E27FC236}">
                <a16:creationId xmlns:a16="http://schemas.microsoft.com/office/drawing/2014/main" id="{56182A01-509D-434A-86F4-7F965A071131}"/>
              </a:ext>
            </a:extLst>
          </p:cNvPr>
          <p:cNvSpPr/>
          <p:nvPr userDrawn="1"/>
        </p:nvSpPr>
        <p:spPr>
          <a:xfrm>
            <a:off x="4798498" y="6390486"/>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S9 2022</a:t>
            </a:r>
          </a:p>
        </p:txBody>
      </p:sp>
    </p:spTree>
    <p:extLst>
      <p:ext uri="{BB962C8B-B14F-4D97-AF65-F5344CB8AC3E}">
        <p14:creationId xmlns:p14="http://schemas.microsoft.com/office/powerpoint/2010/main" val="1124947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91308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59417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007982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6.jpg"/><Relationship Id="rId4" Type="http://schemas.openxmlformats.org/officeDocument/2006/relationships/slideLayout" Target="../slideLayouts/slideLayout12.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image" Target="../media/image6.jpg"/><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image" Target="../media/image8.emf"/><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theme" Target="../theme/theme3.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10" Type="http://schemas.openxmlformats.org/officeDocument/2006/relationships/image" Target="../media/image6.jpg"/><Relationship Id="rId4" Type="http://schemas.openxmlformats.org/officeDocument/2006/relationships/slideLayout" Target="../slideLayouts/slideLayout41.xml"/><Relationship Id="rId9" Type="http://schemas.openxmlformats.org/officeDocument/2006/relationships/image" Target="../media/image12.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4" Type="http://schemas.openxmlformats.org/officeDocument/2006/relationships/slideLayout" Target="../slideLayouts/slideLayout62.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5" Type="http://schemas.openxmlformats.org/officeDocument/2006/relationships/slideLayout" Target="../slideLayouts/slideLayout70.xml"/><Relationship Id="rId4" Type="http://schemas.openxmlformats.org/officeDocument/2006/relationships/slideLayout" Target="../slideLayouts/slideLayout69.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4" Type="http://schemas.openxmlformats.org/officeDocument/2006/relationships/slideLayout" Target="../slideLayouts/slideLayout76.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769" r:id="rId1"/>
    <p:sldLayoutId id="2147483771" r:id="rId2"/>
    <p:sldLayoutId id="2147483772" r:id="rId3"/>
    <p:sldLayoutId id="2147483773" r:id="rId4"/>
    <p:sldLayoutId id="2147483774" r:id="rId5"/>
    <p:sldLayoutId id="2147483775" r:id="rId6"/>
    <p:sldLayoutId id="2147483882" r:id="rId7"/>
    <p:sldLayoutId id="2147483881" r:id="rId8"/>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6.xml"/><Relationship Id="rId7" Type="http://schemas.openxmlformats.org/officeDocument/2006/relationships/image" Target="../media/image26.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microsoft.com/office/2007/relationships/hdphoto" Target="../media/hdphoto3.wdp"/><Relationship Id="rId11" Type="http://schemas.microsoft.com/office/2007/relationships/hdphoto" Target="../media/hdphoto4.wdp"/><Relationship Id="rId5" Type="http://schemas.openxmlformats.org/officeDocument/2006/relationships/image" Target="../media/image25.png"/><Relationship Id="rId10" Type="http://schemas.openxmlformats.org/officeDocument/2006/relationships/image" Target="../media/image27.png"/><Relationship Id="rId4" Type="http://schemas.openxmlformats.org/officeDocument/2006/relationships/image" Target="../media/image24.png"/><Relationship Id="rId9" Type="http://schemas.openxmlformats.org/officeDocument/2006/relationships/image" Target="../media/image23.e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29.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microsoft.com/office/2007/relationships/hdphoto" Target="../media/hdphoto3.wdp"/><Relationship Id="rId11" Type="http://schemas.microsoft.com/office/2007/relationships/hdphoto" Target="../media/hdphoto4.wdp"/><Relationship Id="rId5" Type="http://schemas.openxmlformats.org/officeDocument/2006/relationships/image" Target="../media/image25.png"/><Relationship Id="rId10" Type="http://schemas.openxmlformats.org/officeDocument/2006/relationships/image" Target="../media/image27.png"/><Relationship Id="rId4" Type="http://schemas.openxmlformats.org/officeDocument/2006/relationships/image" Target="../media/image28.png"/><Relationship Id="rId9" Type="http://schemas.openxmlformats.org/officeDocument/2006/relationships/image" Target="../media/image23.emf"/></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notesSlide" Target="../notesSlides/notesSlide8.xml"/><Relationship Id="rId7" Type="http://schemas.openxmlformats.org/officeDocument/2006/relationships/image" Target="../media/image30.emf"/><Relationship Id="rId12" Type="http://schemas.openxmlformats.org/officeDocument/2006/relationships/image" Target="../media/image31.e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3.bin"/><Relationship Id="rId11" Type="http://schemas.openxmlformats.org/officeDocument/2006/relationships/package" Target="../embeddings/Microsoft_Excel_Worksheet.xlsx"/><Relationship Id="rId5" Type="http://schemas.microsoft.com/office/2007/relationships/hdphoto" Target="../media/hdphoto3.wdp"/><Relationship Id="rId10" Type="http://schemas.openxmlformats.org/officeDocument/2006/relationships/image" Target="../media/image32.png"/><Relationship Id="rId4" Type="http://schemas.openxmlformats.org/officeDocument/2006/relationships/image" Target="../media/image25.png"/><Relationship Id="rId9"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notesSlide" Target="../notesSlides/notesSlide10.xml"/><Relationship Id="rId7" Type="http://schemas.openxmlformats.org/officeDocument/2006/relationships/hyperlink" Target="http://commerciaux.celca.caisse-epargne.fr/download/1465/credits/22750/hebdopro_s23-2021_lld-et-siagi-digital.pptx" TargetMode="External"/><Relationship Id="rId12" Type="http://schemas.openxmlformats.org/officeDocument/2006/relationships/image" Target="../media/image33.e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microsoft.com/office/2007/relationships/hdphoto" Target="../media/hdphoto5.wdp"/><Relationship Id="rId11" Type="http://schemas.openxmlformats.org/officeDocument/2006/relationships/oleObject" Target="../embeddings/oleObject4.bin"/><Relationship Id="rId5" Type="http://schemas.openxmlformats.org/officeDocument/2006/relationships/image" Target="../media/image35.png"/><Relationship Id="rId10" Type="http://schemas.microsoft.com/office/2007/relationships/hdphoto" Target="../media/hdphoto4.wdp"/><Relationship Id="rId4" Type="http://schemas.openxmlformats.org/officeDocument/2006/relationships/image" Target="../media/image34.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microsoft.com/office/2007/relationships/hdphoto" Target="../media/hdphoto6.wdp"/></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40.png"/><Relationship Id="rId4" Type="http://schemas.microsoft.com/office/2007/relationships/hdphoto" Target="../media/hdphoto6.wdp"/></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hyperlink" Target="http://commerciaux.celca.caisse-epargne.fr/download/1237/siagi/15255/mode-operatoire-fiche-eligibilite-2019.pdf" TargetMode="External"/><Relationship Id="rId18" Type="http://schemas.microsoft.com/office/2007/relationships/hdphoto" Target="../media/hdphoto8.wdp"/><Relationship Id="rId3" Type="http://schemas.openxmlformats.org/officeDocument/2006/relationships/image" Target="../media/image37.png"/><Relationship Id="rId21" Type="http://schemas.openxmlformats.org/officeDocument/2006/relationships/hyperlink" Target="http://commerciaux.celca.caisse-epargne.fr/download/1237/siagi/27327/conditions-generales-intervention-et-reglement-interieur-fonds-de-garantie.pdf" TargetMode="External"/><Relationship Id="rId7" Type="http://schemas.openxmlformats.org/officeDocument/2006/relationships/hyperlink" Target="http://commerciaux.celca.caisse-epargne.fr/download/1237/siagi/27877/fiche-produit-siagi-delegation-banque-2019-6.pdf" TargetMode="External"/><Relationship Id="rId12" Type="http://schemas.openxmlformats.org/officeDocument/2006/relationships/image" Target="../media/image44.png"/><Relationship Id="rId17" Type="http://schemas.openxmlformats.org/officeDocument/2006/relationships/image" Target="../media/image47.png"/><Relationship Id="rId2" Type="http://schemas.openxmlformats.org/officeDocument/2006/relationships/notesSlide" Target="../notesSlides/notesSlide14.xml"/><Relationship Id="rId16" Type="http://schemas.microsoft.com/office/2007/relationships/hdphoto" Target="../media/hdphoto7.wdp"/><Relationship Id="rId20" Type="http://schemas.microsoft.com/office/2007/relationships/hdphoto" Target="../media/hdphoto9.wdp"/><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hyperlink" Target="http://commerciaux.celca.caisse-epargne.fr/download/1237/siagi/15254/fiche-identification-siagi-delegation-2019.xlsx" TargetMode="External"/><Relationship Id="rId24" Type="http://schemas.openxmlformats.org/officeDocument/2006/relationships/image" Target="../media/image50.png"/><Relationship Id="rId5" Type="http://schemas.openxmlformats.org/officeDocument/2006/relationships/hyperlink" Target="http://commerciaux.celca.caisse-epargne.fr/download/1237/siagi/22731/presentation-portail-garantie-pro-siagi.pdf" TargetMode="External"/><Relationship Id="rId15" Type="http://schemas.openxmlformats.org/officeDocument/2006/relationships/image" Target="../media/image46.png"/><Relationship Id="rId23" Type="http://schemas.openxmlformats.org/officeDocument/2006/relationships/hyperlink" Target="http://commerciaux.celca.caisse-epargne.fr/download/1237/siagi/5342/pieces-utiles.docx" TargetMode="External"/><Relationship Id="rId10" Type="http://schemas.openxmlformats.org/officeDocument/2006/relationships/image" Target="../media/image43.png"/><Relationship Id="rId19" Type="http://schemas.openxmlformats.org/officeDocument/2006/relationships/image" Target="../media/image48.png"/><Relationship Id="rId4" Type="http://schemas.microsoft.com/office/2007/relationships/hdphoto" Target="../media/hdphoto6.wdp"/><Relationship Id="rId9" Type="http://schemas.openxmlformats.org/officeDocument/2006/relationships/hyperlink" Target="http://commerciaux.celca.caisse-epargne.fr/download/1237/siagi/15252/fiche-daide-a-leligibilite-siagi-delegation-2019.xlsx" TargetMode="External"/><Relationship Id="rId14" Type="http://schemas.openxmlformats.org/officeDocument/2006/relationships/image" Target="../media/image45.png"/><Relationship Id="rId22"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E1E8FC4-ED82-427C-83BA-6D714780A69C}"/>
              </a:ext>
            </a:extLst>
          </p:cNvPr>
          <p:cNvPicPr>
            <a:picLocks noChangeAspect="1"/>
          </p:cNvPicPr>
          <p:nvPr/>
        </p:nvPicPr>
        <p:blipFill>
          <a:blip r:embed="rId3"/>
          <a:stretch>
            <a:fillRect/>
          </a:stretch>
        </p:blipFill>
        <p:spPr>
          <a:xfrm>
            <a:off x="4672097" y="2754757"/>
            <a:ext cx="6970426" cy="2740352"/>
          </a:xfrm>
          <a:prstGeom prst="rect">
            <a:avLst/>
          </a:prstGeom>
        </p:spPr>
      </p:pic>
      <p:sp>
        <p:nvSpPr>
          <p:cNvPr id="5" name="Rectangle 4">
            <a:extLst>
              <a:ext uri="{FF2B5EF4-FFF2-40B4-BE49-F238E27FC236}">
                <a16:creationId xmlns:a16="http://schemas.microsoft.com/office/drawing/2014/main" id="{DCE01765-9388-435D-8724-5202BC02548F}"/>
              </a:ext>
            </a:extLst>
          </p:cNvPr>
          <p:cNvSpPr/>
          <p:nvPr/>
        </p:nvSpPr>
        <p:spPr>
          <a:xfrm>
            <a:off x="10344" y="2982094"/>
            <a:ext cx="4405039" cy="1754326"/>
          </a:xfrm>
          <a:prstGeom prst="rect">
            <a:avLst/>
          </a:prstGeom>
        </p:spPr>
        <p:txBody>
          <a:bodyPr wrap="square">
            <a:spAutoFit/>
          </a:bodyPr>
          <a:lstStyle/>
          <a:p>
            <a:r>
              <a:rPr lang="fr-FR" sz="2400" dirty="0">
                <a:solidFill>
                  <a:schemeClr val="tx1">
                    <a:lumMod val="75000"/>
                    <a:lumOff val="25000"/>
                  </a:schemeClr>
                </a:solidFill>
                <a:latin typeface="Montserrat Black" panose="00000A00000000000000" pitchFamily="2" charset="0"/>
              </a:rPr>
              <a:t> </a:t>
            </a:r>
          </a:p>
          <a:p>
            <a:pPr marL="800100" lvl="1" indent="-342900">
              <a:buFont typeface="Wingdings" panose="05000000000000000000" pitchFamily="2" charset="2"/>
              <a:buChar char="ü"/>
            </a:pPr>
            <a:r>
              <a:rPr lang="fr-FR" sz="2400" dirty="0">
                <a:solidFill>
                  <a:schemeClr val="tx1">
                    <a:lumMod val="75000"/>
                    <a:lumOff val="25000"/>
                  </a:schemeClr>
                </a:solidFill>
                <a:latin typeface="Montserrat Black" panose="00000A00000000000000" pitchFamily="2" charset="0"/>
              </a:rPr>
              <a:t>  </a:t>
            </a:r>
            <a:r>
              <a:rPr lang="fr-FR" sz="2000" dirty="0">
                <a:solidFill>
                  <a:schemeClr val="tx1">
                    <a:lumMod val="75000"/>
                    <a:lumOff val="25000"/>
                  </a:schemeClr>
                </a:solidFill>
                <a:latin typeface="Arial Black" panose="020B0A04020102020204" pitchFamily="34" charset="0"/>
              </a:rPr>
              <a:t>Les évolutions 2022</a:t>
            </a:r>
          </a:p>
          <a:p>
            <a:pPr marL="800100" lvl="1" indent="-342900">
              <a:buFont typeface="Wingdings" panose="05000000000000000000" pitchFamily="2" charset="2"/>
              <a:buChar char="ü"/>
            </a:pPr>
            <a:endParaRPr lang="fr-FR" sz="2000" dirty="0">
              <a:solidFill>
                <a:schemeClr val="tx1">
                  <a:lumMod val="75000"/>
                  <a:lumOff val="25000"/>
                </a:schemeClr>
              </a:solidFill>
              <a:latin typeface="Arial Black" panose="020B0A04020102020204" pitchFamily="34" charset="0"/>
            </a:endParaRPr>
          </a:p>
          <a:p>
            <a:pPr marL="800100" lvl="1" indent="-342900">
              <a:buFont typeface="Wingdings" panose="05000000000000000000" pitchFamily="2" charset="2"/>
              <a:buChar char="ü"/>
            </a:pPr>
            <a:r>
              <a:rPr lang="fr-FR" sz="2000" dirty="0">
                <a:solidFill>
                  <a:schemeClr val="tx1">
                    <a:lumMod val="75000"/>
                    <a:lumOff val="25000"/>
                  </a:schemeClr>
                </a:solidFill>
                <a:latin typeface="Arial Black" panose="020B0A04020102020204" pitchFamily="34" charset="0"/>
              </a:rPr>
              <a:t>  Rappel synthétique de     	 l’offre SIAGI </a:t>
            </a:r>
          </a:p>
        </p:txBody>
      </p:sp>
      <p:pic>
        <p:nvPicPr>
          <p:cNvPr id="4" name="Image 3">
            <a:extLst>
              <a:ext uri="{FF2B5EF4-FFF2-40B4-BE49-F238E27FC236}">
                <a16:creationId xmlns:a16="http://schemas.microsoft.com/office/drawing/2014/main" id="{1BF4FD4F-761C-4F06-9178-9749A432D2E5}"/>
              </a:ext>
            </a:extLst>
          </p:cNvPr>
          <p:cNvPicPr>
            <a:picLocks noChangeAspect="1"/>
          </p:cNvPicPr>
          <p:nvPr/>
        </p:nvPicPr>
        <p:blipFill rotWithShape="1">
          <a:blip r:embed="rId4"/>
          <a:srcRect l="5038" r="7094"/>
          <a:stretch/>
        </p:blipFill>
        <p:spPr>
          <a:xfrm rot="21445859">
            <a:off x="4499741" y="1289831"/>
            <a:ext cx="2558222" cy="1140856"/>
          </a:xfrm>
          <a:prstGeom prst="rect">
            <a:avLst/>
          </a:prstGeom>
        </p:spPr>
      </p:pic>
      <p:sp>
        <p:nvSpPr>
          <p:cNvPr id="6" name="Rectangle 5">
            <a:extLst>
              <a:ext uri="{FF2B5EF4-FFF2-40B4-BE49-F238E27FC236}">
                <a16:creationId xmlns:a16="http://schemas.microsoft.com/office/drawing/2014/main" id="{3F4D9C33-78B2-438B-89A9-0BE5A898EB78}"/>
              </a:ext>
            </a:extLst>
          </p:cNvPr>
          <p:cNvSpPr/>
          <p:nvPr/>
        </p:nvSpPr>
        <p:spPr>
          <a:xfrm>
            <a:off x="1185245" y="1619257"/>
            <a:ext cx="3486852" cy="707886"/>
          </a:xfrm>
          <a:prstGeom prst="rect">
            <a:avLst/>
          </a:prstGeom>
        </p:spPr>
        <p:txBody>
          <a:bodyPr wrap="none">
            <a:spAutoFit/>
          </a:bodyPr>
          <a:lstStyle/>
          <a:p>
            <a:r>
              <a:rPr lang="fr-FR" sz="4000" dirty="0">
                <a:solidFill>
                  <a:schemeClr val="tx1">
                    <a:lumMod val="75000"/>
                    <a:lumOff val="25000"/>
                  </a:schemeClr>
                </a:solidFill>
                <a:latin typeface="Montserrat Black" panose="00000A00000000000000" pitchFamily="2" charset="0"/>
              </a:rPr>
              <a:t>La garantie </a:t>
            </a:r>
            <a:endParaRPr lang="fr-FR" sz="4000" dirty="0"/>
          </a:p>
        </p:txBody>
      </p:sp>
    </p:spTree>
    <p:extLst>
      <p:ext uri="{BB962C8B-B14F-4D97-AF65-F5344CB8AC3E}">
        <p14:creationId xmlns:p14="http://schemas.microsoft.com/office/powerpoint/2010/main" val="1992958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F9A9EA-809F-436A-9F3B-03B3172D0706}"/>
              </a:ext>
            </a:extLst>
          </p:cNvPr>
          <p:cNvSpPr/>
          <p:nvPr/>
        </p:nvSpPr>
        <p:spPr>
          <a:xfrm>
            <a:off x="2499756" y="519119"/>
            <a:ext cx="9058352" cy="369332"/>
          </a:xfrm>
          <a:prstGeom prst="rect">
            <a:avLst/>
          </a:prstGeom>
        </p:spPr>
        <p:txBody>
          <a:bodyPr wrap="square">
            <a:spAutoFit/>
          </a:bodyPr>
          <a:lstStyle/>
          <a:p>
            <a:pPr lvl="0"/>
            <a:r>
              <a:rPr lang="fr-FR" dirty="0">
                <a:ln w="0"/>
                <a:effectLst>
                  <a:outerShdw blurRad="38100" dist="19050" dir="2700000" algn="tl" rotWithShape="0">
                    <a:schemeClr val="dk1">
                      <a:alpha val="40000"/>
                    </a:schemeClr>
                  </a:outerShdw>
                </a:effectLst>
                <a:latin typeface="Montserrat Black" panose="00000A00000000000000" pitchFamily="2" charset="0"/>
              </a:rPr>
              <a:t>SOMMAIRE</a:t>
            </a:r>
          </a:p>
        </p:txBody>
      </p:sp>
      <p:sp>
        <p:nvSpPr>
          <p:cNvPr id="11" name="ZoneTexte 10">
            <a:extLst>
              <a:ext uri="{FF2B5EF4-FFF2-40B4-BE49-F238E27FC236}">
                <a16:creationId xmlns:a16="http://schemas.microsoft.com/office/drawing/2014/main" id="{87C566F6-2897-4288-BB93-0FA7D544B51A}"/>
              </a:ext>
            </a:extLst>
          </p:cNvPr>
          <p:cNvSpPr txBox="1"/>
          <p:nvPr/>
        </p:nvSpPr>
        <p:spPr>
          <a:xfrm>
            <a:off x="1615386" y="1758099"/>
            <a:ext cx="7014807" cy="400110"/>
          </a:xfrm>
          <a:prstGeom prst="rect">
            <a:avLst/>
          </a:prstGeom>
          <a:noFill/>
        </p:spPr>
        <p:txBody>
          <a:bodyPr wrap="square" rtlCol="0">
            <a:spAutoFit/>
          </a:bodyPr>
          <a:lstStyle/>
          <a:p>
            <a:r>
              <a:rPr lang="fr-FR" sz="2000" b="1" dirty="0">
                <a:latin typeface="Arial" panose="020B0604020202020204" pitchFamily="34" charset="0"/>
                <a:cs typeface="Arial" panose="020B0604020202020204" pitchFamily="34" charset="0"/>
              </a:rPr>
              <a:t>Les informations importantes pour 2022</a:t>
            </a:r>
          </a:p>
        </p:txBody>
      </p:sp>
      <p:pic>
        <p:nvPicPr>
          <p:cNvPr id="8" name="Image 7" descr="logo_SIAGI_2013-vect_3.jpg">
            <a:extLst>
              <a:ext uri="{FF2B5EF4-FFF2-40B4-BE49-F238E27FC236}">
                <a16:creationId xmlns:a16="http://schemas.microsoft.com/office/drawing/2014/main" id="{FF34B77A-264C-4A15-8EBB-ACAF8F8DE96D}"/>
              </a:ext>
            </a:extLst>
          </p:cNvPr>
          <p:cNvPicPr>
            <a:picLocks noChangeAspect="1"/>
          </p:cNvPicPr>
          <p:nvPr/>
        </p:nvPicPr>
        <p:blipFill>
          <a:blip r:embed="rId3" cstate="print"/>
          <a:srcRect/>
          <a:stretch>
            <a:fillRect/>
          </a:stretch>
        </p:blipFill>
        <p:spPr bwMode="auto">
          <a:xfrm>
            <a:off x="10629473" y="410366"/>
            <a:ext cx="1075869" cy="586838"/>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6761B844-D636-459B-99CC-944EA66F8C9B}"/>
              </a:ext>
            </a:extLst>
          </p:cNvPr>
          <p:cNvSpPr/>
          <p:nvPr/>
        </p:nvSpPr>
        <p:spPr>
          <a:xfrm>
            <a:off x="2948966" y="2617933"/>
            <a:ext cx="8159931" cy="2492990"/>
          </a:xfrm>
          <a:prstGeom prst="rect">
            <a:avLst/>
          </a:prstGeom>
        </p:spPr>
        <p:txBody>
          <a:bodyPr wrap="square">
            <a:spAutoFit/>
          </a:bodyPr>
          <a:lstStyle/>
          <a:p>
            <a:pPr>
              <a:spcAft>
                <a:spcPts val="600"/>
              </a:spcAft>
            </a:pPr>
            <a:r>
              <a:rPr lang="fr-FR" dirty="0">
                <a:latin typeface="Arial" panose="020B0604020202020204" pitchFamily="34" charset="0"/>
                <a:cs typeface="Arial" panose="020B0604020202020204" pitchFamily="34" charset="0"/>
              </a:rPr>
              <a:t>Evolution de la politique CHR SIAGI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Nouvelles offres de garantie à hauteur de 60% de quotité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Déploiement du Portail SIAGI pour les dossiers 5-50</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Rappel synthétique de l’offre SIAGI</a:t>
            </a:r>
          </a:p>
        </p:txBody>
      </p:sp>
      <p:pic>
        <p:nvPicPr>
          <p:cNvPr id="7" name="Image 6">
            <a:extLst>
              <a:ext uri="{FF2B5EF4-FFF2-40B4-BE49-F238E27FC236}">
                <a16:creationId xmlns:a16="http://schemas.microsoft.com/office/drawing/2014/main" id="{7ECB59B2-ED7F-430D-BDFF-F06D6C4B4C43}"/>
              </a:ext>
            </a:extLst>
          </p:cNvPr>
          <p:cNvPicPr>
            <a:picLocks noChangeAspect="1"/>
          </p:cNvPicPr>
          <p:nvPr/>
        </p:nvPicPr>
        <p:blipFill>
          <a:blip r:embed="rId4"/>
          <a:stretch>
            <a:fillRect/>
          </a:stretch>
        </p:blipFill>
        <p:spPr>
          <a:xfrm>
            <a:off x="2531405" y="2563308"/>
            <a:ext cx="358083" cy="396000"/>
          </a:xfrm>
          <a:prstGeom prst="rect">
            <a:avLst/>
          </a:prstGeom>
        </p:spPr>
      </p:pic>
      <p:pic>
        <p:nvPicPr>
          <p:cNvPr id="9" name="Image 8">
            <a:extLst>
              <a:ext uri="{FF2B5EF4-FFF2-40B4-BE49-F238E27FC236}">
                <a16:creationId xmlns:a16="http://schemas.microsoft.com/office/drawing/2014/main" id="{CCAB8C63-1135-4E6A-9397-B2E49272584A}"/>
              </a:ext>
            </a:extLst>
          </p:cNvPr>
          <p:cNvPicPr>
            <a:picLocks noChangeAspect="1"/>
          </p:cNvPicPr>
          <p:nvPr/>
        </p:nvPicPr>
        <p:blipFill>
          <a:blip r:embed="rId5"/>
          <a:stretch>
            <a:fillRect/>
          </a:stretch>
        </p:blipFill>
        <p:spPr>
          <a:xfrm>
            <a:off x="2531405" y="3328514"/>
            <a:ext cx="371998" cy="396000"/>
          </a:xfrm>
          <a:prstGeom prst="rect">
            <a:avLst/>
          </a:prstGeom>
        </p:spPr>
      </p:pic>
      <p:pic>
        <p:nvPicPr>
          <p:cNvPr id="10" name="Image 9">
            <a:extLst>
              <a:ext uri="{FF2B5EF4-FFF2-40B4-BE49-F238E27FC236}">
                <a16:creationId xmlns:a16="http://schemas.microsoft.com/office/drawing/2014/main" id="{13FDC8FB-8F89-40F0-B135-BB2227D19624}"/>
              </a:ext>
            </a:extLst>
          </p:cNvPr>
          <p:cNvPicPr>
            <a:picLocks noChangeAspect="1"/>
          </p:cNvPicPr>
          <p:nvPr/>
        </p:nvPicPr>
        <p:blipFill>
          <a:blip r:embed="rId6"/>
          <a:stretch>
            <a:fillRect/>
          </a:stretch>
        </p:blipFill>
        <p:spPr>
          <a:xfrm>
            <a:off x="2495523" y="3994008"/>
            <a:ext cx="407880" cy="396000"/>
          </a:xfrm>
          <a:prstGeom prst="rect">
            <a:avLst/>
          </a:prstGeom>
        </p:spPr>
      </p:pic>
      <p:pic>
        <p:nvPicPr>
          <p:cNvPr id="12" name="Image 11">
            <a:extLst>
              <a:ext uri="{FF2B5EF4-FFF2-40B4-BE49-F238E27FC236}">
                <a16:creationId xmlns:a16="http://schemas.microsoft.com/office/drawing/2014/main" id="{8DFED3FC-539E-4FBE-B76B-1B124238E7B7}"/>
              </a:ext>
            </a:extLst>
          </p:cNvPr>
          <p:cNvPicPr>
            <a:picLocks noChangeAspect="1"/>
          </p:cNvPicPr>
          <p:nvPr/>
        </p:nvPicPr>
        <p:blipFill>
          <a:blip r:embed="rId7"/>
          <a:stretch>
            <a:fillRect/>
          </a:stretch>
        </p:blipFill>
        <p:spPr>
          <a:xfrm>
            <a:off x="2519404" y="4696819"/>
            <a:ext cx="396000" cy="396000"/>
          </a:xfrm>
          <a:prstGeom prst="rect">
            <a:avLst/>
          </a:prstGeom>
        </p:spPr>
      </p:pic>
      <p:pic>
        <p:nvPicPr>
          <p:cNvPr id="4" name="Image 3">
            <a:extLst>
              <a:ext uri="{FF2B5EF4-FFF2-40B4-BE49-F238E27FC236}">
                <a16:creationId xmlns:a16="http://schemas.microsoft.com/office/drawing/2014/main" id="{8A4702D6-2E5D-4ADD-92FF-4E1C7F6F9C6E}"/>
              </a:ext>
            </a:extLst>
          </p:cNvPr>
          <p:cNvPicPr>
            <a:picLocks noChangeAspect="1"/>
          </p:cNvPicPr>
          <p:nvPr/>
        </p:nvPicPr>
        <p:blipFill>
          <a:blip r:embed="rId8"/>
          <a:stretch>
            <a:fillRect/>
          </a:stretch>
        </p:blipFill>
        <p:spPr>
          <a:xfrm>
            <a:off x="6809235" y="2484387"/>
            <a:ext cx="1094901" cy="421783"/>
          </a:xfrm>
          <a:prstGeom prst="rect">
            <a:avLst/>
          </a:prstGeom>
        </p:spPr>
      </p:pic>
      <p:pic>
        <p:nvPicPr>
          <p:cNvPr id="13" name="Image 12">
            <a:extLst>
              <a:ext uri="{FF2B5EF4-FFF2-40B4-BE49-F238E27FC236}">
                <a16:creationId xmlns:a16="http://schemas.microsoft.com/office/drawing/2014/main" id="{04E703FA-395A-43B5-B9C0-87B92DDC8CB7}"/>
              </a:ext>
            </a:extLst>
          </p:cNvPr>
          <p:cNvPicPr>
            <a:picLocks noChangeAspect="1"/>
          </p:cNvPicPr>
          <p:nvPr/>
        </p:nvPicPr>
        <p:blipFill>
          <a:blip r:embed="rId8"/>
          <a:stretch>
            <a:fillRect/>
          </a:stretch>
        </p:blipFill>
        <p:spPr>
          <a:xfrm>
            <a:off x="8870510" y="3218108"/>
            <a:ext cx="1094901" cy="421783"/>
          </a:xfrm>
          <a:prstGeom prst="rect">
            <a:avLst/>
          </a:prstGeom>
        </p:spPr>
      </p:pic>
    </p:spTree>
    <p:extLst>
      <p:ext uri="{BB962C8B-B14F-4D97-AF65-F5344CB8AC3E}">
        <p14:creationId xmlns:p14="http://schemas.microsoft.com/office/powerpoint/2010/main" val="41377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8793A1-38FD-4071-B3A7-8C64185FA9B1}"/>
              </a:ext>
            </a:extLst>
          </p:cNvPr>
          <p:cNvSpPr/>
          <p:nvPr/>
        </p:nvSpPr>
        <p:spPr>
          <a:xfrm>
            <a:off x="2399167" y="2484387"/>
            <a:ext cx="5993395" cy="708522"/>
          </a:xfrm>
          <a:prstGeom prst="rect">
            <a:avLst/>
          </a:prstGeom>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3" name="Rectangle 2">
            <a:extLst>
              <a:ext uri="{FF2B5EF4-FFF2-40B4-BE49-F238E27FC236}">
                <a16:creationId xmlns:a16="http://schemas.microsoft.com/office/drawing/2014/main" id="{07F9A9EA-809F-436A-9F3B-03B3172D0706}"/>
              </a:ext>
            </a:extLst>
          </p:cNvPr>
          <p:cNvSpPr/>
          <p:nvPr/>
        </p:nvSpPr>
        <p:spPr>
          <a:xfrm>
            <a:off x="2499756" y="519119"/>
            <a:ext cx="9058352" cy="369332"/>
          </a:xfrm>
          <a:prstGeom prst="rect">
            <a:avLst/>
          </a:prstGeom>
        </p:spPr>
        <p:txBody>
          <a:bodyPr wrap="square">
            <a:spAutoFit/>
          </a:bodyPr>
          <a:lstStyle/>
          <a:p>
            <a:pPr lvl="0"/>
            <a:r>
              <a:rPr lang="fr-FR" dirty="0">
                <a:ln w="0"/>
                <a:effectLst>
                  <a:outerShdw blurRad="38100" dist="19050" dir="2700000" algn="tl" rotWithShape="0">
                    <a:schemeClr val="dk1">
                      <a:alpha val="40000"/>
                    </a:schemeClr>
                  </a:outerShdw>
                </a:effectLst>
                <a:latin typeface="Montserrat Black" panose="00000A00000000000000" pitchFamily="2" charset="0"/>
              </a:rPr>
              <a:t>SOMMAIRE</a:t>
            </a:r>
          </a:p>
        </p:txBody>
      </p:sp>
      <p:sp>
        <p:nvSpPr>
          <p:cNvPr id="11" name="ZoneTexte 10">
            <a:extLst>
              <a:ext uri="{FF2B5EF4-FFF2-40B4-BE49-F238E27FC236}">
                <a16:creationId xmlns:a16="http://schemas.microsoft.com/office/drawing/2014/main" id="{87C566F6-2897-4288-BB93-0FA7D544B51A}"/>
              </a:ext>
            </a:extLst>
          </p:cNvPr>
          <p:cNvSpPr txBox="1"/>
          <p:nvPr/>
        </p:nvSpPr>
        <p:spPr>
          <a:xfrm>
            <a:off x="1615386" y="1758099"/>
            <a:ext cx="7014807" cy="400110"/>
          </a:xfrm>
          <a:prstGeom prst="rect">
            <a:avLst/>
          </a:prstGeom>
          <a:noFill/>
        </p:spPr>
        <p:txBody>
          <a:bodyPr wrap="square" rtlCol="0">
            <a:spAutoFit/>
          </a:bodyPr>
          <a:lstStyle/>
          <a:p>
            <a:r>
              <a:rPr lang="fr-FR" sz="2000" b="1" dirty="0">
                <a:latin typeface="Arial" panose="020B0604020202020204" pitchFamily="34" charset="0"/>
                <a:cs typeface="Arial" panose="020B0604020202020204" pitchFamily="34" charset="0"/>
              </a:rPr>
              <a:t>Les informations importantes pour 2022</a:t>
            </a:r>
          </a:p>
        </p:txBody>
      </p:sp>
      <p:pic>
        <p:nvPicPr>
          <p:cNvPr id="8" name="Image 7" descr="logo_SIAGI_2013-vect_3.jpg">
            <a:extLst>
              <a:ext uri="{FF2B5EF4-FFF2-40B4-BE49-F238E27FC236}">
                <a16:creationId xmlns:a16="http://schemas.microsoft.com/office/drawing/2014/main" id="{FF34B77A-264C-4A15-8EBB-ACAF8F8DE96D}"/>
              </a:ext>
            </a:extLst>
          </p:cNvPr>
          <p:cNvPicPr>
            <a:picLocks noChangeAspect="1"/>
          </p:cNvPicPr>
          <p:nvPr/>
        </p:nvPicPr>
        <p:blipFill>
          <a:blip r:embed="rId3" cstate="print"/>
          <a:srcRect/>
          <a:stretch>
            <a:fillRect/>
          </a:stretch>
        </p:blipFill>
        <p:spPr bwMode="auto">
          <a:xfrm>
            <a:off x="10629473" y="410366"/>
            <a:ext cx="1075869" cy="586838"/>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6761B844-D636-459B-99CC-944EA66F8C9B}"/>
              </a:ext>
            </a:extLst>
          </p:cNvPr>
          <p:cNvSpPr/>
          <p:nvPr/>
        </p:nvSpPr>
        <p:spPr>
          <a:xfrm>
            <a:off x="2948966" y="2617933"/>
            <a:ext cx="8159931" cy="2585323"/>
          </a:xfrm>
          <a:prstGeom prst="rect">
            <a:avLst/>
          </a:prstGeom>
        </p:spPr>
        <p:txBody>
          <a:bodyPr wrap="square">
            <a:spAutoFit/>
          </a:bodyPr>
          <a:lstStyle/>
          <a:p>
            <a:pPr>
              <a:spcAft>
                <a:spcPts val="600"/>
              </a:spcAft>
            </a:pPr>
            <a:r>
              <a:rPr lang="fr-FR" sz="24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Evolution de la politique CHR SIAGI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Nouvelles offres de garantie à hauteur de 60% de quotité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Déploiement du Portail SIAGI pour les dossiers 5-50</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Rappel synthétique de l’offre SIAGI</a:t>
            </a:r>
          </a:p>
        </p:txBody>
      </p:sp>
      <p:pic>
        <p:nvPicPr>
          <p:cNvPr id="7" name="Image 6">
            <a:extLst>
              <a:ext uri="{FF2B5EF4-FFF2-40B4-BE49-F238E27FC236}">
                <a16:creationId xmlns:a16="http://schemas.microsoft.com/office/drawing/2014/main" id="{7ECB59B2-ED7F-430D-BDFF-F06D6C4B4C43}"/>
              </a:ext>
            </a:extLst>
          </p:cNvPr>
          <p:cNvPicPr>
            <a:picLocks noChangeAspect="1"/>
          </p:cNvPicPr>
          <p:nvPr/>
        </p:nvPicPr>
        <p:blipFill>
          <a:blip r:embed="rId4"/>
          <a:stretch>
            <a:fillRect/>
          </a:stretch>
        </p:blipFill>
        <p:spPr>
          <a:xfrm>
            <a:off x="2445418" y="2563308"/>
            <a:ext cx="508090" cy="561891"/>
          </a:xfrm>
          <a:prstGeom prst="rect">
            <a:avLst/>
          </a:prstGeom>
        </p:spPr>
      </p:pic>
      <p:pic>
        <p:nvPicPr>
          <p:cNvPr id="9" name="Image 8">
            <a:extLst>
              <a:ext uri="{FF2B5EF4-FFF2-40B4-BE49-F238E27FC236}">
                <a16:creationId xmlns:a16="http://schemas.microsoft.com/office/drawing/2014/main" id="{CCAB8C63-1135-4E6A-9397-B2E49272584A}"/>
              </a:ext>
            </a:extLst>
          </p:cNvPr>
          <p:cNvPicPr>
            <a:picLocks noChangeAspect="1"/>
          </p:cNvPicPr>
          <p:nvPr/>
        </p:nvPicPr>
        <p:blipFill>
          <a:blip r:embed="rId5"/>
          <a:stretch>
            <a:fillRect/>
          </a:stretch>
        </p:blipFill>
        <p:spPr>
          <a:xfrm>
            <a:off x="2531405" y="3328514"/>
            <a:ext cx="371998" cy="396000"/>
          </a:xfrm>
          <a:prstGeom prst="rect">
            <a:avLst/>
          </a:prstGeom>
        </p:spPr>
      </p:pic>
      <p:pic>
        <p:nvPicPr>
          <p:cNvPr id="10" name="Image 9">
            <a:extLst>
              <a:ext uri="{FF2B5EF4-FFF2-40B4-BE49-F238E27FC236}">
                <a16:creationId xmlns:a16="http://schemas.microsoft.com/office/drawing/2014/main" id="{13FDC8FB-8F89-40F0-B135-BB2227D19624}"/>
              </a:ext>
            </a:extLst>
          </p:cNvPr>
          <p:cNvPicPr>
            <a:picLocks noChangeAspect="1"/>
          </p:cNvPicPr>
          <p:nvPr/>
        </p:nvPicPr>
        <p:blipFill>
          <a:blip r:embed="rId6"/>
          <a:stretch>
            <a:fillRect/>
          </a:stretch>
        </p:blipFill>
        <p:spPr>
          <a:xfrm>
            <a:off x="2495523" y="3994008"/>
            <a:ext cx="407880" cy="396000"/>
          </a:xfrm>
          <a:prstGeom prst="rect">
            <a:avLst/>
          </a:prstGeom>
        </p:spPr>
      </p:pic>
      <p:pic>
        <p:nvPicPr>
          <p:cNvPr id="12" name="Image 11">
            <a:extLst>
              <a:ext uri="{FF2B5EF4-FFF2-40B4-BE49-F238E27FC236}">
                <a16:creationId xmlns:a16="http://schemas.microsoft.com/office/drawing/2014/main" id="{8DFED3FC-539E-4FBE-B76B-1B124238E7B7}"/>
              </a:ext>
            </a:extLst>
          </p:cNvPr>
          <p:cNvPicPr>
            <a:picLocks noChangeAspect="1"/>
          </p:cNvPicPr>
          <p:nvPr/>
        </p:nvPicPr>
        <p:blipFill>
          <a:blip r:embed="rId7"/>
          <a:stretch>
            <a:fillRect/>
          </a:stretch>
        </p:blipFill>
        <p:spPr>
          <a:xfrm>
            <a:off x="2519404" y="4696819"/>
            <a:ext cx="396000" cy="396000"/>
          </a:xfrm>
          <a:prstGeom prst="rect">
            <a:avLst/>
          </a:prstGeom>
        </p:spPr>
      </p:pic>
      <p:pic>
        <p:nvPicPr>
          <p:cNvPr id="4" name="Image 3">
            <a:extLst>
              <a:ext uri="{FF2B5EF4-FFF2-40B4-BE49-F238E27FC236}">
                <a16:creationId xmlns:a16="http://schemas.microsoft.com/office/drawing/2014/main" id="{8A4702D6-2E5D-4ADD-92FF-4E1C7F6F9C6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7534" b="91781" l="4222" r="96042">
                        <a14:foregroundMark x1="4749" y1="90411" x2="4749" y2="90411"/>
                        <a14:foregroundMark x1="18470" y1="43836" x2="18470" y2="43836"/>
                        <a14:foregroundMark x1="23219" y1="39041" x2="23219" y2="39041"/>
                        <a14:foregroundMark x1="26385" y1="30137" x2="26385" y2="30137"/>
                        <a14:foregroundMark x1="83113" y1="32877" x2="83113" y2="32877"/>
                        <a14:foregroundMark x1="94459" y1="51370" x2="94459" y2="51370"/>
                        <a14:foregroundMark x1="96306" y1="25342" x2="96306" y2="25342"/>
                        <a14:foregroundMark x1="15567" y1="91781" x2="15567" y2="91781"/>
                        <a14:backgroundMark x1="12137" y1="43151" x2="12137" y2="43151"/>
                        <a14:backgroundMark x1="79683" y1="74658" x2="79683" y2="74658"/>
                        <a14:backgroundMark x1="22691" y1="91781" x2="22691" y2="91781"/>
                        <a14:backgroundMark x1="91557" y1="41781" x2="91557" y2="41781"/>
                        <a14:backgroundMark x1="88127" y1="17123" x2="88127" y2="17123"/>
                        <a14:backgroundMark x1="78364" y1="41781" x2="78364" y2="41781"/>
                        <a14:backgroundMark x1="83377" y1="57534" x2="83377" y2="57534"/>
                      </a14:backgroundRemoval>
                    </a14:imgEffect>
                  </a14:imgLayer>
                </a14:imgProps>
              </a:ext>
            </a:extLst>
          </a:blip>
          <a:stretch>
            <a:fillRect/>
          </a:stretch>
        </p:blipFill>
        <p:spPr>
          <a:xfrm>
            <a:off x="8148133" y="2289425"/>
            <a:ext cx="1512462" cy="582638"/>
          </a:xfrm>
          <a:prstGeom prst="rect">
            <a:avLst/>
          </a:prstGeom>
        </p:spPr>
      </p:pic>
    </p:spTree>
    <p:extLst>
      <p:ext uri="{BB962C8B-B14F-4D97-AF65-F5344CB8AC3E}">
        <p14:creationId xmlns:p14="http://schemas.microsoft.com/office/powerpoint/2010/main" val="728505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logo_SIAGI_2013-vect_3.jpg">
            <a:extLst>
              <a:ext uri="{FF2B5EF4-FFF2-40B4-BE49-F238E27FC236}">
                <a16:creationId xmlns:a16="http://schemas.microsoft.com/office/drawing/2014/main" id="{FF34B77A-264C-4A15-8EBB-ACAF8F8DE96D}"/>
              </a:ext>
            </a:extLst>
          </p:cNvPr>
          <p:cNvPicPr>
            <a:picLocks noChangeAspect="1"/>
          </p:cNvPicPr>
          <p:nvPr/>
        </p:nvPicPr>
        <p:blipFill>
          <a:blip r:embed="rId3" cstate="print"/>
          <a:srcRect/>
          <a:stretch>
            <a:fillRect/>
          </a:stretch>
        </p:blipFill>
        <p:spPr bwMode="auto">
          <a:xfrm>
            <a:off x="12408720" y="1538497"/>
            <a:ext cx="1075869" cy="586838"/>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6761B844-D636-459B-99CC-944EA66F8C9B}"/>
              </a:ext>
            </a:extLst>
          </p:cNvPr>
          <p:cNvSpPr/>
          <p:nvPr/>
        </p:nvSpPr>
        <p:spPr>
          <a:xfrm>
            <a:off x="6131675" y="543168"/>
            <a:ext cx="8159931" cy="723275"/>
          </a:xfrm>
          <a:prstGeom prst="rect">
            <a:avLst/>
          </a:prstGeom>
        </p:spPr>
        <p:txBody>
          <a:bodyPr wrap="square">
            <a:spAutoFit/>
          </a:bodyPr>
          <a:lstStyle/>
          <a:p>
            <a:pPr>
              <a:spcAft>
                <a:spcPts val="600"/>
              </a:spcAft>
            </a:pPr>
            <a:r>
              <a:rPr lang="fr-FR" dirty="0">
                <a:latin typeface="Arial Black" panose="020B0A04020102020204" pitchFamily="34" charset="0"/>
                <a:cs typeface="Arial" panose="020B0604020202020204" pitchFamily="34" charset="0"/>
              </a:rPr>
              <a:t>Evolution de la politique CHR SIAGI </a:t>
            </a:r>
          </a:p>
          <a:p>
            <a:pPr>
              <a:spcAft>
                <a:spcPts val="600"/>
              </a:spcAft>
            </a:pPr>
            <a:endParaRPr lang="fr-FR" dirty="0">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6A09F142-AD70-46E8-9F56-DCF66D0E358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1042446" y="354677"/>
            <a:ext cx="752727" cy="728830"/>
          </a:xfrm>
          <a:prstGeom prst="rect">
            <a:avLst/>
          </a:prstGeom>
        </p:spPr>
      </p:pic>
      <p:sp>
        <p:nvSpPr>
          <p:cNvPr id="13" name="Titre 1">
            <a:extLst>
              <a:ext uri="{FF2B5EF4-FFF2-40B4-BE49-F238E27FC236}">
                <a16:creationId xmlns:a16="http://schemas.microsoft.com/office/drawing/2014/main" id="{438FE6BA-0EF5-472E-9B63-2068F4BBFC43}"/>
              </a:ext>
            </a:extLst>
          </p:cNvPr>
          <p:cNvSpPr txBox="1"/>
          <p:nvPr/>
        </p:nvSpPr>
        <p:spPr>
          <a:xfrm>
            <a:off x="379610" y="1042788"/>
            <a:ext cx="9605280" cy="522132"/>
          </a:xfrm>
          <a:prstGeom prst="rect">
            <a:avLst/>
          </a:prstGeom>
          <a:noFill/>
          <a:ln cap="flat">
            <a:noFill/>
          </a:ln>
        </p:spPr>
        <p:txBody>
          <a:bodyPr vert="horz" wrap="square" lIns="91440" tIns="45720" rIns="91440" bIns="45720" anchor="ctr"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dirty="0">
                <a:solidFill>
                  <a:srgbClr val="000000"/>
                </a:solidFill>
                <a:uFillTx/>
                <a:latin typeface="Calibri"/>
              </a:rPr>
              <a:t>Adaptation de la politique risque CHR </a:t>
            </a:r>
          </a:p>
        </p:txBody>
      </p:sp>
      <p:graphicFrame>
        <p:nvGraphicFramePr>
          <p:cNvPr id="15" name="Tableau 2">
            <a:extLst>
              <a:ext uri="{FF2B5EF4-FFF2-40B4-BE49-F238E27FC236}">
                <a16:creationId xmlns:a16="http://schemas.microsoft.com/office/drawing/2014/main" id="{9147EBAC-DA93-4619-96CD-6B2CD0B2E683}"/>
              </a:ext>
            </a:extLst>
          </p:cNvPr>
          <p:cNvGraphicFramePr>
            <a:graphicFrameLocks noGrp="1"/>
          </p:cNvGraphicFramePr>
          <p:nvPr>
            <p:extLst>
              <p:ext uri="{D42A27DB-BD31-4B8C-83A1-F6EECF244321}">
                <p14:modId xmlns:p14="http://schemas.microsoft.com/office/powerpoint/2010/main" val="1453085956"/>
              </p:ext>
            </p:extLst>
          </p:nvPr>
        </p:nvGraphicFramePr>
        <p:xfrm>
          <a:off x="446188" y="2083823"/>
          <a:ext cx="6076595" cy="1497904"/>
        </p:xfrm>
        <a:graphic>
          <a:graphicData uri="http://schemas.openxmlformats.org/drawingml/2006/table">
            <a:tbl>
              <a:tblPr firstRow="1" bandRow="1">
                <a:effectLst/>
                <a:tableStyleId>{00A15C55-8517-42AA-B614-E9B94910E393}</a:tableStyleId>
              </a:tblPr>
              <a:tblGrid>
                <a:gridCol w="3271778">
                  <a:extLst>
                    <a:ext uri="{9D8B030D-6E8A-4147-A177-3AD203B41FA5}">
                      <a16:colId xmlns:a16="http://schemas.microsoft.com/office/drawing/2014/main" val="287044972"/>
                    </a:ext>
                  </a:extLst>
                </a:gridCol>
                <a:gridCol w="2804817">
                  <a:extLst>
                    <a:ext uri="{9D8B030D-6E8A-4147-A177-3AD203B41FA5}">
                      <a16:colId xmlns:a16="http://schemas.microsoft.com/office/drawing/2014/main" val="387680833"/>
                    </a:ext>
                  </a:extLst>
                </a:gridCol>
              </a:tblGrid>
              <a:tr h="493028">
                <a:tc>
                  <a:txBody>
                    <a:bodyPr/>
                    <a:lstStyle/>
                    <a:p>
                      <a:pPr lvl="0" algn="ctr"/>
                      <a:r>
                        <a:rPr lang="fr-FR" sz="1400" dirty="0"/>
                        <a:t>En indépendant</a:t>
                      </a:r>
                      <a:endParaRPr lang="fr-FR" sz="1400" u="sng" dirty="0"/>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r>
                        <a:rPr lang="fr-FR" sz="1400" dirty="0"/>
                        <a:t>En franchise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2953812"/>
                  </a:ext>
                </a:extLst>
              </a:tr>
              <a:tr h="1004876">
                <a:tc>
                  <a:txBody>
                    <a:bodyPr/>
                    <a:lstStyle/>
                    <a:p>
                      <a:pPr lvl="0" algn="ctr"/>
                      <a:r>
                        <a:rPr lang="fr-FR" sz="1400" dirty="0"/>
                        <a:t>Ensemble des financements MT** (&gt;2 ans)= </a:t>
                      </a:r>
                      <a:r>
                        <a:rPr lang="fr-FR" sz="1400" b="1" dirty="0">
                          <a:solidFill>
                            <a:srgbClr val="C00000"/>
                          </a:solidFill>
                        </a:rPr>
                        <a:t>90%</a:t>
                      </a:r>
                      <a:r>
                        <a:rPr lang="fr-FR" sz="1400" dirty="0"/>
                        <a:t> de l’actif immobilisé*</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r>
                        <a:rPr lang="fr-FR" sz="1400" dirty="0"/>
                        <a:t>Ensemble des financements MT (&gt;2 ans)= </a:t>
                      </a:r>
                      <a:r>
                        <a:rPr lang="fr-FR" sz="1400" b="1" dirty="0">
                          <a:solidFill>
                            <a:srgbClr val="C00000"/>
                          </a:solidFill>
                        </a:rPr>
                        <a:t>105</a:t>
                      </a:r>
                      <a:r>
                        <a:rPr lang="fr-FR" sz="1400" dirty="0">
                          <a:solidFill>
                            <a:srgbClr val="C00000"/>
                          </a:solidFill>
                        </a:rPr>
                        <a:t>%</a:t>
                      </a:r>
                      <a:r>
                        <a:rPr lang="fr-FR" sz="1400" dirty="0"/>
                        <a:t> de l’actif immobilisé*</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992996"/>
                  </a:ext>
                </a:extLst>
              </a:tr>
            </a:tbl>
          </a:graphicData>
        </a:graphic>
      </p:graphicFrame>
      <p:graphicFrame>
        <p:nvGraphicFramePr>
          <p:cNvPr id="17" name="Tableau 2">
            <a:extLst>
              <a:ext uri="{FF2B5EF4-FFF2-40B4-BE49-F238E27FC236}">
                <a16:creationId xmlns:a16="http://schemas.microsoft.com/office/drawing/2014/main" id="{E50DC068-0278-41D0-97DB-0607FE057AF7}"/>
              </a:ext>
            </a:extLst>
          </p:cNvPr>
          <p:cNvGraphicFramePr>
            <a:graphicFrameLocks noGrp="1"/>
          </p:cNvGraphicFramePr>
          <p:nvPr>
            <p:extLst>
              <p:ext uri="{D42A27DB-BD31-4B8C-83A1-F6EECF244321}">
                <p14:modId xmlns:p14="http://schemas.microsoft.com/office/powerpoint/2010/main" val="1601049473"/>
              </p:ext>
            </p:extLst>
          </p:nvPr>
        </p:nvGraphicFramePr>
        <p:xfrm>
          <a:off x="6746133" y="2076947"/>
          <a:ext cx="5137608" cy="1610369"/>
        </p:xfrm>
        <a:graphic>
          <a:graphicData uri="http://schemas.openxmlformats.org/drawingml/2006/table">
            <a:tbl>
              <a:tblPr firstRow="1" bandRow="1">
                <a:tableStyleId>{8A107856-5554-42FB-B03E-39F5DBC370BA}</a:tableStyleId>
              </a:tblPr>
              <a:tblGrid>
                <a:gridCol w="2813661">
                  <a:extLst>
                    <a:ext uri="{9D8B030D-6E8A-4147-A177-3AD203B41FA5}">
                      <a16:colId xmlns:a16="http://schemas.microsoft.com/office/drawing/2014/main" val="1790457069"/>
                    </a:ext>
                  </a:extLst>
                </a:gridCol>
                <a:gridCol w="2323947">
                  <a:extLst>
                    <a:ext uri="{9D8B030D-6E8A-4147-A177-3AD203B41FA5}">
                      <a16:colId xmlns:a16="http://schemas.microsoft.com/office/drawing/2014/main" val="3717502616"/>
                    </a:ext>
                  </a:extLst>
                </a:gridCol>
              </a:tblGrid>
              <a:tr h="160987">
                <a:tc>
                  <a:txBody>
                    <a:bodyPr/>
                    <a:lstStyle/>
                    <a:p>
                      <a:pPr lvl="0" algn="ctr"/>
                      <a:r>
                        <a:rPr lang="fr-FR" sz="1400" dirty="0"/>
                        <a:t>En indépendant</a:t>
                      </a:r>
                      <a:endParaRPr lang="fr-FR" sz="1400" b="0" dirty="0"/>
                    </a:p>
                  </a:txBody>
                  <a:tcPr/>
                </a:tc>
                <a:tc>
                  <a:txBody>
                    <a:bodyPr/>
                    <a:lstStyle/>
                    <a:p>
                      <a:pPr lvl="0" algn="ctr"/>
                      <a:r>
                        <a:rPr lang="fr-FR" sz="1400"/>
                        <a:t>En franchise</a:t>
                      </a:r>
                    </a:p>
                  </a:txBody>
                  <a:tcPr/>
                </a:tc>
                <a:extLst>
                  <a:ext uri="{0D108BD9-81ED-4DB2-BD59-A6C34878D82A}">
                    <a16:rowId xmlns:a16="http://schemas.microsoft.com/office/drawing/2014/main" val="864640733"/>
                  </a:ext>
                </a:extLst>
              </a:tr>
              <a:tr h="1305569">
                <a:tc>
                  <a:txBody>
                    <a:bodyPr/>
                    <a:lstStyle/>
                    <a:p>
                      <a:pPr lvl="0" algn="ctr"/>
                      <a:r>
                        <a:rPr lang="fr-FR" sz="1400" dirty="0"/>
                        <a:t>Ensemble des financements MT (&gt;2 ans)= </a:t>
                      </a:r>
                      <a:r>
                        <a:rPr lang="fr-FR" sz="1400" b="1" dirty="0">
                          <a:solidFill>
                            <a:srgbClr val="C00000"/>
                          </a:solidFill>
                        </a:rPr>
                        <a:t>90%</a:t>
                      </a:r>
                      <a:r>
                        <a:rPr lang="fr-FR" sz="1400" dirty="0"/>
                        <a:t> du prix du fonds de commerce </a:t>
                      </a:r>
                    </a:p>
                    <a:p>
                      <a:pPr lvl="0" algn="ctr"/>
                      <a:r>
                        <a:rPr lang="fr-FR" sz="1400" dirty="0"/>
                        <a:t>(*si travaux, l’assiette devient 95% de l’actif immobilisé)</a:t>
                      </a:r>
                      <a:endParaRPr lang="fr-FR" sz="1400" i="1" dirty="0"/>
                    </a:p>
                  </a:txBody>
                  <a:tcPr/>
                </a:tc>
                <a:tc>
                  <a:txBody>
                    <a:bodyPr/>
                    <a:lstStyle/>
                    <a:p>
                      <a:pPr lvl="0" algn="ctr"/>
                      <a:r>
                        <a:rPr lang="fr-FR" sz="1400" dirty="0"/>
                        <a:t>Ensemble des financements MT (&gt;2 ans)= </a:t>
                      </a:r>
                      <a:r>
                        <a:rPr lang="fr-FR" sz="1400" b="1" dirty="0">
                          <a:solidFill>
                            <a:srgbClr val="C00000"/>
                          </a:solidFill>
                        </a:rPr>
                        <a:t>100%</a:t>
                      </a:r>
                      <a:r>
                        <a:rPr lang="fr-FR" sz="1400" dirty="0"/>
                        <a:t> de l’actif immobilisé*</a:t>
                      </a:r>
                    </a:p>
                  </a:txBody>
                  <a:tcPr/>
                </a:tc>
                <a:extLst>
                  <a:ext uri="{0D108BD9-81ED-4DB2-BD59-A6C34878D82A}">
                    <a16:rowId xmlns:a16="http://schemas.microsoft.com/office/drawing/2014/main" val="1942891412"/>
                  </a:ext>
                </a:extLst>
              </a:tr>
            </a:tbl>
          </a:graphicData>
        </a:graphic>
      </p:graphicFrame>
      <p:sp>
        <p:nvSpPr>
          <p:cNvPr id="18" name="ZoneTexte 10">
            <a:extLst>
              <a:ext uri="{FF2B5EF4-FFF2-40B4-BE49-F238E27FC236}">
                <a16:creationId xmlns:a16="http://schemas.microsoft.com/office/drawing/2014/main" id="{628C93C8-B2D3-4958-990C-E5CECCBB98F9}"/>
              </a:ext>
            </a:extLst>
          </p:cNvPr>
          <p:cNvSpPr txBox="1"/>
          <p:nvPr/>
        </p:nvSpPr>
        <p:spPr>
          <a:xfrm>
            <a:off x="2881530" y="1831916"/>
            <a:ext cx="1631935" cy="30777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C00000"/>
                </a:solidFill>
                <a:uFillTx/>
                <a:latin typeface="Calibri"/>
              </a:rPr>
              <a:t>CREATION ex nihilo</a:t>
            </a:r>
          </a:p>
        </p:txBody>
      </p:sp>
      <p:sp>
        <p:nvSpPr>
          <p:cNvPr id="19" name="ZoneTexte 11">
            <a:extLst>
              <a:ext uri="{FF2B5EF4-FFF2-40B4-BE49-F238E27FC236}">
                <a16:creationId xmlns:a16="http://schemas.microsoft.com/office/drawing/2014/main" id="{2F189A01-6261-44E2-BA1A-E6595EB30E32}"/>
              </a:ext>
            </a:extLst>
          </p:cNvPr>
          <p:cNvSpPr txBox="1"/>
          <p:nvPr/>
        </p:nvSpPr>
        <p:spPr>
          <a:xfrm>
            <a:off x="8789075" y="1831916"/>
            <a:ext cx="3346419" cy="30777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C00000"/>
                </a:solidFill>
                <a:uFillTx/>
                <a:latin typeface="Calibri"/>
              </a:rPr>
              <a:t>REPRISE </a:t>
            </a:r>
            <a:r>
              <a:rPr lang="fr-FR" sz="1400" b="1" dirty="0">
                <a:solidFill>
                  <a:srgbClr val="C00000"/>
                </a:solidFill>
                <a:latin typeface="Calibri"/>
              </a:rPr>
              <a:t>(1</a:t>
            </a:r>
            <a:r>
              <a:rPr lang="fr-FR" sz="1400" b="1" baseline="30000" dirty="0">
                <a:solidFill>
                  <a:srgbClr val="C00000"/>
                </a:solidFill>
                <a:latin typeface="Calibri"/>
              </a:rPr>
              <a:t>ière</a:t>
            </a:r>
            <a:r>
              <a:rPr lang="fr-FR" sz="1400" b="1" dirty="0">
                <a:solidFill>
                  <a:srgbClr val="C00000"/>
                </a:solidFill>
                <a:latin typeface="Calibri"/>
              </a:rPr>
              <a:t> ou nième)</a:t>
            </a:r>
            <a:r>
              <a:rPr lang="fr-FR" sz="1400" b="1" i="0" u="none" strike="noStrike" kern="1200" cap="none" spc="0" baseline="0" dirty="0">
                <a:solidFill>
                  <a:srgbClr val="C00000"/>
                </a:solidFill>
                <a:uFillTx/>
                <a:latin typeface="Calibri"/>
              </a:rPr>
              <a:t> </a:t>
            </a:r>
          </a:p>
        </p:txBody>
      </p:sp>
      <p:sp>
        <p:nvSpPr>
          <p:cNvPr id="20" name="ZoneTexte 12">
            <a:extLst>
              <a:ext uri="{FF2B5EF4-FFF2-40B4-BE49-F238E27FC236}">
                <a16:creationId xmlns:a16="http://schemas.microsoft.com/office/drawing/2014/main" id="{6235F78D-BB24-44F7-854E-0FD431D07001}"/>
              </a:ext>
            </a:extLst>
          </p:cNvPr>
          <p:cNvSpPr txBox="1"/>
          <p:nvPr/>
        </p:nvSpPr>
        <p:spPr>
          <a:xfrm>
            <a:off x="379610" y="1454934"/>
            <a:ext cx="11805760" cy="46166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dirty="0">
                <a:solidFill>
                  <a:srgbClr val="000000"/>
                </a:solidFill>
                <a:uFillTx/>
                <a:latin typeface="Calibri Light"/>
              </a:rPr>
              <a:t>L’</a:t>
            </a:r>
            <a:r>
              <a:rPr lang="fr-FR" sz="1200" dirty="0">
                <a:solidFill>
                  <a:srgbClr val="000000"/>
                </a:solidFill>
                <a:latin typeface="Calibri Light"/>
              </a:rPr>
              <a:t>é</a:t>
            </a:r>
            <a:r>
              <a:rPr lang="fr-FR" sz="1200" b="0" i="0" u="none" strike="noStrike" kern="1200" cap="none" spc="0" baseline="0" dirty="0">
                <a:solidFill>
                  <a:srgbClr val="000000"/>
                </a:solidFill>
                <a:uFillTx/>
                <a:latin typeface="Calibri Light"/>
              </a:rPr>
              <a:t>volution de la crise sanitaire ainsi que les annonces gouvernementales récentes affectent durablement l’activité des CHR. Les bilans au 31/12/2021 ne seront pas le reflet d’un fonctionnement optimum du secteur. </a:t>
            </a:r>
            <a:r>
              <a:rPr lang="fr-FR" sz="1200" b="0" i="0" u="none" strike="noStrike" kern="1200" cap="none" spc="0" baseline="0" dirty="0">
                <a:solidFill>
                  <a:srgbClr val="000000"/>
                </a:solidFill>
                <a:uFillTx/>
                <a:latin typeface="Calibri Light" panose="020F0302020204030204" pitchFamily="34" charset="0"/>
              </a:rPr>
              <a:t>Aussi</a:t>
            </a:r>
            <a:r>
              <a:rPr lang="fr-FR" sz="1200" dirty="0">
                <a:solidFill>
                  <a:srgbClr val="000000"/>
                </a:solidFill>
                <a:effectLst/>
                <a:latin typeface="Calibri Light" panose="020F0302020204030204" pitchFamily="34" charset="0"/>
                <a:ea typeface="Calibri" panose="020F0502020204030204" pitchFamily="34" charset="0"/>
              </a:rPr>
              <a:t>, la SIAGI décide à compter du </a:t>
            </a:r>
            <a:r>
              <a:rPr lang="fr-FR" sz="1200" dirty="0">
                <a:solidFill>
                  <a:srgbClr val="000000"/>
                </a:solidFill>
                <a:latin typeface="Calibri Light" panose="020F0302020204030204" pitchFamily="34" charset="0"/>
                <a:ea typeface="Calibri" panose="020F0502020204030204" pitchFamily="34" charset="0"/>
              </a:rPr>
              <a:t>04</a:t>
            </a:r>
            <a:r>
              <a:rPr lang="fr-FR" sz="1200" dirty="0">
                <a:solidFill>
                  <a:srgbClr val="000000"/>
                </a:solidFill>
                <a:effectLst/>
                <a:latin typeface="Calibri Light" panose="020F0302020204030204" pitchFamily="34" charset="0"/>
                <a:ea typeface="Calibri" panose="020F0502020204030204" pitchFamily="34" charset="0"/>
              </a:rPr>
              <a:t>/01/2022, d’étudier les projets qui répondent aux conditions suivantes :</a:t>
            </a:r>
            <a:r>
              <a:rPr lang="fr-FR" sz="1200" b="0" i="0" u="none" strike="noStrike" kern="1200" cap="none" spc="0" baseline="0" dirty="0">
                <a:solidFill>
                  <a:srgbClr val="000000"/>
                </a:solidFill>
                <a:uFillTx/>
                <a:latin typeface="Calibri Light"/>
              </a:rPr>
              <a:t>  </a:t>
            </a:r>
          </a:p>
        </p:txBody>
      </p:sp>
      <p:sp>
        <p:nvSpPr>
          <p:cNvPr id="21" name="ZoneTexte 13">
            <a:extLst>
              <a:ext uri="{FF2B5EF4-FFF2-40B4-BE49-F238E27FC236}">
                <a16:creationId xmlns:a16="http://schemas.microsoft.com/office/drawing/2014/main" id="{20A804AF-C4EA-452C-8EDC-C0D9599BEB43}"/>
              </a:ext>
            </a:extLst>
          </p:cNvPr>
          <p:cNvSpPr txBox="1"/>
          <p:nvPr/>
        </p:nvSpPr>
        <p:spPr>
          <a:xfrm>
            <a:off x="343934" y="3639540"/>
            <a:ext cx="11575482" cy="646331"/>
          </a:xfrm>
          <a:prstGeom prst="rect">
            <a:avLst/>
          </a:prstGeom>
          <a:noFill/>
          <a:ln cap="flat">
            <a:noFill/>
          </a:ln>
        </p:spPr>
        <p:txBody>
          <a:bodyPr vert="horz" wrap="square" lIns="91440" tIns="45720" rIns="91440" bIns="45720" anchor="t" anchorCtr="0" compatLnSpc="1">
            <a:spAutoFit/>
          </a:bodyPr>
          <a:lstStyle/>
          <a:p>
            <a:pPr marR="0" lvl="0" algn="l" defTabSz="914400" rtl="0" fontAlgn="auto" hangingPunct="1">
              <a:lnSpc>
                <a:spcPct val="100000"/>
              </a:lnSpc>
              <a:spcBef>
                <a:spcPts val="0"/>
              </a:spcBef>
              <a:spcAft>
                <a:spcPts val="0"/>
              </a:spcAft>
              <a:tabLst/>
              <a:defRPr sz="1800" b="0" i="0" u="none" strike="noStrike" kern="0" cap="none" spc="0" baseline="0">
                <a:solidFill>
                  <a:srgbClr val="000000"/>
                </a:solidFill>
                <a:uFillTx/>
              </a:defRPr>
            </a:pPr>
            <a:r>
              <a:rPr lang="fr-FR" sz="1200" b="0" i="0" u="none" strike="noStrike" kern="1200" cap="none" spc="0" baseline="0" dirty="0">
                <a:solidFill>
                  <a:srgbClr val="000000"/>
                </a:solidFill>
                <a:uFillTx/>
                <a:latin typeface="Calibri Light" pitchFamily="34"/>
                <a:cs typeface="Calibri Light" pitchFamily="34"/>
              </a:rPr>
              <a:t>* Actif immobilisé = fonds de commerce, travaux, matériel, droit d’entrée franchise, dépôt garantie loyer …</a:t>
            </a:r>
          </a:p>
          <a:p>
            <a:pPr marR="0" lvl="0" algn="l" defTabSz="914400" rtl="0" fontAlgn="auto" hangingPunct="1">
              <a:lnSpc>
                <a:spcPct val="100000"/>
              </a:lnSpc>
              <a:spcBef>
                <a:spcPts val="0"/>
              </a:spcBef>
              <a:spcAft>
                <a:spcPts val="0"/>
              </a:spcAft>
              <a:tabLst/>
              <a:defRPr sz="1800" b="0" i="0" u="none" strike="noStrike" kern="0" cap="none" spc="0" baseline="0">
                <a:solidFill>
                  <a:srgbClr val="000000"/>
                </a:solidFill>
                <a:uFillTx/>
              </a:defRPr>
            </a:pPr>
            <a:r>
              <a:rPr lang="fr-FR" sz="1200" dirty="0">
                <a:solidFill>
                  <a:srgbClr val="000000"/>
                </a:solidFill>
                <a:latin typeface="Calibri Light" pitchFamily="34"/>
                <a:cs typeface="Calibri Light" pitchFamily="34"/>
              </a:rPr>
              <a:t>** Les prêts plateforme initiative locale et prêts d’honneur seront considérés comme de l’apport personnel. L’ensemble des financements MT comprend les prêts bancaires, brasseurs, familiaux, fournisseurs…</a:t>
            </a:r>
            <a:endParaRPr lang="fr-FR" sz="1200" b="0" i="0" u="none" strike="noStrike" kern="1200" cap="none" spc="0" baseline="0" dirty="0">
              <a:solidFill>
                <a:srgbClr val="000000"/>
              </a:solidFill>
              <a:uFillTx/>
              <a:latin typeface="Calibri Light" pitchFamily="34"/>
              <a:cs typeface="Calibri Light" pitchFamily="34"/>
            </a:endParaRPr>
          </a:p>
        </p:txBody>
      </p:sp>
      <p:graphicFrame>
        <p:nvGraphicFramePr>
          <p:cNvPr id="22" name="Tableau 3">
            <a:extLst>
              <a:ext uri="{FF2B5EF4-FFF2-40B4-BE49-F238E27FC236}">
                <a16:creationId xmlns:a16="http://schemas.microsoft.com/office/drawing/2014/main" id="{E768C7DD-9446-48DB-B6E9-14E8A5C5860D}"/>
              </a:ext>
            </a:extLst>
          </p:cNvPr>
          <p:cNvGraphicFramePr>
            <a:graphicFrameLocks noGrp="1"/>
          </p:cNvGraphicFramePr>
          <p:nvPr>
            <p:extLst>
              <p:ext uri="{D42A27DB-BD31-4B8C-83A1-F6EECF244321}">
                <p14:modId xmlns:p14="http://schemas.microsoft.com/office/powerpoint/2010/main" val="88562177"/>
              </p:ext>
            </p:extLst>
          </p:nvPr>
        </p:nvGraphicFramePr>
        <p:xfrm>
          <a:off x="379610" y="4233970"/>
          <a:ext cx="11504131" cy="2011680"/>
        </p:xfrm>
        <a:graphic>
          <a:graphicData uri="http://schemas.openxmlformats.org/drawingml/2006/table">
            <a:tbl>
              <a:tblPr firstRow="1" bandRow="1">
                <a:tableStyleId>{073A0DAA-6AF3-43AB-8588-CEC1D06C72B9}</a:tableStyleId>
              </a:tblPr>
              <a:tblGrid>
                <a:gridCol w="11504131">
                  <a:extLst>
                    <a:ext uri="{9D8B030D-6E8A-4147-A177-3AD203B41FA5}">
                      <a16:colId xmlns:a16="http://schemas.microsoft.com/office/drawing/2014/main" val="1894363904"/>
                    </a:ext>
                  </a:extLst>
                </a:gridCol>
              </a:tblGrid>
              <a:tr h="289560">
                <a:tc>
                  <a:txBody>
                    <a:bodyPr/>
                    <a:lstStyle/>
                    <a:p>
                      <a:pPr lvl="0" algn="ctr"/>
                      <a:r>
                        <a:rPr lang="fr-FR" sz="1600" dirty="0"/>
                        <a:t>CONDITIONS COMPLEMENTAIRES</a:t>
                      </a:r>
                    </a:p>
                  </a:txBody>
                  <a:tcPr/>
                </a:tc>
                <a:extLst>
                  <a:ext uri="{0D108BD9-81ED-4DB2-BD59-A6C34878D82A}">
                    <a16:rowId xmlns:a16="http://schemas.microsoft.com/office/drawing/2014/main" val="2083039853"/>
                  </a:ext>
                </a:extLst>
              </a:tr>
              <a:tr h="263236">
                <a:tc>
                  <a:txBody>
                    <a:bodyPr/>
                    <a:lstStyle/>
                    <a:p>
                      <a:pPr lvl="0" algn="ctr"/>
                      <a:r>
                        <a:rPr lang="fr-FR" sz="1400" kern="1200" dirty="0"/>
                        <a:t>Point mort, sans développement d’activité, supérieur à 3% (sur activité normative avant covid pour les reprises)</a:t>
                      </a:r>
                      <a:endParaRPr lang="fr-FR" sz="1400" kern="1200" dirty="0">
                        <a:solidFill>
                          <a:schemeClr val="tx1"/>
                        </a:solidFill>
                        <a:latin typeface="Calibri"/>
                      </a:endParaRPr>
                    </a:p>
                  </a:txBody>
                  <a:tcPr/>
                </a:tc>
                <a:extLst>
                  <a:ext uri="{0D108BD9-81ED-4DB2-BD59-A6C34878D82A}">
                    <a16:rowId xmlns:a16="http://schemas.microsoft.com/office/drawing/2014/main" val="4097417953"/>
                  </a:ext>
                </a:extLst>
              </a:tr>
              <a:tr h="263236">
                <a:tc>
                  <a:txBody>
                    <a:bodyPr/>
                    <a:lstStyle/>
                    <a:p>
                      <a:pPr marL="0" marR="0" lvl="0" indent="0" algn="ctr" defTabSz="914400" rtl="0" fontAlgn="auto" hangingPunct="1">
                        <a:lnSpc>
                          <a:spcPct val="100000"/>
                        </a:lnSpc>
                        <a:spcBef>
                          <a:spcPts val="0"/>
                        </a:spcBef>
                        <a:spcAft>
                          <a:spcPts val="0"/>
                        </a:spcAft>
                        <a:buNone/>
                        <a:tabLst/>
                      </a:pPr>
                      <a:r>
                        <a:rPr lang="fr-FR" sz="1400" b="1" kern="1200" dirty="0">
                          <a:solidFill>
                            <a:srgbClr val="C00000"/>
                          </a:solidFill>
                        </a:rPr>
                        <a:t>Préconisation</a:t>
                      </a:r>
                      <a:r>
                        <a:rPr lang="fr-FR" sz="1400" b="1" kern="1200" dirty="0"/>
                        <a:t> </a:t>
                      </a:r>
                      <a:r>
                        <a:rPr lang="fr-FR" sz="1400" kern="1200" dirty="0"/>
                        <a:t>de prévoir un </a:t>
                      </a:r>
                      <a:r>
                        <a:rPr lang="fr-FR" sz="1400" b="1" kern="1200" dirty="0">
                          <a:solidFill>
                            <a:srgbClr val="C00000"/>
                          </a:solidFill>
                        </a:rPr>
                        <a:t>BFR </a:t>
                      </a:r>
                      <a:r>
                        <a:rPr lang="fr-FR" sz="1400" kern="1200" dirty="0"/>
                        <a:t>couvrant </a:t>
                      </a:r>
                      <a:r>
                        <a:rPr lang="fr-FR" sz="1400" b="1" kern="1200" dirty="0">
                          <a:solidFill>
                            <a:srgbClr val="C00000"/>
                          </a:solidFill>
                        </a:rPr>
                        <a:t>1 à 2 mois de charges </a:t>
                      </a:r>
                      <a:r>
                        <a:rPr lang="fr-FR" sz="1400" kern="1200" dirty="0"/>
                        <a:t>(</a:t>
                      </a:r>
                      <a:r>
                        <a:rPr lang="fr-FR" sz="1400" b="1" kern="1200" dirty="0"/>
                        <a:t>pour les créations</a:t>
                      </a:r>
                      <a:r>
                        <a:rPr lang="fr-FR" sz="1400" kern="1200" dirty="0"/>
                        <a:t>)</a:t>
                      </a:r>
                      <a:endParaRPr lang="fr-FR" sz="1400" kern="1200" dirty="0">
                        <a:solidFill>
                          <a:srgbClr val="000000"/>
                        </a:solidFill>
                        <a:latin typeface="Calibri"/>
                      </a:endParaRPr>
                    </a:p>
                  </a:txBody>
                  <a:tcPr/>
                </a:tc>
                <a:extLst>
                  <a:ext uri="{0D108BD9-81ED-4DB2-BD59-A6C34878D82A}">
                    <a16:rowId xmlns:a16="http://schemas.microsoft.com/office/drawing/2014/main" val="2485490800"/>
                  </a:ext>
                </a:extLst>
              </a:tr>
              <a:tr h="263236">
                <a:tc>
                  <a:txBody>
                    <a:bodyPr/>
                    <a:lstStyle/>
                    <a:p>
                      <a:pPr marL="0" marR="0" lvl="0" indent="0" algn="ctr" defTabSz="914400" rtl="0" fontAlgn="auto" hangingPunct="1">
                        <a:lnSpc>
                          <a:spcPct val="100000"/>
                        </a:lnSpc>
                        <a:spcBef>
                          <a:spcPts val="0"/>
                        </a:spcBef>
                        <a:spcAft>
                          <a:spcPts val="0"/>
                        </a:spcAft>
                        <a:buNone/>
                        <a:tabLst/>
                      </a:pPr>
                      <a:r>
                        <a:rPr lang="fr-FR" sz="1400" b="1" kern="1200" dirty="0">
                          <a:solidFill>
                            <a:srgbClr val="C00000"/>
                          </a:solidFill>
                        </a:rPr>
                        <a:t>Préconisation </a:t>
                      </a:r>
                      <a:r>
                        <a:rPr lang="fr-FR" sz="1400" kern="1200" dirty="0"/>
                        <a:t>de prévoir un différé voir une </a:t>
                      </a:r>
                      <a:r>
                        <a:rPr lang="fr-FR" sz="1400" b="1" kern="1200" dirty="0">
                          <a:solidFill>
                            <a:srgbClr val="C00000"/>
                          </a:solidFill>
                        </a:rPr>
                        <a:t>franchise de remboursement </a:t>
                      </a:r>
                      <a:r>
                        <a:rPr lang="fr-FR" sz="1400" kern="1200" dirty="0"/>
                        <a:t>de </a:t>
                      </a:r>
                      <a:r>
                        <a:rPr lang="fr-FR" sz="1400" b="1" kern="1200" dirty="0">
                          <a:solidFill>
                            <a:srgbClr val="C00000"/>
                          </a:solidFill>
                        </a:rPr>
                        <a:t>2 à 3 mois, voir 6 mois  </a:t>
                      </a:r>
                      <a:r>
                        <a:rPr lang="fr-FR" sz="1400" kern="1200" dirty="0"/>
                        <a:t>(pour les créations et les reprises)</a:t>
                      </a:r>
                      <a:endParaRPr lang="fr-FR" sz="1400" kern="1200" baseline="0" dirty="0">
                        <a:solidFill>
                          <a:schemeClr val="tx1"/>
                        </a:solidFill>
                        <a:latin typeface="Calibri"/>
                      </a:endParaRPr>
                    </a:p>
                  </a:txBody>
                  <a:tcPr/>
                </a:tc>
                <a:extLst>
                  <a:ext uri="{0D108BD9-81ED-4DB2-BD59-A6C34878D82A}">
                    <a16:rowId xmlns:a16="http://schemas.microsoft.com/office/drawing/2014/main" val="4040451634"/>
                  </a:ext>
                </a:extLst>
              </a:tr>
              <a:tr h="658091">
                <a:tc>
                  <a:txBody>
                    <a:bodyPr/>
                    <a:lstStyle/>
                    <a:p>
                      <a:pPr lvl="0" algn="ctr"/>
                      <a:r>
                        <a:rPr lang="fr-FR" sz="1400" kern="1200" dirty="0"/>
                        <a:t>Apport personnel : pas sur le PGE ni sur un BFR négatif. Dans le cadre d’un projet de croissance (notamment en multi franchise) une nuance sera faite. Les sites d’exploitation déjà existants devront démontrer une rentabilité avérée et capitalisée ainsi que la perspective d’un maintien de cette situation sur des données d’exploitation récentes (après dernier bilan communiqué</a:t>
                      </a:r>
                      <a:r>
                        <a:rPr lang="fr-FR" sz="1600" kern="1200" dirty="0"/>
                        <a:t>) </a:t>
                      </a:r>
                      <a:r>
                        <a:rPr lang="fr-FR" sz="1400" kern="1200" dirty="0"/>
                        <a:t>tant en rentabilité qu’en équilibre de </a:t>
                      </a:r>
                      <a:r>
                        <a:rPr lang="fr-FR" sz="1400" kern="1200" dirty="0" err="1"/>
                        <a:t>bfr</a:t>
                      </a:r>
                      <a:r>
                        <a:rPr lang="fr-FR" sz="1400" kern="1200" dirty="0"/>
                        <a:t> structurel négatif.</a:t>
                      </a:r>
                      <a:endParaRPr lang="fr-FR" sz="1400" kern="1200" dirty="0">
                        <a:solidFill>
                          <a:srgbClr val="000000"/>
                        </a:solidFill>
                        <a:latin typeface="+mn-lt"/>
                      </a:endParaRPr>
                    </a:p>
                  </a:txBody>
                  <a:tcPr/>
                </a:tc>
                <a:extLst>
                  <a:ext uri="{0D108BD9-81ED-4DB2-BD59-A6C34878D82A}">
                    <a16:rowId xmlns:a16="http://schemas.microsoft.com/office/drawing/2014/main" val="1198208289"/>
                  </a:ext>
                </a:extLst>
              </a:tr>
            </a:tbl>
          </a:graphicData>
        </a:graphic>
      </p:graphicFrame>
    </p:spTree>
    <p:extLst>
      <p:ext uri="{BB962C8B-B14F-4D97-AF65-F5344CB8AC3E}">
        <p14:creationId xmlns:p14="http://schemas.microsoft.com/office/powerpoint/2010/main" val="654278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8793A1-38FD-4071-B3A7-8C64185FA9B1}"/>
              </a:ext>
            </a:extLst>
          </p:cNvPr>
          <p:cNvSpPr/>
          <p:nvPr/>
        </p:nvSpPr>
        <p:spPr>
          <a:xfrm>
            <a:off x="2365313" y="3226828"/>
            <a:ext cx="8743583" cy="708522"/>
          </a:xfrm>
          <a:prstGeom prst="rect">
            <a:avLst/>
          </a:prstGeom>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fr-FR" sz="2000" dirty="0"/>
          </a:p>
        </p:txBody>
      </p:sp>
      <p:sp>
        <p:nvSpPr>
          <p:cNvPr id="3" name="Rectangle 2">
            <a:extLst>
              <a:ext uri="{FF2B5EF4-FFF2-40B4-BE49-F238E27FC236}">
                <a16:creationId xmlns:a16="http://schemas.microsoft.com/office/drawing/2014/main" id="{07F9A9EA-809F-436A-9F3B-03B3172D0706}"/>
              </a:ext>
            </a:extLst>
          </p:cNvPr>
          <p:cNvSpPr/>
          <p:nvPr/>
        </p:nvSpPr>
        <p:spPr>
          <a:xfrm>
            <a:off x="2499756" y="519119"/>
            <a:ext cx="9058352" cy="369332"/>
          </a:xfrm>
          <a:prstGeom prst="rect">
            <a:avLst/>
          </a:prstGeom>
        </p:spPr>
        <p:txBody>
          <a:bodyPr wrap="square">
            <a:spAutoFit/>
          </a:bodyPr>
          <a:lstStyle/>
          <a:p>
            <a:pPr lvl="0"/>
            <a:r>
              <a:rPr lang="fr-FR" dirty="0">
                <a:ln w="0"/>
                <a:effectLst>
                  <a:outerShdw blurRad="38100" dist="19050" dir="2700000" algn="tl" rotWithShape="0">
                    <a:schemeClr val="dk1">
                      <a:alpha val="40000"/>
                    </a:schemeClr>
                  </a:outerShdw>
                </a:effectLst>
                <a:latin typeface="Montserrat Black" panose="00000A00000000000000" pitchFamily="2" charset="0"/>
              </a:rPr>
              <a:t>SOMMAIRE</a:t>
            </a:r>
          </a:p>
        </p:txBody>
      </p:sp>
      <p:sp>
        <p:nvSpPr>
          <p:cNvPr id="11" name="ZoneTexte 10">
            <a:extLst>
              <a:ext uri="{FF2B5EF4-FFF2-40B4-BE49-F238E27FC236}">
                <a16:creationId xmlns:a16="http://schemas.microsoft.com/office/drawing/2014/main" id="{87C566F6-2897-4288-BB93-0FA7D544B51A}"/>
              </a:ext>
            </a:extLst>
          </p:cNvPr>
          <p:cNvSpPr txBox="1"/>
          <p:nvPr/>
        </p:nvSpPr>
        <p:spPr>
          <a:xfrm>
            <a:off x="1615386" y="1758099"/>
            <a:ext cx="7014807" cy="400110"/>
          </a:xfrm>
          <a:prstGeom prst="rect">
            <a:avLst/>
          </a:prstGeom>
          <a:noFill/>
        </p:spPr>
        <p:txBody>
          <a:bodyPr wrap="square" rtlCol="0">
            <a:spAutoFit/>
          </a:bodyPr>
          <a:lstStyle/>
          <a:p>
            <a:r>
              <a:rPr lang="fr-FR" sz="2000" b="1" dirty="0">
                <a:latin typeface="Arial" panose="020B0604020202020204" pitchFamily="34" charset="0"/>
                <a:cs typeface="Arial" panose="020B0604020202020204" pitchFamily="34" charset="0"/>
              </a:rPr>
              <a:t>Les informations importantes pour 2022</a:t>
            </a:r>
          </a:p>
        </p:txBody>
      </p:sp>
      <p:pic>
        <p:nvPicPr>
          <p:cNvPr id="8" name="Image 7" descr="logo_SIAGI_2013-vect_3.jpg">
            <a:extLst>
              <a:ext uri="{FF2B5EF4-FFF2-40B4-BE49-F238E27FC236}">
                <a16:creationId xmlns:a16="http://schemas.microsoft.com/office/drawing/2014/main" id="{FF34B77A-264C-4A15-8EBB-ACAF8F8DE96D}"/>
              </a:ext>
            </a:extLst>
          </p:cNvPr>
          <p:cNvPicPr>
            <a:picLocks noChangeAspect="1"/>
          </p:cNvPicPr>
          <p:nvPr/>
        </p:nvPicPr>
        <p:blipFill>
          <a:blip r:embed="rId3" cstate="print"/>
          <a:srcRect/>
          <a:stretch>
            <a:fillRect/>
          </a:stretch>
        </p:blipFill>
        <p:spPr bwMode="auto">
          <a:xfrm>
            <a:off x="10629473" y="410366"/>
            <a:ext cx="1075869" cy="586838"/>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6761B844-D636-459B-99CC-944EA66F8C9B}"/>
              </a:ext>
            </a:extLst>
          </p:cNvPr>
          <p:cNvSpPr/>
          <p:nvPr/>
        </p:nvSpPr>
        <p:spPr>
          <a:xfrm>
            <a:off x="2948966" y="2617933"/>
            <a:ext cx="8159931" cy="2677656"/>
          </a:xfrm>
          <a:prstGeom prst="rect">
            <a:avLst/>
          </a:prstGeom>
        </p:spPr>
        <p:txBody>
          <a:bodyPr wrap="square">
            <a:spAutoFit/>
          </a:bodyPr>
          <a:lstStyle/>
          <a:p>
            <a:pPr>
              <a:spcAft>
                <a:spcPts val="600"/>
              </a:spcAft>
            </a:pPr>
            <a:r>
              <a:rPr lang="fr-FR" dirty="0">
                <a:latin typeface="Arial" panose="020B0604020202020204" pitchFamily="34" charset="0"/>
                <a:cs typeface="Arial" panose="020B0604020202020204" pitchFamily="34" charset="0"/>
              </a:rPr>
              <a:t>Evolution de la politique CHR SIAGI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sz="24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Nouvelles offres de garantie à hauteur de 60% de quotité</a:t>
            </a:r>
            <a:r>
              <a:rPr lang="fr-FR" sz="2400" dirty="0">
                <a:latin typeface="Arial" panose="020B0604020202020204" pitchFamily="34" charset="0"/>
                <a:cs typeface="Arial" panose="020B0604020202020204" pitchFamily="34" charset="0"/>
              </a:rPr>
              <a:t> </a:t>
            </a:r>
          </a:p>
          <a:p>
            <a:pPr>
              <a:spcAft>
                <a:spcPts val="600"/>
              </a:spcAft>
            </a:pPr>
            <a:endParaRPr lang="fr-FR" sz="2400"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Déploiement du Portail SIAGI pour les dossiers 5-50</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Rappel synthétique de l’offre SIAGI</a:t>
            </a:r>
          </a:p>
        </p:txBody>
      </p:sp>
      <p:pic>
        <p:nvPicPr>
          <p:cNvPr id="7" name="Image 6">
            <a:extLst>
              <a:ext uri="{FF2B5EF4-FFF2-40B4-BE49-F238E27FC236}">
                <a16:creationId xmlns:a16="http://schemas.microsoft.com/office/drawing/2014/main" id="{7ECB59B2-ED7F-430D-BDFF-F06D6C4B4C43}"/>
              </a:ext>
            </a:extLst>
          </p:cNvPr>
          <p:cNvPicPr>
            <a:picLocks noChangeAspect="1"/>
          </p:cNvPicPr>
          <p:nvPr/>
        </p:nvPicPr>
        <p:blipFill>
          <a:blip r:embed="rId4"/>
          <a:stretch>
            <a:fillRect/>
          </a:stretch>
        </p:blipFill>
        <p:spPr>
          <a:xfrm>
            <a:off x="2531405" y="2563308"/>
            <a:ext cx="358083" cy="396000"/>
          </a:xfrm>
          <a:prstGeom prst="rect">
            <a:avLst/>
          </a:prstGeom>
        </p:spPr>
      </p:pic>
      <p:pic>
        <p:nvPicPr>
          <p:cNvPr id="9" name="Image 8">
            <a:extLst>
              <a:ext uri="{FF2B5EF4-FFF2-40B4-BE49-F238E27FC236}">
                <a16:creationId xmlns:a16="http://schemas.microsoft.com/office/drawing/2014/main" id="{CCAB8C63-1135-4E6A-9397-B2E49272584A}"/>
              </a:ext>
            </a:extLst>
          </p:cNvPr>
          <p:cNvPicPr>
            <a:picLocks noChangeAspect="1"/>
          </p:cNvPicPr>
          <p:nvPr/>
        </p:nvPicPr>
        <p:blipFill>
          <a:blip r:embed="rId5"/>
          <a:stretch>
            <a:fillRect/>
          </a:stretch>
        </p:blipFill>
        <p:spPr>
          <a:xfrm>
            <a:off x="2424169" y="3328513"/>
            <a:ext cx="479234" cy="510155"/>
          </a:xfrm>
          <a:prstGeom prst="rect">
            <a:avLst/>
          </a:prstGeom>
        </p:spPr>
      </p:pic>
      <p:pic>
        <p:nvPicPr>
          <p:cNvPr id="10" name="Image 9">
            <a:extLst>
              <a:ext uri="{FF2B5EF4-FFF2-40B4-BE49-F238E27FC236}">
                <a16:creationId xmlns:a16="http://schemas.microsoft.com/office/drawing/2014/main" id="{13FDC8FB-8F89-40F0-B135-BB2227D19624}"/>
              </a:ext>
            </a:extLst>
          </p:cNvPr>
          <p:cNvPicPr>
            <a:picLocks noChangeAspect="1"/>
          </p:cNvPicPr>
          <p:nvPr/>
        </p:nvPicPr>
        <p:blipFill>
          <a:blip r:embed="rId6"/>
          <a:stretch>
            <a:fillRect/>
          </a:stretch>
        </p:blipFill>
        <p:spPr>
          <a:xfrm>
            <a:off x="2495523" y="3994008"/>
            <a:ext cx="407880" cy="396000"/>
          </a:xfrm>
          <a:prstGeom prst="rect">
            <a:avLst/>
          </a:prstGeom>
        </p:spPr>
      </p:pic>
      <p:pic>
        <p:nvPicPr>
          <p:cNvPr id="12" name="Image 11">
            <a:extLst>
              <a:ext uri="{FF2B5EF4-FFF2-40B4-BE49-F238E27FC236}">
                <a16:creationId xmlns:a16="http://schemas.microsoft.com/office/drawing/2014/main" id="{8DFED3FC-539E-4FBE-B76B-1B124238E7B7}"/>
              </a:ext>
            </a:extLst>
          </p:cNvPr>
          <p:cNvPicPr>
            <a:picLocks noChangeAspect="1"/>
          </p:cNvPicPr>
          <p:nvPr/>
        </p:nvPicPr>
        <p:blipFill>
          <a:blip r:embed="rId7"/>
          <a:stretch>
            <a:fillRect/>
          </a:stretch>
        </p:blipFill>
        <p:spPr>
          <a:xfrm>
            <a:off x="2519404" y="4696819"/>
            <a:ext cx="396000" cy="396000"/>
          </a:xfrm>
          <a:prstGeom prst="rect">
            <a:avLst/>
          </a:prstGeom>
        </p:spPr>
      </p:pic>
      <p:pic>
        <p:nvPicPr>
          <p:cNvPr id="4" name="Image 3">
            <a:extLst>
              <a:ext uri="{FF2B5EF4-FFF2-40B4-BE49-F238E27FC236}">
                <a16:creationId xmlns:a16="http://schemas.microsoft.com/office/drawing/2014/main" id="{8A4702D6-2E5D-4ADD-92FF-4E1C7F6F9C6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7534" b="91781" l="4222" r="96042">
                        <a14:foregroundMark x1="4749" y1="90411" x2="4749" y2="90411"/>
                        <a14:foregroundMark x1="18470" y1="43836" x2="18470" y2="43836"/>
                        <a14:foregroundMark x1="23219" y1="39041" x2="23219" y2="39041"/>
                        <a14:foregroundMark x1="26385" y1="30137" x2="26385" y2="30137"/>
                        <a14:foregroundMark x1="83113" y1="32877" x2="83113" y2="32877"/>
                        <a14:foregroundMark x1="94459" y1="51370" x2="94459" y2="51370"/>
                        <a14:foregroundMark x1="96306" y1="25342" x2="96306" y2="25342"/>
                        <a14:foregroundMark x1="15567" y1="91781" x2="15567" y2="91781"/>
                        <a14:backgroundMark x1="12137" y1="43151" x2="12137" y2="43151"/>
                        <a14:backgroundMark x1="79683" y1="74658" x2="79683" y2="74658"/>
                        <a14:backgroundMark x1="22691" y1="91781" x2="22691" y2="91781"/>
                        <a14:backgroundMark x1="91557" y1="41781" x2="91557" y2="41781"/>
                        <a14:backgroundMark x1="88127" y1="17123" x2="88127" y2="17123"/>
                        <a14:backgroundMark x1="78364" y1="41781" x2="78364" y2="41781"/>
                        <a14:backgroundMark x1="83377" y1="57534" x2="83377" y2="57534"/>
                      </a14:backgroundRemoval>
                    </a14:imgEffect>
                  </a14:imgLayer>
                </a14:imgProps>
              </a:ext>
            </a:extLst>
          </a:blip>
          <a:stretch>
            <a:fillRect/>
          </a:stretch>
        </p:blipFill>
        <p:spPr>
          <a:xfrm>
            <a:off x="10339707" y="2801749"/>
            <a:ext cx="1538378" cy="582638"/>
          </a:xfrm>
          <a:prstGeom prst="rect">
            <a:avLst/>
          </a:prstGeom>
        </p:spPr>
      </p:pic>
    </p:spTree>
    <p:extLst>
      <p:ext uri="{BB962C8B-B14F-4D97-AF65-F5344CB8AC3E}">
        <p14:creationId xmlns:p14="http://schemas.microsoft.com/office/powerpoint/2010/main" val="1772459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C407312B-E191-4F16-A9B5-AAAC2ADB29CD}"/>
              </a:ext>
            </a:extLst>
          </p:cNvPr>
          <p:cNvPicPr>
            <a:picLocks noChangeAspect="1"/>
          </p:cNvPicPr>
          <p:nvPr/>
        </p:nvPicPr>
        <p:blipFill>
          <a:blip r:embed="rId4"/>
          <a:stretch>
            <a:fillRect/>
          </a:stretch>
        </p:blipFill>
        <p:spPr>
          <a:xfrm>
            <a:off x="3570513" y="1146692"/>
            <a:ext cx="8364437" cy="5230821"/>
          </a:xfrm>
          <a:prstGeom prst="rect">
            <a:avLst/>
          </a:prstGeom>
        </p:spPr>
      </p:pic>
      <p:sp>
        <p:nvSpPr>
          <p:cNvPr id="3" name="Rectangle 2">
            <a:extLst>
              <a:ext uri="{FF2B5EF4-FFF2-40B4-BE49-F238E27FC236}">
                <a16:creationId xmlns:a16="http://schemas.microsoft.com/office/drawing/2014/main" id="{07F9A9EA-809F-436A-9F3B-03B3172D0706}"/>
              </a:ext>
            </a:extLst>
          </p:cNvPr>
          <p:cNvSpPr/>
          <p:nvPr/>
        </p:nvSpPr>
        <p:spPr>
          <a:xfrm>
            <a:off x="3649891" y="542696"/>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Nouvelles offres de garantie à hauteur de 60% de quotité </a:t>
            </a:r>
          </a:p>
        </p:txBody>
      </p:sp>
      <p:pic>
        <p:nvPicPr>
          <p:cNvPr id="5" name="Image 4">
            <a:extLst>
              <a:ext uri="{FF2B5EF4-FFF2-40B4-BE49-F238E27FC236}">
                <a16:creationId xmlns:a16="http://schemas.microsoft.com/office/drawing/2014/main" id="{B7FC62FB-1647-48E5-B6BA-69EEAC58CDF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11011689" y="348343"/>
            <a:ext cx="667526" cy="758038"/>
          </a:xfrm>
          <a:prstGeom prst="rect">
            <a:avLst/>
          </a:prstGeom>
        </p:spPr>
      </p:pic>
      <p:sp>
        <p:nvSpPr>
          <p:cNvPr id="14" name="Titre 1">
            <a:extLst>
              <a:ext uri="{FF2B5EF4-FFF2-40B4-BE49-F238E27FC236}">
                <a16:creationId xmlns:a16="http://schemas.microsoft.com/office/drawing/2014/main" id="{842A4114-4C29-45D8-8637-05D53CD309AE}"/>
              </a:ext>
            </a:extLst>
          </p:cNvPr>
          <p:cNvSpPr txBox="1">
            <a:spLocks/>
          </p:cNvSpPr>
          <p:nvPr/>
        </p:nvSpPr>
        <p:spPr>
          <a:xfrm>
            <a:off x="332415" y="2629989"/>
            <a:ext cx="2767836" cy="1132114"/>
          </a:xfrm>
          <a:custGeom>
            <a:avLst/>
            <a:gdLst>
              <a:gd name="connsiteX0" fmla="*/ 0 w 2767836"/>
              <a:gd name="connsiteY0" fmla="*/ 0 h 1132114"/>
              <a:gd name="connsiteX1" fmla="*/ 2767836 w 2767836"/>
              <a:gd name="connsiteY1" fmla="*/ 0 h 1132114"/>
              <a:gd name="connsiteX2" fmla="*/ 2767836 w 2767836"/>
              <a:gd name="connsiteY2" fmla="*/ 1132114 h 1132114"/>
              <a:gd name="connsiteX3" fmla="*/ 0 w 2767836"/>
              <a:gd name="connsiteY3" fmla="*/ 1132114 h 1132114"/>
              <a:gd name="connsiteX4" fmla="*/ 0 w 2767836"/>
              <a:gd name="connsiteY4" fmla="*/ 0 h 1132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7836" h="1132114" fill="none" extrusionOk="0">
                <a:moveTo>
                  <a:pt x="0" y="0"/>
                </a:moveTo>
                <a:cubicBezTo>
                  <a:pt x="1244834" y="146634"/>
                  <a:pt x="2007731" y="-70126"/>
                  <a:pt x="2767836" y="0"/>
                </a:cubicBezTo>
                <a:cubicBezTo>
                  <a:pt x="2760034" y="402703"/>
                  <a:pt x="2740595" y="566563"/>
                  <a:pt x="2767836" y="1132114"/>
                </a:cubicBezTo>
                <a:cubicBezTo>
                  <a:pt x="1954430" y="1175899"/>
                  <a:pt x="467013" y="1256708"/>
                  <a:pt x="0" y="1132114"/>
                </a:cubicBezTo>
                <a:cubicBezTo>
                  <a:pt x="97821" y="962299"/>
                  <a:pt x="-67085" y="298092"/>
                  <a:pt x="0" y="0"/>
                </a:cubicBezTo>
                <a:close/>
              </a:path>
              <a:path w="2767836" h="1132114" stroke="0" extrusionOk="0">
                <a:moveTo>
                  <a:pt x="0" y="0"/>
                </a:moveTo>
                <a:cubicBezTo>
                  <a:pt x="660932" y="129474"/>
                  <a:pt x="2035304" y="101671"/>
                  <a:pt x="2767836" y="0"/>
                </a:cubicBezTo>
                <a:cubicBezTo>
                  <a:pt x="2704887" y="183018"/>
                  <a:pt x="2799726" y="825533"/>
                  <a:pt x="2767836" y="1132114"/>
                </a:cubicBezTo>
                <a:cubicBezTo>
                  <a:pt x="1896807" y="1200738"/>
                  <a:pt x="773942" y="1269661"/>
                  <a:pt x="0" y="1132114"/>
                </a:cubicBezTo>
                <a:cubicBezTo>
                  <a:pt x="98891" y="761470"/>
                  <a:pt x="57774" y="490689"/>
                  <a:pt x="0" y="0"/>
                </a:cubicBezTo>
                <a:close/>
              </a:path>
            </a:pathLst>
          </a:custGeom>
          <a:solidFill>
            <a:schemeClr val="bg1">
              <a:lumMod val="75000"/>
            </a:schemeClr>
          </a:solidFill>
          <a:ln>
            <a:solidFill>
              <a:schemeClr val="tx1"/>
            </a:solidFill>
            <a:extLst>
              <a:ext uri="{C807C97D-BFC1-408E-A445-0C87EB9F89A2}">
                <ask:lineSketchStyleProps xmlns:ask="http://schemas.microsoft.com/office/drawing/2018/sketchyshapes" sd="2160059704">
                  <a:prstGeom prst="rect">
                    <a:avLst/>
                  </a:prstGeom>
                  <ask:type>
                    <ask:lineSketchCurved/>
                  </ask:type>
                </ask:lineSketchStyleProps>
              </a:ext>
            </a:extLst>
          </a:ln>
        </p:spPr>
        <p:txBody>
          <a:bodyPr anchor="ctr">
            <a:normAutofit fontScale="55000" lnSpcReduction="20000"/>
          </a:bodyPr>
          <a:lstStyle/>
          <a:p>
            <a:pPr>
              <a:spcBef>
                <a:spcPct val="0"/>
              </a:spcBef>
              <a:defRPr/>
            </a:pPr>
            <a:endParaRPr lang="fr-FR" sz="2000" b="1" dirty="0">
              <a:solidFill>
                <a:prstClr val="black"/>
              </a:solidFill>
              <a:latin typeface="Arial" charset="0"/>
            </a:endParaRPr>
          </a:p>
          <a:p>
            <a:pPr>
              <a:spcBef>
                <a:spcPct val="0"/>
              </a:spcBef>
              <a:defRPr/>
            </a:pPr>
            <a:endParaRPr lang="fr-FR" sz="2000" b="1" dirty="0">
              <a:solidFill>
                <a:prstClr val="black"/>
              </a:solidFill>
              <a:latin typeface="Arial" charset="0"/>
            </a:endParaRPr>
          </a:p>
          <a:p>
            <a:pPr>
              <a:spcBef>
                <a:spcPct val="0"/>
              </a:spcBef>
              <a:defRPr/>
            </a:pPr>
            <a:r>
              <a:rPr lang="fr-FR" sz="3600" b="1" dirty="0">
                <a:solidFill>
                  <a:schemeClr val="bg1"/>
                </a:solidFill>
                <a:latin typeface="Arial" charset="0"/>
              </a:rPr>
              <a:t>La </a:t>
            </a:r>
            <a:r>
              <a:rPr lang="fr-FR" sz="3600" b="1" dirty="0">
                <a:solidFill>
                  <a:schemeClr val="bg1"/>
                </a:solidFill>
                <a:latin typeface="Calibri" pitchFamily="34" charset="0"/>
              </a:rPr>
              <a:t>Garantie EGF des artisans/commerçants</a:t>
            </a:r>
          </a:p>
          <a:p>
            <a:pPr>
              <a:spcBef>
                <a:spcPct val="0"/>
              </a:spcBef>
              <a:defRPr/>
            </a:pPr>
            <a:endParaRPr lang="fr-FR" sz="3200" b="1" dirty="0">
              <a:solidFill>
                <a:prstClr val="black"/>
              </a:solidFill>
              <a:latin typeface="Calibri"/>
            </a:endParaRPr>
          </a:p>
        </p:txBody>
      </p:sp>
      <p:pic>
        <p:nvPicPr>
          <p:cNvPr id="19" name="Image 18">
            <a:extLst>
              <a:ext uri="{FF2B5EF4-FFF2-40B4-BE49-F238E27FC236}">
                <a16:creationId xmlns:a16="http://schemas.microsoft.com/office/drawing/2014/main" id="{8E56AEB9-193E-4D84-8E71-DC0D63234330}"/>
              </a:ext>
            </a:extLst>
          </p:cNvPr>
          <p:cNvPicPr>
            <a:picLocks noChangeAspect="1"/>
          </p:cNvPicPr>
          <p:nvPr/>
        </p:nvPicPr>
        <p:blipFill>
          <a:blip r:embed="rId7"/>
          <a:stretch>
            <a:fillRect/>
          </a:stretch>
        </p:blipFill>
        <p:spPr>
          <a:xfrm>
            <a:off x="6537734" y="4732615"/>
            <a:ext cx="5212532" cy="1329043"/>
          </a:xfrm>
          <a:prstGeom prst="rect">
            <a:avLst/>
          </a:prstGeom>
        </p:spPr>
      </p:pic>
      <p:graphicFrame>
        <p:nvGraphicFramePr>
          <p:cNvPr id="25" name="Objet 24">
            <a:extLst>
              <a:ext uri="{FF2B5EF4-FFF2-40B4-BE49-F238E27FC236}">
                <a16:creationId xmlns:a16="http://schemas.microsoft.com/office/drawing/2014/main" id="{ABF178EC-B3E8-4C8F-B8D5-FEDF2F39FA93}"/>
              </a:ext>
            </a:extLst>
          </p:cNvPr>
          <p:cNvGraphicFramePr>
            <a:graphicFrameLocks noChangeAspect="1"/>
          </p:cNvGraphicFramePr>
          <p:nvPr>
            <p:extLst>
              <p:ext uri="{D42A27DB-BD31-4B8C-83A1-F6EECF244321}">
                <p14:modId xmlns:p14="http://schemas.microsoft.com/office/powerpoint/2010/main" val="4286200002"/>
              </p:ext>
            </p:extLst>
          </p:nvPr>
        </p:nvGraphicFramePr>
        <p:xfrm>
          <a:off x="558751" y="4916032"/>
          <a:ext cx="1027397" cy="866866"/>
        </p:xfrm>
        <a:graphic>
          <a:graphicData uri="http://schemas.openxmlformats.org/presentationml/2006/ole">
            <mc:AlternateContent xmlns:mc="http://schemas.openxmlformats.org/markup-compatibility/2006">
              <mc:Choice xmlns:v="urn:schemas-microsoft-com:vml" Requires="v">
                <p:oleObj spid="_x0000_s1062" name="Acrobat Document" showAsIcon="1" r:id="rId8" imgW="914400" imgH="771525" progId="AcroExch.Document.DC">
                  <p:embed/>
                </p:oleObj>
              </mc:Choice>
              <mc:Fallback>
                <p:oleObj name="Acrobat Document" showAsIcon="1" r:id="rId8" imgW="914400" imgH="771525" progId="AcroExch.Document.DC">
                  <p:embed/>
                  <p:pic>
                    <p:nvPicPr>
                      <p:cNvPr id="0" name=""/>
                      <p:cNvPicPr/>
                      <p:nvPr/>
                    </p:nvPicPr>
                    <p:blipFill>
                      <a:blip r:embed="rId9"/>
                      <a:stretch>
                        <a:fillRect/>
                      </a:stretch>
                    </p:blipFill>
                    <p:spPr>
                      <a:xfrm>
                        <a:off x="558751" y="4916032"/>
                        <a:ext cx="1027397" cy="866866"/>
                      </a:xfrm>
                      <a:prstGeom prst="rect">
                        <a:avLst/>
                      </a:prstGeom>
                    </p:spPr>
                  </p:pic>
                </p:oleObj>
              </mc:Fallback>
            </mc:AlternateContent>
          </a:graphicData>
        </a:graphic>
      </p:graphicFrame>
      <p:sp>
        <p:nvSpPr>
          <p:cNvPr id="26" name="ZoneTexte 25">
            <a:extLst>
              <a:ext uri="{FF2B5EF4-FFF2-40B4-BE49-F238E27FC236}">
                <a16:creationId xmlns:a16="http://schemas.microsoft.com/office/drawing/2014/main" id="{A2F9FBF0-995D-4E3B-82BE-0207E006D1B0}"/>
              </a:ext>
            </a:extLst>
          </p:cNvPr>
          <p:cNvSpPr txBox="1"/>
          <p:nvPr/>
        </p:nvSpPr>
        <p:spPr>
          <a:xfrm>
            <a:off x="558751" y="4594115"/>
            <a:ext cx="1457608"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Fiche produit</a:t>
            </a:r>
          </a:p>
        </p:txBody>
      </p:sp>
      <p:pic>
        <p:nvPicPr>
          <p:cNvPr id="10" name="Image 9">
            <a:extLst>
              <a:ext uri="{FF2B5EF4-FFF2-40B4-BE49-F238E27FC236}">
                <a16:creationId xmlns:a16="http://schemas.microsoft.com/office/drawing/2014/main" id="{37617325-A153-42CA-B73E-37DFE9B2E67E}"/>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7273" b="93818" l="9594" r="89668">
                        <a14:foregroundMark x1="24723" y1="15636" x2="24723" y2="15636"/>
                        <a14:foregroundMark x1="47232" y1="11636" x2="47232" y2="11636"/>
                        <a14:foregroundMark x1="33210" y1="7636" x2="33210" y2="7636"/>
                        <a14:foregroundMark x1="57565" y1="20727" x2="57565" y2="20727"/>
                        <a14:foregroundMark x1="57565" y1="32727" x2="57565" y2="32727"/>
                        <a14:foregroundMark x1="26937" y1="38545" x2="26937" y2="38545"/>
                        <a14:foregroundMark x1="24723" y1="25091" x2="24723" y2="25091"/>
                        <a14:foregroundMark x1="28782" y1="19273" x2="28782" y2="19273"/>
                        <a14:foregroundMark x1="76753" y1="52364" x2="76753" y2="52364"/>
                        <a14:foregroundMark x1="69004" y1="89455" x2="69004" y2="89455"/>
                        <a14:foregroundMark x1="62731" y1="93818" x2="62731" y2="93818"/>
                        <a14:foregroundMark x1="71218" y1="45455" x2="71218" y2="45455"/>
                        <a14:foregroundMark x1="62731" y1="43636" x2="62731" y2="43636"/>
                        <a14:foregroundMark x1="35055" y1="21455" x2="35055" y2="21455"/>
                      </a14:backgroundRemoval>
                    </a14:imgEffect>
                  </a14:imgLayer>
                </a14:imgProps>
              </a:ext>
            </a:extLst>
          </a:blip>
          <a:stretch>
            <a:fillRect/>
          </a:stretch>
        </p:blipFill>
        <p:spPr>
          <a:xfrm rot="20273654">
            <a:off x="1184473" y="4980604"/>
            <a:ext cx="428024" cy="434342"/>
          </a:xfrm>
          <a:prstGeom prst="rect">
            <a:avLst/>
          </a:prstGeom>
        </p:spPr>
      </p:pic>
    </p:spTree>
    <p:extLst>
      <p:ext uri="{BB962C8B-B14F-4D97-AF65-F5344CB8AC3E}">
        <p14:creationId xmlns:p14="http://schemas.microsoft.com/office/powerpoint/2010/main" val="2987818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3649891" y="542696"/>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Nouvelles offres de garantie à hauteur de 60% de quotité </a:t>
            </a:r>
          </a:p>
        </p:txBody>
      </p:sp>
      <p:pic>
        <p:nvPicPr>
          <p:cNvPr id="5" name="Image 4">
            <a:extLst>
              <a:ext uri="{FF2B5EF4-FFF2-40B4-BE49-F238E27FC236}">
                <a16:creationId xmlns:a16="http://schemas.microsoft.com/office/drawing/2014/main" id="{B7FC62FB-1647-48E5-B6BA-69EEAC58CDF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11011689" y="348343"/>
            <a:ext cx="667526" cy="758038"/>
          </a:xfrm>
          <a:prstGeom prst="rect">
            <a:avLst/>
          </a:prstGeom>
        </p:spPr>
      </p:pic>
      <p:sp>
        <p:nvSpPr>
          <p:cNvPr id="14" name="Titre 1">
            <a:extLst>
              <a:ext uri="{FF2B5EF4-FFF2-40B4-BE49-F238E27FC236}">
                <a16:creationId xmlns:a16="http://schemas.microsoft.com/office/drawing/2014/main" id="{842A4114-4C29-45D8-8637-05D53CD309AE}"/>
              </a:ext>
            </a:extLst>
          </p:cNvPr>
          <p:cNvSpPr txBox="1">
            <a:spLocks/>
          </p:cNvSpPr>
          <p:nvPr/>
        </p:nvSpPr>
        <p:spPr>
          <a:xfrm>
            <a:off x="8839558" y="2582707"/>
            <a:ext cx="3201551" cy="1132114"/>
          </a:xfrm>
          <a:custGeom>
            <a:avLst/>
            <a:gdLst>
              <a:gd name="connsiteX0" fmla="*/ 0 w 3201551"/>
              <a:gd name="connsiteY0" fmla="*/ 0 h 1132114"/>
              <a:gd name="connsiteX1" fmla="*/ 3201551 w 3201551"/>
              <a:gd name="connsiteY1" fmla="*/ 0 h 1132114"/>
              <a:gd name="connsiteX2" fmla="*/ 3201551 w 3201551"/>
              <a:gd name="connsiteY2" fmla="*/ 1132114 h 1132114"/>
              <a:gd name="connsiteX3" fmla="*/ 0 w 3201551"/>
              <a:gd name="connsiteY3" fmla="*/ 1132114 h 1132114"/>
              <a:gd name="connsiteX4" fmla="*/ 0 w 3201551"/>
              <a:gd name="connsiteY4" fmla="*/ 0 h 1132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1551" h="1132114" fill="none" extrusionOk="0">
                <a:moveTo>
                  <a:pt x="0" y="0"/>
                </a:moveTo>
                <a:cubicBezTo>
                  <a:pt x="456825" y="146634"/>
                  <a:pt x="2113905" y="-70126"/>
                  <a:pt x="3201551" y="0"/>
                </a:cubicBezTo>
                <a:cubicBezTo>
                  <a:pt x="3193749" y="402703"/>
                  <a:pt x="3174310" y="566563"/>
                  <a:pt x="3201551" y="1132114"/>
                </a:cubicBezTo>
                <a:cubicBezTo>
                  <a:pt x="1759050" y="1175899"/>
                  <a:pt x="1340440" y="1256708"/>
                  <a:pt x="0" y="1132114"/>
                </a:cubicBezTo>
                <a:cubicBezTo>
                  <a:pt x="97821" y="962299"/>
                  <a:pt x="-67085" y="298092"/>
                  <a:pt x="0" y="0"/>
                </a:cubicBezTo>
                <a:close/>
              </a:path>
              <a:path w="3201551" h="1132114" stroke="0" extrusionOk="0">
                <a:moveTo>
                  <a:pt x="0" y="0"/>
                </a:moveTo>
                <a:cubicBezTo>
                  <a:pt x="1416586" y="129474"/>
                  <a:pt x="2358474" y="101671"/>
                  <a:pt x="3201551" y="0"/>
                </a:cubicBezTo>
                <a:cubicBezTo>
                  <a:pt x="3138602" y="183018"/>
                  <a:pt x="3233441" y="825533"/>
                  <a:pt x="3201551" y="1132114"/>
                </a:cubicBezTo>
                <a:cubicBezTo>
                  <a:pt x="1818176" y="1200738"/>
                  <a:pt x="813270" y="1269661"/>
                  <a:pt x="0" y="1132114"/>
                </a:cubicBezTo>
                <a:cubicBezTo>
                  <a:pt x="98891" y="761470"/>
                  <a:pt x="57774" y="490689"/>
                  <a:pt x="0" y="0"/>
                </a:cubicBezTo>
                <a:close/>
              </a:path>
            </a:pathLst>
          </a:custGeom>
          <a:solidFill>
            <a:schemeClr val="bg1">
              <a:lumMod val="75000"/>
            </a:schemeClr>
          </a:solidFill>
          <a:ln>
            <a:solidFill>
              <a:schemeClr val="tx1"/>
            </a:solidFill>
            <a:extLst>
              <a:ext uri="{C807C97D-BFC1-408E-A445-0C87EB9F89A2}">
                <ask:lineSketchStyleProps xmlns:ask="http://schemas.microsoft.com/office/drawing/2018/sketchyshapes" sd="2160059704">
                  <a:prstGeom prst="rect">
                    <a:avLst/>
                  </a:prstGeom>
                  <ask:type>
                    <ask:lineSketchCurved/>
                  </ask:type>
                </ask:lineSketchStyleProps>
              </a:ext>
            </a:extLst>
          </a:ln>
        </p:spPr>
        <p:txBody>
          <a:bodyPr anchor="ctr">
            <a:normAutofit fontScale="47500" lnSpcReduction="20000"/>
          </a:bodyPr>
          <a:lstStyle/>
          <a:p>
            <a:pPr>
              <a:spcBef>
                <a:spcPct val="0"/>
              </a:spcBef>
              <a:defRPr/>
            </a:pPr>
            <a:endParaRPr lang="fr-FR" sz="2000" b="1" dirty="0">
              <a:solidFill>
                <a:prstClr val="black"/>
              </a:solidFill>
              <a:latin typeface="Arial" charset="0"/>
            </a:endParaRPr>
          </a:p>
          <a:p>
            <a:pPr>
              <a:spcBef>
                <a:spcPct val="0"/>
              </a:spcBef>
              <a:defRPr/>
            </a:pPr>
            <a:endParaRPr lang="fr-FR" sz="2000" b="1" dirty="0">
              <a:solidFill>
                <a:prstClr val="black"/>
              </a:solidFill>
              <a:latin typeface="Arial" charset="0"/>
            </a:endParaRPr>
          </a:p>
          <a:p>
            <a:pPr>
              <a:spcBef>
                <a:spcPct val="0"/>
              </a:spcBef>
              <a:defRPr/>
            </a:pPr>
            <a:r>
              <a:rPr lang="fr-FR" sz="4200" b="1" dirty="0">
                <a:solidFill>
                  <a:schemeClr val="bg1"/>
                </a:solidFill>
                <a:latin typeface="Arial" charset="0"/>
              </a:rPr>
              <a:t>La </a:t>
            </a:r>
            <a:r>
              <a:rPr lang="fr-FR" sz="4200" b="1" dirty="0">
                <a:solidFill>
                  <a:schemeClr val="bg1"/>
                </a:solidFill>
                <a:latin typeface="Calibri" pitchFamily="34" charset="0"/>
              </a:rPr>
              <a:t>Garantie de </a:t>
            </a:r>
            <a:r>
              <a:rPr lang="fr-FR" sz="4200" b="1" dirty="0">
                <a:solidFill>
                  <a:srgbClr val="C00000"/>
                </a:solidFill>
                <a:latin typeface="Calibri" pitchFamily="34" charset="0"/>
              </a:rPr>
              <a:t>Trésorerie</a:t>
            </a:r>
            <a:r>
              <a:rPr lang="fr-FR" sz="4200" b="1" dirty="0">
                <a:solidFill>
                  <a:schemeClr val="bg1"/>
                </a:solidFill>
                <a:latin typeface="Calibri" pitchFamily="34" charset="0"/>
              </a:rPr>
              <a:t> EGF artisans/commerçants</a:t>
            </a:r>
          </a:p>
          <a:p>
            <a:pPr>
              <a:spcBef>
                <a:spcPct val="0"/>
              </a:spcBef>
              <a:defRPr/>
            </a:pPr>
            <a:endParaRPr lang="fr-FR" sz="3200" b="1" dirty="0">
              <a:solidFill>
                <a:prstClr val="black"/>
              </a:solidFill>
              <a:latin typeface="Calibri"/>
            </a:endParaRPr>
          </a:p>
        </p:txBody>
      </p:sp>
      <p:pic>
        <p:nvPicPr>
          <p:cNvPr id="2" name="Image 1">
            <a:extLst>
              <a:ext uri="{FF2B5EF4-FFF2-40B4-BE49-F238E27FC236}">
                <a16:creationId xmlns:a16="http://schemas.microsoft.com/office/drawing/2014/main" id="{1C11ADF8-11FA-4553-A357-52AA98466B9E}"/>
              </a:ext>
            </a:extLst>
          </p:cNvPr>
          <p:cNvPicPr>
            <a:picLocks noChangeAspect="1"/>
          </p:cNvPicPr>
          <p:nvPr/>
        </p:nvPicPr>
        <p:blipFill>
          <a:blip r:embed="rId7"/>
          <a:stretch>
            <a:fillRect/>
          </a:stretch>
        </p:blipFill>
        <p:spPr>
          <a:xfrm>
            <a:off x="497519" y="1332411"/>
            <a:ext cx="7862716" cy="4764821"/>
          </a:xfrm>
          <a:prstGeom prst="rect">
            <a:avLst/>
          </a:prstGeom>
        </p:spPr>
      </p:pic>
      <p:graphicFrame>
        <p:nvGraphicFramePr>
          <p:cNvPr id="9" name="Objet 8">
            <a:extLst>
              <a:ext uri="{FF2B5EF4-FFF2-40B4-BE49-F238E27FC236}">
                <a16:creationId xmlns:a16="http://schemas.microsoft.com/office/drawing/2014/main" id="{D196EACC-0DB3-441C-8E5E-8DDF50BEB108}"/>
              </a:ext>
            </a:extLst>
          </p:cNvPr>
          <p:cNvGraphicFramePr>
            <a:graphicFrameLocks noChangeAspect="1"/>
          </p:cNvGraphicFramePr>
          <p:nvPr>
            <p:extLst>
              <p:ext uri="{D42A27DB-BD31-4B8C-83A1-F6EECF244321}">
                <p14:modId xmlns:p14="http://schemas.microsoft.com/office/powerpoint/2010/main" val="2181444"/>
              </p:ext>
            </p:extLst>
          </p:nvPr>
        </p:nvGraphicFramePr>
        <p:xfrm>
          <a:off x="10831753" y="5385500"/>
          <a:ext cx="1027397" cy="866866"/>
        </p:xfrm>
        <a:graphic>
          <a:graphicData uri="http://schemas.openxmlformats.org/presentationml/2006/ole">
            <mc:AlternateContent xmlns:mc="http://schemas.openxmlformats.org/markup-compatibility/2006">
              <mc:Choice xmlns:v="urn:schemas-microsoft-com:vml" Requires="v">
                <p:oleObj spid="_x0000_s2086" name="Acrobat Document" showAsIcon="1" r:id="rId8" imgW="914400" imgH="771525" progId="AcroExch.Document.DC">
                  <p:embed/>
                </p:oleObj>
              </mc:Choice>
              <mc:Fallback>
                <p:oleObj name="Acrobat Document" showAsIcon="1" r:id="rId8" imgW="914400" imgH="771525" progId="AcroExch.Document.DC">
                  <p:embed/>
                  <p:pic>
                    <p:nvPicPr>
                      <p:cNvPr id="25" name="Objet 24">
                        <a:extLst>
                          <a:ext uri="{FF2B5EF4-FFF2-40B4-BE49-F238E27FC236}">
                            <a16:creationId xmlns:a16="http://schemas.microsoft.com/office/drawing/2014/main" id="{ABF178EC-B3E8-4C8F-B8D5-FEDF2F39FA93}"/>
                          </a:ext>
                        </a:extLst>
                      </p:cNvPr>
                      <p:cNvPicPr/>
                      <p:nvPr/>
                    </p:nvPicPr>
                    <p:blipFill>
                      <a:blip r:embed="rId9"/>
                      <a:stretch>
                        <a:fillRect/>
                      </a:stretch>
                    </p:blipFill>
                    <p:spPr>
                      <a:xfrm>
                        <a:off x="10831753" y="5385500"/>
                        <a:ext cx="1027397" cy="866866"/>
                      </a:xfrm>
                      <a:prstGeom prst="rect">
                        <a:avLst/>
                      </a:prstGeom>
                    </p:spPr>
                  </p:pic>
                </p:oleObj>
              </mc:Fallback>
            </mc:AlternateContent>
          </a:graphicData>
        </a:graphic>
      </p:graphicFrame>
      <p:sp>
        <p:nvSpPr>
          <p:cNvPr id="10" name="ZoneTexte 9">
            <a:extLst>
              <a:ext uri="{FF2B5EF4-FFF2-40B4-BE49-F238E27FC236}">
                <a16:creationId xmlns:a16="http://schemas.microsoft.com/office/drawing/2014/main" id="{6834772D-8B80-47F4-9FF6-7ED958674383}"/>
              </a:ext>
            </a:extLst>
          </p:cNvPr>
          <p:cNvSpPr txBox="1"/>
          <p:nvPr/>
        </p:nvSpPr>
        <p:spPr>
          <a:xfrm>
            <a:off x="10831753" y="5108501"/>
            <a:ext cx="1457608"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Fiche produit</a:t>
            </a:r>
          </a:p>
        </p:txBody>
      </p:sp>
      <p:pic>
        <p:nvPicPr>
          <p:cNvPr id="11" name="Image 10">
            <a:extLst>
              <a:ext uri="{FF2B5EF4-FFF2-40B4-BE49-F238E27FC236}">
                <a16:creationId xmlns:a16="http://schemas.microsoft.com/office/drawing/2014/main" id="{4E731BCD-3F91-4DC8-8AAE-07CC3442519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7273" b="93818" l="9594" r="89668">
                        <a14:foregroundMark x1="24723" y1="15636" x2="24723" y2="15636"/>
                        <a14:foregroundMark x1="47232" y1="11636" x2="47232" y2="11636"/>
                        <a14:foregroundMark x1="33210" y1="7636" x2="33210" y2="7636"/>
                        <a14:foregroundMark x1="57565" y1="20727" x2="57565" y2="20727"/>
                        <a14:foregroundMark x1="57565" y1="32727" x2="57565" y2="32727"/>
                        <a14:foregroundMark x1="26937" y1="38545" x2="26937" y2="38545"/>
                        <a14:foregroundMark x1="24723" y1="25091" x2="24723" y2="25091"/>
                        <a14:foregroundMark x1="28782" y1="19273" x2="28782" y2="19273"/>
                        <a14:foregroundMark x1="76753" y1="52364" x2="76753" y2="52364"/>
                        <a14:foregroundMark x1="69004" y1="89455" x2="69004" y2="89455"/>
                        <a14:foregroundMark x1="62731" y1="93818" x2="62731" y2="93818"/>
                        <a14:foregroundMark x1="71218" y1="45455" x2="71218" y2="45455"/>
                        <a14:foregroundMark x1="62731" y1="43636" x2="62731" y2="43636"/>
                        <a14:foregroundMark x1="35055" y1="21455" x2="35055" y2="21455"/>
                      </a14:backgroundRemoval>
                    </a14:imgEffect>
                  </a14:imgLayer>
                </a14:imgProps>
              </a:ext>
            </a:extLst>
          </a:blip>
          <a:stretch>
            <a:fillRect/>
          </a:stretch>
        </p:blipFill>
        <p:spPr>
          <a:xfrm rot="20273654">
            <a:off x="11480469" y="5507070"/>
            <a:ext cx="428024" cy="434342"/>
          </a:xfrm>
          <a:prstGeom prst="rect">
            <a:avLst/>
          </a:prstGeom>
        </p:spPr>
      </p:pic>
    </p:spTree>
    <p:extLst>
      <p:ext uri="{BB962C8B-B14F-4D97-AF65-F5344CB8AC3E}">
        <p14:creationId xmlns:p14="http://schemas.microsoft.com/office/powerpoint/2010/main" val="3670808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F9A9EA-809F-436A-9F3B-03B3172D0706}"/>
              </a:ext>
            </a:extLst>
          </p:cNvPr>
          <p:cNvSpPr/>
          <p:nvPr/>
        </p:nvSpPr>
        <p:spPr>
          <a:xfrm>
            <a:off x="3649891" y="542696"/>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Nouvelles offres de garantie à hauteur de 60% de quotité </a:t>
            </a:r>
          </a:p>
        </p:txBody>
      </p:sp>
      <p:pic>
        <p:nvPicPr>
          <p:cNvPr id="5" name="Image 4">
            <a:extLst>
              <a:ext uri="{FF2B5EF4-FFF2-40B4-BE49-F238E27FC236}">
                <a16:creationId xmlns:a16="http://schemas.microsoft.com/office/drawing/2014/main" id="{B7FC62FB-1647-48E5-B6BA-69EEAC58CDF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1011689" y="348343"/>
            <a:ext cx="667526" cy="758038"/>
          </a:xfrm>
          <a:prstGeom prst="rect">
            <a:avLst/>
          </a:prstGeom>
        </p:spPr>
      </p:pic>
      <p:sp>
        <p:nvSpPr>
          <p:cNvPr id="14" name="Titre 1">
            <a:extLst>
              <a:ext uri="{FF2B5EF4-FFF2-40B4-BE49-F238E27FC236}">
                <a16:creationId xmlns:a16="http://schemas.microsoft.com/office/drawing/2014/main" id="{842A4114-4C29-45D8-8637-05D53CD309AE}"/>
              </a:ext>
            </a:extLst>
          </p:cNvPr>
          <p:cNvSpPr txBox="1">
            <a:spLocks/>
          </p:cNvSpPr>
          <p:nvPr/>
        </p:nvSpPr>
        <p:spPr>
          <a:xfrm>
            <a:off x="332415" y="2629989"/>
            <a:ext cx="2546587" cy="1132114"/>
          </a:xfrm>
          <a:custGeom>
            <a:avLst/>
            <a:gdLst>
              <a:gd name="connsiteX0" fmla="*/ 0 w 2546587"/>
              <a:gd name="connsiteY0" fmla="*/ 0 h 1132114"/>
              <a:gd name="connsiteX1" fmla="*/ 2546587 w 2546587"/>
              <a:gd name="connsiteY1" fmla="*/ 0 h 1132114"/>
              <a:gd name="connsiteX2" fmla="*/ 2546587 w 2546587"/>
              <a:gd name="connsiteY2" fmla="*/ 1132114 h 1132114"/>
              <a:gd name="connsiteX3" fmla="*/ 0 w 2546587"/>
              <a:gd name="connsiteY3" fmla="*/ 1132114 h 1132114"/>
              <a:gd name="connsiteX4" fmla="*/ 0 w 2546587"/>
              <a:gd name="connsiteY4" fmla="*/ 0 h 1132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587" h="1132114" fill="none" extrusionOk="0">
                <a:moveTo>
                  <a:pt x="0" y="0"/>
                </a:moveTo>
                <a:cubicBezTo>
                  <a:pt x="419709" y="146634"/>
                  <a:pt x="1403585" y="-70126"/>
                  <a:pt x="2546587" y="0"/>
                </a:cubicBezTo>
                <a:cubicBezTo>
                  <a:pt x="2538785" y="402703"/>
                  <a:pt x="2519346" y="566563"/>
                  <a:pt x="2546587" y="1132114"/>
                </a:cubicBezTo>
                <a:cubicBezTo>
                  <a:pt x="1821656" y="1175899"/>
                  <a:pt x="1206769" y="1256708"/>
                  <a:pt x="0" y="1132114"/>
                </a:cubicBezTo>
                <a:cubicBezTo>
                  <a:pt x="97821" y="962299"/>
                  <a:pt x="-67085" y="298092"/>
                  <a:pt x="0" y="0"/>
                </a:cubicBezTo>
                <a:close/>
              </a:path>
              <a:path w="2546587" h="1132114" stroke="0" extrusionOk="0">
                <a:moveTo>
                  <a:pt x="0" y="0"/>
                </a:moveTo>
                <a:cubicBezTo>
                  <a:pt x="847400" y="129474"/>
                  <a:pt x="1814970" y="101671"/>
                  <a:pt x="2546587" y="0"/>
                </a:cubicBezTo>
                <a:cubicBezTo>
                  <a:pt x="2483638" y="183018"/>
                  <a:pt x="2578477" y="825533"/>
                  <a:pt x="2546587" y="1132114"/>
                </a:cubicBezTo>
                <a:cubicBezTo>
                  <a:pt x="1504036" y="1200738"/>
                  <a:pt x="1254162" y="1269661"/>
                  <a:pt x="0" y="1132114"/>
                </a:cubicBezTo>
                <a:cubicBezTo>
                  <a:pt x="98891" y="761470"/>
                  <a:pt x="57774" y="490689"/>
                  <a:pt x="0" y="0"/>
                </a:cubicBezTo>
                <a:close/>
              </a:path>
            </a:pathLst>
          </a:custGeom>
          <a:solidFill>
            <a:schemeClr val="bg1">
              <a:lumMod val="50000"/>
            </a:schemeClr>
          </a:solidFill>
          <a:ln>
            <a:solidFill>
              <a:schemeClr val="tx1"/>
            </a:solidFill>
            <a:extLst>
              <a:ext uri="{C807C97D-BFC1-408E-A445-0C87EB9F89A2}">
                <ask:lineSketchStyleProps xmlns:ask="http://schemas.microsoft.com/office/drawing/2018/sketchyshapes" sd="2160059704">
                  <a:prstGeom prst="rect">
                    <a:avLst/>
                  </a:prstGeom>
                  <ask:type>
                    <ask:lineSketchCurved/>
                  </ask:type>
                </ask:lineSketchStyleProps>
              </a:ext>
            </a:extLst>
          </a:ln>
        </p:spPr>
        <p:txBody>
          <a:bodyPr anchor="ctr">
            <a:normAutofit fontScale="85000" lnSpcReduction="20000"/>
          </a:bodyPr>
          <a:lstStyle/>
          <a:p>
            <a:pPr>
              <a:spcBef>
                <a:spcPct val="0"/>
              </a:spcBef>
              <a:defRPr/>
            </a:pPr>
            <a:endParaRPr lang="fr-FR" sz="2000" b="1" dirty="0">
              <a:solidFill>
                <a:prstClr val="black"/>
              </a:solidFill>
              <a:latin typeface="Arial" charset="0"/>
            </a:endParaRPr>
          </a:p>
          <a:p>
            <a:pPr>
              <a:spcBef>
                <a:spcPct val="0"/>
              </a:spcBef>
              <a:defRPr/>
            </a:pPr>
            <a:endParaRPr lang="fr-FR" sz="2000" b="1" dirty="0">
              <a:solidFill>
                <a:prstClr val="black"/>
              </a:solidFill>
              <a:latin typeface="Arial" charset="0"/>
            </a:endParaRPr>
          </a:p>
          <a:p>
            <a:pPr>
              <a:spcBef>
                <a:spcPct val="0"/>
              </a:spcBef>
              <a:defRPr/>
            </a:pPr>
            <a:r>
              <a:rPr lang="fr-FR" sz="2900" b="1" dirty="0">
                <a:solidFill>
                  <a:schemeClr val="bg1"/>
                </a:solidFill>
                <a:latin typeface="Arial" charset="0"/>
              </a:rPr>
              <a:t>La </a:t>
            </a:r>
            <a:r>
              <a:rPr lang="fr-FR" sz="2900" b="1" dirty="0">
                <a:solidFill>
                  <a:schemeClr val="bg1"/>
                </a:solidFill>
                <a:latin typeface="Calibri" pitchFamily="34" charset="0"/>
              </a:rPr>
              <a:t>Garantie EGF des </a:t>
            </a:r>
            <a:r>
              <a:rPr lang="fr-FR" sz="2900" b="1" dirty="0">
                <a:solidFill>
                  <a:srgbClr val="92D050"/>
                </a:solidFill>
                <a:latin typeface="Calibri" pitchFamily="34" charset="0"/>
              </a:rPr>
              <a:t>agriculteurs</a:t>
            </a:r>
          </a:p>
          <a:p>
            <a:pPr>
              <a:spcBef>
                <a:spcPct val="0"/>
              </a:spcBef>
              <a:defRPr/>
            </a:pPr>
            <a:endParaRPr lang="fr-FR" sz="3200" b="1" dirty="0">
              <a:solidFill>
                <a:prstClr val="black"/>
              </a:solidFill>
              <a:latin typeface="Calibri"/>
            </a:endParaRPr>
          </a:p>
        </p:txBody>
      </p:sp>
      <p:graphicFrame>
        <p:nvGraphicFramePr>
          <p:cNvPr id="2" name="Objet 1">
            <a:extLst>
              <a:ext uri="{FF2B5EF4-FFF2-40B4-BE49-F238E27FC236}">
                <a16:creationId xmlns:a16="http://schemas.microsoft.com/office/drawing/2014/main" id="{67E5D542-33DB-40D2-AE53-DB8D9E30152E}"/>
              </a:ext>
            </a:extLst>
          </p:cNvPr>
          <p:cNvGraphicFramePr>
            <a:graphicFrameLocks noChangeAspect="1"/>
          </p:cNvGraphicFramePr>
          <p:nvPr>
            <p:extLst>
              <p:ext uri="{D42A27DB-BD31-4B8C-83A1-F6EECF244321}">
                <p14:modId xmlns:p14="http://schemas.microsoft.com/office/powerpoint/2010/main" val="1727467664"/>
              </p:ext>
            </p:extLst>
          </p:nvPr>
        </p:nvGraphicFramePr>
        <p:xfrm>
          <a:off x="586966" y="4982092"/>
          <a:ext cx="1114716" cy="940542"/>
        </p:xfrm>
        <a:graphic>
          <a:graphicData uri="http://schemas.openxmlformats.org/presentationml/2006/ole">
            <mc:AlternateContent xmlns:mc="http://schemas.openxmlformats.org/markup-compatibility/2006">
              <mc:Choice xmlns:v="urn:schemas-microsoft-com:vml" Requires="v">
                <p:oleObj spid="_x0000_s3115" name="Acrobat Document" showAsIcon="1" r:id="rId6" imgW="914400" imgH="771525" progId="AcroExch.Document.DC">
                  <p:embed/>
                </p:oleObj>
              </mc:Choice>
              <mc:Fallback>
                <p:oleObj name="Acrobat Document" showAsIcon="1" r:id="rId6" imgW="914400" imgH="771525" progId="AcroExch.Document.DC">
                  <p:embed/>
                  <p:pic>
                    <p:nvPicPr>
                      <p:cNvPr id="0" name=""/>
                      <p:cNvPicPr/>
                      <p:nvPr/>
                    </p:nvPicPr>
                    <p:blipFill>
                      <a:blip r:embed="rId7"/>
                      <a:stretch>
                        <a:fillRect/>
                      </a:stretch>
                    </p:blipFill>
                    <p:spPr>
                      <a:xfrm>
                        <a:off x="586966" y="4982092"/>
                        <a:ext cx="1114716" cy="940542"/>
                      </a:xfrm>
                      <a:prstGeom prst="rect">
                        <a:avLst/>
                      </a:prstGeom>
                    </p:spPr>
                  </p:pic>
                </p:oleObj>
              </mc:Fallback>
            </mc:AlternateContent>
          </a:graphicData>
        </a:graphic>
      </p:graphicFrame>
      <p:sp>
        <p:nvSpPr>
          <p:cNvPr id="9" name="ZoneTexte 8">
            <a:extLst>
              <a:ext uri="{FF2B5EF4-FFF2-40B4-BE49-F238E27FC236}">
                <a16:creationId xmlns:a16="http://schemas.microsoft.com/office/drawing/2014/main" id="{06FF1422-2619-4566-BDBB-BB25E149EA9E}"/>
              </a:ext>
            </a:extLst>
          </p:cNvPr>
          <p:cNvSpPr txBox="1"/>
          <p:nvPr/>
        </p:nvSpPr>
        <p:spPr>
          <a:xfrm>
            <a:off x="586966" y="4705093"/>
            <a:ext cx="1457608"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Fiche produit</a:t>
            </a:r>
          </a:p>
        </p:txBody>
      </p:sp>
      <p:pic>
        <p:nvPicPr>
          <p:cNvPr id="10" name="Image 9">
            <a:extLst>
              <a:ext uri="{FF2B5EF4-FFF2-40B4-BE49-F238E27FC236}">
                <a16:creationId xmlns:a16="http://schemas.microsoft.com/office/drawing/2014/main" id="{9EA867DF-4981-406A-B9A6-8B84B20FF8E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7273" b="93818" l="9594" r="89668">
                        <a14:foregroundMark x1="24723" y1="15636" x2="24723" y2="15636"/>
                        <a14:foregroundMark x1="47232" y1="11636" x2="47232" y2="11636"/>
                        <a14:foregroundMark x1="33210" y1="7636" x2="33210" y2="7636"/>
                        <a14:foregroundMark x1="57565" y1="20727" x2="57565" y2="20727"/>
                        <a14:foregroundMark x1="57565" y1="32727" x2="57565" y2="32727"/>
                        <a14:foregroundMark x1="26937" y1="38545" x2="26937" y2="38545"/>
                        <a14:foregroundMark x1="24723" y1="25091" x2="24723" y2="25091"/>
                        <a14:foregroundMark x1="28782" y1="19273" x2="28782" y2="19273"/>
                        <a14:foregroundMark x1="76753" y1="52364" x2="76753" y2="52364"/>
                        <a14:foregroundMark x1="69004" y1="89455" x2="69004" y2="89455"/>
                        <a14:foregroundMark x1="62731" y1="93818" x2="62731" y2="93818"/>
                        <a14:foregroundMark x1="71218" y1="45455" x2="71218" y2="45455"/>
                        <a14:foregroundMark x1="62731" y1="43636" x2="62731" y2="43636"/>
                        <a14:foregroundMark x1="35055" y1="21455" x2="35055" y2="21455"/>
                      </a14:backgroundRemoval>
                    </a14:imgEffect>
                  </a14:imgLayer>
                </a14:imgProps>
              </a:ext>
            </a:extLst>
          </a:blip>
          <a:stretch>
            <a:fillRect/>
          </a:stretch>
        </p:blipFill>
        <p:spPr>
          <a:xfrm rot="20273654">
            <a:off x="1312880" y="5102070"/>
            <a:ext cx="428024" cy="434342"/>
          </a:xfrm>
          <a:prstGeom prst="rect">
            <a:avLst/>
          </a:prstGeom>
        </p:spPr>
      </p:pic>
      <p:pic>
        <p:nvPicPr>
          <p:cNvPr id="4" name="Image 3">
            <a:extLst>
              <a:ext uri="{FF2B5EF4-FFF2-40B4-BE49-F238E27FC236}">
                <a16:creationId xmlns:a16="http://schemas.microsoft.com/office/drawing/2014/main" id="{DB265EBB-EF3F-4142-83A9-537449B5E5A4}"/>
              </a:ext>
            </a:extLst>
          </p:cNvPr>
          <p:cNvPicPr>
            <a:picLocks noChangeAspect="1"/>
          </p:cNvPicPr>
          <p:nvPr/>
        </p:nvPicPr>
        <p:blipFill>
          <a:blip r:embed="rId10"/>
          <a:stretch>
            <a:fillRect/>
          </a:stretch>
        </p:blipFill>
        <p:spPr>
          <a:xfrm>
            <a:off x="3314778" y="1132584"/>
            <a:ext cx="8364437" cy="5108891"/>
          </a:xfrm>
          <a:prstGeom prst="rect">
            <a:avLst/>
          </a:prstGeom>
        </p:spPr>
      </p:pic>
      <p:graphicFrame>
        <p:nvGraphicFramePr>
          <p:cNvPr id="12" name="Objet 11">
            <a:extLst>
              <a:ext uri="{FF2B5EF4-FFF2-40B4-BE49-F238E27FC236}">
                <a16:creationId xmlns:a16="http://schemas.microsoft.com/office/drawing/2014/main" id="{0B359C51-D3D3-4416-AF12-C7BE8FE9A729}"/>
              </a:ext>
            </a:extLst>
          </p:cNvPr>
          <p:cNvGraphicFramePr>
            <a:graphicFrameLocks noChangeAspect="1"/>
          </p:cNvGraphicFramePr>
          <p:nvPr>
            <p:extLst>
              <p:ext uri="{D42A27DB-BD31-4B8C-83A1-F6EECF244321}">
                <p14:modId xmlns:p14="http://schemas.microsoft.com/office/powerpoint/2010/main" val="1592015219"/>
              </p:ext>
            </p:extLst>
          </p:nvPr>
        </p:nvGraphicFramePr>
        <p:xfrm>
          <a:off x="6386781" y="4982092"/>
          <a:ext cx="5075638" cy="900358"/>
        </p:xfrm>
        <a:graphic>
          <a:graphicData uri="http://schemas.openxmlformats.org/presentationml/2006/ole">
            <mc:AlternateContent xmlns:mc="http://schemas.openxmlformats.org/markup-compatibility/2006">
              <mc:Choice xmlns:v="urn:schemas-microsoft-com:vml" Requires="v">
                <p:oleObj spid="_x0000_s3116" name="Worksheet" r:id="rId11" imgW="5838923" imgH="828630" progId="Excel.Sheet.12">
                  <p:embed/>
                </p:oleObj>
              </mc:Choice>
              <mc:Fallback>
                <p:oleObj name="Worksheet" r:id="rId11" imgW="5838923" imgH="828630" progId="Excel.Sheet.12">
                  <p:embed/>
                  <p:pic>
                    <p:nvPicPr>
                      <p:cNvPr id="12" name="Objet 11">
                        <a:extLst>
                          <a:ext uri="{FF2B5EF4-FFF2-40B4-BE49-F238E27FC236}">
                            <a16:creationId xmlns:a16="http://schemas.microsoft.com/office/drawing/2014/main" id="{B35D26CC-0BFA-4426-9628-DF9FFFB4212D}"/>
                          </a:ext>
                        </a:extLst>
                      </p:cNvPr>
                      <p:cNvPicPr/>
                      <p:nvPr/>
                    </p:nvPicPr>
                    <p:blipFill>
                      <a:blip r:embed="rId12"/>
                      <a:stretch>
                        <a:fillRect/>
                      </a:stretch>
                    </p:blipFill>
                    <p:spPr>
                      <a:xfrm>
                        <a:off x="6386781" y="4982092"/>
                        <a:ext cx="5075638" cy="900358"/>
                      </a:xfrm>
                      <a:prstGeom prst="rect">
                        <a:avLst/>
                      </a:prstGeom>
                    </p:spPr>
                  </p:pic>
                </p:oleObj>
              </mc:Fallback>
            </mc:AlternateContent>
          </a:graphicData>
        </a:graphic>
      </p:graphicFrame>
    </p:spTree>
    <p:extLst>
      <p:ext uri="{BB962C8B-B14F-4D97-AF65-F5344CB8AC3E}">
        <p14:creationId xmlns:p14="http://schemas.microsoft.com/office/powerpoint/2010/main" val="4062112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8793A1-38FD-4071-B3A7-8C64185FA9B1}"/>
              </a:ext>
            </a:extLst>
          </p:cNvPr>
          <p:cNvSpPr/>
          <p:nvPr/>
        </p:nvSpPr>
        <p:spPr>
          <a:xfrm>
            <a:off x="2365314" y="3914929"/>
            <a:ext cx="8743583" cy="708522"/>
          </a:xfrm>
          <a:prstGeom prst="rect">
            <a:avLst/>
          </a:prstGeom>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3" name="Rectangle 2">
            <a:extLst>
              <a:ext uri="{FF2B5EF4-FFF2-40B4-BE49-F238E27FC236}">
                <a16:creationId xmlns:a16="http://schemas.microsoft.com/office/drawing/2014/main" id="{07F9A9EA-809F-436A-9F3B-03B3172D0706}"/>
              </a:ext>
            </a:extLst>
          </p:cNvPr>
          <p:cNvSpPr/>
          <p:nvPr/>
        </p:nvSpPr>
        <p:spPr>
          <a:xfrm>
            <a:off x="2499756" y="519119"/>
            <a:ext cx="9058352" cy="369332"/>
          </a:xfrm>
          <a:prstGeom prst="rect">
            <a:avLst/>
          </a:prstGeom>
        </p:spPr>
        <p:txBody>
          <a:bodyPr wrap="square">
            <a:spAutoFit/>
          </a:bodyPr>
          <a:lstStyle/>
          <a:p>
            <a:pPr lvl="0"/>
            <a:r>
              <a:rPr lang="fr-FR" dirty="0">
                <a:ln w="0"/>
                <a:effectLst>
                  <a:outerShdw blurRad="38100" dist="19050" dir="2700000" algn="tl" rotWithShape="0">
                    <a:schemeClr val="dk1">
                      <a:alpha val="40000"/>
                    </a:schemeClr>
                  </a:outerShdw>
                </a:effectLst>
                <a:latin typeface="Montserrat Black" panose="00000A00000000000000" pitchFamily="2" charset="0"/>
              </a:rPr>
              <a:t>SOMMAIRE</a:t>
            </a:r>
          </a:p>
        </p:txBody>
      </p:sp>
      <p:sp>
        <p:nvSpPr>
          <p:cNvPr id="11" name="ZoneTexte 10">
            <a:extLst>
              <a:ext uri="{FF2B5EF4-FFF2-40B4-BE49-F238E27FC236}">
                <a16:creationId xmlns:a16="http://schemas.microsoft.com/office/drawing/2014/main" id="{87C566F6-2897-4288-BB93-0FA7D544B51A}"/>
              </a:ext>
            </a:extLst>
          </p:cNvPr>
          <p:cNvSpPr txBox="1"/>
          <p:nvPr/>
        </p:nvSpPr>
        <p:spPr>
          <a:xfrm>
            <a:off x="1615386" y="1758099"/>
            <a:ext cx="7014807" cy="400110"/>
          </a:xfrm>
          <a:prstGeom prst="rect">
            <a:avLst/>
          </a:prstGeom>
          <a:noFill/>
        </p:spPr>
        <p:txBody>
          <a:bodyPr wrap="square" rtlCol="0">
            <a:spAutoFit/>
          </a:bodyPr>
          <a:lstStyle/>
          <a:p>
            <a:r>
              <a:rPr lang="fr-FR" sz="2000" b="1" dirty="0">
                <a:latin typeface="Arial" panose="020B0604020202020204" pitchFamily="34" charset="0"/>
                <a:cs typeface="Arial" panose="020B0604020202020204" pitchFamily="34" charset="0"/>
              </a:rPr>
              <a:t>Les informations importantes pour 2022</a:t>
            </a:r>
          </a:p>
        </p:txBody>
      </p:sp>
      <p:pic>
        <p:nvPicPr>
          <p:cNvPr id="8" name="Image 7" descr="logo_SIAGI_2013-vect_3.jpg">
            <a:extLst>
              <a:ext uri="{FF2B5EF4-FFF2-40B4-BE49-F238E27FC236}">
                <a16:creationId xmlns:a16="http://schemas.microsoft.com/office/drawing/2014/main" id="{FF34B77A-264C-4A15-8EBB-ACAF8F8DE96D}"/>
              </a:ext>
            </a:extLst>
          </p:cNvPr>
          <p:cNvPicPr>
            <a:picLocks noChangeAspect="1"/>
          </p:cNvPicPr>
          <p:nvPr/>
        </p:nvPicPr>
        <p:blipFill>
          <a:blip r:embed="rId3" cstate="print"/>
          <a:srcRect/>
          <a:stretch>
            <a:fillRect/>
          </a:stretch>
        </p:blipFill>
        <p:spPr bwMode="auto">
          <a:xfrm>
            <a:off x="10629473" y="410366"/>
            <a:ext cx="1075869" cy="586838"/>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6761B844-D636-459B-99CC-944EA66F8C9B}"/>
              </a:ext>
            </a:extLst>
          </p:cNvPr>
          <p:cNvSpPr/>
          <p:nvPr/>
        </p:nvSpPr>
        <p:spPr>
          <a:xfrm>
            <a:off x="2948966" y="2617933"/>
            <a:ext cx="8159931" cy="2646878"/>
          </a:xfrm>
          <a:prstGeom prst="rect">
            <a:avLst/>
          </a:prstGeom>
        </p:spPr>
        <p:txBody>
          <a:bodyPr wrap="square">
            <a:spAutoFit/>
          </a:bodyPr>
          <a:lstStyle/>
          <a:p>
            <a:pPr>
              <a:spcAft>
                <a:spcPts val="600"/>
              </a:spcAft>
            </a:pPr>
            <a:r>
              <a:rPr lang="fr-FR" dirty="0">
                <a:latin typeface="Arial" panose="020B0604020202020204" pitchFamily="34" charset="0"/>
                <a:cs typeface="Arial" panose="020B0604020202020204" pitchFamily="34" charset="0"/>
              </a:rPr>
              <a:t>Evolution de la politique CHR SIAGI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sz="2000" dirty="0">
                <a:ln w="0"/>
                <a:latin typeface="Arial" panose="020B0604020202020204" pitchFamily="34" charset="0"/>
                <a:cs typeface="Arial" panose="020B0604020202020204" pitchFamily="34" charset="0"/>
              </a:rPr>
              <a:t>Nouvelles offres de garantie à hauteur de 60% de quotité</a:t>
            </a:r>
            <a:r>
              <a:rPr lang="fr-FR" sz="2000" dirty="0">
                <a:latin typeface="Arial" panose="020B0604020202020204" pitchFamily="34" charset="0"/>
                <a:cs typeface="Arial" panose="020B0604020202020204" pitchFamily="34" charset="0"/>
              </a:rPr>
              <a:t> </a:t>
            </a:r>
          </a:p>
          <a:p>
            <a:pPr>
              <a:spcAft>
                <a:spcPts val="600"/>
              </a:spcAft>
            </a:pPr>
            <a:endParaRPr lang="fr-FR" sz="2000" dirty="0">
              <a:latin typeface="Arial" panose="020B0604020202020204" pitchFamily="34" charset="0"/>
              <a:cs typeface="Arial" panose="020B0604020202020204" pitchFamily="34" charset="0"/>
            </a:endParaRPr>
          </a:p>
          <a:p>
            <a:pPr>
              <a:spcAft>
                <a:spcPts val="600"/>
              </a:spcAft>
            </a:pPr>
            <a:r>
              <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Déploiement du Portail SIAGI pour les dossiers 5-50</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Rappel synthétique de l’offre SIAGI</a:t>
            </a:r>
          </a:p>
        </p:txBody>
      </p:sp>
      <p:pic>
        <p:nvPicPr>
          <p:cNvPr id="7" name="Image 6">
            <a:extLst>
              <a:ext uri="{FF2B5EF4-FFF2-40B4-BE49-F238E27FC236}">
                <a16:creationId xmlns:a16="http://schemas.microsoft.com/office/drawing/2014/main" id="{7ECB59B2-ED7F-430D-BDFF-F06D6C4B4C43}"/>
              </a:ext>
            </a:extLst>
          </p:cNvPr>
          <p:cNvPicPr>
            <a:picLocks noChangeAspect="1"/>
          </p:cNvPicPr>
          <p:nvPr/>
        </p:nvPicPr>
        <p:blipFill>
          <a:blip r:embed="rId4"/>
          <a:stretch>
            <a:fillRect/>
          </a:stretch>
        </p:blipFill>
        <p:spPr>
          <a:xfrm>
            <a:off x="2531405" y="2563308"/>
            <a:ext cx="358083" cy="396000"/>
          </a:xfrm>
          <a:prstGeom prst="rect">
            <a:avLst/>
          </a:prstGeom>
        </p:spPr>
      </p:pic>
      <p:pic>
        <p:nvPicPr>
          <p:cNvPr id="9" name="Image 8">
            <a:extLst>
              <a:ext uri="{FF2B5EF4-FFF2-40B4-BE49-F238E27FC236}">
                <a16:creationId xmlns:a16="http://schemas.microsoft.com/office/drawing/2014/main" id="{CCAB8C63-1135-4E6A-9397-B2E49272584A}"/>
              </a:ext>
            </a:extLst>
          </p:cNvPr>
          <p:cNvPicPr>
            <a:picLocks noChangeAspect="1"/>
          </p:cNvPicPr>
          <p:nvPr/>
        </p:nvPicPr>
        <p:blipFill>
          <a:blip r:embed="rId5"/>
          <a:stretch>
            <a:fillRect/>
          </a:stretch>
        </p:blipFill>
        <p:spPr>
          <a:xfrm>
            <a:off x="2531405" y="3328514"/>
            <a:ext cx="371998" cy="396000"/>
          </a:xfrm>
          <a:prstGeom prst="rect">
            <a:avLst/>
          </a:prstGeom>
        </p:spPr>
      </p:pic>
      <p:pic>
        <p:nvPicPr>
          <p:cNvPr id="10" name="Image 9">
            <a:extLst>
              <a:ext uri="{FF2B5EF4-FFF2-40B4-BE49-F238E27FC236}">
                <a16:creationId xmlns:a16="http://schemas.microsoft.com/office/drawing/2014/main" id="{13FDC8FB-8F89-40F0-B135-BB2227D19624}"/>
              </a:ext>
            </a:extLst>
          </p:cNvPr>
          <p:cNvPicPr>
            <a:picLocks noChangeAspect="1"/>
          </p:cNvPicPr>
          <p:nvPr/>
        </p:nvPicPr>
        <p:blipFill>
          <a:blip r:embed="rId6"/>
          <a:stretch>
            <a:fillRect/>
          </a:stretch>
        </p:blipFill>
        <p:spPr>
          <a:xfrm>
            <a:off x="2410877" y="4007981"/>
            <a:ext cx="538089" cy="522417"/>
          </a:xfrm>
          <a:prstGeom prst="rect">
            <a:avLst/>
          </a:prstGeom>
        </p:spPr>
      </p:pic>
      <p:pic>
        <p:nvPicPr>
          <p:cNvPr id="12" name="Image 11">
            <a:extLst>
              <a:ext uri="{FF2B5EF4-FFF2-40B4-BE49-F238E27FC236}">
                <a16:creationId xmlns:a16="http://schemas.microsoft.com/office/drawing/2014/main" id="{8DFED3FC-539E-4FBE-B76B-1B124238E7B7}"/>
              </a:ext>
            </a:extLst>
          </p:cNvPr>
          <p:cNvPicPr>
            <a:picLocks noChangeAspect="1"/>
          </p:cNvPicPr>
          <p:nvPr/>
        </p:nvPicPr>
        <p:blipFill>
          <a:blip r:embed="rId7"/>
          <a:stretch>
            <a:fillRect/>
          </a:stretch>
        </p:blipFill>
        <p:spPr>
          <a:xfrm>
            <a:off x="2519404" y="4696819"/>
            <a:ext cx="396000" cy="396000"/>
          </a:xfrm>
          <a:prstGeom prst="rect">
            <a:avLst/>
          </a:prstGeom>
        </p:spPr>
      </p:pic>
    </p:spTree>
    <p:extLst>
      <p:ext uri="{BB962C8B-B14F-4D97-AF65-F5344CB8AC3E}">
        <p14:creationId xmlns:p14="http://schemas.microsoft.com/office/powerpoint/2010/main" val="2322177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F9A9EA-809F-436A-9F3B-03B3172D0706}"/>
              </a:ext>
            </a:extLst>
          </p:cNvPr>
          <p:cNvSpPr/>
          <p:nvPr/>
        </p:nvSpPr>
        <p:spPr>
          <a:xfrm>
            <a:off x="5173891" y="542696"/>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Déploiement du Portail SIAGI (dossier 5-50)</a:t>
            </a:r>
          </a:p>
        </p:txBody>
      </p:sp>
      <p:pic>
        <p:nvPicPr>
          <p:cNvPr id="2" name="Image 1">
            <a:extLst>
              <a:ext uri="{FF2B5EF4-FFF2-40B4-BE49-F238E27FC236}">
                <a16:creationId xmlns:a16="http://schemas.microsoft.com/office/drawing/2014/main" id="{1BF1EA7E-C03C-4090-9EDE-61BC354A87B2}"/>
              </a:ext>
            </a:extLst>
          </p:cNvPr>
          <p:cNvPicPr>
            <a:picLocks noChangeAspect="1"/>
          </p:cNvPicPr>
          <p:nvPr/>
        </p:nvPicPr>
        <p:blipFill>
          <a:blip r:embed="rId4"/>
          <a:stretch>
            <a:fillRect/>
          </a:stretch>
        </p:blipFill>
        <p:spPr>
          <a:xfrm>
            <a:off x="714889" y="2622665"/>
            <a:ext cx="9712584" cy="3162816"/>
          </a:xfrm>
          <a:prstGeom prst="rect">
            <a:avLst/>
          </a:prstGeom>
        </p:spPr>
      </p:pic>
      <p:sp>
        <p:nvSpPr>
          <p:cNvPr id="9" name="ZoneTexte 8">
            <a:extLst>
              <a:ext uri="{FF2B5EF4-FFF2-40B4-BE49-F238E27FC236}">
                <a16:creationId xmlns:a16="http://schemas.microsoft.com/office/drawing/2014/main" id="{5D6D8A31-9EFD-472D-939D-EDF4980A7E3A}"/>
              </a:ext>
            </a:extLst>
          </p:cNvPr>
          <p:cNvSpPr txBox="1"/>
          <p:nvPr/>
        </p:nvSpPr>
        <p:spPr>
          <a:xfrm>
            <a:off x="714889" y="2230712"/>
            <a:ext cx="4390845" cy="369332"/>
          </a:xfrm>
          <a:prstGeom prst="rect">
            <a:avLst/>
          </a:prstGeom>
          <a:noFill/>
        </p:spPr>
        <p:txBody>
          <a:bodyPr wrap="square" rtlCol="0">
            <a:spAutoFit/>
          </a:bodyPr>
          <a:lstStyle/>
          <a:p>
            <a:r>
              <a:rPr lang="fr-FR" dirty="0">
                <a:ln w="0"/>
                <a:solidFill>
                  <a:schemeClr val="tx2">
                    <a:lumMod val="75000"/>
                  </a:schemeClr>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Les principales caractéristiques du 5-50</a:t>
            </a:r>
          </a:p>
        </p:txBody>
      </p:sp>
      <p:sp>
        <p:nvSpPr>
          <p:cNvPr id="10" name="Espace réservé du contenu 1">
            <a:extLst>
              <a:ext uri="{FF2B5EF4-FFF2-40B4-BE49-F238E27FC236}">
                <a16:creationId xmlns:a16="http://schemas.microsoft.com/office/drawing/2014/main" id="{835C277D-3F09-46E5-8A31-E231B8272D4F}"/>
              </a:ext>
            </a:extLst>
          </p:cNvPr>
          <p:cNvSpPr>
            <a:spLocks noGrp="1"/>
          </p:cNvSpPr>
          <p:nvPr>
            <p:ph idx="1"/>
          </p:nvPr>
        </p:nvSpPr>
        <p:spPr>
          <a:xfrm>
            <a:off x="404669" y="1282206"/>
            <a:ext cx="6166769" cy="457409"/>
          </a:xfrm>
        </p:spPr>
        <p:txBody>
          <a:bodyPr/>
          <a:lstStyle/>
          <a:p>
            <a:pPr marL="0" indent="0">
              <a:buNone/>
            </a:pPr>
            <a:r>
              <a:rPr lang="fr-FR" dirty="0">
                <a:latin typeface="Calibri" panose="020F0502020204030204" pitchFamily="34" charset="0"/>
                <a:cs typeface="Calibri" panose="020F0502020204030204" pitchFamily="34" charset="0"/>
              </a:rPr>
              <a:t>La garantie SIAGI 100% DIGITALE au profit des petits montants</a:t>
            </a:r>
          </a:p>
        </p:txBody>
      </p:sp>
      <p:sp>
        <p:nvSpPr>
          <p:cNvPr id="11" name="Espace réservé du contenu 1">
            <a:extLst>
              <a:ext uri="{FF2B5EF4-FFF2-40B4-BE49-F238E27FC236}">
                <a16:creationId xmlns:a16="http://schemas.microsoft.com/office/drawing/2014/main" id="{12463A05-DCA2-4A0A-8E52-58293E3F08D2}"/>
              </a:ext>
            </a:extLst>
          </p:cNvPr>
          <p:cNvSpPr txBox="1">
            <a:spLocks/>
          </p:cNvSpPr>
          <p:nvPr/>
        </p:nvSpPr>
        <p:spPr>
          <a:xfrm rot="21437692">
            <a:off x="7317385" y="1459049"/>
            <a:ext cx="4071759" cy="935637"/>
          </a:xfrm>
          <a:prstGeom prst="rect">
            <a:avLst/>
          </a:prstGeom>
          <a:solidFill>
            <a:schemeClr val="bg1">
              <a:lumMod val="95000"/>
            </a:schemeClr>
          </a:solidFill>
          <a:ln>
            <a:solidFill>
              <a:schemeClr val="tx1"/>
            </a:solidFill>
            <a:extLst>
              <a:ext uri="{C807C97D-BFC1-408E-A445-0C87EB9F89A2}">
                <ask:lineSketchStyleProps xmlns:ask="http://schemas.microsoft.com/office/drawing/2018/sketchyshapes" sd="663155575">
                  <a:custGeom>
                    <a:avLst/>
                    <a:gdLst>
                      <a:gd name="connsiteX0" fmla="*/ 0 w 4071759"/>
                      <a:gd name="connsiteY0" fmla="*/ 0 h 935637"/>
                      <a:gd name="connsiteX1" fmla="*/ 4071759 w 4071759"/>
                      <a:gd name="connsiteY1" fmla="*/ 0 h 935637"/>
                      <a:gd name="connsiteX2" fmla="*/ 4071759 w 4071759"/>
                      <a:gd name="connsiteY2" fmla="*/ 935637 h 935637"/>
                      <a:gd name="connsiteX3" fmla="*/ 0 w 4071759"/>
                      <a:gd name="connsiteY3" fmla="*/ 935637 h 935637"/>
                      <a:gd name="connsiteX4" fmla="*/ 0 w 4071759"/>
                      <a:gd name="connsiteY4" fmla="*/ 0 h 935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759" h="935637" fill="none" extrusionOk="0">
                        <a:moveTo>
                          <a:pt x="0" y="0"/>
                        </a:moveTo>
                        <a:cubicBezTo>
                          <a:pt x="722469" y="75293"/>
                          <a:pt x="2721212" y="91256"/>
                          <a:pt x="4071759" y="0"/>
                        </a:cubicBezTo>
                        <a:cubicBezTo>
                          <a:pt x="4026306" y="307455"/>
                          <a:pt x="4008574" y="835717"/>
                          <a:pt x="4071759" y="935637"/>
                        </a:cubicBezTo>
                        <a:cubicBezTo>
                          <a:pt x="3058553" y="884824"/>
                          <a:pt x="604854" y="1101728"/>
                          <a:pt x="0" y="935637"/>
                        </a:cubicBezTo>
                        <a:cubicBezTo>
                          <a:pt x="-57842" y="767525"/>
                          <a:pt x="79309" y="234774"/>
                          <a:pt x="0" y="0"/>
                        </a:cubicBezTo>
                        <a:close/>
                      </a:path>
                      <a:path w="4071759" h="935637" stroke="0" extrusionOk="0">
                        <a:moveTo>
                          <a:pt x="0" y="0"/>
                        </a:moveTo>
                        <a:cubicBezTo>
                          <a:pt x="1241756" y="-154759"/>
                          <a:pt x="2541049" y="28407"/>
                          <a:pt x="4071759" y="0"/>
                        </a:cubicBezTo>
                        <a:cubicBezTo>
                          <a:pt x="4060205" y="208171"/>
                          <a:pt x="4015443" y="769453"/>
                          <a:pt x="4071759" y="935637"/>
                        </a:cubicBezTo>
                        <a:cubicBezTo>
                          <a:pt x="3018128" y="1026980"/>
                          <a:pt x="1800726" y="1099417"/>
                          <a:pt x="0" y="935637"/>
                        </a:cubicBezTo>
                        <a:cubicBezTo>
                          <a:pt x="-33402" y="501314"/>
                          <a:pt x="-78660" y="413501"/>
                          <a:pt x="0" y="0"/>
                        </a:cubicBezTo>
                        <a:close/>
                      </a:path>
                    </a:pathLst>
                  </a:custGeom>
                  <ask:type>
                    <ask:lineSketchNone/>
                  </ask:type>
                </ask:lineSketchStyleProps>
              </a:ext>
            </a:extLst>
          </a:ln>
          <a:effectLst>
            <a:outerShdw blurRad="50800" dist="38100" dir="2700000" algn="tl" rotWithShape="0">
              <a:prstClr val="black">
                <a:alpha val="40000"/>
              </a:prstClr>
            </a:outerShdw>
          </a:effectLst>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fr-FR" dirty="0">
                <a:ln w="0"/>
                <a:solidFill>
                  <a:schemeClr val="tx2">
                    <a:lumMod val="75000"/>
                  </a:schemeClr>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Une décision SIAGI en 3 jours ouvrés, une procédure simplifiée, rapide et 100% digitale pour les prêts entre 5 et 50K€ </a:t>
            </a:r>
          </a:p>
        </p:txBody>
      </p:sp>
      <p:pic>
        <p:nvPicPr>
          <p:cNvPr id="12" name="Image 11">
            <a:extLst>
              <a:ext uri="{FF2B5EF4-FFF2-40B4-BE49-F238E27FC236}">
                <a16:creationId xmlns:a16="http://schemas.microsoft.com/office/drawing/2014/main" id="{21C1C9F6-2A25-4C32-9445-5CAE3E94D36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000" b="90000" l="9709" r="89320">
                        <a14:foregroundMark x1="48544" y1="8000" x2="48544" y2="8000"/>
                      </a14:backgroundRemoval>
                    </a14:imgEffect>
                  </a14:imgLayer>
                </a14:imgProps>
              </a:ext>
            </a:extLst>
          </a:blip>
          <a:stretch>
            <a:fillRect/>
          </a:stretch>
        </p:blipFill>
        <p:spPr>
          <a:xfrm>
            <a:off x="11030991" y="448431"/>
            <a:ext cx="628922" cy="610604"/>
          </a:xfrm>
          <a:prstGeom prst="rect">
            <a:avLst/>
          </a:prstGeom>
        </p:spPr>
      </p:pic>
      <p:sp>
        <p:nvSpPr>
          <p:cNvPr id="6" name="ZoneTexte 5">
            <a:extLst>
              <a:ext uri="{FF2B5EF4-FFF2-40B4-BE49-F238E27FC236}">
                <a16:creationId xmlns:a16="http://schemas.microsoft.com/office/drawing/2014/main" id="{1723901C-9945-498E-ABE2-60F6B4BFA602}"/>
              </a:ext>
            </a:extLst>
          </p:cNvPr>
          <p:cNvSpPr txBox="1"/>
          <p:nvPr/>
        </p:nvSpPr>
        <p:spPr>
          <a:xfrm>
            <a:off x="10213059" y="3849009"/>
            <a:ext cx="1590911" cy="646331"/>
          </a:xfrm>
          <a:prstGeom prst="rect">
            <a:avLst/>
          </a:prstGeom>
          <a:noFill/>
        </p:spPr>
        <p:txBody>
          <a:bodyPr wrap="square" rtlCol="0">
            <a:spAutoFit/>
          </a:bodyPr>
          <a:lstStyle/>
          <a:p>
            <a:pPr algn="ctr"/>
            <a:r>
              <a:rPr lang="fr-FR" b="1" dirty="0">
                <a:solidFill>
                  <a:schemeClr val="bg1"/>
                </a:solidFill>
              </a:rPr>
              <a:t>Process à retrouver dans</a:t>
            </a:r>
          </a:p>
        </p:txBody>
      </p:sp>
      <p:sp>
        <p:nvSpPr>
          <p:cNvPr id="18" name="ZoneTexte 17">
            <a:extLst>
              <a:ext uri="{FF2B5EF4-FFF2-40B4-BE49-F238E27FC236}">
                <a16:creationId xmlns:a16="http://schemas.microsoft.com/office/drawing/2014/main" id="{9625D328-0CC2-48B9-BEF0-66E77D1BAF99}"/>
              </a:ext>
            </a:extLst>
          </p:cNvPr>
          <p:cNvSpPr txBox="1"/>
          <p:nvPr/>
        </p:nvSpPr>
        <p:spPr>
          <a:xfrm>
            <a:off x="10218460" y="4658706"/>
            <a:ext cx="1590911" cy="523220"/>
          </a:xfrm>
          <a:prstGeom prst="rect">
            <a:avLst/>
          </a:prstGeom>
          <a:noFill/>
        </p:spPr>
        <p:txBody>
          <a:bodyPr wrap="square" rtlCol="0">
            <a:spAutoFit/>
          </a:bodyPr>
          <a:lstStyle/>
          <a:p>
            <a:pPr algn="ctr"/>
            <a:r>
              <a:rPr lang="fr-FR" sz="2800" b="1" dirty="0">
                <a:solidFill>
                  <a:schemeClr val="bg1"/>
                </a:solidFill>
                <a:latin typeface="Arial Black" panose="020B0A04020102020204" pitchFamily="34" charset="0"/>
              </a:rPr>
              <a:t>PRO </a:t>
            </a:r>
            <a:r>
              <a:rPr lang="fr-FR" sz="2400" b="1" dirty="0">
                <a:solidFill>
                  <a:schemeClr val="bg1"/>
                </a:solidFill>
              </a:rPr>
              <a:t>S23</a:t>
            </a:r>
            <a:endParaRPr lang="fr-FR" b="1" dirty="0">
              <a:solidFill>
                <a:schemeClr val="bg1"/>
              </a:solidFill>
            </a:endParaRPr>
          </a:p>
        </p:txBody>
      </p:sp>
      <p:pic>
        <p:nvPicPr>
          <p:cNvPr id="8" name="Image 7" descr="Une image contenant texte, bouteille, rouge&#10;&#10;Description générée automatiquement">
            <a:hlinkClick r:id="rId7"/>
            <a:extLst>
              <a:ext uri="{FF2B5EF4-FFF2-40B4-BE49-F238E27FC236}">
                <a16:creationId xmlns:a16="http://schemas.microsoft.com/office/drawing/2014/main" id="{3D0638A1-1B12-4F2F-8AF1-0282318214E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87030" y="5178679"/>
            <a:ext cx="1172883" cy="1029265"/>
          </a:xfrm>
          <a:prstGeom prst="rect">
            <a:avLst/>
          </a:prstGeom>
        </p:spPr>
      </p:pic>
      <p:pic>
        <p:nvPicPr>
          <p:cNvPr id="13" name="Image 12">
            <a:extLst>
              <a:ext uri="{FF2B5EF4-FFF2-40B4-BE49-F238E27FC236}">
                <a16:creationId xmlns:a16="http://schemas.microsoft.com/office/drawing/2014/main" id="{37260AB6-8EAE-40B1-BB19-09F6367F0066}"/>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7273" b="93818" l="9594" r="89668">
                        <a14:foregroundMark x1="24723" y1="15636" x2="24723" y2="15636"/>
                        <a14:foregroundMark x1="47232" y1="11636" x2="47232" y2="11636"/>
                        <a14:foregroundMark x1="33210" y1="7636" x2="33210" y2="7636"/>
                        <a14:foregroundMark x1="57565" y1="20727" x2="57565" y2="20727"/>
                        <a14:foregroundMark x1="57565" y1="32727" x2="57565" y2="32727"/>
                        <a14:foregroundMark x1="26937" y1="38545" x2="26937" y2="38545"/>
                        <a14:foregroundMark x1="24723" y1="25091" x2="24723" y2="25091"/>
                        <a14:foregroundMark x1="28782" y1="19273" x2="28782" y2="19273"/>
                        <a14:foregroundMark x1="76753" y1="52364" x2="76753" y2="52364"/>
                        <a14:foregroundMark x1="69004" y1="89455" x2="69004" y2="89455"/>
                        <a14:foregroundMark x1="62731" y1="93818" x2="62731" y2="93818"/>
                        <a14:foregroundMark x1="71218" y1="45455" x2="71218" y2="45455"/>
                        <a14:foregroundMark x1="62731" y1="43636" x2="62731" y2="43636"/>
                        <a14:foregroundMark x1="35055" y1="21455" x2="35055" y2="21455"/>
                      </a14:backgroundRemoval>
                    </a14:imgEffect>
                  </a14:imgLayer>
                </a14:imgProps>
              </a:ext>
            </a:extLst>
          </a:blip>
          <a:stretch>
            <a:fillRect/>
          </a:stretch>
        </p:blipFill>
        <p:spPr>
          <a:xfrm rot="20273654">
            <a:off x="11484009" y="5876344"/>
            <a:ext cx="501264" cy="508663"/>
          </a:xfrm>
          <a:prstGeom prst="rect">
            <a:avLst/>
          </a:prstGeom>
        </p:spPr>
      </p:pic>
      <p:graphicFrame>
        <p:nvGraphicFramePr>
          <p:cNvPr id="20" name="Objet 19">
            <a:extLst>
              <a:ext uri="{FF2B5EF4-FFF2-40B4-BE49-F238E27FC236}">
                <a16:creationId xmlns:a16="http://schemas.microsoft.com/office/drawing/2014/main" id="{AF75DC04-4F24-47DD-9444-9D5C453E2C38}"/>
              </a:ext>
            </a:extLst>
          </p:cNvPr>
          <p:cNvGraphicFramePr>
            <a:graphicFrameLocks noChangeAspect="1"/>
          </p:cNvGraphicFramePr>
          <p:nvPr>
            <p:extLst>
              <p:ext uri="{D42A27DB-BD31-4B8C-83A1-F6EECF244321}">
                <p14:modId xmlns:p14="http://schemas.microsoft.com/office/powerpoint/2010/main" val="1309182309"/>
              </p:ext>
            </p:extLst>
          </p:nvPr>
        </p:nvGraphicFramePr>
        <p:xfrm>
          <a:off x="10532693" y="4327915"/>
          <a:ext cx="1081556" cy="850764"/>
        </p:xfrm>
        <a:graphic>
          <a:graphicData uri="http://schemas.openxmlformats.org/presentationml/2006/ole">
            <mc:AlternateContent xmlns:mc="http://schemas.openxmlformats.org/markup-compatibility/2006">
              <mc:Choice xmlns:v="urn:schemas-microsoft-com:vml" Requires="v">
                <p:oleObj spid="_x0000_s4139" name="Acrobat Document" showAsIcon="1" r:id="rId11" imgW="914400" imgH="771525" progId="AcroExch.Document.DC">
                  <p:embed/>
                </p:oleObj>
              </mc:Choice>
              <mc:Fallback>
                <p:oleObj name="Acrobat Document" showAsIcon="1" r:id="rId11" imgW="914400" imgH="771525" progId="AcroExch.Document.DC">
                  <p:embed/>
                  <p:pic>
                    <p:nvPicPr>
                      <p:cNvPr id="0" name=""/>
                      <p:cNvPicPr/>
                      <p:nvPr/>
                    </p:nvPicPr>
                    <p:blipFill>
                      <a:blip r:embed="rId12"/>
                      <a:stretch>
                        <a:fillRect/>
                      </a:stretch>
                    </p:blipFill>
                    <p:spPr>
                      <a:xfrm>
                        <a:off x="10532693" y="4327915"/>
                        <a:ext cx="1081556" cy="850764"/>
                      </a:xfrm>
                      <a:prstGeom prst="rect">
                        <a:avLst/>
                      </a:prstGeom>
                    </p:spPr>
                  </p:pic>
                </p:oleObj>
              </mc:Fallback>
            </mc:AlternateContent>
          </a:graphicData>
        </a:graphic>
      </p:graphicFrame>
      <p:pic>
        <p:nvPicPr>
          <p:cNvPr id="14" name="Image 13">
            <a:extLst>
              <a:ext uri="{FF2B5EF4-FFF2-40B4-BE49-F238E27FC236}">
                <a16:creationId xmlns:a16="http://schemas.microsoft.com/office/drawing/2014/main" id="{5A78A118-63B6-44B8-A919-6D87209DC557}"/>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7273" b="93818" l="9594" r="89668">
                        <a14:foregroundMark x1="24723" y1="15636" x2="24723" y2="15636"/>
                        <a14:foregroundMark x1="47232" y1="11636" x2="47232" y2="11636"/>
                        <a14:foregroundMark x1="33210" y1="7636" x2="33210" y2="7636"/>
                        <a14:foregroundMark x1="57565" y1="20727" x2="57565" y2="20727"/>
                        <a14:foregroundMark x1="57565" y1="32727" x2="57565" y2="32727"/>
                        <a14:foregroundMark x1="26937" y1="38545" x2="26937" y2="38545"/>
                        <a14:foregroundMark x1="24723" y1="25091" x2="24723" y2="25091"/>
                        <a14:foregroundMark x1="28782" y1="19273" x2="28782" y2="19273"/>
                        <a14:foregroundMark x1="76753" y1="52364" x2="76753" y2="52364"/>
                        <a14:foregroundMark x1="69004" y1="89455" x2="69004" y2="89455"/>
                        <a14:foregroundMark x1="62731" y1="93818" x2="62731" y2="93818"/>
                        <a14:foregroundMark x1="71218" y1="45455" x2="71218" y2="45455"/>
                        <a14:foregroundMark x1="62731" y1="43636" x2="62731" y2="43636"/>
                        <a14:foregroundMark x1="35055" y1="21455" x2="35055" y2="21455"/>
                      </a14:backgroundRemoval>
                    </a14:imgEffect>
                  </a14:imgLayer>
                </a14:imgProps>
              </a:ext>
            </a:extLst>
          </a:blip>
          <a:stretch>
            <a:fillRect/>
          </a:stretch>
        </p:blipFill>
        <p:spPr>
          <a:xfrm rot="20273654">
            <a:off x="11127508" y="4298203"/>
            <a:ext cx="428024" cy="434342"/>
          </a:xfrm>
          <a:prstGeom prst="rect">
            <a:avLst/>
          </a:prstGeom>
        </p:spPr>
      </p:pic>
      <p:sp>
        <p:nvSpPr>
          <p:cNvPr id="16" name="ZoneTexte 15">
            <a:extLst>
              <a:ext uri="{FF2B5EF4-FFF2-40B4-BE49-F238E27FC236}">
                <a16:creationId xmlns:a16="http://schemas.microsoft.com/office/drawing/2014/main" id="{5BA0076C-7FC1-4936-9572-1C09C6764726}"/>
              </a:ext>
            </a:extLst>
          </p:cNvPr>
          <p:cNvSpPr txBox="1"/>
          <p:nvPr/>
        </p:nvSpPr>
        <p:spPr>
          <a:xfrm>
            <a:off x="864578" y="5673121"/>
            <a:ext cx="9256869" cy="492443"/>
          </a:xfrm>
          <a:prstGeom prst="rect">
            <a:avLst/>
          </a:prstGeom>
          <a:noFill/>
        </p:spPr>
        <p:txBody>
          <a:bodyPr wrap="square" rtlCol="0">
            <a:spAutoFit/>
          </a:bodyPr>
          <a:lstStyle/>
          <a:p>
            <a:r>
              <a:rPr lang="fr-FR" sz="1400" dirty="0">
                <a:latin typeface="Arial" panose="020B0604020202020204" pitchFamily="34" charset="0"/>
                <a:cs typeface="Arial" panose="020B0604020202020204" pitchFamily="34" charset="0"/>
              </a:rPr>
              <a:t>Avez-vous déjà crée votre compte pour déposer ou tester l’éligibilité de vos dossiers ? </a:t>
            </a:r>
          </a:p>
          <a:p>
            <a:r>
              <a:rPr lang="fr-FR" sz="1200" dirty="0">
                <a:latin typeface="Arial" panose="020B0604020202020204" pitchFamily="34" charset="0"/>
                <a:cs typeface="Arial" panose="020B0604020202020204" pitchFamily="34" charset="0"/>
              </a:rPr>
              <a:t>     Un tuto pour vous accompagner slide 16 </a:t>
            </a:r>
          </a:p>
        </p:txBody>
      </p:sp>
      <p:cxnSp>
        <p:nvCxnSpPr>
          <p:cNvPr id="15" name="Connecteur droit avec flèche 14">
            <a:extLst>
              <a:ext uri="{FF2B5EF4-FFF2-40B4-BE49-F238E27FC236}">
                <a16:creationId xmlns:a16="http://schemas.microsoft.com/office/drawing/2014/main" id="{5BEBC5BC-C9F2-4291-9739-5C4C80C0459C}"/>
              </a:ext>
            </a:extLst>
          </p:cNvPr>
          <p:cNvCxnSpPr>
            <a:cxnSpLocks/>
          </p:cNvCxnSpPr>
          <p:nvPr/>
        </p:nvCxnSpPr>
        <p:spPr>
          <a:xfrm>
            <a:off x="995881" y="6029607"/>
            <a:ext cx="12674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49902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8793A1-38FD-4071-B3A7-8C64185FA9B1}"/>
              </a:ext>
            </a:extLst>
          </p:cNvPr>
          <p:cNvSpPr/>
          <p:nvPr/>
        </p:nvSpPr>
        <p:spPr>
          <a:xfrm>
            <a:off x="2350043" y="4659502"/>
            <a:ext cx="5798075" cy="708522"/>
          </a:xfrm>
          <a:prstGeom prst="rect">
            <a:avLst/>
          </a:prstGeom>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sp>
        <p:nvSpPr>
          <p:cNvPr id="3" name="Rectangle 2">
            <a:extLst>
              <a:ext uri="{FF2B5EF4-FFF2-40B4-BE49-F238E27FC236}">
                <a16:creationId xmlns:a16="http://schemas.microsoft.com/office/drawing/2014/main" id="{07F9A9EA-809F-436A-9F3B-03B3172D0706}"/>
              </a:ext>
            </a:extLst>
          </p:cNvPr>
          <p:cNvSpPr/>
          <p:nvPr/>
        </p:nvSpPr>
        <p:spPr>
          <a:xfrm>
            <a:off x="2499756" y="519119"/>
            <a:ext cx="9058352" cy="369332"/>
          </a:xfrm>
          <a:prstGeom prst="rect">
            <a:avLst/>
          </a:prstGeom>
        </p:spPr>
        <p:txBody>
          <a:bodyPr wrap="square">
            <a:spAutoFit/>
          </a:bodyPr>
          <a:lstStyle/>
          <a:p>
            <a:pPr lvl="0"/>
            <a:r>
              <a:rPr lang="fr-FR" dirty="0">
                <a:ln w="0"/>
                <a:effectLst>
                  <a:outerShdw blurRad="38100" dist="19050" dir="2700000" algn="tl" rotWithShape="0">
                    <a:schemeClr val="dk1">
                      <a:alpha val="40000"/>
                    </a:schemeClr>
                  </a:outerShdw>
                </a:effectLst>
                <a:latin typeface="Montserrat Black" panose="00000A00000000000000" pitchFamily="2" charset="0"/>
              </a:rPr>
              <a:t>SOMMAIRE</a:t>
            </a:r>
          </a:p>
        </p:txBody>
      </p:sp>
      <p:sp>
        <p:nvSpPr>
          <p:cNvPr id="11" name="ZoneTexte 10">
            <a:extLst>
              <a:ext uri="{FF2B5EF4-FFF2-40B4-BE49-F238E27FC236}">
                <a16:creationId xmlns:a16="http://schemas.microsoft.com/office/drawing/2014/main" id="{87C566F6-2897-4288-BB93-0FA7D544B51A}"/>
              </a:ext>
            </a:extLst>
          </p:cNvPr>
          <p:cNvSpPr txBox="1"/>
          <p:nvPr/>
        </p:nvSpPr>
        <p:spPr>
          <a:xfrm>
            <a:off x="1615386" y="1758099"/>
            <a:ext cx="7014807" cy="400110"/>
          </a:xfrm>
          <a:prstGeom prst="rect">
            <a:avLst/>
          </a:prstGeom>
          <a:noFill/>
        </p:spPr>
        <p:txBody>
          <a:bodyPr wrap="square" rtlCol="0">
            <a:spAutoFit/>
          </a:bodyPr>
          <a:lstStyle/>
          <a:p>
            <a:r>
              <a:rPr lang="fr-FR" sz="2000" b="1" dirty="0">
                <a:latin typeface="Arial" panose="020B0604020202020204" pitchFamily="34" charset="0"/>
                <a:cs typeface="Arial" panose="020B0604020202020204" pitchFamily="34" charset="0"/>
              </a:rPr>
              <a:t>Les informations importantes pour 2022</a:t>
            </a:r>
          </a:p>
        </p:txBody>
      </p:sp>
      <p:pic>
        <p:nvPicPr>
          <p:cNvPr id="8" name="Image 7" descr="logo_SIAGI_2013-vect_3.jpg">
            <a:extLst>
              <a:ext uri="{FF2B5EF4-FFF2-40B4-BE49-F238E27FC236}">
                <a16:creationId xmlns:a16="http://schemas.microsoft.com/office/drawing/2014/main" id="{FF34B77A-264C-4A15-8EBB-ACAF8F8DE96D}"/>
              </a:ext>
            </a:extLst>
          </p:cNvPr>
          <p:cNvPicPr>
            <a:picLocks noChangeAspect="1"/>
          </p:cNvPicPr>
          <p:nvPr/>
        </p:nvPicPr>
        <p:blipFill>
          <a:blip r:embed="rId3" cstate="print"/>
          <a:srcRect/>
          <a:stretch>
            <a:fillRect/>
          </a:stretch>
        </p:blipFill>
        <p:spPr bwMode="auto">
          <a:xfrm>
            <a:off x="10629473" y="410366"/>
            <a:ext cx="1075869" cy="586838"/>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6761B844-D636-459B-99CC-944EA66F8C9B}"/>
              </a:ext>
            </a:extLst>
          </p:cNvPr>
          <p:cNvSpPr/>
          <p:nvPr/>
        </p:nvSpPr>
        <p:spPr>
          <a:xfrm>
            <a:off x="2948966" y="2617933"/>
            <a:ext cx="8159931" cy="2677656"/>
          </a:xfrm>
          <a:prstGeom prst="rect">
            <a:avLst/>
          </a:prstGeom>
        </p:spPr>
        <p:txBody>
          <a:bodyPr wrap="square">
            <a:spAutoFit/>
          </a:bodyPr>
          <a:lstStyle/>
          <a:p>
            <a:pPr>
              <a:spcAft>
                <a:spcPts val="600"/>
              </a:spcAft>
            </a:pPr>
            <a:r>
              <a:rPr lang="fr-FR" dirty="0">
                <a:latin typeface="Arial" panose="020B0604020202020204" pitchFamily="34" charset="0"/>
                <a:cs typeface="Arial" panose="020B0604020202020204" pitchFamily="34" charset="0"/>
              </a:rPr>
              <a:t>Evolution de la politique CHR SIAGI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sz="2000" dirty="0">
                <a:ln w="0"/>
                <a:latin typeface="Arial" panose="020B0604020202020204" pitchFamily="34" charset="0"/>
                <a:cs typeface="Arial" panose="020B0604020202020204" pitchFamily="34" charset="0"/>
              </a:rPr>
              <a:t>Nouvelles offres de garantie à hauteur de 60% de quotité</a:t>
            </a:r>
            <a:r>
              <a:rPr lang="fr-FR" sz="2000" dirty="0">
                <a:latin typeface="Arial" panose="020B0604020202020204" pitchFamily="34" charset="0"/>
                <a:cs typeface="Arial" panose="020B0604020202020204" pitchFamily="34" charset="0"/>
              </a:rPr>
              <a:t> </a:t>
            </a:r>
          </a:p>
          <a:p>
            <a:pPr>
              <a:spcAft>
                <a:spcPts val="600"/>
              </a:spcAft>
            </a:pPr>
            <a:endParaRPr lang="fr-FR" sz="2000" dirty="0">
              <a:latin typeface="Arial" panose="020B0604020202020204" pitchFamily="34" charset="0"/>
              <a:cs typeface="Arial" panose="020B0604020202020204" pitchFamily="34" charset="0"/>
            </a:endParaRPr>
          </a:p>
          <a:p>
            <a:pPr>
              <a:spcAft>
                <a:spcPts val="600"/>
              </a:spcAft>
            </a:pPr>
            <a:r>
              <a:rPr lang="fr-FR" sz="2000" dirty="0">
                <a:latin typeface="Arial" panose="020B0604020202020204" pitchFamily="34" charset="0"/>
                <a:cs typeface="Arial" panose="020B0604020202020204" pitchFamily="34" charset="0"/>
              </a:rPr>
              <a:t>Déploiement du Portail SIAGI pour les dossiers 5-50</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Rappel synthétique de l’offre SIAGI</a:t>
            </a:r>
          </a:p>
        </p:txBody>
      </p:sp>
      <p:pic>
        <p:nvPicPr>
          <p:cNvPr id="7" name="Image 6">
            <a:extLst>
              <a:ext uri="{FF2B5EF4-FFF2-40B4-BE49-F238E27FC236}">
                <a16:creationId xmlns:a16="http://schemas.microsoft.com/office/drawing/2014/main" id="{7ECB59B2-ED7F-430D-BDFF-F06D6C4B4C43}"/>
              </a:ext>
            </a:extLst>
          </p:cNvPr>
          <p:cNvPicPr>
            <a:picLocks noChangeAspect="1"/>
          </p:cNvPicPr>
          <p:nvPr/>
        </p:nvPicPr>
        <p:blipFill>
          <a:blip r:embed="rId4"/>
          <a:stretch>
            <a:fillRect/>
          </a:stretch>
        </p:blipFill>
        <p:spPr>
          <a:xfrm>
            <a:off x="2531405" y="2563308"/>
            <a:ext cx="358083" cy="396000"/>
          </a:xfrm>
          <a:prstGeom prst="rect">
            <a:avLst/>
          </a:prstGeom>
        </p:spPr>
      </p:pic>
      <p:pic>
        <p:nvPicPr>
          <p:cNvPr id="9" name="Image 8">
            <a:extLst>
              <a:ext uri="{FF2B5EF4-FFF2-40B4-BE49-F238E27FC236}">
                <a16:creationId xmlns:a16="http://schemas.microsoft.com/office/drawing/2014/main" id="{CCAB8C63-1135-4E6A-9397-B2E49272584A}"/>
              </a:ext>
            </a:extLst>
          </p:cNvPr>
          <p:cNvPicPr>
            <a:picLocks noChangeAspect="1"/>
          </p:cNvPicPr>
          <p:nvPr/>
        </p:nvPicPr>
        <p:blipFill>
          <a:blip r:embed="rId5"/>
          <a:stretch>
            <a:fillRect/>
          </a:stretch>
        </p:blipFill>
        <p:spPr>
          <a:xfrm>
            <a:off x="2531405" y="3328514"/>
            <a:ext cx="371998" cy="396000"/>
          </a:xfrm>
          <a:prstGeom prst="rect">
            <a:avLst/>
          </a:prstGeom>
        </p:spPr>
      </p:pic>
      <p:pic>
        <p:nvPicPr>
          <p:cNvPr id="10" name="Image 9">
            <a:extLst>
              <a:ext uri="{FF2B5EF4-FFF2-40B4-BE49-F238E27FC236}">
                <a16:creationId xmlns:a16="http://schemas.microsoft.com/office/drawing/2014/main" id="{13FDC8FB-8F89-40F0-B135-BB2227D19624}"/>
              </a:ext>
            </a:extLst>
          </p:cNvPr>
          <p:cNvPicPr>
            <a:picLocks noChangeAspect="1"/>
          </p:cNvPicPr>
          <p:nvPr/>
        </p:nvPicPr>
        <p:blipFill>
          <a:blip r:embed="rId6"/>
          <a:stretch>
            <a:fillRect/>
          </a:stretch>
        </p:blipFill>
        <p:spPr>
          <a:xfrm>
            <a:off x="2495523" y="3994008"/>
            <a:ext cx="407880" cy="396000"/>
          </a:xfrm>
          <a:prstGeom prst="rect">
            <a:avLst/>
          </a:prstGeom>
        </p:spPr>
      </p:pic>
      <p:pic>
        <p:nvPicPr>
          <p:cNvPr id="12" name="Image 11">
            <a:extLst>
              <a:ext uri="{FF2B5EF4-FFF2-40B4-BE49-F238E27FC236}">
                <a16:creationId xmlns:a16="http://schemas.microsoft.com/office/drawing/2014/main" id="{8DFED3FC-539E-4FBE-B76B-1B124238E7B7}"/>
              </a:ext>
            </a:extLst>
          </p:cNvPr>
          <p:cNvPicPr>
            <a:picLocks noChangeAspect="1"/>
          </p:cNvPicPr>
          <p:nvPr/>
        </p:nvPicPr>
        <p:blipFill>
          <a:blip r:embed="rId7"/>
          <a:stretch>
            <a:fillRect/>
          </a:stretch>
        </p:blipFill>
        <p:spPr>
          <a:xfrm>
            <a:off x="2416572" y="4730872"/>
            <a:ext cx="565782" cy="565782"/>
          </a:xfrm>
          <a:prstGeom prst="rect">
            <a:avLst/>
          </a:prstGeom>
        </p:spPr>
      </p:pic>
    </p:spTree>
    <p:extLst>
      <p:ext uri="{BB962C8B-B14F-4D97-AF65-F5344CB8AC3E}">
        <p14:creationId xmlns:p14="http://schemas.microsoft.com/office/powerpoint/2010/main" val="1391498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F9A9EA-809F-436A-9F3B-03B3172D0706}"/>
              </a:ext>
            </a:extLst>
          </p:cNvPr>
          <p:cNvSpPr/>
          <p:nvPr/>
        </p:nvSpPr>
        <p:spPr>
          <a:xfrm>
            <a:off x="6291491" y="549298"/>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Rappel synthétique de l’offre SIAGI</a:t>
            </a:r>
          </a:p>
        </p:txBody>
      </p:sp>
      <p:pic>
        <p:nvPicPr>
          <p:cNvPr id="14" name="Image 13">
            <a:extLst>
              <a:ext uri="{FF2B5EF4-FFF2-40B4-BE49-F238E27FC236}">
                <a16:creationId xmlns:a16="http://schemas.microsoft.com/office/drawing/2014/main" id="{73019946-3995-4A40-9677-FEE5BE61E05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1079346" y="427922"/>
            <a:ext cx="726373" cy="726373"/>
          </a:xfrm>
          <a:prstGeom prst="rect">
            <a:avLst/>
          </a:prstGeom>
        </p:spPr>
      </p:pic>
      <p:sp>
        <p:nvSpPr>
          <p:cNvPr id="16" name="Titre 1">
            <a:extLst>
              <a:ext uri="{FF2B5EF4-FFF2-40B4-BE49-F238E27FC236}">
                <a16:creationId xmlns:a16="http://schemas.microsoft.com/office/drawing/2014/main" id="{B617A34A-FA79-46B0-9832-A0702061B533}"/>
              </a:ext>
            </a:extLst>
          </p:cNvPr>
          <p:cNvSpPr txBox="1">
            <a:spLocks/>
          </p:cNvSpPr>
          <p:nvPr/>
        </p:nvSpPr>
        <p:spPr>
          <a:xfrm>
            <a:off x="-47739" y="3365429"/>
            <a:ext cx="2583256" cy="15557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sz="2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L’offre de garantie de la SIAGI </a:t>
            </a:r>
          </a:p>
          <a:p>
            <a:r>
              <a:rPr lang="fr-FR" sz="2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r>
              <a:rPr lang="fr-FR" sz="20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hors agri)</a:t>
            </a:r>
            <a:endParaRPr lang="fr-FR" sz="2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2" name="Image 1">
            <a:extLst>
              <a:ext uri="{FF2B5EF4-FFF2-40B4-BE49-F238E27FC236}">
                <a16:creationId xmlns:a16="http://schemas.microsoft.com/office/drawing/2014/main" id="{AECD112F-0F84-4393-9073-B4504847A618}"/>
              </a:ext>
            </a:extLst>
          </p:cNvPr>
          <p:cNvPicPr>
            <a:picLocks noChangeAspect="1"/>
          </p:cNvPicPr>
          <p:nvPr/>
        </p:nvPicPr>
        <p:blipFill>
          <a:blip r:embed="rId5"/>
          <a:stretch>
            <a:fillRect/>
          </a:stretch>
        </p:blipFill>
        <p:spPr>
          <a:xfrm>
            <a:off x="2873714" y="1240358"/>
            <a:ext cx="8673220" cy="4888069"/>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D9358DA8-A9D1-4951-81B2-071C40D506E0}"/>
              </a:ext>
            </a:extLst>
          </p:cNvPr>
          <p:cNvSpPr/>
          <p:nvPr/>
        </p:nvSpPr>
        <p:spPr>
          <a:xfrm>
            <a:off x="2936929" y="1952786"/>
            <a:ext cx="185980" cy="26192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854F14B-412B-49B4-B4B4-B50B3D554A87}"/>
              </a:ext>
            </a:extLst>
          </p:cNvPr>
          <p:cNvSpPr/>
          <p:nvPr/>
        </p:nvSpPr>
        <p:spPr>
          <a:xfrm>
            <a:off x="2936929" y="4571999"/>
            <a:ext cx="185980" cy="6983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97C434C5-A73C-40DD-8424-34394BBAD098}"/>
              </a:ext>
            </a:extLst>
          </p:cNvPr>
          <p:cNvSpPr/>
          <p:nvPr/>
        </p:nvSpPr>
        <p:spPr>
          <a:xfrm>
            <a:off x="2936929" y="5284428"/>
            <a:ext cx="185980" cy="5429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E8F94E10-C8EB-4736-AC27-057305DA992A}"/>
              </a:ext>
            </a:extLst>
          </p:cNvPr>
          <p:cNvPicPr>
            <a:picLocks noChangeAspect="1"/>
          </p:cNvPicPr>
          <p:nvPr/>
        </p:nvPicPr>
        <p:blipFill>
          <a:blip r:embed="rId6"/>
          <a:stretch>
            <a:fillRect/>
          </a:stretch>
        </p:blipFill>
        <p:spPr>
          <a:xfrm>
            <a:off x="434949" y="1291958"/>
            <a:ext cx="1762371" cy="1562318"/>
          </a:xfrm>
          <a:prstGeom prst="rect">
            <a:avLst/>
          </a:prstGeom>
        </p:spPr>
      </p:pic>
      <p:cxnSp>
        <p:nvCxnSpPr>
          <p:cNvPr id="11" name="Connecteur droit avec flèche 10">
            <a:extLst>
              <a:ext uri="{FF2B5EF4-FFF2-40B4-BE49-F238E27FC236}">
                <a16:creationId xmlns:a16="http://schemas.microsoft.com/office/drawing/2014/main" id="{11CD0A0F-DEA0-4408-BC0D-CB98D843D6B2}"/>
              </a:ext>
            </a:extLst>
          </p:cNvPr>
          <p:cNvCxnSpPr>
            <a:cxnSpLocks/>
          </p:cNvCxnSpPr>
          <p:nvPr/>
        </p:nvCxnSpPr>
        <p:spPr>
          <a:xfrm>
            <a:off x="2450660" y="3145908"/>
            <a:ext cx="314205" cy="0"/>
          </a:xfrm>
          <a:prstGeom prst="straightConnector1">
            <a:avLst/>
          </a:prstGeom>
          <a:ln w="57150">
            <a:solidFill>
              <a:srgbClr val="C00000"/>
            </a:solidFill>
            <a:tailEnd type="triangle"/>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3" name="Connecteur droit avec flèche 12">
            <a:extLst>
              <a:ext uri="{FF2B5EF4-FFF2-40B4-BE49-F238E27FC236}">
                <a16:creationId xmlns:a16="http://schemas.microsoft.com/office/drawing/2014/main" id="{D5F72F1E-C778-4E89-8435-24381C937FDB}"/>
              </a:ext>
            </a:extLst>
          </p:cNvPr>
          <p:cNvCxnSpPr>
            <a:cxnSpLocks/>
          </p:cNvCxnSpPr>
          <p:nvPr/>
        </p:nvCxnSpPr>
        <p:spPr>
          <a:xfrm>
            <a:off x="2450660" y="4898562"/>
            <a:ext cx="314205" cy="0"/>
          </a:xfrm>
          <a:prstGeom prst="straightConnector1">
            <a:avLst/>
          </a:prstGeom>
          <a:ln w="57150">
            <a:solidFill>
              <a:srgbClr val="C00000"/>
            </a:solidFill>
            <a:tailEnd type="triangle"/>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5" name="Connecteur droit avec flèche 14">
            <a:extLst>
              <a:ext uri="{FF2B5EF4-FFF2-40B4-BE49-F238E27FC236}">
                <a16:creationId xmlns:a16="http://schemas.microsoft.com/office/drawing/2014/main" id="{0D4FB49A-96D3-4F78-B9AE-9011EC6BD671}"/>
              </a:ext>
            </a:extLst>
          </p:cNvPr>
          <p:cNvCxnSpPr>
            <a:cxnSpLocks/>
          </p:cNvCxnSpPr>
          <p:nvPr/>
        </p:nvCxnSpPr>
        <p:spPr>
          <a:xfrm>
            <a:off x="2450660" y="5559465"/>
            <a:ext cx="314205" cy="0"/>
          </a:xfrm>
          <a:prstGeom prst="straightConnector1">
            <a:avLst/>
          </a:prstGeom>
          <a:ln w="57150">
            <a:solidFill>
              <a:srgbClr val="C00000"/>
            </a:solidFill>
            <a:tailEnd type="triangle"/>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23243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F9A9EA-809F-436A-9F3B-03B3172D0706}"/>
              </a:ext>
            </a:extLst>
          </p:cNvPr>
          <p:cNvSpPr/>
          <p:nvPr/>
        </p:nvSpPr>
        <p:spPr>
          <a:xfrm>
            <a:off x="6291491" y="549298"/>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Rappel synthétique de l’offre SIAGI</a:t>
            </a:r>
          </a:p>
        </p:txBody>
      </p:sp>
      <p:pic>
        <p:nvPicPr>
          <p:cNvPr id="14" name="Image 13">
            <a:extLst>
              <a:ext uri="{FF2B5EF4-FFF2-40B4-BE49-F238E27FC236}">
                <a16:creationId xmlns:a16="http://schemas.microsoft.com/office/drawing/2014/main" id="{73019946-3995-4A40-9677-FEE5BE61E05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1079346" y="427922"/>
            <a:ext cx="726373" cy="726373"/>
          </a:xfrm>
          <a:prstGeom prst="rect">
            <a:avLst/>
          </a:prstGeom>
        </p:spPr>
      </p:pic>
      <p:sp>
        <p:nvSpPr>
          <p:cNvPr id="16" name="Titre 1">
            <a:extLst>
              <a:ext uri="{FF2B5EF4-FFF2-40B4-BE49-F238E27FC236}">
                <a16:creationId xmlns:a16="http://schemas.microsoft.com/office/drawing/2014/main" id="{B617A34A-FA79-46B0-9832-A0702061B533}"/>
              </a:ext>
            </a:extLst>
          </p:cNvPr>
          <p:cNvSpPr txBox="1">
            <a:spLocks/>
          </p:cNvSpPr>
          <p:nvPr/>
        </p:nvSpPr>
        <p:spPr>
          <a:xfrm>
            <a:off x="0" y="3058535"/>
            <a:ext cx="2583256" cy="15557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sz="2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L’offre de garantie </a:t>
            </a:r>
            <a:r>
              <a:rPr lang="fr-FR" sz="2400" b="0" cap="none" dirty="0">
                <a:ln w="0"/>
                <a:solidFill>
                  <a:srgbClr val="00B05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Agriculture</a:t>
            </a:r>
            <a:r>
              <a:rPr lang="fr-FR" sz="2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de la SIAGI </a:t>
            </a:r>
          </a:p>
        </p:txBody>
      </p:sp>
      <p:pic>
        <p:nvPicPr>
          <p:cNvPr id="4" name="Image 3">
            <a:extLst>
              <a:ext uri="{FF2B5EF4-FFF2-40B4-BE49-F238E27FC236}">
                <a16:creationId xmlns:a16="http://schemas.microsoft.com/office/drawing/2014/main" id="{40241BC8-3BFF-4F75-897C-F1144AA3CE85}"/>
              </a:ext>
            </a:extLst>
          </p:cNvPr>
          <p:cNvPicPr>
            <a:picLocks noChangeAspect="1"/>
          </p:cNvPicPr>
          <p:nvPr/>
        </p:nvPicPr>
        <p:blipFill>
          <a:blip r:embed="rId5"/>
          <a:stretch>
            <a:fillRect/>
          </a:stretch>
        </p:blipFill>
        <p:spPr>
          <a:xfrm>
            <a:off x="2534787" y="1337816"/>
            <a:ext cx="9270932" cy="4592468"/>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150A3807-AEC0-4DCD-AF92-9CD0E9B635EB}"/>
              </a:ext>
            </a:extLst>
          </p:cNvPr>
          <p:cNvSpPr/>
          <p:nvPr/>
        </p:nvSpPr>
        <p:spPr>
          <a:xfrm>
            <a:off x="2567758" y="2471978"/>
            <a:ext cx="113449" cy="34428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F01443E1-DDB0-4D43-8A47-9EA2492D1CD1}"/>
              </a:ext>
            </a:extLst>
          </p:cNvPr>
          <p:cNvPicPr>
            <a:picLocks noChangeAspect="1"/>
          </p:cNvPicPr>
          <p:nvPr/>
        </p:nvPicPr>
        <p:blipFill>
          <a:blip r:embed="rId6"/>
          <a:stretch>
            <a:fillRect/>
          </a:stretch>
        </p:blipFill>
        <p:spPr>
          <a:xfrm>
            <a:off x="410442" y="1377666"/>
            <a:ext cx="1762371" cy="1562318"/>
          </a:xfrm>
          <a:prstGeom prst="rect">
            <a:avLst/>
          </a:prstGeom>
        </p:spPr>
      </p:pic>
    </p:spTree>
    <p:extLst>
      <p:ext uri="{BB962C8B-B14F-4D97-AF65-F5344CB8AC3E}">
        <p14:creationId xmlns:p14="http://schemas.microsoft.com/office/powerpoint/2010/main" val="2920408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F9A9EA-809F-436A-9F3B-03B3172D0706}"/>
              </a:ext>
            </a:extLst>
          </p:cNvPr>
          <p:cNvSpPr/>
          <p:nvPr/>
        </p:nvSpPr>
        <p:spPr>
          <a:xfrm>
            <a:off x="6291491" y="549298"/>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Rappel synthétique de l’offre SIAGI</a:t>
            </a:r>
          </a:p>
        </p:txBody>
      </p:sp>
      <p:pic>
        <p:nvPicPr>
          <p:cNvPr id="14" name="Image 13">
            <a:extLst>
              <a:ext uri="{FF2B5EF4-FFF2-40B4-BE49-F238E27FC236}">
                <a16:creationId xmlns:a16="http://schemas.microsoft.com/office/drawing/2014/main" id="{73019946-3995-4A40-9677-FEE5BE61E05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1079346" y="427922"/>
            <a:ext cx="726373" cy="726373"/>
          </a:xfrm>
          <a:prstGeom prst="rect">
            <a:avLst/>
          </a:prstGeom>
        </p:spPr>
      </p:pic>
      <p:sp>
        <p:nvSpPr>
          <p:cNvPr id="9" name="Rectangle 8">
            <a:extLst>
              <a:ext uri="{FF2B5EF4-FFF2-40B4-BE49-F238E27FC236}">
                <a16:creationId xmlns:a16="http://schemas.microsoft.com/office/drawing/2014/main" id="{E42C1B9F-3269-4B35-B091-9CACED52D3A7}"/>
              </a:ext>
            </a:extLst>
          </p:cNvPr>
          <p:cNvSpPr/>
          <p:nvPr/>
        </p:nvSpPr>
        <p:spPr>
          <a:xfrm>
            <a:off x="9542657" y="2037030"/>
            <a:ext cx="1701747" cy="857583"/>
          </a:xfrm>
          <a:prstGeom prst="rect">
            <a:avLst/>
          </a:prstGeom>
          <a:solidFill>
            <a:srgbClr val="D4F6F7"/>
          </a:solidFill>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HORS CONVENTION</a:t>
            </a:r>
          </a:p>
        </p:txBody>
      </p:sp>
      <p:sp>
        <p:nvSpPr>
          <p:cNvPr id="18" name="Rectangle 17">
            <a:extLst>
              <a:ext uri="{FF2B5EF4-FFF2-40B4-BE49-F238E27FC236}">
                <a16:creationId xmlns:a16="http://schemas.microsoft.com/office/drawing/2014/main" id="{EAC37DED-E256-444E-9516-A010377C372A}"/>
              </a:ext>
            </a:extLst>
          </p:cNvPr>
          <p:cNvSpPr/>
          <p:nvPr/>
        </p:nvSpPr>
        <p:spPr>
          <a:xfrm>
            <a:off x="5190454" y="1993690"/>
            <a:ext cx="1701747" cy="857583"/>
          </a:xfrm>
          <a:prstGeom prst="rect">
            <a:avLst/>
          </a:prstGeom>
          <a:solidFill>
            <a:srgbClr val="FFFFCC"/>
          </a:solidFill>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CONVENTION</a:t>
            </a:r>
          </a:p>
          <a:p>
            <a:pPr algn="ctr"/>
            <a:r>
              <a:rPr lang="fr-FR" sz="14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15 à 200K€</a:t>
            </a:r>
          </a:p>
        </p:txBody>
      </p:sp>
      <p:sp>
        <p:nvSpPr>
          <p:cNvPr id="19" name="Rectangle 18">
            <a:extLst>
              <a:ext uri="{FF2B5EF4-FFF2-40B4-BE49-F238E27FC236}">
                <a16:creationId xmlns:a16="http://schemas.microsoft.com/office/drawing/2014/main" id="{73CD3AE8-0625-46FB-B86A-0414644E8CBB}"/>
              </a:ext>
            </a:extLst>
          </p:cNvPr>
          <p:cNvSpPr/>
          <p:nvPr/>
        </p:nvSpPr>
        <p:spPr>
          <a:xfrm>
            <a:off x="894241" y="2037030"/>
            <a:ext cx="1701747" cy="857583"/>
          </a:xfrm>
          <a:prstGeom prst="rect">
            <a:avLst/>
          </a:prstGeom>
          <a:solidFill>
            <a:srgbClr val="E4F4D9"/>
          </a:solidFill>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SIMPLIFIÉE</a:t>
            </a:r>
          </a:p>
          <a:p>
            <a:pPr algn="ctr"/>
            <a:r>
              <a:rPr lang="fr-FR" sz="14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5 à 50 K€</a:t>
            </a:r>
          </a:p>
        </p:txBody>
      </p:sp>
      <p:cxnSp>
        <p:nvCxnSpPr>
          <p:cNvPr id="21" name="Connecteur droit avec flèche 20">
            <a:extLst>
              <a:ext uri="{FF2B5EF4-FFF2-40B4-BE49-F238E27FC236}">
                <a16:creationId xmlns:a16="http://schemas.microsoft.com/office/drawing/2014/main" id="{33A39BCE-94A4-42F2-989E-0E66CE668558}"/>
              </a:ext>
            </a:extLst>
          </p:cNvPr>
          <p:cNvCxnSpPr>
            <a:cxnSpLocks/>
          </p:cNvCxnSpPr>
          <p:nvPr/>
        </p:nvCxnSpPr>
        <p:spPr>
          <a:xfrm flipH="1">
            <a:off x="2435789" y="1595583"/>
            <a:ext cx="792592" cy="369346"/>
          </a:xfrm>
          <a:prstGeom prst="straightConnector1">
            <a:avLst/>
          </a:prstGeom>
          <a:ln w="57150">
            <a:solidFill>
              <a:srgbClr val="C00000"/>
            </a:solidFill>
            <a:tailEnd type="triangle"/>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3" name="Connecteur droit avec flèche 22">
            <a:extLst>
              <a:ext uri="{FF2B5EF4-FFF2-40B4-BE49-F238E27FC236}">
                <a16:creationId xmlns:a16="http://schemas.microsoft.com/office/drawing/2014/main" id="{C1B01D8F-F347-447A-955F-48041A141B49}"/>
              </a:ext>
            </a:extLst>
          </p:cNvPr>
          <p:cNvCxnSpPr>
            <a:cxnSpLocks/>
          </p:cNvCxnSpPr>
          <p:nvPr/>
        </p:nvCxnSpPr>
        <p:spPr>
          <a:xfrm>
            <a:off x="8764597" y="1617754"/>
            <a:ext cx="778060" cy="368689"/>
          </a:xfrm>
          <a:prstGeom prst="straightConnector1">
            <a:avLst/>
          </a:prstGeom>
          <a:ln w="57150">
            <a:solidFill>
              <a:srgbClr val="C00000"/>
            </a:solidFill>
            <a:tailEnd type="triangle"/>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5" name="Connecteur droit avec flèche 24">
            <a:extLst>
              <a:ext uri="{FF2B5EF4-FFF2-40B4-BE49-F238E27FC236}">
                <a16:creationId xmlns:a16="http://schemas.microsoft.com/office/drawing/2014/main" id="{82A26FE8-6750-4B11-9B11-4C5740D72400}"/>
              </a:ext>
            </a:extLst>
          </p:cNvPr>
          <p:cNvCxnSpPr>
            <a:cxnSpLocks/>
          </p:cNvCxnSpPr>
          <p:nvPr/>
        </p:nvCxnSpPr>
        <p:spPr>
          <a:xfrm>
            <a:off x="6041328" y="1581432"/>
            <a:ext cx="0" cy="392020"/>
          </a:xfrm>
          <a:prstGeom prst="straightConnector1">
            <a:avLst/>
          </a:prstGeom>
          <a:ln w="57150">
            <a:solidFill>
              <a:srgbClr val="C00000"/>
            </a:solidFill>
            <a:tailEnd type="triangle"/>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7" name="Titre 1">
            <a:extLst>
              <a:ext uri="{FF2B5EF4-FFF2-40B4-BE49-F238E27FC236}">
                <a16:creationId xmlns:a16="http://schemas.microsoft.com/office/drawing/2014/main" id="{30710F92-C1D8-4E7F-B0FC-303F9D701494}"/>
              </a:ext>
            </a:extLst>
          </p:cNvPr>
          <p:cNvSpPr txBox="1">
            <a:spLocks/>
          </p:cNvSpPr>
          <p:nvPr/>
        </p:nvSpPr>
        <p:spPr>
          <a:xfrm>
            <a:off x="3560239" y="1187292"/>
            <a:ext cx="4965713" cy="501385"/>
          </a:xfrm>
          <a:prstGeom prst="rect">
            <a:avLst/>
          </a:prstGeom>
          <a:solidFill>
            <a:srgbClr val="F6E8EA"/>
          </a:solidFill>
          <a:ln>
            <a:solidFill>
              <a:schemeClr val="tx1">
                <a:lumMod val="75000"/>
                <a:lumOff val="25000"/>
              </a:schemeClr>
            </a:solidFill>
          </a:ln>
          <a:effectLst>
            <a:outerShdw blurRad="50800" dist="38100" dir="8100000" algn="tr" rotWithShape="0">
              <a:prstClr val="black">
                <a:alpha val="40000"/>
              </a:prstClr>
            </a:outerShdw>
          </a:effectLst>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sz="20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3</a:t>
            </a:r>
            <a:r>
              <a:rPr lang="fr-FR" sz="1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Typologies de délégation </a:t>
            </a:r>
            <a:r>
              <a:rPr lang="fr-FR" sz="20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3</a:t>
            </a:r>
            <a:r>
              <a:rPr lang="fr-FR" sz="1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process dédiés</a:t>
            </a:r>
          </a:p>
        </p:txBody>
      </p:sp>
      <p:pic>
        <p:nvPicPr>
          <p:cNvPr id="22" name="Image 21">
            <a:hlinkClick r:id="rId5"/>
            <a:extLst>
              <a:ext uri="{FF2B5EF4-FFF2-40B4-BE49-F238E27FC236}">
                <a16:creationId xmlns:a16="http://schemas.microsoft.com/office/drawing/2014/main" id="{20C37F12-3B7F-4AF7-9F57-F2EF331EE179}"/>
              </a:ext>
            </a:extLst>
          </p:cNvPr>
          <p:cNvPicPr>
            <a:picLocks noChangeAspect="1"/>
          </p:cNvPicPr>
          <p:nvPr/>
        </p:nvPicPr>
        <p:blipFill>
          <a:blip r:embed="rId6"/>
          <a:stretch>
            <a:fillRect/>
          </a:stretch>
        </p:blipFill>
        <p:spPr>
          <a:xfrm>
            <a:off x="810087" y="4027138"/>
            <a:ext cx="1783190" cy="1483970"/>
          </a:xfrm>
          <a:prstGeom prst="rect">
            <a:avLst/>
          </a:prstGeom>
          <a:ln>
            <a:noFill/>
          </a:ln>
          <a:effectLst>
            <a:outerShdw blurRad="292100" dist="139700" dir="2700000" algn="tl" rotWithShape="0">
              <a:srgbClr val="333333">
                <a:alpha val="65000"/>
              </a:srgbClr>
            </a:outerShdw>
          </a:effectLst>
        </p:spPr>
      </p:pic>
      <p:sp>
        <p:nvSpPr>
          <p:cNvPr id="24" name="ZoneTexte 23">
            <a:extLst>
              <a:ext uri="{FF2B5EF4-FFF2-40B4-BE49-F238E27FC236}">
                <a16:creationId xmlns:a16="http://schemas.microsoft.com/office/drawing/2014/main" id="{865A2D48-262F-47F7-9AC1-3A98D2C5A50D}"/>
              </a:ext>
            </a:extLst>
          </p:cNvPr>
          <p:cNvSpPr txBox="1"/>
          <p:nvPr/>
        </p:nvSpPr>
        <p:spPr>
          <a:xfrm>
            <a:off x="743704" y="3180185"/>
            <a:ext cx="1954229" cy="830997"/>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Le </a:t>
            </a:r>
            <a:r>
              <a:rPr lang="fr-FR" sz="1200" b="1" dirty="0">
                <a:latin typeface="Arial" panose="020B0604020202020204" pitchFamily="34" charset="0"/>
                <a:cs typeface="Arial" panose="020B0604020202020204" pitchFamily="34" charset="0"/>
              </a:rPr>
              <a:t>tuto</a:t>
            </a:r>
            <a:r>
              <a:rPr lang="fr-FR" sz="1200" dirty="0">
                <a:latin typeface="Arial" panose="020B0604020202020204" pitchFamily="34" charset="0"/>
                <a:cs typeface="Arial" panose="020B0604020202020204" pitchFamily="34" charset="0"/>
              </a:rPr>
              <a:t> pour vous connecter au Portail SIAGI pour déposer et suivre vos demandes</a:t>
            </a:r>
          </a:p>
        </p:txBody>
      </p:sp>
      <p:pic>
        <p:nvPicPr>
          <p:cNvPr id="26" name="Image 25">
            <a:hlinkClick r:id="rId7"/>
            <a:extLst>
              <a:ext uri="{FF2B5EF4-FFF2-40B4-BE49-F238E27FC236}">
                <a16:creationId xmlns:a16="http://schemas.microsoft.com/office/drawing/2014/main" id="{A3402911-B155-4E5C-87E2-C25BE18E82FE}"/>
              </a:ext>
            </a:extLst>
          </p:cNvPr>
          <p:cNvPicPr>
            <a:picLocks noChangeAspect="1"/>
          </p:cNvPicPr>
          <p:nvPr/>
        </p:nvPicPr>
        <p:blipFill>
          <a:blip r:embed="rId8"/>
          <a:stretch>
            <a:fillRect/>
          </a:stretch>
        </p:blipFill>
        <p:spPr>
          <a:xfrm>
            <a:off x="3253217" y="3240539"/>
            <a:ext cx="1754097" cy="2460672"/>
          </a:xfrm>
          <a:prstGeom prst="rect">
            <a:avLst/>
          </a:prstGeom>
          <a:ln>
            <a:noFill/>
          </a:ln>
          <a:effectLst>
            <a:outerShdw blurRad="292100" dist="139700" dir="2700000" algn="tl" rotWithShape="0">
              <a:srgbClr val="333333">
                <a:alpha val="65000"/>
              </a:srgbClr>
            </a:outerShdw>
          </a:effectLst>
        </p:spPr>
      </p:pic>
      <p:pic>
        <p:nvPicPr>
          <p:cNvPr id="27" name="Image 26">
            <a:hlinkClick r:id="rId9"/>
            <a:extLst>
              <a:ext uri="{FF2B5EF4-FFF2-40B4-BE49-F238E27FC236}">
                <a16:creationId xmlns:a16="http://schemas.microsoft.com/office/drawing/2014/main" id="{71DEBE2F-5BBE-463E-8D31-74F592E7D586}"/>
              </a:ext>
            </a:extLst>
          </p:cNvPr>
          <p:cNvPicPr>
            <a:picLocks noChangeAspect="1"/>
          </p:cNvPicPr>
          <p:nvPr/>
        </p:nvPicPr>
        <p:blipFill>
          <a:blip r:embed="rId10"/>
          <a:stretch>
            <a:fillRect/>
          </a:stretch>
        </p:blipFill>
        <p:spPr>
          <a:xfrm>
            <a:off x="5243112" y="3255737"/>
            <a:ext cx="1728000" cy="2460671"/>
          </a:xfrm>
          <a:prstGeom prst="rect">
            <a:avLst/>
          </a:prstGeom>
          <a:ln>
            <a:noFill/>
          </a:ln>
          <a:effectLst>
            <a:outerShdw blurRad="292100" dist="139700" dir="2700000" algn="tl" rotWithShape="0">
              <a:srgbClr val="333333">
                <a:alpha val="65000"/>
              </a:srgbClr>
            </a:outerShdw>
          </a:effectLst>
        </p:spPr>
      </p:pic>
      <p:pic>
        <p:nvPicPr>
          <p:cNvPr id="28" name="Image 27">
            <a:hlinkClick r:id="rId11"/>
            <a:extLst>
              <a:ext uri="{FF2B5EF4-FFF2-40B4-BE49-F238E27FC236}">
                <a16:creationId xmlns:a16="http://schemas.microsoft.com/office/drawing/2014/main" id="{A5FD46CC-082C-4612-B7A2-65B4F02EBFD1}"/>
              </a:ext>
            </a:extLst>
          </p:cNvPr>
          <p:cNvPicPr>
            <a:picLocks noChangeAspect="1"/>
          </p:cNvPicPr>
          <p:nvPr/>
        </p:nvPicPr>
        <p:blipFill>
          <a:blip r:embed="rId12"/>
          <a:stretch>
            <a:fillRect/>
          </a:stretch>
        </p:blipFill>
        <p:spPr>
          <a:xfrm>
            <a:off x="7260818" y="3240540"/>
            <a:ext cx="1728000" cy="2460671"/>
          </a:xfrm>
          <a:prstGeom prst="rect">
            <a:avLst/>
          </a:prstGeom>
          <a:ln>
            <a:noFill/>
          </a:ln>
          <a:effectLst>
            <a:outerShdw blurRad="292100" dist="139700" dir="2700000" algn="tl" rotWithShape="0">
              <a:srgbClr val="333333">
                <a:alpha val="65000"/>
              </a:srgbClr>
            </a:outerShdw>
          </a:effectLst>
        </p:spPr>
      </p:pic>
      <p:pic>
        <p:nvPicPr>
          <p:cNvPr id="29" name="Image 28">
            <a:hlinkClick r:id="rId13"/>
            <a:extLst>
              <a:ext uri="{FF2B5EF4-FFF2-40B4-BE49-F238E27FC236}">
                <a16:creationId xmlns:a16="http://schemas.microsoft.com/office/drawing/2014/main" id="{A47E93C9-340B-4FDF-B452-BA4BAE2902A0}"/>
              </a:ext>
            </a:extLst>
          </p:cNvPr>
          <p:cNvPicPr>
            <a:picLocks noChangeAspect="1"/>
          </p:cNvPicPr>
          <p:nvPr/>
        </p:nvPicPr>
        <p:blipFill>
          <a:blip r:embed="rId14"/>
          <a:stretch>
            <a:fillRect/>
          </a:stretch>
        </p:blipFill>
        <p:spPr>
          <a:xfrm>
            <a:off x="7546246" y="5938205"/>
            <a:ext cx="506770" cy="459494"/>
          </a:xfrm>
          <a:prstGeom prst="rect">
            <a:avLst/>
          </a:prstGeom>
        </p:spPr>
      </p:pic>
      <p:sp>
        <p:nvSpPr>
          <p:cNvPr id="13" name="ZoneTexte 12">
            <a:extLst>
              <a:ext uri="{FF2B5EF4-FFF2-40B4-BE49-F238E27FC236}">
                <a16:creationId xmlns:a16="http://schemas.microsoft.com/office/drawing/2014/main" id="{B6C3446E-F7A4-4927-A939-680FF8C41597}"/>
              </a:ext>
            </a:extLst>
          </p:cNvPr>
          <p:cNvSpPr txBox="1"/>
          <p:nvPr/>
        </p:nvSpPr>
        <p:spPr>
          <a:xfrm>
            <a:off x="9730679" y="3240539"/>
            <a:ext cx="1862658" cy="892552"/>
          </a:xfrm>
          <a:prstGeom prst="rect">
            <a:avLst/>
          </a:prstGeom>
          <a:noFill/>
        </p:spPr>
        <p:txBody>
          <a:bodyPr wrap="square" rtlCol="0">
            <a:spAutoFit/>
          </a:bodyPr>
          <a:lstStyle/>
          <a:p>
            <a:pPr algn="ctr"/>
            <a:r>
              <a:rPr lang="fr-FR" dirty="0">
                <a:ln w="0"/>
                <a:effectLst>
                  <a:outerShdw blurRad="38100" dist="19050" dir="2700000" algn="tl" rotWithShape="0">
                    <a:schemeClr val="dk1">
                      <a:alpha val="40000"/>
                    </a:schemeClr>
                  </a:outerShdw>
                </a:effectLst>
              </a:rPr>
              <a:t>Votre interlocuteur SIAGI en région  </a:t>
            </a:r>
            <a:r>
              <a:rPr lang="fr-FR" sz="1400" dirty="0">
                <a:ln w="0"/>
                <a:effectLst>
                  <a:outerShdw blurRad="38100" dist="19050" dir="2700000" algn="tl" rotWithShape="0">
                    <a:schemeClr val="dk1">
                      <a:alpha val="40000"/>
                    </a:schemeClr>
                  </a:outerShdw>
                </a:effectLst>
              </a:rPr>
              <a:t>(voir slide suivant)</a:t>
            </a:r>
            <a:endParaRPr lang="fr-FR" dirty="0">
              <a:ln w="0"/>
              <a:effectLst>
                <a:outerShdw blurRad="38100" dist="19050" dir="2700000" algn="tl" rotWithShape="0">
                  <a:schemeClr val="dk1">
                    <a:alpha val="40000"/>
                  </a:schemeClr>
                </a:outerShdw>
              </a:effectLst>
            </a:endParaRPr>
          </a:p>
        </p:txBody>
      </p:sp>
      <p:sp>
        <p:nvSpPr>
          <p:cNvPr id="30" name="ZoneTexte 29">
            <a:extLst>
              <a:ext uri="{FF2B5EF4-FFF2-40B4-BE49-F238E27FC236}">
                <a16:creationId xmlns:a16="http://schemas.microsoft.com/office/drawing/2014/main" id="{DA23F687-9E66-4A51-8FB8-6B01C1B774AD}"/>
              </a:ext>
            </a:extLst>
          </p:cNvPr>
          <p:cNvSpPr txBox="1"/>
          <p:nvPr/>
        </p:nvSpPr>
        <p:spPr>
          <a:xfrm>
            <a:off x="3530366" y="2901375"/>
            <a:ext cx="2470090"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Le process</a:t>
            </a:r>
          </a:p>
        </p:txBody>
      </p:sp>
      <p:sp>
        <p:nvSpPr>
          <p:cNvPr id="31" name="ZoneTexte 30">
            <a:extLst>
              <a:ext uri="{FF2B5EF4-FFF2-40B4-BE49-F238E27FC236}">
                <a16:creationId xmlns:a16="http://schemas.microsoft.com/office/drawing/2014/main" id="{6564B012-42D2-4D5D-A460-EDF68EE93A9B}"/>
              </a:ext>
            </a:extLst>
          </p:cNvPr>
          <p:cNvSpPr txBox="1"/>
          <p:nvPr/>
        </p:nvSpPr>
        <p:spPr>
          <a:xfrm>
            <a:off x="5091661" y="2933925"/>
            <a:ext cx="2525546"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La fiche d’aide à l’éligibilité</a:t>
            </a:r>
          </a:p>
        </p:txBody>
      </p:sp>
      <p:sp>
        <p:nvSpPr>
          <p:cNvPr id="32" name="ZoneTexte 31">
            <a:extLst>
              <a:ext uri="{FF2B5EF4-FFF2-40B4-BE49-F238E27FC236}">
                <a16:creationId xmlns:a16="http://schemas.microsoft.com/office/drawing/2014/main" id="{EC6D67A1-3B45-4B0A-9A18-E0C4DBC95902}"/>
              </a:ext>
            </a:extLst>
          </p:cNvPr>
          <p:cNvSpPr txBox="1"/>
          <p:nvPr/>
        </p:nvSpPr>
        <p:spPr>
          <a:xfrm>
            <a:off x="6987238" y="2926932"/>
            <a:ext cx="2525546"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La fiche d’identification du projet</a:t>
            </a:r>
          </a:p>
        </p:txBody>
      </p:sp>
      <p:sp>
        <p:nvSpPr>
          <p:cNvPr id="15" name="Rectangle 14">
            <a:extLst>
              <a:ext uri="{FF2B5EF4-FFF2-40B4-BE49-F238E27FC236}">
                <a16:creationId xmlns:a16="http://schemas.microsoft.com/office/drawing/2014/main" id="{75EE0120-1F84-490E-825D-3CEC349AEE6F}"/>
              </a:ext>
            </a:extLst>
          </p:cNvPr>
          <p:cNvSpPr/>
          <p:nvPr/>
        </p:nvSpPr>
        <p:spPr>
          <a:xfrm>
            <a:off x="3084519" y="2926932"/>
            <a:ext cx="6210677" cy="2980044"/>
          </a:xfrm>
          <a:prstGeom prst="rect">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a:extLst>
              <a:ext uri="{FF2B5EF4-FFF2-40B4-BE49-F238E27FC236}">
                <a16:creationId xmlns:a16="http://schemas.microsoft.com/office/drawing/2014/main" id="{2CE33DAF-C8BF-4895-AF74-BACEF703137A}"/>
              </a:ext>
            </a:extLst>
          </p:cNvPr>
          <p:cNvSpPr txBox="1"/>
          <p:nvPr/>
        </p:nvSpPr>
        <p:spPr>
          <a:xfrm>
            <a:off x="7983544" y="5974588"/>
            <a:ext cx="1304350"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MO saisie fiches</a:t>
            </a:r>
          </a:p>
        </p:txBody>
      </p:sp>
      <p:pic>
        <p:nvPicPr>
          <p:cNvPr id="34" name="Image 33">
            <a:extLst>
              <a:ext uri="{FF2B5EF4-FFF2-40B4-BE49-F238E27FC236}">
                <a16:creationId xmlns:a16="http://schemas.microsoft.com/office/drawing/2014/main" id="{A7821410-0795-44BD-A104-63EF906FFA73}"/>
              </a:ext>
            </a:extLst>
          </p:cNvPr>
          <p:cNvPicPr>
            <a:picLocks noChangeAspect="1"/>
          </p:cNvPicPr>
          <p:nvPr/>
        </p:nvPicPr>
        <p:blipFill>
          <a:blip r:embed="rId15">
            <a:duotone>
              <a:schemeClr val="bg2">
                <a:shade val="45000"/>
                <a:satMod val="135000"/>
              </a:schemeClr>
              <a:prstClr val="white"/>
            </a:duotone>
            <a:extLst>
              <a:ext uri="{BEBA8EAE-BF5A-486C-A8C5-ECC9F3942E4B}">
                <a14:imgProps xmlns:a14="http://schemas.microsoft.com/office/drawing/2010/main">
                  <a14:imgLayer r:embed="rId16">
                    <a14:imgEffect>
                      <a14:backgroundRemoval t="6522" b="90000" l="8824" r="89706">
                        <a14:foregroundMark x1="51471" y1="89130" x2="51471" y2="89130"/>
                        <a14:foregroundMark x1="51471" y1="6522" x2="51471" y2="6522"/>
                        <a14:foregroundMark x1="54412" y1="41739" x2="54412" y2="41739"/>
                        <a14:foregroundMark x1="60294" y1="73478" x2="60294" y2="73478"/>
                      </a14:backgroundRemoval>
                    </a14:imgEffect>
                  </a14:imgLayer>
                </a14:imgProps>
              </a:ext>
            </a:extLst>
          </a:blip>
          <a:stretch>
            <a:fillRect/>
          </a:stretch>
        </p:blipFill>
        <p:spPr>
          <a:xfrm rot="16200000">
            <a:off x="6781171" y="3844239"/>
            <a:ext cx="647790" cy="4020465"/>
          </a:xfrm>
          <a:prstGeom prst="rect">
            <a:avLst/>
          </a:prstGeom>
        </p:spPr>
      </p:pic>
      <p:pic>
        <p:nvPicPr>
          <p:cNvPr id="45" name="Image 44">
            <a:extLst>
              <a:ext uri="{FF2B5EF4-FFF2-40B4-BE49-F238E27FC236}">
                <a16:creationId xmlns:a16="http://schemas.microsoft.com/office/drawing/2014/main" id="{3116CC20-65DA-45D1-AF6C-6F209FE05D0A}"/>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4101" b="96530" l="9910" r="91441">
                        <a14:foregroundMark x1="46847" y1="92114" x2="46847" y2="92114"/>
                        <a14:foregroundMark x1="22523" y1="7886" x2="22523" y2="7886"/>
                        <a14:foregroundMark x1="43243" y1="4416" x2="43243" y2="4416"/>
                        <a14:foregroundMark x1="62613" y1="16719" x2="62613" y2="16719"/>
                        <a14:foregroundMark x1="18018" y1="21767" x2="18018" y2="21767"/>
                        <a14:foregroundMark x1="50450" y1="96845" x2="50450" y2="96845"/>
                        <a14:foregroundMark x1="62162" y1="29338" x2="62162" y2="29338"/>
                        <a14:foregroundMark x1="91441" y1="63091" x2="91441" y2="63091"/>
                      </a14:backgroundRemoval>
                    </a14:imgEffect>
                  </a14:imgLayer>
                </a14:imgProps>
              </a:ext>
            </a:extLst>
          </a:blip>
          <a:stretch>
            <a:fillRect/>
          </a:stretch>
        </p:blipFill>
        <p:spPr>
          <a:xfrm rot="4198391">
            <a:off x="7218536" y="5915774"/>
            <a:ext cx="370729" cy="529374"/>
          </a:xfrm>
          <a:prstGeom prst="rect">
            <a:avLst/>
          </a:prstGeom>
        </p:spPr>
      </p:pic>
      <p:pic>
        <p:nvPicPr>
          <p:cNvPr id="41" name="Image 40">
            <a:extLst>
              <a:ext uri="{FF2B5EF4-FFF2-40B4-BE49-F238E27FC236}">
                <a16:creationId xmlns:a16="http://schemas.microsoft.com/office/drawing/2014/main" id="{D68CA486-D281-49E8-B3F1-353DACFCC31F}"/>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9677" b="93548" l="9901" r="89604">
                        <a14:foregroundMark x1="18317" y1="16590" x2="18317" y2="16590"/>
                        <a14:foregroundMark x1="49505" y1="21198" x2="49505" y2="21198"/>
                        <a14:foregroundMark x1="40594" y1="11521" x2="40594" y2="11521"/>
                        <a14:foregroundMark x1="28218" y1="10138" x2="28218" y2="10138"/>
                        <a14:foregroundMark x1="15347" y1="27189" x2="15347" y2="27189"/>
                        <a14:foregroundMark x1="16832" y1="39631" x2="16832" y2="39631"/>
                        <a14:foregroundMark x1="59901" y1="93548" x2="59901" y2="93548"/>
                        <a14:foregroundMark x1="60396" y1="43318" x2="60396" y2="43318"/>
                        <a14:foregroundMark x1="68317" y1="45622" x2="68317" y2="45622"/>
                        <a14:foregroundMark x1="41089" y1="31336" x2="41089" y2="31336"/>
                        <a14:foregroundMark x1="49505" y1="33641" x2="49505" y2="33641"/>
                        <a14:foregroundMark x1="50990" y1="32719" x2="50990" y2="32719"/>
                      </a14:backgroundRemoval>
                    </a14:imgEffect>
                  </a14:imgLayer>
                </a14:imgProps>
              </a:ext>
            </a:extLst>
          </a:blip>
          <a:stretch>
            <a:fillRect/>
          </a:stretch>
        </p:blipFill>
        <p:spPr>
          <a:xfrm rot="20221899">
            <a:off x="8779769" y="4880941"/>
            <a:ext cx="626529" cy="673053"/>
          </a:xfrm>
          <a:prstGeom prst="rect">
            <a:avLst/>
          </a:prstGeom>
        </p:spPr>
      </p:pic>
      <p:pic>
        <p:nvPicPr>
          <p:cNvPr id="48" name="Image 47">
            <a:extLst>
              <a:ext uri="{FF2B5EF4-FFF2-40B4-BE49-F238E27FC236}">
                <a16:creationId xmlns:a16="http://schemas.microsoft.com/office/drawing/2014/main" id="{074AF455-F545-424F-98E1-996CCF053BF3}"/>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9677" b="93548" l="9901" r="89604">
                        <a14:foregroundMark x1="18317" y1="16590" x2="18317" y2="16590"/>
                        <a14:foregroundMark x1="49505" y1="21198" x2="49505" y2="21198"/>
                        <a14:foregroundMark x1="40594" y1="11521" x2="40594" y2="11521"/>
                        <a14:foregroundMark x1="28218" y1="10138" x2="28218" y2="10138"/>
                        <a14:foregroundMark x1="15347" y1="27189" x2="15347" y2="27189"/>
                        <a14:foregroundMark x1="16832" y1="39631" x2="16832" y2="39631"/>
                        <a14:foregroundMark x1="59901" y1="93548" x2="59901" y2="93548"/>
                        <a14:foregroundMark x1="60396" y1="43318" x2="60396" y2="43318"/>
                        <a14:foregroundMark x1="68317" y1="45622" x2="68317" y2="45622"/>
                        <a14:foregroundMark x1="41089" y1="31336" x2="41089" y2="31336"/>
                        <a14:foregroundMark x1="49505" y1="33641" x2="49505" y2="33641"/>
                        <a14:foregroundMark x1="50990" y1="32719" x2="50990" y2="32719"/>
                      </a14:backgroundRemoval>
                    </a14:imgEffect>
                  </a14:imgLayer>
                </a14:imgProps>
              </a:ext>
            </a:extLst>
          </a:blip>
          <a:stretch>
            <a:fillRect/>
          </a:stretch>
        </p:blipFill>
        <p:spPr>
          <a:xfrm rot="3798263">
            <a:off x="3024929" y="4806174"/>
            <a:ext cx="626529" cy="673053"/>
          </a:xfrm>
          <a:prstGeom prst="rect">
            <a:avLst/>
          </a:prstGeom>
        </p:spPr>
      </p:pic>
      <p:pic>
        <p:nvPicPr>
          <p:cNvPr id="49" name="Image 48">
            <a:extLst>
              <a:ext uri="{FF2B5EF4-FFF2-40B4-BE49-F238E27FC236}">
                <a16:creationId xmlns:a16="http://schemas.microsoft.com/office/drawing/2014/main" id="{B03A7043-4F48-4E02-920F-B4D151F8C88A}"/>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9677" b="93548" l="9901" r="89604">
                        <a14:foregroundMark x1="18317" y1="16590" x2="18317" y2="16590"/>
                        <a14:foregroundMark x1="49505" y1="21198" x2="49505" y2="21198"/>
                        <a14:foregroundMark x1="40594" y1="11521" x2="40594" y2="11521"/>
                        <a14:foregroundMark x1="28218" y1="10138" x2="28218" y2="10138"/>
                        <a14:foregroundMark x1="15347" y1="27189" x2="15347" y2="27189"/>
                        <a14:foregroundMark x1="16832" y1="39631" x2="16832" y2="39631"/>
                        <a14:foregroundMark x1="59901" y1="93548" x2="59901" y2="93548"/>
                        <a14:foregroundMark x1="60396" y1="43318" x2="60396" y2="43318"/>
                        <a14:foregroundMark x1="68317" y1="45622" x2="68317" y2="45622"/>
                        <a14:foregroundMark x1="41089" y1="31336" x2="41089" y2="31336"/>
                        <a14:foregroundMark x1="49505" y1="33641" x2="49505" y2="33641"/>
                        <a14:foregroundMark x1="50990" y1="32719" x2="50990" y2="32719"/>
                      </a14:backgroundRemoval>
                    </a14:imgEffect>
                  </a14:imgLayer>
                </a14:imgProps>
              </a:ext>
            </a:extLst>
          </a:blip>
          <a:stretch>
            <a:fillRect/>
          </a:stretch>
        </p:blipFill>
        <p:spPr>
          <a:xfrm rot="793709">
            <a:off x="910672" y="5232315"/>
            <a:ext cx="626529" cy="673053"/>
          </a:xfrm>
          <a:prstGeom prst="rect">
            <a:avLst/>
          </a:prstGeom>
        </p:spPr>
      </p:pic>
      <p:pic>
        <p:nvPicPr>
          <p:cNvPr id="2" name="Image 1">
            <a:hlinkClick r:id="rId21"/>
            <a:extLst>
              <a:ext uri="{FF2B5EF4-FFF2-40B4-BE49-F238E27FC236}">
                <a16:creationId xmlns:a16="http://schemas.microsoft.com/office/drawing/2014/main" id="{EA6CBBF4-C8C8-4C26-A267-243D521C027C}"/>
              </a:ext>
            </a:extLst>
          </p:cNvPr>
          <p:cNvPicPr>
            <a:picLocks noChangeAspect="1"/>
          </p:cNvPicPr>
          <p:nvPr/>
        </p:nvPicPr>
        <p:blipFill rotWithShape="1">
          <a:blip r:embed="rId22"/>
          <a:srcRect r="16980"/>
          <a:stretch/>
        </p:blipFill>
        <p:spPr>
          <a:xfrm>
            <a:off x="4198061" y="5942281"/>
            <a:ext cx="2697383" cy="484157"/>
          </a:xfrm>
          <a:prstGeom prst="rect">
            <a:avLst/>
          </a:prstGeom>
          <a:ln>
            <a:noFill/>
          </a:ln>
          <a:effectLst>
            <a:outerShdw blurRad="292100" dist="139700" dir="2700000" algn="tl" rotWithShape="0">
              <a:srgbClr val="333333">
                <a:alpha val="65000"/>
              </a:srgbClr>
            </a:outerShdw>
          </a:effectLst>
        </p:spPr>
      </p:pic>
      <p:sp>
        <p:nvSpPr>
          <p:cNvPr id="4" name="ZoneTexte 3">
            <a:extLst>
              <a:ext uri="{FF2B5EF4-FFF2-40B4-BE49-F238E27FC236}">
                <a16:creationId xmlns:a16="http://schemas.microsoft.com/office/drawing/2014/main" id="{7E1342F2-F492-48F3-A74E-15E4C4B02FE6}"/>
              </a:ext>
            </a:extLst>
          </p:cNvPr>
          <p:cNvSpPr txBox="1"/>
          <p:nvPr/>
        </p:nvSpPr>
        <p:spPr>
          <a:xfrm>
            <a:off x="4198061" y="6213672"/>
            <a:ext cx="1262772" cy="276999"/>
          </a:xfrm>
          <a:prstGeom prst="rect">
            <a:avLst/>
          </a:prstGeom>
          <a:noFill/>
        </p:spPr>
        <p:txBody>
          <a:bodyPr wrap="square" rtlCol="0">
            <a:spAutoFit/>
          </a:bodyPr>
          <a:lstStyle/>
          <a:p>
            <a:r>
              <a:rPr lang="fr-FR" sz="1200" dirty="0">
                <a:solidFill>
                  <a:srgbClr val="FF0000"/>
                </a:solidFill>
              </a:rPr>
              <a:t>CG à signer</a:t>
            </a:r>
          </a:p>
        </p:txBody>
      </p:sp>
      <p:pic>
        <p:nvPicPr>
          <p:cNvPr id="47" name="Image 46">
            <a:extLst>
              <a:ext uri="{FF2B5EF4-FFF2-40B4-BE49-F238E27FC236}">
                <a16:creationId xmlns:a16="http://schemas.microsoft.com/office/drawing/2014/main" id="{C170FF38-7546-4D2A-8467-94B646503EE5}"/>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9677" b="93548" l="9901" r="89604">
                        <a14:foregroundMark x1="18317" y1="16590" x2="18317" y2="16590"/>
                        <a14:foregroundMark x1="49505" y1="21198" x2="49505" y2="21198"/>
                        <a14:foregroundMark x1="40594" y1="11521" x2="40594" y2="11521"/>
                        <a14:foregroundMark x1="28218" y1="10138" x2="28218" y2="10138"/>
                        <a14:foregroundMark x1="15347" y1="27189" x2="15347" y2="27189"/>
                        <a14:foregroundMark x1="16832" y1="39631" x2="16832" y2="39631"/>
                        <a14:foregroundMark x1="59901" y1="93548" x2="59901" y2="93548"/>
                        <a14:foregroundMark x1="60396" y1="43318" x2="60396" y2="43318"/>
                        <a14:foregroundMark x1="68317" y1="45622" x2="68317" y2="45622"/>
                        <a14:foregroundMark x1="41089" y1="31336" x2="41089" y2="31336"/>
                        <a14:foregroundMark x1="49505" y1="33641" x2="49505" y2="33641"/>
                        <a14:foregroundMark x1="50990" y1="32719" x2="50990" y2="32719"/>
                      </a14:backgroundRemoval>
                    </a14:imgEffect>
                  </a14:imgLayer>
                </a14:imgProps>
              </a:ext>
            </a:extLst>
          </a:blip>
          <a:stretch>
            <a:fillRect/>
          </a:stretch>
        </p:blipFill>
        <p:spPr>
          <a:xfrm rot="4172943">
            <a:off x="3790940" y="5905008"/>
            <a:ext cx="626529" cy="673053"/>
          </a:xfrm>
          <a:prstGeom prst="rect">
            <a:avLst/>
          </a:prstGeom>
        </p:spPr>
      </p:pic>
      <p:pic>
        <p:nvPicPr>
          <p:cNvPr id="5" name="Image 4">
            <a:hlinkClick r:id="rId23"/>
            <a:extLst>
              <a:ext uri="{FF2B5EF4-FFF2-40B4-BE49-F238E27FC236}">
                <a16:creationId xmlns:a16="http://schemas.microsoft.com/office/drawing/2014/main" id="{00B14B60-51B4-4BA8-B170-FC785F43F166}"/>
              </a:ext>
            </a:extLst>
          </p:cNvPr>
          <p:cNvPicPr>
            <a:picLocks noChangeAspect="1"/>
          </p:cNvPicPr>
          <p:nvPr/>
        </p:nvPicPr>
        <p:blipFill>
          <a:blip r:embed="rId24"/>
          <a:stretch>
            <a:fillRect/>
          </a:stretch>
        </p:blipFill>
        <p:spPr>
          <a:xfrm>
            <a:off x="9954810" y="4156497"/>
            <a:ext cx="1715663" cy="19088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8762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F9A9EA-809F-436A-9F3B-03B3172D0706}"/>
              </a:ext>
            </a:extLst>
          </p:cNvPr>
          <p:cNvSpPr/>
          <p:nvPr/>
        </p:nvSpPr>
        <p:spPr>
          <a:xfrm>
            <a:off x="8507749" y="514884"/>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Vos contacts en région</a:t>
            </a:r>
          </a:p>
        </p:txBody>
      </p:sp>
      <p:sp>
        <p:nvSpPr>
          <p:cNvPr id="16" name="Titre 1">
            <a:extLst>
              <a:ext uri="{FF2B5EF4-FFF2-40B4-BE49-F238E27FC236}">
                <a16:creationId xmlns:a16="http://schemas.microsoft.com/office/drawing/2014/main" id="{B617A34A-FA79-46B0-9832-A0702061B533}"/>
              </a:ext>
            </a:extLst>
          </p:cNvPr>
          <p:cNvSpPr txBox="1">
            <a:spLocks/>
          </p:cNvSpPr>
          <p:nvPr/>
        </p:nvSpPr>
        <p:spPr>
          <a:xfrm>
            <a:off x="3552437" y="1115557"/>
            <a:ext cx="3826137" cy="15557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sz="2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Vos correspondants SIAGI en région</a:t>
            </a:r>
          </a:p>
        </p:txBody>
      </p:sp>
      <p:pic>
        <p:nvPicPr>
          <p:cNvPr id="7" name="Image 6">
            <a:extLst>
              <a:ext uri="{FF2B5EF4-FFF2-40B4-BE49-F238E27FC236}">
                <a16:creationId xmlns:a16="http://schemas.microsoft.com/office/drawing/2014/main" id="{19C0CDE0-D1F4-4DDB-B29B-4E3ABDB774AF}"/>
              </a:ext>
            </a:extLst>
          </p:cNvPr>
          <p:cNvPicPr>
            <a:picLocks noChangeAspect="1"/>
          </p:cNvPicPr>
          <p:nvPr/>
        </p:nvPicPr>
        <p:blipFill>
          <a:blip r:embed="rId3"/>
          <a:stretch>
            <a:fillRect/>
          </a:stretch>
        </p:blipFill>
        <p:spPr>
          <a:xfrm>
            <a:off x="8089624" y="2978320"/>
            <a:ext cx="2309214" cy="1595120"/>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2548A7DC-1DE7-45DB-BCF3-3A2122159707}"/>
              </a:ext>
            </a:extLst>
          </p:cNvPr>
          <p:cNvPicPr>
            <a:picLocks noChangeAspect="1"/>
          </p:cNvPicPr>
          <p:nvPr/>
        </p:nvPicPr>
        <p:blipFill>
          <a:blip r:embed="rId4"/>
          <a:stretch>
            <a:fillRect/>
          </a:stretch>
        </p:blipFill>
        <p:spPr>
          <a:xfrm>
            <a:off x="1097248" y="2978320"/>
            <a:ext cx="2309214" cy="1598686"/>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43404F64-8FCF-4593-82E7-8BA1E358C2B5}"/>
              </a:ext>
            </a:extLst>
          </p:cNvPr>
          <p:cNvPicPr>
            <a:picLocks noChangeAspect="1"/>
          </p:cNvPicPr>
          <p:nvPr/>
        </p:nvPicPr>
        <p:blipFill>
          <a:blip r:embed="rId5"/>
          <a:stretch>
            <a:fillRect/>
          </a:stretch>
        </p:blipFill>
        <p:spPr>
          <a:xfrm>
            <a:off x="4640063" y="2974755"/>
            <a:ext cx="2393461" cy="15986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52824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F9A9EA-809F-436A-9F3B-03B3172D0706}"/>
              </a:ext>
            </a:extLst>
          </p:cNvPr>
          <p:cNvSpPr/>
          <p:nvPr/>
        </p:nvSpPr>
        <p:spPr>
          <a:xfrm>
            <a:off x="8190878" y="514884"/>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En savoir plus sur la SIAGI ?</a:t>
            </a:r>
          </a:p>
        </p:txBody>
      </p:sp>
      <p:pic>
        <p:nvPicPr>
          <p:cNvPr id="2" name="Image 1">
            <a:extLst>
              <a:ext uri="{FF2B5EF4-FFF2-40B4-BE49-F238E27FC236}">
                <a16:creationId xmlns:a16="http://schemas.microsoft.com/office/drawing/2014/main" id="{B498814C-EB3D-4D6E-BF1C-4B1D703659C6}"/>
              </a:ext>
            </a:extLst>
          </p:cNvPr>
          <p:cNvPicPr>
            <a:picLocks noChangeAspect="1"/>
          </p:cNvPicPr>
          <p:nvPr/>
        </p:nvPicPr>
        <p:blipFill>
          <a:blip r:embed="rId3"/>
          <a:stretch>
            <a:fillRect/>
          </a:stretch>
        </p:blipFill>
        <p:spPr>
          <a:xfrm>
            <a:off x="1165918" y="1437218"/>
            <a:ext cx="5608986" cy="4291342"/>
          </a:xfrm>
          <a:prstGeom prst="rect">
            <a:avLst/>
          </a:prstGeom>
        </p:spPr>
      </p:pic>
      <p:pic>
        <p:nvPicPr>
          <p:cNvPr id="5" name="Image 4">
            <a:extLst>
              <a:ext uri="{FF2B5EF4-FFF2-40B4-BE49-F238E27FC236}">
                <a16:creationId xmlns:a16="http://schemas.microsoft.com/office/drawing/2014/main" id="{8355DEA9-9329-4E39-8EAB-416D05BF9CEA}"/>
              </a:ext>
            </a:extLst>
          </p:cNvPr>
          <p:cNvPicPr>
            <a:picLocks noChangeAspect="1"/>
          </p:cNvPicPr>
          <p:nvPr/>
        </p:nvPicPr>
        <p:blipFill>
          <a:blip r:embed="rId4"/>
          <a:stretch>
            <a:fillRect/>
          </a:stretch>
        </p:blipFill>
        <p:spPr>
          <a:xfrm>
            <a:off x="6724175" y="3029600"/>
            <a:ext cx="4978930" cy="2734146"/>
          </a:xfrm>
          <a:prstGeom prst="rect">
            <a:avLst/>
          </a:prstGeom>
        </p:spPr>
      </p:pic>
      <p:cxnSp>
        <p:nvCxnSpPr>
          <p:cNvPr id="10" name="Connecteur droit avec flèche 9">
            <a:extLst>
              <a:ext uri="{FF2B5EF4-FFF2-40B4-BE49-F238E27FC236}">
                <a16:creationId xmlns:a16="http://schemas.microsoft.com/office/drawing/2014/main" id="{3C07EE0C-5801-4444-B0A5-9A30E9DBCEDE}"/>
              </a:ext>
            </a:extLst>
          </p:cNvPr>
          <p:cNvCxnSpPr>
            <a:cxnSpLocks/>
          </p:cNvCxnSpPr>
          <p:nvPr/>
        </p:nvCxnSpPr>
        <p:spPr>
          <a:xfrm flipV="1">
            <a:off x="1154223" y="4997513"/>
            <a:ext cx="235759" cy="294237"/>
          </a:xfrm>
          <a:prstGeom prst="straightConnector1">
            <a:avLst/>
          </a:prstGeom>
          <a:ln w="76200">
            <a:tailEnd type="triangle"/>
          </a:ln>
        </p:spPr>
        <p:style>
          <a:lnRef idx="2">
            <a:schemeClr val="dk1"/>
          </a:lnRef>
          <a:fillRef idx="0">
            <a:schemeClr val="dk1"/>
          </a:fillRef>
          <a:effectRef idx="1">
            <a:schemeClr val="dk1"/>
          </a:effectRef>
          <a:fontRef idx="minor">
            <a:schemeClr val="tx1"/>
          </a:fontRef>
        </p:style>
      </p:cxnSp>
      <p:sp>
        <p:nvSpPr>
          <p:cNvPr id="13" name="Rectangle 12">
            <a:extLst>
              <a:ext uri="{FF2B5EF4-FFF2-40B4-BE49-F238E27FC236}">
                <a16:creationId xmlns:a16="http://schemas.microsoft.com/office/drawing/2014/main" id="{5A089836-E9F0-484D-885D-C15E20373F1E}"/>
              </a:ext>
            </a:extLst>
          </p:cNvPr>
          <p:cNvSpPr/>
          <p:nvPr/>
        </p:nvSpPr>
        <p:spPr>
          <a:xfrm>
            <a:off x="6724175" y="1914573"/>
            <a:ext cx="4826349" cy="1107996"/>
          </a:xfrm>
          <a:prstGeom prst="rect">
            <a:avLst/>
          </a:prstGeom>
        </p:spPr>
        <p:txBody>
          <a:bodyPr wrap="square">
            <a:spAutoFit/>
          </a:bodyPr>
          <a:lstStyle/>
          <a:p>
            <a:pPr algn="just"/>
            <a:r>
              <a:rPr lang="fr-FR" sz="1100" dirty="0">
                <a:solidFill>
                  <a:srgbClr val="000000"/>
                </a:solidFill>
                <a:latin typeface="Arial" panose="020B0604020202020204" pitchFamily="34" charset="0"/>
                <a:cs typeface="Arial" panose="020B0604020202020204" pitchFamily="34" charset="0"/>
              </a:rPr>
              <a:t>Elle a été créée en 1966 par les Chambres de métiers pour faciliter l’accès au crédit des entreprises artisanales. Depuis, ses interventions ont été élargies aux autres secteurs dits des « activités de proximité ».</a:t>
            </a:r>
          </a:p>
          <a:p>
            <a:pPr algn="just"/>
            <a:r>
              <a:rPr lang="fr-FR" sz="1100" dirty="0">
                <a:solidFill>
                  <a:srgbClr val="000000"/>
                </a:solidFill>
                <a:latin typeface="Arial" panose="020B0604020202020204" pitchFamily="34" charset="0"/>
                <a:cs typeface="Arial" panose="020B0604020202020204" pitchFamily="34" charset="0"/>
              </a:rPr>
              <a:t>Elle donne sa garantie aux banques pour les prêts que celles-ci accordent aux entreprises. Il y a donc partage de risques entre la CEGEE et la SIAGI.</a:t>
            </a:r>
          </a:p>
          <a:p>
            <a:pPr algn="just"/>
            <a:r>
              <a:rPr lang="fr-FR" sz="1100" b="1" dirty="0">
                <a:solidFill>
                  <a:srgbClr val="000000"/>
                </a:solidFill>
                <a:latin typeface="Arial" panose="020B0604020202020204" pitchFamily="34" charset="0"/>
                <a:cs typeface="Arial" panose="020B0604020202020204" pitchFamily="34" charset="0"/>
              </a:rPr>
              <a:t>La garantie SIAGI est une garantie à 1</a:t>
            </a:r>
            <a:r>
              <a:rPr lang="fr-FR" sz="1100" b="1" baseline="30000" dirty="0">
                <a:solidFill>
                  <a:srgbClr val="000000"/>
                </a:solidFill>
                <a:latin typeface="Arial" panose="020B0604020202020204" pitchFamily="34" charset="0"/>
                <a:cs typeface="Arial" panose="020B0604020202020204" pitchFamily="34" charset="0"/>
              </a:rPr>
              <a:t>ère</a:t>
            </a:r>
            <a:r>
              <a:rPr lang="fr-FR" sz="1100" b="1" dirty="0">
                <a:solidFill>
                  <a:srgbClr val="000000"/>
                </a:solidFill>
                <a:latin typeface="Arial" panose="020B0604020202020204" pitchFamily="34" charset="0"/>
                <a:cs typeface="Arial" panose="020B0604020202020204" pitchFamily="34" charset="0"/>
              </a:rPr>
              <a:t> demande </a:t>
            </a:r>
          </a:p>
        </p:txBody>
      </p:sp>
      <p:pic>
        <p:nvPicPr>
          <p:cNvPr id="14" name="Image 13">
            <a:extLst>
              <a:ext uri="{FF2B5EF4-FFF2-40B4-BE49-F238E27FC236}">
                <a16:creationId xmlns:a16="http://schemas.microsoft.com/office/drawing/2014/main" id="{353ADC62-AB5E-41E3-97AF-1916A033EB2D}"/>
              </a:ext>
            </a:extLst>
          </p:cNvPr>
          <p:cNvPicPr>
            <a:picLocks noChangeAspect="1"/>
          </p:cNvPicPr>
          <p:nvPr/>
        </p:nvPicPr>
        <p:blipFill>
          <a:blip r:embed="rId5"/>
          <a:stretch>
            <a:fillRect/>
          </a:stretch>
        </p:blipFill>
        <p:spPr>
          <a:xfrm>
            <a:off x="6893568" y="1179561"/>
            <a:ext cx="1847252" cy="735012"/>
          </a:xfrm>
          <a:prstGeom prst="rect">
            <a:avLst/>
          </a:prstGeom>
        </p:spPr>
      </p:pic>
    </p:spTree>
    <p:extLst>
      <p:ext uri="{BB962C8B-B14F-4D97-AF65-F5344CB8AC3E}">
        <p14:creationId xmlns:p14="http://schemas.microsoft.com/office/powerpoint/2010/main" val="3496501661"/>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2256E142290C448B749FFC681C15DC" ma:contentTypeVersion="11" ma:contentTypeDescription="Create a new document." ma:contentTypeScope="" ma:versionID="ab1e82e6e0ac0469dce7a2b4c5bd1689">
  <xsd:schema xmlns:xsd="http://www.w3.org/2001/XMLSchema" xmlns:xs="http://www.w3.org/2001/XMLSchema" xmlns:p="http://schemas.microsoft.com/office/2006/metadata/properties" xmlns:ns3="4ed548e1-9252-4383-89e4-daa065924a31" xmlns:ns4="907edc36-f8c7-4079-91bc-0258a5bfee00" targetNamespace="http://schemas.microsoft.com/office/2006/metadata/properties" ma:root="true" ma:fieldsID="5e08cd562f97eafd947afc7761c768e7" ns3:_="" ns4:_="">
    <xsd:import namespace="4ed548e1-9252-4383-89e4-daa065924a31"/>
    <xsd:import namespace="907edc36-f8c7-4079-91bc-0258a5bfee00"/>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d548e1-9252-4383-89e4-daa065924a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7edc36-f8c7-4079-91bc-0258a5bfee0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B420FA-7024-442F-9D2B-DB23EA4E5F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d548e1-9252-4383-89e4-daa065924a31"/>
    <ds:schemaRef ds:uri="907edc36-f8c7-4079-91bc-0258a5bfee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C925DB7-CCE4-48F1-BF80-9981159D6B98}">
  <ds:schemaRefs>
    <ds:schemaRef ds:uri="http://schemas.openxmlformats.org/package/2006/metadata/core-properties"/>
    <ds:schemaRef ds:uri="http://purl.org/dc/terms/"/>
    <ds:schemaRef ds:uri="http://schemas.microsoft.com/office/2006/documentManagement/types"/>
    <ds:schemaRef ds:uri="907edc36-f8c7-4079-91bc-0258a5bfee00"/>
    <ds:schemaRef ds:uri="http://purl.org/dc/elements/1.1/"/>
    <ds:schemaRef ds:uri="http://schemas.microsoft.com/office/2006/metadata/properties"/>
    <ds:schemaRef ds:uri="http://schemas.microsoft.com/office/infopath/2007/PartnerControls"/>
    <ds:schemaRef ds:uri="4ed548e1-9252-4383-89e4-daa065924a31"/>
    <ds:schemaRef ds:uri="http://www.w3.org/XML/1998/namespace"/>
    <ds:schemaRef ds:uri="http://purl.org/dc/dcmitype/"/>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19586</TotalTime>
  <Words>874</Words>
  <Application>Microsoft Office PowerPoint</Application>
  <PresentationFormat>Grand écran</PresentationFormat>
  <Paragraphs>135</Paragraphs>
  <Slides>16</Slides>
  <Notes>16</Notes>
  <HiddenSlides>0</HiddenSlides>
  <MMClips>0</MMClips>
  <ScaleCrop>false</ScaleCrop>
  <HeadingPairs>
    <vt:vector size="8" baseType="variant">
      <vt:variant>
        <vt:lpstr>Polices utilisées</vt:lpstr>
      </vt:variant>
      <vt:variant>
        <vt:i4>7</vt:i4>
      </vt:variant>
      <vt:variant>
        <vt:lpstr>Thème</vt:lpstr>
      </vt:variant>
      <vt:variant>
        <vt:i4>9</vt:i4>
      </vt:variant>
      <vt:variant>
        <vt:lpstr>Serveurs OLE incorporés</vt:lpstr>
      </vt:variant>
      <vt:variant>
        <vt:i4>2</vt:i4>
      </vt:variant>
      <vt:variant>
        <vt:lpstr>Titres des diapositives</vt:lpstr>
      </vt:variant>
      <vt:variant>
        <vt:i4>16</vt:i4>
      </vt:variant>
    </vt:vector>
  </HeadingPairs>
  <TitlesOfParts>
    <vt:vector size="34" baseType="lpstr">
      <vt:lpstr>Arial</vt:lpstr>
      <vt:lpstr>Arial Black</vt:lpstr>
      <vt:lpstr>Arial Narrow</vt:lpstr>
      <vt:lpstr>Calibri</vt:lpstr>
      <vt:lpstr>Calibri Light</vt:lpstr>
      <vt:lpstr>Montserrat Black</vt:lpstr>
      <vt:lpstr>Wingdings</vt:lpstr>
      <vt:lpstr>1-MODELE PART</vt:lpstr>
      <vt:lpstr>2-MODELE GP</vt:lpstr>
      <vt:lpstr>3-MODELE PRO</vt:lpstr>
      <vt:lpstr>MODELE BDR</vt:lpstr>
      <vt:lpstr>BDR ENTREPRISES</vt:lpstr>
      <vt:lpstr>BDR ESI</vt:lpstr>
      <vt:lpstr>BDR PP</vt:lpstr>
      <vt:lpstr>BDR IMMO PRO</vt:lpstr>
      <vt:lpstr>BDR SECTEUR PUBLIC</vt:lpstr>
      <vt:lpstr>Acrobat Document</vt:lpstr>
      <vt:lpstr>Worksheet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REFFORT Didier [CEGEE]</cp:lastModifiedBy>
  <cp:revision>618</cp:revision>
  <cp:lastPrinted>2020-01-23T16:40:35Z</cp:lastPrinted>
  <dcterms:created xsi:type="dcterms:W3CDTF">2016-06-03T08:10:53Z</dcterms:created>
  <dcterms:modified xsi:type="dcterms:W3CDTF">2022-09-16T09:58:23Z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0x010100D12256E142290C448B749FFC681C15DC</vt:lpwstr>
  </property>
</Properties>
</file>