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4"/>
  </p:notesMasterIdLst>
  <p:sldIdLst>
    <p:sldId id="268" r:id="rId6"/>
    <p:sldId id="269" r:id="rId7"/>
    <p:sldId id="271" r:id="rId8"/>
    <p:sldId id="539" r:id="rId9"/>
    <p:sldId id="540" r:id="rId10"/>
    <p:sldId id="541" r:id="rId11"/>
    <p:sldId id="542" r:id="rId12"/>
    <p:sldId id="543" r:id="rId13"/>
    <p:sldId id="544" r:id="rId14"/>
    <p:sldId id="545" r:id="rId15"/>
    <p:sldId id="548" r:id="rId16"/>
    <p:sldId id="546" r:id="rId17"/>
    <p:sldId id="549" r:id="rId18"/>
    <p:sldId id="538" r:id="rId19"/>
    <p:sldId id="534" r:id="rId20"/>
    <p:sldId id="535" r:id="rId21"/>
    <p:sldId id="536" r:id="rId22"/>
    <p:sldId id="537"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AB36"/>
    <a:srgbClr val="558C0E"/>
    <a:srgbClr val="2010D3"/>
    <a:srgbClr val="1D9DD9"/>
    <a:srgbClr val="FFD817"/>
    <a:srgbClr val="E60B15"/>
    <a:srgbClr val="1EA3E2"/>
    <a:srgbClr val="77BF32"/>
    <a:srgbClr val="3F6D03"/>
    <a:srgbClr val="F9CA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126" d="100"/>
          <a:sy n="126" d="100"/>
        </p:scale>
        <p:origin x="90"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8B709A-A650-473C-97ED-2A8C412A04CD}"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fr-FR"/>
        </a:p>
      </dgm:t>
    </dgm:pt>
    <dgm:pt modelId="{A78E431B-8F6C-4EDD-9E67-6ECFB2DE3E5A}">
      <dgm:prSet phldrT="[Texte]"/>
      <dgm:spPr>
        <a:xfrm>
          <a:off x="13235" y="753627"/>
          <a:ext cx="2230726" cy="824950"/>
        </a:xfrm>
        <a:prstGeom prst="rect">
          <a:avLst/>
        </a:prstGeom>
        <a:solidFill>
          <a:srgbClr val="FCBE04">
            <a:hueOff val="0"/>
            <a:satOff val="0"/>
            <a:lumOff val="0"/>
            <a:alphaOff val="0"/>
          </a:srgbClr>
        </a:solidFill>
        <a:ln w="12700" cap="flat" cmpd="sng" algn="ctr">
          <a:solidFill>
            <a:srgbClr val="FCBE04">
              <a:hueOff val="0"/>
              <a:satOff val="0"/>
              <a:lumOff val="0"/>
              <a:alphaOff val="0"/>
            </a:srgbClr>
          </a:solidFill>
          <a:prstDash val="solid"/>
          <a:miter lim="800000"/>
        </a:ln>
        <a:effectLst/>
      </dgm:spPr>
      <dgm:t>
        <a:bodyPr/>
        <a:lstStyle/>
        <a:p>
          <a:pPr>
            <a:buNone/>
          </a:pPr>
          <a:r>
            <a:rPr lang="fr-FR" b="1" i="1" dirty="0">
              <a:solidFill>
                <a:srgbClr val="FFFFFF"/>
              </a:solidFill>
              <a:latin typeface="Arial" panose="020B0604020202020204"/>
              <a:ea typeface="+mn-ea"/>
              <a:cs typeface="+mn-cs"/>
            </a:rPr>
            <a:t>Niveau de trésorerie</a:t>
          </a:r>
        </a:p>
        <a:p>
          <a:pPr>
            <a:buNone/>
          </a:pPr>
          <a:r>
            <a:rPr lang="fr-FR" b="1" i="1" dirty="0">
              <a:solidFill>
                <a:srgbClr val="FFFFFF"/>
              </a:solidFill>
              <a:latin typeface="Arial" panose="020B0604020202020204"/>
              <a:ea typeface="+mn-ea"/>
              <a:cs typeface="+mn-cs"/>
            </a:rPr>
            <a:t>Marges de manœuvre</a:t>
          </a:r>
        </a:p>
      </dgm:t>
    </dgm:pt>
    <dgm:pt modelId="{27F13966-63A0-463F-828B-9D334260F398}" type="parTrans" cxnId="{5BF6708F-583D-4BF5-A050-3229BA338268}">
      <dgm:prSet/>
      <dgm:spPr/>
      <dgm:t>
        <a:bodyPr/>
        <a:lstStyle/>
        <a:p>
          <a:endParaRPr lang="fr-FR"/>
        </a:p>
      </dgm:t>
    </dgm:pt>
    <dgm:pt modelId="{F9EBB1BD-7F29-4958-855B-EF63B472C5B2}" type="sibTrans" cxnId="{5BF6708F-583D-4BF5-A050-3229BA338268}">
      <dgm:prSet/>
      <dgm:spPr/>
      <dgm:t>
        <a:bodyPr/>
        <a:lstStyle/>
        <a:p>
          <a:endParaRPr lang="fr-FR"/>
        </a:p>
      </dgm:t>
    </dgm:pt>
    <dgm:pt modelId="{69BD210A-D4C6-4090-BE24-FA448E54461B}">
      <dgm:prSet phldrT="[Texte]"/>
      <dgm:spPr>
        <a:xfrm>
          <a:off x="7412" y="1474062"/>
          <a:ext cx="2230726" cy="4145294"/>
        </a:xfrm>
        <a:prstGeom prst="rect">
          <a:avLst/>
        </a:prstGeom>
        <a:solidFill>
          <a:srgbClr val="FCBE04">
            <a:tint val="40000"/>
            <a:alpha val="90000"/>
            <a:hueOff val="0"/>
            <a:satOff val="0"/>
            <a:lumOff val="0"/>
            <a:alphaOff val="0"/>
          </a:srgbClr>
        </a:solidFill>
        <a:ln w="12700" cap="flat" cmpd="sng" algn="ctr">
          <a:solidFill>
            <a:srgbClr val="FCBE04">
              <a:tint val="40000"/>
              <a:alpha val="90000"/>
              <a:hueOff val="0"/>
              <a:satOff val="0"/>
              <a:lumOff val="0"/>
              <a:alphaOff val="0"/>
            </a:srgbClr>
          </a:solidFill>
          <a:prstDash val="solid"/>
          <a:miter lim="800000"/>
        </a:ln>
        <a:effectLst/>
      </dgm:spPr>
      <dgm:t>
        <a:bodyPr/>
        <a:lstStyle/>
        <a:p>
          <a:pPr>
            <a:buChar char="•"/>
          </a:pPr>
          <a:r>
            <a:rPr lang="fr-FR" dirty="0">
              <a:solidFill>
                <a:srgbClr val="3E454A">
                  <a:hueOff val="0"/>
                  <a:satOff val="0"/>
                  <a:lumOff val="0"/>
                  <a:alphaOff val="0"/>
                </a:srgbClr>
              </a:solidFill>
              <a:latin typeface="Arial" panose="020B0604020202020204"/>
              <a:ea typeface="+mn-ea"/>
              <a:cs typeface="+mn-cs"/>
            </a:rPr>
            <a:t>Capacité d’endettement (encours MLT limité, présence de PGE…)</a:t>
          </a:r>
        </a:p>
      </dgm:t>
    </dgm:pt>
    <dgm:pt modelId="{08B44887-9690-41A0-AD9B-6D65C38C295B}" type="parTrans" cxnId="{71C3D9BF-4B0F-48E5-A5B2-769CA43837D9}">
      <dgm:prSet/>
      <dgm:spPr/>
      <dgm:t>
        <a:bodyPr/>
        <a:lstStyle/>
        <a:p>
          <a:endParaRPr lang="fr-FR"/>
        </a:p>
      </dgm:t>
    </dgm:pt>
    <dgm:pt modelId="{3309A50F-CBF6-4B50-9063-9335920E5575}" type="sibTrans" cxnId="{71C3D9BF-4B0F-48E5-A5B2-769CA43837D9}">
      <dgm:prSet/>
      <dgm:spPr/>
      <dgm:t>
        <a:bodyPr/>
        <a:lstStyle/>
        <a:p>
          <a:endParaRPr lang="fr-FR"/>
        </a:p>
      </dgm:t>
    </dgm:pt>
    <dgm:pt modelId="{4D4036E2-51A8-4D8E-BB6C-0900C4A2775D}">
      <dgm:prSet phldrT="[Texte]"/>
      <dgm:spPr>
        <a:xfrm>
          <a:off x="2546738" y="753627"/>
          <a:ext cx="2230726" cy="824950"/>
        </a:xfrm>
        <a:prstGeom prst="rect">
          <a:avLst/>
        </a:prstGeom>
        <a:solidFill>
          <a:srgbClr val="00AAD0">
            <a:hueOff val="0"/>
            <a:satOff val="0"/>
            <a:lumOff val="0"/>
            <a:alphaOff val="0"/>
          </a:srgbClr>
        </a:solidFill>
        <a:ln w="12700" cap="flat" cmpd="sng" algn="ctr">
          <a:solidFill>
            <a:srgbClr val="00AAD0">
              <a:hueOff val="0"/>
              <a:satOff val="0"/>
              <a:lumOff val="0"/>
              <a:alphaOff val="0"/>
            </a:srgbClr>
          </a:solidFill>
          <a:prstDash val="solid"/>
          <a:miter lim="800000"/>
        </a:ln>
        <a:effectLst/>
      </dgm:spPr>
      <dgm:t>
        <a:bodyPr/>
        <a:lstStyle/>
        <a:p>
          <a:pPr>
            <a:buNone/>
          </a:pPr>
          <a:r>
            <a:rPr lang="fr-FR" b="1" i="1" dirty="0">
              <a:solidFill>
                <a:srgbClr val="FFFFFF"/>
              </a:solidFill>
              <a:latin typeface="Arial" panose="020B0604020202020204"/>
              <a:ea typeface="+mn-ea"/>
              <a:cs typeface="+mn-cs"/>
            </a:rPr>
            <a:t>Situation du Boulanger au regard du secteur</a:t>
          </a:r>
        </a:p>
      </dgm:t>
    </dgm:pt>
    <dgm:pt modelId="{ABA6D6C3-B04A-468D-851A-E9B7191D2844}" type="parTrans" cxnId="{8C4D5D44-156E-4714-834F-1B087E2BA13C}">
      <dgm:prSet/>
      <dgm:spPr/>
      <dgm:t>
        <a:bodyPr/>
        <a:lstStyle/>
        <a:p>
          <a:endParaRPr lang="fr-FR"/>
        </a:p>
      </dgm:t>
    </dgm:pt>
    <dgm:pt modelId="{D2A75322-4E72-4E0A-8DB2-A6B503CDBDA0}" type="sibTrans" cxnId="{8C4D5D44-156E-4714-834F-1B087E2BA13C}">
      <dgm:prSet/>
      <dgm:spPr/>
      <dgm:t>
        <a:bodyPr/>
        <a:lstStyle/>
        <a:p>
          <a:endParaRPr lang="fr-FR"/>
        </a:p>
      </dgm:t>
    </dgm:pt>
    <dgm:pt modelId="{08520AA4-6B81-411F-ACFE-737549641415}">
      <dgm:prSet phldrT="[Texte]"/>
      <dgm:spPr>
        <a:xfrm>
          <a:off x="2550441" y="1474062"/>
          <a:ext cx="2230726" cy="4145294"/>
        </a:xfrm>
        <a:prstGeom prst="rect">
          <a:avLst/>
        </a:prstGeom>
        <a:solidFill>
          <a:srgbClr val="00AAD0">
            <a:tint val="40000"/>
            <a:alpha val="90000"/>
            <a:hueOff val="0"/>
            <a:satOff val="0"/>
            <a:lumOff val="0"/>
            <a:alphaOff val="0"/>
          </a:srgbClr>
        </a:solidFill>
        <a:ln w="12700" cap="flat" cmpd="sng" algn="ctr">
          <a:solidFill>
            <a:srgbClr val="00AAD0">
              <a:tint val="40000"/>
              <a:alpha val="90000"/>
              <a:hueOff val="0"/>
              <a:satOff val="0"/>
              <a:lumOff val="0"/>
              <a:alphaOff val="0"/>
            </a:srgbClr>
          </a:solidFill>
          <a:prstDash val="solid"/>
          <a:miter lim="800000"/>
        </a:ln>
        <a:effectLst/>
      </dgm:spPr>
      <dgm:t>
        <a:bodyPr/>
        <a:lstStyle/>
        <a:p>
          <a:pPr>
            <a:buChar char="•"/>
          </a:pPr>
          <a:r>
            <a:rPr lang="fr-FR" dirty="0">
              <a:solidFill>
                <a:srgbClr val="3E454A">
                  <a:hueOff val="0"/>
                  <a:satOff val="0"/>
                  <a:lumOff val="0"/>
                  <a:alphaOff val="0"/>
                </a:srgbClr>
              </a:solidFill>
              <a:latin typeface="Arial" panose="020B0604020202020204"/>
              <a:ea typeface="+mn-ea"/>
              <a:cs typeface="+mn-cs"/>
            </a:rPr>
            <a:t>Qualité du fond de commerce ( centre ville, périphérie ou rurale)</a:t>
          </a:r>
        </a:p>
      </dgm:t>
    </dgm:pt>
    <dgm:pt modelId="{6E454D19-2876-43A8-81F0-C2C091F21A1F}" type="parTrans" cxnId="{E4433BF6-F5EF-4490-B06F-BF69DAC785C9}">
      <dgm:prSet/>
      <dgm:spPr/>
      <dgm:t>
        <a:bodyPr/>
        <a:lstStyle/>
        <a:p>
          <a:endParaRPr lang="fr-FR"/>
        </a:p>
      </dgm:t>
    </dgm:pt>
    <dgm:pt modelId="{E353F924-51DC-4223-A69A-8029436185AB}" type="sibTrans" cxnId="{E4433BF6-F5EF-4490-B06F-BF69DAC785C9}">
      <dgm:prSet/>
      <dgm:spPr/>
      <dgm:t>
        <a:bodyPr/>
        <a:lstStyle/>
        <a:p>
          <a:endParaRPr lang="fr-FR"/>
        </a:p>
      </dgm:t>
    </dgm:pt>
    <dgm:pt modelId="{95107A63-68EF-4106-9DF5-873F9C322BCB}">
      <dgm:prSet phldrT="[Texte]"/>
      <dgm:spPr>
        <a:xfrm>
          <a:off x="5089766" y="753627"/>
          <a:ext cx="2230726" cy="824950"/>
        </a:xfrm>
        <a:prstGeom prst="rect">
          <a:avLst/>
        </a:prstGeom>
        <a:solidFill>
          <a:srgbClr val="F49D63">
            <a:hueOff val="0"/>
            <a:satOff val="0"/>
            <a:lumOff val="0"/>
            <a:alphaOff val="0"/>
          </a:srgbClr>
        </a:solidFill>
        <a:ln w="12700" cap="flat" cmpd="sng" algn="ctr">
          <a:solidFill>
            <a:srgbClr val="F49D63">
              <a:hueOff val="0"/>
              <a:satOff val="0"/>
              <a:lumOff val="0"/>
              <a:alphaOff val="0"/>
            </a:srgbClr>
          </a:solidFill>
          <a:prstDash val="solid"/>
          <a:miter lim="800000"/>
        </a:ln>
        <a:effectLst/>
      </dgm:spPr>
      <dgm:t>
        <a:bodyPr/>
        <a:lstStyle/>
        <a:p>
          <a:pPr>
            <a:buNone/>
          </a:pPr>
          <a:r>
            <a:rPr lang="fr-FR" b="1" i="1" dirty="0">
              <a:solidFill>
                <a:srgbClr val="FFFFFF"/>
              </a:solidFill>
              <a:latin typeface="Arial" panose="020B0604020202020204"/>
              <a:ea typeface="+mn-ea"/>
              <a:cs typeface="+mn-cs"/>
            </a:rPr>
            <a:t>Impact Crise énergétique</a:t>
          </a:r>
        </a:p>
      </dgm:t>
    </dgm:pt>
    <dgm:pt modelId="{70F1E615-1300-4870-A922-35B74A4A7CFD}" type="parTrans" cxnId="{89CD761E-98EA-4FBC-BBEF-943847A940AB}">
      <dgm:prSet/>
      <dgm:spPr/>
      <dgm:t>
        <a:bodyPr/>
        <a:lstStyle/>
        <a:p>
          <a:endParaRPr lang="fr-FR"/>
        </a:p>
      </dgm:t>
    </dgm:pt>
    <dgm:pt modelId="{8EE8762E-0C92-4AE1-B243-4FAAA68A7547}" type="sibTrans" cxnId="{89CD761E-98EA-4FBC-BBEF-943847A940AB}">
      <dgm:prSet/>
      <dgm:spPr/>
      <dgm:t>
        <a:bodyPr/>
        <a:lstStyle/>
        <a:p>
          <a:endParaRPr lang="fr-FR"/>
        </a:p>
      </dgm:t>
    </dgm:pt>
    <dgm:pt modelId="{A0318FEB-9D09-4A6D-B16B-6D7E2C63CADA}">
      <dgm:prSet phldrT="[Texte]"/>
      <dgm:spPr>
        <a:xfrm>
          <a:off x="5093469" y="1474062"/>
          <a:ext cx="2230726" cy="4145294"/>
        </a:xfrm>
        <a:prstGeom prst="rect">
          <a:avLst/>
        </a:prstGeom>
        <a:solidFill>
          <a:srgbClr val="F49D63">
            <a:tint val="40000"/>
            <a:alpha val="90000"/>
            <a:hueOff val="0"/>
            <a:satOff val="0"/>
            <a:lumOff val="0"/>
            <a:alphaOff val="0"/>
          </a:srgbClr>
        </a:solidFill>
        <a:ln w="12700" cap="flat" cmpd="sng" algn="ctr">
          <a:solidFill>
            <a:srgbClr val="F49D63">
              <a:tint val="40000"/>
              <a:alpha val="90000"/>
              <a:hueOff val="0"/>
              <a:satOff val="0"/>
              <a:lumOff val="0"/>
              <a:alphaOff val="0"/>
            </a:srgbClr>
          </a:solidFill>
          <a:prstDash val="solid"/>
          <a:miter lim="800000"/>
        </a:ln>
        <a:effectLst/>
      </dgm:spPr>
      <dgm:t>
        <a:bodyPr/>
        <a:lstStyle/>
        <a:p>
          <a:pPr>
            <a:buChar char="•"/>
          </a:pPr>
          <a:r>
            <a:rPr lang="fr-FR" dirty="0">
              <a:solidFill>
                <a:srgbClr val="3E454A">
                  <a:hueOff val="0"/>
                  <a:satOff val="0"/>
                  <a:lumOff val="0"/>
                  <a:alphaOff val="0"/>
                </a:srgbClr>
              </a:solidFill>
              <a:latin typeface="Arial" panose="020B0604020202020204"/>
              <a:ea typeface="+mn-ea"/>
              <a:cs typeface="+mn-cs"/>
            </a:rPr>
            <a:t>Quels sont les processus impactés par la crise:</a:t>
          </a:r>
        </a:p>
      </dgm:t>
    </dgm:pt>
    <dgm:pt modelId="{9A7EA3E7-EE9C-4048-AB0E-82CAD4E62CB6}" type="parTrans" cxnId="{D1CF6FE6-46B2-4D81-AD81-BFEE69E5AFE2}">
      <dgm:prSet/>
      <dgm:spPr/>
      <dgm:t>
        <a:bodyPr/>
        <a:lstStyle/>
        <a:p>
          <a:endParaRPr lang="fr-FR"/>
        </a:p>
      </dgm:t>
    </dgm:pt>
    <dgm:pt modelId="{010F9A66-A4A5-48B9-86D1-637088CCCD0B}" type="sibTrans" cxnId="{D1CF6FE6-46B2-4D81-AD81-BFEE69E5AFE2}">
      <dgm:prSet/>
      <dgm:spPr/>
      <dgm:t>
        <a:bodyPr/>
        <a:lstStyle/>
        <a:p>
          <a:endParaRPr lang="fr-FR"/>
        </a:p>
      </dgm:t>
    </dgm:pt>
    <dgm:pt modelId="{27B2EF72-27BB-4E1F-B5DE-3A5D7EFAB4B7}">
      <dgm:prSet phldrT="[Texte]"/>
      <dgm:spPr>
        <a:xfrm>
          <a:off x="7632794" y="753627"/>
          <a:ext cx="2230726" cy="824950"/>
        </a:xfrm>
        <a:prstGeom prst="rect">
          <a:avLst/>
        </a:prstGeom>
        <a:solidFill>
          <a:srgbClr val="A5CC74">
            <a:hueOff val="0"/>
            <a:satOff val="0"/>
            <a:lumOff val="0"/>
            <a:alphaOff val="0"/>
          </a:srgbClr>
        </a:solidFill>
        <a:ln w="12700" cap="flat" cmpd="sng" algn="ctr">
          <a:solidFill>
            <a:srgbClr val="A5CC74">
              <a:hueOff val="0"/>
              <a:satOff val="0"/>
              <a:lumOff val="0"/>
              <a:alphaOff val="0"/>
            </a:srgbClr>
          </a:solidFill>
          <a:prstDash val="solid"/>
          <a:miter lim="800000"/>
        </a:ln>
        <a:effectLst/>
      </dgm:spPr>
      <dgm:t>
        <a:bodyPr/>
        <a:lstStyle/>
        <a:p>
          <a:pPr>
            <a:buNone/>
          </a:pPr>
          <a:r>
            <a:rPr lang="fr-FR" b="1" i="1" dirty="0">
              <a:solidFill>
                <a:srgbClr val="FFFFFF"/>
              </a:solidFill>
              <a:latin typeface="Arial" panose="020B0604020202020204"/>
              <a:ea typeface="+mn-ea"/>
              <a:cs typeface="+mn-cs"/>
            </a:rPr>
            <a:t>Qualité du management</a:t>
          </a:r>
        </a:p>
        <a:p>
          <a:pPr>
            <a:buNone/>
          </a:pPr>
          <a:r>
            <a:rPr lang="fr-FR" b="1" i="1" dirty="0">
              <a:solidFill>
                <a:srgbClr val="FFFFFF"/>
              </a:solidFill>
              <a:latin typeface="Arial" panose="020B0604020202020204"/>
              <a:ea typeface="+mn-ea"/>
              <a:cs typeface="+mn-cs"/>
            </a:rPr>
            <a:t>Perspectives et projets</a:t>
          </a:r>
        </a:p>
      </dgm:t>
    </dgm:pt>
    <dgm:pt modelId="{F3DF82EB-E2D0-4BB4-A283-48B453A68EA8}" type="parTrans" cxnId="{7107AC13-27D6-4394-91BF-F0CDE5A8D949}">
      <dgm:prSet/>
      <dgm:spPr/>
      <dgm:t>
        <a:bodyPr/>
        <a:lstStyle/>
        <a:p>
          <a:endParaRPr lang="fr-FR"/>
        </a:p>
      </dgm:t>
    </dgm:pt>
    <dgm:pt modelId="{F25F437F-B52B-4A09-9096-CCFE908B66AB}" type="sibTrans" cxnId="{7107AC13-27D6-4394-91BF-F0CDE5A8D949}">
      <dgm:prSet/>
      <dgm:spPr/>
      <dgm:t>
        <a:bodyPr/>
        <a:lstStyle/>
        <a:p>
          <a:endParaRPr lang="fr-FR"/>
        </a:p>
      </dgm:t>
    </dgm:pt>
    <dgm:pt modelId="{897128C3-6473-4644-9782-E9CF1D1EC911}">
      <dgm:prSet phldrT="[Texte]"/>
      <dgm:spPr>
        <a:xfrm>
          <a:off x="7636497" y="1474062"/>
          <a:ext cx="2230726" cy="4145294"/>
        </a:xfrm>
        <a:prstGeom prst="rect">
          <a:avLst/>
        </a:prstGeom>
        <a:solidFill>
          <a:srgbClr val="A5CC74">
            <a:tint val="40000"/>
            <a:alpha val="90000"/>
            <a:hueOff val="0"/>
            <a:satOff val="0"/>
            <a:lumOff val="0"/>
            <a:alphaOff val="0"/>
          </a:srgbClr>
        </a:solidFill>
        <a:ln w="12700" cap="flat" cmpd="sng" algn="ctr">
          <a:solidFill>
            <a:srgbClr val="A5CC74">
              <a:tint val="40000"/>
              <a:alpha val="90000"/>
              <a:hueOff val="0"/>
              <a:satOff val="0"/>
              <a:lumOff val="0"/>
              <a:alphaOff val="0"/>
            </a:srgbClr>
          </a:solidFill>
          <a:prstDash val="solid"/>
          <a:miter lim="800000"/>
        </a:ln>
        <a:effectLst/>
      </dgm:spPr>
      <dgm:t>
        <a:bodyPr/>
        <a:lstStyle/>
        <a:p>
          <a:pPr>
            <a:buChar char="•"/>
          </a:pPr>
          <a:r>
            <a:rPr lang="fr-FR" dirty="0">
              <a:solidFill>
                <a:srgbClr val="3E454A">
                  <a:hueOff val="0"/>
                  <a:satOff val="0"/>
                  <a:lumOff val="0"/>
                  <a:alphaOff val="0"/>
                </a:srgbClr>
              </a:solidFill>
              <a:latin typeface="Arial" panose="020B0604020202020204"/>
              <a:ea typeface="+mn-ea"/>
              <a:cs typeface="+mn-cs"/>
            </a:rPr>
            <a:t>Leadership du dirigeant</a:t>
          </a:r>
        </a:p>
      </dgm:t>
    </dgm:pt>
    <dgm:pt modelId="{01806029-526F-4B14-85DC-3200F0DB1E60}" type="parTrans" cxnId="{782B802D-A141-4EB6-9C7B-01174F6DC968}">
      <dgm:prSet/>
      <dgm:spPr/>
      <dgm:t>
        <a:bodyPr/>
        <a:lstStyle/>
        <a:p>
          <a:endParaRPr lang="fr-FR"/>
        </a:p>
      </dgm:t>
    </dgm:pt>
    <dgm:pt modelId="{87F0D85F-33B9-4D98-A592-6A8187F118AB}" type="sibTrans" cxnId="{782B802D-A141-4EB6-9C7B-01174F6DC968}">
      <dgm:prSet/>
      <dgm:spPr/>
      <dgm:t>
        <a:bodyPr/>
        <a:lstStyle/>
        <a:p>
          <a:endParaRPr lang="fr-FR"/>
        </a:p>
      </dgm:t>
    </dgm:pt>
    <dgm:pt modelId="{0E769DD1-0EF4-436E-B877-72D008C41EE9}">
      <dgm:prSet phldrT="[Texte]"/>
      <dgm:spPr>
        <a:xfrm>
          <a:off x="7412" y="1474062"/>
          <a:ext cx="2230726" cy="4145294"/>
        </a:xfrm>
        <a:prstGeom prst="rect">
          <a:avLst/>
        </a:prstGeom>
        <a:solidFill>
          <a:srgbClr val="FCBE04">
            <a:tint val="40000"/>
            <a:alpha val="90000"/>
            <a:hueOff val="0"/>
            <a:satOff val="0"/>
            <a:lumOff val="0"/>
            <a:alphaOff val="0"/>
          </a:srgbClr>
        </a:solidFill>
        <a:ln w="12700" cap="flat" cmpd="sng" algn="ctr">
          <a:solidFill>
            <a:srgbClr val="FCBE04">
              <a:tint val="40000"/>
              <a:alpha val="90000"/>
              <a:hueOff val="0"/>
              <a:satOff val="0"/>
              <a:lumOff val="0"/>
              <a:alphaOff val="0"/>
            </a:srgbClr>
          </a:solidFill>
          <a:prstDash val="solid"/>
          <a:miter lim="800000"/>
        </a:ln>
        <a:effectLst/>
      </dgm:spPr>
      <dgm:t>
        <a:bodyPr/>
        <a:lstStyle/>
        <a:p>
          <a:pPr>
            <a:buChar char="•"/>
          </a:pPr>
          <a:r>
            <a:rPr lang="fr-FR" dirty="0">
              <a:solidFill>
                <a:srgbClr val="3E454A">
                  <a:hueOff val="0"/>
                  <a:satOff val="0"/>
                  <a:lumOff val="0"/>
                  <a:alphaOff val="0"/>
                </a:srgbClr>
              </a:solidFill>
              <a:latin typeface="Arial" panose="020B0604020202020204"/>
              <a:ea typeface="+mn-ea"/>
              <a:cs typeface="+mn-cs"/>
            </a:rPr>
            <a:t>Trésorerie à 3, 6 mois et plus</a:t>
          </a:r>
        </a:p>
      </dgm:t>
    </dgm:pt>
    <dgm:pt modelId="{34680188-F3A6-4E48-AE7B-25676E9893C2}" type="parTrans" cxnId="{EA1573B1-9532-4E99-9832-91F678D8CCB8}">
      <dgm:prSet/>
      <dgm:spPr/>
      <dgm:t>
        <a:bodyPr/>
        <a:lstStyle/>
        <a:p>
          <a:endParaRPr lang="fr-FR"/>
        </a:p>
      </dgm:t>
    </dgm:pt>
    <dgm:pt modelId="{9FE1E802-31DE-43DF-B1F6-028295FFEC6B}" type="sibTrans" cxnId="{EA1573B1-9532-4E99-9832-91F678D8CCB8}">
      <dgm:prSet/>
      <dgm:spPr/>
      <dgm:t>
        <a:bodyPr/>
        <a:lstStyle/>
        <a:p>
          <a:endParaRPr lang="fr-FR"/>
        </a:p>
      </dgm:t>
    </dgm:pt>
    <dgm:pt modelId="{21A4DC71-5BE9-461C-AA1D-52FEE2B7EE67}">
      <dgm:prSet phldrT="[Texte]"/>
      <dgm:spPr>
        <a:xfrm>
          <a:off x="7412" y="1474062"/>
          <a:ext cx="2230726" cy="4145294"/>
        </a:xfrm>
        <a:prstGeom prst="rect">
          <a:avLst/>
        </a:prstGeom>
        <a:solidFill>
          <a:srgbClr val="FCBE04">
            <a:tint val="40000"/>
            <a:alpha val="90000"/>
            <a:hueOff val="0"/>
            <a:satOff val="0"/>
            <a:lumOff val="0"/>
            <a:alphaOff val="0"/>
          </a:srgbClr>
        </a:solidFill>
        <a:ln w="12700" cap="flat" cmpd="sng" algn="ctr">
          <a:solidFill>
            <a:srgbClr val="FCBE04">
              <a:tint val="40000"/>
              <a:alpha val="90000"/>
              <a:hueOff val="0"/>
              <a:satOff val="0"/>
              <a:lumOff val="0"/>
              <a:alphaOff val="0"/>
            </a:srgbClr>
          </a:solidFill>
          <a:prstDash val="solid"/>
          <a:miter lim="800000"/>
        </a:ln>
        <a:effectLst/>
      </dgm:spPr>
      <dgm:t>
        <a:bodyPr/>
        <a:lstStyle/>
        <a:p>
          <a:pPr>
            <a:buChar char="•"/>
          </a:pPr>
          <a:r>
            <a:rPr lang="fr-FR" dirty="0">
              <a:solidFill>
                <a:srgbClr val="3E454A">
                  <a:hueOff val="0"/>
                  <a:satOff val="0"/>
                  <a:lumOff val="0"/>
                  <a:alphaOff val="0"/>
                </a:srgbClr>
              </a:solidFill>
              <a:latin typeface="Arial" panose="020B0604020202020204"/>
              <a:ea typeface="+mn-ea"/>
              <a:cs typeface="+mn-cs"/>
            </a:rPr>
            <a:t>Etc.</a:t>
          </a:r>
        </a:p>
      </dgm:t>
    </dgm:pt>
    <dgm:pt modelId="{3E32C3AE-C881-4785-B325-C890F36CB948}" type="parTrans" cxnId="{60B7EFDD-FED3-4A72-96EA-975B46FB7433}">
      <dgm:prSet/>
      <dgm:spPr/>
      <dgm:t>
        <a:bodyPr/>
        <a:lstStyle/>
        <a:p>
          <a:endParaRPr lang="fr-FR"/>
        </a:p>
      </dgm:t>
    </dgm:pt>
    <dgm:pt modelId="{18AF7BFA-FEBA-48F8-A399-14E24FDFB484}" type="sibTrans" cxnId="{60B7EFDD-FED3-4A72-96EA-975B46FB7433}">
      <dgm:prSet/>
      <dgm:spPr/>
      <dgm:t>
        <a:bodyPr/>
        <a:lstStyle/>
        <a:p>
          <a:endParaRPr lang="fr-FR"/>
        </a:p>
      </dgm:t>
    </dgm:pt>
    <dgm:pt modelId="{4DEE10E0-E7BC-4522-8D1D-20B4B2AE0998}">
      <dgm:prSet phldrT="[Texte]"/>
      <dgm:spPr>
        <a:xfrm>
          <a:off x="5093469" y="1474062"/>
          <a:ext cx="2230726" cy="4145294"/>
        </a:xfrm>
        <a:prstGeom prst="rect">
          <a:avLst/>
        </a:prstGeom>
        <a:solidFill>
          <a:srgbClr val="F49D63">
            <a:tint val="40000"/>
            <a:alpha val="90000"/>
            <a:hueOff val="0"/>
            <a:satOff val="0"/>
            <a:lumOff val="0"/>
            <a:alphaOff val="0"/>
          </a:srgbClr>
        </a:solidFill>
        <a:ln w="12700" cap="flat" cmpd="sng" algn="ctr">
          <a:solidFill>
            <a:srgbClr val="F49D63">
              <a:tint val="40000"/>
              <a:alpha val="90000"/>
              <a:hueOff val="0"/>
              <a:satOff val="0"/>
              <a:lumOff val="0"/>
              <a:alphaOff val="0"/>
            </a:srgbClr>
          </a:solidFill>
          <a:prstDash val="solid"/>
          <a:miter lim="800000"/>
        </a:ln>
        <a:effectLst/>
      </dgm:spPr>
      <dgm:t>
        <a:bodyPr/>
        <a:lstStyle/>
        <a:p>
          <a:pPr>
            <a:buChar char="•"/>
          </a:pPr>
          <a:r>
            <a:rPr lang="fr-FR" dirty="0">
              <a:solidFill>
                <a:srgbClr val="3E454A">
                  <a:hueOff val="0"/>
                  <a:satOff val="0"/>
                  <a:lumOff val="0"/>
                  <a:alphaOff val="0"/>
                </a:srgbClr>
              </a:solidFill>
              <a:latin typeface="Arial" panose="020B0604020202020204"/>
              <a:ea typeface="+mn-ea"/>
              <a:cs typeface="+mn-cs"/>
            </a:rPr>
            <a:t>Approvisionnement: augmentation du coût des Matières Premières</a:t>
          </a:r>
        </a:p>
      </dgm:t>
    </dgm:pt>
    <dgm:pt modelId="{AF0DBFD6-93D0-48FD-BD95-A61EC213F024}" type="parTrans" cxnId="{4360FF71-FE4B-42F9-AB20-92D8DF0DA567}">
      <dgm:prSet/>
      <dgm:spPr/>
      <dgm:t>
        <a:bodyPr/>
        <a:lstStyle/>
        <a:p>
          <a:endParaRPr lang="fr-FR"/>
        </a:p>
      </dgm:t>
    </dgm:pt>
    <dgm:pt modelId="{2C9A977D-2FCF-44F3-BD71-FD22BB8F6E3D}" type="sibTrans" cxnId="{4360FF71-FE4B-42F9-AB20-92D8DF0DA567}">
      <dgm:prSet/>
      <dgm:spPr/>
      <dgm:t>
        <a:bodyPr/>
        <a:lstStyle/>
        <a:p>
          <a:endParaRPr lang="fr-FR"/>
        </a:p>
      </dgm:t>
    </dgm:pt>
    <dgm:pt modelId="{561115D8-D76E-4BD7-B7D4-0552F8DEB81C}">
      <dgm:prSet phldrT="[Texte]"/>
      <dgm:spPr>
        <a:xfrm>
          <a:off x="5093469" y="1474062"/>
          <a:ext cx="2230726" cy="4145294"/>
        </a:xfrm>
        <a:prstGeom prst="rect">
          <a:avLst/>
        </a:prstGeom>
        <a:solidFill>
          <a:srgbClr val="F49D63">
            <a:tint val="40000"/>
            <a:alpha val="90000"/>
            <a:hueOff val="0"/>
            <a:satOff val="0"/>
            <a:lumOff val="0"/>
            <a:alphaOff val="0"/>
          </a:srgbClr>
        </a:solidFill>
        <a:ln w="12700" cap="flat" cmpd="sng" algn="ctr">
          <a:solidFill>
            <a:srgbClr val="F49D63">
              <a:tint val="40000"/>
              <a:alpha val="90000"/>
              <a:hueOff val="0"/>
              <a:satOff val="0"/>
              <a:lumOff val="0"/>
              <a:alphaOff val="0"/>
            </a:srgbClr>
          </a:solidFill>
          <a:prstDash val="solid"/>
          <a:miter lim="800000"/>
        </a:ln>
        <a:effectLst/>
      </dgm:spPr>
      <dgm:t>
        <a:bodyPr/>
        <a:lstStyle/>
        <a:p>
          <a:pPr>
            <a:buChar char="•"/>
          </a:pPr>
          <a:r>
            <a:rPr lang="fr-FR" dirty="0">
              <a:solidFill>
                <a:srgbClr val="3E454A">
                  <a:hueOff val="0"/>
                  <a:satOff val="0"/>
                  <a:lumOff val="0"/>
                  <a:alphaOff val="0"/>
                </a:srgbClr>
              </a:solidFill>
              <a:latin typeface="Arial" panose="020B0604020202020204"/>
              <a:ea typeface="+mn-ea"/>
              <a:cs typeface="+mn-cs"/>
            </a:rPr>
            <a:t>Production :hausse du coût de l'Energie. Renouvellement du contrat avec le fournisseur d’énergie</a:t>
          </a:r>
        </a:p>
      </dgm:t>
    </dgm:pt>
    <dgm:pt modelId="{3B27C24F-F65E-4BE5-ABA5-605A50072D1A}" type="parTrans" cxnId="{84DDECA7-129B-4662-9738-A9A28C980020}">
      <dgm:prSet/>
      <dgm:spPr/>
      <dgm:t>
        <a:bodyPr/>
        <a:lstStyle/>
        <a:p>
          <a:endParaRPr lang="fr-FR"/>
        </a:p>
      </dgm:t>
    </dgm:pt>
    <dgm:pt modelId="{603C29D4-C746-4165-9949-6DDA00D5513F}" type="sibTrans" cxnId="{84DDECA7-129B-4662-9738-A9A28C980020}">
      <dgm:prSet/>
      <dgm:spPr/>
      <dgm:t>
        <a:bodyPr/>
        <a:lstStyle/>
        <a:p>
          <a:endParaRPr lang="fr-FR"/>
        </a:p>
      </dgm:t>
    </dgm:pt>
    <dgm:pt modelId="{1EC91155-4F46-47B1-B9AC-584A4C5EE62E}">
      <dgm:prSet phldrT="[Texte]"/>
      <dgm:spPr>
        <a:xfrm>
          <a:off x="5093469" y="1474062"/>
          <a:ext cx="2230726" cy="4145294"/>
        </a:xfrm>
        <a:prstGeom prst="rect">
          <a:avLst/>
        </a:prstGeom>
        <a:solidFill>
          <a:srgbClr val="F49D63">
            <a:tint val="40000"/>
            <a:alpha val="90000"/>
            <a:hueOff val="0"/>
            <a:satOff val="0"/>
            <a:lumOff val="0"/>
            <a:alphaOff val="0"/>
          </a:srgbClr>
        </a:solidFill>
        <a:ln w="12700" cap="flat" cmpd="sng" algn="ctr">
          <a:solidFill>
            <a:srgbClr val="F49D63">
              <a:tint val="40000"/>
              <a:alpha val="90000"/>
              <a:hueOff val="0"/>
              <a:satOff val="0"/>
              <a:lumOff val="0"/>
              <a:alphaOff val="0"/>
            </a:srgbClr>
          </a:solidFill>
          <a:prstDash val="solid"/>
          <a:miter lim="800000"/>
        </a:ln>
        <a:effectLst/>
      </dgm:spPr>
      <dgm:t>
        <a:bodyPr/>
        <a:lstStyle/>
        <a:p>
          <a:pPr>
            <a:buChar char="•"/>
          </a:pPr>
          <a:r>
            <a:rPr lang="fr-FR" dirty="0">
              <a:solidFill>
                <a:srgbClr val="3E454A">
                  <a:hueOff val="0"/>
                  <a:satOff val="0"/>
                  <a:lumOff val="0"/>
                  <a:alphaOff val="0"/>
                </a:srgbClr>
              </a:solidFill>
              <a:latin typeface="Arial" panose="020B0604020202020204"/>
              <a:ea typeface="+mn-ea"/>
              <a:cs typeface="+mn-cs"/>
            </a:rPr>
            <a:t>Distribution : baisse de pouvoir d’achat des ménages et pénurie de Main d’œuvre </a:t>
          </a:r>
        </a:p>
      </dgm:t>
    </dgm:pt>
    <dgm:pt modelId="{FFFE147B-6AE3-4652-BC92-A5A228EFF9F7}" type="parTrans" cxnId="{1045216F-7E24-4625-B0A1-1CA1A200F04B}">
      <dgm:prSet/>
      <dgm:spPr/>
      <dgm:t>
        <a:bodyPr/>
        <a:lstStyle/>
        <a:p>
          <a:endParaRPr lang="fr-FR"/>
        </a:p>
      </dgm:t>
    </dgm:pt>
    <dgm:pt modelId="{30C75308-FFF4-4574-A608-9938260E6540}" type="sibTrans" cxnId="{1045216F-7E24-4625-B0A1-1CA1A200F04B}">
      <dgm:prSet/>
      <dgm:spPr/>
      <dgm:t>
        <a:bodyPr/>
        <a:lstStyle/>
        <a:p>
          <a:endParaRPr lang="fr-FR"/>
        </a:p>
      </dgm:t>
    </dgm:pt>
    <dgm:pt modelId="{D4E3DE06-D4C5-47ED-917D-78709286843E}">
      <dgm:prSet phldrT="[Texte]"/>
      <dgm:spPr>
        <a:xfrm>
          <a:off x="2550441" y="1474062"/>
          <a:ext cx="2230726" cy="4145294"/>
        </a:xfrm>
        <a:prstGeom prst="rect">
          <a:avLst/>
        </a:prstGeom>
        <a:solidFill>
          <a:srgbClr val="00AAD0">
            <a:tint val="40000"/>
            <a:alpha val="90000"/>
            <a:hueOff val="0"/>
            <a:satOff val="0"/>
            <a:lumOff val="0"/>
            <a:alphaOff val="0"/>
          </a:srgbClr>
        </a:solidFill>
        <a:ln w="12700" cap="flat" cmpd="sng" algn="ctr">
          <a:solidFill>
            <a:srgbClr val="00AAD0">
              <a:tint val="40000"/>
              <a:alpha val="90000"/>
              <a:hueOff val="0"/>
              <a:satOff val="0"/>
              <a:lumOff val="0"/>
              <a:alphaOff val="0"/>
            </a:srgbClr>
          </a:solidFill>
          <a:prstDash val="solid"/>
          <a:miter lim="800000"/>
        </a:ln>
        <a:effectLst/>
      </dgm:spPr>
      <dgm:t>
        <a:bodyPr/>
        <a:lstStyle/>
        <a:p>
          <a:pPr>
            <a:buChar char="•"/>
          </a:pPr>
          <a:r>
            <a:rPr lang="fr-FR" dirty="0">
              <a:solidFill>
                <a:srgbClr val="3E454A">
                  <a:hueOff val="0"/>
                  <a:satOff val="0"/>
                  <a:lumOff val="0"/>
                  <a:alphaOff val="0"/>
                </a:srgbClr>
              </a:solidFill>
              <a:latin typeface="Arial" panose="020B0604020202020204"/>
              <a:ea typeface="+mn-ea"/>
              <a:cs typeface="+mn-cs"/>
            </a:rPr>
            <a:t>Position concurrentielle</a:t>
          </a:r>
        </a:p>
      </dgm:t>
    </dgm:pt>
    <dgm:pt modelId="{5C3B68A5-2530-4CD5-8C67-EFF004F7731D}" type="parTrans" cxnId="{313505B6-A9C8-4C86-88ED-534E680BAE5A}">
      <dgm:prSet/>
      <dgm:spPr/>
      <dgm:t>
        <a:bodyPr/>
        <a:lstStyle/>
        <a:p>
          <a:endParaRPr lang="fr-FR"/>
        </a:p>
      </dgm:t>
    </dgm:pt>
    <dgm:pt modelId="{82A83DEF-0D27-43A7-B3C5-8FDCDFAF9AE5}" type="sibTrans" cxnId="{313505B6-A9C8-4C86-88ED-534E680BAE5A}">
      <dgm:prSet/>
      <dgm:spPr/>
      <dgm:t>
        <a:bodyPr/>
        <a:lstStyle/>
        <a:p>
          <a:endParaRPr lang="fr-FR"/>
        </a:p>
      </dgm:t>
    </dgm:pt>
    <dgm:pt modelId="{AC82CB02-7032-4667-98D8-F3385CE8E148}">
      <dgm:prSet phldrT="[Texte]"/>
      <dgm:spPr>
        <a:xfrm>
          <a:off x="2550441" y="1474062"/>
          <a:ext cx="2230726" cy="4145294"/>
        </a:xfrm>
        <a:prstGeom prst="rect">
          <a:avLst/>
        </a:prstGeom>
        <a:solidFill>
          <a:srgbClr val="00AAD0">
            <a:tint val="40000"/>
            <a:alpha val="90000"/>
            <a:hueOff val="0"/>
            <a:satOff val="0"/>
            <a:lumOff val="0"/>
            <a:alphaOff val="0"/>
          </a:srgbClr>
        </a:solidFill>
        <a:ln w="12700" cap="flat" cmpd="sng" algn="ctr">
          <a:solidFill>
            <a:srgbClr val="00AAD0">
              <a:tint val="40000"/>
              <a:alpha val="90000"/>
              <a:hueOff val="0"/>
              <a:satOff val="0"/>
              <a:lumOff val="0"/>
              <a:alphaOff val="0"/>
            </a:srgbClr>
          </a:solidFill>
          <a:prstDash val="solid"/>
          <a:miter lim="800000"/>
        </a:ln>
        <a:effectLst/>
      </dgm:spPr>
      <dgm:t>
        <a:bodyPr/>
        <a:lstStyle/>
        <a:p>
          <a:pPr>
            <a:buChar char="•"/>
          </a:pPr>
          <a:r>
            <a:rPr lang="fr-FR" dirty="0">
              <a:solidFill>
                <a:srgbClr val="3E454A">
                  <a:hueOff val="0"/>
                  <a:satOff val="0"/>
                  <a:lumOff val="0"/>
                  <a:alphaOff val="0"/>
                </a:srgbClr>
              </a:solidFill>
              <a:latin typeface="Arial" panose="020B0604020202020204"/>
              <a:ea typeface="+mn-ea"/>
              <a:cs typeface="+mn-cs"/>
            </a:rPr>
            <a:t>Dispersion des risques (multi zones géographiques, multi métiers, etc.)</a:t>
          </a:r>
        </a:p>
      </dgm:t>
    </dgm:pt>
    <dgm:pt modelId="{9EB9E264-83B3-42D6-9836-21D7BB43C061}" type="parTrans" cxnId="{8E5C7B4C-265E-4509-A2A1-8ED5D533A363}">
      <dgm:prSet/>
      <dgm:spPr/>
      <dgm:t>
        <a:bodyPr/>
        <a:lstStyle/>
        <a:p>
          <a:endParaRPr lang="fr-FR"/>
        </a:p>
      </dgm:t>
    </dgm:pt>
    <dgm:pt modelId="{6EFE8E0D-9F98-472B-99EE-B90FBBEBF924}" type="sibTrans" cxnId="{8E5C7B4C-265E-4509-A2A1-8ED5D533A363}">
      <dgm:prSet/>
      <dgm:spPr/>
      <dgm:t>
        <a:bodyPr/>
        <a:lstStyle/>
        <a:p>
          <a:endParaRPr lang="fr-FR"/>
        </a:p>
      </dgm:t>
    </dgm:pt>
    <dgm:pt modelId="{E7B0F3B8-D027-422D-8FB6-5FC6FAF36F0A}">
      <dgm:prSet phldrT="[Texte]"/>
      <dgm:spPr>
        <a:xfrm>
          <a:off x="2550441" y="1474062"/>
          <a:ext cx="2230726" cy="4145294"/>
        </a:xfrm>
        <a:prstGeom prst="rect">
          <a:avLst/>
        </a:prstGeom>
        <a:solidFill>
          <a:srgbClr val="00AAD0">
            <a:tint val="40000"/>
            <a:alpha val="90000"/>
            <a:hueOff val="0"/>
            <a:satOff val="0"/>
            <a:lumOff val="0"/>
            <a:alphaOff val="0"/>
          </a:srgbClr>
        </a:solidFill>
        <a:ln w="12700" cap="flat" cmpd="sng" algn="ctr">
          <a:solidFill>
            <a:srgbClr val="00AAD0">
              <a:tint val="40000"/>
              <a:alpha val="90000"/>
              <a:hueOff val="0"/>
              <a:satOff val="0"/>
              <a:lumOff val="0"/>
              <a:alphaOff val="0"/>
            </a:srgbClr>
          </a:solidFill>
          <a:prstDash val="solid"/>
          <a:miter lim="800000"/>
        </a:ln>
        <a:effectLst/>
      </dgm:spPr>
      <dgm:t>
        <a:bodyPr/>
        <a:lstStyle/>
        <a:p>
          <a:pPr>
            <a:buChar char="•"/>
          </a:pPr>
          <a:r>
            <a:rPr lang="fr-FR" dirty="0">
              <a:solidFill>
                <a:srgbClr val="3E454A">
                  <a:hueOff val="0"/>
                  <a:satOff val="0"/>
                  <a:lumOff val="0"/>
                  <a:alphaOff val="0"/>
                </a:srgbClr>
              </a:solidFill>
              <a:latin typeface="Arial" panose="020B0604020202020204"/>
              <a:ea typeface="+mn-ea"/>
              <a:cs typeface="+mn-cs"/>
            </a:rPr>
            <a:t>Etc.</a:t>
          </a:r>
        </a:p>
      </dgm:t>
    </dgm:pt>
    <dgm:pt modelId="{5E68CA9A-274D-4231-81FC-694E6DC3F2E3}" type="parTrans" cxnId="{9F83602A-D855-4821-86AE-714CF548626A}">
      <dgm:prSet/>
      <dgm:spPr/>
      <dgm:t>
        <a:bodyPr/>
        <a:lstStyle/>
        <a:p>
          <a:endParaRPr lang="fr-FR"/>
        </a:p>
      </dgm:t>
    </dgm:pt>
    <dgm:pt modelId="{F77B7439-9B7D-47D4-AD37-87623A328D1B}" type="sibTrans" cxnId="{9F83602A-D855-4821-86AE-714CF548626A}">
      <dgm:prSet/>
      <dgm:spPr/>
      <dgm:t>
        <a:bodyPr/>
        <a:lstStyle/>
        <a:p>
          <a:endParaRPr lang="fr-FR"/>
        </a:p>
      </dgm:t>
    </dgm:pt>
    <dgm:pt modelId="{04660800-3BAF-4E49-9316-C24FB4F47B13}">
      <dgm:prSet phldrT="[Texte]"/>
      <dgm:spPr>
        <a:xfrm>
          <a:off x="7636497" y="1474062"/>
          <a:ext cx="2230726" cy="4145294"/>
        </a:xfrm>
        <a:prstGeom prst="rect">
          <a:avLst/>
        </a:prstGeom>
        <a:solidFill>
          <a:srgbClr val="A5CC74">
            <a:tint val="40000"/>
            <a:alpha val="90000"/>
            <a:hueOff val="0"/>
            <a:satOff val="0"/>
            <a:lumOff val="0"/>
            <a:alphaOff val="0"/>
          </a:srgbClr>
        </a:solidFill>
        <a:ln w="12700" cap="flat" cmpd="sng" algn="ctr">
          <a:solidFill>
            <a:srgbClr val="A5CC74">
              <a:tint val="40000"/>
              <a:alpha val="90000"/>
              <a:hueOff val="0"/>
              <a:satOff val="0"/>
              <a:lumOff val="0"/>
              <a:alphaOff val="0"/>
            </a:srgbClr>
          </a:solidFill>
          <a:prstDash val="solid"/>
          <a:miter lim="800000"/>
        </a:ln>
        <a:effectLst/>
      </dgm:spPr>
      <dgm:t>
        <a:bodyPr/>
        <a:lstStyle/>
        <a:p>
          <a:pPr>
            <a:buChar char="•"/>
          </a:pPr>
          <a:r>
            <a:rPr lang="fr-FR" dirty="0">
              <a:solidFill>
                <a:srgbClr val="3E454A">
                  <a:hueOff val="0"/>
                  <a:satOff val="0"/>
                  <a:lumOff val="0"/>
                  <a:alphaOff val="0"/>
                </a:srgbClr>
              </a:solidFill>
              <a:latin typeface="Arial" panose="020B0604020202020204"/>
              <a:ea typeface="+mn-ea"/>
              <a:cs typeface="+mn-cs"/>
            </a:rPr>
            <a:t>Stabilité des effectifs</a:t>
          </a:r>
        </a:p>
      </dgm:t>
    </dgm:pt>
    <dgm:pt modelId="{61CDFE1E-3E1A-41D8-AC1B-D37428AC6586}" type="parTrans" cxnId="{752D7A07-D972-4B6C-AC05-A20A2FF42ECA}">
      <dgm:prSet/>
      <dgm:spPr/>
      <dgm:t>
        <a:bodyPr/>
        <a:lstStyle/>
        <a:p>
          <a:endParaRPr lang="fr-FR"/>
        </a:p>
      </dgm:t>
    </dgm:pt>
    <dgm:pt modelId="{9F967B0F-BEC2-4ED2-8876-235C46B28BCF}" type="sibTrans" cxnId="{752D7A07-D972-4B6C-AC05-A20A2FF42ECA}">
      <dgm:prSet/>
      <dgm:spPr/>
      <dgm:t>
        <a:bodyPr/>
        <a:lstStyle/>
        <a:p>
          <a:endParaRPr lang="fr-FR"/>
        </a:p>
      </dgm:t>
    </dgm:pt>
    <dgm:pt modelId="{9CDF8222-E28F-4B3A-A302-2B995C880CEB}">
      <dgm:prSet phldrT="[Texte]"/>
      <dgm:spPr>
        <a:xfrm>
          <a:off x="7636497" y="1474062"/>
          <a:ext cx="2230726" cy="4145294"/>
        </a:xfrm>
        <a:prstGeom prst="rect">
          <a:avLst/>
        </a:prstGeom>
        <a:solidFill>
          <a:srgbClr val="A5CC74">
            <a:tint val="40000"/>
            <a:alpha val="90000"/>
            <a:hueOff val="0"/>
            <a:satOff val="0"/>
            <a:lumOff val="0"/>
            <a:alphaOff val="0"/>
          </a:srgbClr>
        </a:solidFill>
        <a:ln w="12700" cap="flat" cmpd="sng" algn="ctr">
          <a:solidFill>
            <a:srgbClr val="A5CC74">
              <a:tint val="40000"/>
              <a:alpha val="90000"/>
              <a:hueOff val="0"/>
              <a:satOff val="0"/>
              <a:lumOff val="0"/>
              <a:alphaOff val="0"/>
            </a:srgbClr>
          </a:solidFill>
          <a:prstDash val="solid"/>
          <a:miter lim="800000"/>
        </a:ln>
        <a:effectLst/>
      </dgm:spPr>
      <dgm:t>
        <a:bodyPr/>
        <a:lstStyle/>
        <a:p>
          <a:pPr>
            <a:buChar char="•"/>
          </a:pPr>
          <a:r>
            <a:rPr lang="fr-FR" dirty="0">
              <a:solidFill>
                <a:srgbClr val="3E454A">
                  <a:hueOff val="0"/>
                  <a:satOff val="0"/>
                  <a:lumOff val="0"/>
                  <a:alphaOff val="0"/>
                </a:srgbClr>
              </a:solidFill>
              <a:latin typeface="Arial" panose="020B0604020202020204"/>
              <a:ea typeface="+mn-ea"/>
              <a:cs typeface="+mn-cs"/>
            </a:rPr>
            <a:t>Quelles mesures prises pendant la crise</a:t>
          </a:r>
        </a:p>
      </dgm:t>
    </dgm:pt>
    <dgm:pt modelId="{198E57CA-EA3A-492E-9155-AFDC61E32D92}" type="parTrans" cxnId="{E03C17DA-8EC5-4F3B-BC34-43BF85026960}">
      <dgm:prSet/>
      <dgm:spPr/>
      <dgm:t>
        <a:bodyPr/>
        <a:lstStyle/>
        <a:p>
          <a:endParaRPr lang="fr-FR"/>
        </a:p>
      </dgm:t>
    </dgm:pt>
    <dgm:pt modelId="{3FE53D90-1F50-41CA-8C8C-75B8DA4513A8}" type="sibTrans" cxnId="{E03C17DA-8EC5-4F3B-BC34-43BF85026960}">
      <dgm:prSet/>
      <dgm:spPr/>
      <dgm:t>
        <a:bodyPr/>
        <a:lstStyle/>
        <a:p>
          <a:endParaRPr lang="fr-FR"/>
        </a:p>
      </dgm:t>
    </dgm:pt>
    <dgm:pt modelId="{361D157E-B64D-43CF-AD67-38EFB09CBC5D}">
      <dgm:prSet phldrT="[Texte]"/>
      <dgm:spPr>
        <a:xfrm>
          <a:off x="7636497" y="1474062"/>
          <a:ext cx="2230726" cy="4145294"/>
        </a:xfrm>
        <a:prstGeom prst="rect">
          <a:avLst/>
        </a:prstGeom>
        <a:solidFill>
          <a:srgbClr val="A5CC74">
            <a:tint val="40000"/>
            <a:alpha val="90000"/>
            <a:hueOff val="0"/>
            <a:satOff val="0"/>
            <a:lumOff val="0"/>
            <a:alphaOff val="0"/>
          </a:srgbClr>
        </a:solidFill>
        <a:ln w="12700" cap="flat" cmpd="sng" algn="ctr">
          <a:solidFill>
            <a:srgbClr val="A5CC74">
              <a:tint val="40000"/>
              <a:alpha val="90000"/>
              <a:hueOff val="0"/>
              <a:satOff val="0"/>
              <a:lumOff val="0"/>
              <a:alphaOff val="0"/>
            </a:srgbClr>
          </a:solidFill>
          <a:prstDash val="solid"/>
          <a:miter lim="800000"/>
        </a:ln>
        <a:effectLst/>
      </dgm:spPr>
      <dgm:t>
        <a:bodyPr/>
        <a:lstStyle/>
        <a:p>
          <a:pPr>
            <a:buChar char="•"/>
          </a:pPr>
          <a:r>
            <a:rPr lang="fr-FR" dirty="0">
              <a:solidFill>
                <a:srgbClr val="3E454A">
                  <a:hueOff val="0"/>
                  <a:satOff val="0"/>
                  <a:lumOff val="0"/>
                  <a:alphaOff val="0"/>
                </a:srgbClr>
              </a:solidFill>
              <a:latin typeface="Arial" panose="020B0604020202020204"/>
              <a:ea typeface="+mn-ea"/>
              <a:cs typeface="+mn-cs"/>
            </a:rPr>
            <a:t>Quelles mesures post crises, prospective</a:t>
          </a:r>
        </a:p>
      </dgm:t>
    </dgm:pt>
    <dgm:pt modelId="{1A2BA171-629E-4735-840A-891FFB91896E}" type="parTrans" cxnId="{5433CC8B-78BA-4975-BD77-1AC8D572CD1D}">
      <dgm:prSet/>
      <dgm:spPr/>
      <dgm:t>
        <a:bodyPr/>
        <a:lstStyle/>
        <a:p>
          <a:endParaRPr lang="fr-FR"/>
        </a:p>
      </dgm:t>
    </dgm:pt>
    <dgm:pt modelId="{BD4D8909-8FA0-41C3-B7ED-0A9F4C13093D}" type="sibTrans" cxnId="{5433CC8B-78BA-4975-BD77-1AC8D572CD1D}">
      <dgm:prSet/>
      <dgm:spPr/>
      <dgm:t>
        <a:bodyPr/>
        <a:lstStyle/>
        <a:p>
          <a:endParaRPr lang="fr-FR"/>
        </a:p>
      </dgm:t>
    </dgm:pt>
    <dgm:pt modelId="{52547E14-19F9-4DE6-921F-0B4177515C8F}">
      <dgm:prSet phldrT="[Texte]"/>
      <dgm:spPr>
        <a:xfrm>
          <a:off x="7636497" y="1474062"/>
          <a:ext cx="2230726" cy="4145294"/>
        </a:xfrm>
        <a:prstGeom prst="rect">
          <a:avLst/>
        </a:prstGeom>
        <a:solidFill>
          <a:srgbClr val="A5CC74">
            <a:tint val="40000"/>
            <a:alpha val="90000"/>
            <a:hueOff val="0"/>
            <a:satOff val="0"/>
            <a:lumOff val="0"/>
            <a:alphaOff val="0"/>
          </a:srgbClr>
        </a:solidFill>
        <a:ln w="12700" cap="flat" cmpd="sng" algn="ctr">
          <a:solidFill>
            <a:srgbClr val="A5CC74">
              <a:tint val="40000"/>
              <a:alpha val="90000"/>
              <a:hueOff val="0"/>
              <a:satOff val="0"/>
              <a:lumOff val="0"/>
              <a:alphaOff val="0"/>
            </a:srgbClr>
          </a:solidFill>
          <a:prstDash val="solid"/>
          <a:miter lim="800000"/>
        </a:ln>
        <a:effectLst/>
      </dgm:spPr>
      <dgm:t>
        <a:bodyPr/>
        <a:lstStyle/>
        <a:p>
          <a:pPr>
            <a:buChar char="•"/>
          </a:pPr>
          <a:r>
            <a:rPr lang="fr-FR" dirty="0">
              <a:solidFill>
                <a:srgbClr val="3E454A">
                  <a:hueOff val="0"/>
                  <a:satOff val="0"/>
                  <a:lumOff val="0"/>
                  <a:alphaOff val="0"/>
                </a:srgbClr>
              </a:solidFill>
              <a:latin typeface="Arial" panose="020B0604020202020204"/>
              <a:ea typeface="+mn-ea"/>
              <a:cs typeface="+mn-cs"/>
            </a:rPr>
            <a:t>Etc.</a:t>
          </a:r>
        </a:p>
      </dgm:t>
    </dgm:pt>
    <dgm:pt modelId="{F527BE77-B4AE-41C4-A35B-528021604CF4}" type="parTrans" cxnId="{A55C4E5C-D64E-4F19-91CB-42A3A54CECEF}">
      <dgm:prSet/>
      <dgm:spPr/>
      <dgm:t>
        <a:bodyPr/>
        <a:lstStyle/>
        <a:p>
          <a:endParaRPr lang="fr-FR"/>
        </a:p>
      </dgm:t>
    </dgm:pt>
    <dgm:pt modelId="{733E7DB2-02C2-49AA-9E9F-418E619A77A7}" type="sibTrans" cxnId="{A55C4E5C-D64E-4F19-91CB-42A3A54CECEF}">
      <dgm:prSet/>
      <dgm:spPr/>
      <dgm:t>
        <a:bodyPr/>
        <a:lstStyle/>
        <a:p>
          <a:endParaRPr lang="fr-FR"/>
        </a:p>
      </dgm:t>
    </dgm:pt>
    <dgm:pt modelId="{7FA5C643-069E-4BDF-A6E9-F9BE4878D772}">
      <dgm:prSet phldrT="[Texte]"/>
      <dgm:spPr>
        <a:xfrm>
          <a:off x="5093469" y="1474062"/>
          <a:ext cx="2230726" cy="4145294"/>
        </a:xfrm>
        <a:prstGeom prst="rect">
          <a:avLst/>
        </a:prstGeom>
        <a:solidFill>
          <a:srgbClr val="F49D63">
            <a:tint val="40000"/>
            <a:alpha val="90000"/>
            <a:hueOff val="0"/>
            <a:satOff val="0"/>
            <a:lumOff val="0"/>
            <a:alphaOff val="0"/>
          </a:srgbClr>
        </a:solidFill>
        <a:ln w="12700" cap="flat" cmpd="sng" algn="ctr">
          <a:solidFill>
            <a:srgbClr val="F49D63">
              <a:tint val="40000"/>
              <a:alpha val="90000"/>
              <a:hueOff val="0"/>
              <a:satOff val="0"/>
              <a:lumOff val="0"/>
              <a:alphaOff val="0"/>
            </a:srgbClr>
          </a:solidFill>
          <a:prstDash val="solid"/>
          <a:miter lim="800000"/>
        </a:ln>
        <a:effectLst/>
      </dgm:spPr>
      <dgm:t>
        <a:bodyPr/>
        <a:lstStyle/>
        <a:p>
          <a:pPr>
            <a:buChar char="•"/>
          </a:pPr>
          <a:r>
            <a:rPr lang="fr-FR" dirty="0">
              <a:solidFill>
                <a:srgbClr val="3E454A">
                  <a:hueOff val="0"/>
                  <a:satOff val="0"/>
                  <a:lumOff val="0"/>
                  <a:alphaOff val="0"/>
                </a:srgbClr>
              </a:solidFill>
              <a:latin typeface="Arial" panose="020B0604020202020204"/>
              <a:ea typeface="+mn-ea"/>
              <a:cs typeface="+mn-cs"/>
            </a:rPr>
            <a:t>Etc…</a:t>
          </a:r>
        </a:p>
      </dgm:t>
    </dgm:pt>
    <dgm:pt modelId="{4EB69573-D68E-44B7-AEC5-DDA567CD504D}" type="parTrans" cxnId="{44F088C7-BCEC-475E-8003-740CAB8A356A}">
      <dgm:prSet/>
      <dgm:spPr/>
      <dgm:t>
        <a:bodyPr/>
        <a:lstStyle/>
        <a:p>
          <a:endParaRPr lang="fr-FR"/>
        </a:p>
      </dgm:t>
    </dgm:pt>
    <dgm:pt modelId="{E77178B0-D49B-4316-B813-65A9815A3861}" type="sibTrans" cxnId="{44F088C7-BCEC-475E-8003-740CAB8A356A}">
      <dgm:prSet/>
      <dgm:spPr/>
      <dgm:t>
        <a:bodyPr/>
        <a:lstStyle/>
        <a:p>
          <a:endParaRPr lang="fr-FR"/>
        </a:p>
      </dgm:t>
    </dgm:pt>
    <dgm:pt modelId="{6DE527C2-401D-4B7D-B23A-25D45636B8ED}">
      <dgm:prSet phldrT="[Texte]"/>
      <dgm:spPr>
        <a:xfrm>
          <a:off x="7412" y="1474062"/>
          <a:ext cx="2230726" cy="4145294"/>
        </a:xfrm>
        <a:prstGeom prst="rect">
          <a:avLst/>
        </a:prstGeom>
        <a:solidFill>
          <a:srgbClr val="FCBE04">
            <a:tint val="40000"/>
            <a:alpha val="90000"/>
            <a:hueOff val="0"/>
            <a:satOff val="0"/>
            <a:lumOff val="0"/>
            <a:alphaOff val="0"/>
          </a:srgbClr>
        </a:solidFill>
        <a:ln w="12700" cap="flat" cmpd="sng" algn="ctr">
          <a:solidFill>
            <a:srgbClr val="FCBE04">
              <a:tint val="40000"/>
              <a:alpha val="90000"/>
              <a:hueOff val="0"/>
              <a:satOff val="0"/>
              <a:lumOff val="0"/>
              <a:alphaOff val="0"/>
            </a:srgbClr>
          </a:solidFill>
          <a:prstDash val="solid"/>
          <a:miter lim="800000"/>
        </a:ln>
        <a:effectLst/>
      </dgm:spPr>
      <dgm:t>
        <a:bodyPr/>
        <a:lstStyle/>
        <a:p>
          <a:pPr>
            <a:buChar char="•"/>
          </a:pPr>
          <a:endParaRPr lang="fr-FR" dirty="0">
            <a:solidFill>
              <a:srgbClr val="3E454A">
                <a:hueOff val="0"/>
                <a:satOff val="0"/>
                <a:lumOff val="0"/>
                <a:alphaOff val="0"/>
              </a:srgbClr>
            </a:solidFill>
            <a:latin typeface="Arial" panose="020B0604020202020204"/>
            <a:ea typeface="+mn-ea"/>
            <a:cs typeface="+mn-cs"/>
          </a:endParaRPr>
        </a:p>
      </dgm:t>
    </dgm:pt>
    <dgm:pt modelId="{B53B36B1-A954-457A-A93D-46785FE8CACA}" type="parTrans" cxnId="{A66706C0-7CA3-4AA7-A5DB-3840978B9DC3}">
      <dgm:prSet/>
      <dgm:spPr/>
      <dgm:t>
        <a:bodyPr/>
        <a:lstStyle/>
        <a:p>
          <a:endParaRPr lang="fr-FR"/>
        </a:p>
      </dgm:t>
    </dgm:pt>
    <dgm:pt modelId="{31369F60-A874-4145-A02D-B7673324419E}" type="sibTrans" cxnId="{A66706C0-7CA3-4AA7-A5DB-3840978B9DC3}">
      <dgm:prSet/>
      <dgm:spPr/>
      <dgm:t>
        <a:bodyPr/>
        <a:lstStyle/>
        <a:p>
          <a:endParaRPr lang="fr-FR"/>
        </a:p>
      </dgm:t>
    </dgm:pt>
    <dgm:pt modelId="{36F2D563-D3A4-4C0C-8666-B2C5C60F642A}">
      <dgm:prSet phldrT="[Texte]"/>
      <dgm:spPr>
        <a:xfrm>
          <a:off x="7412" y="1474062"/>
          <a:ext cx="2230726" cy="4145294"/>
        </a:xfrm>
        <a:prstGeom prst="rect">
          <a:avLst/>
        </a:prstGeom>
        <a:solidFill>
          <a:srgbClr val="FCBE04">
            <a:tint val="40000"/>
            <a:alpha val="90000"/>
            <a:hueOff val="0"/>
            <a:satOff val="0"/>
            <a:lumOff val="0"/>
            <a:alphaOff val="0"/>
          </a:srgbClr>
        </a:solidFill>
        <a:ln w="12700" cap="flat" cmpd="sng" algn="ctr">
          <a:solidFill>
            <a:srgbClr val="FCBE04">
              <a:tint val="40000"/>
              <a:alpha val="90000"/>
              <a:hueOff val="0"/>
              <a:satOff val="0"/>
              <a:lumOff val="0"/>
              <a:alphaOff val="0"/>
            </a:srgbClr>
          </a:solidFill>
          <a:prstDash val="solid"/>
          <a:miter lim="800000"/>
        </a:ln>
        <a:effectLst/>
      </dgm:spPr>
      <dgm:t>
        <a:bodyPr/>
        <a:lstStyle/>
        <a:p>
          <a:pPr>
            <a:buChar char="•"/>
          </a:pPr>
          <a:endParaRPr lang="fr-FR" dirty="0">
            <a:solidFill>
              <a:srgbClr val="3E454A">
                <a:hueOff val="0"/>
                <a:satOff val="0"/>
                <a:lumOff val="0"/>
                <a:alphaOff val="0"/>
              </a:srgbClr>
            </a:solidFill>
            <a:latin typeface="Arial" panose="020B0604020202020204"/>
            <a:ea typeface="+mn-ea"/>
            <a:cs typeface="+mn-cs"/>
          </a:endParaRPr>
        </a:p>
      </dgm:t>
    </dgm:pt>
    <dgm:pt modelId="{E9A2F917-AFA6-4393-B745-8012A7E8D685}" type="parTrans" cxnId="{69B3D2E8-CC6C-4397-AD12-CE5B1A04665E}">
      <dgm:prSet/>
      <dgm:spPr/>
      <dgm:t>
        <a:bodyPr/>
        <a:lstStyle/>
        <a:p>
          <a:endParaRPr lang="fr-FR"/>
        </a:p>
      </dgm:t>
    </dgm:pt>
    <dgm:pt modelId="{8CA46C9C-9B3C-494D-8AE3-532EF0E17BDA}" type="sibTrans" cxnId="{69B3D2E8-CC6C-4397-AD12-CE5B1A04665E}">
      <dgm:prSet/>
      <dgm:spPr/>
      <dgm:t>
        <a:bodyPr/>
        <a:lstStyle/>
        <a:p>
          <a:endParaRPr lang="fr-FR"/>
        </a:p>
      </dgm:t>
    </dgm:pt>
    <dgm:pt modelId="{FFDD4EB7-B856-4283-A3FA-C931409ADE92}">
      <dgm:prSet phldrT="[Texte]"/>
      <dgm:spPr>
        <a:xfrm>
          <a:off x="7412" y="1474062"/>
          <a:ext cx="2230726" cy="4145294"/>
        </a:xfrm>
        <a:prstGeom prst="rect">
          <a:avLst/>
        </a:prstGeom>
        <a:solidFill>
          <a:srgbClr val="FCBE04">
            <a:tint val="40000"/>
            <a:alpha val="90000"/>
            <a:hueOff val="0"/>
            <a:satOff val="0"/>
            <a:lumOff val="0"/>
            <a:alphaOff val="0"/>
          </a:srgbClr>
        </a:solidFill>
        <a:ln w="12700" cap="flat" cmpd="sng" algn="ctr">
          <a:solidFill>
            <a:srgbClr val="FCBE04">
              <a:tint val="40000"/>
              <a:alpha val="90000"/>
              <a:hueOff val="0"/>
              <a:satOff val="0"/>
              <a:lumOff val="0"/>
              <a:alphaOff val="0"/>
            </a:srgbClr>
          </a:solidFill>
          <a:prstDash val="solid"/>
          <a:miter lim="800000"/>
        </a:ln>
        <a:effectLst/>
      </dgm:spPr>
      <dgm:t>
        <a:bodyPr/>
        <a:lstStyle/>
        <a:p>
          <a:pPr>
            <a:buChar char="•"/>
          </a:pPr>
          <a:r>
            <a:rPr lang="fr-FR" dirty="0">
              <a:solidFill>
                <a:srgbClr val="3E454A">
                  <a:hueOff val="0"/>
                  <a:satOff val="0"/>
                  <a:lumOff val="0"/>
                  <a:alphaOff val="0"/>
                </a:srgbClr>
              </a:solidFill>
              <a:latin typeface="Arial" panose="020B0604020202020204"/>
              <a:ea typeface="+mn-ea"/>
              <a:cs typeface="+mn-cs"/>
            </a:rPr>
            <a:t>Capacité de soutien des dirigeants </a:t>
          </a:r>
        </a:p>
      </dgm:t>
    </dgm:pt>
    <dgm:pt modelId="{B0E58B43-50F1-44D5-8930-59AFF64EF411}" type="parTrans" cxnId="{1917FC2C-9E46-437D-B2CD-55D2A2E70799}">
      <dgm:prSet/>
      <dgm:spPr/>
      <dgm:t>
        <a:bodyPr/>
        <a:lstStyle/>
        <a:p>
          <a:endParaRPr lang="fr-FR"/>
        </a:p>
      </dgm:t>
    </dgm:pt>
    <dgm:pt modelId="{B808399F-4509-4A72-A610-31EF2004663D}" type="sibTrans" cxnId="{1917FC2C-9E46-437D-B2CD-55D2A2E70799}">
      <dgm:prSet/>
      <dgm:spPr/>
      <dgm:t>
        <a:bodyPr/>
        <a:lstStyle/>
        <a:p>
          <a:endParaRPr lang="fr-FR"/>
        </a:p>
      </dgm:t>
    </dgm:pt>
    <dgm:pt modelId="{A227ED8D-4BEA-4AEF-B752-0E1BEE502D7D}">
      <dgm:prSet phldrT="[Texte]"/>
      <dgm:spPr>
        <a:xfrm>
          <a:off x="2550441" y="1474062"/>
          <a:ext cx="2230726" cy="4145294"/>
        </a:xfrm>
        <a:prstGeom prst="rect">
          <a:avLst/>
        </a:prstGeom>
        <a:solidFill>
          <a:srgbClr val="00AAD0">
            <a:tint val="40000"/>
            <a:alpha val="90000"/>
            <a:hueOff val="0"/>
            <a:satOff val="0"/>
            <a:lumOff val="0"/>
            <a:alphaOff val="0"/>
          </a:srgbClr>
        </a:solidFill>
        <a:ln w="12700" cap="flat" cmpd="sng" algn="ctr">
          <a:solidFill>
            <a:srgbClr val="00AAD0">
              <a:tint val="40000"/>
              <a:alpha val="90000"/>
              <a:hueOff val="0"/>
              <a:satOff val="0"/>
              <a:lumOff val="0"/>
              <a:alphaOff val="0"/>
            </a:srgbClr>
          </a:solidFill>
          <a:prstDash val="solid"/>
          <a:miter lim="800000"/>
        </a:ln>
        <a:effectLst/>
      </dgm:spPr>
      <dgm:t>
        <a:bodyPr/>
        <a:lstStyle/>
        <a:p>
          <a:pPr>
            <a:buChar char="•"/>
          </a:pPr>
          <a:endParaRPr lang="fr-FR" dirty="0">
            <a:solidFill>
              <a:srgbClr val="3E454A">
                <a:hueOff val="0"/>
                <a:satOff val="0"/>
                <a:lumOff val="0"/>
                <a:alphaOff val="0"/>
              </a:srgbClr>
            </a:solidFill>
            <a:latin typeface="Arial" panose="020B0604020202020204"/>
            <a:ea typeface="+mn-ea"/>
            <a:cs typeface="+mn-cs"/>
          </a:endParaRPr>
        </a:p>
      </dgm:t>
    </dgm:pt>
    <dgm:pt modelId="{63000264-294F-4B2C-98C7-47C395DD884B}" type="parTrans" cxnId="{7B2E4AF5-A607-442F-92E4-52443399363D}">
      <dgm:prSet/>
      <dgm:spPr/>
      <dgm:t>
        <a:bodyPr/>
        <a:lstStyle/>
        <a:p>
          <a:endParaRPr lang="fr-FR"/>
        </a:p>
      </dgm:t>
    </dgm:pt>
    <dgm:pt modelId="{820C28A0-E6C9-48E8-9E58-F15D3EE5C99C}" type="sibTrans" cxnId="{7B2E4AF5-A607-442F-92E4-52443399363D}">
      <dgm:prSet/>
      <dgm:spPr/>
      <dgm:t>
        <a:bodyPr/>
        <a:lstStyle/>
        <a:p>
          <a:endParaRPr lang="fr-FR"/>
        </a:p>
      </dgm:t>
    </dgm:pt>
    <dgm:pt modelId="{26AFA253-BCD3-48A8-A449-BFBBD0DFBB1D}">
      <dgm:prSet phldrT="[Texte]"/>
      <dgm:spPr>
        <a:xfrm>
          <a:off x="2550441" y="1474062"/>
          <a:ext cx="2230726" cy="4145294"/>
        </a:xfrm>
        <a:prstGeom prst="rect">
          <a:avLst/>
        </a:prstGeom>
        <a:solidFill>
          <a:srgbClr val="00AAD0">
            <a:tint val="40000"/>
            <a:alpha val="90000"/>
            <a:hueOff val="0"/>
            <a:satOff val="0"/>
            <a:lumOff val="0"/>
            <a:alphaOff val="0"/>
          </a:srgbClr>
        </a:solidFill>
        <a:ln w="12700" cap="flat" cmpd="sng" algn="ctr">
          <a:solidFill>
            <a:srgbClr val="00AAD0">
              <a:tint val="40000"/>
              <a:alpha val="90000"/>
              <a:hueOff val="0"/>
              <a:satOff val="0"/>
              <a:lumOff val="0"/>
              <a:alphaOff val="0"/>
            </a:srgbClr>
          </a:solidFill>
          <a:prstDash val="solid"/>
          <a:miter lim="800000"/>
        </a:ln>
        <a:effectLst/>
      </dgm:spPr>
      <dgm:t>
        <a:bodyPr/>
        <a:lstStyle/>
        <a:p>
          <a:pPr>
            <a:buChar char="•"/>
          </a:pPr>
          <a:endParaRPr lang="fr-FR" dirty="0">
            <a:solidFill>
              <a:srgbClr val="3E454A">
                <a:hueOff val="0"/>
                <a:satOff val="0"/>
                <a:lumOff val="0"/>
                <a:alphaOff val="0"/>
              </a:srgbClr>
            </a:solidFill>
            <a:latin typeface="Arial" panose="020B0604020202020204"/>
            <a:ea typeface="+mn-ea"/>
            <a:cs typeface="+mn-cs"/>
          </a:endParaRPr>
        </a:p>
      </dgm:t>
    </dgm:pt>
    <dgm:pt modelId="{74E10CC8-091E-476E-B405-8CEAF06D6D68}" type="parTrans" cxnId="{BD977335-BB76-4150-BF84-C1D6D931A5B7}">
      <dgm:prSet/>
      <dgm:spPr/>
      <dgm:t>
        <a:bodyPr/>
        <a:lstStyle/>
        <a:p>
          <a:endParaRPr lang="fr-FR"/>
        </a:p>
      </dgm:t>
    </dgm:pt>
    <dgm:pt modelId="{31CE55F8-5FE5-433C-B0CB-2260756AD693}" type="sibTrans" cxnId="{BD977335-BB76-4150-BF84-C1D6D931A5B7}">
      <dgm:prSet/>
      <dgm:spPr/>
      <dgm:t>
        <a:bodyPr/>
        <a:lstStyle/>
        <a:p>
          <a:endParaRPr lang="fr-FR"/>
        </a:p>
      </dgm:t>
    </dgm:pt>
    <dgm:pt modelId="{689DD745-F785-42C4-9C84-5F7CA27A0D61}">
      <dgm:prSet phldrT="[Texte]"/>
      <dgm:spPr>
        <a:xfrm>
          <a:off x="2550441" y="1474062"/>
          <a:ext cx="2230726" cy="4145294"/>
        </a:xfrm>
        <a:prstGeom prst="rect">
          <a:avLst/>
        </a:prstGeom>
        <a:solidFill>
          <a:srgbClr val="00AAD0">
            <a:tint val="40000"/>
            <a:alpha val="90000"/>
            <a:hueOff val="0"/>
            <a:satOff val="0"/>
            <a:lumOff val="0"/>
            <a:alphaOff val="0"/>
          </a:srgbClr>
        </a:solidFill>
        <a:ln w="12700" cap="flat" cmpd="sng" algn="ctr">
          <a:solidFill>
            <a:srgbClr val="00AAD0">
              <a:tint val="40000"/>
              <a:alpha val="90000"/>
              <a:hueOff val="0"/>
              <a:satOff val="0"/>
              <a:lumOff val="0"/>
              <a:alphaOff val="0"/>
            </a:srgbClr>
          </a:solidFill>
          <a:prstDash val="solid"/>
          <a:miter lim="800000"/>
        </a:ln>
        <a:effectLst/>
      </dgm:spPr>
      <dgm:t>
        <a:bodyPr/>
        <a:lstStyle/>
        <a:p>
          <a:pPr>
            <a:buChar char="•"/>
          </a:pPr>
          <a:endParaRPr lang="fr-FR" dirty="0">
            <a:solidFill>
              <a:srgbClr val="3E454A">
                <a:hueOff val="0"/>
                <a:satOff val="0"/>
                <a:lumOff val="0"/>
                <a:alphaOff val="0"/>
              </a:srgbClr>
            </a:solidFill>
            <a:latin typeface="Arial" panose="020B0604020202020204"/>
            <a:ea typeface="+mn-ea"/>
            <a:cs typeface="+mn-cs"/>
          </a:endParaRPr>
        </a:p>
      </dgm:t>
    </dgm:pt>
    <dgm:pt modelId="{48F2D090-7373-4514-9970-E1FD91A0A08C}" type="parTrans" cxnId="{925980F6-D389-440A-AAC7-48140CB1AA3E}">
      <dgm:prSet/>
      <dgm:spPr/>
      <dgm:t>
        <a:bodyPr/>
        <a:lstStyle/>
        <a:p>
          <a:endParaRPr lang="fr-FR"/>
        </a:p>
      </dgm:t>
    </dgm:pt>
    <dgm:pt modelId="{C7C88711-ABC7-47A0-A785-93B71CD075AA}" type="sibTrans" cxnId="{925980F6-D389-440A-AAC7-48140CB1AA3E}">
      <dgm:prSet/>
      <dgm:spPr/>
      <dgm:t>
        <a:bodyPr/>
        <a:lstStyle/>
        <a:p>
          <a:endParaRPr lang="fr-FR"/>
        </a:p>
      </dgm:t>
    </dgm:pt>
    <dgm:pt modelId="{05932D6F-5C99-4A9E-A60D-10D725BB9E6B}">
      <dgm:prSet phldrT="[Texte]"/>
      <dgm:spPr>
        <a:xfrm>
          <a:off x="7412" y="1474062"/>
          <a:ext cx="2230726" cy="4145294"/>
        </a:xfrm>
        <a:prstGeom prst="rect">
          <a:avLst/>
        </a:prstGeom>
        <a:solidFill>
          <a:srgbClr val="FCBE04">
            <a:tint val="40000"/>
            <a:alpha val="90000"/>
            <a:hueOff val="0"/>
            <a:satOff val="0"/>
            <a:lumOff val="0"/>
            <a:alphaOff val="0"/>
          </a:srgbClr>
        </a:solidFill>
        <a:ln w="12700" cap="flat" cmpd="sng" algn="ctr">
          <a:solidFill>
            <a:srgbClr val="FCBE04">
              <a:tint val="40000"/>
              <a:alpha val="90000"/>
              <a:hueOff val="0"/>
              <a:satOff val="0"/>
              <a:lumOff val="0"/>
              <a:alphaOff val="0"/>
            </a:srgbClr>
          </a:solidFill>
          <a:prstDash val="solid"/>
          <a:miter lim="800000"/>
        </a:ln>
        <a:effectLst/>
      </dgm:spPr>
      <dgm:t>
        <a:bodyPr/>
        <a:lstStyle/>
        <a:p>
          <a:pPr>
            <a:buChar char="•"/>
          </a:pPr>
          <a:endParaRPr lang="fr-FR" dirty="0">
            <a:solidFill>
              <a:srgbClr val="3E454A">
                <a:hueOff val="0"/>
                <a:satOff val="0"/>
                <a:lumOff val="0"/>
                <a:alphaOff val="0"/>
              </a:srgbClr>
            </a:solidFill>
            <a:latin typeface="Arial" panose="020B0604020202020204"/>
            <a:ea typeface="+mn-ea"/>
            <a:cs typeface="+mn-cs"/>
          </a:endParaRPr>
        </a:p>
      </dgm:t>
    </dgm:pt>
    <dgm:pt modelId="{281E6973-1A00-44CF-B205-4CE9E3967FAB}" type="parTrans" cxnId="{14535A47-1796-4FDE-AD9D-5FFC38C37407}">
      <dgm:prSet/>
      <dgm:spPr/>
      <dgm:t>
        <a:bodyPr/>
        <a:lstStyle/>
        <a:p>
          <a:endParaRPr lang="fr-FR"/>
        </a:p>
      </dgm:t>
    </dgm:pt>
    <dgm:pt modelId="{2A1452B9-F2B7-4224-B4D2-50945C42783F}" type="sibTrans" cxnId="{14535A47-1796-4FDE-AD9D-5FFC38C37407}">
      <dgm:prSet/>
      <dgm:spPr/>
      <dgm:t>
        <a:bodyPr/>
        <a:lstStyle/>
        <a:p>
          <a:endParaRPr lang="fr-FR"/>
        </a:p>
      </dgm:t>
    </dgm:pt>
    <dgm:pt modelId="{9BAC576B-AE20-4F2B-BA68-08A259CC76B6}">
      <dgm:prSet phldrT="[Texte]"/>
      <dgm:spPr>
        <a:xfrm>
          <a:off x="5093469" y="1474062"/>
          <a:ext cx="2230726" cy="4145294"/>
        </a:xfrm>
        <a:prstGeom prst="rect">
          <a:avLst/>
        </a:prstGeom>
        <a:solidFill>
          <a:srgbClr val="F49D63">
            <a:tint val="40000"/>
            <a:alpha val="90000"/>
            <a:hueOff val="0"/>
            <a:satOff val="0"/>
            <a:lumOff val="0"/>
            <a:alphaOff val="0"/>
          </a:srgbClr>
        </a:solidFill>
        <a:ln w="12700" cap="flat" cmpd="sng" algn="ctr">
          <a:solidFill>
            <a:srgbClr val="F49D63">
              <a:tint val="40000"/>
              <a:alpha val="90000"/>
              <a:hueOff val="0"/>
              <a:satOff val="0"/>
              <a:lumOff val="0"/>
              <a:alphaOff val="0"/>
            </a:srgbClr>
          </a:solidFill>
          <a:prstDash val="solid"/>
          <a:miter lim="800000"/>
        </a:ln>
        <a:effectLst/>
      </dgm:spPr>
      <dgm:t>
        <a:bodyPr/>
        <a:lstStyle/>
        <a:p>
          <a:pPr>
            <a:buChar char="•"/>
          </a:pPr>
          <a:endParaRPr lang="fr-FR" dirty="0">
            <a:solidFill>
              <a:srgbClr val="3E454A">
                <a:hueOff val="0"/>
                <a:satOff val="0"/>
                <a:lumOff val="0"/>
                <a:alphaOff val="0"/>
              </a:srgbClr>
            </a:solidFill>
            <a:latin typeface="Arial" panose="020B0604020202020204"/>
            <a:ea typeface="+mn-ea"/>
            <a:cs typeface="+mn-cs"/>
          </a:endParaRPr>
        </a:p>
      </dgm:t>
    </dgm:pt>
    <dgm:pt modelId="{E8E080D6-B6D8-48A6-9FCF-B27E773911B1}" type="parTrans" cxnId="{5203E4C6-FBED-4893-B26E-37874F09471E}">
      <dgm:prSet/>
      <dgm:spPr/>
      <dgm:t>
        <a:bodyPr/>
        <a:lstStyle/>
        <a:p>
          <a:endParaRPr lang="fr-FR"/>
        </a:p>
      </dgm:t>
    </dgm:pt>
    <dgm:pt modelId="{8BCC5B82-921A-4F39-AAFB-8D497F56B180}" type="sibTrans" cxnId="{5203E4C6-FBED-4893-B26E-37874F09471E}">
      <dgm:prSet/>
      <dgm:spPr/>
      <dgm:t>
        <a:bodyPr/>
        <a:lstStyle/>
        <a:p>
          <a:endParaRPr lang="fr-FR"/>
        </a:p>
      </dgm:t>
    </dgm:pt>
    <dgm:pt modelId="{29A4F359-2708-47A0-9004-C012CF16E7BA}">
      <dgm:prSet phldrT="[Texte]"/>
      <dgm:spPr>
        <a:xfrm>
          <a:off x="5093469" y="1474062"/>
          <a:ext cx="2230726" cy="4145294"/>
        </a:xfrm>
        <a:prstGeom prst="rect">
          <a:avLst/>
        </a:prstGeom>
        <a:solidFill>
          <a:srgbClr val="F49D63">
            <a:tint val="40000"/>
            <a:alpha val="90000"/>
            <a:hueOff val="0"/>
            <a:satOff val="0"/>
            <a:lumOff val="0"/>
            <a:alphaOff val="0"/>
          </a:srgbClr>
        </a:solidFill>
        <a:ln w="12700" cap="flat" cmpd="sng" algn="ctr">
          <a:solidFill>
            <a:srgbClr val="F49D63">
              <a:tint val="40000"/>
              <a:alpha val="90000"/>
              <a:hueOff val="0"/>
              <a:satOff val="0"/>
              <a:lumOff val="0"/>
              <a:alphaOff val="0"/>
            </a:srgbClr>
          </a:solidFill>
          <a:prstDash val="solid"/>
          <a:miter lim="800000"/>
        </a:ln>
        <a:effectLst/>
      </dgm:spPr>
      <dgm:t>
        <a:bodyPr/>
        <a:lstStyle/>
        <a:p>
          <a:pPr>
            <a:buChar char="•"/>
          </a:pPr>
          <a:endParaRPr lang="fr-FR" dirty="0">
            <a:solidFill>
              <a:srgbClr val="3E454A">
                <a:hueOff val="0"/>
                <a:satOff val="0"/>
                <a:lumOff val="0"/>
                <a:alphaOff val="0"/>
              </a:srgbClr>
            </a:solidFill>
            <a:latin typeface="Arial" panose="020B0604020202020204"/>
            <a:ea typeface="+mn-ea"/>
            <a:cs typeface="+mn-cs"/>
          </a:endParaRPr>
        </a:p>
      </dgm:t>
    </dgm:pt>
    <dgm:pt modelId="{7F735EF8-5C71-4494-A2C1-197FB59746EC}" type="parTrans" cxnId="{409D3793-0F69-4C69-9402-EB48C42928BB}">
      <dgm:prSet/>
      <dgm:spPr/>
      <dgm:t>
        <a:bodyPr/>
        <a:lstStyle/>
        <a:p>
          <a:endParaRPr lang="fr-FR"/>
        </a:p>
      </dgm:t>
    </dgm:pt>
    <dgm:pt modelId="{4A2D1ADF-F6DF-4925-8D68-57695E352C7C}" type="sibTrans" cxnId="{409D3793-0F69-4C69-9402-EB48C42928BB}">
      <dgm:prSet/>
      <dgm:spPr/>
      <dgm:t>
        <a:bodyPr/>
        <a:lstStyle/>
        <a:p>
          <a:endParaRPr lang="fr-FR"/>
        </a:p>
      </dgm:t>
    </dgm:pt>
    <dgm:pt modelId="{BA3E443E-0E86-485E-A3C9-C7CE924CF677}">
      <dgm:prSet phldrT="[Texte]"/>
      <dgm:spPr>
        <a:xfrm>
          <a:off x="5093469" y="1474062"/>
          <a:ext cx="2230726" cy="4145294"/>
        </a:xfrm>
        <a:prstGeom prst="rect">
          <a:avLst/>
        </a:prstGeom>
        <a:solidFill>
          <a:srgbClr val="F49D63">
            <a:tint val="40000"/>
            <a:alpha val="90000"/>
            <a:hueOff val="0"/>
            <a:satOff val="0"/>
            <a:lumOff val="0"/>
            <a:alphaOff val="0"/>
          </a:srgbClr>
        </a:solidFill>
        <a:ln w="12700" cap="flat" cmpd="sng" algn="ctr">
          <a:solidFill>
            <a:srgbClr val="F49D63">
              <a:tint val="40000"/>
              <a:alpha val="90000"/>
              <a:hueOff val="0"/>
              <a:satOff val="0"/>
              <a:lumOff val="0"/>
              <a:alphaOff val="0"/>
            </a:srgbClr>
          </a:solidFill>
          <a:prstDash val="solid"/>
          <a:miter lim="800000"/>
        </a:ln>
        <a:effectLst/>
      </dgm:spPr>
      <dgm:t>
        <a:bodyPr/>
        <a:lstStyle/>
        <a:p>
          <a:pPr>
            <a:buChar char="•"/>
          </a:pPr>
          <a:endParaRPr lang="fr-FR" dirty="0">
            <a:solidFill>
              <a:srgbClr val="3E454A">
                <a:hueOff val="0"/>
                <a:satOff val="0"/>
                <a:lumOff val="0"/>
                <a:alphaOff val="0"/>
              </a:srgbClr>
            </a:solidFill>
            <a:latin typeface="Arial" panose="020B0604020202020204"/>
            <a:ea typeface="+mn-ea"/>
            <a:cs typeface="+mn-cs"/>
          </a:endParaRPr>
        </a:p>
      </dgm:t>
    </dgm:pt>
    <dgm:pt modelId="{50B9413A-50D3-4B77-8B6F-AF3F1EF21742}" type="parTrans" cxnId="{1D5DAB43-849A-4482-9E2A-D6889FB25C4B}">
      <dgm:prSet/>
      <dgm:spPr/>
      <dgm:t>
        <a:bodyPr/>
        <a:lstStyle/>
        <a:p>
          <a:endParaRPr lang="fr-FR"/>
        </a:p>
      </dgm:t>
    </dgm:pt>
    <dgm:pt modelId="{56E040D5-B800-4292-840C-B2E9B8028052}" type="sibTrans" cxnId="{1D5DAB43-849A-4482-9E2A-D6889FB25C4B}">
      <dgm:prSet/>
      <dgm:spPr/>
      <dgm:t>
        <a:bodyPr/>
        <a:lstStyle/>
        <a:p>
          <a:endParaRPr lang="fr-FR"/>
        </a:p>
      </dgm:t>
    </dgm:pt>
    <dgm:pt modelId="{D7623F17-5667-4483-8F29-616B0EC7E314}">
      <dgm:prSet phldrT="[Texte]"/>
      <dgm:spPr>
        <a:xfrm>
          <a:off x="5093469" y="1474062"/>
          <a:ext cx="2230726" cy="4145294"/>
        </a:xfrm>
        <a:prstGeom prst="rect">
          <a:avLst/>
        </a:prstGeom>
        <a:solidFill>
          <a:srgbClr val="F49D63">
            <a:tint val="40000"/>
            <a:alpha val="90000"/>
            <a:hueOff val="0"/>
            <a:satOff val="0"/>
            <a:lumOff val="0"/>
            <a:alphaOff val="0"/>
          </a:srgbClr>
        </a:solidFill>
        <a:ln w="12700" cap="flat" cmpd="sng" algn="ctr">
          <a:solidFill>
            <a:srgbClr val="F49D63">
              <a:tint val="40000"/>
              <a:alpha val="90000"/>
              <a:hueOff val="0"/>
              <a:satOff val="0"/>
              <a:lumOff val="0"/>
              <a:alphaOff val="0"/>
            </a:srgbClr>
          </a:solidFill>
          <a:prstDash val="solid"/>
          <a:miter lim="800000"/>
        </a:ln>
        <a:effectLst/>
      </dgm:spPr>
      <dgm:t>
        <a:bodyPr/>
        <a:lstStyle/>
        <a:p>
          <a:pPr>
            <a:buChar char="•"/>
          </a:pPr>
          <a:endParaRPr lang="fr-FR" dirty="0">
            <a:solidFill>
              <a:srgbClr val="3E454A">
                <a:hueOff val="0"/>
                <a:satOff val="0"/>
                <a:lumOff val="0"/>
                <a:alphaOff val="0"/>
              </a:srgbClr>
            </a:solidFill>
            <a:latin typeface="Arial" panose="020B0604020202020204"/>
            <a:ea typeface="+mn-ea"/>
            <a:cs typeface="+mn-cs"/>
          </a:endParaRPr>
        </a:p>
      </dgm:t>
    </dgm:pt>
    <dgm:pt modelId="{1320E3E9-C057-4617-AD4E-8CEB0C9B5F79}" type="parTrans" cxnId="{81D4F15A-CD21-41E8-930A-17C78637AA9A}">
      <dgm:prSet/>
      <dgm:spPr/>
      <dgm:t>
        <a:bodyPr/>
        <a:lstStyle/>
        <a:p>
          <a:endParaRPr lang="fr-FR"/>
        </a:p>
      </dgm:t>
    </dgm:pt>
    <dgm:pt modelId="{4369F85B-CFA7-4B21-A3EA-B7AAC7F029B3}" type="sibTrans" cxnId="{81D4F15A-CD21-41E8-930A-17C78637AA9A}">
      <dgm:prSet/>
      <dgm:spPr/>
      <dgm:t>
        <a:bodyPr/>
        <a:lstStyle/>
        <a:p>
          <a:endParaRPr lang="fr-FR"/>
        </a:p>
      </dgm:t>
    </dgm:pt>
    <dgm:pt modelId="{D4842D87-F97E-4647-8337-84A689D8ABB2}">
      <dgm:prSet phldrT="[Texte]"/>
      <dgm:spPr>
        <a:xfrm>
          <a:off x="7636497" y="1474062"/>
          <a:ext cx="2230726" cy="4145294"/>
        </a:xfrm>
        <a:prstGeom prst="rect">
          <a:avLst/>
        </a:prstGeom>
        <a:solidFill>
          <a:srgbClr val="A5CC74">
            <a:tint val="40000"/>
            <a:alpha val="90000"/>
            <a:hueOff val="0"/>
            <a:satOff val="0"/>
            <a:lumOff val="0"/>
            <a:alphaOff val="0"/>
          </a:srgbClr>
        </a:solidFill>
        <a:ln w="12700" cap="flat" cmpd="sng" algn="ctr">
          <a:solidFill>
            <a:srgbClr val="A5CC74">
              <a:tint val="40000"/>
              <a:alpha val="90000"/>
              <a:hueOff val="0"/>
              <a:satOff val="0"/>
              <a:lumOff val="0"/>
              <a:alphaOff val="0"/>
            </a:srgbClr>
          </a:solidFill>
          <a:prstDash val="solid"/>
          <a:miter lim="800000"/>
        </a:ln>
        <a:effectLst/>
      </dgm:spPr>
      <dgm:t>
        <a:bodyPr/>
        <a:lstStyle/>
        <a:p>
          <a:pPr>
            <a:buChar char="•"/>
          </a:pPr>
          <a:endParaRPr lang="fr-FR" dirty="0">
            <a:solidFill>
              <a:srgbClr val="3E454A">
                <a:hueOff val="0"/>
                <a:satOff val="0"/>
                <a:lumOff val="0"/>
                <a:alphaOff val="0"/>
              </a:srgbClr>
            </a:solidFill>
            <a:latin typeface="Arial" panose="020B0604020202020204"/>
            <a:ea typeface="+mn-ea"/>
            <a:cs typeface="+mn-cs"/>
          </a:endParaRPr>
        </a:p>
      </dgm:t>
    </dgm:pt>
    <dgm:pt modelId="{A344D279-CD3A-468F-96BD-3C4EBACA3EBD}" type="parTrans" cxnId="{B7A58AA3-FAC9-4655-9F72-5162303689AA}">
      <dgm:prSet/>
      <dgm:spPr/>
      <dgm:t>
        <a:bodyPr/>
        <a:lstStyle/>
        <a:p>
          <a:endParaRPr lang="fr-FR"/>
        </a:p>
      </dgm:t>
    </dgm:pt>
    <dgm:pt modelId="{AB73B3E8-1473-4905-BA38-28890E95E633}" type="sibTrans" cxnId="{B7A58AA3-FAC9-4655-9F72-5162303689AA}">
      <dgm:prSet/>
      <dgm:spPr/>
      <dgm:t>
        <a:bodyPr/>
        <a:lstStyle/>
        <a:p>
          <a:endParaRPr lang="fr-FR"/>
        </a:p>
      </dgm:t>
    </dgm:pt>
    <dgm:pt modelId="{CEAE1F41-9E47-437F-B3E0-84512437F567}">
      <dgm:prSet phldrT="[Texte]"/>
      <dgm:spPr>
        <a:xfrm>
          <a:off x="7636497" y="1474062"/>
          <a:ext cx="2230726" cy="4145294"/>
        </a:xfrm>
        <a:prstGeom prst="rect">
          <a:avLst/>
        </a:prstGeom>
        <a:solidFill>
          <a:srgbClr val="A5CC74">
            <a:tint val="40000"/>
            <a:alpha val="90000"/>
            <a:hueOff val="0"/>
            <a:satOff val="0"/>
            <a:lumOff val="0"/>
            <a:alphaOff val="0"/>
          </a:srgbClr>
        </a:solidFill>
        <a:ln w="12700" cap="flat" cmpd="sng" algn="ctr">
          <a:solidFill>
            <a:srgbClr val="A5CC74">
              <a:tint val="40000"/>
              <a:alpha val="90000"/>
              <a:hueOff val="0"/>
              <a:satOff val="0"/>
              <a:lumOff val="0"/>
              <a:alphaOff val="0"/>
            </a:srgbClr>
          </a:solidFill>
          <a:prstDash val="solid"/>
          <a:miter lim="800000"/>
        </a:ln>
        <a:effectLst/>
      </dgm:spPr>
      <dgm:t>
        <a:bodyPr/>
        <a:lstStyle/>
        <a:p>
          <a:pPr>
            <a:buChar char="•"/>
          </a:pPr>
          <a:endParaRPr lang="fr-FR" dirty="0">
            <a:solidFill>
              <a:srgbClr val="3E454A">
                <a:hueOff val="0"/>
                <a:satOff val="0"/>
                <a:lumOff val="0"/>
                <a:alphaOff val="0"/>
              </a:srgbClr>
            </a:solidFill>
            <a:latin typeface="Arial" panose="020B0604020202020204"/>
            <a:ea typeface="+mn-ea"/>
            <a:cs typeface="+mn-cs"/>
          </a:endParaRPr>
        </a:p>
      </dgm:t>
    </dgm:pt>
    <dgm:pt modelId="{362EC36F-6B3A-4C8B-89C3-DD609D8C6BD6}" type="parTrans" cxnId="{F6EBACC6-DB39-4950-90FA-34A528372669}">
      <dgm:prSet/>
      <dgm:spPr/>
      <dgm:t>
        <a:bodyPr/>
        <a:lstStyle/>
        <a:p>
          <a:endParaRPr lang="fr-FR"/>
        </a:p>
      </dgm:t>
    </dgm:pt>
    <dgm:pt modelId="{0D86A445-6667-453F-814B-E0B949C718C9}" type="sibTrans" cxnId="{F6EBACC6-DB39-4950-90FA-34A528372669}">
      <dgm:prSet/>
      <dgm:spPr/>
      <dgm:t>
        <a:bodyPr/>
        <a:lstStyle/>
        <a:p>
          <a:endParaRPr lang="fr-FR"/>
        </a:p>
      </dgm:t>
    </dgm:pt>
    <dgm:pt modelId="{A5BD8819-D5F3-441D-8EF5-402472EAFA2E}">
      <dgm:prSet phldrT="[Texte]"/>
      <dgm:spPr>
        <a:xfrm>
          <a:off x="7636497" y="1474062"/>
          <a:ext cx="2230726" cy="4145294"/>
        </a:xfrm>
        <a:prstGeom prst="rect">
          <a:avLst/>
        </a:prstGeom>
        <a:solidFill>
          <a:srgbClr val="A5CC74">
            <a:tint val="40000"/>
            <a:alpha val="90000"/>
            <a:hueOff val="0"/>
            <a:satOff val="0"/>
            <a:lumOff val="0"/>
            <a:alphaOff val="0"/>
          </a:srgbClr>
        </a:solidFill>
        <a:ln w="12700" cap="flat" cmpd="sng" algn="ctr">
          <a:solidFill>
            <a:srgbClr val="A5CC74">
              <a:tint val="40000"/>
              <a:alpha val="90000"/>
              <a:hueOff val="0"/>
              <a:satOff val="0"/>
              <a:lumOff val="0"/>
              <a:alphaOff val="0"/>
            </a:srgbClr>
          </a:solidFill>
          <a:prstDash val="solid"/>
          <a:miter lim="800000"/>
        </a:ln>
        <a:effectLst/>
      </dgm:spPr>
      <dgm:t>
        <a:bodyPr/>
        <a:lstStyle/>
        <a:p>
          <a:pPr>
            <a:buChar char="•"/>
          </a:pPr>
          <a:endParaRPr lang="fr-FR" dirty="0">
            <a:solidFill>
              <a:srgbClr val="3E454A">
                <a:hueOff val="0"/>
                <a:satOff val="0"/>
                <a:lumOff val="0"/>
                <a:alphaOff val="0"/>
              </a:srgbClr>
            </a:solidFill>
            <a:latin typeface="Arial" panose="020B0604020202020204"/>
            <a:ea typeface="+mn-ea"/>
            <a:cs typeface="+mn-cs"/>
          </a:endParaRPr>
        </a:p>
      </dgm:t>
    </dgm:pt>
    <dgm:pt modelId="{77EF549C-07F3-4E08-8F06-4F8A476C6FD2}" type="parTrans" cxnId="{8D9A86F0-B08E-421C-B49E-2D3F43E67A9D}">
      <dgm:prSet/>
      <dgm:spPr/>
      <dgm:t>
        <a:bodyPr/>
        <a:lstStyle/>
        <a:p>
          <a:endParaRPr lang="fr-FR"/>
        </a:p>
      </dgm:t>
    </dgm:pt>
    <dgm:pt modelId="{48117E38-A737-4CDA-9496-9C54C9DA35F7}" type="sibTrans" cxnId="{8D9A86F0-B08E-421C-B49E-2D3F43E67A9D}">
      <dgm:prSet/>
      <dgm:spPr/>
      <dgm:t>
        <a:bodyPr/>
        <a:lstStyle/>
        <a:p>
          <a:endParaRPr lang="fr-FR"/>
        </a:p>
      </dgm:t>
    </dgm:pt>
    <dgm:pt modelId="{12515641-6E8F-4653-AFE0-D9CF4C09EF1B}">
      <dgm:prSet phldrT="[Texte]"/>
      <dgm:spPr>
        <a:xfrm>
          <a:off x="7636497" y="1474062"/>
          <a:ext cx="2230726" cy="4145294"/>
        </a:xfrm>
        <a:prstGeom prst="rect">
          <a:avLst/>
        </a:prstGeom>
        <a:solidFill>
          <a:srgbClr val="A5CC74">
            <a:tint val="40000"/>
            <a:alpha val="90000"/>
            <a:hueOff val="0"/>
            <a:satOff val="0"/>
            <a:lumOff val="0"/>
            <a:alphaOff val="0"/>
          </a:srgbClr>
        </a:solidFill>
        <a:ln w="12700" cap="flat" cmpd="sng" algn="ctr">
          <a:solidFill>
            <a:srgbClr val="A5CC74">
              <a:tint val="40000"/>
              <a:alpha val="90000"/>
              <a:hueOff val="0"/>
              <a:satOff val="0"/>
              <a:lumOff val="0"/>
              <a:alphaOff val="0"/>
            </a:srgbClr>
          </a:solidFill>
          <a:prstDash val="solid"/>
          <a:miter lim="800000"/>
        </a:ln>
        <a:effectLst/>
      </dgm:spPr>
      <dgm:t>
        <a:bodyPr/>
        <a:lstStyle/>
        <a:p>
          <a:pPr>
            <a:buChar char="•"/>
          </a:pPr>
          <a:endParaRPr lang="fr-FR" dirty="0">
            <a:solidFill>
              <a:srgbClr val="3E454A">
                <a:hueOff val="0"/>
                <a:satOff val="0"/>
                <a:lumOff val="0"/>
                <a:alphaOff val="0"/>
              </a:srgbClr>
            </a:solidFill>
            <a:latin typeface="Arial" panose="020B0604020202020204"/>
            <a:ea typeface="+mn-ea"/>
            <a:cs typeface="+mn-cs"/>
          </a:endParaRPr>
        </a:p>
      </dgm:t>
    </dgm:pt>
    <dgm:pt modelId="{41BBF85D-765C-45A1-8B6E-F71AAF19C268}" type="parTrans" cxnId="{5BD07334-6111-48B6-B4AB-3F3C131D8160}">
      <dgm:prSet/>
      <dgm:spPr/>
      <dgm:t>
        <a:bodyPr/>
        <a:lstStyle/>
        <a:p>
          <a:endParaRPr lang="fr-FR"/>
        </a:p>
      </dgm:t>
    </dgm:pt>
    <dgm:pt modelId="{F484EDC3-DEBA-47AC-936C-6560C7BAEC98}" type="sibTrans" cxnId="{5BD07334-6111-48B6-B4AB-3F3C131D8160}">
      <dgm:prSet/>
      <dgm:spPr/>
      <dgm:t>
        <a:bodyPr/>
        <a:lstStyle/>
        <a:p>
          <a:endParaRPr lang="fr-FR"/>
        </a:p>
      </dgm:t>
    </dgm:pt>
    <dgm:pt modelId="{0BBE536C-2BFC-48BE-810E-97C6FBA38F61}" type="pres">
      <dgm:prSet presAssocID="{BD8B709A-A650-473C-97ED-2A8C412A04CD}" presName="Name0" presStyleCnt="0">
        <dgm:presLayoutVars>
          <dgm:dir/>
          <dgm:animLvl val="lvl"/>
          <dgm:resizeHandles val="exact"/>
        </dgm:presLayoutVars>
      </dgm:prSet>
      <dgm:spPr/>
    </dgm:pt>
    <dgm:pt modelId="{E902D0AD-1B49-4495-98D4-3DB9C334E862}" type="pres">
      <dgm:prSet presAssocID="{A78E431B-8F6C-4EDD-9E67-6ECFB2DE3E5A}" presName="composite" presStyleCnt="0"/>
      <dgm:spPr/>
    </dgm:pt>
    <dgm:pt modelId="{DF24A262-EA0F-4906-8405-64B51765B38F}" type="pres">
      <dgm:prSet presAssocID="{A78E431B-8F6C-4EDD-9E67-6ECFB2DE3E5A}" presName="parTx" presStyleLbl="alignNode1" presStyleIdx="0" presStyleCnt="4" custScaleY="151376" custLinFactNeighborX="817" custLinFactNeighborY="-10611">
        <dgm:presLayoutVars>
          <dgm:chMax val="0"/>
          <dgm:chPref val="0"/>
          <dgm:bulletEnabled val="1"/>
        </dgm:presLayoutVars>
      </dgm:prSet>
      <dgm:spPr/>
    </dgm:pt>
    <dgm:pt modelId="{CCF4CDCE-2902-4094-95A1-CDDC4BE0D4B6}" type="pres">
      <dgm:prSet presAssocID="{A78E431B-8F6C-4EDD-9E67-6ECFB2DE3E5A}" presName="desTx" presStyleLbl="alignAccFollowNode1" presStyleIdx="0" presStyleCnt="4" custScaleY="97736" custLinFactNeighborX="166" custLinFactNeighborY="22316">
        <dgm:presLayoutVars>
          <dgm:bulletEnabled val="1"/>
        </dgm:presLayoutVars>
      </dgm:prSet>
      <dgm:spPr/>
    </dgm:pt>
    <dgm:pt modelId="{8779560C-5D75-430E-B64B-ABE6942CD128}" type="pres">
      <dgm:prSet presAssocID="{F9EBB1BD-7F29-4958-855B-EF63B472C5B2}" presName="space" presStyleCnt="0"/>
      <dgm:spPr/>
    </dgm:pt>
    <dgm:pt modelId="{E58C4C90-786A-4759-B04A-BC6896BE5BD6}" type="pres">
      <dgm:prSet presAssocID="{4D4036E2-51A8-4D8E-BB6C-0900C4A2775D}" presName="composite" presStyleCnt="0"/>
      <dgm:spPr/>
    </dgm:pt>
    <dgm:pt modelId="{EC25C043-604E-47A3-8398-05DF803A5D8E}" type="pres">
      <dgm:prSet presAssocID="{4D4036E2-51A8-4D8E-BB6C-0900C4A2775D}" presName="parTx" presStyleLbl="alignNode1" presStyleIdx="1" presStyleCnt="4" custScaleY="151376" custLinFactNeighborX="390" custLinFactNeighborY="-10611">
        <dgm:presLayoutVars>
          <dgm:chMax val="0"/>
          <dgm:chPref val="0"/>
          <dgm:bulletEnabled val="1"/>
        </dgm:presLayoutVars>
      </dgm:prSet>
      <dgm:spPr/>
    </dgm:pt>
    <dgm:pt modelId="{831227B2-38E4-408E-B173-1C74790011A3}" type="pres">
      <dgm:prSet presAssocID="{4D4036E2-51A8-4D8E-BB6C-0900C4A2775D}" presName="desTx" presStyleLbl="alignAccFollowNode1" presStyleIdx="1" presStyleCnt="4" custScaleY="97736" custLinFactNeighborX="166" custLinFactNeighborY="22316">
        <dgm:presLayoutVars>
          <dgm:bulletEnabled val="1"/>
        </dgm:presLayoutVars>
      </dgm:prSet>
      <dgm:spPr/>
    </dgm:pt>
    <dgm:pt modelId="{533DF446-10BC-467C-A171-37C728FB9EA1}" type="pres">
      <dgm:prSet presAssocID="{D2A75322-4E72-4E0A-8DB2-A6B503CDBDA0}" presName="space" presStyleCnt="0"/>
      <dgm:spPr/>
    </dgm:pt>
    <dgm:pt modelId="{65F1AFC7-CA21-4174-B75F-955798A8DBF9}" type="pres">
      <dgm:prSet presAssocID="{95107A63-68EF-4106-9DF5-873F9C322BCB}" presName="composite" presStyleCnt="0"/>
      <dgm:spPr/>
    </dgm:pt>
    <dgm:pt modelId="{0AA12F79-F645-47C1-82AE-B860F309D8B2}" type="pres">
      <dgm:prSet presAssocID="{95107A63-68EF-4106-9DF5-873F9C322BCB}" presName="parTx" presStyleLbl="alignNode1" presStyleIdx="2" presStyleCnt="4" custScaleY="151376" custLinFactNeighborX="390" custLinFactNeighborY="-10611">
        <dgm:presLayoutVars>
          <dgm:chMax val="0"/>
          <dgm:chPref val="0"/>
          <dgm:bulletEnabled val="1"/>
        </dgm:presLayoutVars>
      </dgm:prSet>
      <dgm:spPr/>
    </dgm:pt>
    <dgm:pt modelId="{8A0E42EE-6A13-469E-914A-0E72F22C13BE}" type="pres">
      <dgm:prSet presAssocID="{95107A63-68EF-4106-9DF5-873F9C322BCB}" presName="desTx" presStyleLbl="alignAccFollowNode1" presStyleIdx="2" presStyleCnt="4" custScaleY="97736" custLinFactNeighborX="166" custLinFactNeighborY="22316">
        <dgm:presLayoutVars>
          <dgm:bulletEnabled val="1"/>
        </dgm:presLayoutVars>
      </dgm:prSet>
      <dgm:spPr/>
    </dgm:pt>
    <dgm:pt modelId="{59BF55E2-1A96-4D66-8AA8-FB48AAC51E41}" type="pres">
      <dgm:prSet presAssocID="{8EE8762E-0C92-4AE1-B243-4FAAA68A7547}" presName="space" presStyleCnt="0"/>
      <dgm:spPr/>
    </dgm:pt>
    <dgm:pt modelId="{FD11798C-A0DD-45AF-9845-1A0385011F17}" type="pres">
      <dgm:prSet presAssocID="{27B2EF72-27BB-4E1F-B5DE-3A5D7EFAB4B7}" presName="composite" presStyleCnt="0"/>
      <dgm:spPr/>
    </dgm:pt>
    <dgm:pt modelId="{6EAE89E5-3459-4776-858C-715C4212A0FF}" type="pres">
      <dgm:prSet presAssocID="{27B2EF72-27BB-4E1F-B5DE-3A5D7EFAB4B7}" presName="parTx" presStyleLbl="alignNode1" presStyleIdx="3" presStyleCnt="4" custScaleY="151376" custLinFactNeighborX="166" custLinFactNeighborY="-10611">
        <dgm:presLayoutVars>
          <dgm:chMax val="0"/>
          <dgm:chPref val="0"/>
          <dgm:bulletEnabled val="1"/>
        </dgm:presLayoutVars>
      </dgm:prSet>
      <dgm:spPr/>
    </dgm:pt>
    <dgm:pt modelId="{90E187D9-1FD8-456D-98E8-F0F9E74954A0}" type="pres">
      <dgm:prSet presAssocID="{27B2EF72-27BB-4E1F-B5DE-3A5D7EFAB4B7}" presName="desTx" presStyleLbl="alignAccFollowNode1" presStyleIdx="3" presStyleCnt="4" custScaleY="97736" custLinFactNeighborX="166" custLinFactNeighborY="22316">
        <dgm:presLayoutVars>
          <dgm:bulletEnabled val="1"/>
        </dgm:presLayoutVars>
      </dgm:prSet>
      <dgm:spPr/>
    </dgm:pt>
  </dgm:ptLst>
  <dgm:cxnLst>
    <dgm:cxn modelId="{F4ECC000-AB41-4E4B-B2F1-C52E366E0601}" type="presOf" srcId="{9BAC576B-AE20-4F2B-BA68-08A259CC76B6}" destId="{8A0E42EE-6A13-469E-914A-0E72F22C13BE}" srcOrd="0" destOrd="1" presId="urn:microsoft.com/office/officeart/2005/8/layout/hList1"/>
    <dgm:cxn modelId="{752D7A07-D972-4B6C-AC05-A20A2FF42ECA}" srcId="{27B2EF72-27BB-4E1F-B5DE-3A5D7EFAB4B7}" destId="{04660800-3BAF-4E49-9316-C24FB4F47B13}" srcOrd="2" destOrd="0" parTransId="{61CDFE1E-3E1A-41D8-AC1B-D37428AC6586}" sibTransId="{9F967B0F-BEC2-4ED2-8876-235C46B28BCF}"/>
    <dgm:cxn modelId="{9BEEC309-B8C8-466C-BC2D-765D5C8B04D7}" type="presOf" srcId="{FFDD4EB7-B856-4283-A3FA-C931409ADE92}" destId="{CCF4CDCE-2902-4094-95A1-CDDC4BE0D4B6}" srcOrd="0" destOrd="4" presId="urn:microsoft.com/office/officeart/2005/8/layout/hList1"/>
    <dgm:cxn modelId="{B09C1F12-84D0-4273-9326-B24D143D7AC3}" type="presOf" srcId="{CEAE1F41-9E47-437F-B3E0-84512437F567}" destId="{90E187D9-1FD8-456D-98E8-F0F9E74954A0}" srcOrd="0" destOrd="3" presId="urn:microsoft.com/office/officeart/2005/8/layout/hList1"/>
    <dgm:cxn modelId="{7107AC13-27D6-4394-91BF-F0CDE5A8D949}" srcId="{BD8B709A-A650-473C-97ED-2A8C412A04CD}" destId="{27B2EF72-27BB-4E1F-B5DE-3A5D7EFAB4B7}" srcOrd="3" destOrd="0" parTransId="{F3DF82EB-E2D0-4BB4-A283-48B453A68EA8}" sibTransId="{F25F437F-B52B-4A09-9096-CCFE908B66AB}"/>
    <dgm:cxn modelId="{3382021C-CC57-4F68-BA1E-8CCFB3D13BE4}" type="presOf" srcId="{A227ED8D-4BEA-4AEF-B752-0E1BEE502D7D}" destId="{831227B2-38E4-408E-B173-1C74790011A3}" srcOrd="0" destOrd="1" presId="urn:microsoft.com/office/officeart/2005/8/layout/hList1"/>
    <dgm:cxn modelId="{1B6C7E1C-6DAD-40AE-BADE-F1922227622F}" type="presOf" srcId="{A5BD8819-D5F3-441D-8EF5-402472EAFA2E}" destId="{90E187D9-1FD8-456D-98E8-F0F9E74954A0}" srcOrd="0" destOrd="5" presId="urn:microsoft.com/office/officeart/2005/8/layout/hList1"/>
    <dgm:cxn modelId="{90D2C11C-E0FA-4CEA-A837-E3D738BDA64E}" type="presOf" srcId="{9CDF8222-E28F-4B3A-A302-2B995C880CEB}" destId="{90E187D9-1FD8-456D-98E8-F0F9E74954A0}" srcOrd="0" destOrd="4" presId="urn:microsoft.com/office/officeart/2005/8/layout/hList1"/>
    <dgm:cxn modelId="{D71BC91C-9E54-4D65-9831-737ABB79EFA7}" type="presOf" srcId="{08520AA4-6B81-411F-ACFE-737549641415}" destId="{831227B2-38E4-408E-B173-1C74790011A3}" srcOrd="0" destOrd="0" presId="urn:microsoft.com/office/officeart/2005/8/layout/hList1"/>
    <dgm:cxn modelId="{89CD761E-98EA-4FBC-BBEF-943847A940AB}" srcId="{BD8B709A-A650-473C-97ED-2A8C412A04CD}" destId="{95107A63-68EF-4106-9DF5-873F9C322BCB}" srcOrd="2" destOrd="0" parTransId="{70F1E615-1300-4870-A922-35B74A4A7CFD}" sibTransId="{8EE8762E-0C92-4AE1-B243-4FAAA68A7547}"/>
    <dgm:cxn modelId="{3B31B521-B385-4442-9C62-B0C445A309F1}" type="presOf" srcId="{29A4F359-2708-47A0-9004-C012CF16E7BA}" destId="{8A0E42EE-6A13-469E-914A-0E72F22C13BE}" srcOrd="0" destOrd="3" presId="urn:microsoft.com/office/officeart/2005/8/layout/hList1"/>
    <dgm:cxn modelId="{754ECE23-D757-4FF7-ABEF-51F6ACEDCBDF}" type="presOf" srcId="{A0318FEB-9D09-4A6D-B16B-6D7E2C63CADA}" destId="{8A0E42EE-6A13-469E-914A-0E72F22C13BE}" srcOrd="0" destOrd="0" presId="urn:microsoft.com/office/officeart/2005/8/layout/hList1"/>
    <dgm:cxn modelId="{EE79E425-41BF-4E5B-83DA-F1E3BE36FCEC}" type="presOf" srcId="{36F2D563-D3A4-4C0C-8666-B2C5C60F642A}" destId="{CCF4CDCE-2902-4094-95A1-CDDC4BE0D4B6}" srcOrd="0" destOrd="1" presId="urn:microsoft.com/office/officeart/2005/8/layout/hList1"/>
    <dgm:cxn modelId="{9F83602A-D855-4821-86AE-714CF548626A}" srcId="{4D4036E2-51A8-4D8E-BB6C-0900C4A2775D}" destId="{E7B0F3B8-D027-422D-8FB6-5FC6FAF36F0A}" srcOrd="6" destOrd="0" parTransId="{5E68CA9A-274D-4231-81FC-694E6DC3F2E3}" sibTransId="{F77B7439-9B7D-47D4-AD37-87623A328D1B}"/>
    <dgm:cxn modelId="{74CCA42C-24AF-4F3E-BF30-2A7909ED37ED}" type="presOf" srcId="{26AFA253-BCD3-48A8-A449-BFBBD0DFBB1D}" destId="{831227B2-38E4-408E-B173-1C74790011A3}" srcOrd="0" destOrd="3" presId="urn:microsoft.com/office/officeart/2005/8/layout/hList1"/>
    <dgm:cxn modelId="{1917FC2C-9E46-437D-B2CD-55D2A2E70799}" srcId="{A78E431B-8F6C-4EDD-9E67-6ECFB2DE3E5A}" destId="{FFDD4EB7-B856-4283-A3FA-C931409ADE92}" srcOrd="4" destOrd="0" parTransId="{B0E58B43-50F1-44D5-8930-59AFF64EF411}" sibTransId="{B808399F-4509-4A72-A610-31EF2004663D}"/>
    <dgm:cxn modelId="{782B802D-A141-4EB6-9C7B-01174F6DC968}" srcId="{27B2EF72-27BB-4E1F-B5DE-3A5D7EFAB4B7}" destId="{897128C3-6473-4644-9782-E9CF1D1EC911}" srcOrd="0" destOrd="0" parTransId="{01806029-526F-4B14-85DC-3200F0DB1E60}" sibTransId="{87F0D85F-33B9-4D98-A592-6A8187F118AB}"/>
    <dgm:cxn modelId="{5BD07334-6111-48B6-B4AB-3F3C131D8160}" srcId="{27B2EF72-27BB-4E1F-B5DE-3A5D7EFAB4B7}" destId="{12515641-6E8F-4653-AFE0-D9CF4C09EF1B}" srcOrd="7" destOrd="0" parTransId="{41BBF85D-765C-45A1-8B6E-F71AAF19C268}" sibTransId="{F484EDC3-DEBA-47AC-936C-6560C7BAEC98}"/>
    <dgm:cxn modelId="{723A7E34-6BDC-47E8-8678-CAE12F34AA28}" type="presOf" srcId="{D4E3DE06-D4C5-47ED-917D-78709286843E}" destId="{831227B2-38E4-408E-B173-1C74790011A3}" srcOrd="0" destOrd="2" presId="urn:microsoft.com/office/officeart/2005/8/layout/hList1"/>
    <dgm:cxn modelId="{BD977335-BB76-4150-BF84-C1D6D931A5B7}" srcId="{4D4036E2-51A8-4D8E-BB6C-0900C4A2775D}" destId="{26AFA253-BCD3-48A8-A449-BFBBD0DFBB1D}" srcOrd="3" destOrd="0" parTransId="{74E10CC8-091E-476E-B405-8CEAF06D6D68}" sibTransId="{31CE55F8-5FE5-433C-B0CB-2260756AD693}"/>
    <dgm:cxn modelId="{E13F103A-F925-412D-B741-EE37A73729EF}" type="presOf" srcId="{0E769DD1-0EF4-436E-B877-72D008C41EE9}" destId="{CCF4CDCE-2902-4094-95A1-CDDC4BE0D4B6}" srcOrd="0" destOrd="2" presId="urn:microsoft.com/office/officeart/2005/8/layout/hList1"/>
    <dgm:cxn modelId="{C631983D-B363-4C75-A52E-8ABD34D6F0DF}" type="presOf" srcId="{561115D8-D76E-4BD7-B7D4-0552F8DEB81C}" destId="{8A0E42EE-6A13-469E-914A-0E72F22C13BE}" srcOrd="0" destOrd="4" presId="urn:microsoft.com/office/officeart/2005/8/layout/hList1"/>
    <dgm:cxn modelId="{A55C4E5C-D64E-4F19-91CB-42A3A54CECEF}" srcId="{27B2EF72-27BB-4E1F-B5DE-3A5D7EFAB4B7}" destId="{52547E14-19F9-4DE6-921F-0B4177515C8F}" srcOrd="8" destOrd="0" parTransId="{F527BE77-B4AE-41C4-A35B-528021604CF4}" sibTransId="{733E7DB2-02C2-49AA-9E9F-418E619A77A7}"/>
    <dgm:cxn modelId="{1D5DAB43-849A-4482-9E2A-D6889FB25C4B}" srcId="{9BAC576B-AE20-4F2B-BA68-08A259CC76B6}" destId="{BA3E443E-0E86-485E-A3C9-C7CE924CF677}" srcOrd="3" destOrd="0" parTransId="{50B9413A-50D3-4B77-8B6F-AF3F1EF21742}" sibTransId="{56E040D5-B800-4292-840C-B2E9B8028052}"/>
    <dgm:cxn modelId="{8C4D5D44-156E-4714-834F-1B087E2BA13C}" srcId="{BD8B709A-A650-473C-97ED-2A8C412A04CD}" destId="{4D4036E2-51A8-4D8E-BB6C-0900C4A2775D}" srcOrd="1" destOrd="0" parTransId="{ABA6D6C3-B04A-468D-851A-E9B7191D2844}" sibTransId="{D2A75322-4E72-4E0A-8DB2-A6B503CDBDA0}"/>
    <dgm:cxn modelId="{14535A47-1796-4FDE-AD9D-5FFC38C37407}" srcId="{A78E431B-8F6C-4EDD-9E67-6ECFB2DE3E5A}" destId="{05932D6F-5C99-4A9E-A60D-10D725BB9E6B}" srcOrd="5" destOrd="0" parTransId="{281E6973-1A00-44CF-B205-4CE9E3967FAB}" sibTransId="{2A1452B9-F2B7-4224-B4D2-50945C42783F}"/>
    <dgm:cxn modelId="{B34B954B-9E25-443E-8F63-0E1C4CA8BFE7}" type="presOf" srcId="{12515641-6E8F-4653-AFE0-D9CF4C09EF1B}" destId="{90E187D9-1FD8-456D-98E8-F0F9E74954A0}" srcOrd="0" destOrd="7" presId="urn:microsoft.com/office/officeart/2005/8/layout/hList1"/>
    <dgm:cxn modelId="{8E5C7B4C-265E-4509-A2A1-8ED5D533A363}" srcId="{4D4036E2-51A8-4D8E-BB6C-0900C4A2775D}" destId="{AC82CB02-7032-4667-98D8-F3385CE8E148}" srcOrd="4" destOrd="0" parTransId="{9EB9E264-83B3-42D6-9836-21D7BB43C061}" sibTransId="{6EFE8E0D-9F98-472B-99EE-B90FBBEBF924}"/>
    <dgm:cxn modelId="{B4A7216E-79F8-433F-BC8F-26D111B4406E}" type="presOf" srcId="{4D4036E2-51A8-4D8E-BB6C-0900C4A2775D}" destId="{EC25C043-604E-47A3-8398-05DF803A5D8E}" srcOrd="0" destOrd="0" presId="urn:microsoft.com/office/officeart/2005/8/layout/hList1"/>
    <dgm:cxn modelId="{1045216F-7E24-4625-B0A1-1CA1A200F04B}" srcId="{9BAC576B-AE20-4F2B-BA68-08A259CC76B6}" destId="{1EC91155-4F46-47B1-B9AC-584A4C5EE62E}" srcOrd="4" destOrd="0" parTransId="{FFFE147B-6AE3-4652-BC92-A5A228EFF9F7}" sibTransId="{30C75308-FFF4-4574-A608-9938260E6540}"/>
    <dgm:cxn modelId="{4360FF71-FE4B-42F9-AB20-92D8DF0DA567}" srcId="{9BAC576B-AE20-4F2B-BA68-08A259CC76B6}" destId="{4DEE10E0-E7BC-4522-8D1D-20B4B2AE0998}" srcOrd="0" destOrd="0" parTransId="{AF0DBFD6-93D0-48FD-BD95-A61EC213F024}" sibTransId="{2C9A977D-2FCF-44F3-BD71-FD22BB8F6E3D}"/>
    <dgm:cxn modelId="{81D4F15A-CD21-41E8-930A-17C78637AA9A}" srcId="{9BAC576B-AE20-4F2B-BA68-08A259CC76B6}" destId="{D7623F17-5667-4483-8F29-616B0EC7E314}" srcOrd="5" destOrd="0" parTransId="{1320E3E9-C057-4617-AD4E-8CEB0C9B5F79}" sibTransId="{4369F85B-CFA7-4B21-A3EA-B7AAC7F029B3}"/>
    <dgm:cxn modelId="{CD38367C-3315-4985-B51A-C6E3C814C891}" type="presOf" srcId="{D4842D87-F97E-4647-8337-84A689D8ABB2}" destId="{90E187D9-1FD8-456D-98E8-F0F9E74954A0}" srcOrd="0" destOrd="1" presId="urn:microsoft.com/office/officeart/2005/8/layout/hList1"/>
    <dgm:cxn modelId="{6AC5707E-6E21-4BD6-BB2D-49962D4131F2}" type="presOf" srcId="{BA3E443E-0E86-485E-A3C9-C7CE924CF677}" destId="{8A0E42EE-6A13-469E-914A-0E72F22C13BE}" srcOrd="0" destOrd="5" presId="urn:microsoft.com/office/officeart/2005/8/layout/hList1"/>
    <dgm:cxn modelId="{F0EFC880-D7DB-482F-B7D7-A83F9C83183A}" type="presOf" srcId="{6DE527C2-401D-4B7D-B23A-25D45636B8ED}" destId="{CCF4CDCE-2902-4094-95A1-CDDC4BE0D4B6}" srcOrd="0" destOrd="3" presId="urn:microsoft.com/office/officeart/2005/8/layout/hList1"/>
    <dgm:cxn modelId="{CDC1F489-42F0-49E7-A634-C4A53B423FC8}" type="presOf" srcId="{95107A63-68EF-4106-9DF5-873F9C322BCB}" destId="{0AA12F79-F645-47C1-82AE-B860F309D8B2}" srcOrd="0" destOrd="0" presId="urn:microsoft.com/office/officeart/2005/8/layout/hList1"/>
    <dgm:cxn modelId="{F6F27E8B-3923-4C3A-9570-883F13F12D6E}" type="presOf" srcId="{04660800-3BAF-4E49-9316-C24FB4F47B13}" destId="{90E187D9-1FD8-456D-98E8-F0F9E74954A0}" srcOrd="0" destOrd="2" presId="urn:microsoft.com/office/officeart/2005/8/layout/hList1"/>
    <dgm:cxn modelId="{5433CC8B-78BA-4975-BD77-1AC8D572CD1D}" srcId="{27B2EF72-27BB-4E1F-B5DE-3A5D7EFAB4B7}" destId="{361D157E-B64D-43CF-AD67-38EFB09CBC5D}" srcOrd="6" destOrd="0" parTransId="{1A2BA171-629E-4735-840A-891FFB91896E}" sibTransId="{BD4D8909-8FA0-41C3-B7ED-0A9F4C13093D}"/>
    <dgm:cxn modelId="{5BF6708F-583D-4BF5-A050-3229BA338268}" srcId="{BD8B709A-A650-473C-97ED-2A8C412A04CD}" destId="{A78E431B-8F6C-4EDD-9E67-6ECFB2DE3E5A}" srcOrd="0" destOrd="0" parTransId="{27F13966-63A0-463F-828B-9D334260F398}" sibTransId="{F9EBB1BD-7F29-4958-855B-EF63B472C5B2}"/>
    <dgm:cxn modelId="{0F71CD90-16E3-4773-84AD-536E4F3081F9}" type="presOf" srcId="{7FA5C643-069E-4BDF-A6E9-F9BE4878D772}" destId="{8A0E42EE-6A13-469E-914A-0E72F22C13BE}" srcOrd="0" destOrd="8" presId="urn:microsoft.com/office/officeart/2005/8/layout/hList1"/>
    <dgm:cxn modelId="{409D3793-0F69-4C69-9402-EB48C42928BB}" srcId="{9BAC576B-AE20-4F2B-BA68-08A259CC76B6}" destId="{29A4F359-2708-47A0-9004-C012CF16E7BA}" srcOrd="1" destOrd="0" parTransId="{7F735EF8-5C71-4494-A2C1-197FB59746EC}" sibTransId="{4A2D1ADF-F6DF-4925-8D68-57695E352C7C}"/>
    <dgm:cxn modelId="{2C233695-8321-48B7-A6E4-834E2B712AA0}" type="presOf" srcId="{21A4DC71-5BE9-461C-AA1D-52FEE2B7EE67}" destId="{CCF4CDCE-2902-4094-95A1-CDDC4BE0D4B6}" srcOrd="0" destOrd="6" presId="urn:microsoft.com/office/officeart/2005/8/layout/hList1"/>
    <dgm:cxn modelId="{F4315A9F-6FC9-4402-86C6-1AE88F3E074D}" type="presOf" srcId="{1EC91155-4F46-47B1-B9AC-584A4C5EE62E}" destId="{8A0E42EE-6A13-469E-914A-0E72F22C13BE}" srcOrd="0" destOrd="6" presId="urn:microsoft.com/office/officeart/2005/8/layout/hList1"/>
    <dgm:cxn modelId="{B7A58AA3-FAC9-4655-9F72-5162303689AA}" srcId="{27B2EF72-27BB-4E1F-B5DE-3A5D7EFAB4B7}" destId="{D4842D87-F97E-4647-8337-84A689D8ABB2}" srcOrd="1" destOrd="0" parTransId="{A344D279-CD3A-468F-96BD-3C4EBACA3EBD}" sibTransId="{AB73B3E8-1473-4905-BA38-28890E95E633}"/>
    <dgm:cxn modelId="{033AD8A6-E73E-4890-AF4D-FC3C37DDE839}" type="presOf" srcId="{52547E14-19F9-4DE6-921F-0B4177515C8F}" destId="{90E187D9-1FD8-456D-98E8-F0F9E74954A0}" srcOrd="0" destOrd="8" presId="urn:microsoft.com/office/officeart/2005/8/layout/hList1"/>
    <dgm:cxn modelId="{84DDECA7-129B-4662-9738-A9A28C980020}" srcId="{9BAC576B-AE20-4F2B-BA68-08A259CC76B6}" destId="{561115D8-D76E-4BD7-B7D4-0552F8DEB81C}" srcOrd="2" destOrd="0" parTransId="{3B27C24F-F65E-4BE5-ABA5-605A50072D1A}" sibTransId="{603C29D4-C746-4165-9949-6DDA00D5513F}"/>
    <dgm:cxn modelId="{A2004AA8-1468-4240-9582-3FB931070380}" type="presOf" srcId="{E7B0F3B8-D027-422D-8FB6-5FC6FAF36F0A}" destId="{831227B2-38E4-408E-B173-1C74790011A3}" srcOrd="0" destOrd="6" presId="urn:microsoft.com/office/officeart/2005/8/layout/hList1"/>
    <dgm:cxn modelId="{EA1573B1-9532-4E99-9832-91F678D8CCB8}" srcId="{A78E431B-8F6C-4EDD-9E67-6ECFB2DE3E5A}" destId="{0E769DD1-0EF4-436E-B877-72D008C41EE9}" srcOrd="2" destOrd="0" parTransId="{34680188-F3A6-4E48-AE7B-25676E9893C2}" sibTransId="{9FE1E802-31DE-43DF-B1F6-028295FFEC6B}"/>
    <dgm:cxn modelId="{0C31FAB1-2809-4F34-AD1C-A6FA50D0AECE}" type="presOf" srcId="{689DD745-F785-42C4-9C84-5F7CA27A0D61}" destId="{831227B2-38E4-408E-B173-1C74790011A3}" srcOrd="0" destOrd="5" presId="urn:microsoft.com/office/officeart/2005/8/layout/hList1"/>
    <dgm:cxn modelId="{313505B6-A9C8-4C86-88ED-534E680BAE5A}" srcId="{4D4036E2-51A8-4D8E-BB6C-0900C4A2775D}" destId="{D4E3DE06-D4C5-47ED-917D-78709286843E}" srcOrd="2" destOrd="0" parTransId="{5C3B68A5-2530-4CD5-8C67-EFF004F7731D}" sibTransId="{82A83DEF-0D27-43A7-B3C5-8FDCDFAF9AE5}"/>
    <dgm:cxn modelId="{C62F9BB6-47F4-4959-8D95-3A5CFDA53EBF}" type="presOf" srcId="{69BD210A-D4C6-4090-BE24-FA448E54461B}" destId="{CCF4CDCE-2902-4094-95A1-CDDC4BE0D4B6}" srcOrd="0" destOrd="0" presId="urn:microsoft.com/office/officeart/2005/8/layout/hList1"/>
    <dgm:cxn modelId="{DBA77AB9-3469-45C7-BEF5-44D6DF1A26D7}" type="presOf" srcId="{27B2EF72-27BB-4E1F-B5DE-3A5D7EFAB4B7}" destId="{6EAE89E5-3459-4776-858C-715C4212A0FF}" srcOrd="0" destOrd="0" presId="urn:microsoft.com/office/officeart/2005/8/layout/hList1"/>
    <dgm:cxn modelId="{71C3D9BF-4B0F-48E5-A5B2-769CA43837D9}" srcId="{A78E431B-8F6C-4EDD-9E67-6ECFB2DE3E5A}" destId="{69BD210A-D4C6-4090-BE24-FA448E54461B}" srcOrd="0" destOrd="0" parTransId="{08B44887-9690-41A0-AD9B-6D65C38C295B}" sibTransId="{3309A50F-CBF6-4B50-9063-9335920E5575}"/>
    <dgm:cxn modelId="{A66706C0-7CA3-4AA7-A5DB-3840978B9DC3}" srcId="{A78E431B-8F6C-4EDD-9E67-6ECFB2DE3E5A}" destId="{6DE527C2-401D-4B7D-B23A-25D45636B8ED}" srcOrd="3" destOrd="0" parTransId="{B53B36B1-A954-457A-A93D-46785FE8CACA}" sibTransId="{31369F60-A874-4145-A02D-B7673324419E}"/>
    <dgm:cxn modelId="{9D1229C2-6C4B-41AA-AF6B-EFB7363EF24E}" type="presOf" srcId="{AC82CB02-7032-4667-98D8-F3385CE8E148}" destId="{831227B2-38E4-408E-B173-1C74790011A3}" srcOrd="0" destOrd="4" presId="urn:microsoft.com/office/officeart/2005/8/layout/hList1"/>
    <dgm:cxn modelId="{DF2889C3-1808-4FDE-B617-8B2370993D68}" type="presOf" srcId="{05932D6F-5C99-4A9E-A60D-10D725BB9E6B}" destId="{CCF4CDCE-2902-4094-95A1-CDDC4BE0D4B6}" srcOrd="0" destOrd="5" presId="urn:microsoft.com/office/officeart/2005/8/layout/hList1"/>
    <dgm:cxn modelId="{DF6B69C5-A037-4712-ACC0-F2F7CB08BB3C}" type="presOf" srcId="{897128C3-6473-4644-9782-E9CF1D1EC911}" destId="{90E187D9-1FD8-456D-98E8-F0F9E74954A0}" srcOrd="0" destOrd="0" presId="urn:microsoft.com/office/officeart/2005/8/layout/hList1"/>
    <dgm:cxn modelId="{F6EBACC6-DB39-4950-90FA-34A528372669}" srcId="{27B2EF72-27BB-4E1F-B5DE-3A5D7EFAB4B7}" destId="{CEAE1F41-9E47-437F-B3E0-84512437F567}" srcOrd="3" destOrd="0" parTransId="{362EC36F-6B3A-4C8B-89C3-DD609D8C6BD6}" sibTransId="{0D86A445-6667-453F-814B-E0B949C718C9}"/>
    <dgm:cxn modelId="{5203E4C6-FBED-4893-B26E-37874F09471E}" srcId="{95107A63-68EF-4106-9DF5-873F9C322BCB}" destId="{9BAC576B-AE20-4F2B-BA68-08A259CC76B6}" srcOrd="1" destOrd="0" parTransId="{E8E080D6-B6D8-48A6-9FCF-B27E773911B1}" sibTransId="{8BCC5B82-921A-4F39-AAFB-8D497F56B180}"/>
    <dgm:cxn modelId="{44F088C7-BCEC-475E-8003-740CAB8A356A}" srcId="{9BAC576B-AE20-4F2B-BA68-08A259CC76B6}" destId="{7FA5C643-069E-4BDF-A6E9-F9BE4878D772}" srcOrd="6" destOrd="0" parTransId="{4EB69573-D68E-44B7-AEC5-DDA567CD504D}" sibTransId="{E77178B0-D49B-4316-B813-65A9815A3861}"/>
    <dgm:cxn modelId="{E03C17DA-8EC5-4F3B-BC34-43BF85026960}" srcId="{27B2EF72-27BB-4E1F-B5DE-3A5D7EFAB4B7}" destId="{9CDF8222-E28F-4B3A-A302-2B995C880CEB}" srcOrd="4" destOrd="0" parTransId="{198E57CA-EA3A-492E-9155-AFDC61E32D92}" sibTransId="{3FE53D90-1F50-41CA-8C8C-75B8DA4513A8}"/>
    <dgm:cxn modelId="{F97E6FDB-F0D6-4724-8D19-642C7989B9C3}" type="presOf" srcId="{361D157E-B64D-43CF-AD67-38EFB09CBC5D}" destId="{90E187D9-1FD8-456D-98E8-F0F9E74954A0}" srcOrd="0" destOrd="6" presId="urn:microsoft.com/office/officeart/2005/8/layout/hList1"/>
    <dgm:cxn modelId="{80C2A5DD-5F45-43F0-89E0-DF3E074DA7E4}" type="presOf" srcId="{BD8B709A-A650-473C-97ED-2A8C412A04CD}" destId="{0BBE536C-2BFC-48BE-810E-97C6FBA38F61}" srcOrd="0" destOrd="0" presId="urn:microsoft.com/office/officeart/2005/8/layout/hList1"/>
    <dgm:cxn modelId="{60B7EFDD-FED3-4A72-96EA-975B46FB7433}" srcId="{A78E431B-8F6C-4EDD-9E67-6ECFB2DE3E5A}" destId="{21A4DC71-5BE9-461C-AA1D-52FEE2B7EE67}" srcOrd="6" destOrd="0" parTransId="{3E32C3AE-C881-4785-B325-C890F36CB948}" sibTransId="{18AF7BFA-FEBA-48F8-A399-14E24FDFB484}"/>
    <dgm:cxn modelId="{1E35B1E2-2E16-427B-81F1-DBC5C4E8C6F6}" type="presOf" srcId="{D7623F17-5667-4483-8F29-616B0EC7E314}" destId="{8A0E42EE-6A13-469E-914A-0E72F22C13BE}" srcOrd="0" destOrd="7" presId="urn:microsoft.com/office/officeart/2005/8/layout/hList1"/>
    <dgm:cxn modelId="{D1CF6FE6-46B2-4D81-AD81-BFEE69E5AFE2}" srcId="{95107A63-68EF-4106-9DF5-873F9C322BCB}" destId="{A0318FEB-9D09-4A6D-B16B-6D7E2C63CADA}" srcOrd="0" destOrd="0" parTransId="{9A7EA3E7-EE9C-4048-AB0E-82CAD4E62CB6}" sibTransId="{010F9A66-A4A5-48B9-86D1-637088CCCD0B}"/>
    <dgm:cxn modelId="{69B3D2E8-CC6C-4397-AD12-CE5B1A04665E}" srcId="{A78E431B-8F6C-4EDD-9E67-6ECFB2DE3E5A}" destId="{36F2D563-D3A4-4C0C-8666-B2C5C60F642A}" srcOrd="1" destOrd="0" parTransId="{E9A2F917-AFA6-4393-B745-8012A7E8D685}" sibTransId="{8CA46C9C-9B3C-494D-8AE3-532EF0E17BDA}"/>
    <dgm:cxn modelId="{8D9A86F0-B08E-421C-B49E-2D3F43E67A9D}" srcId="{27B2EF72-27BB-4E1F-B5DE-3A5D7EFAB4B7}" destId="{A5BD8819-D5F3-441D-8EF5-402472EAFA2E}" srcOrd="5" destOrd="0" parTransId="{77EF549C-07F3-4E08-8F06-4F8A476C6FD2}" sibTransId="{48117E38-A737-4CDA-9496-9C54C9DA35F7}"/>
    <dgm:cxn modelId="{7B2E4AF5-A607-442F-92E4-52443399363D}" srcId="{4D4036E2-51A8-4D8E-BB6C-0900C4A2775D}" destId="{A227ED8D-4BEA-4AEF-B752-0E1BEE502D7D}" srcOrd="1" destOrd="0" parTransId="{63000264-294F-4B2C-98C7-47C395DD884B}" sibTransId="{820C28A0-E6C9-48E8-9E58-F15D3EE5C99C}"/>
    <dgm:cxn modelId="{E4433BF6-F5EF-4490-B06F-BF69DAC785C9}" srcId="{4D4036E2-51A8-4D8E-BB6C-0900C4A2775D}" destId="{08520AA4-6B81-411F-ACFE-737549641415}" srcOrd="0" destOrd="0" parTransId="{6E454D19-2876-43A8-81F0-C2C091F21A1F}" sibTransId="{E353F924-51DC-4223-A69A-8029436185AB}"/>
    <dgm:cxn modelId="{925980F6-D389-440A-AAC7-48140CB1AA3E}" srcId="{4D4036E2-51A8-4D8E-BB6C-0900C4A2775D}" destId="{689DD745-F785-42C4-9C84-5F7CA27A0D61}" srcOrd="5" destOrd="0" parTransId="{48F2D090-7373-4514-9970-E1FD91A0A08C}" sibTransId="{C7C88711-ABC7-47A0-A785-93B71CD075AA}"/>
    <dgm:cxn modelId="{392500F8-6456-42BA-8F12-8785901A72A8}" type="presOf" srcId="{4DEE10E0-E7BC-4522-8D1D-20B4B2AE0998}" destId="{8A0E42EE-6A13-469E-914A-0E72F22C13BE}" srcOrd="0" destOrd="2" presId="urn:microsoft.com/office/officeart/2005/8/layout/hList1"/>
    <dgm:cxn modelId="{71964CFF-D6EA-48B6-817C-D829E8619611}" type="presOf" srcId="{A78E431B-8F6C-4EDD-9E67-6ECFB2DE3E5A}" destId="{DF24A262-EA0F-4906-8405-64B51765B38F}" srcOrd="0" destOrd="0" presId="urn:microsoft.com/office/officeart/2005/8/layout/hList1"/>
    <dgm:cxn modelId="{9EDAE21B-BECA-4DDC-A543-25E4C99CB46E}" type="presParOf" srcId="{0BBE536C-2BFC-48BE-810E-97C6FBA38F61}" destId="{E902D0AD-1B49-4495-98D4-3DB9C334E862}" srcOrd="0" destOrd="0" presId="urn:microsoft.com/office/officeart/2005/8/layout/hList1"/>
    <dgm:cxn modelId="{628EF5CB-8C99-48AB-B8AA-3DABA89AB641}" type="presParOf" srcId="{E902D0AD-1B49-4495-98D4-3DB9C334E862}" destId="{DF24A262-EA0F-4906-8405-64B51765B38F}" srcOrd="0" destOrd="0" presId="urn:microsoft.com/office/officeart/2005/8/layout/hList1"/>
    <dgm:cxn modelId="{E171CFEF-5C79-4DD7-8FDE-FB7ECCD75D91}" type="presParOf" srcId="{E902D0AD-1B49-4495-98D4-3DB9C334E862}" destId="{CCF4CDCE-2902-4094-95A1-CDDC4BE0D4B6}" srcOrd="1" destOrd="0" presId="urn:microsoft.com/office/officeart/2005/8/layout/hList1"/>
    <dgm:cxn modelId="{C087CE33-9152-4DF5-B4ED-E5AFF6384501}" type="presParOf" srcId="{0BBE536C-2BFC-48BE-810E-97C6FBA38F61}" destId="{8779560C-5D75-430E-B64B-ABE6942CD128}" srcOrd="1" destOrd="0" presId="urn:microsoft.com/office/officeart/2005/8/layout/hList1"/>
    <dgm:cxn modelId="{8D1E2B21-D9DB-4901-8F92-644E5DB0492A}" type="presParOf" srcId="{0BBE536C-2BFC-48BE-810E-97C6FBA38F61}" destId="{E58C4C90-786A-4759-B04A-BC6896BE5BD6}" srcOrd="2" destOrd="0" presId="urn:microsoft.com/office/officeart/2005/8/layout/hList1"/>
    <dgm:cxn modelId="{1BE2C5AA-62BF-4068-888B-7D92C97C777D}" type="presParOf" srcId="{E58C4C90-786A-4759-B04A-BC6896BE5BD6}" destId="{EC25C043-604E-47A3-8398-05DF803A5D8E}" srcOrd="0" destOrd="0" presId="urn:microsoft.com/office/officeart/2005/8/layout/hList1"/>
    <dgm:cxn modelId="{2BF11C9C-2FE8-4BF8-B09F-F42030CE719B}" type="presParOf" srcId="{E58C4C90-786A-4759-B04A-BC6896BE5BD6}" destId="{831227B2-38E4-408E-B173-1C74790011A3}" srcOrd="1" destOrd="0" presId="urn:microsoft.com/office/officeart/2005/8/layout/hList1"/>
    <dgm:cxn modelId="{F51CEEA3-585E-45D1-BD52-58D483F9F978}" type="presParOf" srcId="{0BBE536C-2BFC-48BE-810E-97C6FBA38F61}" destId="{533DF446-10BC-467C-A171-37C728FB9EA1}" srcOrd="3" destOrd="0" presId="urn:microsoft.com/office/officeart/2005/8/layout/hList1"/>
    <dgm:cxn modelId="{46E87E45-75D0-482A-BA33-D33A7935E1ED}" type="presParOf" srcId="{0BBE536C-2BFC-48BE-810E-97C6FBA38F61}" destId="{65F1AFC7-CA21-4174-B75F-955798A8DBF9}" srcOrd="4" destOrd="0" presId="urn:microsoft.com/office/officeart/2005/8/layout/hList1"/>
    <dgm:cxn modelId="{B7F167B1-1033-42CD-B4F9-524538B9B5C7}" type="presParOf" srcId="{65F1AFC7-CA21-4174-B75F-955798A8DBF9}" destId="{0AA12F79-F645-47C1-82AE-B860F309D8B2}" srcOrd="0" destOrd="0" presId="urn:microsoft.com/office/officeart/2005/8/layout/hList1"/>
    <dgm:cxn modelId="{9ACC4EB3-46F1-4D3D-8F98-687513ACD80A}" type="presParOf" srcId="{65F1AFC7-CA21-4174-B75F-955798A8DBF9}" destId="{8A0E42EE-6A13-469E-914A-0E72F22C13BE}" srcOrd="1" destOrd="0" presId="urn:microsoft.com/office/officeart/2005/8/layout/hList1"/>
    <dgm:cxn modelId="{AEDE83EA-BC58-4ADB-92E5-4073663E1032}" type="presParOf" srcId="{0BBE536C-2BFC-48BE-810E-97C6FBA38F61}" destId="{59BF55E2-1A96-4D66-8AA8-FB48AAC51E41}" srcOrd="5" destOrd="0" presId="urn:microsoft.com/office/officeart/2005/8/layout/hList1"/>
    <dgm:cxn modelId="{618629C7-628B-4153-8856-EDCBEABD187A}" type="presParOf" srcId="{0BBE536C-2BFC-48BE-810E-97C6FBA38F61}" destId="{FD11798C-A0DD-45AF-9845-1A0385011F17}" srcOrd="6" destOrd="0" presId="urn:microsoft.com/office/officeart/2005/8/layout/hList1"/>
    <dgm:cxn modelId="{048EF09D-225D-4226-830C-54B8BDD4C877}" type="presParOf" srcId="{FD11798C-A0DD-45AF-9845-1A0385011F17}" destId="{6EAE89E5-3459-4776-858C-715C4212A0FF}" srcOrd="0" destOrd="0" presId="urn:microsoft.com/office/officeart/2005/8/layout/hList1"/>
    <dgm:cxn modelId="{A2FFDBFC-670A-4ADB-8CE3-EFF71F4F7DDA}" type="presParOf" srcId="{FD11798C-A0DD-45AF-9845-1A0385011F17}" destId="{90E187D9-1FD8-456D-98E8-F0F9E74954A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24A262-EA0F-4906-8405-64B51765B38F}">
      <dsp:nvSpPr>
        <dsp:cNvPr id="0" name=""/>
        <dsp:cNvSpPr/>
      </dsp:nvSpPr>
      <dsp:spPr>
        <a:xfrm>
          <a:off x="20986" y="251654"/>
          <a:ext cx="2134287" cy="781974"/>
        </a:xfrm>
        <a:prstGeom prst="rect">
          <a:avLst/>
        </a:prstGeom>
        <a:solidFill>
          <a:srgbClr val="FCBE04">
            <a:hueOff val="0"/>
            <a:satOff val="0"/>
            <a:lumOff val="0"/>
            <a:alphaOff val="0"/>
          </a:srgbClr>
        </a:solidFill>
        <a:ln w="12700" cap="flat" cmpd="sng" algn="ctr">
          <a:solidFill>
            <a:srgbClr val="FCBE0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fr-FR" sz="1300" b="1" i="1" kern="1200" dirty="0">
              <a:solidFill>
                <a:srgbClr val="FFFFFF"/>
              </a:solidFill>
              <a:latin typeface="Arial" panose="020B0604020202020204"/>
              <a:ea typeface="+mn-ea"/>
              <a:cs typeface="+mn-cs"/>
            </a:rPr>
            <a:t>Niveau de trésorerie</a:t>
          </a:r>
        </a:p>
        <a:p>
          <a:pPr marL="0" lvl="0" indent="0" algn="ctr" defTabSz="577850">
            <a:lnSpc>
              <a:spcPct val="90000"/>
            </a:lnSpc>
            <a:spcBef>
              <a:spcPct val="0"/>
            </a:spcBef>
            <a:spcAft>
              <a:spcPct val="35000"/>
            </a:spcAft>
            <a:buNone/>
          </a:pPr>
          <a:r>
            <a:rPr lang="fr-FR" sz="1300" b="1" i="1" kern="1200" dirty="0">
              <a:solidFill>
                <a:srgbClr val="FFFFFF"/>
              </a:solidFill>
              <a:latin typeface="Arial" panose="020B0604020202020204"/>
              <a:ea typeface="+mn-ea"/>
              <a:cs typeface="+mn-cs"/>
            </a:rPr>
            <a:t>Marges de manœuvre</a:t>
          </a:r>
        </a:p>
      </dsp:txBody>
      <dsp:txXfrm>
        <a:off x="20986" y="251654"/>
        <a:ext cx="2134287" cy="781974"/>
      </dsp:txXfrm>
    </dsp:sp>
    <dsp:sp modelId="{CCF4CDCE-2902-4094-95A1-CDDC4BE0D4B6}">
      <dsp:nvSpPr>
        <dsp:cNvPr id="0" name=""/>
        <dsp:cNvSpPr/>
      </dsp:nvSpPr>
      <dsp:spPr>
        <a:xfrm>
          <a:off x="7092" y="1304694"/>
          <a:ext cx="2134287" cy="3667900"/>
        </a:xfrm>
        <a:prstGeom prst="rect">
          <a:avLst/>
        </a:prstGeom>
        <a:solidFill>
          <a:srgbClr val="FCBE04">
            <a:tint val="40000"/>
            <a:alpha val="90000"/>
            <a:hueOff val="0"/>
            <a:satOff val="0"/>
            <a:lumOff val="0"/>
            <a:alphaOff val="0"/>
          </a:srgbClr>
        </a:solidFill>
        <a:ln w="12700" cap="flat" cmpd="sng" algn="ctr">
          <a:solidFill>
            <a:srgbClr val="FCBE04">
              <a:tint val="40000"/>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fr-FR" sz="1300" kern="1200" dirty="0">
              <a:solidFill>
                <a:srgbClr val="3E454A">
                  <a:hueOff val="0"/>
                  <a:satOff val="0"/>
                  <a:lumOff val="0"/>
                  <a:alphaOff val="0"/>
                </a:srgbClr>
              </a:solidFill>
              <a:latin typeface="Arial" panose="020B0604020202020204"/>
              <a:ea typeface="+mn-ea"/>
              <a:cs typeface="+mn-cs"/>
            </a:rPr>
            <a:t>Capacité d’endettement (encours MLT limité, présence de PGE…)</a:t>
          </a:r>
        </a:p>
        <a:p>
          <a:pPr marL="114300" lvl="1" indent="-114300" algn="l" defTabSz="577850">
            <a:lnSpc>
              <a:spcPct val="90000"/>
            </a:lnSpc>
            <a:spcBef>
              <a:spcPct val="0"/>
            </a:spcBef>
            <a:spcAft>
              <a:spcPct val="15000"/>
            </a:spcAft>
            <a:buChar char="•"/>
          </a:pPr>
          <a:endParaRPr lang="fr-FR" sz="1300" kern="1200" dirty="0">
            <a:solidFill>
              <a:srgbClr val="3E454A">
                <a:hueOff val="0"/>
                <a:satOff val="0"/>
                <a:lumOff val="0"/>
                <a:alphaOff val="0"/>
              </a:srgbClr>
            </a:solidFill>
            <a:latin typeface="Arial" panose="020B0604020202020204"/>
            <a:ea typeface="+mn-ea"/>
            <a:cs typeface="+mn-cs"/>
          </a:endParaRPr>
        </a:p>
        <a:p>
          <a:pPr marL="114300" lvl="1" indent="-114300" algn="l" defTabSz="577850">
            <a:lnSpc>
              <a:spcPct val="90000"/>
            </a:lnSpc>
            <a:spcBef>
              <a:spcPct val="0"/>
            </a:spcBef>
            <a:spcAft>
              <a:spcPct val="15000"/>
            </a:spcAft>
            <a:buChar char="•"/>
          </a:pPr>
          <a:r>
            <a:rPr lang="fr-FR" sz="1300" kern="1200" dirty="0">
              <a:solidFill>
                <a:srgbClr val="3E454A">
                  <a:hueOff val="0"/>
                  <a:satOff val="0"/>
                  <a:lumOff val="0"/>
                  <a:alphaOff val="0"/>
                </a:srgbClr>
              </a:solidFill>
              <a:latin typeface="Arial" panose="020B0604020202020204"/>
              <a:ea typeface="+mn-ea"/>
              <a:cs typeface="+mn-cs"/>
            </a:rPr>
            <a:t>Trésorerie à 3, 6 mois et plus</a:t>
          </a:r>
        </a:p>
        <a:p>
          <a:pPr marL="114300" lvl="1" indent="-114300" algn="l" defTabSz="577850">
            <a:lnSpc>
              <a:spcPct val="90000"/>
            </a:lnSpc>
            <a:spcBef>
              <a:spcPct val="0"/>
            </a:spcBef>
            <a:spcAft>
              <a:spcPct val="15000"/>
            </a:spcAft>
            <a:buChar char="•"/>
          </a:pPr>
          <a:endParaRPr lang="fr-FR" sz="1300" kern="1200" dirty="0">
            <a:solidFill>
              <a:srgbClr val="3E454A">
                <a:hueOff val="0"/>
                <a:satOff val="0"/>
                <a:lumOff val="0"/>
                <a:alphaOff val="0"/>
              </a:srgbClr>
            </a:solidFill>
            <a:latin typeface="Arial" panose="020B0604020202020204"/>
            <a:ea typeface="+mn-ea"/>
            <a:cs typeface="+mn-cs"/>
          </a:endParaRPr>
        </a:p>
        <a:p>
          <a:pPr marL="114300" lvl="1" indent="-114300" algn="l" defTabSz="577850">
            <a:lnSpc>
              <a:spcPct val="90000"/>
            </a:lnSpc>
            <a:spcBef>
              <a:spcPct val="0"/>
            </a:spcBef>
            <a:spcAft>
              <a:spcPct val="15000"/>
            </a:spcAft>
            <a:buChar char="•"/>
          </a:pPr>
          <a:r>
            <a:rPr lang="fr-FR" sz="1300" kern="1200" dirty="0">
              <a:solidFill>
                <a:srgbClr val="3E454A">
                  <a:hueOff val="0"/>
                  <a:satOff val="0"/>
                  <a:lumOff val="0"/>
                  <a:alphaOff val="0"/>
                </a:srgbClr>
              </a:solidFill>
              <a:latin typeface="Arial" panose="020B0604020202020204"/>
              <a:ea typeface="+mn-ea"/>
              <a:cs typeface="+mn-cs"/>
            </a:rPr>
            <a:t>Capacité de soutien des dirigeants </a:t>
          </a:r>
        </a:p>
        <a:p>
          <a:pPr marL="114300" lvl="1" indent="-114300" algn="l" defTabSz="577850">
            <a:lnSpc>
              <a:spcPct val="90000"/>
            </a:lnSpc>
            <a:spcBef>
              <a:spcPct val="0"/>
            </a:spcBef>
            <a:spcAft>
              <a:spcPct val="15000"/>
            </a:spcAft>
            <a:buChar char="•"/>
          </a:pPr>
          <a:endParaRPr lang="fr-FR" sz="1300" kern="1200" dirty="0">
            <a:solidFill>
              <a:srgbClr val="3E454A">
                <a:hueOff val="0"/>
                <a:satOff val="0"/>
                <a:lumOff val="0"/>
                <a:alphaOff val="0"/>
              </a:srgbClr>
            </a:solidFill>
            <a:latin typeface="Arial" panose="020B0604020202020204"/>
            <a:ea typeface="+mn-ea"/>
            <a:cs typeface="+mn-cs"/>
          </a:endParaRPr>
        </a:p>
        <a:p>
          <a:pPr marL="114300" lvl="1" indent="-114300" algn="l" defTabSz="577850">
            <a:lnSpc>
              <a:spcPct val="90000"/>
            </a:lnSpc>
            <a:spcBef>
              <a:spcPct val="0"/>
            </a:spcBef>
            <a:spcAft>
              <a:spcPct val="15000"/>
            </a:spcAft>
            <a:buChar char="•"/>
          </a:pPr>
          <a:r>
            <a:rPr lang="fr-FR" sz="1300" kern="1200" dirty="0">
              <a:solidFill>
                <a:srgbClr val="3E454A">
                  <a:hueOff val="0"/>
                  <a:satOff val="0"/>
                  <a:lumOff val="0"/>
                  <a:alphaOff val="0"/>
                </a:srgbClr>
              </a:solidFill>
              <a:latin typeface="Arial" panose="020B0604020202020204"/>
              <a:ea typeface="+mn-ea"/>
              <a:cs typeface="+mn-cs"/>
            </a:rPr>
            <a:t>Etc.</a:t>
          </a:r>
        </a:p>
      </dsp:txBody>
      <dsp:txXfrm>
        <a:off x="7092" y="1304694"/>
        <a:ext cx="2134287" cy="3667900"/>
      </dsp:txXfrm>
    </dsp:sp>
    <dsp:sp modelId="{EC25C043-604E-47A3-8398-05DF803A5D8E}">
      <dsp:nvSpPr>
        <dsp:cNvPr id="0" name=""/>
        <dsp:cNvSpPr/>
      </dsp:nvSpPr>
      <dsp:spPr>
        <a:xfrm>
          <a:off x="2444960" y="251654"/>
          <a:ext cx="2134287" cy="781974"/>
        </a:xfrm>
        <a:prstGeom prst="rect">
          <a:avLst/>
        </a:prstGeom>
        <a:solidFill>
          <a:srgbClr val="00AAD0">
            <a:hueOff val="0"/>
            <a:satOff val="0"/>
            <a:lumOff val="0"/>
            <a:alphaOff val="0"/>
          </a:srgbClr>
        </a:solidFill>
        <a:ln w="12700" cap="flat" cmpd="sng" algn="ctr">
          <a:solidFill>
            <a:srgbClr val="00AAD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fr-FR" sz="1300" b="1" i="1" kern="1200" dirty="0">
              <a:solidFill>
                <a:srgbClr val="FFFFFF"/>
              </a:solidFill>
              <a:latin typeface="Arial" panose="020B0604020202020204"/>
              <a:ea typeface="+mn-ea"/>
              <a:cs typeface="+mn-cs"/>
            </a:rPr>
            <a:t>Situation du Boulanger au regard du secteur</a:t>
          </a:r>
        </a:p>
      </dsp:txBody>
      <dsp:txXfrm>
        <a:off x="2444960" y="251654"/>
        <a:ext cx="2134287" cy="781974"/>
      </dsp:txXfrm>
    </dsp:sp>
    <dsp:sp modelId="{831227B2-38E4-408E-B173-1C74790011A3}">
      <dsp:nvSpPr>
        <dsp:cNvPr id="0" name=""/>
        <dsp:cNvSpPr/>
      </dsp:nvSpPr>
      <dsp:spPr>
        <a:xfrm>
          <a:off x="2440179" y="1304694"/>
          <a:ext cx="2134287" cy="3667900"/>
        </a:xfrm>
        <a:prstGeom prst="rect">
          <a:avLst/>
        </a:prstGeom>
        <a:solidFill>
          <a:srgbClr val="00AAD0">
            <a:tint val="40000"/>
            <a:alpha val="90000"/>
            <a:hueOff val="0"/>
            <a:satOff val="0"/>
            <a:lumOff val="0"/>
            <a:alphaOff val="0"/>
          </a:srgbClr>
        </a:solidFill>
        <a:ln w="12700" cap="flat" cmpd="sng" algn="ctr">
          <a:solidFill>
            <a:srgbClr val="00AAD0">
              <a:tint val="40000"/>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fr-FR" sz="1300" kern="1200" dirty="0">
              <a:solidFill>
                <a:srgbClr val="3E454A">
                  <a:hueOff val="0"/>
                  <a:satOff val="0"/>
                  <a:lumOff val="0"/>
                  <a:alphaOff val="0"/>
                </a:srgbClr>
              </a:solidFill>
              <a:latin typeface="Arial" panose="020B0604020202020204"/>
              <a:ea typeface="+mn-ea"/>
              <a:cs typeface="+mn-cs"/>
            </a:rPr>
            <a:t>Qualité du fond de commerce ( centre ville, périphérie ou rurale)</a:t>
          </a:r>
        </a:p>
        <a:p>
          <a:pPr marL="114300" lvl="1" indent="-114300" algn="l" defTabSz="577850">
            <a:lnSpc>
              <a:spcPct val="90000"/>
            </a:lnSpc>
            <a:spcBef>
              <a:spcPct val="0"/>
            </a:spcBef>
            <a:spcAft>
              <a:spcPct val="15000"/>
            </a:spcAft>
            <a:buChar char="•"/>
          </a:pPr>
          <a:endParaRPr lang="fr-FR" sz="1300" kern="1200" dirty="0">
            <a:solidFill>
              <a:srgbClr val="3E454A">
                <a:hueOff val="0"/>
                <a:satOff val="0"/>
                <a:lumOff val="0"/>
                <a:alphaOff val="0"/>
              </a:srgbClr>
            </a:solidFill>
            <a:latin typeface="Arial" panose="020B0604020202020204"/>
            <a:ea typeface="+mn-ea"/>
            <a:cs typeface="+mn-cs"/>
          </a:endParaRPr>
        </a:p>
        <a:p>
          <a:pPr marL="114300" lvl="1" indent="-114300" algn="l" defTabSz="577850">
            <a:lnSpc>
              <a:spcPct val="90000"/>
            </a:lnSpc>
            <a:spcBef>
              <a:spcPct val="0"/>
            </a:spcBef>
            <a:spcAft>
              <a:spcPct val="15000"/>
            </a:spcAft>
            <a:buChar char="•"/>
          </a:pPr>
          <a:r>
            <a:rPr lang="fr-FR" sz="1300" kern="1200" dirty="0">
              <a:solidFill>
                <a:srgbClr val="3E454A">
                  <a:hueOff val="0"/>
                  <a:satOff val="0"/>
                  <a:lumOff val="0"/>
                  <a:alphaOff val="0"/>
                </a:srgbClr>
              </a:solidFill>
              <a:latin typeface="Arial" panose="020B0604020202020204"/>
              <a:ea typeface="+mn-ea"/>
              <a:cs typeface="+mn-cs"/>
            </a:rPr>
            <a:t>Position concurrentielle</a:t>
          </a:r>
        </a:p>
        <a:p>
          <a:pPr marL="114300" lvl="1" indent="-114300" algn="l" defTabSz="577850">
            <a:lnSpc>
              <a:spcPct val="90000"/>
            </a:lnSpc>
            <a:spcBef>
              <a:spcPct val="0"/>
            </a:spcBef>
            <a:spcAft>
              <a:spcPct val="15000"/>
            </a:spcAft>
            <a:buChar char="•"/>
          </a:pPr>
          <a:endParaRPr lang="fr-FR" sz="1300" kern="1200" dirty="0">
            <a:solidFill>
              <a:srgbClr val="3E454A">
                <a:hueOff val="0"/>
                <a:satOff val="0"/>
                <a:lumOff val="0"/>
                <a:alphaOff val="0"/>
              </a:srgbClr>
            </a:solidFill>
            <a:latin typeface="Arial" panose="020B0604020202020204"/>
            <a:ea typeface="+mn-ea"/>
            <a:cs typeface="+mn-cs"/>
          </a:endParaRPr>
        </a:p>
        <a:p>
          <a:pPr marL="114300" lvl="1" indent="-114300" algn="l" defTabSz="577850">
            <a:lnSpc>
              <a:spcPct val="90000"/>
            </a:lnSpc>
            <a:spcBef>
              <a:spcPct val="0"/>
            </a:spcBef>
            <a:spcAft>
              <a:spcPct val="15000"/>
            </a:spcAft>
            <a:buChar char="•"/>
          </a:pPr>
          <a:r>
            <a:rPr lang="fr-FR" sz="1300" kern="1200" dirty="0">
              <a:solidFill>
                <a:srgbClr val="3E454A">
                  <a:hueOff val="0"/>
                  <a:satOff val="0"/>
                  <a:lumOff val="0"/>
                  <a:alphaOff val="0"/>
                </a:srgbClr>
              </a:solidFill>
              <a:latin typeface="Arial" panose="020B0604020202020204"/>
              <a:ea typeface="+mn-ea"/>
              <a:cs typeface="+mn-cs"/>
            </a:rPr>
            <a:t>Dispersion des risques (multi zones géographiques, multi métiers, etc.)</a:t>
          </a:r>
        </a:p>
        <a:p>
          <a:pPr marL="114300" lvl="1" indent="-114300" algn="l" defTabSz="577850">
            <a:lnSpc>
              <a:spcPct val="90000"/>
            </a:lnSpc>
            <a:spcBef>
              <a:spcPct val="0"/>
            </a:spcBef>
            <a:spcAft>
              <a:spcPct val="15000"/>
            </a:spcAft>
            <a:buChar char="•"/>
          </a:pPr>
          <a:endParaRPr lang="fr-FR" sz="1300" kern="1200" dirty="0">
            <a:solidFill>
              <a:srgbClr val="3E454A">
                <a:hueOff val="0"/>
                <a:satOff val="0"/>
                <a:lumOff val="0"/>
                <a:alphaOff val="0"/>
              </a:srgbClr>
            </a:solidFill>
            <a:latin typeface="Arial" panose="020B0604020202020204"/>
            <a:ea typeface="+mn-ea"/>
            <a:cs typeface="+mn-cs"/>
          </a:endParaRPr>
        </a:p>
        <a:p>
          <a:pPr marL="114300" lvl="1" indent="-114300" algn="l" defTabSz="577850">
            <a:lnSpc>
              <a:spcPct val="90000"/>
            </a:lnSpc>
            <a:spcBef>
              <a:spcPct val="0"/>
            </a:spcBef>
            <a:spcAft>
              <a:spcPct val="15000"/>
            </a:spcAft>
            <a:buChar char="•"/>
          </a:pPr>
          <a:r>
            <a:rPr lang="fr-FR" sz="1300" kern="1200" dirty="0">
              <a:solidFill>
                <a:srgbClr val="3E454A">
                  <a:hueOff val="0"/>
                  <a:satOff val="0"/>
                  <a:lumOff val="0"/>
                  <a:alphaOff val="0"/>
                </a:srgbClr>
              </a:solidFill>
              <a:latin typeface="Arial" panose="020B0604020202020204"/>
              <a:ea typeface="+mn-ea"/>
              <a:cs typeface="+mn-cs"/>
            </a:rPr>
            <a:t>Etc.</a:t>
          </a:r>
        </a:p>
      </dsp:txBody>
      <dsp:txXfrm>
        <a:off x="2440179" y="1304694"/>
        <a:ext cx="2134287" cy="3667900"/>
      </dsp:txXfrm>
    </dsp:sp>
    <dsp:sp modelId="{0AA12F79-F645-47C1-82AE-B860F309D8B2}">
      <dsp:nvSpPr>
        <dsp:cNvPr id="0" name=""/>
        <dsp:cNvSpPr/>
      </dsp:nvSpPr>
      <dsp:spPr>
        <a:xfrm>
          <a:off x="4878048" y="251654"/>
          <a:ext cx="2134287" cy="781974"/>
        </a:xfrm>
        <a:prstGeom prst="rect">
          <a:avLst/>
        </a:prstGeom>
        <a:solidFill>
          <a:srgbClr val="F49D63">
            <a:hueOff val="0"/>
            <a:satOff val="0"/>
            <a:lumOff val="0"/>
            <a:alphaOff val="0"/>
          </a:srgbClr>
        </a:solidFill>
        <a:ln w="12700" cap="flat" cmpd="sng" algn="ctr">
          <a:solidFill>
            <a:srgbClr val="F49D63">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fr-FR" sz="1300" b="1" i="1" kern="1200" dirty="0">
              <a:solidFill>
                <a:srgbClr val="FFFFFF"/>
              </a:solidFill>
              <a:latin typeface="Arial" panose="020B0604020202020204"/>
              <a:ea typeface="+mn-ea"/>
              <a:cs typeface="+mn-cs"/>
            </a:rPr>
            <a:t>Impact Crise énergétique</a:t>
          </a:r>
        </a:p>
      </dsp:txBody>
      <dsp:txXfrm>
        <a:off x="4878048" y="251654"/>
        <a:ext cx="2134287" cy="781974"/>
      </dsp:txXfrm>
    </dsp:sp>
    <dsp:sp modelId="{8A0E42EE-6A13-469E-914A-0E72F22C13BE}">
      <dsp:nvSpPr>
        <dsp:cNvPr id="0" name=""/>
        <dsp:cNvSpPr/>
      </dsp:nvSpPr>
      <dsp:spPr>
        <a:xfrm>
          <a:off x="4873267" y="1304694"/>
          <a:ext cx="2134287" cy="3667900"/>
        </a:xfrm>
        <a:prstGeom prst="rect">
          <a:avLst/>
        </a:prstGeom>
        <a:solidFill>
          <a:srgbClr val="F49D63">
            <a:tint val="40000"/>
            <a:alpha val="90000"/>
            <a:hueOff val="0"/>
            <a:satOff val="0"/>
            <a:lumOff val="0"/>
            <a:alphaOff val="0"/>
          </a:srgbClr>
        </a:solidFill>
        <a:ln w="12700" cap="flat" cmpd="sng" algn="ctr">
          <a:solidFill>
            <a:srgbClr val="F49D63">
              <a:tint val="40000"/>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fr-FR" sz="1300" kern="1200" dirty="0">
              <a:solidFill>
                <a:srgbClr val="3E454A">
                  <a:hueOff val="0"/>
                  <a:satOff val="0"/>
                  <a:lumOff val="0"/>
                  <a:alphaOff val="0"/>
                </a:srgbClr>
              </a:solidFill>
              <a:latin typeface="Arial" panose="020B0604020202020204"/>
              <a:ea typeface="+mn-ea"/>
              <a:cs typeface="+mn-cs"/>
            </a:rPr>
            <a:t>Quels sont les processus impactés par la crise:</a:t>
          </a:r>
        </a:p>
        <a:p>
          <a:pPr marL="114300" lvl="1" indent="-114300" algn="l" defTabSz="577850">
            <a:lnSpc>
              <a:spcPct val="90000"/>
            </a:lnSpc>
            <a:spcBef>
              <a:spcPct val="0"/>
            </a:spcBef>
            <a:spcAft>
              <a:spcPct val="15000"/>
            </a:spcAft>
            <a:buChar char="•"/>
          </a:pPr>
          <a:endParaRPr lang="fr-FR" sz="1300" kern="1200" dirty="0">
            <a:solidFill>
              <a:srgbClr val="3E454A">
                <a:hueOff val="0"/>
                <a:satOff val="0"/>
                <a:lumOff val="0"/>
                <a:alphaOff val="0"/>
              </a:srgbClr>
            </a:solidFill>
            <a:latin typeface="Arial" panose="020B0604020202020204"/>
            <a:ea typeface="+mn-ea"/>
            <a:cs typeface="+mn-cs"/>
          </a:endParaRPr>
        </a:p>
        <a:p>
          <a:pPr marL="228600" lvl="2" indent="-114300" algn="l" defTabSz="577850">
            <a:lnSpc>
              <a:spcPct val="90000"/>
            </a:lnSpc>
            <a:spcBef>
              <a:spcPct val="0"/>
            </a:spcBef>
            <a:spcAft>
              <a:spcPct val="15000"/>
            </a:spcAft>
            <a:buChar char="•"/>
          </a:pPr>
          <a:r>
            <a:rPr lang="fr-FR" sz="1300" kern="1200" dirty="0">
              <a:solidFill>
                <a:srgbClr val="3E454A">
                  <a:hueOff val="0"/>
                  <a:satOff val="0"/>
                  <a:lumOff val="0"/>
                  <a:alphaOff val="0"/>
                </a:srgbClr>
              </a:solidFill>
              <a:latin typeface="Arial" panose="020B0604020202020204"/>
              <a:ea typeface="+mn-ea"/>
              <a:cs typeface="+mn-cs"/>
            </a:rPr>
            <a:t>Approvisionnement: augmentation du coût des Matières Premières</a:t>
          </a:r>
        </a:p>
        <a:p>
          <a:pPr marL="228600" lvl="2" indent="-114300" algn="l" defTabSz="577850">
            <a:lnSpc>
              <a:spcPct val="90000"/>
            </a:lnSpc>
            <a:spcBef>
              <a:spcPct val="0"/>
            </a:spcBef>
            <a:spcAft>
              <a:spcPct val="15000"/>
            </a:spcAft>
            <a:buChar char="•"/>
          </a:pPr>
          <a:endParaRPr lang="fr-FR" sz="1300" kern="1200" dirty="0">
            <a:solidFill>
              <a:srgbClr val="3E454A">
                <a:hueOff val="0"/>
                <a:satOff val="0"/>
                <a:lumOff val="0"/>
                <a:alphaOff val="0"/>
              </a:srgbClr>
            </a:solidFill>
            <a:latin typeface="Arial" panose="020B0604020202020204"/>
            <a:ea typeface="+mn-ea"/>
            <a:cs typeface="+mn-cs"/>
          </a:endParaRPr>
        </a:p>
        <a:p>
          <a:pPr marL="228600" lvl="2" indent="-114300" algn="l" defTabSz="577850">
            <a:lnSpc>
              <a:spcPct val="90000"/>
            </a:lnSpc>
            <a:spcBef>
              <a:spcPct val="0"/>
            </a:spcBef>
            <a:spcAft>
              <a:spcPct val="15000"/>
            </a:spcAft>
            <a:buChar char="•"/>
          </a:pPr>
          <a:r>
            <a:rPr lang="fr-FR" sz="1300" kern="1200" dirty="0">
              <a:solidFill>
                <a:srgbClr val="3E454A">
                  <a:hueOff val="0"/>
                  <a:satOff val="0"/>
                  <a:lumOff val="0"/>
                  <a:alphaOff val="0"/>
                </a:srgbClr>
              </a:solidFill>
              <a:latin typeface="Arial" panose="020B0604020202020204"/>
              <a:ea typeface="+mn-ea"/>
              <a:cs typeface="+mn-cs"/>
            </a:rPr>
            <a:t>Production :hausse du coût de l'Energie. Renouvellement du contrat avec le fournisseur d’énergie</a:t>
          </a:r>
        </a:p>
        <a:p>
          <a:pPr marL="228600" lvl="2" indent="-114300" algn="l" defTabSz="577850">
            <a:lnSpc>
              <a:spcPct val="90000"/>
            </a:lnSpc>
            <a:spcBef>
              <a:spcPct val="0"/>
            </a:spcBef>
            <a:spcAft>
              <a:spcPct val="15000"/>
            </a:spcAft>
            <a:buChar char="•"/>
          </a:pPr>
          <a:endParaRPr lang="fr-FR" sz="1300" kern="1200" dirty="0">
            <a:solidFill>
              <a:srgbClr val="3E454A">
                <a:hueOff val="0"/>
                <a:satOff val="0"/>
                <a:lumOff val="0"/>
                <a:alphaOff val="0"/>
              </a:srgbClr>
            </a:solidFill>
            <a:latin typeface="Arial" panose="020B0604020202020204"/>
            <a:ea typeface="+mn-ea"/>
            <a:cs typeface="+mn-cs"/>
          </a:endParaRPr>
        </a:p>
        <a:p>
          <a:pPr marL="228600" lvl="2" indent="-114300" algn="l" defTabSz="577850">
            <a:lnSpc>
              <a:spcPct val="90000"/>
            </a:lnSpc>
            <a:spcBef>
              <a:spcPct val="0"/>
            </a:spcBef>
            <a:spcAft>
              <a:spcPct val="15000"/>
            </a:spcAft>
            <a:buChar char="•"/>
          </a:pPr>
          <a:r>
            <a:rPr lang="fr-FR" sz="1300" kern="1200" dirty="0">
              <a:solidFill>
                <a:srgbClr val="3E454A">
                  <a:hueOff val="0"/>
                  <a:satOff val="0"/>
                  <a:lumOff val="0"/>
                  <a:alphaOff val="0"/>
                </a:srgbClr>
              </a:solidFill>
              <a:latin typeface="Arial" panose="020B0604020202020204"/>
              <a:ea typeface="+mn-ea"/>
              <a:cs typeface="+mn-cs"/>
            </a:rPr>
            <a:t>Distribution : baisse de pouvoir d’achat des ménages et pénurie de Main d’œuvre </a:t>
          </a:r>
        </a:p>
        <a:p>
          <a:pPr marL="228600" lvl="2" indent="-114300" algn="l" defTabSz="577850">
            <a:lnSpc>
              <a:spcPct val="90000"/>
            </a:lnSpc>
            <a:spcBef>
              <a:spcPct val="0"/>
            </a:spcBef>
            <a:spcAft>
              <a:spcPct val="15000"/>
            </a:spcAft>
            <a:buChar char="•"/>
          </a:pPr>
          <a:endParaRPr lang="fr-FR" sz="1300" kern="1200" dirty="0">
            <a:solidFill>
              <a:srgbClr val="3E454A">
                <a:hueOff val="0"/>
                <a:satOff val="0"/>
                <a:lumOff val="0"/>
                <a:alphaOff val="0"/>
              </a:srgbClr>
            </a:solidFill>
            <a:latin typeface="Arial" panose="020B0604020202020204"/>
            <a:ea typeface="+mn-ea"/>
            <a:cs typeface="+mn-cs"/>
          </a:endParaRPr>
        </a:p>
        <a:p>
          <a:pPr marL="228600" lvl="2" indent="-114300" algn="l" defTabSz="577850">
            <a:lnSpc>
              <a:spcPct val="90000"/>
            </a:lnSpc>
            <a:spcBef>
              <a:spcPct val="0"/>
            </a:spcBef>
            <a:spcAft>
              <a:spcPct val="15000"/>
            </a:spcAft>
            <a:buChar char="•"/>
          </a:pPr>
          <a:r>
            <a:rPr lang="fr-FR" sz="1300" kern="1200" dirty="0">
              <a:solidFill>
                <a:srgbClr val="3E454A">
                  <a:hueOff val="0"/>
                  <a:satOff val="0"/>
                  <a:lumOff val="0"/>
                  <a:alphaOff val="0"/>
                </a:srgbClr>
              </a:solidFill>
              <a:latin typeface="Arial" panose="020B0604020202020204"/>
              <a:ea typeface="+mn-ea"/>
              <a:cs typeface="+mn-cs"/>
            </a:rPr>
            <a:t>Etc…</a:t>
          </a:r>
        </a:p>
      </dsp:txBody>
      <dsp:txXfrm>
        <a:off x="4873267" y="1304694"/>
        <a:ext cx="2134287" cy="3667900"/>
      </dsp:txXfrm>
    </dsp:sp>
    <dsp:sp modelId="{6EAE89E5-3459-4776-858C-715C4212A0FF}">
      <dsp:nvSpPr>
        <dsp:cNvPr id="0" name=""/>
        <dsp:cNvSpPr/>
      </dsp:nvSpPr>
      <dsp:spPr>
        <a:xfrm>
          <a:off x="7306355" y="251654"/>
          <a:ext cx="2134287" cy="781974"/>
        </a:xfrm>
        <a:prstGeom prst="rect">
          <a:avLst/>
        </a:prstGeom>
        <a:solidFill>
          <a:srgbClr val="A5CC74">
            <a:hueOff val="0"/>
            <a:satOff val="0"/>
            <a:lumOff val="0"/>
            <a:alphaOff val="0"/>
          </a:srgbClr>
        </a:solidFill>
        <a:ln w="12700" cap="flat" cmpd="sng" algn="ctr">
          <a:solidFill>
            <a:srgbClr val="A5CC7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fr-FR" sz="1300" b="1" i="1" kern="1200" dirty="0">
              <a:solidFill>
                <a:srgbClr val="FFFFFF"/>
              </a:solidFill>
              <a:latin typeface="Arial" panose="020B0604020202020204"/>
              <a:ea typeface="+mn-ea"/>
              <a:cs typeface="+mn-cs"/>
            </a:rPr>
            <a:t>Qualité du management</a:t>
          </a:r>
        </a:p>
        <a:p>
          <a:pPr marL="0" lvl="0" indent="0" algn="ctr" defTabSz="577850">
            <a:lnSpc>
              <a:spcPct val="90000"/>
            </a:lnSpc>
            <a:spcBef>
              <a:spcPct val="0"/>
            </a:spcBef>
            <a:spcAft>
              <a:spcPct val="35000"/>
            </a:spcAft>
            <a:buNone/>
          </a:pPr>
          <a:r>
            <a:rPr lang="fr-FR" sz="1300" b="1" i="1" kern="1200" dirty="0">
              <a:solidFill>
                <a:srgbClr val="FFFFFF"/>
              </a:solidFill>
              <a:latin typeface="Arial" panose="020B0604020202020204"/>
              <a:ea typeface="+mn-ea"/>
              <a:cs typeface="+mn-cs"/>
            </a:rPr>
            <a:t>Perspectives et projets</a:t>
          </a:r>
        </a:p>
      </dsp:txBody>
      <dsp:txXfrm>
        <a:off x="7306355" y="251654"/>
        <a:ext cx="2134287" cy="781974"/>
      </dsp:txXfrm>
    </dsp:sp>
    <dsp:sp modelId="{90E187D9-1FD8-456D-98E8-F0F9E74954A0}">
      <dsp:nvSpPr>
        <dsp:cNvPr id="0" name=""/>
        <dsp:cNvSpPr/>
      </dsp:nvSpPr>
      <dsp:spPr>
        <a:xfrm>
          <a:off x="7306355" y="1304694"/>
          <a:ext cx="2134287" cy="3667900"/>
        </a:xfrm>
        <a:prstGeom prst="rect">
          <a:avLst/>
        </a:prstGeom>
        <a:solidFill>
          <a:srgbClr val="A5CC74">
            <a:tint val="40000"/>
            <a:alpha val="90000"/>
            <a:hueOff val="0"/>
            <a:satOff val="0"/>
            <a:lumOff val="0"/>
            <a:alphaOff val="0"/>
          </a:srgbClr>
        </a:solidFill>
        <a:ln w="12700" cap="flat" cmpd="sng" algn="ctr">
          <a:solidFill>
            <a:srgbClr val="A5CC74">
              <a:tint val="40000"/>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fr-FR" sz="1300" kern="1200" dirty="0">
              <a:solidFill>
                <a:srgbClr val="3E454A">
                  <a:hueOff val="0"/>
                  <a:satOff val="0"/>
                  <a:lumOff val="0"/>
                  <a:alphaOff val="0"/>
                </a:srgbClr>
              </a:solidFill>
              <a:latin typeface="Arial" panose="020B0604020202020204"/>
              <a:ea typeface="+mn-ea"/>
              <a:cs typeface="+mn-cs"/>
            </a:rPr>
            <a:t>Leadership du dirigeant</a:t>
          </a:r>
        </a:p>
        <a:p>
          <a:pPr marL="114300" lvl="1" indent="-114300" algn="l" defTabSz="577850">
            <a:lnSpc>
              <a:spcPct val="90000"/>
            </a:lnSpc>
            <a:spcBef>
              <a:spcPct val="0"/>
            </a:spcBef>
            <a:spcAft>
              <a:spcPct val="15000"/>
            </a:spcAft>
            <a:buChar char="•"/>
          </a:pPr>
          <a:endParaRPr lang="fr-FR" sz="1300" kern="1200" dirty="0">
            <a:solidFill>
              <a:srgbClr val="3E454A">
                <a:hueOff val="0"/>
                <a:satOff val="0"/>
                <a:lumOff val="0"/>
                <a:alphaOff val="0"/>
              </a:srgbClr>
            </a:solidFill>
            <a:latin typeface="Arial" panose="020B0604020202020204"/>
            <a:ea typeface="+mn-ea"/>
            <a:cs typeface="+mn-cs"/>
          </a:endParaRPr>
        </a:p>
        <a:p>
          <a:pPr marL="114300" lvl="1" indent="-114300" algn="l" defTabSz="577850">
            <a:lnSpc>
              <a:spcPct val="90000"/>
            </a:lnSpc>
            <a:spcBef>
              <a:spcPct val="0"/>
            </a:spcBef>
            <a:spcAft>
              <a:spcPct val="15000"/>
            </a:spcAft>
            <a:buChar char="•"/>
          </a:pPr>
          <a:r>
            <a:rPr lang="fr-FR" sz="1300" kern="1200" dirty="0">
              <a:solidFill>
                <a:srgbClr val="3E454A">
                  <a:hueOff val="0"/>
                  <a:satOff val="0"/>
                  <a:lumOff val="0"/>
                  <a:alphaOff val="0"/>
                </a:srgbClr>
              </a:solidFill>
              <a:latin typeface="Arial" panose="020B0604020202020204"/>
              <a:ea typeface="+mn-ea"/>
              <a:cs typeface="+mn-cs"/>
            </a:rPr>
            <a:t>Stabilité des effectifs</a:t>
          </a:r>
        </a:p>
        <a:p>
          <a:pPr marL="114300" lvl="1" indent="-114300" algn="l" defTabSz="577850">
            <a:lnSpc>
              <a:spcPct val="90000"/>
            </a:lnSpc>
            <a:spcBef>
              <a:spcPct val="0"/>
            </a:spcBef>
            <a:spcAft>
              <a:spcPct val="15000"/>
            </a:spcAft>
            <a:buChar char="•"/>
          </a:pPr>
          <a:endParaRPr lang="fr-FR" sz="1300" kern="1200" dirty="0">
            <a:solidFill>
              <a:srgbClr val="3E454A">
                <a:hueOff val="0"/>
                <a:satOff val="0"/>
                <a:lumOff val="0"/>
                <a:alphaOff val="0"/>
              </a:srgbClr>
            </a:solidFill>
            <a:latin typeface="Arial" panose="020B0604020202020204"/>
            <a:ea typeface="+mn-ea"/>
            <a:cs typeface="+mn-cs"/>
          </a:endParaRPr>
        </a:p>
        <a:p>
          <a:pPr marL="114300" lvl="1" indent="-114300" algn="l" defTabSz="577850">
            <a:lnSpc>
              <a:spcPct val="90000"/>
            </a:lnSpc>
            <a:spcBef>
              <a:spcPct val="0"/>
            </a:spcBef>
            <a:spcAft>
              <a:spcPct val="15000"/>
            </a:spcAft>
            <a:buChar char="•"/>
          </a:pPr>
          <a:r>
            <a:rPr lang="fr-FR" sz="1300" kern="1200" dirty="0">
              <a:solidFill>
                <a:srgbClr val="3E454A">
                  <a:hueOff val="0"/>
                  <a:satOff val="0"/>
                  <a:lumOff val="0"/>
                  <a:alphaOff val="0"/>
                </a:srgbClr>
              </a:solidFill>
              <a:latin typeface="Arial" panose="020B0604020202020204"/>
              <a:ea typeface="+mn-ea"/>
              <a:cs typeface="+mn-cs"/>
            </a:rPr>
            <a:t>Quelles mesures prises pendant la crise</a:t>
          </a:r>
        </a:p>
        <a:p>
          <a:pPr marL="114300" lvl="1" indent="-114300" algn="l" defTabSz="577850">
            <a:lnSpc>
              <a:spcPct val="90000"/>
            </a:lnSpc>
            <a:spcBef>
              <a:spcPct val="0"/>
            </a:spcBef>
            <a:spcAft>
              <a:spcPct val="15000"/>
            </a:spcAft>
            <a:buChar char="•"/>
          </a:pPr>
          <a:endParaRPr lang="fr-FR" sz="1300" kern="1200" dirty="0">
            <a:solidFill>
              <a:srgbClr val="3E454A">
                <a:hueOff val="0"/>
                <a:satOff val="0"/>
                <a:lumOff val="0"/>
                <a:alphaOff val="0"/>
              </a:srgbClr>
            </a:solidFill>
            <a:latin typeface="Arial" panose="020B0604020202020204"/>
            <a:ea typeface="+mn-ea"/>
            <a:cs typeface="+mn-cs"/>
          </a:endParaRPr>
        </a:p>
        <a:p>
          <a:pPr marL="114300" lvl="1" indent="-114300" algn="l" defTabSz="577850">
            <a:lnSpc>
              <a:spcPct val="90000"/>
            </a:lnSpc>
            <a:spcBef>
              <a:spcPct val="0"/>
            </a:spcBef>
            <a:spcAft>
              <a:spcPct val="15000"/>
            </a:spcAft>
            <a:buChar char="•"/>
          </a:pPr>
          <a:r>
            <a:rPr lang="fr-FR" sz="1300" kern="1200" dirty="0">
              <a:solidFill>
                <a:srgbClr val="3E454A">
                  <a:hueOff val="0"/>
                  <a:satOff val="0"/>
                  <a:lumOff val="0"/>
                  <a:alphaOff val="0"/>
                </a:srgbClr>
              </a:solidFill>
              <a:latin typeface="Arial" panose="020B0604020202020204"/>
              <a:ea typeface="+mn-ea"/>
              <a:cs typeface="+mn-cs"/>
            </a:rPr>
            <a:t>Quelles mesures post crises, prospective</a:t>
          </a:r>
        </a:p>
        <a:p>
          <a:pPr marL="114300" lvl="1" indent="-114300" algn="l" defTabSz="577850">
            <a:lnSpc>
              <a:spcPct val="90000"/>
            </a:lnSpc>
            <a:spcBef>
              <a:spcPct val="0"/>
            </a:spcBef>
            <a:spcAft>
              <a:spcPct val="15000"/>
            </a:spcAft>
            <a:buChar char="•"/>
          </a:pPr>
          <a:endParaRPr lang="fr-FR" sz="1300" kern="1200" dirty="0">
            <a:solidFill>
              <a:srgbClr val="3E454A">
                <a:hueOff val="0"/>
                <a:satOff val="0"/>
                <a:lumOff val="0"/>
                <a:alphaOff val="0"/>
              </a:srgbClr>
            </a:solidFill>
            <a:latin typeface="Arial" panose="020B0604020202020204"/>
            <a:ea typeface="+mn-ea"/>
            <a:cs typeface="+mn-cs"/>
          </a:endParaRPr>
        </a:p>
        <a:p>
          <a:pPr marL="114300" lvl="1" indent="-114300" algn="l" defTabSz="577850">
            <a:lnSpc>
              <a:spcPct val="90000"/>
            </a:lnSpc>
            <a:spcBef>
              <a:spcPct val="0"/>
            </a:spcBef>
            <a:spcAft>
              <a:spcPct val="15000"/>
            </a:spcAft>
            <a:buChar char="•"/>
          </a:pPr>
          <a:r>
            <a:rPr lang="fr-FR" sz="1300" kern="1200" dirty="0">
              <a:solidFill>
                <a:srgbClr val="3E454A">
                  <a:hueOff val="0"/>
                  <a:satOff val="0"/>
                  <a:lumOff val="0"/>
                  <a:alphaOff val="0"/>
                </a:srgbClr>
              </a:solidFill>
              <a:latin typeface="Arial" panose="020B0604020202020204"/>
              <a:ea typeface="+mn-ea"/>
              <a:cs typeface="+mn-cs"/>
            </a:rPr>
            <a:t>Etc.</a:t>
          </a:r>
        </a:p>
      </dsp:txBody>
      <dsp:txXfrm>
        <a:off x="7306355" y="1304694"/>
        <a:ext cx="2134287" cy="366790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62ADFC-EDD7-4E36-BDAC-EB5A83F7D702}" type="datetimeFigureOut">
              <a:rPr lang="fr-FR" smtClean="0"/>
              <a:t>16/03/2023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EB6E3E-140C-411A-87D3-856606D25FE1}" type="slidenum">
              <a:rPr lang="fr-FR" smtClean="0"/>
              <a:t>‹N°›</a:t>
            </a:fld>
            <a:endParaRPr lang="fr-FR"/>
          </a:p>
        </p:txBody>
      </p:sp>
    </p:spTree>
    <p:extLst>
      <p:ext uri="{BB962C8B-B14F-4D97-AF65-F5344CB8AC3E}">
        <p14:creationId xmlns:p14="http://schemas.microsoft.com/office/powerpoint/2010/main" val="4170822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eso climat vierg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62D93B1D-DC01-4893-A595-B9340BCAA29B}"/>
              </a:ext>
            </a:extLst>
          </p:cNvPr>
          <p:cNvSpPr txBox="1"/>
          <p:nvPr userDrawn="1"/>
        </p:nvSpPr>
        <p:spPr>
          <a:xfrm>
            <a:off x="4556886" y="6514155"/>
            <a:ext cx="2304893" cy="276999"/>
          </a:xfrm>
          <a:prstGeom prst="rect">
            <a:avLst/>
          </a:prstGeom>
          <a:noFill/>
        </p:spPr>
        <p:txBody>
          <a:bodyPr wrap="square" rtlCol="0">
            <a:spAutoFit/>
          </a:bodyPr>
          <a:lstStyle/>
          <a:p>
            <a:r>
              <a:rPr lang="fr-FR" sz="1200" dirty="0">
                <a:solidFill>
                  <a:schemeClr val="bg1">
                    <a:lumMod val="50000"/>
                  </a:schemeClr>
                </a:solidFill>
                <a:latin typeface="Calibri" panose="020F0502020204030204" pitchFamily="34" charset="0"/>
                <a:cs typeface="Calibri" panose="020F0502020204030204" pitchFamily="34" charset="0"/>
              </a:rPr>
              <a:t>L’HEBDO PRO – Semaine S4 2023</a:t>
            </a:r>
            <a:endParaRPr lang="fr-FR" sz="1200" dirty="0">
              <a:solidFill>
                <a:schemeClr val="bg1">
                  <a:lumMod val="50000"/>
                </a:schemeClr>
              </a:solidFill>
            </a:endParaRPr>
          </a:p>
        </p:txBody>
      </p:sp>
      <p:pic>
        <p:nvPicPr>
          <p:cNvPr id="9" name="Image 8">
            <a:extLst>
              <a:ext uri="{FF2B5EF4-FFF2-40B4-BE49-F238E27FC236}">
                <a16:creationId xmlns:a16="http://schemas.microsoft.com/office/drawing/2014/main" id="{48A78AEF-1694-4C9B-B3E4-D69BEA27D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3008" y="7557"/>
            <a:ext cx="883217" cy="883217"/>
          </a:xfrm>
          <a:prstGeom prst="rect">
            <a:avLst/>
          </a:prstGeom>
        </p:spPr>
      </p:pic>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nbu5j98a-metiers.secure.profideo.com/job/job/show/161" TargetMode="Externa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7.emf"/><Relationship Id="rId5" Type="http://schemas.openxmlformats.org/officeDocument/2006/relationships/oleObject" Target="../embeddings/oleObject1.bin"/><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hyperlink" Target="https://www.economie.gouv.fr/boulangers-aides-hausse-prix-energie#resiliation" TargetMode="External"/><Relationship Id="rId13" Type="http://schemas.microsoft.com/office/2007/relationships/hdphoto" Target="../media/hdphoto5.wdp"/><Relationship Id="rId3" Type="http://schemas.openxmlformats.org/officeDocument/2006/relationships/hyperlink" Target="https://www.economie.gouv.fr/boulangers-aides-hausse-prix-energie#amortisseur" TargetMode="External"/><Relationship Id="rId7" Type="http://schemas.openxmlformats.org/officeDocument/2006/relationships/hyperlink" Target="https://www.economie.gouv.fr/boulangers-aides-hausse-prix-energie#accompagnement" TargetMode="External"/><Relationship Id="rId12" Type="http://schemas.openxmlformats.org/officeDocument/2006/relationships/image" Target="../media/image10.png"/><Relationship Id="rId2" Type="http://schemas.openxmlformats.org/officeDocument/2006/relationships/hyperlink" Target="https://www.economie.gouv.fr/boulangers-aides-hausse-prix-energie#bouclier" TargetMode="External"/><Relationship Id="rId1" Type="http://schemas.openxmlformats.org/officeDocument/2006/relationships/slideLayout" Target="../slideLayouts/slideLayout6.xml"/><Relationship Id="rId6" Type="http://schemas.openxmlformats.org/officeDocument/2006/relationships/hyperlink" Target="https://www.economie.gouv.fr/boulangers-aides-hausse-prix-energie#report" TargetMode="External"/><Relationship Id="rId11" Type="http://schemas.openxmlformats.org/officeDocument/2006/relationships/image" Target="../media/image9.png"/><Relationship Id="rId5" Type="http://schemas.openxmlformats.org/officeDocument/2006/relationships/hyperlink" Target="https://www.economie.gouv.fr/boulangers-aides-hausse-prix-energie#TICFE-ARENH" TargetMode="External"/><Relationship Id="rId10" Type="http://schemas.openxmlformats.org/officeDocument/2006/relationships/hyperlink" Target="https://www.economie.gouv.fr/boulangers-aides-hausse-prix-energie" TargetMode="External"/><Relationship Id="rId4" Type="http://schemas.openxmlformats.org/officeDocument/2006/relationships/hyperlink" Target="https://www.economie.gouv.fr/boulangers-aides-hausse-prix-energie#guichet" TargetMode="External"/><Relationship Id="rId9" Type="http://schemas.openxmlformats.org/officeDocument/2006/relationships/hyperlink" Target="https://www.economie.gouv.fr/boulangers-aides-hausse-prix-energie#etalement"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4.pn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8.png"/><Relationship Id="rId5" Type="http://schemas.microsoft.com/office/2007/relationships/hdphoto" Target="../media/hdphoto7.wdp"/><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23.png"/><Relationship Id="rId4" Type="http://schemas.openxmlformats.org/officeDocument/2006/relationships/image" Target="../media/image22.emf"/></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24.emf"/></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a:xfrm>
            <a:off x="2169055" y="4295474"/>
            <a:ext cx="7893700" cy="282887"/>
          </a:xfrm>
        </p:spPr>
        <p:txBody>
          <a:bodyPr/>
          <a:lstStyle/>
          <a:p>
            <a:r>
              <a:rPr lang="fr-FR" sz="2400" dirty="0">
                <a:solidFill>
                  <a:schemeClr val="bg1">
                    <a:lumMod val="50000"/>
                  </a:schemeClr>
                </a:solidFill>
              </a:rPr>
              <a:t>L’ESSENTIEL DE VOS INFOS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Date 26/01/2023 S4 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lstStyle/>
          <a:p>
            <a:r>
              <a:rPr lang="fr-FR" dirty="0"/>
              <a:t>L’HEBDO</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a:xfrm>
            <a:off x="1338956" y="147125"/>
            <a:ext cx="10686197" cy="303679"/>
          </a:xfrm>
        </p:spPr>
        <p:txBody>
          <a:bodyPr/>
          <a:lstStyle/>
          <a:p>
            <a:r>
              <a:rPr lang="fr-FR" dirty="0"/>
              <a:t>Direction du marché des Professionnels, Agriculture, Viticulture et Associations de Proximité</a:t>
            </a:r>
          </a:p>
        </p:txBody>
      </p:sp>
      <p:pic>
        <p:nvPicPr>
          <p:cNvPr id="8" name="Image 7">
            <a:extLst>
              <a:ext uri="{FF2B5EF4-FFF2-40B4-BE49-F238E27FC236}">
                <a16:creationId xmlns:a16="http://schemas.microsoft.com/office/drawing/2014/main" id="{C0AF53C6-EF25-404B-B9B9-9A5419E2E7A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509" b="94083" l="5317" r="95501">
                        <a14:foregroundMark x1="26585" y1="25148" x2="26585" y2="25148"/>
                        <a14:foregroundMark x1="6953" y1="31953" x2="6953" y2="31953"/>
                        <a14:foregroundMark x1="5521" y1="39645" x2="5521" y2="39645"/>
                        <a14:foregroundMark x1="12474" y1="87278" x2="12474" y2="87278"/>
                        <a14:foregroundMark x1="19223" y1="94083" x2="19223" y2="94083"/>
                        <a14:foregroundMark x1="21881" y1="64497" x2="21881" y2="64497"/>
                        <a14:foregroundMark x1="41922" y1="33432" x2="41922" y2="33432"/>
                        <a14:foregroundMark x1="68303" y1="34615" x2="68303" y2="34615"/>
                        <a14:foregroundMark x1="85276" y1="6509" x2="85276" y2="6509"/>
                        <a14:foregroundMark x1="95501" y1="70118" x2="95501" y2="70118"/>
                        <a14:foregroundMark x1="13497" y1="32249" x2="13497" y2="32249"/>
                      </a14:backgroundRemoval>
                    </a14:imgEffect>
                    <a14:imgEffect>
                      <a14:colorTemperature colorTemp="4700"/>
                    </a14:imgEffect>
                    <a14:imgEffect>
                      <a14:saturation sat="66000"/>
                    </a14:imgEffect>
                  </a14:imgLayer>
                </a14:imgProps>
              </a:ext>
            </a:extLst>
          </a:blip>
          <a:stretch>
            <a:fillRect/>
          </a:stretch>
        </p:blipFill>
        <p:spPr>
          <a:xfrm>
            <a:off x="5473694" y="1969433"/>
            <a:ext cx="1832798" cy="1266842"/>
          </a:xfrm>
          <a:prstGeom prst="rect">
            <a:avLst/>
          </a:prstGeom>
        </p:spPr>
      </p:pic>
      <p:pic>
        <p:nvPicPr>
          <p:cNvPr id="14" name="Image 13">
            <a:extLst>
              <a:ext uri="{FF2B5EF4-FFF2-40B4-BE49-F238E27FC236}">
                <a16:creationId xmlns:a16="http://schemas.microsoft.com/office/drawing/2014/main" id="{1BB9D90C-9A3F-4105-9E3E-D2E50A11E3EC}"/>
              </a:ext>
            </a:extLst>
          </p:cNvPr>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0534810" y="354035"/>
            <a:ext cx="1825030" cy="1825030"/>
          </a:xfrm>
          <a:prstGeom prst="rect">
            <a:avLst/>
          </a:prstGeom>
        </p:spPr>
      </p:pic>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B853A09-D0D0-44A7-9703-E44A3019057A}"/>
              </a:ext>
            </a:extLst>
          </p:cNvPr>
          <p:cNvSpPr/>
          <p:nvPr/>
        </p:nvSpPr>
        <p:spPr>
          <a:xfrm>
            <a:off x="1997309" y="3389971"/>
            <a:ext cx="8491077" cy="1446550"/>
          </a:xfrm>
          <a:prstGeom prst="rect">
            <a:avLst/>
          </a:prstGeom>
        </p:spPr>
        <p:txBody>
          <a:bodyPr wrap="square">
            <a:spAutoFit/>
          </a:bodyPr>
          <a:lstStyle/>
          <a:p>
            <a:endPar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457200" indent="-457200">
              <a:buFont typeface="Wingdings" panose="05000000000000000000" pitchFamily="2" charset="2"/>
              <a:buChar char="Ø"/>
              <a:defRPr/>
            </a:pPr>
            <a:r>
              <a:rPr lang="fr-FR" sz="28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Le Prêt Participatif Grand Est  (PPGE)</a:t>
            </a:r>
          </a:p>
          <a:p>
            <a:pPr lvl="1">
              <a:defRPr/>
            </a:pPr>
            <a:r>
              <a:rPr lang="fr-FR" sz="2800" b="1" dirty="0">
                <a:ln>
                  <a:solidFill>
                    <a:prstClr val="white"/>
                  </a:solidFill>
                </a:ln>
                <a:solidFill>
                  <a:srgbClr val="00B050"/>
                </a:solidFill>
                <a:latin typeface="Arial Black" panose="020B0A04020102020204" pitchFamily="34" charset="0"/>
                <a:cs typeface="Aharoni" panose="02010803020104030203" pitchFamily="2" charset="-79"/>
              </a:rPr>
              <a:t> </a:t>
            </a:r>
            <a:endParaRPr lang="fr-FR" sz="2800" dirty="0">
              <a:ln w="0"/>
              <a:solidFill>
                <a:srgbClr val="00B050"/>
              </a:solidFill>
              <a:latin typeface="Arial Black" panose="020B0A04020102020204" pitchFamily="34" charset="0"/>
              <a:cs typeface="Aharoni" panose="02010803020104030203" pitchFamily="2" charset="-79"/>
            </a:endParaRPr>
          </a:p>
        </p:txBody>
      </p:sp>
      <p:sp>
        <p:nvSpPr>
          <p:cNvPr id="15" name="Rectangle 14">
            <a:extLst>
              <a:ext uri="{FF2B5EF4-FFF2-40B4-BE49-F238E27FC236}">
                <a16:creationId xmlns:a16="http://schemas.microsoft.com/office/drawing/2014/main" id="{F492DFAC-1091-4A05-B9EB-8A2EE60B2EF4}"/>
              </a:ext>
            </a:extLst>
          </p:cNvPr>
          <p:cNvSpPr/>
          <p:nvPr/>
        </p:nvSpPr>
        <p:spPr>
          <a:xfrm>
            <a:off x="1420664" y="503772"/>
            <a:ext cx="3958328" cy="584775"/>
          </a:xfrm>
          <a:prstGeom prst="rect">
            <a:avLst/>
          </a:prstGeom>
        </p:spPr>
        <p:txBody>
          <a:bodyPr wrap="none">
            <a:spAutoFit/>
          </a:bodyPr>
          <a:lstStyle/>
          <a:p>
            <a:r>
              <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p:txBody>
      </p:sp>
      <p:sp>
        <p:nvSpPr>
          <p:cNvPr id="16" name="Rectangle 15">
            <a:extLst>
              <a:ext uri="{FF2B5EF4-FFF2-40B4-BE49-F238E27FC236}">
                <a16:creationId xmlns:a16="http://schemas.microsoft.com/office/drawing/2014/main" id="{DE038FA3-8CBD-485F-81A6-4814B8DC34B1}"/>
              </a:ext>
            </a:extLst>
          </p:cNvPr>
          <p:cNvSpPr/>
          <p:nvPr/>
        </p:nvSpPr>
        <p:spPr>
          <a:xfrm>
            <a:off x="678180" y="1371599"/>
            <a:ext cx="10696135" cy="4698609"/>
          </a:xfrm>
          <a:prstGeom prst="rect">
            <a:avLst/>
          </a:prstGeom>
          <a:no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
        <p:nvSpPr>
          <p:cNvPr id="17" name="Rectangle 16">
            <a:extLst>
              <a:ext uri="{FF2B5EF4-FFF2-40B4-BE49-F238E27FC236}">
                <a16:creationId xmlns:a16="http://schemas.microsoft.com/office/drawing/2014/main" id="{ECCB6C47-CF17-47D3-B7F7-D22C3B5FCD16}"/>
              </a:ext>
            </a:extLst>
          </p:cNvPr>
          <p:cNvSpPr/>
          <p:nvPr/>
        </p:nvSpPr>
        <p:spPr>
          <a:xfrm>
            <a:off x="1973359" y="1830049"/>
            <a:ext cx="8525911" cy="2369880"/>
          </a:xfrm>
          <a:prstGeom prst="rect">
            <a:avLst/>
          </a:prstGeom>
        </p:spPr>
        <p:txBody>
          <a:bodyPr wrap="square">
            <a:spAutoFit/>
          </a:bodyPr>
          <a:lstStyle/>
          <a:p>
            <a:endPar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3200"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457200" indent="-457200">
              <a:buFont typeface="Wingdings" panose="05000000000000000000" pitchFamily="2" charset="2"/>
              <a:buChar char="Ø"/>
              <a:defRPr/>
            </a:pPr>
            <a:r>
              <a:rPr lang="fr-FR" sz="28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Le dispositif de soutien aux Boulangers</a:t>
            </a:r>
          </a:p>
          <a:p>
            <a:pPr marL="457200" indent="-457200">
              <a:buFont typeface="Wingdings" panose="05000000000000000000" pitchFamily="2" charset="2"/>
              <a:buChar char="Ø"/>
              <a:defRPr/>
            </a:pPr>
            <a:endParaRPr lang="fr-FR" sz="2800" b="1" dirty="0">
              <a:ln>
                <a:solidFill>
                  <a:prstClr val="white"/>
                </a:solidFill>
              </a:ln>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lvl="1">
              <a:defRPr/>
            </a:pPr>
            <a:r>
              <a:rPr lang="fr-FR" sz="2800" b="1" dirty="0">
                <a:ln>
                  <a:solidFill>
                    <a:prstClr val="white"/>
                  </a:solidFill>
                </a:ln>
                <a:solidFill>
                  <a:srgbClr val="00B050"/>
                </a:solidFill>
                <a:latin typeface="Arial Black" panose="020B0A04020102020204" pitchFamily="34" charset="0"/>
                <a:cs typeface="Aharoni" panose="02010803020104030203" pitchFamily="2" charset="-79"/>
              </a:rPr>
              <a:t> </a:t>
            </a:r>
            <a:endParaRPr lang="fr-FR" sz="2800" dirty="0">
              <a:ln w="0"/>
              <a:solidFill>
                <a:srgbClr val="00B050"/>
              </a:solidFill>
              <a:latin typeface="Arial Black" panose="020B0A04020102020204" pitchFamily="34" charset="0"/>
              <a:cs typeface="Aharoni" panose="02010803020104030203" pitchFamily="2" charset="-79"/>
            </a:endParaRPr>
          </a:p>
        </p:txBody>
      </p:sp>
    </p:spTree>
    <p:extLst>
      <p:ext uri="{BB962C8B-B14F-4D97-AF65-F5344CB8AC3E}">
        <p14:creationId xmlns:p14="http://schemas.microsoft.com/office/powerpoint/2010/main" val="2111532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Le dispositif de soutien aux Boulangers</a:t>
            </a: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Eléments de contexte</a:t>
            </a:r>
            <a:endParaRPr lang="fr-FR" b="1" dirty="0"/>
          </a:p>
        </p:txBody>
      </p:sp>
      <p:sp>
        <p:nvSpPr>
          <p:cNvPr id="11" name="ZoneTexte 10">
            <a:extLst>
              <a:ext uri="{FF2B5EF4-FFF2-40B4-BE49-F238E27FC236}">
                <a16:creationId xmlns:a16="http://schemas.microsoft.com/office/drawing/2014/main" id="{E0EA929E-BD3D-4579-B99F-FFE98A0EC2BD}"/>
              </a:ext>
            </a:extLst>
          </p:cNvPr>
          <p:cNvSpPr txBox="1"/>
          <p:nvPr/>
        </p:nvSpPr>
        <p:spPr>
          <a:xfrm>
            <a:off x="1436914" y="1637212"/>
            <a:ext cx="9344297" cy="2677656"/>
          </a:xfrm>
          <a:prstGeom prst="rect">
            <a:avLst/>
          </a:prstGeom>
          <a:noFill/>
        </p:spPr>
        <p:txBody>
          <a:bodyPr wrap="square" rtlCol="0">
            <a:spAutoFit/>
          </a:bodyPr>
          <a:lstStyle/>
          <a:p>
            <a:pPr marL="285750" indent="-285750">
              <a:buFont typeface="Wingdings" panose="05000000000000000000" pitchFamily="2" charset="2"/>
              <a:buChar char="q"/>
            </a:pPr>
            <a:r>
              <a:rPr lang="fr-FR" sz="1400" dirty="0"/>
              <a:t>Les banques sont alertées par la Confédération Nationale des Boulangers sur les difficultés rencontrées par les boulangers suite à la hausse du coût des matières premières et de l'énergie</a:t>
            </a:r>
          </a:p>
          <a:p>
            <a:pPr marL="285750" indent="-285750">
              <a:buFont typeface="Wingdings" panose="05000000000000000000" pitchFamily="2" charset="2"/>
              <a:buChar char="q"/>
            </a:pPr>
            <a:endParaRPr lang="fr-FR" sz="1400" dirty="0"/>
          </a:p>
          <a:p>
            <a:pPr marL="285750" indent="-285750">
              <a:buFont typeface="Wingdings" panose="05000000000000000000" pitchFamily="2" charset="2"/>
              <a:buChar char="q"/>
            </a:pPr>
            <a:r>
              <a:rPr lang="fr-FR" sz="1400" dirty="0"/>
              <a:t>Nous avons 312 boulangers et assimilés en portefeuille sur le marché PRO</a:t>
            </a:r>
          </a:p>
          <a:p>
            <a:pPr marL="285750" indent="-285750">
              <a:buFont typeface="Wingdings" panose="05000000000000000000" pitchFamily="2" charset="2"/>
              <a:buChar char="q"/>
            </a:pPr>
            <a:endParaRPr lang="fr-FR" sz="1400" dirty="0"/>
          </a:p>
          <a:p>
            <a:pPr marL="285750" indent="-285750">
              <a:buFont typeface="Wingdings" panose="05000000000000000000" pitchFamily="2" charset="2"/>
              <a:buChar char="q"/>
            </a:pPr>
            <a:r>
              <a:rPr lang="fr-FR" sz="1400" dirty="0"/>
              <a:t>La CEGEE propose un dispositif pour accompagner ses clients :</a:t>
            </a:r>
          </a:p>
          <a:p>
            <a:pPr marL="285750" indent="-285750">
              <a:buFont typeface="Wingdings" panose="05000000000000000000" pitchFamily="2" charset="2"/>
              <a:buChar char="q"/>
            </a:pPr>
            <a:endParaRPr lang="fr-FR" sz="1400" dirty="0"/>
          </a:p>
          <a:p>
            <a:pPr marL="742950" lvl="1" indent="-285750">
              <a:buFont typeface="Wingdings" panose="05000000000000000000" pitchFamily="2" charset="2"/>
              <a:buChar char="§"/>
            </a:pPr>
            <a:r>
              <a:rPr lang="fr-FR" sz="1400" dirty="0"/>
              <a:t>Pour les informer des aides gouvernementales mises à leur disposition</a:t>
            </a:r>
          </a:p>
          <a:p>
            <a:pPr marL="742950" lvl="1" indent="-285750">
              <a:buFont typeface="Wingdings" panose="05000000000000000000" pitchFamily="2" charset="2"/>
              <a:buChar char="§"/>
            </a:pPr>
            <a:endParaRPr lang="fr-FR" sz="1400" dirty="0"/>
          </a:p>
          <a:p>
            <a:pPr marL="742950" lvl="1" indent="-285750">
              <a:buFont typeface="Wingdings" panose="05000000000000000000" pitchFamily="2" charset="2"/>
              <a:buChar char="§"/>
            </a:pPr>
            <a:r>
              <a:rPr lang="fr-FR" sz="1400" dirty="0"/>
              <a:t>Pour étudier leur situation en leur proposant des solutions adaptées </a:t>
            </a:r>
          </a:p>
          <a:p>
            <a:pPr marL="285750" indent="-285750">
              <a:buFont typeface="Wingdings" panose="05000000000000000000" pitchFamily="2" charset="2"/>
              <a:buChar char="q"/>
            </a:pPr>
            <a:endParaRPr lang="fr-FR" sz="1400" dirty="0"/>
          </a:p>
          <a:p>
            <a:pPr marL="285750" indent="-285750">
              <a:buFont typeface="Wingdings" panose="05000000000000000000" pitchFamily="2" charset="2"/>
              <a:buChar char="q"/>
            </a:pPr>
            <a:r>
              <a:rPr lang="fr-FR" sz="1400" dirty="0"/>
              <a:t>L’objectif est d’entrer en contact avec 100% de ces clients. Un fichier sera adressé à chaque DR. </a:t>
            </a:r>
          </a:p>
        </p:txBody>
      </p:sp>
      <p:sp>
        <p:nvSpPr>
          <p:cNvPr id="14" name="ZoneTexte 13">
            <a:extLst>
              <a:ext uri="{FF2B5EF4-FFF2-40B4-BE49-F238E27FC236}">
                <a16:creationId xmlns:a16="http://schemas.microsoft.com/office/drawing/2014/main" id="{4C788488-0C56-41E2-92D3-ECC0520A30A6}"/>
              </a:ext>
            </a:extLst>
          </p:cNvPr>
          <p:cNvSpPr txBox="1"/>
          <p:nvPr/>
        </p:nvSpPr>
        <p:spPr>
          <a:xfrm>
            <a:off x="1436913" y="4659085"/>
            <a:ext cx="9335589" cy="523220"/>
          </a:xfrm>
          <a:prstGeom prst="rect">
            <a:avLst/>
          </a:prstGeom>
          <a:solidFill>
            <a:schemeClr val="bg1">
              <a:lumMod val="85000"/>
            </a:schemeClr>
          </a:solidFill>
        </p:spPr>
        <p:txBody>
          <a:bodyPr wrap="square" rtlCol="0">
            <a:spAutoFit/>
          </a:bodyPr>
          <a:lstStyle/>
          <a:p>
            <a:r>
              <a:rPr lang="fr-FR" sz="1400" dirty="0">
                <a:solidFill>
                  <a:schemeClr val="tx1">
                    <a:lumMod val="85000"/>
                    <a:lumOff val="15000"/>
                  </a:schemeClr>
                </a:solidFill>
              </a:rPr>
              <a:t>Cette situation est pour la CEGEE, comme lors de l’épisode Covid-19, une excellente opportunité de rentrer en contact avec nos clients afin d’étudier leur situation et de voir les solutions qui s’offrent à eux.</a:t>
            </a:r>
          </a:p>
        </p:txBody>
      </p:sp>
      <p:pic>
        <p:nvPicPr>
          <p:cNvPr id="18" name="Image 17">
            <a:extLst>
              <a:ext uri="{FF2B5EF4-FFF2-40B4-BE49-F238E27FC236}">
                <a16:creationId xmlns:a16="http://schemas.microsoft.com/office/drawing/2014/main" id="{F40556F8-7518-499F-A7B8-A7A0A057B50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7767" b="90291" l="9016" r="88525">
                        <a14:foregroundMark x1="40164" y1="7767" x2="40164" y2="7767"/>
                        <a14:foregroundMark x1="58197" y1="90291" x2="58197" y2="90291"/>
                      </a14:backgroundRemoval>
                    </a14:imgEffect>
                  </a14:imgLayer>
                </a14:imgProps>
              </a:ext>
            </a:extLst>
          </a:blip>
          <a:stretch>
            <a:fillRect/>
          </a:stretch>
        </p:blipFill>
        <p:spPr>
          <a:xfrm>
            <a:off x="916768" y="4421920"/>
            <a:ext cx="441769" cy="745938"/>
          </a:xfrm>
          <a:prstGeom prst="rect">
            <a:avLst/>
          </a:prstGeom>
        </p:spPr>
      </p:pic>
    </p:spTree>
    <p:extLst>
      <p:ext uri="{BB962C8B-B14F-4D97-AF65-F5344CB8AC3E}">
        <p14:creationId xmlns:p14="http://schemas.microsoft.com/office/powerpoint/2010/main" val="2654970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Le dispositif de soutien aux Boulangers</a:t>
            </a: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Eléments de contexte (suite)</a:t>
            </a:r>
            <a:endParaRPr lang="fr-FR" b="1" dirty="0"/>
          </a:p>
        </p:txBody>
      </p:sp>
      <p:sp>
        <p:nvSpPr>
          <p:cNvPr id="6" name="ZoneTexte 5">
            <a:extLst>
              <a:ext uri="{FF2B5EF4-FFF2-40B4-BE49-F238E27FC236}">
                <a16:creationId xmlns:a16="http://schemas.microsoft.com/office/drawing/2014/main" id="{722A626F-9AD4-4548-89E3-DD30E1E5F359}"/>
              </a:ext>
            </a:extLst>
          </p:cNvPr>
          <p:cNvSpPr txBox="1"/>
          <p:nvPr/>
        </p:nvSpPr>
        <p:spPr>
          <a:xfrm>
            <a:off x="1108020" y="1224008"/>
            <a:ext cx="8776210" cy="4739759"/>
          </a:xfrm>
          <a:prstGeom prst="rect">
            <a:avLst/>
          </a:prstGeom>
          <a:noFill/>
        </p:spPr>
        <p:txBody>
          <a:bodyPr wrap="square">
            <a:spAutoFit/>
          </a:bodyPr>
          <a:lstStyle/>
          <a:p>
            <a:pPr algn="just">
              <a:defRPr/>
            </a:pPr>
            <a:r>
              <a:rPr lang="fr-FR" sz="1600" b="1" dirty="0">
                <a:solidFill>
                  <a:srgbClr val="1D1D1D"/>
                </a:solidFill>
                <a:latin typeface="Arial Narrow" panose="020B0606020202030204" pitchFamily="34" charset="0"/>
              </a:rPr>
              <a:t>Population concernée :</a:t>
            </a:r>
          </a:p>
          <a:p>
            <a:pPr algn="just">
              <a:defRPr/>
            </a:pPr>
            <a:endParaRPr lang="fr-FR" sz="1600" b="1" dirty="0">
              <a:solidFill>
                <a:srgbClr val="1D1D1D"/>
              </a:solidFill>
              <a:latin typeface="Arial Narrow" panose="020B0606020202030204" pitchFamily="34" charset="0"/>
            </a:endParaRPr>
          </a:p>
          <a:p>
            <a:pPr algn="just">
              <a:defRPr/>
            </a:pPr>
            <a:r>
              <a:rPr lang="fr-FR" sz="1400" dirty="0">
                <a:solidFill>
                  <a:srgbClr val="1D1D1D"/>
                </a:solidFill>
                <a:latin typeface="Arial Narrow" panose="020B0606020202030204" pitchFamily="34" charset="0"/>
              </a:rPr>
              <a:t>Codes NAF : </a:t>
            </a:r>
          </a:p>
          <a:p>
            <a:pPr marL="285750" indent="-285750" algn="just">
              <a:buFont typeface="Wingdings" panose="05000000000000000000" pitchFamily="2" charset="2"/>
              <a:buChar char="§"/>
              <a:defRPr/>
            </a:pPr>
            <a:r>
              <a:rPr lang="fr-FR" sz="1400" dirty="0">
                <a:solidFill>
                  <a:srgbClr val="1D1D1D"/>
                </a:solidFill>
                <a:latin typeface="Arial Narrow" panose="020B0606020202030204" pitchFamily="34" charset="0"/>
              </a:rPr>
              <a:t>10.71C Boulangerie, Boulangerie pâtisserie ; </a:t>
            </a:r>
          </a:p>
          <a:p>
            <a:pPr marL="285750" indent="-285750" algn="just">
              <a:buFont typeface="Wingdings" panose="05000000000000000000" pitchFamily="2" charset="2"/>
              <a:buChar char="§"/>
              <a:defRPr/>
            </a:pPr>
            <a:r>
              <a:rPr lang="fr-FR" sz="1400" dirty="0">
                <a:solidFill>
                  <a:srgbClr val="1D1D1D"/>
                </a:solidFill>
                <a:latin typeface="Arial Narrow" panose="020B0606020202030204" pitchFamily="34" charset="0"/>
              </a:rPr>
              <a:t>10.71D: Pâtisserie </a:t>
            </a:r>
          </a:p>
          <a:p>
            <a:pPr marL="285750" indent="-285750" algn="just">
              <a:buFont typeface="Wingdings" panose="05000000000000000000" pitchFamily="2" charset="2"/>
              <a:buChar char="§"/>
              <a:defRPr/>
            </a:pPr>
            <a:r>
              <a:rPr lang="fr-FR" sz="1400" dirty="0">
                <a:solidFill>
                  <a:srgbClr val="1D1D1D"/>
                </a:solidFill>
                <a:latin typeface="Arial Narrow" panose="020B0606020202030204" pitchFamily="34" charset="0"/>
              </a:rPr>
              <a:t>10.71B: Cuisson de produits de boulangerie et</a:t>
            </a:r>
          </a:p>
          <a:p>
            <a:pPr marL="285750" indent="-285750" algn="just">
              <a:buFont typeface="Wingdings" panose="05000000000000000000" pitchFamily="2" charset="2"/>
              <a:buChar char="§"/>
              <a:defRPr/>
            </a:pPr>
            <a:r>
              <a:rPr lang="fr-FR" sz="1400" dirty="0">
                <a:solidFill>
                  <a:srgbClr val="1D1D1D"/>
                </a:solidFill>
                <a:latin typeface="Arial Narrow" panose="020B0606020202030204" pitchFamily="34" charset="0"/>
              </a:rPr>
              <a:t>472 4Z: Commerce de détail de pain, pâtisserie et confiserie en magasin spécialisé</a:t>
            </a:r>
          </a:p>
          <a:p>
            <a:pPr algn="just">
              <a:defRPr/>
            </a:pPr>
            <a:endParaRPr lang="fr-FR" sz="1400" dirty="0">
              <a:solidFill>
                <a:srgbClr val="1D1D1D"/>
              </a:solidFill>
              <a:latin typeface="Arial Narrow" panose="020B0606020202030204" pitchFamily="34" charset="0"/>
            </a:endParaRPr>
          </a:p>
          <a:p>
            <a:pPr algn="just">
              <a:defRPr/>
            </a:pPr>
            <a:r>
              <a:rPr lang="fr-FR" sz="1600" b="1" dirty="0">
                <a:solidFill>
                  <a:srgbClr val="1D1D1D"/>
                </a:solidFill>
                <a:latin typeface="Arial Narrow" panose="020B0606020202030204" pitchFamily="34" charset="0"/>
              </a:rPr>
              <a:t>Données clés</a:t>
            </a:r>
          </a:p>
          <a:p>
            <a:pPr algn="just">
              <a:defRPr/>
            </a:pPr>
            <a:endParaRPr lang="fr-FR" sz="1600" b="1" dirty="0">
              <a:solidFill>
                <a:srgbClr val="1D1D1D"/>
              </a:solidFill>
              <a:latin typeface="Arial Narrow" panose="020B0606020202030204" pitchFamily="34" charset="0"/>
            </a:endParaRPr>
          </a:p>
          <a:p>
            <a:pPr marL="285750" indent="-285750" algn="just">
              <a:buFont typeface="Wingdings" panose="05000000000000000000" pitchFamily="2" charset="2"/>
              <a:buChar char="§"/>
            </a:pPr>
            <a:r>
              <a:rPr lang="fr-FR" sz="1400" dirty="0">
                <a:solidFill>
                  <a:srgbClr val="1D1D1D"/>
                </a:solidFill>
                <a:latin typeface="Arial Narrow" panose="020B0606020202030204" pitchFamily="34" charset="0"/>
              </a:rPr>
              <a:t>Un marché évalué à près de 15,3 milliards d'euros en 2021 (13,4 Md€ pour les seules boulangeries)</a:t>
            </a:r>
          </a:p>
          <a:p>
            <a:pPr marL="285750" indent="-285750" algn="just">
              <a:buFont typeface="Wingdings" panose="05000000000000000000" pitchFamily="2" charset="2"/>
              <a:buChar char="§"/>
            </a:pPr>
            <a:r>
              <a:rPr lang="fr-FR" sz="1400" dirty="0">
                <a:solidFill>
                  <a:srgbClr val="1D1D1D"/>
                </a:solidFill>
                <a:latin typeface="Arial Narrow" panose="020B0606020202030204" pitchFamily="34" charset="0"/>
              </a:rPr>
              <a:t>Une conjoncture incertaine (hausse des charges, arbitrages de la consommation)</a:t>
            </a:r>
          </a:p>
          <a:p>
            <a:pPr marL="285750" indent="-285750" algn="just">
              <a:buFont typeface="Wingdings" panose="05000000000000000000" pitchFamily="2" charset="2"/>
              <a:buChar char="§"/>
            </a:pPr>
            <a:r>
              <a:rPr lang="fr-FR" sz="1400" dirty="0">
                <a:solidFill>
                  <a:srgbClr val="1D1D1D"/>
                </a:solidFill>
                <a:latin typeface="Arial Narrow" panose="020B0606020202030204" pitchFamily="34" charset="0"/>
              </a:rPr>
              <a:t>Près de 45.200 boulangeries, pâtisseries, terminaux de cuisson et dépôts de pain en 2021 (plus de 33.000 boulangeries)</a:t>
            </a:r>
          </a:p>
          <a:p>
            <a:pPr marL="285750" indent="-285750" algn="just">
              <a:buFont typeface="Wingdings" panose="05000000000000000000" pitchFamily="2" charset="2"/>
              <a:buChar char="§"/>
            </a:pPr>
            <a:r>
              <a:rPr lang="fr-FR" sz="1400" dirty="0">
                <a:solidFill>
                  <a:srgbClr val="1D1D1D"/>
                </a:solidFill>
                <a:latin typeface="Arial Narrow" panose="020B0606020202030204" pitchFamily="34" charset="0"/>
              </a:rPr>
              <a:t>CA moyen (boulangerie, 4,3 pers) : 266 K€ en 2020</a:t>
            </a:r>
          </a:p>
          <a:p>
            <a:pPr marL="285750" indent="-285750" algn="just">
              <a:buFont typeface="Wingdings" panose="05000000000000000000" pitchFamily="2" charset="2"/>
              <a:buChar char="§"/>
            </a:pPr>
            <a:r>
              <a:rPr lang="fr-FR" sz="1400" dirty="0">
                <a:solidFill>
                  <a:srgbClr val="1D1D1D"/>
                </a:solidFill>
                <a:latin typeface="Arial Narrow" panose="020B0606020202030204" pitchFamily="34" charset="0"/>
              </a:rPr>
              <a:t>Principales charges : achats de matières premières (26%)</a:t>
            </a:r>
          </a:p>
          <a:p>
            <a:pPr marL="285750" indent="-285750" algn="just">
              <a:buFont typeface="Wingdings" panose="05000000000000000000" pitchFamily="2" charset="2"/>
              <a:buChar char="§"/>
            </a:pPr>
            <a:r>
              <a:rPr lang="fr-FR" sz="1400" dirty="0">
                <a:solidFill>
                  <a:srgbClr val="1D1D1D"/>
                </a:solidFill>
                <a:latin typeface="Arial Narrow" panose="020B0606020202030204" pitchFamily="34" charset="0"/>
              </a:rPr>
              <a:t>Enjeux et préoccupations :</a:t>
            </a:r>
          </a:p>
          <a:p>
            <a:pPr marL="742950" lvl="1" indent="-285750" algn="just">
              <a:buFont typeface="Arial" panose="020B0604020202020204" pitchFamily="34" charset="0"/>
              <a:buChar char="•"/>
            </a:pPr>
            <a:r>
              <a:rPr lang="fr-FR" sz="1400" b="1" dirty="0">
                <a:solidFill>
                  <a:srgbClr val="1D1D1D"/>
                </a:solidFill>
                <a:latin typeface="Arial Narrow" panose="020B0606020202030204" pitchFamily="34" charset="0"/>
              </a:rPr>
              <a:t>L'augmentation des charges et la flambée du prix de l'énergie</a:t>
            </a:r>
          </a:p>
          <a:p>
            <a:pPr marL="742950" lvl="1" indent="-285750" algn="just">
              <a:buFont typeface="Arial" panose="020B0604020202020204" pitchFamily="34" charset="0"/>
              <a:buChar char="•"/>
            </a:pPr>
            <a:r>
              <a:rPr lang="fr-FR" sz="1400" dirty="0">
                <a:solidFill>
                  <a:srgbClr val="1D1D1D"/>
                </a:solidFill>
                <a:latin typeface="Arial Narrow" panose="020B0606020202030204" pitchFamily="34" charset="0"/>
              </a:rPr>
              <a:t>La remise en question de la relation Meunier - Boulanger</a:t>
            </a:r>
          </a:p>
          <a:p>
            <a:pPr marL="742950" lvl="1" indent="-285750" algn="just">
              <a:buFont typeface="Arial" panose="020B0604020202020204" pitchFamily="34" charset="0"/>
              <a:buChar char="•"/>
            </a:pPr>
            <a:r>
              <a:rPr lang="fr-FR" sz="1400" dirty="0">
                <a:solidFill>
                  <a:srgbClr val="1D1D1D"/>
                </a:solidFill>
                <a:latin typeface="Arial Narrow" panose="020B0606020202030204" pitchFamily="34" charset="0"/>
              </a:rPr>
              <a:t>Concurrence et difficultés de recrutement</a:t>
            </a:r>
          </a:p>
          <a:p>
            <a:pPr marL="742950" lvl="1" indent="-285750" algn="just">
              <a:buFont typeface="Arial" panose="020B0604020202020204" pitchFamily="34" charset="0"/>
              <a:buChar char="•"/>
            </a:pPr>
            <a:r>
              <a:rPr lang="fr-FR" sz="1400" dirty="0">
                <a:solidFill>
                  <a:srgbClr val="1D1D1D"/>
                </a:solidFill>
                <a:latin typeface="Arial Narrow" panose="020B0606020202030204" pitchFamily="34" charset="0"/>
              </a:rPr>
              <a:t>Le développement durable et la REP (Responsabilité Élargie du Producteur) en restauration</a:t>
            </a:r>
            <a:endParaRPr lang="fr-FR" sz="1400" spc="-40" dirty="0">
              <a:solidFill>
                <a:srgbClr val="303030"/>
              </a:solidFill>
              <a:latin typeface="Arial Narrow" panose="020B0606020202030204" pitchFamily="34" charset="0"/>
              <a:ea typeface="Verdana" panose="020B0604030504040204" pitchFamily="34" charset="0"/>
            </a:endParaRPr>
          </a:p>
          <a:p>
            <a:pPr algn="just">
              <a:defRPr/>
            </a:pPr>
            <a:endParaRPr lang="fr-FR" sz="1400" spc="-40" dirty="0">
              <a:solidFill>
                <a:srgbClr val="303030"/>
              </a:solidFill>
              <a:latin typeface="Arial Narrow" panose="020B0606020202030204" pitchFamily="34" charset="0"/>
              <a:ea typeface="Verdana" panose="020B0604030504040204" pitchFamily="34" charset="0"/>
            </a:endParaRPr>
          </a:p>
        </p:txBody>
      </p:sp>
    </p:spTree>
    <p:extLst>
      <p:ext uri="{BB962C8B-B14F-4D97-AF65-F5344CB8AC3E}">
        <p14:creationId xmlns:p14="http://schemas.microsoft.com/office/powerpoint/2010/main" val="1791566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Le dispositif de soutien aux Boulangers</a:t>
            </a: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Eléments de conjoncture</a:t>
            </a:r>
            <a:endParaRPr lang="fr-FR" b="1" dirty="0"/>
          </a:p>
        </p:txBody>
      </p:sp>
      <p:pic>
        <p:nvPicPr>
          <p:cNvPr id="4" name="Image 3">
            <a:hlinkClick r:id="rId3"/>
            <a:extLst>
              <a:ext uri="{FF2B5EF4-FFF2-40B4-BE49-F238E27FC236}">
                <a16:creationId xmlns:a16="http://schemas.microsoft.com/office/drawing/2014/main" id="{6F8D6BC3-739B-427E-B6DE-40A2B094154D}"/>
              </a:ext>
            </a:extLst>
          </p:cNvPr>
          <p:cNvPicPr>
            <a:picLocks noChangeAspect="1"/>
          </p:cNvPicPr>
          <p:nvPr/>
        </p:nvPicPr>
        <p:blipFill rotWithShape="1">
          <a:blip r:embed="rId4"/>
          <a:srcRect t="9328"/>
          <a:stretch/>
        </p:blipFill>
        <p:spPr>
          <a:xfrm>
            <a:off x="2072640" y="809480"/>
            <a:ext cx="9117874" cy="5603917"/>
          </a:xfrm>
          <a:prstGeom prst="rect">
            <a:avLst/>
          </a:prstGeom>
        </p:spPr>
      </p:pic>
      <p:sp>
        <p:nvSpPr>
          <p:cNvPr id="5" name="ZoneTexte 4">
            <a:extLst>
              <a:ext uri="{FF2B5EF4-FFF2-40B4-BE49-F238E27FC236}">
                <a16:creationId xmlns:a16="http://schemas.microsoft.com/office/drawing/2014/main" id="{A9F696F0-2027-460D-A722-2FDEA2FC2FA9}"/>
              </a:ext>
            </a:extLst>
          </p:cNvPr>
          <p:cNvSpPr txBox="1"/>
          <p:nvPr/>
        </p:nvSpPr>
        <p:spPr>
          <a:xfrm>
            <a:off x="320712" y="1878996"/>
            <a:ext cx="2488758" cy="646331"/>
          </a:xfrm>
          <a:prstGeom prst="rect">
            <a:avLst/>
          </a:prstGeom>
          <a:noFill/>
        </p:spPr>
        <p:txBody>
          <a:bodyPr wrap="square" rtlCol="0">
            <a:spAutoFit/>
          </a:bodyPr>
          <a:lstStyle/>
          <a:p>
            <a:r>
              <a:rPr lang="fr-FR" sz="1200" dirty="0"/>
              <a:t>A retrouver depuis la </a:t>
            </a:r>
            <a:r>
              <a:rPr lang="fr-FR" sz="1200" b="1" dirty="0"/>
              <a:t>fiche sectorielle </a:t>
            </a:r>
            <a:r>
              <a:rPr lang="fr-FR" sz="1200" dirty="0"/>
              <a:t>disponible sur Mysys ou en cliquant ci-dessous</a:t>
            </a:r>
          </a:p>
        </p:txBody>
      </p:sp>
      <p:graphicFrame>
        <p:nvGraphicFramePr>
          <p:cNvPr id="9" name="Objet 8">
            <a:extLst>
              <a:ext uri="{FF2B5EF4-FFF2-40B4-BE49-F238E27FC236}">
                <a16:creationId xmlns:a16="http://schemas.microsoft.com/office/drawing/2014/main" id="{AF0F8E71-BD8B-4F4A-B319-F50764EFFDA3}"/>
              </a:ext>
            </a:extLst>
          </p:cNvPr>
          <p:cNvGraphicFramePr>
            <a:graphicFrameLocks noChangeAspect="1"/>
          </p:cNvGraphicFramePr>
          <p:nvPr>
            <p:extLst>
              <p:ext uri="{D42A27DB-BD31-4B8C-83A1-F6EECF244321}">
                <p14:modId xmlns:p14="http://schemas.microsoft.com/office/powerpoint/2010/main" val="3848655665"/>
              </p:ext>
            </p:extLst>
          </p:nvPr>
        </p:nvGraphicFramePr>
        <p:xfrm>
          <a:off x="768939" y="2694332"/>
          <a:ext cx="1149123" cy="969573"/>
        </p:xfrm>
        <a:graphic>
          <a:graphicData uri="http://schemas.openxmlformats.org/presentationml/2006/ole">
            <mc:AlternateContent xmlns:mc="http://schemas.openxmlformats.org/markup-compatibility/2006">
              <mc:Choice xmlns:v="urn:schemas-microsoft-com:vml" Requires="v">
                <p:oleObj spid="_x0000_s1046" name="Acrobat Document" showAsIcon="1" r:id="rId5" imgW="914400" imgH="771525" progId="AcroExch.Document.DC">
                  <p:embed/>
                </p:oleObj>
              </mc:Choice>
              <mc:Fallback>
                <p:oleObj name="Acrobat Document" showAsIcon="1" r:id="rId5" imgW="914400" imgH="771525" progId="AcroExch.Document.DC">
                  <p:embed/>
                  <p:pic>
                    <p:nvPicPr>
                      <p:cNvPr id="7" name="Objet 6">
                        <a:extLst>
                          <a:ext uri="{FF2B5EF4-FFF2-40B4-BE49-F238E27FC236}">
                            <a16:creationId xmlns:a16="http://schemas.microsoft.com/office/drawing/2014/main" id="{1630FFD6-BBE5-4AAB-A57D-A02FF77A6867}"/>
                          </a:ext>
                        </a:extLst>
                      </p:cNvPr>
                      <p:cNvPicPr/>
                      <p:nvPr/>
                    </p:nvPicPr>
                    <p:blipFill>
                      <a:blip r:embed="rId6"/>
                      <a:stretch>
                        <a:fillRect/>
                      </a:stretch>
                    </p:blipFill>
                    <p:spPr>
                      <a:xfrm>
                        <a:off x="768939" y="2694332"/>
                        <a:ext cx="1149123" cy="969573"/>
                      </a:xfrm>
                      <a:prstGeom prst="rect">
                        <a:avLst/>
                      </a:prstGeom>
                    </p:spPr>
                  </p:pic>
                </p:oleObj>
              </mc:Fallback>
            </mc:AlternateContent>
          </a:graphicData>
        </a:graphic>
      </p:graphicFrame>
    </p:spTree>
    <p:extLst>
      <p:ext uri="{BB962C8B-B14F-4D97-AF65-F5344CB8AC3E}">
        <p14:creationId xmlns:p14="http://schemas.microsoft.com/office/powerpoint/2010/main" val="2335769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Le dispositif de soutien aux Boulangers</a:t>
            </a: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Les aides pour faire face à la hausse des prix de l’énergie</a:t>
            </a:r>
            <a:endParaRPr lang="fr-FR" b="1" dirty="0"/>
          </a:p>
        </p:txBody>
      </p:sp>
      <p:sp>
        <p:nvSpPr>
          <p:cNvPr id="6" name="Espace réservé du texte 3">
            <a:extLst>
              <a:ext uri="{FF2B5EF4-FFF2-40B4-BE49-F238E27FC236}">
                <a16:creationId xmlns:a16="http://schemas.microsoft.com/office/drawing/2014/main" id="{2E9AE665-AA69-4BCD-A308-23F77C82BC7B}"/>
              </a:ext>
            </a:extLst>
          </p:cNvPr>
          <p:cNvSpPr txBox="1">
            <a:spLocks/>
          </p:cNvSpPr>
          <p:nvPr/>
        </p:nvSpPr>
        <p:spPr>
          <a:xfrm>
            <a:off x="1195065" y="1153223"/>
            <a:ext cx="10272131" cy="384043"/>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70"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4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0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278"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solidFill>
                  <a:srgbClr val="C00000"/>
                </a:solidFill>
              </a:rPr>
              <a:t>Rappel du dispositif gouvernemental </a:t>
            </a:r>
          </a:p>
        </p:txBody>
      </p:sp>
      <p:sp>
        <p:nvSpPr>
          <p:cNvPr id="3" name="Rectangle 2">
            <a:extLst>
              <a:ext uri="{FF2B5EF4-FFF2-40B4-BE49-F238E27FC236}">
                <a16:creationId xmlns:a16="http://schemas.microsoft.com/office/drawing/2014/main" id="{953BE5FA-BA0F-4046-82BE-C0895D05BB82}"/>
              </a:ext>
            </a:extLst>
          </p:cNvPr>
          <p:cNvSpPr/>
          <p:nvPr/>
        </p:nvSpPr>
        <p:spPr>
          <a:xfrm>
            <a:off x="1114697" y="1593894"/>
            <a:ext cx="10049692" cy="830997"/>
          </a:xfrm>
          <a:prstGeom prst="rect">
            <a:avLst/>
          </a:prstGeom>
        </p:spPr>
        <p:txBody>
          <a:bodyPr wrap="square">
            <a:spAutoFit/>
          </a:bodyPr>
          <a:lstStyle/>
          <a:p>
            <a:pPr algn="just"/>
            <a:r>
              <a:rPr lang="fr-FR" sz="1600" dirty="0">
                <a:solidFill>
                  <a:srgbClr val="3A3A3A"/>
                </a:solidFill>
                <a:latin typeface="Arial Narrow" panose="020B0606020202030204" pitchFamily="34" charset="0"/>
              </a:rPr>
              <a:t>Pour soutenir les boulangers fortement touchés par la hausse des prix de l’énergie, </a:t>
            </a:r>
            <a:r>
              <a:rPr lang="fr-FR" sz="1600" b="1" dirty="0">
                <a:solidFill>
                  <a:srgbClr val="3A3A3A"/>
                </a:solidFill>
                <a:latin typeface="Arial Narrow" panose="020B0606020202030204" pitchFamily="34" charset="0"/>
              </a:rPr>
              <a:t>le Gouvernement a mis en place </a:t>
            </a:r>
            <a:r>
              <a:rPr lang="fr-FR" sz="1600" b="1" dirty="0">
                <a:solidFill>
                  <a:srgbClr val="C00000"/>
                </a:solidFill>
                <a:latin typeface="Arial Narrow" panose="020B0606020202030204" pitchFamily="34" charset="0"/>
              </a:rPr>
              <a:t>différents dispositifs d’aides</a:t>
            </a:r>
            <a:r>
              <a:rPr lang="fr-FR" sz="1600" dirty="0">
                <a:solidFill>
                  <a:srgbClr val="C00000"/>
                </a:solidFill>
                <a:latin typeface="Arial Narrow" panose="020B0606020202030204" pitchFamily="34" charset="0"/>
              </a:rPr>
              <a:t>. </a:t>
            </a:r>
            <a:r>
              <a:rPr lang="fr-FR" sz="1600" dirty="0">
                <a:solidFill>
                  <a:srgbClr val="3A3A3A"/>
                </a:solidFill>
                <a:latin typeface="Arial Narrow" panose="020B0606020202030204" pitchFamily="34" charset="0"/>
              </a:rPr>
              <a:t>Parmi ceux-ci, le guichet d’aide au paiement des factures de gaz et d’électricité, le bouclier tarifaire, l'amortisseur électricité, le report du paiement des impôts et cotisations sociales ou encore la résiliation, sans frais, des contrats d’énergie. </a:t>
            </a:r>
          </a:p>
        </p:txBody>
      </p:sp>
      <p:sp>
        <p:nvSpPr>
          <p:cNvPr id="9" name="ZoneTexte 8">
            <a:extLst>
              <a:ext uri="{FF2B5EF4-FFF2-40B4-BE49-F238E27FC236}">
                <a16:creationId xmlns:a16="http://schemas.microsoft.com/office/drawing/2014/main" id="{456869D1-2988-4E28-B2FD-21263DFF5235}"/>
              </a:ext>
            </a:extLst>
          </p:cNvPr>
          <p:cNvSpPr txBox="1"/>
          <p:nvPr/>
        </p:nvSpPr>
        <p:spPr>
          <a:xfrm>
            <a:off x="1112634" y="2120132"/>
            <a:ext cx="11425269" cy="3785652"/>
          </a:xfrm>
          <a:prstGeom prst="rect">
            <a:avLst/>
          </a:prstGeom>
          <a:noFill/>
        </p:spPr>
        <p:txBody>
          <a:bodyPr wrap="square">
            <a:spAutoFit/>
          </a:bodyPr>
          <a:lstStyle/>
          <a:p>
            <a:pPr algn="just"/>
            <a:endParaRPr lang="fr-FR" sz="2000" b="1" dirty="0">
              <a:solidFill>
                <a:srgbClr val="3A3A3A"/>
              </a:solidFill>
              <a:latin typeface="Arial Narrow" panose="020B0606020202030204" pitchFamily="34" charset="0"/>
            </a:endParaRPr>
          </a:p>
          <a:p>
            <a:pPr algn="just"/>
            <a:endParaRPr lang="fr-FR" sz="2000" b="1" dirty="0">
              <a:solidFill>
                <a:srgbClr val="3A3A3A"/>
              </a:solidFill>
              <a:latin typeface="Arial Narrow" panose="020B0606020202030204" pitchFamily="34" charset="0"/>
            </a:endParaRPr>
          </a:p>
          <a:p>
            <a:pPr algn="just"/>
            <a:r>
              <a:rPr lang="fr-FR" sz="1600" dirty="0">
                <a:solidFill>
                  <a:srgbClr val="C00000"/>
                </a:solidFill>
                <a:latin typeface="+mj-lt"/>
              </a:rPr>
              <a:t>Détails de ces dispositifs</a:t>
            </a:r>
            <a:r>
              <a:rPr lang="fr-FR" sz="1600" dirty="0">
                <a:solidFill>
                  <a:srgbClr val="3A3A3A"/>
                </a:solidFill>
                <a:latin typeface="+mj-lt"/>
              </a:rPr>
              <a:t>: </a:t>
            </a:r>
            <a:r>
              <a:rPr lang="fr-FR" sz="1600" i="1" dirty="0">
                <a:solidFill>
                  <a:srgbClr val="3A3A3A"/>
                </a:solidFill>
                <a:latin typeface="+mj-lt"/>
              </a:rPr>
              <a:t>(cliquer sur l’image ci contre </a:t>
            </a:r>
          </a:p>
          <a:p>
            <a:pPr algn="just"/>
            <a:r>
              <a:rPr lang="fr-FR" sz="1600" i="1" dirty="0">
                <a:solidFill>
                  <a:srgbClr val="3A3A3A"/>
                </a:solidFill>
                <a:latin typeface="+mj-lt"/>
              </a:rPr>
              <a:t>ou sur les liens ci dessous)</a:t>
            </a:r>
          </a:p>
          <a:p>
            <a:pPr algn="just"/>
            <a:endParaRPr lang="fr-FR" sz="2000" b="1" dirty="0">
              <a:solidFill>
                <a:srgbClr val="3A3A3A"/>
              </a:solidFill>
              <a:latin typeface="Arial Narrow" panose="020B0606020202030204" pitchFamily="34" charset="0"/>
            </a:endParaRPr>
          </a:p>
          <a:p>
            <a:pPr algn="just"/>
            <a:endParaRPr lang="fr-FR" sz="2000" b="1" dirty="0">
              <a:solidFill>
                <a:srgbClr val="3A3A3A"/>
              </a:solidFill>
              <a:latin typeface="Arial Narrow" panose="020B0606020202030204" pitchFamily="34" charset="0"/>
            </a:endParaRPr>
          </a:p>
          <a:p>
            <a:pPr marL="342900" indent="-342900">
              <a:buFont typeface="Wingdings" panose="05000000000000000000" pitchFamily="2" charset="2"/>
              <a:buChar char="§"/>
            </a:pPr>
            <a:r>
              <a:rPr lang="fr-FR" sz="1600" b="1" i="1" u="sng" dirty="0">
                <a:solidFill>
                  <a:srgbClr val="3E454A"/>
                </a:solidFill>
                <a:latin typeface="Arial Narrow" panose="020B0606020202030204" pitchFamily="34" charset="0"/>
                <a:hlinkClick r:id="rId2">
                  <a:extLst>
                    <a:ext uri="{A12FA001-AC4F-418D-AE19-62706E023703}">
                      <ahyp:hlinkClr xmlns:ahyp="http://schemas.microsoft.com/office/drawing/2018/hyperlinkcolor" val="tx"/>
                    </a:ext>
                  </a:extLst>
                </a:hlinkClick>
              </a:rPr>
              <a:t>Le bouclier tarifaire</a:t>
            </a:r>
            <a:endParaRPr lang="fr-FR" sz="1600" b="1" i="1" dirty="0">
              <a:solidFill>
                <a:srgbClr val="3E454A"/>
              </a:solidFill>
              <a:latin typeface="Arial Narrow" panose="020B0606020202030204" pitchFamily="34" charset="0"/>
            </a:endParaRPr>
          </a:p>
          <a:p>
            <a:pPr marL="342900" indent="-342900">
              <a:buFont typeface="Wingdings" panose="05000000000000000000" pitchFamily="2" charset="2"/>
              <a:buChar char="§"/>
            </a:pPr>
            <a:r>
              <a:rPr lang="fr-FR" sz="1600" b="1" i="1" u="sng" dirty="0">
                <a:solidFill>
                  <a:srgbClr val="3E454A"/>
                </a:solidFill>
                <a:latin typeface="Arial Narrow" panose="020B0606020202030204" pitchFamily="34" charset="0"/>
                <a:hlinkClick r:id="rId3">
                  <a:extLst>
                    <a:ext uri="{A12FA001-AC4F-418D-AE19-62706E023703}">
                      <ahyp:hlinkClr xmlns:ahyp="http://schemas.microsoft.com/office/drawing/2018/hyperlinkcolor" val="tx"/>
                    </a:ext>
                  </a:extLst>
                </a:hlinkClick>
              </a:rPr>
              <a:t>L’amortisseur électricité</a:t>
            </a:r>
            <a:endParaRPr lang="fr-FR" sz="1600" b="1" i="1" dirty="0">
              <a:solidFill>
                <a:srgbClr val="3E454A"/>
              </a:solidFill>
              <a:latin typeface="Arial Narrow" panose="020B0606020202030204" pitchFamily="34" charset="0"/>
            </a:endParaRPr>
          </a:p>
          <a:p>
            <a:pPr marL="342900" indent="-342900">
              <a:buFont typeface="Wingdings" panose="05000000000000000000" pitchFamily="2" charset="2"/>
              <a:buChar char="§"/>
            </a:pPr>
            <a:r>
              <a:rPr lang="fr-FR" sz="1600" b="1" i="1" u="sng" dirty="0">
                <a:solidFill>
                  <a:srgbClr val="3E454A"/>
                </a:solidFill>
                <a:latin typeface="Arial Narrow" panose="020B0606020202030204" pitchFamily="34" charset="0"/>
                <a:hlinkClick r:id="rId4">
                  <a:extLst>
                    <a:ext uri="{A12FA001-AC4F-418D-AE19-62706E023703}">
                      <ahyp:hlinkClr xmlns:ahyp="http://schemas.microsoft.com/office/drawing/2018/hyperlinkcolor" val="tx"/>
                    </a:ext>
                  </a:extLst>
                </a:hlinkClick>
              </a:rPr>
              <a:t>Le guichet d’aide au paiement des factures d’électricité et de gaz</a:t>
            </a:r>
            <a:endParaRPr lang="fr-FR" sz="1600" b="1" i="1" dirty="0">
              <a:solidFill>
                <a:srgbClr val="3E454A"/>
              </a:solidFill>
              <a:latin typeface="Arial Narrow" panose="020B0606020202030204" pitchFamily="34" charset="0"/>
            </a:endParaRPr>
          </a:p>
          <a:p>
            <a:pPr marL="342900" indent="-342900">
              <a:buFont typeface="Wingdings" panose="05000000000000000000" pitchFamily="2" charset="2"/>
              <a:buChar char="§"/>
            </a:pPr>
            <a:r>
              <a:rPr lang="fr-FR" sz="1600" b="1" i="1" u="sng" dirty="0">
                <a:solidFill>
                  <a:srgbClr val="3E454A"/>
                </a:solidFill>
                <a:latin typeface="Arial Narrow" panose="020B0606020202030204" pitchFamily="34" charset="0"/>
                <a:hlinkClick r:id="rId5">
                  <a:extLst>
                    <a:ext uri="{A12FA001-AC4F-418D-AE19-62706E023703}">
                      <ahyp:hlinkClr xmlns:ahyp="http://schemas.microsoft.com/office/drawing/2018/hyperlinkcolor" val="tx"/>
                    </a:ext>
                  </a:extLst>
                </a:hlinkClick>
              </a:rPr>
              <a:t>TICFE et ARENH</a:t>
            </a:r>
            <a:endParaRPr lang="fr-FR" sz="1600" b="1" i="1" dirty="0">
              <a:solidFill>
                <a:srgbClr val="3E454A"/>
              </a:solidFill>
              <a:latin typeface="Arial Narrow" panose="020B0606020202030204" pitchFamily="34" charset="0"/>
            </a:endParaRPr>
          </a:p>
          <a:p>
            <a:pPr marL="342900" indent="-342900">
              <a:buFont typeface="Wingdings" panose="05000000000000000000" pitchFamily="2" charset="2"/>
              <a:buChar char="§"/>
            </a:pPr>
            <a:r>
              <a:rPr lang="fr-FR" sz="1600" b="1" i="1" u="sng" dirty="0">
                <a:solidFill>
                  <a:srgbClr val="3E454A"/>
                </a:solidFill>
                <a:latin typeface="Arial Narrow" panose="020B0606020202030204" pitchFamily="34" charset="0"/>
                <a:hlinkClick r:id="rId6">
                  <a:extLst>
                    <a:ext uri="{A12FA001-AC4F-418D-AE19-62706E023703}">
                      <ahyp:hlinkClr xmlns:ahyp="http://schemas.microsoft.com/office/drawing/2018/hyperlinkcolor" val="tx"/>
                    </a:ext>
                  </a:extLst>
                </a:hlinkClick>
              </a:rPr>
              <a:t>Le report du paiement des impôts et cotisations sociales</a:t>
            </a:r>
            <a:endParaRPr lang="fr-FR" sz="1600" b="1" i="1" dirty="0">
              <a:solidFill>
                <a:srgbClr val="3E454A"/>
              </a:solidFill>
              <a:latin typeface="Arial Narrow" panose="020B0606020202030204" pitchFamily="34" charset="0"/>
            </a:endParaRPr>
          </a:p>
          <a:p>
            <a:pPr marL="342900" indent="-342900">
              <a:buFont typeface="Wingdings" panose="05000000000000000000" pitchFamily="2" charset="2"/>
              <a:buChar char="§"/>
            </a:pPr>
            <a:r>
              <a:rPr lang="fr-FR" sz="1600" b="1" i="1" u="sng" dirty="0">
                <a:solidFill>
                  <a:srgbClr val="C30F0F"/>
                </a:solidFill>
                <a:latin typeface="Arial Narrow" panose="020B0606020202030204" pitchFamily="34" charset="0"/>
                <a:hlinkClick r:id="rId7">
                  <a:extLst>
                    <a:ext uri="{A12FA001-AC4F-418D-AE19-62706E023703}">
                      <ahyp:hlinkClr xmlns:ahyp="http://schemas.microsoft.com/office/drawing/2018/hyperlinkcolor" val="tx"/>
                    </a:ext>
                  </a:extLst>
                </a:hlinkClick>
              </a:rPr>
              <a:t>Un renforcement de l'accompagnement personnalisé</a:t>
            </a:r>
            <a:r>
              <a:rPr lang="fr-FR" sz="1600" b="1" i="1" u="sng" dirty="0">
                <a:solidFill>
                  <a:srgbClr val="C30F0F"/>
                </a:solidFill>
                <a:latin typeface="Arial Narrow" panose="020B0606020202030204" pitchFamily="34" charset="0"/>
              </a:rPr>
              <a:t> (cf slide 10)</a:t>
            </a:r>
            <a:endParaRPr lang="fr-FR" sz="1600" b="1" i="1" dirty="0">
              <a:solidFill>
                <a:srgbClr val="C30F0F"/>
              </a:solidFill>
              <a:latin typeface="Arial Narrow" panose="020B0606020202030204" pitchFamily="34" charset="0"/>
            </a:endParaRPr>
          </a:p>
          <a:p>
            <a:pPr marL="342900" indent="-342900">
              <a:buFont typeface="Wingdings" panose="05000000000000000000" pitchFamily="2" charset="2"/>
              <a:buChar char="§"/>
            </a:pPr>
            <a:r>
              <a:rPr lang="fr-FR" sz="1600" b="1" i="1" u="sng" dirty="0">
                <a:solidFill>
                  <a:srgbClr val="3E454A"/>
                </a:solidFill>
                <a:latin typeface="Arial Narrow" panose="020B0606020202030204" pitchFamily="34" charset="0"/>
                <a:hlinkClick r:id="rId8">
                  <a:extLst>
                    <a:ext uri="{A12FA001-AC4F-418D-AE19-62706E023703}">
                      <ahyp:hlinkClr xmlns:ahyp="http://schemas.microsoft.com/office/drawing/2018/hyperlinkcolor" val="tx"/>
                    </a:ext>
                  </a:extLst>
                </a:hlinkClick>
              </a:rPr>
              <a:t>La résiliation, sans frais, des contrats d’énergie des boulangers</a:t>
            </a:r>
            <a:endParaRPr lang="fr-FR" sz="1600" b="1" i="1" dirty="0">
              <a:solidFill>
                <a:srgbClr val="3E454A"/>
              </a:solidFill>
              <a:latin typeface="Arial Narrow" panose="020B0606020202030204" pitchFamily="34" charset="0"/>
            </a:endParaRPr>
          </a:p>
          <a:p>
            <a:pPr marL="342900" indent="-342900">
              <a:buFont typeface="Wingdings" panose="05000000000000000000" pitchFamily="2" charset="2"/>
              <a:buChar char="§"/>
            </a:pPr>
            <a:r>
              <a:rPr lang="fr-FR" sz="1600" b="1" i="1" u="sng" dirty="0">
                <a:solidFill>
                  <a:srgbClr val="3E454A"/>
                </a:solidFill>
                <a:latin typeface="Arial Narrow" panose="020B0606020202030204" pitchFamily="34" charset="0"/>
                <a:hlinkClick r:id="rId9">
                  <a:extLst>
                    <a:ext uri="{A12FA001-AC4F-418D-AE19-62706E023703}">
                      <ahyp:hlinkClr xmlns:ahyp="http://schemas.microsoft.com/office/drawing/2018/hyperlinkcolor" val="tx"/>
                    </a:ext>
                  </a:extLst>
                </a:hlinkClick>
              </a:rPr>
              <a:t>L'étalement des factures d'énergie</a:t>
            </a:r>
            <a:endParaRPr lang="fr-FR" sz="1600" b="1" i="1" dirty="0">
              <a:solidFill>
                <a:srgbClr val="3E454A"/>
              </a:solidFill>
              <a:latin typeface="Arial Narrow" panose="020B0606020202030204" pitchFamily="34" charset="0"/>
            </a:endParaRPr>
          </a:p>
        </p:txBody>
      </p:sp>
      <p:pic>
        <p:nvPicPr>
          <p:cNvPr id="10" name="Image 9">
            <a:hlinkClick r:id="rId10"/>
            <a:extLst>
              <a:ext uri="{FF2B5EF4-FFF2-40B4-BE49-F238E27FC236}">
                <a16:creationId xmlns:a16="http://schemas.microsoft.com/office/drawing/2014/main" id="{945EA7C6-9F57-4257-88CF-4160EF3C5625}"/>
              </a:ext>
            </a:extLst>
          </p:cNvPr>
          <p:cNvPicPr>
            <a:picLocks noChangeAspect="1"/>
          </p:cNvPicPr>
          <p:nvPr/>
        </p:nvPicPr>
        <p:blipFill>
          <a:blip r:embed="rId11"/>
          <a:stretch>
            <a:fillRect/>
          </a:stretch>
        </p:blipFill>
        <p:spPr>
          <a:xfrm>
            <a:off x="7861114" y="2740856"/>
            <a:ext cx="3291404" cy="1002431"/>
          </a:xfrm>
          <a:prstGeom prst="rect">
            <a:avLst/>
          </a:prstGeom>
          <a:ln>
            <a:noFill/>
          </a:ln>
          <a:effectLst>
            <a:outerShdw blurRad="292100" dist="139700" dir="2700000" algn="tl" rotWithShape="0">
              <a:srgbClr val="333333">
                <a:alpha val="65000"/>
              </a:srgbClr>
            </a:outerShdw>
          </a:effectLst>
        </p:spPr>
      </p:pic>
      <p:sp>
        <p:nvSpPr>
          <p:cNvPr id="11" name="Flèche : droite 10">
            <a:extLst>
              <a:ext uri="{FF2B5EF4-FFF2-40B4-BE49-F238E27FC236}">
                <a16:creationId xmlns:a16="http://schemas.microsoft.com/office/drawing/2014/main" id="{BC1737CF-A353-4CCC-A035-5F5B785CD306}"/>
              </a:ext>
            </a:extLst>
          </p:cNvPr>
          <p:cNvSpPr/>
          <p:nvPr/>
        </p:nvSpPr>
        <p:spPr>
          <a:xfrm>
            <a:off x="6292905" y="2666654"/>
            <a:ext cx="625311" cy="484632"/>
          </a:xfrm>
          <a:prstGeom prst="rightArrow">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 name="Flèche : droite 12">
            <a:extLst>
              <a:ext uri="{FF2B5EF4-FFF2-40B4-BE49-F238E27FC236}">
                <a16:creationId xmlns:a16="http://schemas.microsoft.com/office/drawing/2014/main" id="{F1C8C7F9-A8DA-475F-B469-670BCFA0B9C9}"/>
              </a:ext>
            </a:extLst>
          </p:cNvPr>
          <p:cNvSpPr/>
          <p:nvPr/>
        </p:nvSpPr>
        <p:spPr>
          <a:xfrm rot="5400000">
            <a:off x="3078862" y="3219070"/>
            <a:ext cx="402228" cy="484632"/>
          </a:xfrm>
          <a:prstGeom prst="rightArrow">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pic>
        <p:nvPicPr>
          <p:cNvPr id="7" name="Image 6">
            <a:extLst>
              <a:ext uri="{FF2B5EF4-FFF2-40B4-BE49-F238E27FC236}">
                <a16:creationId xmlns:a16="http://schemas.microsoft.com/office/drawing/2014/main" id="{F1771601-8CFF-41F4-BA18-B5512BCAC3A9}"/>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542" b="93511" l="9921" r="89683">
                        <a14:foregroundMark x1="77381" y1="90076" x2="77381" y2="90076"/>
                        <a14:foregroundMark x1="57937" y1="22137" x2="57937" y2="22137"/>
                        <a14:foregroundMark x1="50794" y1="12214" x2="50794" y2="12214"/>
                        <a14:foregroundMark x1="38889" y1="9542" x2="38889" y2="9542"/>
                        <a14:foregroundMark x1="29365" y1="16794" x2="29365" y2="16794"/>
                        <a14:foregroundMark x1="26984" y1="27481" x2="26984" y2="27481"/>
                        <a14:foregroundMark x1="29365" y1="39313" x2="29365" y2="39313"/>
                        <a14:foregroundMark x1="57540" y1="32061" x2="57540" y2="32061"/>
                        <a14:foregroundMark x1="84127" y1="67557" x2="84127" y2="67557"/>
                        <a14:foregroundMark x1="61905" y1="93511" x2="61905" y2="93511"/>
                        <a14:foregroundMark x1="82937" y1="64122" x2="82937" y2="64122"/>
                      </a14:backgroundRemoval>
                    </a14:imgEffect>
                  </a14:imgLayer>
                </a14:imgProps>
              </a:ext>
            </a:extLst>
          </a:blip>
          <a:stretch>
            <a:fillRect/>
          </a:stretch>
        </p:blipFill>
        <p:spPr>
          <a:xfrm>
            <a:off x="10120825" y="3378925"/>
            <a:ext cx="905057" cy="940972"/>
          </a:xfrm>
          <a:prstGeom prst="rect">
            <a:avLst/>
          </a:prstGeom>
        </p:spPr>
      </p:pic>
    </p:spTree>
    <p:extLst>
      <p:ext uri="{BB962C8B-B14F-4D97-AF65-F5344CB8AC3E}">
        <p14:creationId xmlns:p14="http://schemas.microsoft.com/office/powerpoint/2010/main" val="3310146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Le dispositif de soutien aux Boulangers</a:t>
            </a: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9823270" cy="369332"/>
          </a:xfrm>
          <a:prstGeom prst="rect">
            <a:avLst/>
          </a:prstGeom>
        </p:spPr>
        <p:txBody>
          <a:bodyPr wrap="square">
            <a:spAutoFit/>
          </a:bodyPr>
          <a:lstStyle/>
          <a:p>
            <a:r>
              <a:rPr lang="fr-FR" b="1" dirty="0">
                <a:solidFill>
                  <a:srgbClr val="000000"/>
                </a:solidFill>
                <a:latin typeface="Montserrat" panose="00000500000000000000" pitchFamily="2" charset="0"/>
              </a:rPr>
              <a:t>Diagnostic de situation et détermination des besoins de mon client</a:t>
            </a:r>
            <a:endParaRPr lang="fr-FR" b="1" dirty="0"/>
          </a:p>
        </p:txBody>
      </p:sp>
      <p:sp>
        <p:nvSpPr>
          <p:cNvPr id="4" name="Rectangle : coins arrondis 3">
            <a:extLst>
              <a:ext uri="{FF2B5EF4-FFF2-40B4-BE49-F238E27FC236}">
                <a16:creationId xmlns:a16="http://schemas.microsoft.com/office/drawing/2014/main" id="{F0530D06-DB93-4FE7-AD14-F4EAFA125696}"/>
              </a:ext>
            </a:extLst>
          </p:cNvPr>
          <p:cNvSpPr/>
          <p:nvPr/>
        </p:nvSpPr>
        <p:spPr>
          <a:xfrm>
            <a:off x="0" y="3263120"/>
            <a:ext cx="1639190" cy="2831443"/>
          </a:xfrm>
          <a:prstGeom prst="round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5" name="Rectangle : coins arrondis 4">
            <a:extLst>
              <a:ext uri="{FF2B5EF4-FFF2-40B4-BE49-F238E27FC236}">
                <a16:creationId xmlns:a16="http://schemas.microsoft.com/office/drawing/2014/main" id="{8961BBC4-A2A5-46A0-991C-6D8B4822E28D}"/>
              </a:ext>
            </a:extLst>
          </p:cNvPr>
          <p:cNvSpPr/>
          <p:nvPr/>
        </p:nvSpPr>
        <p:spPr>
          <a:xfrm>
            <a:off x="10466614" y="2096406"/>
            <a:ext cx="1532709" cy="518877"/>
          </a:xfrm>
          <a:prstGeom prst="roundRect">
            <a:avLst/>
          </a:prstGeom>
          <a:solidFill>
            <a:srgbClr val="FFFFFF">
              <a:lumMod val="85000"/>
            </a:srgbClr>
          </a:solidFill>
          <a:ln w="12700" cap="flat" cmpd="sng" algn="ctr">
            <a:noFill/>
            <a:prstDash val="solid"/>
            <a:miter lim="800000"/>
          </a:ln>
          <a:effectLst/>
        </p:spPr>
        <p:txBody>
          <a:bodyPr rtlCol="0" anchor="ctr"/>
          <a:lstStyle/>
          <a:p>
            <a:pPr lvl="0" algn="ctr">
              <a:defRPr/>
            </a:pPr>
            <a:r>
              <a:rPr lang="fr-FR" sz="1200" b="1" kern="0" dirty="0">
                <a:solidFill>
                  <a:srgbClr val="C30F0F"/>
                </a:solidFill>
                <a:latin typeface="Calibri" panose="020F0502020204030204"/>
              </a:rPr>
              <a:t>Je dirige le client vers la médiation</a:t>
            </a:r>
          </a:p>
        </p:txBody>
      </p:sp>
      <p:sp>
        <p:nvSpPr>
          <p:cNvPr id="6" name="Rectangle : coins arrondis 5">
            <a:extLst>
              <a:ext uri="{FF2B5EF4-FFF2-40B4-BE49-F238E27FC236}">
                <a16:creationId xmlns:a16="http://schemas.microsoft.com/office/drawing/2014/main" id="{8CEC0D73-7F48-4A2B-9B1F-7421C11E94EF}"/>
              </a:ext>
            </a:extLst>
          </p:cNvPr>
          <p:cNvSpPr/>
          <p:nvPr/>
        </p:nvSpPr>
        <p:spPr>
          <a:xfrm>
            <a:off x="6386248" y="2113244"/>
            <a:ext cx="3894598" cy="473202"/>
          </a:xfrm>
          <a:prstGeom prst="roundRect">
            <a:avLst/>
          </a:prstGeom>
          <a:solidFill>
            <a:srgbClr val="FFFFFF">
              <a:lumMod val="85000"/>
            </a:srgbClr>
          </a:solidFill>
          <a:ln w="12700" cap="flat" cmpd="sng" algn="ctr">
            <a:noFill/>
            <a:prstDash val="solid"/>
            <a:miter lim="800000"/>
          </a:ln>
          <a:effectLst/>
        </p:spPr>
        <p:txBody>
          <a:bodyPr rtlCol="0" anchor="ctr"/>
          <a:lstStyle/>
          <a:p>
            <a:pPr lvl="0" algn="ctr">
              <a:defRPr/>
            </a:pPr>
            <a:r>
              <a:rPr lang="fr-FR" sz="1600" b="1" kern="0">
                <a:solidFill>
                  <a:srgbClr val="C30F0F"/>
                </a:solidFill>
                <a:latin typeface="Calibri" panose="020F0502020204030204"/>
              </a:rPr>
              <a:t>J’utilise PGE résilience pour répondre au besoin supplémentaire</a:t>
            </a:r>
            <a:endParaRPr lang="fr-FR" sz="1600" b="1" kern="0" dirty="0">
              <a:solidFill>
                <a:srgbClr val="C30F0F"/>
              </a:solidFill>
              <a:latin typeface="Calibri" panose="020F0502020204030204"/>
            </a:endParaRPr>
          </a:p>
        </p:txBody>
      </p:sp>
      <p:sp>
        <p:nvSpPr>
          <p:cNvPr id="7" name="Rectangle : coins arrondis 6">
            <a:extLst>
              <a:ext uri="{FF2B5EF4-FFF2-40B4-BE49-F238E27FC236}">
                <a16:creationId xmlns:a16="http://schemas.microsoft.com/office/drawing/2014/main" id="{34181C94-ED67-426D-BA6B-7F6EAB393E35}"/>
              </a:ext>
            </a:extLst>
          </p:cNvPr>
          <p:cNvSpPr/>
          <p:nvPr/>
        </p:nvSpPr>
        <p:spPr>
          <a:xfrm>
            <a:off x="1676971" y="2072639"/>
            <a:ext cx="4518689" cy="521789"/>
          </a:xfrm>
          <a:prstGeom prst="roundRect">
            <a:avLst/>
          </a:prstGeom>
          <a:solidFill>
            <a:srgbClr val="FFFFFF">
              <a:lumMod val="85000"/>
            </a:srgbClr>
          </a:solidFill>
          <a:ln w="12700" cap="flat" cmpd="sng" algn="ctr">
            <a:noFill/>
            <a:prstDash val="solid"/>
            <a:miter lim="800000"/>
          </a:ln>
          <a:effectLst/>
        </p:spPr>
        <p:txBody>
          <a:bodyPr rtlCol="0" anchor="ctr"/>
          <a:lstStyle/>
          <a:p>
            <a:pPr lvl="0" algn="ctr">
              <a:defRPr/>
            </a:pPr>
            <a:r>
              <a:rPr lang="fr-FR" sz="1600" b="1" kern="0">
                <a:solidFill>
                  <a:srgbClr val="C30F0F"/>
                </a:solidFill>
                <a:latin typeface="Calibri" panose="020F0502020204030204"/>
              </a:rPr>
              <a:t>Je rappelle les dispositifs de l’Etat</a:t>
            </a:r>
            <a:endParaRPr lang="fr-FR" sz="1600" b="1" kern="0" dirty="0">
              <a:solidFill>
                <a:srgbClr val="C30F0F"/>
              </a:solidFill>
              <a:highlight>
                <a:srgbClr val="FFFF00"/>
              </a:highlight>
              <a:latin typeface="Calibri" panose="020F0502020204030204"/>
            </a:endParaRPr>
          </a:p>
        </p:txBody>
      </p:sp>
      <p:sp>
        <p:nvSpPr>
          <p:cNvPr id="8" name="Rectangle : coins arrondis 7">
            <a:extLst>
              <a:ext uri="{FF2B5EF4-FFF2-40B4-BE49-F238E27FC236}">
                <a16:creationId xmlns:a16="http://schemas.microsoft.com/office/drawing/2014/main" id="{8059874A-057F-4D4D-B0CF-0D4BAB87BA48}"/>
              </a:ext>
            </a:extLst>
          </p:cNvPr>
          <p:cNvSpPr/>
          <p:nvPr/>
        </p:nvSpPr>
        <p:spPr>
          <a:xfrm>
            <a:off x="193053" y="2117031"/>
            <a:ext cx="1167542" cy="485882"/>
          </a:xfrm>
          <a:prstGeom prst="roundRect">
            <a:avLst/>
          </a:prstGeom>
          <a:solidFill>
            <a:srgbClr val="FFFFFF">
              <a:lumMod val="85000"/>
            </a:srgbClr>
          </a:solidFill>
          <a:ln w="12700" cap="flat" cmpd="sng" algn="ctr">
            <a:noFill/>
            <a:prstDash val="solid"/>
            <a:miter lim="800000"/>
          </a:ln>
          <a:effectLst/>
        </p:spPr>
        <p:txBody>
          <a:bodyPr rtlCol="0" anchor="ctr"/>
          <a:lstStyle/>
          <a:p>
            <a:pPr lvl="0" algn="ctr">
              <a:defRPr/>
            </a:pPr>
            <a:r>
              <a:rPr lang="fr-FR" sz="1600" b="1" kern="0" dirty="0">
                <a:solidFill>
                  <a:srgbClr val="C30F0F"/>
                </a:solidFill>
                <a:latin typeface="Calibri" panose="020F0502020204030204"/>
              </a:rPr>
              <a:t>CAPRO </a:t>
            </a:r>
          </a:p>
        </p:txBody>
      </p:sp>
      <p:sp>
        <p:nvSpPr>
          <p:cNvPr id="9" name="Rectangle : coins arrondis 8">
            <a:extLst>
              <a:ext uri="{FF2B5EF4-FFF2-40B4-BE49-F238E27FC236}">
                <a16:creationId xmlns:a16="http://schemas.microsoft.com/office/drawing/2014/main" id="{EF176C25-0536-4215-8AC7-E2656EBBC3FA}"/>
              </a:ext>
            </a:extLst>
          </p:cNvPr>
          <p:cNvSpPr/>
          <p:nvPr/>
        </p:nvSpPr>
        <p:spPr>
          <a:xfrm>
            <a:off x="6333026" y="1102972"/>
            <a:ext cx="3951797" cy="778317"/>
          </a:xfrm>
          <a:prstGeom prst="roundRect">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 name="Rectangle : coins arrondis 9">
            <a:extLst>
              <a:ext uri="{FF2B5EF4-FFF2-40B4-BE49-F238E27FC236}">
                <a16:creationId xmlns:a16="http://schemas.microsoft.com/office/drawing/2014/main" id="{16C2B6C6-7707-4F04-905C-FEA474058E6C}"/>
              </a:ext>
            </a:extLst>
          </p:cNvPr>
          <p:cNvSpPr/>
          <p:nvPr/>
        </p:nvSpPr>
        <p:spPr>
          <a:xfrm>
            <a:off x="1708959" y="1084555"/>
            <a:ext cx="4369623" cy="778317"/>
          </a:xfrm>
          <a:prstGeom prst="roundRect">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1" name="Rectangle : coins arrondis 10">
            <a:extLst>
              <a:ext uri="{FF2B5EF4-FFF2-40B4-BE49-F238E27FC236}">
                <a16:creationId xmlns:a16="http://schemas.microsoft.com/office/drawing/2014/main" id="{9352C7A4-A96D-4890-BA72-2D507902FF95}"/>
              </a:ext>
            </a:extLst>
          </p:cNvPr>
          <p:cNvSpPr/>
          <p:nvPr/>
        </p:nvSpPr>
        <p:spPr>
          <a:xfrm>
            <a:off x="184345" y="1089651"/>
            <a:ext cx="1156775" cy="732650"/>
          </a:xfrm>
          <a:prstGeom prst="roundRect">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 name="Titre 1">
            <a:extLst>
              <a:ext uri="{FF2B5EF4-FFF2-40B4-BE49-F238E27FC236}">
                <a16:creationId xmlns:a16="http://schemas.microsoft.com/office/drawing/2014/main" id="{3A968D26-F215-4D79-828F-9B0504CD37D0}"/>
              </a:ext>
            </a:extLst>
          </p:cNvPr>
          <p:cNvSpPr txBox="1">
            <a:spLocks/>
          </p:cNvSpPr>
          <p:nvPr/>
        </p:nvSpPr>
        <p:spPr>
          <a:xfrm>
            <a:off x="6383301" y="3150942"/>
            <a:ext cx="3812238" cy="1054800"/>
          </a:xfrm>
          <a:prstGeom prst="rect">
            <a:avLst/>
          </a:prstGeom>
          <a:solidFill>
            <a:srgbClr val="FFFFFF">
              <a:lumMod val="75000"/>
            </a:srgbClr>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dirty="0">
                <a:ln>
                  <a:noFill/>
                </a:ln>
                <a:solidFill>
                  <a:prstClr val="white"/>
                </a:solidFill>
                <a:effectLst/>
                <a:uLnTx/>
                <a:uFillTx/>
                <a:latin typeface="Calibri Light" panose="020F0302020204030204"/>
                <a:ea typeface="+mj-ea"/>
                <a:cs typeface="+mj-cs"/>
              </a:rPr>
              <a:t>Montant PGE résilience limité à 15% du CA HT client</a:t>
            </a:r>
          </a:p>
        </p:txBody>
      </p:sp>
      <p:sp>
        <p:nvSpPr>
          <p:cNvPr id="14" name="Titre 1">
            <a:extLst>
              <a:ext uri="{FF2B5EF4-FFF2-40B4-BE49-F238E27FC236}">
                <a16:creationId xmlns:a16="http://schemas.microsoft.com/office/drawing/2014/main" id="{8B4B8EC9-C448-4D46-9CD3-7C7C91520B82}"/>
              </a:ext>
            </a:extLst>
          </p:cNvPr>
          <p:cNvSpPr txBox="1">
            <a:spLocks/>
          </p:cNvSpPr>
          <p:nvPr/>
        </p:nvSpPr>
        <p:spPr>
          <a:xfrm>
            <a:off x="6383301" y="4304630"/>
            <a:ext cx="3812238" cy="842400"/>
          </a:xfrm>
          <a:prstGeom prst="rect">
            <a:avLst/>
          </a:prstGeom>
          <a:solidFill>
            <a:srgbClr val="FFFFFF">
              <a:lumMod val="75000"/>
            </a:srgbClr>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dirty="0">
                <a:ln>
                  <a:noFill/>
                </a:ln>
                <a:solidFill>
                  <a:prstClr val="white"/>
                </a:solidFill>
                <a:effectLst/>
                <a:uLnTx/>
                <a:uFillTx/>
                <a:latin typeface="Calibri Light" panose="020F0302020204030204"/>
                <a:ea typeface="+mj-ea"/>
                <a:cs typeface="+mj-cs"/>
              </a:rPr>
              <a:t>Garantie Etat 90 %</a:t>
            </a:r>
          </a:p>
        </p:txBody>
      </p:sp>
      <p:sp>
        <p:nvSpPr>
          <p:cNvPr id="15" name="Titre 1">
            <a:extLst>
              <a:ext uri="{FF2B5EF4-FFF2-40B4-BE49-F238E27FC236}">
                <a16:creationId xmlns:a16="http://schemas.microsoft.com/office/drawing/2014/main" id="{234F7783-83D4-40F1-A67B-724362F1ABB7}"/>
              </a:ext>
            </a:extLst>
          </p:cNvPr>
          <p:cNvSpPr txBox="1">
            <a:spLocks/>
          </p:cNvSpPr>
          <p:nvPr/>
        </p:nvSpPr>
        <p:spPr>
          <a:xfrm>
            <a:off x="1765001" y="3124385"/>
            <a:ext cx="4301923" cy="1090784"/>
          </a:xfrm>
          <a:prstGeom prst="rect">
            <a:avLst/>
          </a:prstGeom>
          <a:solidFill>
            <a:srgbClr val="FCBE04"/>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fr-FR" sz="1600" b="1" i="0" u="none" strike="noStrike" kern="1200" cap="none" spc="0" normalizeH="0" baseline="0" noProof="0" dirty="0">
              <a:ln>
                <a:noFill/>
              </a:ln>
              <a:solidFill>
                <a:prstClr val="white"/>
              </a:solidFill>
              <a:effectLst/>
              <a:uLnTx/>
              <a:uFillTx/>
              <a:latin typeface="Calibri Light" panose="020F030202020403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Calibri Light" panose="020F0302020204030204"/>
                <a:ea typeface="+mj-ea"/>
                <a:cs typeface="+mj-cs"/>
              </a:rPr>
              <a:t>- </a:t>
            </a:r>
            <a:r>
              <a:rPr kumimoji="0" lang="fr-FR" sz="1400" b="1" i="0" u="none" strike="noStrike" kern="1200" cap="none" spc="0" normalizeH="0" baseline="0" noProof="0" dirty="0">
                <a:ln>
                  <a:noFill/>
                </a:ln>
                <a:solidFill>
                  <a:prstClr val="white"/>
                </a:solidFill>
                <a:effectLst/>
                <a:uLnTx/>
                <a:uFillTx/>
                <a:latin typeface="Calibri Light" panose="020F0302020204030204"/>
                <a:ea typeface="+mj-ea"/>
                <a:cs typeface="+mj-cs"/>
              </a:rPr>
              <a:t>Bouclier tarifaire &amp; amortisseur électricité</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dirty="0">
                <a:ln>
                  <a:noFill/>
                </a:ln>
                <a:solidFill>
                  <a:prstClr val="white"/>
                </a:solidFill>
                <a:effectLst/>
                <a:uLnTx/>
                <a:uFillTx/>
                <a:latin typeface="Calibri Light" panose="020F0302020204030204"/>
                <a:ea typeface="+mj-ea"/>
                <a:cs typeface="+mj-cs"/>
              </a:rPr>
              <a:t>- Le guichet d’aide au paiement des factures d’électricité et de gaz</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fr-FR" sz="16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
        <p:nvSpPr>
          <p:cNvPr id="16" name="Titre 1">
            <a:extLst>
              <a:ext uri="{FF2B5EF4-FFF2-40B4-BE49-F238E27FC236}">
                <a16:creationId xmlns:a16="http://schemas.microsoft.com/office/drawing/2014/main" id="{CF28E922-43BB-4AA7-8DFB-25EA4BD37768}"/>
              </a:ext>
            </a:extLst>
          </p:cNvPr>
          <p:cNvSpPr txBox="1">
            <a:spLocks/>
          </p:cNvSpPr>
          <p:nvPr/>
        </p:nvSpPr>
        <p:spPr>
          <a:xfrm>
            <a:off x="1765002" y="4275892"/>
            <a:ext cx="4301922" cy="871138"/>
          </a:xfrm>
          <a:prstGeom prst="rect">
            <a:avLst/>
          </a:prstGeom>
          <a:solidFill>
            <a:srgbClr val="FCBE04"/>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marR="0" lvl="0" indent="-285750" algn="ctr" defTabSz="914400" rtl="0" eaLnBrk="1" fontAlgn="auto" latinLnBrk="0" hangingPunct="1">
              <a:lnSpc>
                <a:spcPct val="90000"/>
              </a:lnSpc>
              <a:spcBef>
                <a:spcPct val="0"/>
              </a:spcBef>
              <a:spcAft>
                <a:spcPts val="0"/>
              </a:spcAft>
              <a:buClrTx/>
              <a:buSzTx/>
              <a:buFontTx/>
              <a:buChar char="-"/>
              <a:tabLst/>
              <a:defRPr/>
            </a:pPr>
            <a:r>
              <a:rPr kumimoji="0" lang="fr-FR" sz="1400" b="1" i="0" u="none" strike="noStrike" kern="1200" cap="none" spc="0" normalizeH="0" baseline="0" noProof="0" dirty="0">
                <a:ln>
                  <a:noFill/>
                </a:ln>
                <a:solidFill>
                  <a:prstClr val="white"/>
                </a:solidFill>
                <a:effectLst/>
                <a:uLnTx/>
                <a:uFillTx/>
                <a:latin typeface="Calibri Light" panose="020F0302020204030204"/>
                <a:ea typeface="+mj-ea"/>
                <a:cs typeface="+mj-cs"/>
              </a:rPr>
              <a:t>Report Charges sociales URSAFF</a:t>
            </a:r>
          </a:p>
          <a:p>
            <a:pPr marL="285750" marR="0" lvl="0" indent="-285750" algn="ctr" defTabSz="914400" rtl="0" eaLnBrk="1" fontAlgn="auto" latinLnBrk="0" hangingPunct="1">
              <a:lnSpc>
                <a:spcPct val="90000"/>
              </a:lnSpc>
              <a:spcBef>
                <a:spcPct val="0"/>
              </a:spcBef>
              <a:spcAft>
                <a:spcPts val="0"/>
              </a:spcAft>
              <a:buClrTx/>
              <a:buSzTx/>
              <a:buFontTx/>
              <a:buChar char="-"/>
              <a:tabLst/>
              <a:defRPr/>
            </a:pPr>
            <a:r>
              <a:rPr kumimoji="0" lang="fr-FR" sz="1400" b="1" i="0" u="none" strike="noStrike" kern="1200" cap="none" spc="0" normalizeH="0" baseline="0" noProof="0" dirty="0">
                <a:ln>
                  <a:noFill/>
                </a:ln>
                <a:solidFill>
                  <a:prstClr val="white"/>
                </a:solidFill>
                <a:effectLst/>
                <a:uLnTx/>
                <a:uFillTx/>
                <a:latin typeface="Calibri Light" panose="020F0302020204030204"/>
                <a:ea typeface="+mj-ea"/>
                <a:cs typeface="+mj-cs"/>
              </a:rPr>
              <a:t>TICFE &amp; ARENH</a:t>
            </a:r>
          </a:p>
        </p:txBody>
      </p:sp>
      <p:sp>
        <p:nvSpPr>
          <p:cNvPr id="17" name="Titre 1">
            <a:extLst>
              <a:ext uri="{FF2B5EF4-FFF2-40B4-BE49-F238E27FC236}">
                <a16:creationId xmlns:a16="http://schemas.microsoft.com/office/drawing/2014/main" id="{6A7575E1-FC3D-4BD9-B933-298DBAE45910}"/>
              </a:ext>
            </a:extLst>
          </p:cNvPr>
          <p:cNvSpPr txBox="1">
            <a:spLocks/>
          </p:cNvSpPr>
          <p:nvPr/>
        </p:nvSpPr>
        <p:spPr>
          <a:xfrm>
            <a:off x="1765002" y="5207303"/>
            <a:ext cx="4301921" cy="1206191"/>
          </a:xfrm>
          <a:prstGeom prst="rect">
            <a:avLst/>
          </a:prstGeom>
          <a:solidFill>
            <a:srgbClr val="FCBE04"/>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dirty="0">
                <a:ln>
                  <a:noFill/>
                </a:ln>
                <a:solidFill>
                  <a:prstClr val="white"/>
                </a:solidFill>
                <a:effectLst/>
                <a:uLnTx/>
                <a:uFillTx/>
                <a:latin typeface="Calibri Light" panose="020F0302020204030204"/>
                <a:ea typeface="+mj-ea"/>
                <a:cs typeface="+mj-cs"/>
              </a:rPr>
              <a:t>- La résiliation, sans frais, des contrats d’énergie des boulangers</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dirty="0">
                <a:ln>
                  <a:noFill/>
                </a:ln>
                <a:solidFill>
                  <a:prstClr val="white"/>
                </a:solidFill>
                <a:effectLst/>
                <a:uLnTx/>
                <a:uFillTx/>
                <a:latin typeface="Calibri Light" panose="020F0302020204030204"/>
                <a:ea typeface="+mj-ea"/>
                <a:cs typeface="+mj-cs"/>
              </a:rPr>
              <a:t>- L'étalement des factures d'énergie</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dirty="0">
                <a:ln>
                  <a:noFill/>
                </a:ln>
                <a:solidFill>
                  <a:prstClr val="white"/>
                </a:solidFill>
                <a:effectLst/>
                <a:uLnTx/>
                <a:uFillTx/>
                <a:latin typeface="Calibri Light" panose="020F0302020204030204"/>
                <a:ea typeface="+mj-ea"/>
                <a:cs typeface="+mj-cs"/>
              </a:rPr>
              <a:t>- Renforcement de l’accompagnement personnalisé</a:t>
            </a:r>
          </a:p>
        </p:txBody>
      </p:sp>
      <p:sp>
        <p:nvSpPr>
          <p:cNvPr id="18" name="Flèche vers le bas 16">
            <a:extLst>
              <a:ext uri="{FF2B5EF4-FFF2-40B4-BE49-F238E27FC236}">
                <a16:creationId xmlns:a16="http://schemas.microsoft.com/office/drawing/2014/main" id="{ADE762F1-307F-4FF8-B363-83D573EFF5D3}"/>
              </a:ext>
            </a:extLst>
          </p:cNvPr>
          <p:cNvSpPr/>
          <p:nvPr/>
        </p:nvSpPr>
        <p:spPr>
          <a:xfrm>
            <a:off x="3455886" y="2807631"/>
            <a:ext cx="603849" cy="275584"/>
          </a:xfrm>
          <a:prstGeom prst="downArrow">
            <a:avLst/>
          </a:prstGeom>
          <a:solidFill>
            <a:srgbClr val="FCBE04"/>
          </a:solidFill>
          <a:ln w="15875" cap="flat" cmpd="sng" algn="ctr">
            <a:solidFill>
              <a:srgbClr val="FCBE0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Flèche vers le bas 24">
            <a:extLst>
              <a:ext uri="{FF2B5EF4-FFF2-40B4-BE49-F238E27FC236}">
                <a16:creationId xmlns:a16="http://schemas.microsoft.com/office/drawing/2014/main" id="{81D8C5F4-8458-4AD3-883F-2B9D466279E3}"/>
              </a:ext>
            </a:extLst>
          </p:cNvPr>
          <p:cNvSpPr/>
          <p:nvPr/>
        </p:nvSpPr>
        <p:spPr>
          <a:xfrm>
            <a:off x="8034504" y="2839660"/>
            <a:ext cx="603849" cy="275584"/>
          </a:xfrm>
          <a:prstGeom prst="downArrow">
            <a:avLst/>
          </a:prstGeom>
          <a:solidFill>
            <a:srgbClr val="FFFFFF">
              <a:lumMod val="75000"/>
            </a:srgbClr>
          </a:solidFill>
          <a:ln w="158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 name="Titre 1">
            <a:extLst>
              <a:ext uri="{FF2B5EF4-FFF2-40B4-BE49-F238E27FC236}">
                <a16:creationId xmlns:a16="http://schemas.microsoft.com/office/drawing/2014/main" id="{6253F69C-D618-4762-81E1-73072D879F2E}"/>
              </a:ext>
            </a:extLst>
          </p:cNvPr>
          <p:cNvSpPr txBox="1">
            <a:spLocks/>
          </p:cNvSpPr>
          <p:nvPr/>
        </p:nvSpPr>
        <p:spPr>
          <a:xfrm>
            <a:off x="6383301" y="5247094"/>
            <a:ext cx="3812238" cy="1166400"/>
          </a:xfrm>
          <a:prstGeom prst="rect">
            <a:avLst/>
          </a:prstGeom>
          <a:solidFill>
            <a:srgbClr val="FFFFFF">
              <a:lumMod val="75000"/>
            </a:srgbClr>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dirty="0">
                <a:ln>
                  <a:noFill/>
                </a:ln>
                <a:solidFill>
                  <a:prstClr val="white"/>
                </a:solidFill>
                <a:effectLst/>
                <a:uLnTx/>
                <a:uFillTx/>
                <a:latin typeface="Calibri Light" panose="020F0302020204030204"/>
                <a:ea typeface="+mj-ea"/>
                <a:cs typeface="+mj-cs"/>
              </a:rPr>
              <a:t>1 an différé total + 5 ans (max)</a:t>
            </a:r>
          </a:p>
        </p:txBody>
      </p:sp>
      <p:sp>
        <p:nvSpPr>
          <p:cNvPr id="21" name="Rectangle 20">
            <a:extLst>
              <a:ext uri="{FF2B5EF4-FFF2-40B4-BE49-F238E27FC236}">
                <a16:creationId xmlns:a16="http://schemas.microsoft.com/office/drawing/2014/main" id="{B8546B20-6C92-450C-BFD5-08E85CC12386}"/>
              </a:ext>
            </a:extLst>
          </p:cNvPr>
          <p:cNvSpPr/>
          <p:nvPr/>
        </p:nvSpPr>
        <p:spPr>
          <a:xfrm>
            <a:off x="2168544" y="1103252"/>
            <a:ext cx="3337338" cy="69131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white"/>
                </a:solidFill>
                <a:effectLst/>
                <a:uLnTx/>
                <a:uFillTx/>
                <a:latin typeface="Calibri" panose="020F0502020204030204"/>
                <a:ea typeface="+mn-ea"/>
                <a:cs typeface="+mn-cs"/>
              </a:rPr>
              <a:t>J’OPTIMISE MA TRÉSORERIE EN DIFFÉRANT MES CHARGES</a:t>
            </a:r>
          </a:p>
        </p:txBody>
      </p:sp>
      <p:sp>
        <p:nvSpPr>
          <p:cNvPr id="22" name="Rectangle 21">
            <a:extLst>
              <a:ext uri="{FF2B5EF4-FFF2-40B4-BE49-F238E27FC236}">
                <a16:creationId xmlns:a16="http://schemas.microsoft.com/office/drawing/2014/main" id="{9AE725E6-1976-4C46-9DF7-6FEC9AA8851F}"/>
              </a:ext>
            </a:extLst>
          </p:cNvPr>
          <p:cNvSpPr/>
          <p:nvPr/>
        </p:nvSpPr>
        <p:spPr>
          <a:xfrm>
            <a:off x="6367959" y="1112200"/>
            <a:ext cx="3655607" cy="690476"/>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white"/>
                </a:solidFill>
                <a:effectLst/>
                <a:uLnTx/>
                <a:uFillTx/>
                <a:latin typeface="Calibri" panose="020F0502020204030204"/>
                <a:ea typeface="+mn-ea"/>
                <a:cs typeface="+mn-cs"/>
              </a:rPr>
              <a:t>J’AI BESOIN D UNE LIGNE COMPLEMENTAIRE EN PLUS DES LIGNES EXISTANTES</a:t>
            </a:r>
          </a:p>
        </p:txBody>
      </p:sp>
      <p:sp>
        <p:nvSpPr>
          <p:cNvPr id="23" name="Rectangle 22">
            <a:extLst>
              <a:ext uri="{FF2B5EF4-FFF2-40B4-BE49-F238E27FC236}">
                <a16:creationId xmlns:a16="http://schemas.microsoft.com/office/drawing/2014/main" id="{5767510E-64CC-4F32-B394-5DB3E4BC73B8}"/>
              </a:ext>
            </a:extLst>
          </p:cNvPr>
          <p:cNvSpPr/>
          <p:nvPr/>
        </p:nvSpPr>
        <p:spPr>
          <a:xfrm>
            <a:off x="69010" y="1001486"/>
            <a:ext cx="11970590" cy="931817"/>
          </a:xfrm>
          <a:prstGeom prst="rect">
            <a:avLst/>
          </a:prstGeom>
          <a:noFill/>
          <a:ln w="38100" cap="flat" cmpd="sng" algn="ctr">
            <a:solidFill>
              <a:srgbClr val="3E454A"/>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378424DB-CA37-41C4-891D-28D065056BA1}"/>
              </a:ext>
            </a:extLst>
          </p:cNvPr>
          <p:cNvSpPr/>
          <p:nvPr/>
        </p:nvSpPr>
        <p:spPr>
          <a:xfrm>
            <a:off x="246533" y="936085"/>
            <a:ext cx="1018482" cy="986400"/>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dirty="0">
                <a:ln>
                  <a:noFill/>
                </a:ln>
                <a:solidFill>
                  <a:prstClr val="white"/>
                </a:solidFill>
                <a:effectLst/>
                <a:uLnTx/>
                <a:uFillTx/>
                <a:latin typeface="Calibri" panose="020F0502020204030204"/>
                <a:ea typeface="+mn-ea"/>
                <a:cs typeface="+mn-cs"/>
              </a:rPr>
              <a:t>CLIENTS</a:t>
            </a:r>
          </a:p>
        </p:txBody>
      </p:sp>
      <p:sp>
        <p:nvSpPr>
          <p:cNvPr id="26" name="Rectangle 25">
            <a:extLst>
              <a:ext uri="{FF2B5EF4-FFF2-40B4-BE49-F238E27FC236}">
                <a16:creationId xmlns:a16="http://schemas.microsoft.com/office/drawing/2014/main" id="{30951B38-C62C-4841-876A-694C1286FD8F}"/>
              </a:ext>
            </a:extLst>
          </p:cNvPr>
          <p:cNvSpPr/>
          <p:nvPr/>
        </p:nvSpPr>
        <p:spPr>
          <a:xfrm>
            <a:off x="69010" y="2031253"/>
            <a:ext cx="11970589" cy="616153"/>
          </a:xfrm>
          <a:prstGeom prst="rect">
            <a:avLst/>
          </a:prstGeom>
          <a:noFill/>
          <a:ln w="38100" cap="flat" cmpd="sng" algn="ctr">
            <a:solidFill>
              <a:srgbClr val="3E454A"/>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ZoneTexte 28">
            <a:extLst>
              <a:ext uri="{FF2B5EF4-FFF2-40B4-BE49-F238E27FC236}">
                <a16:creationId xmlns:a16="http://schemas.microsoft.com/office/drawing/2014/main" id="{25446E2E-E48B-4B6B-94CD-FCD5D88309BA}"/>
              </a:ext>
            </a:extLst>
          </p:cNvPr>
          <p:cNvSpPr txBox="1"/>
          <p:nvPr/>
        </p:nvSpPr>
        <p:spPr>
          <a:xfrm>
            <a:off x="133423" y="3417747"/>
            <a:ext cx="1372343" cy="2431435"/>
          </a:xfrm>
          <a:prstGeom prst="rect">
            <a:avLst/>
          </a:prstGeom>
          <a:solidFill>
            <a:srgbClr val="FFFFFF">
              <a:lumMod val="95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3E454A"/>
                </a:solidFill>
                <a:effectLst/>
                <a:uLnTx/>
                <a:uFillTx/>
              </a:rPr>
              <a:t>Rappel:</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1" i="0" u="none" strike="noStrike" kern="0" cap="none" spc="0" normalizeH="0" baseline="0" noProof="0" dirty="0">
              <a:ln>
                <a:noFill/>
              </a:ln>
              <a:solidFill>
                <a:srgbClr val="3E454A"/>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3E454A"/>
                </a:solidFill>
                <a:effectLst/>
                <a:uLnTx/>
                <a:uFillTx/>
              </a:rPr>
              <a:t>Eligibilité du  bouclier fiscal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3E454A"/>
                </a:solidFill>
                <a:effectLst/>
                <a:uLnTx/>
                <a:uFillTx/>
              </a:rPr>
              <a:t>(3 conditions):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1" i="0" u="none" strike="noStrike" kern="0" cap="none" spc="0" normalizeH="0" baseline="0" noProof="0" dirty="0">
              <a:ln>
                <a:noFill/>
              </a:ln>
              <a:solidFill>
                <a:srgbClr val="3E454A"/>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3E454A"/>
                </a:solidFill>
                <a:effectLst/>
                <a:uLnTx/>
                <a:uFillTx/>
              </a:rPr>
              <a:t> </a:t>
            </a:r>
            <a:r>
              <a:rPr kumimoji="0" lang="fr-FR" sz="1400" b="0" i="0" u="none" strike="noStrike" kern="0" cap="none" spc="0" normalizeH="0" baseline="0" noProof="0" dirty="0">
                <a:ln>
                  <a:noFill/>
                </a:ln>
                <a:solidFill>
                  <a:srgbClr val="3E454A"/>
                </a:solidFill>
                <a:effectLst/>
                <a:uLnTx/>
                <a:uFillTx/>
              </a:rPr>
              <a:t>-</a:t>
            </a:r>
            <a:r>
              <a:rPr kumimoji="0" lang="fr-FR" sz="1400" b="1" i="0" u="none" strike="noStrike" kern="0" cap="none" spc="0" normalizeH="0" baseline="0" noProof="0" dirty="0">
                <a:ln>
                  <a:noFill/>
                </a:ln>
                <a:solidFill>
                  <a:srgbClr val="3E454A"/>
                </a:solidFill>
                <a:effectLst/>
                <a:uLnTx/>
                <a:uFillTx/>
              </a:rPr>
              <a:t> </a:t>
            </a:r>
            <a:r>
              <a:rPr kumimoji="0" lang="fr-FR" sz="1200" b="1" i="0" u="none" strike="noStrike" kern="0" cap="none" spc="0" normalizeH="0" baseline="0" noProof="0" dirty="0">
                <a:ln>
                  <a:noFill/>
                </a:ln>
                <a:solidFill>
                  <a:srgbClr val="3E454A"/>
                </a:solidFill>
                <a:effectLst/>
                <a:uLnTx/>
                <a:uFillTx/>
              </a:rPr>
              <a:t>TPE &lt;10 salariés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3E454A"/>
                </a:solidFill>
                <a:effectLst/>
                <a:uLnTx/>
                <a:uFillTx/>
              </a:rPr>
              <a:t> - &lt; 2 M€ CA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3E454A"/>
                </a:solidFill>
                <a:effectLst/>
                <a:uLnTx/>
                <a:uFillTx/>
              </a:rPr>
              <a:t>- Compteur électrique  de &lt;36 KVA</a:t>
            </a:r>
          </a:p>
        </p:txBody>
      </p:sp>
      <p:pic>
        <p:nvPicPr>
          <p:cNvPr id="30" name="Image 29">
            <a:extLst>
              <a:ext uri="{FF2B5EF4-FFF2-40B4-BE49-F238E27FC236}">
                <a16:creationId xmlns:a16="http://schemas.microsoft.com/office/drawing/2014/main" id="{574656E9-9212-4C65-9500-02924ED1D5B1}"/>
              </a:ext>
            </a:extLst>
          </p:cNvPr>
          <p:cNvPicPr>
            <a:picLocks noChangeAspect="1"/>
          </p:cNvPicPr>
          <p:nvPr/>
        </p:nvPicPr>
        <p:blipFill>
          <a:blip r:embed="rId2" cstate="print">
            <a:duotone>
              <a:prstClr val="black"/>
              <a:srgbClr val="7030A0">
                <a:tint val="45000"/>
                <a:satMod val="400000"/>
              </a:srgbClr>
            </a:duotone>
            <a:extLst>
              <a:ext uri="{28A0092B-C50C-407E-A947-70E740481C1C}">
                <a14:useLocalDpi xmlns:a14="http://schemas.microsoft.com/office/drawing/2010/main" val="0"/>
              </a:ext>
            </a:extLst>
          </a:blip>
          <a:stretch>
            <a:fillRect/>
          </a:stretch>
        </p:blipFill>
        <p:spPr>
          <a:xfrm>
            <a:off x="817939" y="2766309"/>
            <a:ext cx="1185229" cy="859291"/>
          </a:xfrm>
          <a:prstGeom prst="rect">
            <a:avLst/>
          </a:prstGeom>
        </p:spPr>
      </p:pic>
      <p:sp>
        <p:nvSpPr>
          <p:cNvPr id="32" name="Titre 1">
            <a:extLst>
              <a:ext uri="{FF2B5EF4-FFF2-40B4-BE49-F238E27FC236}">
                <a16:creationId xmlns:a16="http://schemas.microsoft.com/office/drawing/2014/main" id="{BD5D6FCD-67D0-4CCD-9C76-F1E2DC5DD2C1}"/>
              </a:ext>
            </a:extLst>
          </p:cNvPr>
          <p:cNvSpPr txBox="1">
            <a:spLocks/>
          </p:cNvSpPr>
          <p:nvPr/>
        </p:nvSpPr>
        <p:spPr>
          <a:xfrm>
            <a:off x="10284380" y="3162698"/>
            <a:ext cx="1818656" cy="1043044"/>
          </a:xfrm>
          <a:prstGeom prst="rect">
            <a:avLst/>
          </a:prstGeom>
          <a:solidFill>
            <a:srgbClr val="FFFFFF">
              <a:lumMod val="75000"/>
            </a:srgbClr>
          </a:solidFill>
        </p:spPr>
        <p:txBody>
          <a:bodyPr vert="horz" lIns="91440" tIns="45720" rIns="91440" bIns="45720" rtlCol="0" anchor="ctr">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Calibri Light" panose="020F0302020204030204"/>
                <a:ea typeface="+mj-ea"/>
                <a:cs typeface="+mj-cs"/>
              </a:rPr>
              <a:t>M</a:t>
            </a:r>
            <a:r>
              <a:rPr kumimoji="0" lang="fr-FR" sz="2000" b="1" i="0" u="none" strike="noStrike" kern="1200" cap="none" spc="0" normalizeH="0" baseline="0" noProof="0" dirty="0" err="1">
                <a:ln>
                  <a:noFill/>
                </a:ln>
                <a:solidFill>
                  <a:srgbClr val="FFFFFF"/>
                </a:solidFill>
                <a:effectLst/>
                <a:uLnTx/>
                <a:uFillTx/>
                <a:latin typeface="Calibri Light" panose="020F0302020204030204"/>
                <a:ea typeface="+mj-ea"/>
                <a:cs typeface="+mj-cs"/>
              </a:rPr>
              <a:t>édiation</a:t>
            </a:r>
            <a:endParaRPr kumimoji="0" lang="fr-FR" sz="2000" b="1" i="0" u="none" strike="noStrike" kern="1200" cap="none" spc="0" normalizeH="0" baseline="0" noProof="0" dirty="0">
              <a:ln>
                <a:noFill/>
              </a:ln>
              <a:solidFill>
                <a:srgbClr val="FFFFFF"/>
              </a:solidFill>
              <a:effectLst/>
              <a:uLnTx/>
              <a:uFillTx/>
              <a:latin typeface="Calibri Light" panose="020F030202020403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300" b="1" i="0" u="none" strike="noStrike" kern="1200" cap="none" spc="0" normalizeH="0" baseline="0" noProof="0" dirty="0">
                <a:ln>
                  <a:noFill/>
                </a:ln>
                <a:solidFill>
                  <a:srgbClr val="FFFFFF"/>
                </a:solidFill>
                <a:effectLst/>
                <a:uLnTx/>
                <a:uFillTx/>
                <a:latin typeface="Calibri Light" panose="020F0302020204030204"/>
                <a:ea typeface="+mj-ea"/>
                <a:cs typeface="+mj-cs"/>
              </a:rPr>
              <a:t>(Voir slide  9</a:t>
            </a:r>
            <a:r>
              <a:rPr kumimoji="0" lang="fr-FR" sz="1300" b="1" i="0" u="none" strike="noStrike" kern="1200" cap="none" spc="0" normalizeH="0" baseline="0" noProof="0" dirty="0">
                <a:ln>
                  <a:noFill/>
                </a:ln>
                <a:solidFill>
                  <a:schemeClr val="bg1"/>
                </a:solidFill>
                <a:effectLst/>
                <a:uLnTx/>
                <a:uFillTx/>
                <a:latin typeface="Calibri Light" panose="020F0302020204030204"/>
                <a:ea typeface="+mj-ea"/>
                <a:cs typeface="+mj-cs"/>
              </a:rPr>
              <a:t>)</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dirty="0">
                <a:ln>
                  <a:noFill/>
                </a:ln>
                <a:solidFill>
                  <a:srgbClr val="FFFFFF"/>
                </a:solidFill>
                <a:effectLst/>
                <a:uLnTx/>
                <a:uFillTx/>
                <a:latin typeface="Calibri Light" panose="020F0302020204030204"/>
                <a:ea typeface="+mj-ea"/>
                <a:cs typeface="+mj-cs"/>
              </a:rPr>
              <a:t>Les entreprises en difficultés peuvent être accompagnées par un conseiller départemental à la sortie de crise. </a:t>
            </a:r>
          </a:p>
        </p:txBody>
      </p:sp>
      <p:sp>
        <p:nvSpPr>
          <p:cNvPr id="33" name="Ellipse 32">
            <a:extLst>
              <a:ext uri="{FF2B5EF4-FFF2-40B4-BE49-F238E27FC236}">
                <a16:creationId xmlns:a16="http://schemas.microsoft.com/office/drawing/2014/main" id="{70A007BA-ABB5-476A-B6A5-1E3A16008DDD}"/>
              </a:ext>
            </a:extLst>
          </p:cNvPr>
          <p:cNvSpPr/>
          <p:nvPr/>
        </p:nvSpPr>
        <p:spPr>
          <a:xfrm>
            <a:off x="5857636" y="2304711"/>
            <a:ext cx="846804" cy="309203"/>
          </a:xfrm>
          <a:prstGeom prst="ellipse">
            <a:avLst/>
          </a:prstGeom>
          <a:solidFill>
            <a:srgbClr val="3E454A"/>
          </a:solidFill>
          <a:ln w="12700" cap="flat" cmpd="sng" algn="ctr">
            <a:solidFill>
              <a:srgbClr val="A5CC74">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white"/>
                </a:solidFill>
                <a:effectLst/>
                <a:uLnTx/>
                <a:uFillTx/>
                <a:latin typeface="Calibri" panose="020F0502020204030204"/>
                <a:ea typeface="+mn-ea"/>
                <a:cs typeface="+mn-cs"/>
              </a:rPr>
              <a:t>ET/OU</a:t>
            </a:r>
          </a:p>
        </p:txBody>
      </p:sp>
      <p:sp>
        <p:nvSpPr>
          <p:cNvPr id="34" name="Ellipse 33">
            <a:extLst>
              <a:ext uri="{FF2B5EF4-FFF2-40B4-BE49-F238E27FC236}">
                <a16:creationId xmlns:a16="http://schemas.microsoft.com/office/drawing/2014/main" id="{9D0C58B7-50E1-4C86-B6E9-0B97B9B3F246}"/>
              </a:ext>
            </a:extLst>
          </p:cNvPr>
          <p:cNvSpPr/>
          <p:nvPr/>
        </p:nvSpPr>
        <p:spPr>
          <a:xfrm>
            <a:off x="5833394" y="1473739"/>
            <a:ext cx="846804" cy="309203"/>
          </a:xfrm>
          <a:prstGeom prst="ellipse">
            <a:avLst/>
          </a:prstGeom>
          <a:solidFill>
            <a:srgbClr val="3E454A"/>
          </a:solidFill>
          <a:ln w="12700" cap="flat" cmpd="sng" algn="ctr">
            <a:solidFill>
              <a:srgbClr val="A5CC74">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white"/>
                </a:solidFill>
                <a:effectLst/>
                <a:uLnTx/>
                <a:uFillTx/>
                <a:latin typeface="Calibri" panose="020F0502020204030204"/>
                <a:ea typeface="+mn-ea"/>
                <a:cs typeface="+mn-cs"/>
              </a:rPr>
              <a:t>ET/OU</a:t>
            </a:r>
          </a:p>
        </p:txBody>
      </p:sp>
      <p:sp>
        <p:nvSpPr>
          <p:cNvPr id="35" name="Ellipse 34">
            <a:extLst>
              <a:ext uri="{FF2B5EF4-FFF2-40B4-BE49-F238E27FC236}">
                <a16:creationId xmlns:a16="http://schemas.microsoft.com/office/drawing/2014/main" id="{637BD5F2-72C5-4C97-97F4-1B8BB805E7FC}"/>
              </a:ext>
            </a:extLst>
          </p:cNvPr>
          <p:cNvSpPr/>
          <p:nvPr/>
        </p:nvSpPr>
        <p:spPr>
          <a:xfrm>
            <a:off x="10145636" y="2325559"/>
            <a:ext cx="517341" cy="309203"/>
          </a:xfrm>
          <a:prstGeom prst="ellipse">
            <a:avLst/>
          </a:prstGeom>
          <a:solidFill>
            <a:srgbClr val="3E454A"/>
          </a:solidFill>
          <a:ln w="12700" cap="flat" cmpd="sng" algn="ctr">
            <a:solidFill>
              <a:srgbClr val="A5CC74">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white"/>
                </a:solidFill>
                <a:effectLst/>
                <a:uLnTx/>
                <a:uFillTx/>
                <a:latin typeface="Calibri" panose="020F0502020204030204"/>
                <a:ea typeface="+mn-ea"/>
                <a:cs typeface="+mn-cs"/>
              </a:rPr>
              <a:t>OU</a:t>
            </a:r>
          </a:p>
        </p:txBody>
      </p:sp>
      <p:sp>
        <p:nvSpPr>
          <p:cNvPr id="36" name="Rectangle : coins arrondis 35">
            <a:extLst>
              <a:ext uri="{FF2B5EF4-FFF2-40B4-BE49-F238E27FC236}">
                <a16:creationId xmlns:a16="http://schemas.microsoft.com/office/drawing/2014/main" id="{A70CD2EA-4E8F-4459-B3A8-356DE2481EB9}"/>
              </a:ext>
            </a:extLst>
          </p:cNvPr>
          <p:cNvSpPr/>
          <p:nvPr/>
        </p:nvSpPr>
        <p:spPr>
          <a:xfrm>
            <a:off x="10443403" y="1114697"/>
            <a:ext cx="1583134" cy="733228"/>
          </a:xfrm>
          <a:prstGeom prst="roundRect">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Rectangle 36">
            <a:extLst>
              <a:ext uri="{FF2B5EF4-FFF2-40B4-BE49-F238E27FC236}">
                <a16:creationId xmlns:a16="http://schemas.microsoft.com/office/drawing/2014/main" id="{65AD681F-5BA6-43F1-B931-9D4413B35B40}"/>
              </a:ext>
            </a:extLst>
          </p:cNvPr>
          <p:cNvSpPr/>
          <p:nvPr/>
        </p:nvSpPr>
        <p:spPr>
          <a:xfrm>
            <a:off x="10535291" y="1149532"/>
            <a:ext cx="1499955" cy="690476"/>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white"/>
                </a:solidFill>
                <a:effectLst/>
                <a:uLnTx/>
                <a:uFillTx/>
                <a:latin typeface="Calibri" panose="020F0502020204030204"/>
                <a:ea typeface="+mn-ea"/>
                <a:cs typeface="+mn-cs"/>
              </a:rPr>
              <a:t>J’AI BESOIN DE RESTRUCTURER MA DETTE</a:t>
            </a:r>
          </a:p>
        </p:txBody>
      </p:sp>
      <p:sp>
        <p:nvSpPr>
          <p:cNvPr id="38" name="Flèche vers le bas 24">
            <a:extLst>
              <a:ext uri="{FF2B5EF4-FFF2-40B4-BE49-F238E27FC236}">
                <a16:creationId xmlns:a16="http://schemas.microsoft.com/office/drawing/2014/main" id="{8893117E-9C42-43B2-9FDE-28F87E025F02}"/>
              </a:ext>
            </a:extLst>
          </p:cNvPr>
          <p:cNvSpPr/>
          <p:nvPr/>
        </p:nvSpPr>
        <p:spPr>
          <a:xfrm>
            <a:off x="10881741" y="2800793"/>
            <a:ext cx="603849" cy="316876"/>
          </a:xfrm>
          <a:prstGeom prst="downArrow">
            <a:avLst/>
          </a:prstGeom>
          <a:solidFill>
            <a:srgbClr val="FFFFFF">
              <a:lumMod val="75000"/>
            </a:srgbClr>
          </a:solidFill>
          <a:ln w="158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Ellipse 38">
            <a:extLst>
              <a:ext uri="{FF2B5EF4-FFF2-40B4-BE49-F238E27FC236}">
                <a16:creationId xmlns:a16="http://schemas.microsoft.com/office/drawing/2014/main" id="{77545749-6585-405B-B6BA-E672AD9A9F3E}"/>
              </a:ext>
            </a:extLst>
          </p:cNvPr>
          <p:cNvSpPr/>
          <p:nvPr/>
        </p:nvSpPr>
        <p:spPr>
          <a:xfrm>
            <a:off x="10135318" y="1514631"/>
            <a:ext cx="584200" cy="309203"/>
          </a:xfrm>
          <a:prstGeom prst="ellipse">
            <a:avLst/>
          </a:prstGeom>
          <a:solidFill>
            <a:srgbClr val="3E454A"/>
          </a:solidFill>
          <a:ln w="12700" cap="flat" cmpd="sng" algn="ctr">
            <a:solidFill>
              <a:srgbClr val="A5CC74">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white"/>
                </a:solidFill>
                <a:effectLst/>
                <a:uLnTx/>
                <a:uFillTx/>
                <a:latin typeface="Calibri" panose="020F0502020204030204"/>
                <a:ea typeface="+mn-ea"/>
                <a:cs typeface="+mn-cs"/>
              </a:rPr>
              <a:t>OU</a:t>
            </a:r>
          </a:p>
        </p:txBody>
      </p:sp>
    </p:spTree>
    <p:extLst>
      <p:ext uri="{BB962C8B-B14F-4D97-AF65-F5344CB8AC3E}">
        <p14:creationId xmlns:p14="http://schemas.microsoft.com/office/powerpoint/2010/main" val="3105099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Le dispositif de soutien aux Boulangers</a:t>
            </a: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PGE RÉSILIENCE: Rappel du dispositif </a:t>
            </a:r>
            <a:endParaRPr lang="fr-FR" b="1" dirty="0"/>
          </a:p>
        </p:txBody>
      </p:sp>
      <p:sp>
        <p:nvSpPr>
          <p:cNvPr id="4" name="Rectangle 3">
            <a:extLst>
              <a:ext uri="{FF2B5EF4-FFF2-40B4-BE49-F238E27FC236}">
                <a16:creationId xmlns:a16="http://schemas.microsoft.com/office/drawing/2014/main" id="{E2CE7325-078C-41F4-B297-DFC4932B02CC}"/>
              </a:ext>
            </a:extLst>
          </p:cNvPr>
          <p:cNvSpPr/>
          <p:nvPr/>
        </p:nvSpPr>
        <p:spPr>
          <a:xfrm>
            <a:off x="1140823" y="955898"/>
            <a:ext cx="10145486" cy="584775"/>
          </a:xfrm>
          <a:prstGeom prst="rect">
            <a:avLst/>
          </a:prstGeom>
        </p:spPr>
        <p:txBody>
          <a:bodyPr wrap="square">
            <a:spAutoFit/>
          </a:bodyPr>
          <a:lstStyle/>
          <a:p>
            <a:pPr lvl="0" algn="just"/>
            <a:r>
              <a:rPr lang="fr-FR" sz="1600" b="1" spc="-40" dirty="0">
                <a:latin typeface="+mj-lt"/>
                <a:ea typeface="Verdana" panose="020B0604030504040204" pitchFamily="34" charset="0"/>
              </a:rPr>
              <a:t>Le Plan de Résilience comporte un certain nombre de  mesures de soutien des entreprises impactées directement ou indirectement par le conflit en Ukraine et par les sanctions touchant la Russie.</a:t>
            </a:r>
          </a:p>
        </p:txBody>
      </p:sp>
      <p:sp>
        <p:nvSpPr>
          <p:cNvPr id="5" name="Rectangle 4">
            <a:extLst>
              <a:ext uri="{FF2B5EF4-FFF2-40B4-BE49-F238E27FC236}">
                <a16:creationId xmlns:a16="http://schemas.microsoft.com/office/drawing/2014/main" id="{94F6B017-9F71-4961-AC57-64C9BF271747}"/>
              </a:ext>
            </a:extLst>
          </p:cNvPr>
          <p:cNvSpPr/>
          <p:nvPr/>
        </p:nvSpPr>
        <p:spPr>
          <a:xfrm>
            <a:off x="1105988" y="1948121"/>
            <a:ext cx="10781212" cy="2893100"/>
          </a:xfrm>
          <a:prstGeom prst="rect">
            <a:avLst/>
          </a:prstGeom>
        </p:spPr>
        <p:txBody>
          <a:bodyPr wrap="square">
            <a:spAutoFit/>
          </a:bodyPr>
          <a:lstStyle/>
          <a:p>
            <a:pPr lvl="0" algn="just"/>
            <a:r>
              <a:rPr lang="fr-FR" sz="1400" spc="-40" dirty="0">
                <a:solidFill>
                  <a:srgbClr val="3E454A"/>
                </a:solidFill>
                <a:latin typeface="+mj-lt"/>
                <a:ea typeface="Verdana" panose="020B0604030504040204" pitchFamily="34" charset="0"/>
              </a:rPr>
              <a:t>L’une des mesures porte sur le financement apporté aux entreprises via le </a:t>
            </a:r>
            <a:r>
              <a:rPr lang="fr-FR" sz="1400" b="1" spc="-40" dirty="0">
                <a:solidFill>
                  <a:srgbClr val="D7000F"/>
                </a:solidFill>
                <a:latin typeface="+mj-lt"/>
                <a:ea typeface="Verdana" panose="020B0604030504040204" pitchFamily="34" charset="0"/>
              </a:rPr>
              <a:t>lancement du PGE Résilience</a:t>
            </a:r>
            <a:r>
              <a:rPr lang="fr-FR" sz="1400" b="1" spc="-40" dirty="0">
                <a:solidFill>
                  <a:srgbClr val="F49D63">
                    <a:lumMod val="75000"/>
                  </a:srgbClr>
                </a:solidFill>
                <a:latin typeface="+mj-lt"/>
                <a:ea typeface="Verdana" panose="020B0604030504040204" pitchFamily="34" charset="0"/>
              </a:rPr>
              <a:t>.</a:t>
            </a:r>
          </a:p>
          <a:p>
            <a:pPr lvl="0" algn="just"/>
            <a:endParaRPr lang="fr-FR" sz="1400" b="1" spc="-40" dirty="0">
              <a:solidFill>
                <a:srgbClr val="F49D63">
                  <a:lumMod val="75000"/>
                </a:srgbClr>
              </a:solidFill>
              <a:latin typeface="+mj-lt"/>
              <a:ea typeface="Verdana" panose="020B0604030504040204" pitchFamily="34" charset="0"/>
            </a:endParaRPr>
          </a:p>
          <a:p>
            <a:pPr lvl="0" algn="just"/>
            <a:r>
              <a:rPr lang="fr-FR" sz="1400" spc="-40" dirty="0">
                <a:solidFill>
                  <a:srgbClr val="303030"/>
                </a:solidFill>
                <a:latin typeface="+mj-lt"/>
                <a:ea typeface="Verdana" panose="020B0604030504040204" pitchFamily="34" charset="0"/>
              </a:rPr>
              <a:t>Ce PGE </a:t>
            </a:r>
            <a:r>
              <a:rPr lang="fr-FR" sz="1400" u="sng" spc="-40" dirty="0">
                <a:solidFill>
                  <a:srgbClr val="303030"/>
                </a:solidFill>
                <a:latin typeface="+mj-lt"/>
                <a:ea typeface="Verdana" panose="020B0604030504040204" pitchFamily="34" charset="0"/>
              </a:rPr>
              <a:t>répond aux mêmes caractéristiques</a:t>
            </a:r>
            <a:r>
              <a:rPr lang="fr-FR" sz="1400" spc="-40" dirty="0">
                <a:solidFill>
                  <a:srgbClr val="303030"/>
                </a:solidFill>
                <a:latin typeface="+mj-lt"/>
                <a:ea typeface="Verdana" panose="020B0604030504040204" pitchFamily="34" charset="0"/>
              </a:rPr>
              <a:t> que le PGE classique : </a:t>
            </a:r>
          </a:p>
          <a:p>
            <a:pPr lvl="0" algn="just"/>
            <a:endParaRPr lang="fr-FR" sz="1400" spc="-40" dirty="0">
              <a:solidFill>
                <a:srgbClr val="303030"/>
              </a:solidFill>
              <a:latin typeface="+mj-lt"/>
              <a:ea typeface="Verdana" panose="020B0604030504040204" pitchFamily="34" charset="0"/>
            </a:endParaRPr>
          </a:p>
          <a:p>
            <a:pPr marL="380990" lvl="0" indent="-380990" algn="just">
              <a:buFont typeface="Arial" panose="020B0604020202020204" pitchFamily="34" charset="0"/>
              <a:buChar char="•"/>
            </a:pPr>
            <a:r>
              <a:rPr lang="fr-FR" sz="1400" spc="-40" dirty="0">
                <a:solidFill>
                  <a:srgbClr val="303030"/>
                </a:solidFill>
                <a:latin typeface="+mj-lt"/>
                <a:ea typeface="Verdana" panose="020B0604030504040204" pitchFamily="34" charset="0"/>
              </a:rPr>
              <a:t>Même durée maximale de 6 ans avec 2 phases : une phase 1 dite « bullet » et une phase 2 dite amortissement pouvant aller jusqu’à 5 ans avec possibilité d’un départ différé sur la 1</a:t>
            </a:r>
            <a:r>
              <a:rPr lang="fr-FR" sz="1400" spc="-40" baseline="30000" dirty="0">
                <a:solidFill>
                  <a:srgbClr val="303030"/>
                </a:solidFill>
                <a:latin typeface="+mj-lt"/>
                <a:ea typeface="Verdana" panose="020B0604030504040204" pitchFamily="34" charset="0"/>
              </a:rPr>
              <a:t>ère</a:t>
            </a:r>
            <a:r>
              <a:rPr lang="fr-FR" sz="1400" spc="-40" dirty="0">
                <a:solidFill>
                  <a:srgbClr val="303030"/>
                </a:solidFill>
                <a:latin typeface="+mj-lt"/>
                <a:ea typeface="Verdana" panose="020B0604030504040204" pitchFamily="34" charset="0"/>
              </a:rPr>
              <a:t> année d’amortissement, </a:t>
            </a:r>
          </a:p>
          <a:p>
            <a:pPr marL="380990" lvl="0" indent="-380990" algn="just">
              <a:buFont typeface="Arial" panose="020B0604020202020204" pitchFamily="34" charset="0"/>
              <a:buChar char="•"/>
            </a:pPr>
            <a:r>
              <a:rPr lang="fr-FR" sz="1400" spc="-40" dirty="0">
                <a:solidFill>
                  <a:srgbClr val="303030"/>
                </a:solidFill>
                <a:latin typeface="+mj-lt"/>
                <a:ea typeface="Verdana" panose="020B0604030504040204" pitchFamily="34" charset="0"/>
              </a:rPr>
              <a:t>Même quotité garantie par l’Etat (90%), </a:t>
            </a:r>
          </a:p>
          <a:p>
            <a:pPr marL="380990" lvl="0" indent="-380990" algn="just">
              <a:buFont typeface="Arial" panose="020B0604020202020204" pitchFamily="34" charset="0"/>
              <a:buChar char="•"/>
            </a:pPr>
            <a:r>
              <a:rPr lang="fr-FR" sz="1400" spc="-40" dirty="0">
                <a:solidFill>
                  <a:srgbClr val="303030"/>
                </a:solidFill>
                <a:latin typeface="+mj-lt"/>
                <a:ea typeface="Verdana" panose="020B0604030504040204" pitchFamily="34" charset="0"/>
              </a:rPr>
              <a:t>Même coût de cette garantie. </a:t>
            </a:r>
          </a:p>
          <a:p>
            <a:pPr lvl="0" algn="just"/>
            <a:endParaRPr lang="fr-FR" sz="1400" spc="-40" dirty="0">
              <a:solidFill>
                <a:srgbClr val="303030"/>
              </a:solidFill>
              <a:latin typeface="+mj-lt"/>
              <a:ea typeface="Verdana" panose="020B0604030504040204" pitchFamily="34" charset="0"/>
            </a:endParaRPr>
          </a:p>
          <a:p>
            <a:pPr lvl="0" algn="just"/>
            <a:r>
              <a:rPr lang="fr-FR" sz="1400" spc="-40" dirty="0">
                <a:solidFill>
                  <a:srgbClr val="303030"/>
                </a:solidFill>
                <a:latin typeface="+mj-lt"/>
                <a:ea typeface="Verdana" panose="020B0604030504040204" pitchFamily="34" charset="0"/>
              </a:rPr>
              <a:t>Cumulable avec un PGE Classique, son montant est toutefois plafonné à 15% du CA moyen constaté sur les 3 derniers exercices.</a:t>
            </a:r>
          </a:p>
          <a:p>
            <a:pPr lvl="0" algn="just"/>
            <a:endParaRPr lang="fr-FR" sz="1400" spc="-40" dirty="0">
              <a:solidFill>
                <a:srgbClr val="303030"/>
              </a:solidFill>
              <a:latin typeface="+mj-lt"/>
              <a:ea typeface="Verdana" panose="020B0604030504040204" pitchFamily="34" charset="0"/>
            </a:endParaRPr>
          </a:p>
          <a:p>
            <a:pPr lvl="0" algn="just"/>
            <a:r>
              <a:rPr lang="fr-FR" sz="1400" b="1" spc="-40" dirty="0">
                <a:solidFill>
                  <a:srgbClr val="C30F0F"/>
                </a:solidFill>
                <a:latin typeface="+mj-lt"/>
                <a:ea typeface="Verdana" panose="020B0604030504040204" pitchFamily="34" charset="0"/>
              </a:rPr>
              <a:t>Seulement 20% sont équipés d’un PGE en CEGEE sur le code NAF « propre » de la Boulangerie 1071C, sur 312 clients en stock.</a:t>
            </a:r>
          </a:p>
          <a:p>
            <a:pPr lvl="0" algn="just"/>
            <a:r>
              <a:rPr lang="fr-FR" sz="1400" spc="-40" dirty="0">
                <a:latin typeface="+mj-lt"/>
                <a:ea typeface="Verdana" panose="020B0604030504040204" pitchFamily="34" charset="0"/>
              </a:rPr>
              <a:t>Ceci</a:t>
            </a:r>
            <a:r>
              <a:rPr lang="fr-FR" sz="1400" spc="-40" dirty="0">
                <a:solidFill>
                  <a:srgbClr val="303030"/>
                </a:solidFill>
                <a:latin typeface="+mj-lt"/>
                <a:ea typeface="Verdana" panose="020B0604030504040204" pitchFamily="34" charset="0"/>
              </a:rPr>
              <a:t> nous laisse une marge de main d’œuvre pour la bienveillance demandée par la FBF. ( tableau répartition en annexe)</a:t>
            </a:r>
          </a:p>
        </p:txBody>
      </p:sp>
      <p:sp>
        <p:nvSpPr>
          <p:cNvPr id="6" name="ZoneTexte 5">
            <a:extLst>
              <a:ext uri="{FF2B5EF4-FFF2-40B4-BE49-F238E27FC236}">
                <a16:creationId xmlns:a16="http://schemas.microsoft.com/office/drawing/2014/main" id="{320568ED-EA6D-4935-8757-14EA34A307F0}"/>
              </a:ext>
            </a:extLst>
          </p:cNvPr>
          <p:cNvSpPr txBox="1"/>
          <p:nvPr/>
        </p:nvSpPr>
        <p:spPr>
          <a:xfrm>
            <a:off x="1288867" y="5103223"/>
            <a:ext cx="10040983" cy="584775"/>
          </a:xfrm>
          <a:prstGeom prst="rect">
            <a:avLst/>
          </a:prstGeom>
          <a:noFill/>
        </p:spPr>
        <p:txBody>
          <a:bodyPr wrap="square" rtlCol="0">
            <a:spAutoFit/>
          </a:bodyPr>
          <a:lstStyle/>
          <a:p>
            <a:r>
              <a:rPr lang="fr-FR" sz="1600" dirty="0">
                <a:solidFill>
                  <a:srgbClr val="C00000"/>
                </a:solidFill>
              </a:rPr>
              <a:t>Une vigilance particulière est demandée dans vos analyses notamment sur la capacité des clients à pouvoir rembourser le PGE Résilience sur la durée</a:t>
            </a:r>
          </a:p>
        </p:txBody>
      </p:sp>
      <p:pic>
        <p:nvPicPr>
          <p:cNvPr id="7" name="Image 6">
            <a:extLst>
              <a:ext uri="{FF2B5EF4-FFF2-40B4-BE49-F238E27FC236}">
                <a16:creationId xmlns:a16="http://schemas.microsoft.com/office/drawing/2014/main" id="{3F308F3B-3018-462F-90E4-F6F3BC4267F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7273" b="91273" l="2069" r="95517">
                        <a14:foregroundMark x1="10690" y1="91273" x2="10690" y2="91273"/>
                        <a14:foregroundMark x1="5517" y1="88364" x2="5517" y2="88364"/>
                        <a14:foregroundMark x1="46897" y1="7273" x2="46897" y2="7273"/>
                        <a14:foregroundMark x1="2069" y1="89091" x2="2069" y2="89091"/>
                        <a14:foregroundMark x1="95517" y1="89091" x2="95517" y2="89091"/>
                      </a14:backgroundRemoval>
                    </a14:imgEffect>
                  </a14:imgLayer>
                </a14:imgProps>
              </a:ext>
            </a:extLst>
          </a:blip>
          <a:stretch>
            <a:fillRect/>
          </a:stretch>
        </p:blipFill>
        <p:spPr>
          <a:xfrm rot="21192560">
            <a:off x="238477" y="4813211"/>
            <a:ext cx="867513" cy="822641"/>
          </a:xfrm>
          <a:prstGeom prst="rect">
            <a:avLst/>
          </a:prstGeom>
        </p:spPr>
      </p:pic>
    </p:spTree>
    <p:extLst>
      <p:ext uri="{BB962C8B-B14F-4D97-AF65-F5344CB8AC3E}">
        <p14:creationId xmlns:p14="http://schemas.microsoft.com/office/powerpoint/2010/main" val="855129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Le dispositif de soutien aux Boulangers</a:t>
            </a: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10868299" cy="646331"/>
          </a:xfrm>
          <a:prstGeom prst="rect">
            <a:avLst/>
          </a:prstGeom>
        </p:spPr>
        <p:txBody>
          <a:bodyPr wrap="square">
            <a:spAutoFit/>
          </a:bodyPr>
          <a:lstStyle/>
          <a:p>
            <a:r>
              <a:rPr lang="fr-FR" b="1" dirty="0">
                <a:solidFill>
                  <a:srgbClr val="000000"/>
                </a:solidFill>
                <a:latin typeface="Montserrat" panose="00000500000000000000" pitchFamily="2" charset="0"/>
              </a:rPr>
              <a:t>RAPPEL: Process - Restructuration des PGE  </a:t>
            </a:r>
            <a:br>
              <a:rPr lang="fr-FR" b="1" dirty="0">
                <a:solidFill>
                  <a:srgbClr val="000000"/>
                </a:solidFill>
                <a:latin typeface="Montserrat" panose="00000500000000000000" pitchFamily="2" charset="0"/>
              </a:rPr>
            </a:br>
            <a:r>
              <a:rPr lang="fr-FR" b="1" dirty="0">
                <a:solidFill>
                  <a:srgbClr val="000000"/>
                </a:solidFill>
                <a:latin typeface="Montserrat" panose="00000500000000000000" pitchFamily="2" charset="0"/>
              </a:rPr>
              <a:t>Dans le cadre de la médiation du crédit aux entreprises </a:t>
            </a:r>
            <a:endParaRPr lang="fr-FR" b="1" dirty="0"/>
          </a:p>
        </p:txBody>
      </p:sp>
      <p:pic>
        <p:nvPicPr>
          <p:cNvPr id="4" name="Image 3">
            <a:extLst>
              <a:ext uri="{FF2B5EF4-FFF2-40B4-BE49-F238E27FC236}">
                <a16:creationId xmlns:a16="http://schemas.microsoft.com/office/drawing/2014/main" id="{C1FC1EA1-59F8-474E-93E7-810F9C15DD29}"/>
              </a:ext>
            </a:extLst>
          </p:cNvPr>
          <p:cNvPicPr>
            <a:picLocks noChangeAspect="1"/>
          </p:cNvPicPr>
          <p:nvPr/>
        </p:nvPicPr>
        <p:blipFill>
          <a:blip r:embed="rId2"/>
          <a:stretch>
            <a:fillRect/>
          </a:stretch>
        </p:blipFill>
        <p:spPr>
          <a:xfrm>
            <a:off x="1201350" y="1193073"/>
            <a:ext cx="10103633" cy="5152853"/>
          </a:xfrm>
          <a:prstGeom prst="rect">
            <a:avLst/>
          </a:prstGeom>
          <a:noFill/>
        </p:spPr>
      </p:pic>
    </p:spTree>
    <p:extLst>
      <p:ext uri="{BB962C8B-B14F-4D97-AF65-F5344CB8AC3E}">
        <p14:creationId xmlns:p14="http://schemas.microsoft.com/office/powerpoint/2010/main" val="2290892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Le dispositif de soutien aux Boulangers</a:t>
            </a: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La revue de portefeuille de nos boulangers 1/2</a:t>
            </a:r>
            <a:endParaRPr lang="fr-FR" b="1" dirty="0"/>
          </a:p>
        </p:txBody>
      </p:sp>
      <p:graphicFrame>
        <p:nvGraphicFramePr>
          <p:cNvPr id="4" name="Diagramme 3">
            <a:extLst>
              <a:ext uri="{FF2B5EF4-FFF2-40B4-BE49-F238E27FC236}">
                <a16:creationId xmlns:a16="http://schemas.microsoft.com/office/drawing/2014/main" id="{E7D0FC97-A6C4-4221-9004-794267025080}"/>
              </a:ext>
            </a:extLst>
          </p:cNvPr>
          <p:cNvGraphicFramePr/>
          <p:nvPr>
            <p:extLst>
              <p:ext uri="{D42A27DB-BD31-4B8C-83A1-F6EECF244321}">
                <p14:modId xmlns:p14="http://schemas.microsoft.com/office/powerpoint/2010/main" val="3176782625"/>
              </p:ext>
            </p:extLst>
          </p:nvPr>
        </p:nvGraphicFramePr>
        <p:xfrm>
          <a:off x="1297577" y="1236617"/>
          <a:ext cx="9440649" cy="49725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a:extLst>
              <a:ext uri="{FF2B5EF4-FFF2-40B4-BE49-F238E27FC236}">
                <a16:creationId xmlns:a16="http://schemas.microsoft.com/office/drawing/2014/main" id="{E3467014-79FD-4D47-84E4-90429B1A114D}"/>
              </a:ext>
            </a:extLst>
          </p:cNvPr>
          <p:cNvSpPr txBox="1"/>
          <p:nvPr/>
        </p:nvSpPr>
        <p:spPr>
          <a:xfrm>
            <a:off x="2008776" y="986972"/>
            <a:ext cx="7881257" cy="369332"/>
          </a:xfrm>
          <a:prstGeom prst="rect">
            <a:avLst/>
          </a:prstGeom>
          <a:noFill/>
        </p:spPr>
        <p:txBody>
          <a:bodyPr wrap="square" rtlCol="0">
            <a:spAutoFit/>
          </a:bodyPr>
          <a:lstStyle/>
          <a:p>
            <a:r>
              <a:rPr lang="fr-FR" b="1" dirty="0"/>
              <a:t>        grandes thématiques où appuyer vos d’analyses à dire d’expert</a:t>
            </a:r>
          </a:p>
        </p:txBody>
      </p:sp>
      <p:pic>
        <p:nvPicPr>
          <p:cNvPr id="5" name="Image 4">
            <a:extLst>
              <a:ext uri="{FF2B5EF4-FFF2-40B4-BE49-F238E27FC236}">
                <a16:creationId xmlns:a16="http://schemas.microsoft.com/office/drawing/2014/main" id="{374D3D32-CD04-4741-B976-DB2A713EEEC9}"/>
              </a:ext>
            </a:extLst>
          </p:cNvPr>
          <p:cNvPicPr>
            <a:picLocks noChangeAspect="1"/>
          </p:cNvPicPr>
          <p:nvPr/>
        </p:nvPicPr>
        <p:blipFill>
          <a:blip r:embed="rId7"/>
          <a:stretch>
            <a:fillRect/>
          </a:stretch>
        </p:blipFill>
        <p:spPr>
          <a:xfrm>
            <a:off x="2017971" y="855758"/>
            <a:ext cx="450909" cy="534706"/>
          </a:xfrm>
          <a:prstGeom prst="rect">
            <a:avLst/>
          </a:prstGeom>
        </p:spPr>
      </p:pic>
    </p:spTree>
    <p:extLst>
      <p:ext uri="{BB962C8B-B14F-4D97-AF65-F5344CB8AC3E}">
        <p14:creationId xmlns:p14="http://schemas.microsoft.com/office/powerpoint/2010/main" val="149531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Le dispositif de soutien aux Boulangers</a:t>
            </a: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La revue de portefeuille de nos boulangers 2/2</a:t>
            </a:r>
            <a:endParaRPr lang="fr-FR" b="1" dirty="0"/>
          </a:p>
        </p:txBody>
      </p:sp>
      <p:sp>
        <p:nvSpPr>
          <p:cNvPr id="3" name="ZoneTexte 2">
            <a:extLst>
              <a:ext uri="{FF2B5EF4-FFF2-40B4-BE49-F238E27FC236}">
                <a16:creationId xmlns:a16="http://schemas.microsoft.com/office/drawing/2014/main" id="{E3467014-79FD-4D47-84E4-90429B1A114D}"/>
              </a:ext>
            </a:extLst>
          </p:cNvPr>
          <p:cNvSpPr txBox="1"/>
          <p:nvPr/>
        </p:nvSpPr>
        <p:spPr>
          <a:xfrm>
            <a:off x="2506616" y="956492"/>
            <a:ext cx="7881257" cy="369332"/>
          </a:xfrm>
          <a:prstGeom prst="rect">
            <a:avLst/>
          </a:prstGeom>
          <a:noFill/>
        </p:spPr>
        <p:txBody>
          <a:bodyPr wrap="square" rtlCol="0">
            <a:spAutoFit/>
          </a:bodyPr>
          <a:lstStyle/>
          <a:p>
            <a:r>
              <a:rPr lang="fr-FR" b="1" dirty="0"/>
              <a:t>thématiques à qualifier lors de vos d’analyses à dire d’expert</a:t>
            </a:r>
          </a:p>
        </p:txBody>
      </p:sp>
      <p:pic>
        <p:nvPicPr>
          <p:cNvPr id="6" name="Image 5">
            <a:extLst>
              <a:ext uri="{FF2B5EF4-FFF2-40B4-BE49-F238E27FC236}">
                <a16:creationId xmlns:a16="http://schemas.microsoft.com/office/drawing/2014/main" id="{B2AE9D32-59B8-47D2-9808-2B12596A0464}"/>
              </a:ext>
            </a:extLst>
          </p:cNvPr>
          <p:cNvPicPr>
            <a:picLocks noChangeAspect="1"/>
          </p:cNvPicPr>
          <p:nvPr/>
        </p:nvPicPr>
        <p:blipFill>
          <a:blip r:embed="rId2"/>
          <a:stretch>
            <a:fillRect/>
          </a:stretch>
        </p:blipFill>
        <p:spPr>
          <a:xfrm>
            <a:off x="2068034" y="785636"/>
            <a:ext cx="461806" cy="589661"/>
          </a:xfrm>
          <a:prstGeom prst="rect">
            <a:avLst/>
          </a:prstGeom>
        </p:spPr>
      </p:pic>
      <p:pic>
        <p:nvPicPr>
          <p:cNvPr id="8" name="Image 7">
            <a:extLst>
              <a:ext uri="{FF2B5EF4-FFF2-40B4-BE49-F238E27FC236}">
                <a16:creationId xmlns:a16="http://schemas.microsoft.com/office/drawing/2014/main" id="{F3632061-08FE-4F94-99B7-983AA21EE23D}"/>
              </a:ext>
            </a:extLst>
          </p:cNvPr>
          <p:cNvPicPr>
            <a:picLocks noChangeAspect="1"/>
          </p:cNvPicPr>
          <p:nvPr/>
        </p:nvPicPr>
        <p:blipFill>
          <a:blip r:embed="rId3"/>
          <a:stretch>
            <a:fillRect/>
          </a:stretch>
        </p:blipFill>
        <p:spPr>
          <a:xfrm>
            <a:off x="0" y="1741714"/>
            <a:ext cx="8164010" cy="4503662"/>
          </a:xfrm>
          <a:prstGeom prst="rect">
            <a:avLst/>
          </a:prstGeom>
        </p:spPr>
      </p:pic>
      <p:sp>
        <p:nvSpPr>
          <p:cNvPr id="7" name="ZoneTexte 6">
            <a:extLst>
              <a:ext uri="{FF2B5EF4-FFF2-40B4-BE49-F238E27FC236}">
                <a16:creationId xmlns:a16="http://schemas.microsoft.com/office/drawing/2014/main" id="{697E321C-52B7-4614-A9C8-E2F740A7CA06}"/>
              </a:ext>
            </a:extLst>
          </p:cNvPr>
          <p:cNvSpPr txBox="1"/>
          <p:nvPr/>
        </p:nvSpPr>
        <p:spPr>
          <a:xfrm>
            <a:off x="840377" y="1467394"/>
            <a:ext cx="7620000" cy="338554"/>
          </a:xfrm>
          <a:prstGeom prst="rect">
            <a:avLst/>
          </a:prstGeom>
          <a:noFill/>
        </p:spPr>
        <p:txBody>
          <a:bodyPr wrap="square" rtlCol="0">
            <a:spAutoFit/>
          </a:bodyPr>
          <a:lstStyle/>
          <a:p>
            <a:r>
              <a:rPr lang="fr-FR" sz="1600" dirty="0"/>
              <a:t>La situation actuelle et les perspectives de l’entreprise</a:t>
            </a:r>
          </a:p>
        </p:txBody>
      </p:sp>
      <p:pic>
        <p:nvPicPr>
          <p:cNvPr id="9" name="Image 8">
            <a:extLst>
              <a:ext uri="{FF2B5EF4-FFF2-40B4-BE49-F238E27FC236}">
                <a16:creationId xmlns:a16="http://schemas.microsoft.com/office/drawing/2014/main" id="{643EEDCF-0716-4795-87C4-3271F444A86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859" b="88732" l="7514" r="89595">
                        <a14:foregroundMark x1="7514" y1="57746" x2="7514" y2="57746"/>
                        <a14:foregroundMark x1="87861" y1="52113" x2="87861" y2="52113"/>
                      </a14:backgroundRemoval>
                    </a14:imgEffect>
                  </a14:imgLayer>
                </a14:imgProps>
              </a:ext>
            </a:extLst>
          </a:blip>
          <a:stretch>
            <a:fillRect/>
          </a:stretch>
        </p:blipFill>
        <p:spPr>
          <a:xfrm rot="10800000">
            <a:off x="334190" y="1517379"/>
            <a:ext cx="505098" cy="272756"/>
          </a:xfrm>
          <a:prstGeom prst="rect">
            <a:avLst/>
          </a:prstGeom>
        </p:spPr>
      </p:pic>
      <p:pic>
        <p:nvPicPr>
          <p:cNvPr id="10" name="Image 9">
            <a:extLst>
              <a:ext uri="{FF2B5EF4-FFF2-40B4-BE49-F238E27FC236}">
                <a16:creationId xmlns:a16="http://schemas.microsoft.com/office/drawing/2014/main" id="{3A10ED87-43B1-434B-8989-458DC066A7C8}"/>
              </a:ext>
            </a:extLst>
          </p:cNvPr>
          <p:cNvPicPr>
            <a:picLocks noChangeAspect="1"/>
          </p:cNvPicPr>
          <p:nvPr/>
        </p:nvPicPr>
        <p:blipFill rotWithShape="1">
          <a:blip r:embed="rId6"/>
          <a:srcRect l="4815" r="2191"/>
          <a:stretch/>
        </p:blipFill>
        <p:spPr>
          <a:xfrm>
            <a:off x="8072845" y="2059699"/>
            <a:ext cx="4005943" cy="3003738"/>
          </a:xfrm>
          <a:prstGeom prst="rect">
            <a:avLst/>
          </a:prstGeom>
        </p:spPr>
      </p:pic>
    </p:spTree>
    <p:extLst>
      <p:ext uri="{BB962C8B-B14F-4D97-AF65-F5344CB8AC3E}">
        <p14:creationId xmlns:p14="http://schemas.microsoft.com/office/powerpoint/2010/main" val="12026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Le dispositif de soutien aux Boulangers</a:t>
            </a:r>
          </a:p>
        </p:txBody>
      </p:sp>
      <p:sp>
        <p:nvSpPr>
          <p:cNvPr id="12" name="Rectangle 11">
            <a:extLst>
              <a:ext uri="{FF2B5EF4-FFF2-40B4-BE49-F238E27FC236}">
                <a16:creationId xmlns:a16="http://schemas.microsoft.com/office/drawing/2014/main" id="{52FD77B0-FA88-4916-A973-5E8738010CCD}"/>
              </a:ext>
            </a:extLst>
          </p:cNvPr>
          <p:cNvSpPr/>
          <p:nvPr/>
        </p:nvSpPr>
        <p:spPr>
          <a:xfrm>
            <a:off x="1088570" y="406178"/>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ANNEXE</a:t>
            </a:r>
            <a:endParaRPr lang="fr-FR" b="1" dirty="0"/>
          </a:p>
        </p:txBody>
      </p:sp>
      <p:pic>
        <p:nvPicPr>
          <p:cNvPr id="3" name="Image 2">
            <a:extLst>
              <a:ext uri="{FF2B5EF4-FFF2-40B4-BE49-F238E27FC236}">
                <a16:creationId xmlns:a16="http://schemas.microsoft.com/office/drawing/2014/main" id="{27842120-A621-42CE-933C-BFF5123AEB24}"/>
              </a:ext>
            </a:extLst>
          </p:cNvPr>
          <p:cNvPicPr>
            <a:picLocks noChangeAspect="1"/>
          </p:cNvPicPr>
          <p:nvPr/>
        </p:nvPicPr>
        <p:blipFill>
          <a:blip r:embed="rId2"/>
          <a:stretch>
            <a:fillRect/>
          </a:stretch>
        </p:blipFill>
        <p:spPr>
          <a:xfrm>
            <a:off x="1065955" y="2333897"/>
            <a:ext cx="9904353" cy="709658"/>
          </a:xfrm>
          <a:prstGeom prst="rect">
            <a:avLst/>
          </a:prstGeom>
        </p:spPr>
      </p:pic>
      <p:pic>
        <p:nvPicPr>
          <p:cNvPr id="5" name="Image 4">
            <a:extLst>
              <a:ext uri="{FF2B5EF4-FFF2-40B4-BE49-F238E27FC236}">
                <a16:creationId xmlns:a16="http://schemas.microsoft.com/office/drawing/2014/main" id="{7D825789-551F-4671-A7E2-B1D06DDCA743}"/>
              </a:ext>
            </a:extLst>
          </p:cNvPr>
          <p:cNvPicPr>
            <a:picLocks noChangeAspect="1"/>
          </p:cNvPicPr>
          <p:nvPr/>
        </p:nvPicPr>
        <p:blipFill>
          <a:blip r:embed="rId3"/>
          <a:stretch>
            <a:fillRect/>
          </a:stretch>
        </p:blipFill>
        <p:spPr>
          <a:xfrm>
            <a:off x="1079861" y="3147904"/>
            <a:ext cx="9892938" cy="367011"/>
          </a:xfrm>
          <a:prstGeom prst="rect">
            <a:avLst/>
          </a:prstGeom>
        </p:spPr>
      </p:pic>
      <p:sp>
        <p:nvSpPr>
          <p:cNvPr id="6" name="ZoneTexte 5">
            <a:extLst>
              <a:ext uri="{FF2B5EF4-FFF2-40B4-BE49-F238E27FC236}">
                <a16:creationId xmlns:a16="http://schemas.microsoft.com/office/drawing/2014/main" id="{B83FD712-4964-424E-8384-0CCF13514A02}"/>
              </a:ext>
            </a:extLst>
          </p:cNvPr>
          <p:cNvSpPr txBox="1"/>
          <p:nvPr/>
        </p:nvSpPr>
        <p:spPr>
          <a:xfrm>
            <a:off x="10458994" y="3152501"/>
            <a:ext cx="513806" cy="369332"/>
          </a:xfrm>
          <a:prstGeom prst="rect">
            <a:avLst/>
          </a:prstGeom>
          <a:noFill/>
        </p:spPr>
        <p:txBody>
          <a:bodyPr wrap="square" rtlCol="0">
            <a:spAutoFit/>
          </a:bodyPr>
          <a:lstStyle/>
          <a:p>
            <a:r>
              <a:rPr lang="fr-FR" dirty="0"/>
              <a:t>K€</a:t>
            </a:r>
          </a:p>
        </p:txBody>
      </p:sp>
      <p:sp>
        <p:nvSpPr>
          <p:cNvPr id="8" name="ZoneTexte 7">
            <a:extLst>
              <a:ext uri="{FF2B5EF4-FFF2-40B4-BE49-F238E27FC236}">
                <a16:creationId xmlns:a16="http://schemas.microsoft.com/office/drawing/2014/main" id="{D6547821-7E83-42B2-A912-B695B656590A}"/>
              </a:ext>
            </a:extLst>
          </p:cNvPr>
          <p:cNvSpPr txBox="1"/>
          <p:nvPr/>
        </p:nvSpPr>
        <p:spPr>
          <a:xfrm>
            <a:off x="2743199" y="1706880"/>
            <a:ext cx="6731726" cy="369332"/>
          </a:xfrm>
          <a:prstGeom prst="rect">
            <a:avLst/>
          </a:prstGeom>
          <a:noFill/>
        </p:spPr>
        <p:txBody>
          <a:bodyPr wrap="square" rtlCol="0">
            <a:spAutoFit/>
          </a:bodyPr>
          <a:lstStyle/>
          <a:p>
            <a:r>
              <a:rPr lang="fr-FR" dirty="0"/>
              <a:t>Tableaux récapitulatif détention PGE chez les boulangers </a:t>
            </a:r>
          </a:p>
        </p:txBody>
      </p:sp>
    </p:spTree>
    <p:extLst>
      <p:ext uri="{BB962C8B-B14F-4D97-AF65-F5344CB8AC3E}">
        <p14:creationId xmlns:p14="http://schemas.microsoft.com/office/powerpoint/2010/main" val="1987216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42529F8-7B06-42FD-85A7-3840B4DE0593}"/>
              </a:ext>
            </a:extLst>
          </p:cNvPr>
          <p:cNvPicPr>
            <a:picLocks noChangeAspect="1"/>
          </p:cNvPicPr>
          <p:nvPr/>
        </p:nvPicPr>
        <p:blipFill>
          <a:blip r:embed="rId2"/>
          <a:stretch>
            <a:fillRect/>
          </a:stretch>
        </p:blipFill>
        <p:spPr>
          <a:xfrm>
            <a:off x="705394" y="1704447"/>
            <a:ext cx="4929052" cy="3861410"/>
          </a:xfrm>
          <a:prstGeom prst="rect">
            <a:avLst/>
          </a:prstGeom>
        </p:spPr>
      </p:pic>
      <p:sp>
        <p:nvSpPr>
          <p:cNvPr id="12" name="Rectangle 11">
            <a:extLst>
              <a:ext uri="{FF2B5EF4-FFF2-40B4-BE49-F238E27FC236}">
                <a16:creationId xmlns:a16="http://schemas.microsoft.com/office/drawing/2014/main" id="{6B853A09-D0D0-44A7-9703-E44A3019057A}"/>
              </a:ext>
            </a:extLst>
          </p:cNvPr>
          <p:cNvSpPr/>
          <p:nvPr/>
        </p:nvSpPr>
        <p:spPr>
          <a:xfrm>
            <a:off x="6261243" y="2578986"/>
            <a:ext cx="5416951" cy="2123658"/>
          </a:xfrm>
          <a:prstGeom prst="rect">
            <a:avLst/>
          </a:prstGeom>
        </p:spPr>
        <p:txBody>
          <a:bodyPr wrap="square">
            <a:spAutoFit/>
          </a:bodyPr>
          <a:lstStyle/>
          <a:p>
            <a:endPar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457200" indent="-457200">
              <a:buFont typeface="Wingdings" panose="05000000000000000000" pitchFamily="2" charset="2"/>
              <a:buChar char="Ø"/>
              <a:defRPr/>
            </a:pPr>
            <a:r>
              <a:rPr lang="fr-FR" sz="36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Le Prêt Participatif Grand Est  (PPGE)</a:t>
            </a:r>
          </a:p>
          <a:p>
            <a:pPr lvl="1">
              <a:defRPr/>
            </a:pPr>
            <a:r>
              <a:rPr lang="fr-FR" sz="2800" b="1" dirty="0">
                <a:ln>
                  <a:solidFill>
                    <a:prstClr val="white"/>
                  </a:solidFill>
                </a:ln>
                <a:solidFill>
                  <a:srgbClr val="00B050"/>
                </a:solidFill>
                <a:latin typeface="Arial Black" panose="020B0A04020102020204" pitchFamily="34" charset="0"/>
                <a:cs typeface="Aharoni" panose="02010803020104030203" pitchFamily="2" charset="-79"/>
              </a:rPr>
              <a:t> </a:t>
            </a:r>
            <a:endParaRPr lang="fr-FR" sz="2800" dirty="0">
              <a:ln w="0"/>
              <a:solidFill>
                <a:srgbClr val="00B050"/>
              </a:solidFill>
              <a:latin typeface="Arial Black" panose="020B0A04020102020204" pitchFamily="34" charset="0"/>
              <a:cs typeface="Aharoni" panose="02010803020104030203" pitchFamily="2" charset="-79"/>
            </a:endParaRPr>
          </a:p>
        </p:txBody>
      </p:sp>
      <p:sp>
        <p:nvSpPr>
          <p:cNvPr id="15" name="Rectangle 14">
            <a:extLst>
              <a:ext uri="{FF2B5EF4-FFF2-40B4-BE49-F238E27FC236}">
                <a16:creationId xmlns:a16="http://schemas.microsoft.com/office/drawing/2014/main" id="{F492DFAC-1091-4A05-B9EB-8A2EE60B2EF4}"/>
              </a:ext>
            </a:extLst>
          </p:cNvPr>
          <p:cNvSpPr/>
          <p:nvPr/>
        </p:nvSpPr>
        <p:spPr>
          <a:xfrm>
            <a:off x="1420664" y="503772"/>
            <a:ext cx="3958328" cy="584775"/>
          </a:xfrm>
          <a:prstGeom prst="rect">
            <a:avLst/>
          </a:prstGeom>
        </p:spPr>
        <p:txBody>
          <a:bodyPr wrap="none">
            <a:spAutoFit/>
          </a:bodyPr>
          <a:lstStyle/>
          <a:p>
            <a:r>
              <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p:txBody>
      </p:sp>
      <p:sp>
        <p:nvSpPr>
          <p:cNvPr id="16" name="Rectangle 15">
            <a:extLst>
              <a:ext uri="{FF2B5EF4-FFF2-40B4-BE49-F238E27FC236}">
                <a16:creationId xmlns:a16="http://schemas.microsoft.com/office/drawing/2014/main" id="{DE038FA3-8CBD-485F-81A6-4814B8DC34B1}"/>
              </a:ext>
            </a:extLst>
          </p:cNvPr>
          <p:cNvSpPr/>
          <p:nvPr/>
        </p:nvSpPr>
        <p:spPr>
          <a:xfrm>
            <a:off x="6209211" y="1680753"/>
            <a:ext cx="5592913" cy="3871293"/>
          </a:xfrm>
          <a:prstGeom prst="rect">
            <a:avLst/>
          </a:prstGeom>
          <a:no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
        <p:nvSpPr>
          <p:cNvPr id="3" name="Rectangle 2">
            <a:extLst>
              <a:ext uri="{FF2B5EF4-FFF2-40B4-BE49-F238E27FC236}">
                <a16:creationId xmlns:a16="http://schemas.microsoft.com/office/drawing/2014/main" id="{905BDD82-9303-4B06-AD40-4145BEE2062A}"/>
              </a:ext>
            </a:extLst>
          </p:cNvPr>
          <p:cNvSpPr/>
          <p:nvPr/>
        </p:nvSpPr>
        <p:spPr>
          <a:xfrm>
            <a:off x="153576" y="4284707"/>
            <a:ext cx="5991843" cy="523220"/>
          </a:xfrm>
          <a:prstGeom prst="rect">
            <a:avLst/>
          </a:prstGeom>
        </p:spPr>
        <p:txBody>
          <a:bodyPr wrap="square">
            <a:spAutoFit/>
          </a:bodyPr>
          <a:lstStyle/>
          <a:p>
            <a:pPr algn="ctr">
              <a:defRPr/>
            </a:pPr>
            <a:r>
              <a:rPr lang="fr-FR" sz="2800" b="1" dirty="0">
                <a:solidFill>
                  <a:schemeClr val="bg1"/>
                </a:solidFill>
                <a:effectLst>
                  <a:outerShdw blurRad="38100" dist="38100" dir="2700000" algn="tl">
                    <a:srgbClr val="000000">
                      <a:alpha val="43137"/>
                    </a:srgbClr>
                  </a:outerShdw>
                </a:effectLst>
                <a:latin typeface="Mistral" panose="03090702030407020403" pitchFamily="66" charset="0"/>
                <a:cs typeface="Aharoni" panose="02010803020104030203" pitchFamily="2" charset="-79"/>
              </a:rPr>
              <a:t>Le Prêt Participatif Grand Est (PPGE)</a:t>
            </a:r>
          </a:p>
        </p:txBody>
      </p:sp>
      <p:sp>
        <p:nvSpPr>
          <p:cNvPr id="17" name="Rectangle 16">
            <a:extLst>
              <a:ext uri="{FF2B5EF4-FFF2-40B4-BE49-F238E27FC236}">
                <a16:creationId xmlns:a16="http://schemas.microsoft.com/office/drawing/2014/main" id="{ECCB6C47-CF17-47D3-B7F7-D22C3B5FCD16}"/>
              </a:ext>
            </a:extLst>
          </p:cNvPr>
          <p:cNvSpPr/>
          <p:nvPr/>
        </p:nvSpPr>
        <p:spPr>
          <a:xfrm>
            <a:off x="6208992" y="1429454"/>
            <a:ext cx="5251488" cy="1446550"/>
          </a:xfrm>
          <a:prstGeom prst="rect">
            <a:avLst/>
          </a:prstGeom>
        </p:spPr>
        <p:txBody>
          <a:bodyPr wrap="square">
            <a:spAutoFit/>
          </a:bodyPr>
          <a:lstStyle/>
          <a:p>
            <a:endPar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457200" indent="-457200">
              <a:buFont typeface="Wingdings" panose="05000000000000000000" pitchFamily="2" charset="2"/>
              <a:buChar char="Ø"/>
              <a:defRPr/>
            </a:pPr>
            <a:endParaRPr lang="fr-FR" sz="2800" b="1" dirty="0">
              <a:ln>
                <a:solidFill>
                  <a:prstClr val="white"/>
                </a:solidFill>
              </a:ln>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lvl="1">
              <a:defRPr/>
            </a:pPr>
            <a:r>
              <a:rPr lang="fr-FR" sz="2800" b="1" dirty="0">
                <a:ln>
                  <a:solidFill>
                    <a:prstClr val="white"/>
                  </a:solidFill>
                </a:ln>
                <a:solidFill>
                  <a:srgbClr val="00B050"/>
                </a:solidFill>
                <a:latin typeface="Arial Black" panose="020B0A04020102020204" pitchFamily="34" charset="0"/>
                <a:cs typeface="Aharoni" panose="02010803020104030203" pitchFamily="2" charset="-79"/>
              </a:rPr>
              <a:t> </a:t>
            </a:r>
            <a:endParaRPr lang="fr-FR" sz="2800" dirty="0">
              <a:ln w="0"/>
              <a:solidFill>
                <a:srgbClr val="00B050"/>
              </a:solidFill>
              <a:latin typeface="Arial Black" panose="020B0A04020102020204" pitchFamily="34" charset="0"/>
              <a:cs typeface="Aharoni" panose="02010803020104030203" pitchFamily="2" charset="-79"/>
            </a:endParaRPr>
          </a:p>
        </p:txBody>
      </p:sp>
    </p:spTree>
    <p:extLst>
      <p:ext uri="{BB962C8B-B14F-4D97-AF65-F5344CB8AC3E}">
        <p14:creationId xmlns:p14="http://schemas.microsoft.com/office/powerpoint/2010/main" val="3873093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Prêt Participatif Grand Est</a:t>
            </a:r>
          </a:p>
        </p:txBody>
      </p:sp>
      <p:sp>
        <p:nvSpPr>
          <p:cNvPr id="13" name="Espace réservé du texte 3">
            <a:extLst>
              <a:ext uri="{FF2B5EF4-FFF2-40B4-BE49-F238E27FC236}">
                <a16:creationId xmlns:a16="http://schemas.microsoft.com/office/drawing/2014/main" id="{EB04B3FC-F68C-403C-8CBB-C670307D08E4}"/>
              </a:ext>
            </a:extLst>
          </p:cNvPr>
          <p:cNvSpPr>
            <a:spLocks noGrp="1"/>
          </p:cNvSpPr>
          <p:nvPr>
            <p:ph type="body" sz="quarter" idx="4294967295"/>
          </p:nvPr>
        </p:nvSpPr>
        <p:spPr>
          <a:xfrm>
            <a:off x="9761840" y="60129"/>
            <a:ext cx="2503212" cy="231775"/>
          </a:xfrm>
          <a:prstGeom prst="rect">
            <a:avLst/>
          </a:prstGeom>
        </p:spPr>
        <p:txBody>
          <a:bodyPr/>
          <a:lstStyle/>
          <a:p>
            <a:r>
              <a:rPr lang="fr-FR" sz="2000" dirty="0">
                <a:solidFill>
                  <a:schemeClr val="tx1"/>
                </a:solidFill>
                <a:latin typeface="Montserrat Black" panose="00000A00000000000000" pitchFamily="2" charset="0"/>
              </a:rPr>
              <a:t>PPGE</a:t>
            </a:r>
          </a:p>
        </p:txBody>
      </p:sp>
      <p:sp>
        <p:nvSpPr>
          <p:cNvPr id="4" name="Rectangle 3">
            <a:extLst>
              <a:ext uri="{FF2B5EF4-FFF2-40B4-BE49-F238E27FC236}">
                <a16:creationId xmlns:a16="http://schemas.microsoft.com/office/drawing/2014/main" id="{4341A7BC-20BA-480E-B1A4-E1297CF41DB2}"/>
              </a:ext>
            </a:extLst>
          </p:cNvPr>
          <p:cNvSpPr/>
          <p:nvPr/>
        </p:nvSpPr>
        <p:spPr>
          <a:xfrm>
            <a:off x="1027611" y="1948433"/>
            <a:ext cx="10345782" cy="646331"/>
          </a:xfrm>
          <a:prstGeom prst="rect">
            <a:avLst/>
          </a:prstGeom>
        </p:spPr>
        <p:txBody>
          <a:bodyPr wrap="square">
            <a:spAutoFit/>
          </a:bodyPr>
          <a:lstStyle/>
          <a:p>
            <a:pPr marL="285750" indent="-285750">
              <a:buFont typeface="Wingdings" panose="05000000000000000000" pitchFamily="2" charset="2"/>
              <a:buChar char="q"/>
            </a:pPr>
            <a:r>
              <a:rPr lang="fr-FR" dirty="0">
                <a:latin typeface="Calibri" panose="020F0502020204030204" pitchFamily="34" charset="0"/>
                <a:ea typeface="Calibri" panose="020F0502020204030204" pitchFamily="34" charset="0"/>
              </a:rPr>
              <a:t>La CEGEE, La Région Grand Est, le FEI, BPALC et le Crédit Agricole Alsace Vosges ont signé un accord pour le lancement des </a:t>
            </a:r>
            <a:r>
              <a:rPr lang="fr-FR" b="1" dirty="0">
                <a:latin typeface="Calibri" panose="020F0502020204030204" pitchFamily="34" charset="0"/>
                <a:ea typeface="Calibri" panose="020F0502020204030204" pitchFamily="34" charset="0"/>
              </a:rPr>
              <a:t>Prêts Participatifs Grand Est (PPGE). </a:t>
            </a:r>
            <a:endParaRPr lang="fr-FR" dirty="0"/>
          </a:p>
        </p:txBody>
      </p:sp>
      <p:sp>
        <p:nvSpPr>
          <p:cNvPr id="5" name="Rectangle 4">
            <a:extLst>
              <a:ext uri="{FF2B5EF4-FFF2-40B4-BE49-F238E27FC236}">
                <a16:creationId xmlns:a16="http://schemas.microsoft.com/office/drawing/2014/main" id="{65A1693D-9F51-4C94-BB96-9D9DBC44328F}"/>
              </a:ext>
            </a:extLst>
          </p:cNvPr>
          <p:cNvSpPr/>
          <p:nvPr/>
        </p:nvSpPr>
        <p:spPr>
          <a:xfrm>
            <a:off x="1027611" y="2814770"/>
            <a:ext cx="10650584" cy="1477328"/>
          </a:xfrm>
          <a:prstGeom prst="rect">
            <a:avLst/>
          </a:prstGeom>
        </p:spPr>
        <p:txBody>
          <a:bodyPr wrap="square">
            <a:spAutoFit/>
          </a:bodyPr>
          <a:lstStyle/>
          <a:p>
            <a:pPr marL="285750" indent="-285750">
              <a:buFont typeface="Wingdings" panose="05000000000000000000" pitchFamily="2" charset="2"/>
              <a:buChar char="q"/>
            </a:pPr>
            <a:r>
              <a:rPr lang="fr-FR" dirty="0">
                <a:solidFill>
                  <a:srgbClr val="000000"/>
                </a:solidFill>
                <a:latin typeface="Calibri" panose="020F0502020204030204" pitchFamily="34" charset="0"/>
                <a:ea typeface="Calibri" panose="020F0502020204030204" pitchFamily="34" charset="0"/>
              </a:rPr>
              <a:t>Le PPGE constitue l’une des briques importantes du programme de la Région Grand Est « Business </a:t>
            </a:r>
            <a:r>
              <a:rPr lang="fr-FR" dirty="0" err="1">
                <a:solidFill>
                  <a:srgbClr val="000000"/>
                </a:solidFill>
                <a:latin typeface="Calibri" panose="020F0502020204030204" pitchFamily="34" charset="0"/>
                <a:ea typeface="Calibri" panose="020F0502020204030204" pitchFamily="34" charset="0"/>
              </a:rPr>
              <a:t>Act</a:t>
            </a:r>
            <a:r>
              <a:rPr lang="fr-FR" dirty="0">
                <a:solidFill>
                  <a:srgbClr val="000000"/>
                </a:solidFill>
                <a:latin typeface="Calibri" panose="020F0502020204030204" pitchFamily="34" charset="0"/>
                <a:ea typeface="Calibri" panose="020F0502020204030204" pitchFamily="34" charset="0"/>
              </a:rPr>
              <a:t> Région Grand-Est » qui vise à mobiliser 250M€ de prêts participatifs à destination des entreprises de notre territoire. </a:t>
            </a:r>
          </a:p>
          <a:p>
            <a:endParaRPr lang="fr-FR" dirty="0">
              <a:solidFill>
                <a:srgbClr val="000000"/>
              </a:solidFill>
              <a:latin typeface="Calibri" panose="020F0502020204030204" pitchFamily="34" charset="0"/>
              <a:ea typeface="Calibri" panose="020F0502020204030204" pitchFamily="34" charset="0"/>
            </a:endParaRPr>
          </a:p>
          <a:p>
            <a:pPr marL="285750" indent="-285750">
              <a:buFont typeface="Wingdings" panose="05000000000000000000" pitchFamily="2" charset="2"/>
              <a:buChar char="q"/>
            </a:pPr>
            <a:r>
              <a:rPr lang="fr-FR" dirty="0">
                <a:solidFill>
                  <a:srgbClr val="000000"/>
                </a:solidFill>
                <a:latin typeface="Calibri" panose="020F0502020204030204" pitchFamily="34" charset="0"/>
                <a:ea typeface="Calibri" panose="020F0502020204030204" pitchFamily="34" charset="0"/>
              </a:rPr>
              <a:t>Le PPGE est l’équivalent du Prêt Participe Relance (PPR)  mais s’adresse aux TPE/PME de la région et est financé sur les ressources propres de la Région Grand Est. </a:t>
            </a:r>
          </a:p>
        </p:txBody>
      </p:sp>
      <p:sp>
        <p:nvSpPr>
          <p:cNvPr id="3" name="Rectangle 2">
            <a:extLst>
              <a:ext uri="{FF2B5EF4-FFF2-40B4-BE49-F238E27FC236}">
                <a16:creationId xmlns:a16="http://schemas.microsoft.com/office/drawing/2014/main" id="{2F9EF00C-B29D-4312-BB75-CC009E9D635A}"/>
              </a:ext>
            </a:extLst>
          </p:cNvPr>
          <p:cNvSpPr/>
          <p:nvPr/>
        </p:nvSpPr>
        <p:spPr>
          <a:xfrm>
            <a:off x="1077285" y="431466"/>
            <a:ext cx="1750800" cy="369332"/>
          </a:xfrm>
          <a:prstGeom prst="rect">
            <a:avLst/>
          </a:prstGeom>
        </p:spPr>
        <p:txBody>
          <a:bodyPr wrap="none">
            <a:spAutoFit/>
          </a:bodyPr>
          <a:lstStyle/>
          <a:p>
            <a:r>
              <a:rPr lang="fr-FR" b="1" dirty="0">
                <a:solidFill>
                  <a:srgbClr val="000000"/>
                </a:solidFill>
                <a:latin typeface="Montserrat" panose="00000500000000000000" pitchFamily="2" charset="0"/>
              </a:rPr>
              <a:t>Présentation</a:t>
            </a:r>
            <a:endParaRPr lang="fr-FR" b="1" dirty="0"/>
          </a:p>
        </p:txBody>
      </p:sp>
    </p:spTree>
    <p:extLst>
      <p:ext uri="{BB962C8B-B14F-4D97-AF65-F5344CB8AC3E}">
        <p14:creationId xmlns:p14="http://schemas.microsoft.com/office/powerpoint/2010/main" val="4094086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Prêt Participatif Grand Est</a:t>
            </a:r>
          </a:p>
        </p:txBody>
      </p:sp>
      <p:sp>
        <p:nvSpPr>
          <p:cNvPr id="13" name="Espace réservé du texte 3">
            <a:extLst>
              <a:ext uri="{FF2B5EF4-FFF2-40B4-BE49-F238E27FC236}">
                <a16:creationId xmlns:a16="http://schemas.microsoft.com/office/drawing/2014/main" id="{EB04B3FC-F68C-403C-8CBB-C670307D08E4}"/>
              </a:ext>
            </a:extLst>
          </p:cNvPr>
          <p:cNvSpPr>
            <a:spLocks noGrp="1"/>
          </p:cNvSpPr>
          <p:nvPr>
            <p:ph type="body" sz="quarter" idx="4294967295"/>
          </p:nvPr>
        </p:nvSpPr>
        <p:spPr>
          <a:xfrm>
            <a:off x="9761840" y="60129"/>
            <a:ext cx="2503212" cy="231775"/>
          </a:xfrm>
          <a:prstGeom prst="rect">
            <a:avLst/>
          </a:prstGeom>
        </p:spPr>
        <p:txBody>
          <a:bodyPr/>
          <a:lstStyle/>
          <a:p>
            <a:r>
              <a:rPr lang="fr-FR" sz="2000" dirty="0">
                <a:solidFill>
                  <a:schemeClr val="tx1"/>
                </a:solidFill>
                <a:latin typeface="Montserrat Black" panose="00000A00000000000000" pitchFamily="2" charset="0"/>
              </a:rPr>
              <a:t>PPGE</a:t>
            </a:r>
          </a:p>
        </p:txBody>
      </p:sp>
      <p:sp>
        <p:nvSpPr>
          <p:cNvPr id="6" name="Rectangle 5">
            <a:extLst>
              <a:ext uri="{FF2B5EF4-FFF2-40B4-BE49-F238E27FC236}">
                <a16:creationId xmlns:a16="http://schemas.microsoft.com/office/drawing/2014/main" id="{CFEB4F55-4421-4756-A968-433EEEEE1906}"/>
              </a:ext>
            </a:extLst>
          </p:cNvPr>
          <p:cNvSpPr/>
          <p:nvPr/>
        </p:nvSpPr>
        <p:spPr>
          <a:xfrm>
            <a:off x="1097279" y="458429"/>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Les marchés concernés et éligibilité</a:t>
            </a:r>
            <a:endParaRPr lang="fr-FR" b="1" dirty="0"/>
          </a:p>
        </p:txBody>
      </p:sp>
      <p:sp>
        <p:nvSpPr>
          <p:cNvPr id="7" name="Rectangle 6">
            <a:extLst>
              <a:ext uri="{FF2B5EF4-FFF2-40B4-BE49-F238E27FC236}">
                <a16:creationId xmlns:a16="http://schemas.microsoft.com/office/drawing/2014/main" id="{A8732BF5-40DA-4EED-B192-77F26A062852}"/>
              </a:ext>
            </a:extLst>
          </p:cNvPr>
          <p:cNvSpPr/>
          <p:nvPr/>
        </p:nvSpPr>
        <p:spPr>
          <a:xfrm>
            <a:off x="1619794" y="1498938"/>
            <a:ext cx="9161418" cy="2862322"/>
          </a:xfrm>
          <a:prstGeom prst="rect">
            <a:avLst/>
          </a:prstGeom>
        </p:spPr>
        <p:txBody>
          <a:bodyPr wrap="square">
            <a:spAutoFit/>
          </a:bodyPr>
          <a:lstStyle/>
          <a:p>
            <a:pPr marL="342900" lvl="0" indent="-342900">
              <a:buFont typeface="Wingdings" panose="05000000000000000000" pitchFamily="2" charset="2"/>
              <a:buChar char="q"/>
            </a:pPr>
            <a:endParaRPr lang="fr-FR" dirty="0">
              <a:solidFill>
                <a:srgbClr val="000000"/>
              </a:solidFill>
              <a:latin typeface="Calibri" panose="020F0502020204030204" pitchFamily="34" charset="0"/>
              <a:ea typeface="Times New Roman" panose="02020603050405020304" pitchFamily="18" charset="0"/>
            </a:endParaRPr>
          </a:p>
          <a:p>
            <a:pPr marL="342900" lvl="0" indent="-342900">
              <a:buFont typeface="Wingdings" panose="05000000000000000000" pitchFamily="2" charset="2"/>
              <a:buChar char="q"/>
            </a:pPr>
            <a:r>
              <a:rPr lang="fr-FR" dirty="0">
                <a:solidFill>
                  <a:srgbClr val="000000"/>
                </a:solidFill>
                <a:latin typeface="Calibri" panose="020F0502020204030204" pitchFamily="34" charset="0"/>
                <a:ea typeface="Times New Roman" panose="02020603050405020304" pitchFamily="18" charset="0"/>
              </a:rPr>
              <a:t>Les marchés Pros et BDR sont concernés</a:t>
            </a:r>
          </a:p>
          <a:p>
            <a:pPr marL="342900" lvl="0" indent="-342900">
              <a:buFont typeface="Wingdings" panose="05000000000000000000" pitchFamily="2" charset="2"/>
              <a:buChar char="q"/>
            </a:pPr>
            <a:endParaRPr lang="fr-FR" dirty="0">
              <a:solidFill>
                <a:srgbClr val="000000"/>
              </a:solidFill>
              <a:latin typeface="Calibri" panose="020F0502020204030204" pitchFamily="34" charset="0"/>
              <a:ea typeface="Times New Roman" panose="02020603050405020304" pitchFamily="18" charset="0"/>
            </a:endParaRPr>
          </a:p>
          <a:p>
            <a:pPr marL="342900" lvl="0" indent="-342900">
              <a:buFont typeface="Wingdings" panose="05000000000000000000" pitchFamily="2" charset="2"/>
              <a:buChar char="q"/>
            </a:pPr>
            <a:r>
              <a:rPr lang="fr-FR" dirty="0">
                <a:solidFill>
                  <a:srgbClr val="000000"/>
                </a:solidFill>
                <a:latin typeface="Calibri" panose="020F0502020204030204" pitchFamily="34" charset="0"/>
                <a:ea typeface="Times New Roman" panose="02020603050405020304" pitchFamily="18" charset="0"/>
              </a:rPr>
              <a:t>TPE/PME dont le siège est situé en Région Grand Est ou en cas d’investissement localisé en Région Grand Est (un établissement actif dans la région). </a:t>
            </a:r>
          </a:p>
          <a:p>
            <a:pPr marL="342900" lvl="0" indent="-342900">
              <a:buFont typeface="Wingdings" panose="05000000000000000000" pitchFamily="2" charset="2"/>
              <a:buChar char="q"/>
            </a:pPr>
            <a:endParaRPr lang="fr-FR" dirty="0">
              <a:solidFill>
                <a:srgbClr val="000000"/>
              </a:solidFill>
              <a:latin typeface="Calibri" panose="020F0502020204030204" pitchFamily="34" charset="0"/>
              <a:ea typeface="Calibri" panose="020F0502020204030204" pitchFamily="34" charset="0"/>
            </a:endParaRPr>
          </a:p>
          <a:p>
            <a:pPr marL="342900" lvl="0" indent="-342900">
              <a:buFont typeface="Wingdings" panose="05000000000000000000" pitchFamily="2" charset="2"/>
              <a:buChar char="q"/>
            </a:pPr>
            <a:r>
              <a:rPr lang="fr-FR" dirty="0">
                <a:solidFill>
                  <a:srgbClr val="000000"/>
                </a:solidFill>
                <a:latin typeface="Calibri" panose="020F0502020204030204" pitchFamily="34" charset="0"/>
                <a:ea typeface="Times New Roman" panose="02020603050405020304" pitchFamily="18" charset="0"/>
              </a:rPr>
              <a:t>La TPE/PME bénéficiaire </a:t>
            </a:r>
            <a:r>
              <a:rPr lang="fr-FR" b="1" dirty="0">
                <a:solidFill>
                  <a:srgbClr val="000000"/>
                </a:solidFill>
                <a:latin typeface="Calibri" panose="020F0502020204030204" pitchFamily="34" charset="0"/>
                <a:ea typeface="Times New Roman" panose="02020603050405020304" pitchFamily="18" charset="0"/>
              </a:rPr>
              <a:t>doit avoir un projet de croissance ou de développement </a:t>
            </a:r>
            <a:r>
              <a:rPr lang="fr-FR" dirty="0">
                <a:solidFill>
                  <a:srgbClr val="000000"/>
                </a:solidFill>
                <a:latin typeface="Calibri" panose="020F0502020204030204" pitchFamily="34" charset="0"/>
                <a:ea typeface="Times New Roman" panose="02020603050405020304" pitchFamily="18" charset="0"/>
              </a:rPr>
              <a:t>post crise COVID (investissement et/ou liés aux besoins en fonds de roulement (« BFR ») </a:t>
            </a:r>
          </a:p>
          <a:p>
            <a:pPr marL="342900" lvl="0" indent="-342900">
              <a:buFont typeface="Wingdings" panose="05000000000000000000" pitchFamily="2" charset="2"/>
              <a:buChar char="q"/>
            </a:pPr>
            <a:endParaRPr lang="fr-FR" dirty="0">
              <a:solidFill>
                <a:srgbClr val="000000"/>
              </a:solidFill>
              <a:latin typeface="Calibri" panose="020F0502020204030204" pitchFamily="34" charset="0"/>
              <a:ea typeface="Calibri" panose="020F0502020204030204" pitchFamily="34" charset="0"/>
            </a:endParaRPr>
          </a:p>
          <a:p>
            <a:pPr marL="342900" lvl="0" indent="-342900">
              <a:buFont typeface="Wingdings" panose="05000000000000000000" pitchFamily="2" charset="2"/>
              <a:buChar char="q"/>
            </a:pPr>
            <a:r>
              <a:rPr lang="fr-FR" b="1" dirty="0">
                <a:solidFill>
                  <a:srgbClr val="000000"/>
                </a:solidFill>
                <a:latin typeface="Calibri" panose="020F0502020204030204" pitchFamily="34" charset="0"/>
                <a:ea typeface="Times New Roman" panose="02020603050405020304" pitchFamily="18" charset="0"/>
              </a:rPr>
              <a:t>Note BDF </a:t>
            </a:r>
            <a:r>
              <a:rPr lang="fr-FR" dirty="0">
                <a:solidFill>
                  <a:srgbClr val="000000"/>
                </a:solidFill>
                <a:latin typeface="Calibri" panose="020F0502020204030204" pitchFamily="34" charset="0"/>
                <a:ea typeface="Times New Roman" panose="02020603050405020304" pitchFamily="18" charset="0"/>
              </a:rPr>
              <a:t>≤ 6+ (nouvelle cotation) </a:t>
            </a:r>
            <a:endParaRPr lang="fr-FR" dirty="0">
              <a:solidFill>
                <a:srgbClr val="000000"/>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6748273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Prêt Participatif Grand Est</a:t>
            </a:r>
          </a:p>
        </p:txBody>
      </p:sp>
      <p:sp>
        <p:nvSpPr>
          <p:cNvPr id="13" name="Espace réservé du texte 3">
            <a:extLst>
              <a:ext uri="{FF2B5EF4-FFF2-40B4-BE49-F238E27FC236}">
                <a16:creationId xmlns:a16="http://schemas.microsoft.com/office/drawing/2014/main" id="{EB04B3FC-F68C-403C-8CBB-C670307D08E4}"/>
              </a:ext>
            </a:extLst>
          </p:cNvPr>
          <p:cNvSpPr>
            <a:spLocks noGrp="1"/>
          </p:cNvSpPr>
          <p:nvPr>
            <p:ph type="body" sz="quarter" idx="4294967295"/>
          </p:nvPr>
        </p:nvSpPr>
        <p:spPr>
          <a:xfrm>
            <a:off x="9761840" y="60129"/>
            <a:ext cx="2503212" cy="231775"/>
          </a:xfrm>
          <a:prstGeom prst="rect">
            <a:avLst/>
          </a:prstGeom>
        </p:spPr>
        <p:txBody>
          <a:bodyPr/>
          <a:lstStyle/>
          <a:p>
            <a:r>
              <a:rPr lang="fr-FR" sz="2000" dirty="0">
                <a:solidFill>
                  <a:schemeClr val="tx1"/>
                </a:solidFill>
                <a:latin typeface="Montserrat Black" panose="00000A00000000000000" pitchFamily="2" charset="0"/>
              </a:rPr>
              <a:t>PPGE</a:t>
            </a:r>
          </a:p>
        </p:txBody>
      </p:sp>
      <p:sp>
        <p:nvSpPr>
          <p:cNvPr id="6" name="Rectangle 5">
            <a:extLst>
              <a:ext uri="{FF2B5EF4-FFF2-40B4-BE49-F238E27FC236}">
                <a16:creationId xmlns:a16="http://schemas.microsoft.com/office/drawing/2014/main" id="{CFEB4F55-4421-4756-A968-433EEEEE1906}"/>
              </a:ext>
            </a:extLst>
          </p:cNvPr>
          <p:cNvSpPr/>
          <p:nvPr/>
        </p:nvSpPr>
        <p:spPr>
          <a:xfrm>
            <a:off x="1097279" y="458429"/>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Les caractéristiques</a:t>
            </a:r>
            <a:endParaRPr lang="fr-FR" b="1" dirty="0"/>
          </a:p>
        </p:txBody>
      </p:sp>
      <p:sp>
        <p:nvSpPr>
          <p:cNvPr id="3" name="Rectangle 2">
            <a:extLst>
              <a:ext uri="{FF2B5EF4-FFF2-40B4-BE49-F238E27FC236}">
                <a16:creationId xmlns:a16="http://schemas.microsoft.com/office/drawing/2014/main" id="{5C8B707A-28B7-4FF9-AE29-24CAF47CEA69}"/>
              </a:ext>
            </a:extLst>
          </p:cNvPr>
          <p:cNvSpPr/>
          <p:nvPr/>
        </p:nvSpPr>
        <p:spPr>
          <a:xfrm>
            <a:off x="1497874" y="1538797"/>
            <a:ext cx="8934995" cy="4247317"/>
          </a:xfrm>
          <a:prstGeom prst="rect">
            <a:avLst/>
          </a:prstGeom>
        </p:spPr>
        <p:txBody>
          <a:bodyPr wrap="square">
            <a:spAutoFit/>
          </a:bodyPr>
          <a:lstStyle/>
          <a:p>
            <a:pPr marL="342900" lvl="0" indent="-342900">
              <a:buFont typeface="Wingdings" panose="05000000000000000000" pitchFamily="2" charset="2"/>
              <a:buChar char="q"/>
            </a:pPr>
            <a:r>
              <a:rPr lang="fr-FR" dirty="0">
                <a:solidFill>
                  <a:srgbClr val="000000"/>
                </a:solidFill>
                <a:latin typeface="Calibri" panose="020F0502020204030204" pitchFamily="34" charset="0"/>
                <a:ea typeface="Times New Roman" panose="02020603050405020304" pitchFamily="18" charset="0"/>
              </a:rPr>
              <a:t>le PPGE est un emprunt de haut de bilan, assimilé à des quasi-fonds propres : </a:t>
            </a:r>
            <a:r>
              <a:rPr lang="fr-FR" b="1" dirty="0">
                <a:solidFill>
                  <a:srgbClr val="000000"/>
                </a:solidFill>
                <a:latin typeface="Calibri" panose="020F0502020204030204" pitchFamily="34" charset="0"/>
                <a:ea typeface="Times New Roman" panose="02020603050405020304" pitchFamily="18" charset="0"/>
              </a:rPr>
              <a:t>Financement LT s’insérant, dans le bilan l’entreprise financée, entre les fonds propres et la dette classique </a:t>
            </a:r>
          </a:p>
          <a:p>
            <a:pPr marL="342900" lvl="0" indent="-342900">
              <a:buFont typeface="Wingdings" panose="05000000000000000000" pitchFamily="2" charset="2"/>
              <a:buChar char="q"/>
            </a:pPr>
            <a:endParaRPr lang="fr-FR" dirty="0">
              <a:solidFill>
                <a:srgbClr val="000000"/>
              </a:solidFill>
              <a:latin typeface="Calibri" panose="020F0502020204030204" pitchFamily="34" charset="0"/>
              <a:ea typeface="Calibri" panose="020F0502020204030204" pitchFamily="34" charset="0"/>
            </a:endParaRPr>
          </a:p>
          <a:p>
            <a:pPr marL="342900" lvl="0" indent="-342900">
              <a:buFont typeface="Wingdings" panose="05000000000000000000" pitchFamily="2" charset="2"/>
              <a:buChar char="q"/>
            </a:pPr>
            <a:r>
              <a:rPr lang="fr-FR" b="1" dirty="0">
                <a:solidFill>
                  <a:srgbClr val="000000"/>
                </a:solidFill>
                <a:latin typeface="Calibri" panose="020F0502020204030204" pitchFamily="34" charset="0"/>
                <a:ea typeface="Times New Roman" panose="02020603050405020304" pitchFamily="18" charset="0"/>
              </a:rPr>
              <a:t>Garantie : </a:t>
            </a:r>
            <a:r>
              <a:rPr lang="fr-FR" dirty="0">
                <a:solidFill>
                  <a:srgbClr val="000000"/>
                </a:solidFill>
                <a:latin typeface="Calibri" panose="020F0502020204030204" pitchFamily="34" charset="0"/>
                <a:ea typeface="Times New Roman" panose="02020603050405020304" pitchFamily="18" charset="0"/>
              </a:rPr>
              <a:t>GAPD* du FEI à hauteur de 80% + Gratuité de la garantie. Ce financement est octroyé sans garantie supplémentaire </a:t>
            </a:r>
          </a:p>
          <a:p>
            <a:pPr marL="342900" lvl="0" indent="-342900">
              <a:buFont typeface="Wingdings" panose="05000000000000000000" pitchFamily="2" charset="2"/>
              <a:buChar char="q"/>
            </a:pPr>
            <a:endParaRPr lang="fr-FR" dirty="0">
              <a:solidFill>
                <a:srgbClr val="000000"/>
              </a:solidFill>
              <a:latin typeface="Calibri" panose="020F0502020204030204" pitchFamily="34" charset="0"/>
              <a:ea typeface="Calibri" panose="020F0502020204030204" pitchFamily="34" charset="0"/>
            </a:endParaRPr>
          </a:p>
          <a:p>
            <a:pPr marL="342900" lvl="0" indent="-342900">
              <a:buFont typeface="Wingdings" panose="05000000000000000000" pitchFamily="2" charset="2"/>
              <a:buChar char="q"/>
            </a:pPr>
            <a:r>
              <a:rPr lang="fr-FR" dirty="0">
                <a:solidFill>
                  <a:srgbClr val="000000"/>
                </a:solidFill>
                <a:latin typeface="Calibri" panose="020F0502020204030204" pitchFamily="34" charset="0"/>
                <a:ea typeface="Times New Roman" panose="02020603050405020304" pitchFamily="18" charset="0"/>
              </a:rPr>
              <a:t>Montant maximum de 500 K€ </a:t>
            </a:r>
          </a:p>
          <a:p>
            <a:pPr marL="342900" lvl="0" indent="-342900">
              <a:buFont typeface="Wingdings" panose="05000000000000000000" pitchFamily="2" charset="2"/>
              <a:buChar char="q"/>
            </a:pPr>
            <a:endParaRPr lang="fr-FR" dirty="0">
              <a:solidFill>
                <a:srgbClr val="000000"/>
              </a:solidFill>
              <a:latin typeface="Calibri" panose="020F0502020204030204" pitchFamily="34" charset="0"/>
              <a:ea typeface="Calibri" panose="020F0502020204030204" pitchFamily="34" charset="0"/>
            </a:endParaRPr>
          </a:p>
          <a:p>
            <a:pPr marL="342900" lvl="0" indent="-342900">
              <a:buFont typeface="Wingdings" panose="05000000000000000000" pitchFamily="2" charset="2"/>
              <a:buChar char="q"/>
            </a:pPr>
            <a:r>
              <a:rPr lang="fr-FR" b="1" dirty="0">
                <a:solidFill>
                  <a:srgbClr val="000000"/>
                </a:solidFill>
                <a:latin typeface="Calibri" panose="020F0502020204030204" pitchFamily="34" charset="0"/>
                <a:ea typeface="Times New Roman" panose="02020603050405020304" pitchFamily="18" charset="0"/>
              </a:rPr>
              <a:t>Amortissement : </a:t>
            </a:r>
            <a:r>
              <a:rPr lang="fr-FR" dirty="0">
                <a:solidFill>
                  <a:srgbClr val="000000"/>
                </a:solidFill>
                <a:latin typeface="Calibri" panose="020F0502020204030204" pitchFamily="34" charset="0"/>
                <a:ea typeface="Times New Roman" panose="02020603050405020304" pitchFamily="18" charset="0"/>
              </a:rPr>
              <a:t>Différé de 2 à 5 ans + amortissement du capital sur 5 ans minimum (durée maximum : 10 ans avec ou sans différé) </a:t>
            </a:r>
          </a:p>
          <a:p>
            <a:pPr marL="342900" lvl="0" indent="-342900">
              <a:buFont typeface="Wingdings" panose="05000000000000000000" pitchFamily="2" charset="2"/>
              <a:buChar char="q"/>
            </a:pPr>
            <a:endParaRPr lang="fr-FR" dirty="0">
              <a:solidFill>
                <a:srgbClr val="000000"/>
              </a:solidFill>
              <a:latin typeface="Calibri" panose="020F0502020204030204" pitchFamily="34" charset="0"/>
              <a:ea typeface="Times New Roman" panose="02020603050405020304" pitchFamily="18" charset="0"/>
            </a:endParaRPr>
          </a:p>
          <a:p>
            <a:pPr marL="342900" lvl="0" indent="-342900">
              <a:buFont typeface="Wingdings" panose="05000000000000000000" pitchFamily="2" charset="2"/>
              <a:buChar char="q"/>
            </a:pPr>
            <a:r>
              <a:rPr lang="fr-FR" dirty="0">
                <a:solidFill>
                  <a:srgbClr val="000000"/>
                </a:solidFill>
                <a:latin typeface="Calibri" panose="020F0502020204030204" pitchFamily="34" charset="0"/>
                <a:ea typeface="Times New Roman" panose="02020603050405020304" pitchFamily="18" charset="0"/>
              </a:rPr>
              <a:t>Une grille d’éligibilité pour vous accompagner dans votre analyse</a:t>
            </a:r>
          </a:p>
          <a:p>
            <a:pPr marL="342900" lvl="0" indent="-342900">
              <a:buFont typeface="Wingdings" panose="05000000000000000000" pitchFamily="2" charset="2"/>
              <a:buChar char="q"/>
            </a:pPr>
            <a:endParaRPr lang="fr-FR" dirty="0">
              <a:solidFill>
                <a:srgbClr val="000000"/>
              </a:solidFill>
              <a:latin typeface="Calibri" panose="020F0502020204030204" pitchFamily="34" charset="0"/>
              <a:ea typeface="Calibri" panose="020F0502020204030204" pitchFamily="34" charset="0"/>
            </a:endParaRPr>
          </a:p>
          <a:p>
            <a:pPr marL="342900" lvl="0" indent="-342900">
              <a:buFont typeface="Wingdings" panose="05000000000000000000" pitchFamily="2" charset="2"/>
              <a:buChar char="q"/>
            </a:pPr>
            <a:r>
              <a:rPr lang="fr-FR" b="1" dirty="0">
                <a:solidFill>
                  <a:srgbClr val="C00000"/>
                </a:solidFill>
                <a:latin typeface="Calibri" panose="020F0502020204030204" pitchFamily="34" charset="0"/>
                <a:ea typeface="Times New Roman" panose="02020603050405020304" pitchFamily="18" charset="0"/>
              </a:rPr>
              <a:t>Dossiers du ressort systématique du comité des engagements </a:t>
            </a:r>
            <a:endParaRPr lang="fr-FR" dirty="0">
              <a:solidFill>
                <a:srgbClr val="C00000"/>
              </a:solidFill>
              <a:latin typeface="Calibri" panose="020F0502020204030204" pitchFamily="34" charset="0"/>
              <a:ea typeface="Calibri" panose="020F0502020204030204" pitchFamily="34" charset="0"/>
            </a:endParaRPr>
          </a:p>
        </p:txBody>
      </p:sp>
      <p:sp>
        <p:nvSpPr>
          <p:cNvPr id="4" name="ZoneTexte 3">
            <a:extLst>
              <a:ext uri="{FF2B5EF4-FFF2-40B4-BE49-F238E27FC236}">
                <a16:creationId xmlns:a16="http://schemas.microsoft.com/office/drawing/2014/main" id="{551C18BF-DE31-4BD0-BF1B-113CD4E537C6}"/>
              </a:ext>
            </a:extLst>
          </p:cNvPr>
          <p:cNvSpPr txBox="1"/>
          <p:nvPr/>
        </p:nvSpPr>
        <p:spPr>
          <a:xfrm>
            <a:off x="8191500" y="5989320"/>
            <a:ext cx="4861560" cy="246221"/>
          </a:xfrm>
          <a:prstGeom prst="rect">
            <a:avLst/>
          </a:prstGeom>
          <a:noFill/>
        </p:spPr>
        <p:txBody>
          <a:bodyPr wrap="square" rtlCol="0">
            <a:spAutoFit/>
          </a:bodyPr>
          <a:lstStyle/>
          <a:p>
            <a:r>
              <a:rPr lang="fr-FR" sz="1000" i="1" dirty="0"/>
              <a:t>* Garantie A Première Demande</a:t>
            </a:r>
          </a:p>
        </p:txBody>
      </p:sp>
      <p:graphicFrame>
        <p:nvGraphicFramePr>
          <p:cNvPr id="7" name="Objet 6">
            <a:extLst>
              <a:ext uri="{FF2B5EF4-FFF2-40B4-BE49-F238E27FC236}">
                <a16:creationId xmlns:a16="http://schemas.microsoft.com/office/drawing/2014/main" id="{C53A7C6E-B382-4FCC-97E2-845F29A124E0}"/>
              </a:ext>
            </a:extLst>
          </p:cNvPr>
          <p:cNvGraphicFramePr>
            <a:graphicFrameLocks noChangeAspect="1"/>
          </p:cNvGraphicFramePr>
          <p:nvPr>
            <p:extLst>
              <p:ext uri="{D42A27DB-BD31-4B8C-83A1-F6EECF244321}">
                <p14:modId xmlns:p14="http://schemas.microsoft.com/office/powerpoint/2010/main" val="1350190704"/>
              </p:ext>
            </p:extLst>
          </p:nvPr>
        </p:nvGraphicFramePr>
        <p:xfrm>
          <a:off x="10180319" y="5304790"/>
          <a:ext cx="1217695" cy="1027430"/>
        </p:xfrm>
        <a:graphic>
          <a:graphicData uri="http://schemas.openxmlformats.org/presentationml/2006/ole">
            <mc:AlternateContent xmlns:mc="http://schemas.openxmlformats.org/markup-compatibility/2006">
              <mc:Choice xmlns:v="urn:schemas-microsoft-com:vml" Requires="v">
                <p:oleObj spid="_x0000_s3075" name="Worksheet" showAsIcon="1" r:id="rId3" imgW="914400" imgH="771525" progId="Excel.Sheet.12">
                  <p:embed/>
                </p:oleObj>
              </mc:Choice>
              <mc:Fallback>
                <p:oleObj name="Worksheet" showAsIcon="1" r:id="rId3" imgW="914400" imgH="771525" progId="Excel.Sheet.12">
                  <p:embed/>
                  <p:pic>
                    <p:nvPicPr>
                      <p:cNvPr id="7" name="Objet 6">
                        <a:extLst>
                          <a:ext uri="{FF2B5EF4-FFF2-40B4-BE49-F238E27FC236}">
                            <a16:creationId xmlns:a16="http://schemas.microsoft.com/office/drawing/2014/main" id="{346ED13F-0E07-49C0-A9CD-15B1A78ECAC0}"/>
                          </a:ext>
                        </a:extLst>
                      </p:cNvPr>
                      <p:cNvPicPr/>
                      <p:nvPr/>
                    </p:nvPicPr>
                    <p:blipFill>
                      <a:blip r:embed="rId4"/>
                      <a:stretch>
                        <a:fillRect/>
                      </a:stretch>
                    </p:blipFill>
                    <p:spPr>
                      <a:xfrm>
                        <a:off x="10180319" y="5304790"/>
                        <a:ext cx="1217695" cy="1027430"/>
                      </a:xfrm>
                      <a:prstGeom prst="rect">
                        <a:avLst/>
                      </a:prstGeom>
                    </p:spPr>
                  </p:pic>
                </p:oleObj>
              </mc:Fallback>
            </mc:AlternateContent>
          </a:graphicData>
        </a:graphic>
      </p:graphicFrame>
      <p:pic>
        <p:nvPicPr>
          <p:cNvPr id="5" name="Image 4">
            <a:extLst>
              <a:ext uri="{FF2B5EF4-FFF2-40B4-BE49-F238E27FC236}">
                <a16:creationId xmlns:a16="http://schemas.microsoft.com/office/drawing/2014/main" id="{79FCB396-EF46-4AB0-B77A-31DABB182621}"/>
              </a:ext>
            </a:extLst>
          </p:cNvPr>
          <p:cNvPicPr>
            <a:picLocks noChangeAspect="1"/>
          </p:cNvPicPr>
          <p:nvPr/>
        </p:nvPicPr>
        <p:blipFill>
          <a:blip r:embed="rId5"/>
          <a:stretch>
            <a:fillRect/>
          </a:stretch>
        </p:blipFill>
        <p:spPr>
          <a:xfrm>
            <a:off x="8610600" y="4979415"/>
            <a:ext cx="3465693" cy="115523"/>
          </a:xfrm>
          <a:prstGeom prst="rect">
            <a:avLst/>
          </a:prstGeom>
        </p:spPr>
      </p:pic>
      <p:cxnSp>
        <p:nvCxnSpPr>
          <p:cNvPr id="10" name="Connecteur droit avec flèche 9">
            <a:extLst>
              <a:ext uri="{FF2B5EF4-FFF2-40B4-BE49-F238E27FC236}">
                <a16:creationId xmlns:a16="http://schemas.microsoft.com/office/drawing/2014/main" id="{CC0667AB-825A-4B1D-B5BB-52962DEFF6DD}"/>
              </a:ext>
            </a:extLst>
          </p:cNvPr>
          <p:cNvCxnSpPr>
            <a:cxnSpLocks/>
          </p:cNvCxnSpPr>
          <p:nvPr/>
        </p:nvCxnSpPr>
        <p:spPr>
          <a:xfrm>
            <a:off x="8016240" y="5029200"/>
            <a:ext cx="53340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7266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Prêt Participatif Grand Est</a:t>
            </a:r>
          </a:p>
        </p:txBody>
      </p:sp>
      <p:sp>
        <p:nvSpPr>
          <p:cNvPr id="13" name="Espace réservé du texte 3">
            <a:extLst>
              <a:ext uri="{FF2B5EF4-FFF2-40B4-BE49-F238E27FC236}">
                <a16:creationId xmlns:a16="http://schemas.microsoft.com/office/drawing/2014/main" id="{EB04B3FC-F68C-403C-8CBB-C670307D08E4}"/>
              </a:ext>
            </a:extLst>
          </p:cNvPr>
          <p:cNvSpPr>
            <a:spLocks noGrp="1"/>
          </p:cNvSpPr>
          <p:nvPr>
            <p:ph type="body" sz="quarter" idx="4294967295"/>
          </p:nvPr>
        </p:nvSpPr>
        <p:spPr>
          <a:xfrm>
            <a:off x="9761840" y="60129"/>
            <a:ext cx="2503212" cy="231775"/>
          </a:xfrm>
          <a:prstGeom prst="rect">
            <a:avLst/>
          </a:prstGeom>
        </p:spPr>
        <p:txBody>
          <a:bodyPr/>
          <a:lstStyle/>
          <a:p>
            <a:r>
              <a:rPr lang="fr-FR" sz="2000" dirty="0">
                <a:solidFill>
                  <a:schemeClr val="tx1"/>
                </a:solidFill>
                <a:latin typeface="Montserrat Black" panose="00000A00000000000000" pitchFamily="2" charset="0"/>
              </a:rPr>
              <a:t>PPGE</a:t>
            </a:r>
          </a:p>
        </p:txBody>
      </p:sp>
      <p:sp>
        <p:nvSpPr>
          <p:cNvPr id="6" name="Rectangle 5">
            <a:extLst>
              <a:ext uri="{FF2B5EF4-FFF2-40B4-BE49-F238E27FC236}">
                <a16:creationId xmlns:a16="http://schemas.microsoft.com/office/drawing/2014/main" id="{CFEB4F55-4421-4756-A968-433EEEEE1906}"/>
              </a:ext>
            </a:extLst>
          </p:cNvPr>
          <p:cNvSpPr/>
          <p:nvPr/>
        </p:nvSpPr>
        <p:spPr>
          <a:xfrm>
            <a:off x="1097279" y="458429"/>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Les exclusions</a:t>
            </a:r>
            <a:endParaRPr lang="fr-FR" b="1" dirty="0"/>
          </a:p>
        </p:txBody>
      </p:sp>
      <p:sp>
        <p:nvSpPr>
          <p:cNvPr id="4" name="Rectangle 3">
            <a:extLst>
              <a:ext uri="{FF2B5EF4-FFF2-40B4-BE49-F238E27FC236}">
                <a16:creationId xmlns:a16="http://schemas.microsoft.com/office/drawing/2014/main" id="{B4928EE9-E37A-458A-97D7-57CE06794373}"/>
              </a:ext>
            </a:extLst>
          </p:cNvPr>
          <p:cNvSpPr/>
          <p:nvPr/>
        </p:nvSpPr>
        <p:spPr>
          <a:xfrm>
            <a:off x="1741714" y="2084087"/>
            <a:ext cx="9161417" cy="2308324"/>
          </a:xfrm>
          <a:prstGeom prst="rect">
            <a:avLst/>
          </a:prstGeom>
        </p:spPr>
        <p:txBody>
          <a:bodyPr wrap="square">
            <a:spAutoFit/>
          </a:bodyPr>
          <a:lstStyle/>
          <a:p>
            <a:pPr marL="342900" lvl="0" indent="-342900">
              <a:buFont typeface="Wingdings" panose="05000000000000000000" pitchFamily="2" charset="2"/>
              <a:buChar char="q"/>
            </a:pPr>
            <a:r>
              <a:rPr lang="fr-FR" dirty="0">
                <a:solidFill>
                  <a:srgbClr val="000000"/>
                </a:solidFill>
                <a:latin typeface="Calibri" panose="020F0502020204030204" pitchFamily="34" charset="0"/>
                <a:ea typeface="Times New Roman" panose="02020603050405020304" pitchFamily="18" charset="0"/>
              </a:rPr>
              <a:t>Opérations de cash out </a:t>
            </a:r>
          </a:p>
          <a:p>
            <a:pPr marL="342900" lvl="0" indent="-342900">
              <a:buFont typeface="Wingdings" panose="05000000000000000000" pitchFamily="2" charset="2"/>
              <a:buChar char="q"/>
            </a:pPr>
            <a:endParaRPr lang="fr-FR" dirty="0">
              <a:solidFill>
                <a:srgbClr val="000000"/>
              </a:solidFill>
              <a:latin typeface="Calibri" panose="020F0502020204030204" pitchFamily="34" charset="0"/>
              <a:ea typeface="Calibri" panose="020F0502020204030204" pitchFamily="34" charset="0"/>
            </a:endParaRPr>
          </a:p>
          <a:p>
            <a:pPr marL="342900" lvl="0" indent="-342900">
              <a:buFont typeface="Wingdings" panose="05000000000000000000" pitchFamily="2" charset="2"/>
              <a:buChar char="q"/>
            </a:pPr>
            <a:r>
              <a:rPr lang="fr-FR" dirty="0">
                <a:solidFill>
                  <a:srgbClr val="000000"/>
                </a:solidFill>
                <a:latin typeface="Calibri" panose="020F0502020204030204" pitchFamily="34" charset="0"/>
                <a:ea typeface="Times New Roman" panose="02020603050405020304" pitchFamily="18" charset="0"/>
              </a:rPr>
              <a:t>Objet de financement exclus : amendes, pénalités financières, frais de justice et de contentieux, exonérations de charges, autres charges financières + activités purement financières (promotion immobilière, assurances, activités immobilières …) / Projets portés par des agriculteurs/aquaculteurs/pêcheurs + codes NACE* exclus) </a:t>
            </a:r>
          </a:p>
          <a:p>
            <a:pPr marL="342900" lvl="0" indent="-342900">
              <a:buFont typeface="Wingdings" panose="05000000000000000000" pitchFamily="2" charset="2"/>
              <a:buChar char="q"/>
            </a:pPr>
            <a:endParaRPr lang="fr-FR" dirty="0">
              <a:solidFill>
                <a:srgbClr val="000000"/>
              </a:solidFill>
              <a:latin typeface="Calibri" panose="020F0502020204030204" pitchFamily="34" charset="0"/>
              <a:ea typeface="Calibri" panose="020F0502020204030204" pitchFamily="34" charset="0"/>
            </a:endParaRPr>
          </a:p>
          <a:p>
            <a:pPr marL="342900" lvl="0" indent="-342900">
              <a:buFont typeface="Wingdings" panose="05000000000000000000" pitchFamily="2" charset="2"/>
              <a:buChar char="q"/>
            </a:pPr>
            <a:r>
              <a:rPr lang="fr-FR" dirty="0">
                <a:solidFill>
                  <a:srgbClr val="000000"/>
                </a:solidFill>
                <a:latin typeface="Calibri" panose="020F0502020204030204" pitchFamily="34" charset="0"/>
                <a:ea typeface="Times New Roman" panose="02020603050405020304" pitchFamily="18" charset="0"/>
              </a:rPr>
              <a:t>Règles de minimis respectées : aides publiques doivent être ≤ 200K€ </a:t>
            </a:r>
            <a:endParaRPr lang="fr-FR" dirty="0">
              <a:solidFill>
                <a:srgbClr val="000000"/>
              </a:solidFill>
              <a:latin typeface="Calibri" panose="020F0502020204030204" pitchFamily="34" charset="0"/>
              <a:ea typeface="Calibri" panose="020F0502020204030204" pitchFamily="34" charset="0"/>
            </a:endParaRPr>
          </a:p>
        </p:txBody>
      </p:sp>
      <p:graphicFrame>
        <p:nvGraphicFramePr>
          <p:cNvPr id="3" name="Objet 2">
            <a:extLst>
              <a:ext uri="{FF2B5EF4-FFF2-40B4-BE49-F238E27FC236}">
                <a16:creationId xmlns:a16="http://schemas.microsoft.com/office/drawing/2014/main" id="{5E279EB3-F989-4C44-90EC-FA48368CDA5B}"/>
              </a:ext>
            </a:extLst>
          </p:cNvPr>
          <p:cNvGraphicFramePr>
            <a:graphicFrameLocks noChangeAspect="1"/>
          </p:cNvGraphicFramePr>
          <p:nvPr>
            <p:extLst>
              <p:ext uri="{D42A27DB-BD31-4B8C-83A1-F6EECF244321}">
                <p14:modId xmlns:p14="http://schemas.microsoft.com/office/powerpoint/2010/main" val="2587005507"/>
              </p:ext>
            </p:extLst>
          </p:nvPr>
        </p:nvGraphicFramePr>
        <p:xfrm>
          <a:off x="10690860" y="5190490"/>
          <a:ext cx="914400" cy="771525"/>
        </p:xfrm>
        <a:graphic>
          <a:graphicData uri="http://schemas.openxmlformats.org/presentationml/2006/ole">
            <mc:AlternateContent xmlns:mc="http://schemas.openxmlformats.org/markup-compatibility/2006">
              <mc:Choice xmlns:v="urn:schemas-microsoft-com:vml" Requires="v">
                <p:oleObj spid="_x0000_s2056" name="Worksheet" showAsIcon="1" r:id="rId3" imgW="914400" imgH="771525" progId="Excel.Sheet.12">
                  <p:embed/>
                </p:oleObj>
              </mc:Choice>
              <mc:Fallback>
                <p:oleObj name="Worksheet" showAsIcon="1" r:id="rId3" imgW="914400" imgH="771525" progId="Excel.Sheet.12">
                  <p:embed/>
                  <p:pic>
                    <p:nvPicPr>
                      <p:cNvPr id="0" name=""/>
                      <p:cNvPicPr/>
                      <p:nvPr/>
                    </p:nvPicPr>
                    <p:blipFill>
                      <a:blip r:embed="rId4"/>
                      <a:stretch>
                        <a:fillRect/>
                      </a:stretch>
                    </p:blipFill>
                    <p:spPr>
                      <a:xfrm>
                        <a:off x="10690860" y="5190490"/>
                        <a:ext cx="914400" cy="771525"/>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C04B74A1-B259-41C6-BACF-1DF10A8980E4}"/>
              </a:ext>
            </a:extLst>
          </p:cNvPr>
          <p:cNvSpPr/>
          <p:nvPr/>
        </p:nvSpPr>
        <p:spPr>
          <a:xfrm>
            <a:off x="10578919" y="5347454"/>
            <a:ext cx="300082" cy="369332"/>
          </a:xfrm>
          <a:prstGeom prst="rect">
            <a:avLst/>
          </a:prstGeom>
        </p:spPr>
        <p:txBody>
          <a:bodyPr wrap="none">
            <a:spAutoFit/>
          </a:bodyPr>
          <a:lstStyle/>
          <a:p>
            <a:r>
              <a:rPr lang="fr-FR" dirty="0">
                <a:solidFill>
                  <a:srgbClr val="000000"/>
                </a:solidFill>
                <a:latin typeface="Calibri" panose="020F0502020204030204" pitchFamily="34" charset="0"/>
                <a:ea typeface="Times New Roman" panose="02020603050405020304" pitchFamily="18" charset="0"/>
              </a:rPr>
              <a:t>*</a:t>
            </a:r>
            <a:endParaRPr lang="fr-FR" dirty="0"/>
          </a:p>
        </p:txBody>
      </p:sp>
    </p:spTree>
    <p:extLst>
      <p:ext uri="{BB962C8B-B14F-4D97-AF65-F5344CB8AC3E}">
        <p14:creationId xmlns:p14="http://schemas.microsoft.com/office/powerpoint/2010/main" val="1328677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dirty="0">
                <a:solidFill>
                  <a:srgbClr val="000000"/>
                </a:solidFill>
                <a:latin typeface="Montserrat" panose="00000500000000000000" pitchFamily="2" charset="0"/>
              </a:rPr>
              <a:t>Prêt Participatif Grand Est</a:t>
            </a:r>
          </a:p>
        </p:txBody>
      </p:sp>
      <p:sp>
        <p:nvSpPr>
          <p:cNvPr id="13" name="Espace réservé du texte 3">
            <a:extLst>
              <a:ext uri="{FF2B5EF4-FFF2-40B4-BE49-F238E27FC236}">
                <a16:creationId xmlns:a16="http://schemas.microsoft.com/office/drawing/2014/main" id="{EB04B3FC-F68C-403C-8CBB-C670307D08E4}"/>
              </a:ext>
            </a:extLst>
          </p:cNvPr>
          <p:cNvSpPr>
            <a:spLocks noGrp="1"/>
          </p:cNvSpPr>
          <p:nvPr>
            <p:ph type="body" sz="quarter" idx="4294967295"/>
          </p:nvPr>
        </p:nvSpPr>
        <p:spPr>
          <a:xfrm>
            <a:off x="9761840" y="60129"/>
            <a:ext cx="2503212" cy="231775"/>
          </a:xfrm>
          <a:prstGeom prst="rect">
            <a:avLst/>
          </a:prstGeom>
        </p:spPr>
        <p:txBody>
          <a:bodyPr/>
          <a:lstStyle/>
          <a:p>
            <a:r>
              <a:rPr lang="fr-FR" sz="2000" dirty="0">
                <a:solidFill>
                  <a:schemeClr val="tx1"/>
                </a:solidFill>
                <a:latin typeface="Montserrat Black" panose="00000A00000000000000" pitchFamily="2" charset="0"/>
              </a:rPr>
              <a:t>PPGE</a:t>
            </a:r>
          </a:p>
        </p:txBody>
      </p:sp>
      <p:sp>
        <p:nvSpPr>
          <p:cNvPr id="6" name="Rectangle 5">
            <a:extLst>
              <a:ext uri="{FF2B5EF4-FFF2-40B4-BE49-F238E27FC236}">
                <a16:creationId xmlns:a16="http://schemas.microsoft.com/office/drawing/2014/main" id="{CFEB4F55-4421-4756-A968-433EEEEE1906}"/>
              </a:ext>
            </a:extLst>
          </p:cNvPr>
          <p:cNvSpPr/>
          <p:nvPr/>
        </p:nvSpPr>
        <p:spPr>
          <a:xfrm>
            <a:off x="1097279" y="458429"/>
            <a:ext cx="8159931" cy="369332"/>
          </a:xfrm>
          <a:prstGeom prst="rect">
            <a:avLst/>
          </a:prstGeom>
        </p:spPr>
        <p:txBody>
          <a:bodyPr wrap="square">
            <a:spAutoFit/>
          </a:bodyPr>
          <a:lstStyle/>
          <a:p>
            <a:r>
              <a:rPr lang="fr-FR" b="1" dirty="0">
                <a:solidFill>
                  <a:srgbClr val="000000"/>
                </a:solidFill>
                <a:latin typeface="Montserrat" panose="00000500000000000000" pitchFamily="2" charset="0"/>
              </a:rPr>
              <a:t>La tarification</a:t>
            </a:r>
            <a:endParaRPr lang="fr-FR" b="1" dirty="0"/>
          </a:p>
        </p:txBody>
      </p:sp>
      <p:sp>
        <p:nvSpPr>
          <p:cNvPr id="3" name="Rectangle 2">
            <a:extLst>
              <a:ext uri="{FF2B5EF4-FFF2-40B4-BE49-F238E27FC236}">
                <a16:creationId xmlns:a16="http://schemas.microsoft.com/office/drawing/2014/main" id="{A72DBA16-8AFE-490C-BC3D-84DD3D257296}"/>
              </a:ext>
            </a:extLst>
          </p:cNvPr>
          <p:cNvSpPr/>
          <p:nvPr/>
        </p:nvSpPr>
        <p:spPr>
          <a:xfrm>
            <a:off x="1541416" y="1372961"/>
            <a:ext cx="9204959" cy="2308324"/>
          </a:xfrm>
          <a:prstGeom prst="rect">
            <a:avLst/>
          </a:prstGeom>
        </p:spPr>
        <p:txBody>
          <a:bodyPr wrap="square">
            <a:spAutoFit/>
          </a:bodyPr>
          <a:lstStyle/>
          <a:p>
            <a:pPr marL="342900" lvl="0" indent="-342900">
              <a:buFont typeface="Wingdings" panose="05000000000000000000" pitchFamily="2" charset="2"/>
              <a:buChar char="q"/>
            </a:pPr>
            <a:r>
              <a:rPr lang="fr-FR" dirty="0">
                <a:latin typeface="Calibri" panose="020F0502020204030204" pitchFamily="34" charset="0"/>
                <a:ea typeface="Times New Roman" panose="02020603050405020304" pitchFamily="18" charset="0"/>
              </a:rPr>
              <a:t>Les taux proposés ci-dessous sont </a:t>
            </a:r>
            <a:r>
              <a:rPr lang="fr-FR" b="1" dirty="0">
                <a:latin typeface="Calibri" panose="020F0502020204030204" pitchFamily="34" charset="0"/>
                <a:ea typeface="Times New Roman" panose="02020603050405020304" pitchFamily="18" charset="0"/>
              </a:rPr>
              <a:t>indicatifs</a:t>
            </a:r>
          </a:p>
          <a:p>
            <a:pPr marL="342900" lvl="0" indent="-342900">
              <a:buFont typeface="Wingdings" panose="05000000000000000000" pitchFamily="2" charset="2"/>
              <a:buChar char="q"/>
            </a:pPr>
            <a:endParaRPr lang="fr-FR" b="1" dirty="0">
              <a:latin typeface="Calibri" panose="020F0502020204030204" pitchFamily="34" charset="0"/>
              <a:ea typeface="Times New Roman" panose="02020603050405020304" pitchFamily="18" charset="0"/>
            </a:endParaRPr>
          </a:p>
          <a:p>
            <a:pPr marL="800100" lvl="1" indent="-342900">
              <a:buFont typeface="Wingdings" panose="05000000000000000000" pitchFamily="2" charset="2"/>
              <a:buChar char="§"/>
            </a:pPr>
            <a:r>
              <a:rPr lang="fr-FR" b="1" dirty="0">
                <a:latin typeface="Calibri" panose="020F0502020204030204" pitchFamily="34" charset="0"/>
                <a:ea typeface="Times New Roman" panose="02020603050405020304" pitchFamily="18" charset="0"/>
              </a:rPr>
              <a:t>Validité des taux 2 semaines</a:t>
            </a:r>
          </a:p>
          <a:p>
            <a:pPr marL="800100" lvl="1" indent="-342900">
              <a:buFont typeface="Wingdings" panose="05000000000000000000" pitchFamily="2" charset="2"/>
              <a:buChar char="§"/>
            </a:pPr>
            <a:r>
              <a:rPr lang="fr-FR" dirty="0">
                <a:latin typeface="Calibri" panose="020F0502020204030204" pitchFamily="34" charset="0"/>
                <a:ea typeface="Times New Roman" panose="02020603050405020304" pitchFamily="18" charset="0"/>
              </a:rPr>
              <a:t>Ces taux seront revus à chaque revue de barème </a:t>
            </a:r>
          </a:p>
          <a:p>
            <a:pPr marL="800100" lvl="1" indent="-342900">
              <a:buFont typeface="Wingdings" panose="05000000000000000000" pitchFamily="2" charset="2"/>
              <a:buChar char="§"/>
            </a:pPr>
            <a:endParaRPr lang="fr-FR" dirty="0">
              <a:latin typeface="Calibri" panose="020F0502020204030204" pitchFamily="34" charset="0"/>
              <a:ea typeface="Calibri" panose="020F0502020204030204" pitchFamily="34" charset="0"/>
            </a:endParaRPr>
          </a:p>
          <a:p>
            <a:pPr marL="342900" lvl="0" indent="-342900">
              <a:buFont typeface="Wingdings" panose="05000000000000000000" pitchFamily="2" charset="2"/>
              <a:buChar char="q"/>
            </a:pPr>
            <a:r>
              <a:rPr lang="fr-FR" dirty="0">
                <a:latin typeface="Calibri" panose="020F0502020204030204" pitchFamily="34" charset="0"/>
                <a:ea typeface="Times New Roman" panose="02020603050405020304" pitchFamily="18" charset="0"/>
              </a:rPr>
              <a:t>Le taux client ne doit jamais excéder l’équivalent de E1M + 4% </a:t>
            </a:r>
          </a:p>
          <a:p>
            <a:pPr marL="342900" lvl="0" indent="-342900">
              <a:buFont typeface="Wingdings" panose="05000000000000000000" pitchFamily="2" charset="2"/>
              <a:buChar char="q"/>
            </a:pPr>
            <a:endParaRPr lang="fr-FR" dirty="0">
              <a:latin typeface="Calibri" panose="020F0502020204030204" pitchFamily="34" charset="0"/>
              <a:ea typeface="Times New Roman" panose="02020603050405020304" pitchFamily="18" charset="0"/>
            </a:endParaRPr>
          </a:p>
          <a:p>
            <a:pPr marL="285750" indent="-285750">
              <a:buFont typeface="Wingdings" panose="05000000000000000000" pitchFamily="2" charset="2"/>
              <a:buChar char="q"/>
            </a:pPr>
            <a:r>
              <a:rPr lang="fr-FR" dirty="0">
                <a:latin typeface="Calibri" panose="020F0502020204030204" pitchFamily="34" charset="0"/>
                <a:ea typeface="Times New Roman" panose="02020603050405020304" pitchFamily="18" charset="0"/>
              </a:rPr>
              <a:t>Le taux client sera validé définitivement en Comité des Engagements, au cas par cas. </a:t>
            </a:r>
            <a:endParaRPr lang="fr-FR" dirty="0"/>
          </a:p>
        </p:txBody>
      </p:sp>
      <p:pic>
        <p:nvPicPr>
          <p:cNvPr id="5" name="Image 4">
            <a:extLst>
              <a:ext uri="{FF2B5EF4-FFF2-40B4-BE49-F238E27FC236}">
                <a16:creationId xmlns:a16="http://schemas.microsoft.com/office/drawing/2014/main" id="{AAEB74D1-5A7D-48C4-A71D-EE04A222B325}"/>
              </a:ext>
            </a:extLst>
          </p:cNvPr>
          <p:cNvPicPr>
            <a:picLocks noChangeAspect="1"/>
          </p:cNvPicPr>
          <p:nvPr/>
        </p:nvPicPr>
        <p:blipFill>
          <a:blip r:embed="rId2"/>
          <a:stretch>
            <a:fillRect/>
          </a:stretch>
        </p:blipFill>
        <p:spPr>
          <a:xfrm>
            <a:off x="5003762" y="3823063"/>
            <a:ext cx="3312924" cy="2375768"/>
          </a:xfrm>
          <a:prstGeom prst="rect">
            <a:avLst/>
          </a:prstGeom>
        </p:spPr>
      </p:pic>
      <p:sp>
        <p:nvSpPr>
          <p:cNvPr id="7" name="Rectangle 6">
            <a:extLst>
              <a:ext uri="{FF2B5EF4-FFF2-40B4-BE49-F238E27FC236}">
                <a16:creationId xmlns:a16="http://schemas.microsoft.com/office/drawing/2014/main" id="{61882E55-EB0D-4D88-B93A-1B3CB2F40AA6}"/>
              </a:ext>
            </a:extLst>
          </p:cNvPr>
          <p:cNvSpPr/>
          <p:nvPr/>
        </p:nvSpPr>
        <p:spPr>
          <a:xfrm>
            <a:off x="3414564" y="4681249"/>
            <a:ext cx="1296637" cy="276999"/>
          </a:xfrm>
          <a:prstGeom prst="rect">
            <a:avLst/>
          </a:prstGeom>
        </p:spPr>
        <p:txBody>
          <a:bodyPr wrap="none">
            <a:spAutoFit/>
          </a:bodyPr>
          <a:lstStyle/>
          <a:p>
            <a:r>
              <a:rPr lang="fr-FR" sz="1200" b="1" u="sng" dirty="0">
                <a:solidFill>
                  <a:srgbClr val="000000"/>
                </a:solidFill>
                <a:latin typeface="Calibri" panose="020F0502020204030204" pitchFamily="34" charset="0"/>
                <a:ea typeface="Calibri" panose="020F0502020204030204" pitchFamily="34" charset="0"/>
              </a:rPr>
              <a:t>Grille indicative</a:t>
            </a:r>
            <a:r>
              <a:rPr lang="fr-FR" sz="1200" b="1" dirty="0">
                <a:solidFill>
                  <a:srgbClr val="000000"/>
                </a:solidFill>
                <a:latin typeface="Calibri" panose="020F0502020204030204" pitchFamily="34" charset="0"/>
                <a:ea typeface="Calibri" panose="020F0502020204030204" pitchFamily="34" charset="0"/>
              </a:rPr>
              <a:t> : </a:t>
            </a:r>
            <a:endParaRPr lang="fr-FR"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611080476"/>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52eb4dc-0ef3-4aa8-8e03-025dbf6c8637"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6930</TotalTime>
  <Words>1665</Words>
  <Application>Microsoft Office PowerPoint</Application>
  <PresentationFormat>Grand écran</PresentationFormat>
  <Paragraphs>221</Paragraphs>
  <Slides>18</Slides>
  <Notes>0</Notes>
  <HiddenSlides>0</HiddenSlides>
  <MMClips>0</MMClips>
  <ScaleCrop>false</ScaleCrop>
  <HeadingPairs>
    <vt:vector size="8" baseType="variant">
      <vt:variant>
        <vt:lpstr>Polices utilisées</vt:lpstr>
      </vt:variant>
      <vt:variant>
        <vt:i4>9</vt:i4>
      </vt:variant>
      <vt:variant>
        <vt:lpstr>Thème</vt:lpstr>
      </vt:variant>
      <vt:variant>
        <vt:i4>1</vt:i4>
      </vt:variant>
      <vt:variant>
        <vt:lpstr>Serveurs OLE incorporés</vt:lpstr>
      </vt:variant>
      <vt:variant>
        <vt:i4>3</vt:i4>
      </vt:variant>
      <vt:variant>
        <vt:lpstr>Titres des diapositives</vt:lpstr>
      </vt:variant>
      <vt:variant>
        <vt:i4>18</vt:i4>
      </vt:variant>
    </vt:vector>
  </HeadingPairs>
  <TitlesOfParts>
    <vt:vector size="31" baseType="lpstr">
      <vt:lpstr>Arial</vt:lpstr>
      <vt:lpstr>Arial Black</vt:lpstr>
      <vt:lpstr>Arial Narrow</vt:lpstr>
      <vt:lpstr>Calibri</vt:lpstr>
      <vt:lpstr>Calibri Light</vt:lpstr>
      <vt:lpstr>Mistral</vt:lpstr>
      <vt:lpstr>Montserrat</vt:lpstr>
      <vt:lpstr>Montserrat Black</vt:lpstr>
      <vt:lpstr>Wingdings</vt:lpstr>
      <vt:lpstr>Thème Office</vt:lpstr>
      <vt:lpstr>Acrobat Document</vt:lpstr>
      <vt:lpstr>Worksheet</vt:lpstr>
      <vt:lpstr>Feuille de calcul Microsoft Excel</vt:lpstr>
      <vt:lpstr>L’HEBDO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REFFORT Didier [CEGEE]</cp:lastModifiedBy>
  <cp:revision>355</cp:revision>
  <dcterms:created xsi:type="dcterms:W3CDTF">2020-06-24T09:20:11Z</dcterms:created>
  <dcterms:modified xsi:type="dcterms:W3CDTF">2023-03-16T17:39:25Z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