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268" r:id="rId6"/>
    <p:sldId id="269" r:id="rId7"/>
    <p:sldId id="271" r:id="rId8"/>
    <p:sldId id="550" r:id="rId9"/>
    <p:sldId id="551" r:id="rId10"/>
    <p:sldId id="552" r:id="rId11"/>
    <p:sldId id="553" r:id="rId12"/>
    <p:sldId id="554" r:id="rId13"/>
    <p:sldId id="555" r:id="rId14"/>
    <p:sldId id="556" r:id="rId15"/>
    <p:sldId id="557" r:id="rId16"/>
    <p:sldId id="560" r:id="rId17"/>
    <p:sldId id="558" r:id="rId18"/>
    <p:sldId id="563" r:id="rId19"/>
    <p:sldId id="564" r:id="rId20"/>
    <p:sldId id="562" r:id="rId21"/>
    <p:sldId id="559" r:id="rId22"/>
    <p:sldId id="566" r:id="rId23"/>
    <p:sldId id="567" r:id="rId24"/>
    <p:sldId id="561" r:id="rId25"/>
    <p:sldId id="570" r:id="rId26"/>
    <p:sldId id="571"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FAB"/>
    <a:srgbClr val="3EAB36"/>
    <a:srgbClr val="0057A6"/>
    <a:srgbClr val="558C0E"/>
    <a:srgbClr val="2010D3"/>
    <a:srgbClr val="1D9DD9"/>
    <a:srgbClr val="FFD817"/>
    <a:srgbClr val="E60B15"/>
    <a:srgbClr val="1EA3E2"/>
    <a:srgbClr val="77BF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10" d="100"/>
          <a:sy n="110" d="100"/>
        </p:scale>
        <p:origin x="12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62ADFC-EDD7-4E36-BDAC-EB5A83F7D702}" type="datetimeFigureOut">
              <a:rPr lang="fr-FR" smtClean="0"/>
              <a:t>03/02/2023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S5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8.png"/><Relationship Id="rId4" Type="http://schemas.microsoft.com/office/2007/relationships/hdphoto" Target="../media/hdphoto4.wdp"/></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1.png"/><Relationship Id="rId1" Type="http://schemas.openxmlformats.org/officeDocument/2006/relationships/slideLayout" Target="../slideLayouts/slideLayout6.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hdphoto" Target="../media/hdphoto6.wdp"/><Relationship Id="rId7" Type="http://schemas.microsoft.com/office/2007/relationships/hdphoto" Target="../media/hdphoto7.wdp"/><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artenariat-caisse-epargne.economiedenergie.fr/" TargetMode="External"/><Relationship Id="rId7"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hyperlink" Target="https://partenariat-caisse-epargne.economiedenergie.fr/collecter-les-aides#cee" TargetMode="External"/><Relationship Id="rId1" Type="http://schemas.openxmlformats.org/officeDocument/2006/relationships/slideLayout" Target="../slideLayouts/slideLayout6.xml"/><Relationship Id="rId6" Type="http://schemas.openxmlformats.org/officeDocument/2006/relationships/image" Target="../media/image55.png"/><Relationship Id="rId5" Type="http://schemas.microsoft.com/office/2007/relationships/hdphoto" Target="../media/hdphoto8.wdp"/><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03/02/2023    S5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5E22E97-2281-45F0-A66A-83CBA2624DB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5027" y="3832091"/>
            <a:ext cx="4449990" cy="2246811"/>
          </a:xfrm>
          <a:prstGeom prst="rect">
            <a:avLst/>
          </a:prstGeom>
          <a:noFill/>
        </p:spPr>
      </p:pic>
      <p:pic>
        <p:nvPicPr>
          <p:cNvPr id="5" name="Image 4">
            <a:extLst>
              <a:ext uri="{FF2B5EF4-FFF2-40B4-BE49-F238E27FC236}">
                <a16:creationId xmlns:a16="http://schemas.microsoft.com/office/drawing/2014/main" id="{099FB1D9-9ACD-4750-9CC3-B524FCBE969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44" b="92821" l="7895" r="94737">
                        <a14:foregroundMark x1="31579" y1="12821" x2="47807" y2="10769"/>
                        <a14:foregroundMark x1="47807" y1="10769" x2="64035" y2="10769"/>
                        <a14:foregroundMark x1="64035" y1="10769" x2="72368" y2="13846"/>
                        <a14:foregroundMark x1="95175" y1="73846" x2="88596" y2="88205"/>
                        <a14:foregroundMark x1="4825" y1="76923" x2="10088" y2="58462"/>
                        <a14:foregroundMark x1="10088" y1="58462" x2="8333" y2="38974"/>
                        <a14:foregroundMark x1="8333" y1="38974" x2="14035" y2="20000"/>
                        <a14:foregroundMark x1="14035" y1="20000" x2="15789" y2="17436"/>
                        <a14:foregroundMark x1="85526" y1="20000" x2="82895" y2="61026"/>
                        <a14:foregroundMark x1="82895" y1="61026" x2="76754" y2="78462"/>
                        <a14:foregroundMark x1="76754" y1="78462" x2="65789" y2="92821"/>
                        <a14:foregroundMark x1="65789" y1="92821" x2="33333" y2="85641"/>
                        <a14:foregroundMark x1="33333" y1="85641" x2="17105" y2="87179"/>
                        <a14:foregroundMark x1="17105" y1="87179" x2="10526" y2="81026"/>
                      </a14:backgroundRemoval>
                    </a14:imgEffect>
                  </a14:imgLayer>
                </a14:imgProps>
              </a:ext>
            </a:extLst>
          </a:blip>
          <a:stretch>
            <a:fillRect/>
          </a:stretch>
        </p:blipFill>
        <p:spPr>
          <a:xfrm>
            <a:off x="7271657" y="2008300"/>
            <a:ext cx="2805501" cy="2399441"/>
          </a:xfrm>
          <a:prstGeom prst="rect">
            <a:avLst/>
          </a:prstGeom>
        </p:spPr>
      </p:pic>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7" name="Rectangle 16">
            <a:extLst>
              <a:ext uri="{FF2B5EF4-FFF2-40B4-BE49-F238E27FC236}">
                <a16:creationId xmlns:a16="http://schemas.microsoft.com/office/drawing/2014/main" id="{ECCB6C47-CF17-47D3-B7F7-D22C3B5FCD16}"/>
              </a:ext>
            </a:extLst>
          </p:cNvPr>
          <p:cNvSpPr/>
          <p:nvPr/>
        </p:nvSpPr>
        <p:spPr>
          <a:xfrm>
            <a:off x="6576629" y="982618"/>
            <a:ext cx="5973092" cy="1631216"/>
          </a:xfrm>
          <a:prstGeom prst="rect">
            <a:avLst/>
          </a:prstGeom>
        </p:spPr>
        <p:txBody>
          <a:bodyPr wrap="square">
            <a:spAutoFit/>
          </a:bodyPr>
          <a:lstStyle/>
          <a:p>
            <a:endParaRPr lang="fr-FR" sz="3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4000" dirty="0">
                <a:latin typeface="Arial Black" panose="020B0A04020102020204" pitchFamily="34" charset="0"/>
                <a:sym typeface="Cabin Condensed"/>
              </a:rPr>
              <a:t> Partenariat</a:t>
            </a:r>
            <a:endParaRPr lang="fr-FR" sz="2800" b="1" dirty="0">
              <a:ln>
                <a:solidFill>
                  <a:prstClr val="white"/>
                </a:solidFill>
              </a:ln>
              <a:solidFill>
                <a:srgbClr val="005FAB"/>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6" name="Rectangle 5">
            <a:extLst>
              <a:ext uri="{FF2B5EF4-FFF2-40B4-BE49-F238E27FC236}">
                <a16:creationId xmlns:a16="http://schemas.microsoft.com/office/drawing/2014/main" id="{A6F11B80-5192-4232-ABE8-DEB56D2F0971}"/>
              </a:ext>
            </a:extLst>
          </p:cNvPr>
          <p:cNvSpPr/>
          <p:nvPr/>
        </p:nvSpPr>
        <p:spPr>
          <a:xfrm>
            <a:off x="10388854" y="5087036"/>
            <a:ext cx="954107" cy="400110"/>
          </a:xfrm>
          <a:prstGeom prst="rect">
            <a:avLst/>
          </a:prstGeom>
        </p:spPr>
        <p:txBody>
          <a:bodyPr wrap="none">
            <a:spAutoFit/>
          </a:bodyPr>
          <a:lstStyle/>
          <a:p>
            <a:r>
              <a:rPr lang="fr-FR" sz="2000" dirty="0">
                <a:latin typeface="Arial Black" panose="020B0A04020102020204" pitchFamily="34" charset="0"/>
                <a:sym typeface="Cabin Condensed"/>
              </a:rPr>
              <a:t>(EDE)</a:t>
            </a:r>
            <a:endParaRPr lang="fr-FR" sz="2000" dirty="0"/>
          </a:p>
        </p:txBody>
      </p:sp>
      <p:pic>
        <p:nvPicPr>
          <p:cNvPr id="7" name="Image 6">
            <a:extLst>
              <a:ext uri="{FF2B5EF4-FFF2-40B4-BE49-F238E27FC236}">
                <a16:creationId xmlns:a16="http://schemas.microsoft.com/office/drawing/2014/main" id="{CDEDA582-E664-455A-8D8B-74E102550DB3}"/>
              </a:ext>
            </a:extLst>
          </p:cNvPr>
          <p:cNvPicPr>
            <a:picLocks noChangeAspect="1"/>
          </p:cNvPicPr>
          <p:nvPr/>
        </p:nvPicPr>
        <p:blipFill>
          <a:blip r:embed="rId5"/>
          <a:stretch>
            <a:fillRect/>
          </a:stretch>
        </p:blipFill>
        <p:spPr>
          <a:xfrm>
            <a:off x="894560" y="1588380"/>
            <a:ext cx="5027268" cy="40983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texte 1">
            <a:extLst>
              <a:ext uri="{FF2B5EF4-FFF2-40B4-BE49-F238E27FC236}">
                <a16:creationId xmlns:a16="http://schemas.microsoft.com/office/drawing/2014/main" id="{FDE66357-AED5-4148-8112-0493640D7CBE}"/>
              </a:ext>
            </a:extLst>
          </p:cNvPr>
          <p:cNvSpPr txBox="1">
            <a:spLocks/>
          </p:cNvSpPr>
          <p:nvPr/>
        </p:nvSpPr>
        <p:spPr>
          <a:xfrm>
            <a:off x="3050435" y="181839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Introduction : les enjeux « Green » et la rénovation énergétique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22" name="Espace réservé du texte 2">
            <a:extLst>
              <a:ext uri="{FF2B5EF4-FFF2-40B4-BE49-F238E27FC236}">
                <a16:creationId xmlns:a16="http://schemas.microsoft.com/office/drawing/2014/main" id="{1B6B2A4D-E2AA-4BEA-B915-75FF243AF66B}"/>
              </a:ext>
            </a:extLst>
          </p:cNvPr>
          <p:cNvSpPr txBox="1">
            <a:spLocks/>
          </p:cNvSpPr>
          <p:nvPr/>
        </p:nvSpPr>
        <p:spPr>
          <a:xfrm>
            <a:off x="3050435" y="315042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Présentation de l’offre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23" name="Espace réservé du texte 3">
            <a:extLst>
              <a:ext uri="{FF2B5EF4-FFF2-40B4-BE49-F238E27FC236}">
                <a16:creationId xmlns:a16="http://schemas.microsoft.com/office/drawing/2014/main" id="{469B96BF-9213-46F4-ACE0-D3910874748B}"/>
              </a:ext>
            </a:extLst>
          </p:cNvPr>
          <p:cNvSpPr txBox="1">
            <a:spLocks/>
          </p:cNvSpPr>
          <p:nvPr/>
        </p:nvSpPr>
        <p:spPr>
          <a:xfrm>
            <a:off x="3050435" y="3850932"/>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parcours client et conseiller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24" name="Espace réservé du texte 4">
            <a:extLst>
              <a:ext uri="{FF2B5EF4-FFF2-40B4-BE49-F238E27FC236}">
                <a16:creationId xmlns:a16="http://schemas.microsoft.com/office/drawing/2014/main" id="{74AA3CEC-ACC7-45F2-BFBD-B87FA966573C}"/>
              </a:ext>
            </a:extLst>
          </p:cNvPr>
          <p:cNvSpPr txBox="1">
            <a:spLocks/>
          </p:cNvSpPr>
          <p:nvPr/>
        </p:nvSpPr>
        <p:spPr>
          <a:xfrm>
            <a:off x="3050435" y="455143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Annexes</a:t>
            </a:r>
          </a:p>
        </p:txBody>
      </p:sp>
      <p:sp>
        <p:nvSpPr>
          <p:cNvPr id="25" name="Espace réservé du texte 7">
            <a:extLst>
              <a:ext uri="{FF2B5EF4-FFF2-40B4-BE49-F238E27FC236}">
                <a16:creationId xmlns:a16="http://schemas.microsoft.com/office/drawing/2014/main" id="{78D817B8-3EDC-4EBD-BE14-DF895EF3876F}"/>
              </a:ext>
            </a:extLst>
          </p:cNvPr>
          <p:cNvSpPr txBox="1">
            <a:spLocks/>
          </p:cNvSpPr>
          <p:nvPr/>
        </p:nvSpPr>
        <p:spPr>
          <a:xfrm>
            <a:off x="2340217" y="181832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581D74"/>
                </a:solidFill>
                <a:effectLst/>
                <a:uLnTx/>
                <a:uFillTx/>
                <a:latin typeface="Arial" panose="020B0604020202020204" pitchFamily="34" charset="0"/>
                <a:cs typeface="Arial" panose="020B0604020202020204" pitchFamily="34" charset="0"/>
                <a:sym typeface="Arial"/>
              </a:rPr>
              <a:t>01</a:t>
            </a:r>
            <a:endParaRPr kumimoji="0" lang="fr-FR" sz="28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endParaRPr>
          </a:p>
        </p:txBody>
      </p:sp>
      <p:sp>
        <p:nvSpPr>
          <p:cNvPr id="26" name="Espace réservé du texte 8">
            <a:extLst>
              <a:ext uri="{FF2B5EF4-FFF2-40B4-BE49-F238E27FC236}">
                <a16:creationId xmlns:a16="http://schemas.microsoft.com/office/drawing/2014/main" id="{28374559-07BB-4BD7-A49B-5A35EFDDDCC1}"/>
              </a:ext>
            </a:extLst>
          </p:cNvPr>
          <p:cNvSpPr txBox="1">
            <a:spLocks/>
          </p:cNvSpPr>
          <p:nvPr/>
        </p:nvSpPr>
        <p:spPr>
          <a:xfrm>
            <a:off x="2340217" y="3150356"/>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B34A8C"/>
                </a:solidFill>
                <a:effectLst/>
                <a:uLnTx/>
                <a:uFillTx/>
                <a:latin typeface="Arial" panose="020B0604020202020204" pitchFamily="34" charset="0"/>
                <a:cs typeface="Arial" panose="020B0604020202020204" pitchFamily="34" charset="0"/>
                <a:sym typeface="Arial"/>
              </a:rPr>
              <a:t>03</a:t>
            </a:r>
            <a:endParaRPr kumimoji="0" lang="fr-FR" sz="28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endParaRPr>
          </a:p>
        </p:txBody>
      </p:sp>
      <p:sp>
        <p:nvSpPr>
          <p:cNvPr id="27" name="Espace réservé du texte 9">
            <a:extLst>
              <a:ext uri="{FF2B5EF4-FFF2-40B4-BE49-F238E27FC236}">
                <a16:creationId xmlns:a16="http://schemas.microsoft.com/office/drawing/2014/main" id="{FA274BCF-7CBC-4273-891C-51CBBB01341D}"/>
              </a:ext>
            </a:extLst>
          </p:cNvPr>
          <p:cNvSpPr txBox="1">
            <a:spLocks/>
          </p:cNvSpPr>
          <p:nvPr/>
        </p:nvSpPr>
        <p:spPr>
          <a:xfrm>
            <a:off x="2340217" y="3850861"/>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00A193"/>
                </a:solidFill>
                <a:effectLst/>
                <a:uLnTx/>
                <a:uFillTx/>
                <a:latin typeface="Arial" panose="020B0604020202020204" pitchFamily="34" charset="0"/>
                <a:cs typeface="Arial" panose="020B0604020202020204" pitchFamily="34" charset="0"/>
                <a:sym typeface="Arial"/>
              </a:rPr>
              <a:t>04</a:t>
            </a:r>
            <a:endParaRPr kumimoji="0" lang="fr-FR" sz="2800" b="1" i="0" u="none" strike="noStrike" kern="1200" cap="none" spc="0" normalizeH="0" baseline="0" noProof="0" dirty="0">
              <a:ln>
                <a:noFill/>
              </a:ln>
              <a:solidFill>
                <a:srgbClr val="00A193"/>
              </a:solidFill>
              <a:effectLst/>
              <a:uLnTx/>
              <a:uFillTx/>
              <a:latin typeface="Arial" panose="020B0604020202020204" pitchFamily="34" charset="0"/>
              <a:cs typeface="Arial" panose="020B0604020202020204" pitchFamily="34" charset="0"/>
              <a:sym typeface="Arial"/>
            </a:endParaRPr>
          </a:p>
        </p:txBody>
      </p:sp>
      <p:sp>
        <p:nvSpPr>
          <p:cNvPr id="28" name="Espace réservé du texte 10">
            <a:extLst>
              <a:ext uri="{FF2B5EF4-FFF2-40B4-BE49-F238E27FC236}">
                <a16:creationId xmlns:a16="http://schemas.microsoft.com/office/drawing/2014/main" id="{67F470F2-ECFC-4AEA-BF14-EEE3FFD10F5C}"/>
              </a:ext>
            </a:extLst>
          </p:cNvPr>
          <p:cNvSpPr txBox="1">
            <a:spLocks/>
          </p:cNvSpPr>
          <p:nvPr/>
        </p:nvSpPr>
        <p:spPr>
          <a:xfrm>
            <a:off x="2340217" y="4538210"/>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05</a:t>
            </a:r>
            <a:endParaRPr kumimoji="0" lang="fr-FR" sz="2800" b="1" i="0" u="none" strike="noStrike" kern="120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29" name="Espace réservé du texte 1">
            <a:extLst>
              <a:ext uri="{FF2B5EF4-FFF2-40B4-BE49-F238E27FC236}">
                <a16:creationId xmlns:a16="http://schemas.microsoft.com/office/drawing/2014/main" id="{C1B32B06-759E-4FEB-9A2A-488AD6D28737}"/>
              </a:ext>
            </a:extLst>
          </p:cNvPr>
          <p:cNvSpPr txBox="1">
            <a:spLocks/>
          </p:cNvSpPr>
          <p:nvPr/>
        </p:nvSpPr>
        <p:spPr>
          <a:xfrm>
            <a:off x="3050435" y="2497531"/>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Pourquoi un partenariat avec Economie d’Energie ?</a:t>
            </a:r>
          </a:p>
        </p:txBody>
      </p:sp>
      <p:sp>
        <p:nvSpPr>
          <p:cNvPr id="30" name="Espace réservé du texte 7">
            <a:extLst>
              <a:ext uri="{FF2B5EF4-FFF2-40B4-BE49-F238E27FC236}">
                <a16:creationId xmlns:a16="http://schemas.microsoft.com/office/drawing/2014/main" id="{93E76CB5-2A38-4AC9-BD0F-8664D06948D6}"/>
              </a:ext>
            </a:extLst>
          </p:cNvPr>
          <p:cNvSpPr txBox="1">
            <a:spLocks/>
          </p:cNvSpPr>
          <p:nvPr/>
        </p:nvSpPr>
        <p:spPr>
          <a:xfrm>
            <a:off x="2340217" y="248430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dirty="0">
                <a:ln>
                  <a:noFill/>
                </a:ln>
                <a:solidFill>
                  <a:srgbClr val="EAB818"/>
                </a:solidFill>
                <a:effectLst/>
                <a:uLnTx/>
                <a:uFillTx/>
                <a:latin typeface="Arial" panose="020B0604020202020204" pitchFamily="34" charset="0"/>
                <a:cs typeface="Arial" panose="020B0604020202020204" pitchFamily="34" charset="0"/>
                <a:sym typeface="Arial"/>
              </a:rPr>
              <a:t>02</a:t>
            </a:r>
          </a:p>
        </p:txBody>
      </p:sp>
      <p:pic>
        <p:nvPicPr>
          <p:cNvPr id="3" name="Image 2">
            <a:extLst>
              <a:ext uri="{FF2B5EF4-FFF2-40B4-BE49-F238E27FC236}">
                <a16:creationId xmlns:a16="http://schemas.microsoft.com/office/drawing/2014/main" id="{E561166A-2C73-44E7-9CB0-D3D9009CBD8E}"/>
              </a:ext>
            </a:extLst>
          </p:cNvPr>
          <p:cNvPicPr>
            <a:picLocks noChangeAspect="1"/>
          </p:cNvPicPr>
          <p:nvPr/>
        </p:nvPicPr>
        <p:blipFill>
          <a:blip r:embed="rId2"/>
          <a:stretch>
            <a:fillRect/>
          </a:stretch>
        </p:blipFill>
        <p:spPr>
          <a:xfrm>
            <a:off x="1063366" y="62166"/>
            <a:ext cx="10199492" cy="542591"/>
          </a:xfrm>
          <a:prstGeom prst="rect">
            <a:avLst/>
          </a:prstGeom>
        </p:spPr>
      </p:pic>
    </p:spTree>
    <p:extLst>
      <p:ext uri="{BB962C8B-B14F-4D97-AF65-F5344CB8AC3E}">
        <p14:creationId xmlns:p14="http://schemas.microsoft.com/office/powerpoint/2010/main" val="265497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5AE31AE5-E515-4DDA-9023-7420ECC6F4EA}"/>
              </a:ext>
            </a:extLst>
          </p:cNvPr>
          <p:cNvSpPr txBox="1">
            <a:spLocks/>
          </p:cNvSpPr>
          <p:nvPr/>
        </p:nvSpPr>
        <p:spPr>
          <a:xfrm>
            <a:off x="3357245" y="3136360"/>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Présentation de l’offre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17" name="Espace réservé du texte 3">
            <a:extLst>
              <a:ext uri="{FF2B5EF4-FFF2-40B4-BE49-F238E27FC236}">
                <a16:creationId xmlns:a16="http://schemas.microsoft.com/office/drawing/2014/main" id="{DD7E8609-857D-47BE-9351-62AEBC0D9567}"/>
              </a:ext>
            </a:extLst>
          </p:cNvPr>
          <p:cNvSpPr txBox="1">
            <a:spLocks/>
          </p:cNvSpPr>
          <p:nvPr/>
        </p:nvSpPr>
        <p:spPr>
          <a:xfrm>
            <a:off x="3357245" y="3836865"/>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parcours client et conseiller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18" name="Espace réservé du texte 4">
            <a:extLst>
              <a:ext uri="{FF2B5EF4-FFF2-40B4-BE49-F238E27FC236}">
                <a16:creationId xmlns:a16="http://schemas.microsoft.com/office/drawing/2014/main" id="{37F58D62-3003-4FCD-A19B-FB2A72CE54F1}"/>
              </a:ext>
            </a:extLst>
          </p:cNvPr>
          <p:cNvSpPr txBox="1">
            <a:spLocks/>
          </p:cNvSpPr>
          <p:nvPr/>
        </p:nvSpPr>
        <p:spPr>
          <a:xfrm>
            <a:off x="3357245" y="4537370"/>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Annexes</a:t>
            </a:r>
          </a:p>
        </p:txBody>
      </p:sp>
      <p:sp>
        <p:nvSpPr>
          <p:cNvPr id="20" name="Espace réservé du texte 8">
            <a:extLst>
              <a:ext uri="{FF2B5EF4-FFF2-40B4-BE49-F238E27FC236}">
                <a16:creationId xmlns:a16="http://schemas.microsoft.com/office/drawing/2014/main" id="{4413F9D9-158A-4056-9B76-E4E4D7FFF8F2}"/>
              </a:ext>
            </a:extLst>
          </p:cNvPr>
          <p:cNvSpPr txBox="1">
            <a:spLocks/>
          </p:cNvSpPr>
          <p:nvPr/>
        </p:nvSpPr>
        <p:spPr>
          <a:xfrm>
            <a:off x="2647027" y="3136289"/>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B34A8C"/>
                </a:solidFill>
                <a:effectLst/>
                <a:uLnTx/>
                <a:uFillTx/>
                <a:latin typeface="Arial" panose="020B0604020202020204" pitchFamily="34" charset="0"/>
                <a:cs typeface="Arial" panose="020B0604020202020204" pitchFamily="34" charset="0"/>
                <a:sym typeface="Arial"/>
              </a:rPr>
              <a:t>03</a:t>
            </a:r>
            <a:endParaRPr kumimoji="0" lang="fr-FR" sz="28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endParaRPr>
          </a:p>
        </p:txBody>
      </p:sp>
      <p:sp>
        <p:nvSpPr>
          <p:cNvPr id="21" name="Espace réservé du texte 9">
            <a:extLst>
              <a:ext uri="{FF2B5EF4-FFF2-40B4-BE49-F238E27FC236}">
                <a16:creationId xmlns:a16="http://schemas.microsoft.com/office/drawing/2014/main" id="{0F2CA5FE-EC1A-47DF-B3E7-9FB8A4AFB391}"/>
              </a:ext>
            </a:extLst>
          </p:cNvPr>
          <p:cNvSpPr txBox="1">
            <a:spLocks/>
          </p:cNvSpPr>
          <p:nvPr/>
        </p:nvSpPr>
        <p:spPr>
          <a:xfrm>
            <a:off x="2647027" y="383679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00A193"/>
                </a:solidFill>
                <a:effectLst/>
                <a:uLnTx/>
                <a:uFillTx/>
                <a:latin typeface="Arial" panose="020B0604020202020204" pitchFamily="34" charset="0"/>
                <a:cs typeface="Arial" panose="020B0604020202020204" pitchFamily="34" charset="0"/>
                <a:sym typeface="Arial"/>
              </a:rPr>
              <a:t>04</a:t>
            </a:r>
            <a:endParaRPr kumimoji="0" lang="fr-FR" sz="2800" b="1" i="0" u="none" strike="noStrike" kern="1200" cap="none" spc="0" normalizeH="0" baseline="0" noProof="0" dirty="0">
              <a:ln>
                <a:noFill/>
              </a:ln>
              <a:solidFill>
                <a:srgbClr val="00A193"/>
              </a:solidFill>
              <a:effectLst/>
              <a:uLnTx/>
              <a:uFillTx/>
              <a:latin typeface="Arial" panose="020B0604020202020204" pitchFamily="34" charset="0"/>
              <a:cs typeface="Arial" panose="020B0604020202020204" pitchFamily="34" charset="0"/>
              <a:sym typeface="Arial"/>
            </a:endParaRPr>
          </a:p>
        </p:txBody>
      </p:sp>
      <p:sp>
        <p:nvSpPr>
          <p:cNvPr id="22" name="Espace réservé du texte 10">
            <a:extLst>
              <a:ext uri="{FF2B5EF4-FFF2-40B4-BE49-F238E27FC236}">
                <a16:creationId xmlns:a16="http://schemas.microsoft.com/office/drawing/2014/main" id="{3E188F29-95E4-4921-91E2-3927ED15FD59}"/>
              </a:ext>
            </a:extLst>
          </p:cNvPr>
          <p:cNvSpPr txBox="1">
            <a:spLocks/>
          </p:cNvSpPr>
          <p:nvPr/>
        </p:nvSpPr>
        <p:spPr>
          <a:xfrm>
            <a:off x="2647027" y="452414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05</a:t>
            </a:r>
            <a:endParaRPr kumimoji="0" lang="fr-FR" sz="2800" b="1" i="0" u="none" strike="noStrike" kern="120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23" name="Espace réservé du texte 1">
            <a:extLst>
              <a:ext uri="{FF2B5EF4-FFF2-40B4-BE49-F238E27FC236}">
                <a16:creationId xmlns:a16="http://schemas.microsoft.com/office/drawing/2014/main" id="{4C3501F7-D705-473F-A352-AC4AA0E37748}"/>
              </a:ext>
            </a:extLst>
          </p:cNvPr>
          <p:cNvSpPr txBox="1">
            <a:spLocks/>
          </p:cNvSpPr>
          <p:nvPr/>
        </p:nvSpPr>
        <p:spPr>
          <a:xfrm>
            <a:off x="3357245" y="248346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Pourquoi un partenariat avec Economie d’Energie ?</a:t>
            </a:r>
          </a:p>
        </p:txBody>
      </p:sp>
      <p:sp>
        <p:nvSpPr>
          <p:cNvPr id="24" name="Espace réservé du texte 7">
            <a:extLst>
              <a:ext uri="{FF2B5EF4-FFF2-40B4-BE49-F238E27FC236}">
                <a16:creationId xmlns:a16="http://schemas.microsoft.com/office/drawing/2014/main" id="{05C2337F-046F-46A6-804D-1964F915F00E}"/>
              </a:ext>
            </a:extLst>
          </p:cNvPr>
          <p:cNvSpPr txBox="1">
            <a:spLocks/>
          </p:cNvSpPr>
          <p:nvPr/>
        </p:nvSpPr>
        <p:spPr>
          <a:xfrm>
            <a:off x="2647027" y="2470237"/>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dirty="0">
                <a:ln>
                  <a:noFill/>
                </a:ln>
                <a:solidFill>
                  <a:srgbClr val="EAB818"/>
                </a:solidFill>
                <a:effectLst/>
                <a:uLnTx/>
                <a:uFillTx/>
                <a:latin typeface="Arial" panose="020B0604020202020204" pitchFamily="34" charset="0"/>
                <a:cs typeface="Arial" panose="020B0604020202020204" pitchFamily="34" charset="0"/>
                <a:sym typeface="Arial"/>
              </a:rPr>
              <a:t>02</a:t>
            </a:r>
          </a:p>
        </p:txBody>
      </p:sp>
      <p:pic>
        <p:nvPicPr>
          <p:cNvPr id="3" name="Image 2">
            <a:extLst>
              <a:ext uri="{FF2B5EF4-FFF2-40B4-BE49-F238E27FC236}">
                <a16:creationId xmlns:a16="http://schemas.microsoft.com/office/drawing/2014/main" id="{251DEC22-A688-4FA6-81D4-5FDD40D5FDF6}"/>
              </a:ext>
            </a:extLst>
          </p:cNvPr>
          <p:cNvPicPr>
            <a:picLocks noChangeAspect="1"/>
          </p:cNvPicPr>
          <p:nvPr/>
        </p:nvPicPr>
        <p:blipFill>
          <a:blip r:embed="rId2"/>
          <a:stretch>
            <a:fillRect/>
          </a:stretch>
        </p:blipFill>
        <p:spPr>
          <a:xfrm>
            <a:off x="2269966" y="1428206"/>
            <a:ext cx="9668816" cy="9432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1073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707886"/>
          </a:xfrm>
          <a:prstGeom prst="rect">
            <a:avLst/>
          </a:prstGeom>
        </p:spPr>
        <p:txBody>
          <a:bodyPr wrap="square">
            <a:spAutoFit/>
          </a:bodyPr>
          <a:lstStyle/>
          <a:p>
            <a:r>
              <a:rPr lang="fr-FR" sz="2000" dirty="0">
                <a:solidFill>
                  <a:srgbClr val="000000"/>
                </a:solidFill>
                <a:latin typeface="Montserrat" panose="00000500000000000000" pitchFamily="2" charset="0"/>
              </a:rPr>
              <a:t>La transition énergétique</a:t>
            </a:r>
          </a:p>
          <a:p>
            <a:endParaRPr lang="fr-FR" sz="2000" dirty="0">
              <a:solidFill>
                <a:srgbClr val="000000"/>
              </a:solidFill>
              <a:latin typeface="Montserrat" panose="00000500000000000000" pitchFamily="2" charset="0"/>
            </a:endParaRP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Un des principaux moteurs de croissance d’ici 2024</a:t>
            </a:r>
            <a:endParaRPr lang="fr-FR" b="1" dirty="0"/>
          </a:p>
        </p:txBody>
      </p:sp>
      <p:sp>
        <p:nvSpPr>
          <p:cNvPr id="4" name="object 6">
            <a:extLst>
              <a:ext uri="{FF2B5EF4-FFF2-40B4-BE49-F238E27FC236}">
                <a16:creationId xmlns:a16="http://schemas.microsoft.com/office/drawing/2014/main" id="{F71F10D6-62B7-40AC-B682-F4A2A5AF9875}"/>
              </a:ext>
            </a:extLst>
          </p:cNvPr>
          <p:cNvSpPr/>
          <p:nvPr/>
        </p:nvSpPr>
        <p:spPr>
          <a:xfrm>
            <a:off x="469254" y="1967975"/>
            <a:ext cx="5520485" cy="3619040"/>
          </a:xfrm>
          <a:custGeom>
            <a:avLst/>
            <a:gdLst/>
            <a:ahLst/>
            <a:cxnLst/>
            <a:rect l="l" t="t" r="r" b="b"/>
            <a:pathLst>
              <a:path w="2860675" h="3446145">
                <a:moveTo>
                  <a:pt x="0" y="3445764"/>
                </a:moveTo>
                <a:lnTo>
                  <a:pt x="2860548" y="3445764"/>
                </a:lnTo>
                <a:lnTo>
                  <a:pt x="2860548" y="0"/>
                </a:lnTo>
                <a:lnTo>
                  <a:pt x="0" y="0"/>
                </a:lnTo>
                <a:lnTo>
                  <a:pt x="0" y="3445764"/>
                </a:lnTo>
                <a:close/>
              </a:path>
            </a:pathLst>
          </a:custGeom>
          <a:ln w="25907">
            <a:noFill/>
          </a:ln>
        </p:spPr>
        <p:txBody>
          <a:bodyPr wrap="square" lIns="0" tIns="0" rIns="0" bIns="0" rtlCol="0"/>
          <a:lstStyle/>
          <a:p>
            <a:pPr marL="9525" algn="ctr" defTabSz="685800">
              <a:spcBef>
                <a:spcPts val="71"/>
              </a:spcBef>
              <a:defRPr/>
            </a:pPr>
            <a:r>
              <a:rPr lang="fr-FR" sz="1600" b="1" kern="1200" spc="-8" dirty="0">
                <a:solidFill>
                  <a:srgbClr val="C00000"/>
                </a:solidFill>
                <a:latin typeface="+mj-lt"/>
                <a:ea typeface="+mn-ea"/>
              </a:rPr>
              <a:t>Sur le marché des Professionnels,</a:t>
            </a:r>
            <a:endParaRPr lang="fr-FR" sz="1600" b="1" kern="1200" dirty="0">
              <a:solidFill>
                <a:srgbClr val="C00000"/>
              </a:solidFill>
              <a:latin typeface="+mj-lt"/>
              <a:ea typeface="+mn-ea"/>
            </a:endParaRPr>
          </a:p>
          <a:p>
            <a:pPr marL="280988" indent="-214313" algn="just" defTabSz="685800">
              <a:spcBef>
                <a:spcPts val="900"/>
              </a:spcBef>
              <a:buClr>
                <a:srgbClr val="00B050"/>
              </a:buClr>
              <a:buFont typeface="Wingdings" panose="05000000000000000000" pitchFamily="2" charset="2"/>
              <a:buChar char="§"/>
              <a:defRPr/>
            </a:pPr>
            <a:endParaRPr lang="fr-FR" sz="1600" b="1" kern="1200" dirty="0">
              <a:latin typeface="+mj-lt"/>
              <a:ea typeface="+mn-ea"/>
              <a:cs typeface="+mn-cs"/>
            </a:endParaRPr>
          </a:p>
          <a:p>
            <a:pPr marL="280988" indent="-214313" algn="just" defTabSz="685800">
              <a:spcBef>
                <a:spcPts val="900"/>
              </a:spcBef>
              <a:buClr>
                <a:srgbClr val="92D050"/>
              </a:buClr>
              <a:buFont typeface="Wingdings" panose="05000000000000000000" pitchFamily="2" charset="2"/>
              <a:buChar char="§"/>
              <a:defRPr/>
            </a:pPr>
            <a:r>
              <a:rPr lang="fr-FR" sz="1600" kern="1200" dirty="0">
                <a:ea typeface="+mn-ea"/>
                <a:cs typeface="+mn-cs"/>
              </a:rPr>
              <a:t>Être un </a:t>
            </a:r>
            <a:r>
              <a:rPr lang="fr-FR" sz="1600" b="1" kern="1200" dirty="0">
                <a:ea typeface="+mn-ea"/>
                <a:cs typeface="+mn-cs"/>
              </a:rPr>
              <a:t>acteur bancaire de référence </a:t>
            </a:r>
            <a:r>
              <a:rPr lang="fr-FR" sz="1600" kern="1200" dirty="0">
                <a:ea typeface="+mn-ea"/>
                <a:cs typeface="+mn-cs"/>
              </a:rPr>
              <a:t>de la transition énergétique avec une posture d’experts</a:t>
            </a:r>
          </a:p>
          <a:p>
            <a:pPr marL="280988" indent="-214313" algn="just" defTabSz="685800">
              <a:spcBef>
                <a:spcPts val="900"/>
              </a:spcBef>
              <a:buClr>
                <a:srgbClr val="92D050"/>
              </a:buClr>
              <a:buFont typeface="Wingdings" panose="05000000000000000000" pitchFamily="2" charset="2"/>
              <a:buChar char="§"/>
              <a:defRPr/>
            </a:pPr>
            <a:r>
              <a:rPr lang="fr-FR" sz="1600" kern="1200" dirty="0">
                <a:ea typeface="+mn-ea"/>
                <a:cs typeface="+mn-cs"/>
              </a:rPr>
              <a:t>Accompagner la limitation des </a:t>
            </a:r>
            <a:r>
              <a:rPr lang="fr-FR" sz="1600" kern="1200" dirty="0">
                <a:solidFill>
                  <a:srgbClr val="92D050"/>
                </a:solidFill>
                <a:ea typeface="+mn-ea"/>
                <a:cs typeface="+mn-cs"/>
              </a:rPr>
              <a:t>risques climatiques </a:t>
            </a:r>
          </a:p>
          <a:p>
            <a:pPr marL="280988" indent="-214313" algn="just" defTabSz="685800">
              <a:spcBef>
                <a:spcPts val="900"/>
              </a:spcBef>
              <a:buClr>
                <a:srgbClr val="92D050"/>
              </a:buClr>
              <a:buFont typeface="Wingdings" panose="05000000000000000000" pitchFamily="2" charset="2"/>
              <a:buChar char="§"/>
              <a:defRPr/>
            </a:pPr>
            <a:r>
              <a:rPr lang="fr-FR" sz="1600" kern="1200" dirty="0">
                <a:ea typeface="+mn-ea"/>
                <a:cs typeface="+mn-cs"/>
              </a:rPr>
              <a:t>Accompagner la </a:t>
            </a:r>
            <a:r>
              <a:rPr lang="fr-FR" sz="1600" kern="1200" dirty="0">
                <a:solidFill>
                  <a:srgbClr val="92D050"/>
                </a:solidFill>
                <a:ea typeface="+mn-ea"/>
                <a:cs typeface="+mn-cs"/>
              </a:rPr>
              <a:t>transformation de nos clients</a:t>
            </a:r>
            <a:r>
              <a:rPr lang="fr-FR" sz="1600" kern="1200" dirty="0">
                <a:ea typeface="+mn-ea"/>
                <a:cs typeface="+mn-cs"/>
              </a:rPr>
              <a:t>. Ambition : accompagner </a:t>
            </a:r>
            <a:r>
              <a:rPr lang="fr-FR" sz="1600" b="1" kern="1200" dirty="0">
                <a:ea typeface="+mn-ea"/>
                <a:cs typeface="+mn-cs"/>
              </a:rPr>
              <a:t>1 </a:t>
            </a:r>
            <a:r>
              <a:rPr lang="fr-FR" sz="1600" b="1" dirty="0"/>
              <a:t>client </a:t>
            </a:r>
            <a:r>
              <a:rPr lang="fr-FR" sz="1600" b="1" kern="1200" dirty="0">
                <a:ea typeface="+mn-ea"/>
                <a:cs typeface="+mn-cs"/>
              </a:rPr>
              <a:t> sur 3 </a:t>
            </a:r>
            <a:r>
              <a:rPr lang="fr-FR" sz="1600" kern="1200" dirty="0">
                <a:ea typeface="+mn-ea"/>
                <a:cs typeface="+mn-cs"/>
              </a:rPr>
              <a:t>dans son diagnostic de transition</a:t>
            </a:r>
          </a:p>
          <a:p>
            <a:pPr marL="280988" indent="-214313" algn="just" defTabSz="685800">
              <a:spcBef>
                <a:spcPts val="900"/>
              </a:spcBef>
              <a:buClr>
                <a:srgbClr val="92D050"/>
              </a:buClr>
              <a:buFont typeface="Wingdings" panose="05000000000000000000" pitchFamily="2" charset="2"/>
              <a:buChar char="§"/>
              <a:defRPr/>
            </a:pPr>
            <a:r>
              <a:rPr lang="fr-FR" sz="1600" kern="1200" dirty="0">
                <a:solidFill>
                  <a:srgbClr val="92D050"/>
                </a:solidFill>
                <a:ea typeface="+mn-ea"/>
                <a:cs typeface="+mn-cs"/>
              </a:rPr>
              <a:t>Financer</a:t>
            </a:r>
            <a:r>
              <a:rPr lang="fr-FR" sz="1600" kern="1200" dirty="0">
                <a:ea typeface="+mn-ea"/>
                <a:cs typeface="+mn-cs"/>
              </a:rPr>
              <a:t> la transformation. </a:t>
            </a:r>
          </a:p>
          <a:p>
            <a:pPr marL="280988" indent="-214313" algn="just" defTabSz="685800">
              <a:buClr>
                <a:srgbClr val="92D050"/>
              </a:buClr>
              <a:buFont typeface="Wingdings" panose="05000000000000000000" pitchFamily="2" charset="2"/>
              <a:buChar char="§"/>
              <a:defRPr/>
            </a:pPr>
            <a:endParaRPr lang="fr-FR" sz="1600" i="1" kern="1200" dirty="0">
              <a:solidFill>
                <a:srgbClr val="FF0000"/>
              </a:solidFill>
              <a:ea typeface="+mn-ea"/>
              <a:cs typeface="+mn-cs"/>
            </a:endParaRPr>
          </a:p>
          <a:p>
            <a:pPr marL="280988" indent="-214313" algn="just">
              <a:buClr>
                <a:srgbClr val="92D050"/>
              </a:buClr>
              <a:buFont typeface="Wingdings" panose="05000000000000000000" pitchFamily="2" charset="2"/>
              <a:buChar char="§"/>
              <a:defRPr/>
            </a:pPr>
            <a:r>
              <a:rPr lang="fr-FR" sz="1600" dirty="0"/>
              <a:t>Prendre </a:t>
            </a:r>
            <a:r>
              <a:rPr lang="fr-FR" sz="1600" dirty="0">
                <a:solidFill>
                  <a:srgbClr val="92D050"/>
                </a:solidFill>
              </a:rPr>
              <a:t>une position de leadership </a:t>
            </a:r>
            <a:r>
              <a:rPr lang="fr-FR" sz="1600" dirty="0"/>
              <a:t>sur</a:t>
            </a:r>
            <a:r>
              <a:rPr lang="fr-FR" sz="1600" dirty="0">
                <a:solidFill>
                  <a:srgbClr val="00B050"/>
                </a:solidFill>
              </a:rPr>
              <a:t> </a:t>
            </a:r>
            <a:r>
              <a:rPr lang="fr-FR" sz="1600" dirty="0"/>
              <a:t>le marché de la rénovation énergétique en systématisant les propositions clients</a:t>
            </a:r>
          </a:p>
          <a:p>
            <a:pPr marL="280988" indent="-214313" algn="just">
              <a:buClr>
                <a:srgbClr val="00B050"/>
              </a:buClr>
              <a:buFont typeface="Wingdings" panose="05000000000000000000" pitchFamily="2" charset="2"/>
              <a:buChar char="§"/>
              <a:defRPr/>
            </a:pPr>
            <a:endParaRPr lang="fr-FR" sz="1600" dirty="0">
              <a:latin typeface="+mj-lt"/>
            </a:endParaRPr>
          </a:p>
          <a:p>
            <a:pPr marL="66675" algn="just" defTabSz="685800">
              <a:buClr>
                <a:srgbClr val="00B050"/>
              </a:buClr>
              <a:defRPr/>
            </a:pPr>
            <a:endParaRPr lang="fr-FR" sz="1600" i="1" dirty="0">
              <a:solidFill>
                <a:srgbClr val="FF0000"/>
              </a:solidFill>
              <a:latin typeface="+mj-lt"/>
            </a:endParaRPr>
          </a:p>
          <a:p>
            <a:pPr marL="66675" algn="just" defTabSz="685800">
              <a:buClr>
                <a:srgbClr val="00B050"/>
              </a:buClr>
              <a:defRPr/>
            </a:pPr>
            <a:endParaRPr lang="fr-FR" sz="1600" i="1" kern="1200" dirty="0">
              <a:solidFill>
                <a:srgbClr val="FF0000"/>
              </a:solidFill>
              <a:latin typeface="+mj-lt"/>
              <a:ea typeface="+mn-ea"/>
              <a:cs typeface="+mn-cs"/>
            </a:endParaRPr>
          </a:p>
          <a:p>
            <a:pPr marL="66675" algn="just" defTabSz="685800">
              <a:buClr>
                <a:srgbClr val="00B050"/>
              </a:buClr>
              <a:defRPr/>
            </a:pPr>
            <a:endParaRPr lang="fr-FR" sz="1600" i="1" dirty="0">
              <a:solidFill>
                <a:srgbClr val="FF0000"/>
              </a:solidFill>
              <a:latin typeface="+mj-lt"/>
            </a:endParaRPr>
          </a:p>
          <a:p>
            <a:pPr marL="66675" algn="just" defTabSz="685800">
              <a:buClr>
                <a:srgbClr val="00B050"/>
              </a:buClr>
              <a:defRPr/>
            </a:pPr>
            <a:endParaRPr lang="fr-FR" sz="1600" i="1" kern="1200" dirty="0">
              <a:solidFill>
                <a:srgbClr val="FF0000"/>
              </a:solidFill>
              <a:latin typeface="+mj-lt"/>
              <a:ea typeface="+mn-ea"/>
              <a:cs typeface="+mn-cs"/>
            </a:endParaRPr>
          </a:p>
          <a:p>
            <a:pPr marL="66675" algn="just" defTabSz="685800">
              <a:spcBef>
                <a:spcPts val="450"/>
              </a:spcBef>
              <a:buClr>
                <a:srgbClr val="00B050"/>
              </a:buClr>
              <a:defRPr/>
            </a:pPr>
            <a:endParaRPr lang="fr-FR" sz="1600" kern="1200" dirty="0">
              <a:latin typeface="+mj-lt"/>
              <a:ea typeface="+mn-ea"/>
            </a:endParaRPr>
          </a:p>
        </p:txBody>
      </p:sp>
      <p:sp>
        <p:nvSpPr>
          <p:cNvPr id="5" name="object 12">
            <a:extLst>
              <a:ext uri="{FF2B5EF4-FFF2-40B4-BE49-F238E27FC236}">
                <a16:creationId xmlns:a16="http://schemas.microsoft.com/office/drawing/2014/main" id="{B1518FEF-0924-4259-9903-326389FBDFF5}"/>
              </a:ext>
            </a:extLst>
          </p:cNvPr>
          <p:cNvSpPr/>
          <p:nvPr/>
        </p:nvSpPr>
        <p:spPr>
          <a:xfrm>
            <a:off x="6477156" y="1654433"/>
            <a:ext cx="4871311" cy="4058470"/>
          </a:xfrm>
          <a:custGeom>
            <a:avLst/>
            <a:gdLst/>
            <a:ahLst/>
            <a:cxnLst/>
            <a:rect l="l" t="t" r="r" b="b"/>
            <a:pathLst>
              <a:path w="2743200" h="3444240">
                <a:moveTo>
                  <a:pt x="0" y="3444240"/>
                </a:moveTo>
                <a:lnTo>
                  <a:pt x="2743200" y="3444240"/>
                </a:lnTo>
                <a:lnTo>
                  <a:pt x="2743200" y="0"/>
                </a:lnTo>
                <a:lnTo>
                  <a:pt x="0" y="0"/>
                </a:lnTo>
                <a:lnTo>
                  <a:pt x="0" y="3444240"/>
                </a:lnTo>
                <a:close/>
              </a:path>
            </a:pathLst>
          </a:custGeom>
          <a:ln w="25908">
            <a:noFill/>
          </a:ln>
        </p:spPr>
        <p:txBody>
          <a:bodyPr wrap="square" lIns="0" tIns="0" rIns="0" bIns="0" rtlCol="0"/>
          <a:lstStyle/>
          <a:p>
            <a:pPr algn="just" defTabSz="685800">
              <a:spcBef>
                <a:spcPts val="71"/>
              </a:spcBef>
              <a:defRPr/>
            </a:pPr>
            <a:endParaRPr lang="fr-FR" sz="1600" b="1" kern="1200" spc="-4" dirty="0">
              <a:solidFill>
                <a:srgbClr val="663179"/>
              </a:solidFill>
              <a:latin typeface="+mj-lt"/>
              <a:ea typeface="+mn-ea"/>
            </a:endParaRPr>
          </a:p>
          <a:p>
            <a:pPr algn="ctr" defTabSz="685800">
              <a:spcBef>
                <a:spcPts val="71"/>
              </a:spcBef>
              <a:defRPr/>
            </a:pPr>
            <a:r>
              <a:rPr lang="fr-FR" sz="1600" b="1" kern="1200" spc="-4" dirty="0">
                <a:solidFill>
                  <a:srgbClr val="92D050"/>
                </a:solidFill>
                <a:latin typeface="+mj-lt"/>
                <a:ea typeface="+mn-ea"/>
              </a:rPr>
              <a:t> </a:t>
            </a:r>
            <a:r>
              <a:rPr lang="fr-FR" sz="1600" b="1" kern="1200" spc="-4" dirty="0">
                <a:solidFill>
                  <a:srgbClr val="C00000"/>
                </a:solidFill>
                <a:latin typeface="+mj-lt"/>
                <a:ea typeface="+mn-ea"/>
              </a:rPr>
              <a:t>Sur les Energies Renouvelables</a:t>
            </a:r>
          </a:p>
          <a:p>
            <a:pPr marL="214313" indent="-214313" algn="just" defTabSz="685800">
              <a:buFont typeface="Arial" panose="020B0604020202020204" pitchFamily="34" charset="0"/>
              <a:buChar char="•"/>
              <a:defRPr/>
            </a:pPr>
            <a:endParaRPr lang="fr-FR" sz="1600" b="1" kern="1200" dirty="0">
              <a:latin typeface="+mj-lt"/>
              <a:ea typeface="+mn-ea"/>
              <a:cs typeface="+mn-cs"/>
            </a:endParaRPr>
          </a:p>
          <a:p>
            <a:pPr marL="214313" indent="-214313" algn="just" defTabSz="685800">
              <a:buFont typeface="Arial" panose="020B0604020202020204" pitchFamily="34" charset="0"/>
              <a:buChar char="•"/>
              <a:defRPr/>
            </a:pPr>
            <a:endParaRPr lang="fr-FR" sz="1600" b="1" kern="1200" dirty="0">
              <a:latin typeface="+mj-lt"/>
              <a:ea typeface="+mn-ea"/>
              <a:cs typeface="+mn-cs"/>
            </a:endParaRPr>
          </a:p>
          <a:p>
            <a:pPr marL="280988" indent="-214313" algn="just">
              <a:spcBef>
                <a:spcPts val="900"/>
              </a:spcBef>
              <a:buClr>
                <a:srgbClr val="92D050"/>
              </a:buClr>
              <a:buFont typeface="Wingdings" panose="05000000000000000000" pitchFamily="2" charset="2"/>
              <a:buChar char="§"/>
              <a:defRPr/>
            </a:pPr>
            <a:r>
              <a:rPr lang="fr-FR" sz="1600" kern="1200" dirty="0">
                <a:ea typeface="+mn-ea"/>
                <a:cs typeface="+mn-cs"/>
              </a:rPr>
              <a:t>Maintenir notre position de </a:t>
            </a:r>
            <a:r>
              <a:rPr lang="fr-FR" sz="1600" kern="1200" dirty="0">
                <a:solidFill>
                  <a:srgbClr val="92D050"/>
                </a:solidFill>
                <a:ea typeface="+mn-ea"/>
                <a:cs typeface="+mn-cs"/>
              </a:rPr>
              <a:t>co-leader</a:t>
            </a:r>
            <a:r>
              <a:rPr lang="fr-FR" sz="1600" kern="1200" dirty="0">
                <a:ea typeface="+mn-ea"/>
                <a:cs typeface="+mn-cs"/>
              </a:rPr>
              <a:t> des énergies renouvelables en région. </a:t>
            </a:r>
            <a:r>
              <a:rPr lang="fr-FR" sz="1600" dirty="0"/>
              <a:t>Ambition : accompagner </a:t>
            </a:r>
            <a:r>
              <a:rPr lang="fr-FR" sz="1600" b="1" dirty="0"/>
              <a:t>1 client sur 4 </a:t>
            </a:r>
            <a:r>
              <a:rPr lang="fr-FR" sz="1600" dirty="0"/>
              <a:t>en énergies renouvelables pour devenir un acteur majeur du conseil en région.</a:t>
            </a:r>
          </a:p>
          <a:p>
            <a:pPr marL="280988" indent="-214313" algn="just" defTabSz="685800">
              <a:spcBef>
                <a:spcPts val="900"/>
              </a:spcBef>
              <a:buClr>
                <a:srgbClr val="92D050"/>
              </a:buClr>
              <a:buFont typeface="Wingdings" panose="05000000000000000000" pitchFamily="2" charset="2"/>
              <a:buChar char="§"/>
              <a:defRPr/>
            </a:pPr>
            <a:r>
              <a:rPr lang="fr-FR" sz="1600" kern="1200" dirty="0">
                <a:ea typeface="+mn-ea"/>
                <a:cs typeface="+mn-cs"/>
              </a:rPr>
              <a:t>Nous coordonner et constituer des </a:t>
            </a:r>
            <a:r>
              <a:rPr lang="fr-FR" sz="1600" kern="1200" dirty="0">
                <a:solidFill>
                  <a:srgbClr val="92D050"/>
                </a:solidFill>
                <a:ea typeface="+mn-ea"/>
                <a:cs typeface="+mn-cs"/>
              </a:rPr>
              <a:t>pôles d’expertises </a:t>
            </a:r>
            <a:r>
              <a:rPr lang="fr-FR" sz="1600" kern="1200" dirty="0">
                <a:ea typeface="+mn-ea"/>
                <a:cs typeface="+mn-cs"/>
              </a:rPr>
              <a:t>pour pénétrer les marchés en croissance </a:t>
            </a:r>
          </a:p>
          <a:p>
            <a:pPr algn="just" defTabSz="685800">
              <a:spcBef>
                <a:spcPts val="71"/>
              </a:spcBef>
              <a:defRPr/>
            </a:pPr>
            <a:endParaRPr lang="fr-FR" sz="1600" kern="1200" dirty="0">
              <a:latin typeface="+mj-lt"/>
              <a:ea typeface="+mn-ea"/>
            </a:endParaRPr>
          </a:p>
        </p:txBody>
      </p:sp>
      <p:sp>
        <p:nvSpPr>
          <p:cNvPr id="3" name="ZoneTexte 2">
            <a:extLst>
              <a:ext uri="{FF2B5EF4-FFF2-40B4-BE49-F238E27FC236}">
                <a16:creationId xmlns:a16="http://schemas.microsoft.com/office/drawing/2014/main" id="{06EEFA39-DB61-4F46-A40F-0A7E12E46888}"/>
              </a:ext>
            </a:extLst>
          </p:cNvPr>
          <p:cNvSpPr txBox="1"/>
          <p:nvPr/>
        </p:nvSpPr>
        <p:spPr>
          <a:xfrm>
            <a:off x="482567" y="1181409"/>
            <a:ext cx="3040810" cy="369332"/>
          </a:xfrm>
          <a:prstGeom prst="rect">
            <a:avLst/>
          </a:prstGeom>
          <a:noFill/>
          <a:ln>
            <a:solidFill>
              <a:schemeClr val="bg1">
                <a:lumMod val="65000"/>
              </a:schemeClr>
            </a:solidFill>
          </a:ln>
        </p:spPr>
        <p:txBody>
          <a:bodyPr wrap="square" rtlCol="0">
            <a:spAutoFit/>
          </a:bodyPr>
          <a:lstStyle/>
          <a:p>
            <a:r>
              <a:rPr lang="fr-FR" b="1" dirty="0"/>
              <a:t>Rappel de nos ambitions:</a:t>
            </a:r>
          </a:p>
        </p:txBody>
      </p:sp>
    </p:spTree>
    <p:extLst>
      <p:ext uri="{BB962C8B-B14F-4D97-AF65-F5344CB8AC3E}">
        <p14:creationId xmlns:p14="http://schemas.microsoft.com/office/powerpoint/2010/main" val="2906182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3324961-7CFB-4D31-893C-78C7BE197B79}"/>
              </a:ext>
            </a:extLst>
          </p:cNvPr>
          <p:cNvPicPr>
            <a:picLocks noChangeAspect="1"/>
          </p:cNvPicPr>
          <p:nvPr/>
        </p:nvPicPr>
        <p:blipFill>
          <a:blip r:embed="rId2"/>
          <a:stretch>
            <a:fillRect/>
          </a:stretch>
        </p:blipFill>
        <p:spPr>
          <a:xfrm>
            <a:off x="69669" y="987566"/>
            <a:ext cx="11965577" cy="4176814"/>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Un partenariat au service de nos clients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10119361" cy="369332"/>
          </a:xfrm>
          <a:prstGeom prst="rect">
            <a:avLst/>
          </a:prstGeom>
        </p:spPr>
        <p:txBody>
          <a:bodyPr wrap="square">
            <a:spAutoFit/>
          </a:bodyPr>
          <a:lstStyle/>
          <a:p>
            <a:r>
              <a:rPr lang="fr-FR" b="1" dirty="0">
                <a:solidFill>
                  <a:srgbClr val="000000"/>
                </a:solidFill>
                <a:latin typeface="Montserrat" panose="00000500000000000000" pitchFamily="2" charset="0"/>
              </a:rPr>
              <a:t>Objectif : accompagner nos clients dans leur transition environnementale</a:t>
            </a:r>
            <a:endParaRPr lang="fr-FR" b="1" dirty="0"/>
          </a:p>
        </p:txBody>
      </p:sp>
      <p:sp>
        <p:nvSpPr>
          <p:cNvPr id="21" name="ZoneTexte 20">
            <a:extLst>
              <a:ext uri="{FF2B5EF4-FFF2-40B4-BE49-F238E27FC236}">
                <a16:creationId xmlns:a16="http://schemas.microsoft.com/office/drawing/2014/main" id="{6BD8BA50-CCBE-4626-8966-D6B4B4736B39}"/>
              </a:ext>
            </a:extLst>
          </p:cNvPr>
          <p:cNvSpPr txBox="1"/>
          <p:nvPr/>
        </p:nvSpPr>
        <p:spPr>
          <a:xfrm flipH="1">
            <a:off x="299201" y="5380880"/>
            <a:ext cx="11727335" cy="369332"/>
          </a:xfrm>
          <a:prstGeom prst="rect">
            <a:avLst/>
          </a:prstGeom>
          <a:solidFill>
            <a:srgbClr val="DBEBC7"/>
          </a:solidFill>
        </p:spPr>
        <p:txBody>
          <a:bodyPr wrap="square" rtlCol="0">
            <a:spAutoFit/>
          </a:bodyPr>
          <a:lstStyle/>
          <a:p>
            <a:pPr algn="ctr"/>
            <a:r>
              <a:rPr lang="fr-FR" b="1" kern="0" dirty="0">
                <a:solidFill>
                  <a:srgbClr val="000000">
                    <a:lumMod val="75000"/>
                    <a:lumOff val="25000"/>
                  </a:srgbClr>
                </a:solidFill>
                <a:latin typeface="+mj-lt"/>
                <a:cs typeface="Arial"/>
                <a:sym typeface="Arial"/>
              </a:rPr>
              <a:t>Dès à présent, objectif de 10% de production de crédits MLT en Green</a:t>
            </a:r>
          </a:p>
        </p:txBody>
      </p:sp>
    </p:spTree>
    <p:extLst>
      <p:ext uri="{BB962C8B-B14F-4D97-AF65-F5344CB8AC3E}">
        <p14:creationId xmlns:p14="http://schemas.microsoft.com/office/powerpoint/2010/main" val="3588902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Efficacité énergétique </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Quelques données de marché</a:t>
            </a:r>
            <a:endParaRPr lang="fr-FR" b="1" dirty="0"/>
          </a:p>
        </p:txBody>
      </p:sp>
      <p:pic>
        <p:nvPicPr>
          <p:cNvPr id="3" name="Image 2">
            <a:extLst>
              <a:ext uri="{FF2B5EF4-FFF2-40B4-BE49-F238E27FC236}">
                <a16:creationId xmlns:a16="http://schemas.microsoft.com/office/drawing/2014/main" id="{408133BF-966A-4224-B187-878CF106155A}"/>
              </a:ext>
            </a:extLst>
          </p:cNvPr>
          <p:cNvPicPr>
            <a:picLocks noChangeAspect="1"/>
          </p:cNvPicPr>
          <p:nvPr/>
        </p:nvPicPr>
        <p:blipFill>
          <a:blip r:embed="rId2"/>
          <a:stretch>
            <a:fillRect/>
          </a:stretch>
        </p:blipFill>
        <p:spPr>
          <a:xfrm>
            <a:off x="1384577" y="1197570"/>
            <a:ext cx="9957339" cy="4697014"/>
          </a:xfrm>
          <a:prstGeom prst="rect">
            <a:avLst/>
          </a:prstGeom>
        </p:spPr>
      </p:pic>
    </p:spTree>
    <p:extLst>
      <p:ext uri="{BB962C8B-B14F-4D97-AF65-F5344CB8AC3E}">
        <p14:creationId xmlns:p14="http://schemas.microsoft.com/office/powerpoint/2010/main" val="986682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9A7F1950-9A32-4452-B7A8-76EE2F1796FA}"/>
              </a:ext>
            </a:extLst>
          </p:cNvPr>
          <p:cNvSpPr txBox="1">
            <a:spLocks/>
          </p:cNvSpPr>
          <p:nvPr/>
        </p:nvSpPr>
        <p:spPr>
          <a:xfrm>
            <a:off x="3050435" y="181839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Introduction : les enjeux « Green » et la rénovation énergétique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7" name="Espace réservé du texte 2">
            <a:extLst>
              <a:ext uri="{FF2B5EF4-FFF2-40B4-BE49-F238E27FC236}">
                <a16:creationId xmlns:a16="http://schemas.microsoft.com/office/drawing/2014/main" id="{296F644C-3993-4ABC-9F30-1E8B7CB46FBA}"/>
              </a:ext>
            </a:extLst>
          </p:cNvPr>
          <p:cNvSpPr txBox="1">
            <a:spLocks/>
          </p:cNvSpPr>
          <p:nvPr/>
        </p:nvSpPr>
        <p:spPr>
          <a:xfrm>
            <a:off x="3050435" y="315042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Présentation de l’offre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8" name="Espace réservé du texte 3">
            <a:extLst>
              <a:ext uri="{FF2B5EF4-FFF2-40B4-BE49-F238E27FC236}">
                <a16:creationId xmlns:a16="http://schemas.microsoft.com/office/drawing/2014/main" id="{565515B8-D385-4B2A-B4C8-E37415BB3243}"/>
              </a:ext>
            </a:extLst>
          </p:cNvPr>
          <p:cNvSpPr txBox="1">
            <a:spLocks/>
          </p:cNvSpPr>
          <p:nvPr/>
        </p:nvSpPr>
        <p:spPr>
          <a:xfrm>
            <a:off x="3050435" y="3850932"/>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parcours client et conseiller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9" name="Espace réservé du texte 4">
            <a:extLst>
              <a:ext uri="{FF2B5EF4-FFF2-40B4-BE49-F238E27FC236}">
                <a16:creationId xmlns:a16="http://schemas.microsoft.com/office/drawing/2014/main" id="{5F92A393-AE4E-4347-9F35-82D974F51843}"/>
              </a:ext>
            </a:extLst>
          </p:cNvPr>
          <p:cNvSpPr txBox="1">
            <a:spLocks/>
          </p:cNvSpPr>
          <p:nvPr/>
        </p:nvSpPr>
        <p:spPr>
          <a:xfrm>
            <a:off x="3016879" y="4526270"/>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Annexes</a:t>
            </a:r>
          </a:p>
        </p:txBody>
      </p:sp>
      <p:sp>
        <p:nvSpPr>
          <p:cNvPr id="10" name="Espace réservé du texte 7">
            <a:extLst>
              <a:ext uri="{FF2B5EF4-FFF2-40B4-BE49-F238E27FC236}">
                <a16:creationId xmlns:a16="http://schemas.microsoft.com/office/drawing/2014/main" id="{8E3E7690-F626-4A21-A06B-8BE7C251AE35}"/>
              </a:ext>
            </a:extLst>
          </p:cNvPr>
          <p:cNvSpPr txBox="1">
            <a:spLocks/>
          </p:cNvSpPr>
          <p:nvPr/>
        </p:nvSpPr>
        <p:spPr>
          <a:xfrm>
            <a:off x="2340217" y="181832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581D74"/>
                </a:solidFill>
                <a:effectLst/>
                <a:uLnTx/>
                <a:uFillTx/>
                <a:latin typeface="Arial" panose="020B0604020202020204" pitchFamily="34" charset="0"/>
                <a:cs typeface="Arial" panose="020B0604020202020204" pitchFamily="34" charset="0"/>
                <a:sym typeface="Arial"/>
              </a:rPr>
              <a:t>01</a:t>
            </a:r>
            <a:endParaRPr kumimoji="0" lang="fr-FR" sz="28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endParaRPr>
          </a:p>
        </p:txBody>
      </p:sp>
      <p:sp>
        <p:nvSpPr>
          <p:cNvPr id="11" name="Espace réservé du texte 8">
            <a:extLst>
              <a:ext uri="{FF2B5EF4-FFF2-40B4-BE49-F238E27FC236}">
                <a16:creationId xmlns:a16="http://schemas.microsoft.com/office/drawing/2014/main" id="{5B602063-A620-4AFD-82CD-4F4BBFBEE2A9}"/>
              </a:ext>
            </a:extLst>
          </p:cNvPr>
          <p:cNvSpPr txBox="1">
            <a:spLocks/>
          </p:cNvSpPr>
          <p:nvPr/>
        </p:nvSpPr>
        <p:spPr>
          <a:xfrm>
            <a:off x="2340217" y="3150356"/>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B34A8C"/>
                </a:solidFill>
                <a:effectLst/>
                <a:uLnTx/>
                <a:uFillTx/>
                <a:latin typeface="Arial" panose="020B0604020202020204" pitchFamily="34" charset="0"/>
                <a:cs typeface="Arial" panose="020B0604020202020204" pitchFamily="34" charset="0"/>
                <a:sym typeface="Arial"/>
              </a:rPr>
              <a:t>03</a:t>
            </a:r>
            <a:endParaRPr kumimoji="0" lang="fr-FR" sz="28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endParaRPr>
          </a:p>
        </p:txBody>
      </p:sp>
      <p:sp>
        <p:nvSpPr>
          <p:cNvPr id="13" name="Espace réservé du texte 9">
            <a:extLst>
              <a:ext uri="{FF2B5EF4-FFF2-40B4-BE49-F238E27FC236}">
                <a16:creationId xmlns:a16="http://schemas.microsoft.com/office/drawing/2014/main" id="{0D525CCB-20EA-4860-981D-61A2C5562155}"/>
              </a:ext>
            </a:extLst>
          </p:cNvPr>
          <p:cNvSpPr txBox="1">
            <a:spLocks/>
          </p:cNvSpPr>
          <p:nvPr/>
        </p:nvSpPr>
        <p:spPr>
          <a:xfrm>
            <a:off x="2340217" y="3850861"/>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00A193"/>
                </a:solidFill>
                <a:effectLst/>
                <a:uLnTx/>
                <a:uFillTx/>
                <a:latin typeface="Arial" panose="020B0604020202020204" pitchFamily="34" charset="0"/>
                <a:cs typeface="Arial" panose="020B0604020202020204" pitchFamily="34" charset="0"/>
                <a:sym typeface="Arial"/>
              </a:rPr>
              <a:t>04</a:t>
            </a:r>
            <a:endParaRPr kumimoji="0" lang="fr-FR" sz="2800" b="1" i="0" u="none" strike="noStrike" kern="1200" cap="none" spc="0" normalizeH="0" baseline="0" noProof="0" dirty="0">
              <a:ln>
                <a:noFill/>
              </a:ln>
              <a:solidFill>
                <a:srgbClr val="00A193"/>
              </a:solidFill>
              <a:effectLst/>
              <a:uLnTx/>
              <a:uFillTx/>
              <a:latin typeface="Arial" panose="020B0604020202020204" pitchFamily="34" charset="0"/>
              <a:cs typeface="Arial" panose="020B0604020202020204" pitchFamily="34" charset="0"/>
              <a:sym typeface="Arial"/>
            </a:endParaRPr>
          </a:p>
        </p:txBody>
      </p:sp>
      <p:sp>
        <p:nvSpPr>
          <p:cNvPr id="14" name="Espace réservé du texte 10">
            <a:extLst>
              <a:ext uri="{FF2B5EF4-FFF2-40B4-BE49-F238E27FC236}">
                <a16:creationId xmlns:a16="http://schemas.microsoft.com/office/drawing/2014/main" id="{3BF02FDD-B15A-4BB3-98D4-6B87404F049A}"/>
              </a:ext>
            </a:extLst>
          </p:cNvPr>
          <p:cNvSpPr txBox="1">
            <a:spLocks/>
          </p:cNvSpPr>
          <p:nvPr/>
        </p:nvSpPr>
        <p:spPr>
          <a:xfrm>
            <a:off x="2340217" y="4538210"/>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05</a:t>
            </a:r>
            <a:endParaRPr kumimoji="0" lang="fr-FR" sz="2800" b="1" i="0" u="none" strike="noStrike" kern="120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pic>
        <p:nvPicPr>
          <p:cNvPr id="5" name="Image 4">
            <a:extLst>
              <a:ext uri="{FF2B5EF4-FFF2-40B4-BE49-F238E27FC236}">
                <a16:creationId xmlns:a16="http://schemas.microsoft.com/office/drawing/2014/main" id="{8791CFE0-168B-4A10-91B8-1D2F4026440E}"/>
              </a:ext>
            </a:extLst>
          </p:cNvPr>
          <p:cNvPicPr>
            <a:picLocks noChangeAspect="1"/>
          </p:cNvPicPr>
          <p:nvPr/>
        </p:nvPicPr>
        <p:blipFill>
          <a:blip r:embed="rId2"/>
          <a:stretch>
            <a:fillRect/>
          </a:stretch>
        </p:blipFill>
        <p:spPr>
          <a:xfrm>
            <a:off x="2067982" y="2323786"/>
            <a:ext cx="8463813" cy="7938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6362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Un contexte favorable</a:t>
            </a:r>
          </a:p>
        </p:txBody>
      </p:sp>
      <p:pic>
        <p:nvPicPr>
          <p:cNvPr id="3" name="Image 2">
            <a:extLst>
              <a:ext uri="{FF2B5EF4-FFF2-40B4-BE49-F238E27FC236}">
                <a16:creationId xmlns:a16="http://schemas.microsoft.com/office/drawing/2014/main" id="{E6C59B14-AC43-4DF8-8D1B-A75A2F129543}"/>
              </a:ext>
            </a:extLst>
          </p:cNvPr>
          <p:cNvPicPr>
            <a:picLocks noChangeAspect="1"/>
          </p:cNvPicPr>
          <p:nvPr/>
        </p:nvPicPr>
        <p:blipFill rotWithShape="1">
          <a:blip r:embed="rId2"/>
          <a:srcRect b="50305"/>
          <a:stretch/>
        </p:blipFill>
        <p:spPr>
          <a:xfrm>
            <a:off x="620193" y="1160180"/>
            <a:ext cx="5340376" cy="1427758"/>
          </a:xfrm>
          <a:prstGeom prst="rect">
            <a:avLst/>
          </a:prstGeom>
        </p:spPr>
      </p:pic>
      <p:pic>
        <p:nvPicPr>
          <p:cNvPr id="4" name="Image 3">
            <a:extLst>
              <a:ext uri="{FF2B5EF4-FFF2-40B4-BE49-F238E27FC236}">
                <a16:creationId xmlns:a16="http://schemas.microsoft.com/office/drawing/2014/main" id="{6B8BF99B-8636-4FFA-A296-C9FB483C9CF1}"/>
              </a:ext>
            </a:extLst>
          </p:cNvPr>
          <p:cNvPicPr>
            <a:picLocks noChangeAspect="1"/>
          </p:cNvPicPr>
          <p:nvPr/>
        </p:nvPicPr>
        <p:blipFill>
          <a:blip r:embed="rId3"/>
          <a:stretch>
            <a:fillRect/>
          </a:stretch>
        </p:blipFill>
        <p:spPr>
          <a:xfrm>
            <a:off x="589115" y="2596999"/>
            <a:ext cx="5393501" cy="1498897"/>
          </a:xfrm>
          <a:prstGeom prst="rect">
            <a:avLst/>
          </a:prstGeom>
        </p:spPr>
      </p:pic>
      <p:pic>
        <p:nvPicPr>
          <p:cNvPr id="5" name="Image 4">
            <a:extLst>
              <a:ext uri="{FF2B5EF4-FFF2-40B4-BE49-F238E27FC236}">
                <a16:creationId xmlns:a16="http://schemas.microsoft.com/office/drawing/2014/main" id="{533A85BD-C3AB-4492-891E-FBEF634F8963}"/>
              </a:ext>
            </a:extLst>
          </p:cNvPr>
          <p:cNvPicPr>
            <a:picLocks noChangeAspect="1"/>
          </p:cNvPicPr>
          <p:nvPr/>
        </p:nvPicPr>
        <p:blipFill>
          <a:blip r:embed="rId4"/>
          <a:stretch>
            <a:fillRect/>
          </a:stretch>
        </p:blipFill>
        <p:spPr>
          <a:xfrm>
            <a:off x="623936" y="4086012"/>
            <a:ext cx="5402396" cy="1490174"/>
          </a:xfrm>
          <a:prstGeom prst="rect">
            <a:avLst/>
          </a:prstGeom>
        </p:spPr>
      </p:pic>
      <p:sp>
        <p:nvSpPr>
          <p:cNvPr id="7" name="Rectangle 6">
            <a:extLst>
              <a:ext uri="{FF2B5EF4-FFF2-40B4-BE49-F238E27FC236}">
                <a16:creationId xmlns:a16="http://schemas.microsoft.com/office/drawing/2014/main" id="{A879DA6C-BCE2-438A-9046-F82F87E20495}"/>
              </a:ext>
            </a:extLst>
          </p:cNvPr>
          <p:cNvSpPr/>
          <p:nvPr/>
        </p:nvSpPr>
        <p:spPr>
          <a:xfrm>
            <a:off x="7489370" y="1236617"/>
            <a:ext cx="3213463" cy="4241073"/>
          </a:xfrm>
          <a:prstGeom prst="rect">
            <a:avLst/>
          </a:prstGeom>
          <a:solidFill>
            <a:srgbClr val="FFFFFF"/>
          </a:solidFill>
          <a:ln w="12700" cap="flat" cmpd="sng" algn="ctr">
            <a:solidFill>
              <a:srgbClr val="00A19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 name="ZoneTexte 9">
            <a:extLst>
              <a:ext uri="{FF2B5EF4-FFF2-40B4-BE49-F238E27FC236}">
                <a16:creationId xmlns:a16="http://schemas.microsoft.com/office/drawing/2014/main" id="{B8D19549-D63C-4AE5-AFA1-589DAEE10A1B}"/>
              </a:ext>
            </a:extLst>
          </p:cNvPr>
          <p:cNvSpPr txBox="1"/>
          <p:nvPr/>
        </p:nvSpPr>
        <p:spPr>
          <a:xfrm>
            <a:off x="7649243" y="729842"/>
            <a:ext cx="3180944" cy="338554"/>
          </a:xfrm>
          <a:prstGeom prst="rect">
            <a:avLst/>
          </a:prstGeom>
          <a:noFill/>
        </p:spPr>
        <p:txBody>
          <a:bodyPr wrap="square">
            <a:spAutoFit/>
          </a:bodyPr>
          <a:lstStyle/>
          <a:p>
            <a:r>
              <a:rPr lang="fr-FR" sz="1600" b="1" kern="0" dirty="0">
                <a:solidFill>
                  <a:schemeClr val="tx1">
                    <a:lumMod val="75000"/>
                    <a:lumOff val="25000"/>
                  </a:schemeClr>
                </a:solidFill>
                <a:latin typeface="+mj-lt"/>
                <a:cs typeface="Arial"/>
                <a:sym typeface="Arial"/>
              </a:rPr>
              <a:t>Besoins de nos clients Pros</a:t>
            </a:r>
          </a:p>
        </p:txBody>
      </p:sp>
      <p:pic>
        <p:nvPicPr>
          <p:cNvPr id="6" name="Image 5">
            <a:extLst>
              <a:ext uri="{FF2B5EF4-FFF2-40B4-BE49-F238E27FC236}">
                <a16:creationId xmlns:a16="http://schemas.microsoft.com/office/drawing/2014/main" id="{6C3D42A4-622F-4C35-B581-92576C9F9E01}"/>
              </a:ext>
            </a:extLst>
          </p:cNvPr>
          <p:cNvPicPr>
            <a:picLocks noChangeAspect="1"/>
          </p:cNvPicPr>
          <p:nvPr/>
        </p:nvPicPr>
        <p:blipFill>
          <a:blip r:embed="rId5"/>
          <a:stretch>
            <a:fillRect/>
          </a:stretch>
        </p:blipFill>
        <p:spPr>
          <a:xfrm>
            <a:off x="7629785" y="1314995"/>
            <a:ext cx="2694434" cy="1158240"/>
          </a:xfrm>
          <a:prstGeom prst="rect">
            <a:avLst/>
          </a:prstGeom>
        </p:spPr>
      </p:pic>
      <p:pic>
        <p:nvPicPr>
          <p:cNvPr id="18" name="Image 17">
            <a:extLst>
              <a:ext uri="{FF2B5EF4-FFF2-40B4-BE49-F238E27FC236}">
                <a16:creationId xmlns:a16="http://schemas.microsoft.com/office/drawing/2014/main" id="{A3B0AED0-B0DD-4A81-805D-4E296D1BF948}"/>
              </a:ext>
            </a:extLst>
          </p:cNvPr>
          <p:cNvPicPr>
            <a:picLocks noChangeAspect="1"/>
          </p:cNvPicPr>
          <p:nvPr/>
        </p:nvPicPr>
        <p:blipFill>
          <a:blip r:embed="rId6"/>
          <a:stretch>
            <a:fillRect/>
          </a:stretch>
        </p:blipFill>
        <p:spPr>
          <a:xfrm>
            <a:off x="7790485" y="2481944"/>
            <a:ext cx="2644073" cy="809896"/>
          </a:xfrm>
          <a:prstGeom prst="rect">
            <a:avLst/>
          </a:prstGeom>
        </p:spPr>
      </p:pic>
      <p:pic>
        <p:nvPicPr>
          <p:cNvPr id="19" name="Image 18">
            <a:extLst>
              <a:ext uri="{FF2B5EF4-FFF2-40B4-BE49-F238E27FC236}">
                <a16:creationId xmlns:a16="http://schemas.microsoft.com/office/drawing/2014/main" id="{724D6941-0B99-426A-9EDA-93BC7432C885}"/>
              </a:ext>
            </a:extLst>
          </p:cNvPr>
          <p:cNvPicPr>
            <a:picLocks noChangeAspect="1"/>
          </p:cNvPicPr>
          <p:nvPr/>
        </p:nvPicPr>
        <p:blipFill>
          <a:blip r:embed="rId7"/>
          <a:stretch>
            <a:fillRect/>
          </a:stretch>
        </p:blipFill>
        <p:spPr>
          <a:xfrm>
            <a:off x="7757144" y="3472500"/>
            <a:ext cx="2812374" cy="785991"/>
          </a:xfrm>
          <a:prstGeom prst="rect">
            <a:avLst/>
          </a:prstGeom>
        </p:spPr>
      </p:pic>
      <p:pic>
        <p:nvPicPr>
          <p:cNvPr id="20" name="Image 19">
            <a:extLst>
              <a:ext uri="{FF2B5EF4-FFF2-40B4-BE49-F238E27FC236}">
                <a16:creationId xmlns:a16="http://schemas.microsoft.com/office/drawing/2014/main" id="{23985761-295F-4268-8954-1F8CAA52F4CB}"/>
              </a:ext>
            </a:extLst>
          </p:cNvPr>
          <p:cNvPicPr>
            <a:picLocks noChangeAspect="1"/>
          </p:cNvPicPr>
          <p:nvPr/>
        </p:nvPicPr>
        <p:blipFill>
          <a:blip r:embed="rId8"/>
          <a:stretch>
            <a:fillRect/>
          </a:stretch>
        </p:blipFill>
        <p:spPr>
          <a:xfrm>
            <a:off x="7779078" y="4344434"/>
            <a:ext cx="2261116" cy="802332"/>
          </a:xfrm>
          <a:prstGeom prst="rect">
            <a:avLst/>
          </a:prstGeom>
        </p:spPr>
      </p:pic>
      <p:sp>
        <p:nvSpPr>
          <p:cNvPr id="22" name="Forme en L 21">
            <a:extLst>
              <a:ext uri="{FF2B5EF4-FFF2-40B4-BE49-F238E27FC236}">
                <a16:creationId xmlns:a16="http://schemas.microsoft.com/office/drawing/2014/main" id="{37F56B21-23AA-4221-B7E4-3212DEBFD1DA}"/>
              </a:ext>
            </a:extLst>
          </p:cNvPr>
          <p:cNvSpPr/>
          <p:nvPr/>
        </p:nvSpPr>
        <p:spPr>
          <a:xfrm rot="13688734">
            <a:off x="6263020" y="2972191"/>
            <a:ext cx="720584" cy="717731"/>
          </a:xfrm>
          <a:prstGeom prst="corner">
            <a:avLst>
              <a:gd name="adj1" fmla="val 33016"/>
              <a:gd name="adj2" fmla="val 31722"/>
            </a:avLst>
          </a:prstGeom>
          <a:solidFill>
            <a:srgbClr val="00A19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5137A666-2BC7-4C2B-B239-EA4457A37EB0}"/>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Un sujet au cœur de l’actualité </a:t>
            </a:r>
            <a:endParaRPr lang="fr-FR" b="1" dirty="0"/>
          </a:p>
        </p:txBody>
      </p:sp>
      <p:sp>
        <p:nvSpPr>
          <p:cNvPr id="8" name="ZoneTexte 7">
            <a:extLst>
              <a:ext uri="{FF2B5EF4-FFF2-40B4-BE49-F238E27FC236}">
                <a16:creationId xmlns:a16="http://schemas.microsoft.com/office/drawing/2014/main" id="{7EE59498-9925-4892-A595-9B3AE9405EFE}"/>
              </a:ext>
            </a:extLst>
          </p:cNvPr>
          <p:cNvSpPr txBox="1"/>
          <p:nvPr/>
        </p:nvSpPr>
        <p:spPr>
          <a:xfrm>
            <a:off x="3917658" y="5092117"/>
            <a:ext cx="444617" cy="369332"/>
          </a:xfrm>
          <a:prstGeom prst="rect">
            <a:avLst/>
          </a:prstGeom>
          <a:noFill/>
        </p:spPr>
        <p:txBody>
          <a:bodyPr wrap="square" rtlCol="0">
            <a:spAutoFit/>
          </a:bodyPr>
          <a:lstStyle/>
          <a:p>
            <a:r>
              <a:rPr lang="fr-FR" dirty="0"/>
              <a:t>*</a:t>
            </a:r>
          </a:p>
        </p:txBody>
      </p:sp>
      <p:sp>
        <p:nvSpPr>
          <p:cNvPr id="15" name="ZoneTexte 14">
            <a:extLst>
              <a:ext uri="{FF2B5EF4-FFF2-40B4-BE49-F238E27FC236}">
                <a16:creationId xmlns:a16="http://schemas.microsoft.com/office/drawing/2014/main" id="{DC0665AE-FAF3-42A9-9D0C-D8FE0A239929}"/>
              </a:ext>
            </a:extLst>
          </p:cNvPr>
          <p:cNvSpPr txBox="1"/>
          <p:nvPr/>
        </p:nvSpPr>
        <p:spPr>
          <a:xfrm>
            <a:off x="1107346" y="5914239"/>
            <a:ext cx="2357306" cy="246221"/>
          </a:xfrm>
          <a:prstGeom prst="rect">
            <a:avLst/>
          </a:prstGeom>
          <a:noFill/>
        </p:spPr>
        <p:txBody>
          <a:bodyPr wrap="square" rtlCol="0">
            <a:spAutoFit/>
          </a:bodyPr>
          <a:lstStyle/>
          <a:p>
            <a:r>
              <a:rPr lang="fr-FR" sz="1000" dirty="0"/>
              <a:t>* Voir définition dans les annexes</a:t>
            </a:r>
          </a:p>
        </p:txBody>
      </p:sp>
    </p:spTree>
    <p:extLst>
      <p:ext uri="{BB962C8B-B14F-4D97-AF65-F5344CB8AC3E}">
        <p14:creationId xmlns:p14="http://schemas.microsoft.com/office/powerpoint/2010/main" val="2917406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Pourquoi un partenariat sur l’efficacité énergétique?</a:t>
            </a:r>
          </a:p>
        </p:txBody>
      </p:sp>
      <p:sp>
        <p:nvSpPr>
          <p:cNvPr id="3" name="Rectangle 2">
            <a:extLst>
              <a:ext uri="{FF2B5EF4-FFF2-40B4-BE49-F238E27FC236}">
                <a16:creationId xmlns:a16="http://schemas.microsoft.com/office/drawing/2014/main" id="{C2E40BDA-A967-4574-93F1-51B6F646BE81}"/>
              </a:ext>
            </a:extLst>
          </p:cNvPr>
          <p:cNvSpPr/>
          <p:nvPr/>
        </p:nvSpPr>
        <p:spPr>
          <a:xfrm>
            <a:off x="766353" y="1059321"/>
            <a:ext cx="10903131" cy="369332"/>
          </a:xfrm>
          <a:prstGeom prst="rect">
            <a:avLst/>
          </a:prstGeom>
        </p:spPr>
        <p:txBody>
          <a:bodyPr wrap="square">
            <a:spAutoFit/>
          </a:bodyPr>
          <a:lstStyle/>
          <a:p>
            <a:r>
              <a:rPr lang="fr-FR" dirty="0"/>
              <a:t>Apporter une réponse et des solutions aux questions de nos clients, quel que soit leur niveau de maturité</a:t>
            </a:r>
          </a:p>
        </p:txBody>
      </p:sp>
      <p:pic>
        <p:nvPicPr>
          <p:cNvPr id="4" name="Image 3">
            <a:extLst>
              <a:ext uri="{FF2B5EF4-FFF2-40B4-BE49-F238E27FC236}">
                <a16:creationId xmlns:a16="http://schemas.microsoft.com/office/drawing/2014/main" id="{DB9D29E2-43C3-44B7-8605-CC019DE09472}"/>
              </a:ext>
            </a:extLst>
          </p:cNvPr>
          <p:cNvPicPr>
            <a:picLocks noChangeAspect="1"/>
          </p:cNvPicPr>
          <p:nvPr/>
        </p:nvPicPr>
        <p:blipFill>
          <a:blip r:embed="rId2"/>
          <a:stretch>
            <a:fillRect/>
          </a:stretch>
        </p:blipFill>
        <p:spPr>
          <a:xfrm>
            <a:off x="3103504" y="1854606"/>
            <a:ext cx="8020266" cy="3648892"/>
          </a:xfrm>
          <a:prstGeom prst="rect">
            <a:avLst/>
          </a:prstGeom>
        </p:spPr>
      </p:pic>
      <p:pic>
        <p:nvPicPr>
          <p:cNvPr id="5" name="Image 4">
            <a:extLst>
              <a:ext uri="{FF2B5EF4-FFF2-40B4-BE49-F238E27FC236}">
                <a16:creationId xmlns:a16="http://schemas.microsoft.com/office/drawing/2014/main" id="{E3DFA897-9CA6-46A5-9DEB-23DBE5BA69DE}"/>
              </a:ext>
            </a:extLst>
          </p:cNvPr>
          <p:cNvPicPr>
            <a:picLocks noChangeAspect="1"/>
          </p:cNvPicPr>
          <p:nvPr/>
        </p:nvPicPr>
        <p:blipFill rotWithShape="1">
          <a:blip r:embed="rId3"/>
          <a:srcRect l="6091" t="5107"/>
          <a:stretch/>
        </p:blipFill>
        <p:spPr>
          <a:xfrm>
            <a:off x="365760" y="2046514"/>
            <a:ext cx="1611086" cy="1469986"/>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7D8EF921-9150-4C1D-8BD9-DD2D012FEC53}"/>
              </a:ext>
            </a:extLst>
          </p:cNvPr>
          <p:cNvPicPr>
            <a:picLocks noChangeAspect="1"/>
          </p:cNvPicPr>
          <p:nvPr/>
        </p:nvPicPr>
        <p:blipFill>
          <a:blip r:embed="rId4"/>
          <a:stretch>
            <a:fillRect/>
          </a:stretch>
        </p:blipFill>
        <p:spPr>
          <a:xfrm>
            <a:off x="557264" y="3866605"/>
            <a:ext cx="1227994" cy="14330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92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A6A01D09-CC10-456C-B944-BB10226ABF41}"/>
              </a:ext>
            </a:extLst>
          </p:cNvPr>
          <p:cNvPicPr>
            <a:picLocks noChangeAspect="1"/>
          </p:cNvPicPr>
          <p:nvPr/>
        </p:nvPicPr>
        <p:blipFill>
          <a:blip r:embed="rId2"/>
          <a:stretch>
            <a:fillRect/>
          </a:stretch>
        </p:blipFill>
        <p:spPr>
          <a:xfrm>
            <a:off x="8831299" y="806652"/>
            <a:ext cx="3238782" cy="4560267"/>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61665"/>
          </a:xfrm>
          <a:prstGeom prst="rect">
            <a:avLst/>
          </a:prstGeom>
        </p:spPr>
        <p:txBody>
          <a:bodyPr wrap="square">
            <a:spAutoFit/>
          </a:bodyPr>
          <a:lstStyle/>
          <a:p>
            <a:r>
              <a:rPr lang="fr-FR" sz="2000" dirty="0">
                <a:solidFill>
                  <a:srgbClr val="000000"/>
                </a:solidFill>
                <a:latin typeface="Montserrat" panose="00000500000000000000" pitchFamily="2" charset="0"/>
              </a:rPr>
              <a:t>Quelques mots sur le partenaire </a:t>
            </a:r>
            <a:r>
              <a:rPr lang="fr-FR" sz="2400" b="1" spc="-150" dirty="0">
                <a:solidFill>
                  <a:srgbClr val="0057A6"/>
                </a:solidFill>
                <a:latin typeface="Sakkal Majalla" panose="02000000000000000000" pitchFamily="2" charset="-78"/>
                <a:cs typeface="Sakkal Majalla" panose="02000000000000000000" pitchFamily="2" charset="-78"/>
              </a:rPr>
              <a:t>ECONOMIE d’ENERGIE</a:t>
            </a:r>
            <a:endParaRPr lang="fr-FR" sz="2000" b="1" spc="-150" dirty="0">
              <a:solidFill>
                <a:srgbClr val="0057A6"/>
              </a:solidFill>
              <a:latin typeface="Sakkal Majalla" panose="02000000000000000000" pitchFamily="2" charset="-78"/>
              <a:cs typeface="Sakkal Majalla" panose="02000000000000000000" pitchFamily="2" charset="-78"/>
            </a:endParaRPr>
          </a:p>
        </p:txBody>
      </p:sp>
      <p:pic>
        <p:nvPicPr>
          <p:cNvPr id="6" name="Image 5">
            <a:extLst>
              <a:ext uri="{FF2B5EF4-FFF2-40B4-BE49-F238E27FC236}">
                <a16:creationId xmlns:a16="http://schemas.microsoft.com/office/drawing/2014/main" id="{28CC24AE-FF93-4BBB-953D-0A4F411784B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341"/>
            <a:ext cx="2846918" cy="1437276"/>
          </a:xfrm>
          <a:prstGeom prst="rect">
            <a:avLst/>
          </a:prstGeom>
          <a:noFill/>
        </p:spPr>
      </p:pic>
      <p:sp>
        <p:nvSpPr>
          <p:cNvPr id="7" name="Rectangle 6">
            <a:extLst>
              <a:ext uri="{FF2B5EF4-FFF2-40B4-BE49-F238E27FC236}">
                <a16:creationId xmlns:a16="http://schemas.microsoft.com/office/drawing/2014/main" id="{ADE704C8-2D83-4CE4-A98D-52369FF58E49}"/>
              </a:ext>
            </a:extLst>
          </p:cNvPr>
          <p:cNvSpPr/>
          <p:nvPr/>
        </p:nvSpPr>
        <p:spPr>
          <a:xfrm>
            <a:off x="2647405" y="1984613"/>
            <a:ext cx="6087291" cy="45653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fr-FR" b="1" i="0" u="none" strike="noStrike" kern="0" cap="none" spc="0" normalizeH="0" baseline="0" noProof="0" dirty="0">
                <a:ln>
                  <a:noFill/>
                </a:ln>
                <a:solidFill>
                  <a:srgbClr val="000000"/>
                </a:solidFill>
                <a:effectLst/>
                <a:uLnTx/>
                <a:uFillTx/>
                <a:sym typeface="Arial"/>
              </a:rPr>
              <a:t>est une société spécialiste </a:t>
            </a:r>
            <a:r>
              <a:rPr kumimoji="0" lang="fr-FR" b="1" i="0" u="none" strike="noStrike" kern="0" cap="none" spc="0" normalizeH="0" baseline="0" noProof="0" dirty="0">
                <a:ln>
                  <a:noFill/>
                </a:ln>
                <a:solidFill>
                  <a:srgbClr val="C00000"/>
                </a:solidFill>
                <a:effectLst/>
                <a:uLnTx/>
                <a:uFillTx/>
                <a:sym typeface="Arial"/>
              </a:rPr>
              <a:t>de l’efficacité énergétique</a:t>
            </a:r>
            <a:r>
              <a:rPr kumimoji="0" lang="fr-FR" b="1" i="0" u="none" strike="noStrike" kern="0" cap="none" spc="0" normalizeH="0" baseline="0" noProof="0" dirty="0">
                <a:ln>
                  <a:noFill/>
                </a:ln>
                <a:solidFill>
                  <a:srgbClr val="000000"/>
                </a:solidFill>
                <a:effectLst/>
                <a:uLnTx/>
                <a:uFillTx/>
                <a:sym typeface="Arial"/>
              </a:rPr>
              <a:t>. </a:t>
            </a:r>
          </a:p>
        </p:txBody>
      </p:sp>
      <p:sp>
        <p:nvSpPr>
          <p:cNvPr id="8" name="Rectangle 7">
            <a:extLst>
              <a:ext uri="{FF2B5EF4-FFF2-40B4-BE49-F238E27FC236}">
                <a16:creationId xmlns:a16="http://schemas.microsoft.com/office/drawing/2014/main" id="{5D1C5411-E4A0-433E-9587-4DCFEC19E4A2}"/>
              </a:ext>
            </a:extLst>
          </p:cNvPr>
          <p:cNvSpPr/>
          <p:nvPr/>
        </p:nvSpPr>
        <p:spPr>
          <a:xfrm>
            <a:off x="862149" y="2454420"/>
            <a:ext cx="8098971" cy="2118529"/>
          </a:xfrm>
          <a:prstGeom prst="rect">
            <a:avLst/>
          </a:prstGeom>
        </p:spPr>
        <p:txBody>
          <a:bodyPr wrap="square">
            <a:spAutoFit/>
          </a:bodyPr>
          <a:lstStyle/>
          <a:p>
            <a:pPr lvl="0" algn="ctr">
              <a:lnSpc>
                <a:spcPct val="150000"/>
              </a:lnSpc>
              <a:defRPr/>
            </a:pPr>
            <a:r>
              <a:rPr lang="fr-FR" b="1" kern="0" dirty="0">
                <a:solidFill>
                  <a:srgbClr val="000000"/>
                </a:solidFill>
                <a:sym typeface="Arial"/>
              </a:rPr>
              <a:t>A ce titre, elle </a:t>
            </a:r>
            <a:r>
              <a:rPr lang="fr-FR" b="1" kern="0" dirty="0">
                <a:solidFill>
                  <a:srgbClr val="C00000"/>
                </a:solidFill>
                <a:sym typeface="Arial"/>
              </a:rPr>
              <a:t>conseille le client sur ses travaux prioritaires à mener </a:t>
            </a:r>
            <a:r>
              <a:rPr lang="fr-FR" b="1" kern="0" dirty="0">
                <a:solidFill>
                  <a:srgbClr val="000000"/>
                </a:solidFill>
                <a:sym typeface="Arial"/>
              </a:rPr>
              <a:t>et lui fait bénéficier de son </a:t>
            </a:r>
            <a:r>
              <a:rPr lang="fr-FR" b="1" kern="0" dirty="0">
                <a:solidFill>
                  <a:srgbClr val="C00000"/>
                </a:solidFill>
                <a:sym typeface="Arial"/>
              </a:rPr>
              <a:t>expertise sur les aides </a:t>
            </a:r>
            <a:r>
              <a:rPr lang="fr-FR" b="1" kern="0" dirty="0">
                <a:solidFill>
                  <a:srgbClr val="000000"/>
                </a:solidFill>
                <a:sym typeface="Arial"/>
              </a:rPr>
              <a:t>(particulièrement les Certificats d’Economie d’Energie) ainsi que de son réseau de </a:t>
            </a:r>
            <a:r>
              <a:rPr lang="fr-FR" b="1" kern="0" dirty="0">
                <a:solidFill>
                  <a:srgbClr val="C00000"/>
                </a:solidFill>
                <a:sym typeface="Arial"/>
              </a:rPr>
              <a:t>partenaires bureaux d’études </a:t>
            </a:r>
            <a:r>
              <a:rPr lang="fr-FR" b="1" kern="0" dirty="0">
                <a:solidFill>
                  <a:srgbClr val="000000"/>
                </a:solidFill>
                <a:sym typeface="Arial"/>
              </a:rPr>
              <a:t>si sa situation le nécessite (éligibilité au décret tertiaire, notamment)</a:t>
            </a:r>
          </a:p>
        </p:txBody>
      </p:sp>
      <p:sp>
        <p:nvSpPr>
          <p:cNvPr id="10" name="ZoneTexte 14">
            <a:extLst>
              <a:ext uri="{FF2B5EF4-FFF2-40B4-BE49-F238E27FC236}">
                <a16:creationId xmlns:a16="http://schemas.microsoft.com/office/drawing/2014/main" id="{DC0665AE-FAF3-42A9-9D0C-D8FE0A239929}"/>
              </a:ext>
            </a:extLst>
          </p:cNvPr>
          <p:cNvSpPr txBox="1"/>
          <p:nvPr/>
        </p:nvSpPr>
        <p:spPr>
          <a:xfrm>
            <a:off x="1259747" y="5881311"/>
            <a:ext cx="2357306" cy="2462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t>* Voir définition dans les annexes</a:t>
            </a:r>
          </a:p>
        </p:txBody>
      </p:sp>
      <p:sp>
        <p:nvSpPr>
          <p:cNvPr id="11" name="ZoneTexte 14">
            <a:extLst>
              <a:ext uri="{FF2B5EF4-FFF2-40B4-BE49-F238E27FC236}">
                <a16:creationId xmlns:a16="http://schemas.microsoft.com/office/drawing/2014/main" id="{86E04B4F-AD80-467E-92D8-83695C5AFC60}"/>
              </a:ext>
            </a:extLst>
          </p:cNvPr>
          <p:cNvSpPr txBox="1"/>
          <p:nvPr/>
        </p:nvSpPr>
        <p:spPr>
          <a:xfrm>
            <a:off x="5026404" y="3255556"/>
            <a:ext cx="409662" cy="33855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t>*</a:t>
            </a:r>
          </a:p>
        </p:txBody>
      </p:sp>
    </p:spTree>
    <p:extLst>
      <p:ext uri="{BB962C8B-B14F-4D97-AF65-F5344CB8AC3E}">
        <p14:creationId xmlns:p14="http://schemas.microsoft.com/office/powerpoint/2010/main" val="285405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9A7F1950-9A32-4452-B7A8-76EE2F1796FA}"/>
              </a:ext>
            </a:extLst>
          </p:cNvPr>
          <p:cNvSpPr txBox="1">
            <a:spLocks/>
          </p:cNvSpPr>
          <p:nvPr/>
        </p:nvSpPr>
        <p:spPr>
          <a:xfrm>
            <a:off x="3050435" y="181839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Introduction : les enjeux « Green » et la rénovation énergétique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8" name="Espace réservé du texte 3">
            <a:extLst>
              <a:ext uri="{FF2B5EF4-FFF2-40B4-BE49-F238E27FC236}">
                <a16:creationId xmlns:a16="http://schemas.microsoft.com/office/drawing/2014/main" id="{565515B8-D385-4B2A-B4C8-E37415BB3243}"/>
              </a:ext>
            </a:extLst>
          </p:cNvPr>
          <p:cNvSpPr txBox="1">
            <a:spLocks/>
          </p:cNvSpPr>
          <p:nvPr/>
        </p:nvSpPr>
        <p:spPr>
          <a:xfrm>
            <a:off x="3050435" y="3850932"/>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parcours client et conseiller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9" name="Espace réservé du texte 4">
            <a:extLst>
              <a:ext uri="{FF2B5EF4-FFF2-40B4-BE49-F238E27FC236}">
                <a16:creationId xmlns:a16="http://schemas.microsoft.com/office/drawing/2014/main" id="{5F92A393-AE4E-4347-9F35-82D974F51843}"/>
              </a:ext>
            </a:extLst>
          </p:cNvPr>
          <p:cNvSpPr txBox="1">
            <a:spLocks/>
          </p:cNvSpPr>
          <p:nvPr/>
        </p:nvSpPr>
        <p:spPr>
          <a:xfrm>
            <a:off x="3050435" y="455143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déploiement de l’offre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10" name="Espace réservé du texte 7">
            <a:extLst>
              <a:ext uri="{FF2B5EF4-FFF2-40B4-BE49-F238E27FC236}">
                <a16:creationId xmlns:a16="http://schemas.microsoft.com/office/drawing/2014/main" id="{8E3E7690-F626-4A21-A06B-8BE7C251AE35}"/>
              </a:ext>
            </a:extLst>
          </p:cNvPr>
          <p:cNvSpPr txBox="1">
            <a:spLocks/>
          </p:cNvSpPr>
          <p:nvPr/>
        </p:nvSpPr>
        <p:spPr>
          <a:xfrm>
            <a:off x="2340217" y="181832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581D74"/>
                </a:solidFill>
                <a:effectLst/>
                <a:uLnTx/>
                <a:uFillTx/>
                <a:latin typeface="Arial" panose="020B0604020202020204" pitchFamily="34" charset="0"/>
                <a:cs typeface="Arial" panose="020B0604020202020204" pitchFamily="34" charset="0"/>
                <a:sym typeface="Arial"/>
              </a:rPr>
              <a:t>01</a:t>
            </a:r>
            <a:endParaRPr kumimoji="0" lang="fr-FR" sz="28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endParaRPr>
          </a:p>
        </p:txBody>
      </p:sp>
      <p:sp>
        <p:nvSpPr>
          <p:cNvPr id="13" name="Espace réservé du texte 9">
            <a:extLst>
              <a:ext uri="{FF2B5EF4-FFF2-40B4-BE49-F238E27FC236}">
                <a16:creationId xmlns:a16="http://schemas.microsoft.com/office/drawing/2014/main" id="{0D525CCB-20EA-4860-981D-61A2C5562155}"/>
              </a:ext>
            </a:extLst>
          </p:cNvPr>
          <p:cNvSpPr txBox="1">
            <a:spLocks/>
          </p:cNvSpPr>
          <p:nvPr/>
        </p:nvSpPr>
        <p:spPr>
          <a:xfrm>
            <a:off x="2340217" y="3850861"/>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00A193"/>
                </a:solidFill>
                <a:effectLst/>
                <a:uLnTx/>
                <a:uFillTx/>
                <a:latin typeface="Arial" panose="020B0604020202020204" pitchFamily="34" charset="0"/>
                <a:cs typeface="Arial" panose="020B0604020202020204" pitchFamily="34" charset="0"/>
                <a:sym typeface="Arial"/>
              </a:rPr>
              <a:t>04</a:t>
            </a:r>
            <a:endParaRPr kumimoji="0" lang="fr-FR" sz="2800" b="1" i="0" u="none" strike="noStrike" kern="1200" cap="none" spc="0" normalizeH="0" baseline="0" noProof="0" dirty="0">
              <a:ln>
                <a:noFill/>
              </a:ln>
              <a:solidFill>
                <a:srgbClr val="00A193"/>
              </a:solidFill>
              <a:effectLst/>
              <a:uLnTx/>
              <a:uFillTx/>
              <a:latin typeface="Arial" panose="020B0604020202020204" pitchFamily="34" charset="0"/>
              <a:cs typeface="Arial" panose="020B0604020202020204" pitchFamily="34" charset="0"/>
              <a:sym typeface="Arial"/>
            </a:endParaRPr>
          </a:p>
        </p:txBody>
      </p:sp>
      <p:sp>
        <p:nvSpPr>
          <p:cNvPr id="14" name="Espace réservé du texte 10">
            <a:extLst>
              <a:ext uri="{FF2B5EF4-FFF2-40B4-BE49-F238E27FC236}">
                <a16:creationId xmlns:a16="http://schemas.microsoft.com/office/drawing/2014/main" id="{3BF02FDD-B15A-4BB3-98D4-6B87404F049A}"/>
              </a:ext>
            </a:extLst>
          </p:cNvPr>
          <p:cNvSpPr txBox="1">
            <a:spLocks/>
          </p:cNvSpPr>
          <p:nvPr/>
        </p:nvSpPr>
        <p:spPr>
          <a:xfrm>
            <a:off x="2340217" y="4538210"/>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05</a:t>
            </a:r>
            <a:endParaRPr kumimoji="0" lang="fr-FR" sz="2800" b="1" i="0" u="none" strike="noStrike" kern="120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15" name="Espace réservé du texte 1">
            <a:extLst>
              <a:ext uri="{FF2B5EF4-FFF2-40B4-BE49-F238E27FC236}">
                <a16:creationId xmlns:a16="http://schemas.microsoft.com/office/drawing/2014/main" id="{935253E8-6939-4529-BDCF-52A96CE16A5D}"/>
              </a:ext>
            </a:extLst>
          </p:cNvPr>
          <p:cNvSpPr txBox="1">
            <a:spLocks/>
          </p:cNvSpPr>
          <p:nvPr/>
        </p:nvSpPr>
        <p:spPr>
          <a:xfrm>
            <a:off x="3050435" y="2497531"/>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Pourquoi un partenariat avec Economie d’Energie ?</a:t>
            </a:r>
          </a:p>
        </p:txBody>
      </p:sp>
      <p:sp>
        <p:nvSpPr>
          <p:cNvPr id="16" name="Espace réservé du texte 7">
            <a:extLst>
              <a:ext uri="{FF2B5EF4-FFF2-40B4-BE49-F238E27FC236}">
                <a16:creationId xmlns:a16="http://schemas.microsoft.com/office/drawing/2014/main" id="{D9648EE7-023A-4166-AF31-CD04DED77267}"/>
              </a:ext>
            </a:extLst>
          </p:cNvPr>
          <p:cNvSpPr txBox="1">
            <a:spLocks/>
          </p:cNvSpPr>
          <p:nvPr/>
        </p:nvSpPr>
        <p:spPr>
          <a:xfrm>
            <a:off x="2340217" y="248430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dirty="0">
                <a:ln>
                  <a:noFill/>
                </a:ln>
                <a:solidFill>
                  <a:srgbClr val="EAB818"/>
                </a:solidFill>
                <a:effectLst/>
                <a:uLnTx/>
                <a:uFillTx/>
                <a:latin typeface="Arial" panose="020B0604020202020204" pitchFamily="34" charset="0"/>
                <a:cs typeface="Arial" panose="020B0604020202020204" pitchFamily="34" charset="0"/>
                <a:sym typeface="Arial"/>
              </a:rPr>
              <a:t>02</a:t>
            </a:r>
          </a:p>
        </p:txBody>
      </p:sp>
      <p:pic>
        <p:nvPicPr>
          <p:cNvPr id="2" name="Image 1">
            <a:extLst>
              <a:ext uri="{FF2B5EF4-FFF2-40B4-BE49-F238E27FC236}">
                <a16:creationId xmlns:a16="http://schemas.microsoft.com/office/drawing/2014/main" id="{F6DD8CB8-D056-4636-90DE-0A0AB9B39431}"/>
              </a:ext>
            </a:extLst>
          </p:cNvPr>
          <p:cNvPicPr>
            <a:picLocks noChangeAspect="1"/>
          </p:cNvPicPr>
          <p:nvPr/>
        </p:nvPicPr>
        <p:blipFill>
          <a:blip r:embed="rId2"/>
          <a:stretch>
            <a:fillRect/>
          </a:stretch>
        </p:blipFill>
        <p:spPr>
          <a:xfrm>
            <a:off x="2081926" y="2995748"/>
            <a:ext cx="6539559" cy="836321"/>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FA0B1266-BD3E-48E8-8277-2CFAB13E315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2203" y="3004095"/>
            <a:ext cx="1631448" cy="8236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5069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0328E6D-CF5C-423A-934F-83BD12C3CBA7}"/>
              </a:ext>
            </a:extLst>
          </p:cNvPr>
          <p:cNvPicPr>
            <a:picLocks noChangeAspect="1"/>
          </p:cNvPicPr>
          <p:nvPr/>
        </p:nvPicPr>
        <p:blipFill>
          <a:blip r:embed="rId2"/>
          <a:stretch>
            <a:fillRect/>
          </a:stretch>
        </p:blipFill>
        <p:spPr>
          <a:xfrm>
            <a:off x="953019" y="2347854"/>
            <a:ext cx="10263621" cy="3497234"/>
          </a:xfrm>
          <a:prstGeom prst="rect">
            <a:avLst/>
          </a:prstGeom>
        </p:spPr>
      </p:pic>
      <p:sp>
        <p:nvSpPr>
          <p:cNvPr id="53" name="Rectangle 52">
            <a:extLst>
              <a:ext uri="{FF2B5EF4-FFF2-40B4-BE49-F238E27FC236}">
                <a16:creationId xmlns:a16="http://schemas.microsoft.com/office/drawing/2014/main" id="{33174485-BAAA-49F8-8C8A-94178B245ED7}"/>
              </a:ext>
            </a:extLst>
          </p:cNvPr>
          <p:cNvSpPr/>
          <p:nvPr/>
        </p:nvSpPr>
        <p:spPr>
          <a:xfrm>
            <a:off x="2995748" y="1881052"/>
            <a:ext cx="6087291" cy="5138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61665"/>
          </a:xfrm>
          <a:prstGeom prst="rect">
            <a:avLst/>
          </a:prstGeom>
        </p:spPr>
        <p:txBody>
          <a:bodyPr wrap="square">
            <a:spAutoFit/>
          </a:bodyPr>
          <a:lstStyle/>
          <a:p>
            <a:r>
              <a:rPr lang="fr-FR" sz="2400" b="1" spc="-150" dirty="0">
                <a:solidFill>
                  <a:srgbClr val="0057A6"/>
                </a:solidFill>
                <a:latin typeface="Sakkal Majalla" panose="02000000000000000000" pitchFamily="2" charset="-78"/>
                <a:cs typeface="Sakkal Majalla" panose="02000000000000000000" pitchFamily="2" charset="-78"/>
              </a:rPr>
              <a:t>ECONOMIE d’ENERGIE</a:t>
            </a:r>
            <a:endParaRPr lang="fr-FR" sz="2000" dirty="0">
              <a:solidFill>
                <a:srgbClr val="000000"/>
              </a:solidFill>
              <a:latin typeface="Montserrat" panose="00000500000000000000" pitchFamily="2" charset="0"/>
            </a:endParaRP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9030790" cy="369332"/>
          </a:xfrm>
          <a:prstGeom prst="rect">
            <a:avLst/>
          </a:prstGeom>
        </p:spPr>
        <p:txBody>
          <a:bodyPr wrap="square">
            <a:spAutoFit/>
          </a:bodyPr>
          <a:lstStyle/>
          <a:p>
            <a:r>
              <a:rPr lang="fr-FR" b="1" dirty="0">
                <a:solidFill>
                  <a:srgbClr val="000000"/>
                </a:solidFill>
                <a:latin typeface="Montserrat" panose="00000500000000000000" pitchFamily="2" charset="0"/>
              </a:rPr>
              <a:t>Un accompagnement qui répond à des attentes fortes de nos clients</a:t>
            </a:r>
            <a:endParaRPr lang="fr-FR" b="1" dirty="0"/>
          </a:p>
        </p:txBody>
      </p:sp>
      <p:sp>
        <p:nvSpPr>
          <p:cNvPr id="3" name="Rectangle 2">
            <a:extLst>
              <a:ext uri="{FF2B5EF4-FFF2-40B4-BE49-F238E27FC236}">
                <a16:creationId xmlns:a16="http://schemas.microsoft.com/office/drawing/2014/main" id="{36180E12-C117-44F5-87C2-4BD0DC55AC10}"/>
              </a:ext>
            </a:extLst>
          </p:cNvPr>
          <p:cNvSpPr/>
          <p:nvPr/>
        </p:nvSpPr>
        <p:spPr>
          <a:xfrm>
            <a:off x="1236617" y="1011620"/>
            <a:ext cx="10772503" cy="584775"/>
          </a:xfrm>
          <a:prstGeom prst="rect">
            <a:avLst/>
          </a:prstGeom>
        </p:spPr>
        <p:txBody>
          <a:bodyPr wrap="square">
            <a:spAutoFit/>
          </a:bodyPr>
          <a:lstStyle/>
          <a:p>
            <a:r>
              <a:rPr lang="fr-FR" sz="1600" dirty="0"/>
              <a:t>Nos clients Pros sont souvent peu à l’aise sur la thématique de l’efficacité énergétique: législation mouvante, subventions complexes, multiplicité des intervenants…</a:t>
            </a:r>
          </a:p>
        </p:txBody>
      </p:sp>
      <p:sp>
        <p:nvSpPr>
          <p:cNvPr id="14" name="Rectangle 13">
            <a:extLst>
              <a:ext uri="{FF2B5EF4-FFF2-40B4-BE49-F238E27FC236}">
                <a16:creationId xmlns:a16="http://schemas.microsoft.com/office/drawing/2014/main" id="{3B53C2CF-EDCE-4369-A1E9-4C0C7A3C3A5E}"/>
              </a:ext>
            </a:extLst>
          </p:cNvPr>
          <p:cNvSpPr/>
          <p:nvPr/>
        </p:nvSpPr>
        <p:spPr>
          <a:xfrm>
            <a:off x="3139326" y="1976123"/>
            <a:ext cx="5961131" cy="270630"/>
          </a:xfrm>
          <a:prstGeom prst="rect">
            <a:avLst/>
          </a:prstGeom>
          <a:noFill/>
          <a:ln w="12700" cap="flat" cmpd="sng" algn="ctr">
            <a:noFill/>
            <a:prstDash val="solid"/>
            <a:miter lim="800000"/>
          </a:ln>
          <a:effectLst/>
        </p:spPr>
        <p:txBody>
          <a:bodyPr rtlCol="0" anchor="ctr"/>
          <a:lstStyle/>
          <a:p>
            <a:pPr lvl="0"/>
            <a:r>
              <a:rPr kumimoji="0" lang="fr-FR" b="1" i="0" u="none" strike="noStrike" kern="0" cap="none" spc="0" normalizeH="0" baseline="0" noProof="0" dirty="0">
                <a:ln w="0"/>
                <a:solidFill>
                  <a:srgbClr val="C00000"/>
                </a:solidFill>
                <a:effectLst/>
                <a:uLnTx/>
                <a:uFillTx/>
                <a:latin typeface="Arial"/>
                <a:ea typeface="+mn-ea"/>
                <a:cs typeface="+mn-cs"/>
                <a:sym typeface="Arial"/>
              </a:rPr>
              <a:t>L’offre d</a:t>
            </a:r>
            <a:r>
              <a:rPr kumimoji="0" lang="fr-FR" sz="2000" b="1" i="0" u="none" strike="noStrike" kern="0" cap="none" spc="0" normalizeH="0" baseline="0" noProof="0" dirty="0">
                <a:ln w="0"/>
                <a:solidFill>
                  <a:srgbClr val="C00000"/>
                </a:solidFill>
                <a:effectLst/>
                <a:uLnTx/>
                <a:uFillTx/>
                <a:latin typeface="Arial"/>
                <a:ea typeface="+mn-ea"/>
                <a:cs typeface="+mn-cs"/>
                <a:sym typeface="Arial"/>
              </a:rPr>
              <a:t>’</a:t>
            </a:r>
            <a:r>
              <a:rPr lang="fr-FR" sz="2400" b="1" spc="-150" dirty="0">
                <a:solidFill>
                  <a:srgbClr val="0057A6"/>
                </a:solidFill>
                <a:latin typeface="Sakkal Majalla" panose="02000000000000000000" pitchFamily="2" charset="-78"/>
                <a:cs typeface="Sakkal Majalla" panose="02000000000000000000" pitchFamily="2" charset="-78"/>
              </a:rPr>
              <a:t> </a:t>
            </a:r>
            <a:r>
              <a:rPr lang="fr-FR" sz="2800" b="1" spc="-150" dirty="0">
                <a:solidFill>
                  <a:srgbClr val="0057A6"/>
                </a:solidFill>
                <a:latin typeface="Sakkal Majalla" panose="02000000000000000000" pitchFamily="2" charset="-78"/>
                <a:cs typeface="Sakkal Majalla" panose="02000000000000000000" pitchFamily="2" charset="-78"/>
              </a:rPr>
              <a:t>ECONOMIE d’ENERGIE</a:t>
            </a:r>
            <a:r>
              <a:rPr kumimoji="0" lang="fr-FR" sz="2800" b="1" i="0" u="none" strike="noStrike" kern="0" cap="none" spc="0" normalizeH="0" baseline="0" noProof="0" dirty="0">
                <a:ln w="0"/>
                <a:solidFill>
                  <a:srgbClr val="C00000"/>
                </a:solidFill>
                <a:effectLst/>
                <a:uLnTx/>
                <a:uFillTx/>
                <a:latin typeface="Arial"/>
                <a:ea typeface="+mn-ea"/>
                <a:cs typeface="+mn-cs"/>
                <a:sym typeface="Arial"/>
              </a:rPr>
              <a:t> </a:t>
            </a:r>
            <a:r>
              <a:rPr kumimoji="0" lang="fr-FR" b="1" i="0" u="none" strike="noStrike" kern="0" cap="none" spc="0" normalizeH="0" baseline="0" noProof="0" dirty="0">
                <a:ln w="0"/>
                <a:solidFill>
                  <a:srgbClr val="C00000"/>
                </a:solidFill>
                <a:effectLst/>
                <a:uLnTx/>
                <a:uFillTx/>
                <a:latin typeface="Arial"/>
                <a:ea typeface="+mn-ea"/>
                <a:cs typeface="+mn-cs"/>
                <a:sym typeface="Arial"/>
              </a:rPr>
              <a:t>repose sur 3 piliers</a:t>
            </a:r>
          </a:p>
        </p:txBody>
      </p:sp>
      <p:sp>
        <p:nvSpPr>
          <p:cNvPr id="54" name="ZoneTexte 53">
            <a:extLst>
              <a:ext uri="{FF2B5EF4-FFF2-40B4-BE49-F238E27FC236}">
                <a16:creationId xmlns:a16="http://schemas.microsoft.com/office/drawing/2014/main" id="{3ECEA91A-E314-41BE-AE92-4827D03A6D39}"/>
              </a:ext>
            </a:extLst>
          </p:cNvPr>
          <p:cNvSpPr txBox="1"/>
          <p:nvPr/>
        </p:nvSpPr>
        <p:spPr>
          <a:xfrm>
            <a:off x="3613017" y="3228563"/>
            <a:ext cx="455643" cy="369332"/>
          </a:xfrm>
          <a:prstGeom prst="rect">
            <a:avLst/>
          </a:prstGeom>
          <a:noFill/>
        </p:spPr>
        <p:txBody>
          <a:bodyPr wrap="square" rtlCol="0">
            <a:spAutoFit/>
          </a:bodyPr>
          <a:lstStyle/>
          <a:p>
            <a:r>
              <a:rPr lang="fr-FR" dirty="0"/>
              <a:t>**</a:t>
            </a:r>
          </a:p>
        </p:txBody>
      </p:sp>
      <p:sp>
        <p:nvSpPr>
          <p:cNvPr id="55" name="Rectangle 54">
            <a:extLst>
              <a:ext uri="{FF2B5EF4-FFF2-40B4-BE49-F238E27FC236}">
                <a16:creationId xmlns:a16="http://schemas.microsoft.com/office/drawing/2014/main" id="{4FEE2881-C497-4FD8-8B5F-D19D783321B1}"/>
              </a:ext>
            </a:extLst>
          </p:cNvPr>
          <p:cNvSpPr/>
          <p:nvPr/>
        </p:nvSpPr>
        <p:spPr>
          <a:xfrm>
            <a:off x="1110110" y="6179532"/>
            <a:ext cx="10243630" cy="231902"/>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srgbClr val="000000"/>
                </a:solidFill>
                <a:effectLst/>
                <a:uLnTx/>
                <a:uFillTx/>
                <a:latin typeface="Arial"/>
                <a:ea typeface="+mn-ea"/>
                <a:cs typeface="+mn-cs"/>
                <a:sym typeface="Arial"/>
              </a:rPr>
              <a:t>** L’état des lieux et l’identification des travaux prioritaires d’Economie d’Energie est indicatif. Il sert à orienter les travaux de rénovation énergétique. Il ne fait pas office de diagnostic énergétique complet</a:t>
            </a:r>
          </a:p>
        </p:txBody>
      </p:sp>
      <p:pic>
        <p:nvPicPr>
          <p:cNvPr id="56" name="Image 55">
            <a:extLst>
              <a:ext uri="{FF2B5EF4-FFF2-40B4-BE49-F238E27FC236}">
                <a16:creationId xmlns:a16="http://schemas.microsoft.com/office/drawing/2014/main" id="{1CACC254-6495-43A0-8E48-FDB24267B9C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1963" y="121919"/>
            <a:ext cx="1393614" cy="666527"/>
          </a:xfrm>
          <a:prstGeom prst="rect">
            <a:avLst/>
          </a:prstGeom>
          <a:noFill/>
        </p:spPr>
      </p:pic>
      <p:sp>
        <p:nvSpPr>
          <p:cNvPr id="58" name="Bulle narrative : ronde 57">
            <a:extLst>
              <a:ext uri="{FF2B5EF4-FFF2-40B4-BE49-F238E27FC236}">
                <a16:creationId xmlns:a16="http://schemas.microsoft.com/office/drawing/2014/main" id="{A34319A5-82A1-45A1-AFEB-F83F951AEA93}"/>
              </a:ext>
            </a:extLst>
          </p:cNvPr>
          <p:cNvSpPr/>
          <p:nvPr/>
        </p:nvSpPr>
        <p:spPr>
          <a:xfrm>
            <a:off x="10319656" y="2542903"/>
            <a:ext cx="1602377" cy="931817"/>
          </a:xfrm>
          <a:prstGeom prst="wedgeEllipseCallout">
            <a:avLst>
              <a:gd name="adj1" fmla="val -58856"/>
              <a:gd name="adj2" fmla="val 327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Concerne quasi exclusivement le marché des Entreprises</a:t>
            </a:r>
          </a:p>
        </p:txBody>
      </p:sp>
      <p:sp>
        <p:nvSpPr>
          <p:cNvPr id="13" name="ZoneTexte 14">
            <a:extLst>
              <a:ext uri="{FF2B5EF4-FFF2-40B4-BE49-F238E27FC236}">
                <a16:creationId xmlns:a16="http://schemas.microsoft.com/office/drawing/2014/main" id="{DC0665AE-FAF3-42A9-9D0C-D8FE0A239929}"/>
              </a:ext>
            </a:extLst>
          </p:cNvPr>
          <p:cNvSpPr txBox="1"/>
          <p:nvPr/>
        </p:nvSpPr>
        <p:spPr>
          <a:xfrm>
            <a:off x="1175857" y="5940034"/>
            <a:ext cx="2357306" cy="2462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i="1" dirty="0"/>
              <a:t>* Voir définition dans les annexes</a:t>
            </a:r>
          </a:p>
        </p:txBody>
      </p:sp>
      <p:sp>
        <p:nvSpPr>
          <p:cNvPr id="15" name="ZoneTexte 14">
            <a:extLst>
              <a:ext uri="{FF2B5EF4-FFF2-40B4-BE49-F238E27FC236}">
                <a16:creationId xmlns:a16="http://schemas.microsoft.com/office/drawing/2014/main" id="{0F792F79-BB87-40C7-8DA6-33932DDA7C30}"/>
              </a:ext>
            </a:extLst>
          </p:cNvPr>
          <p:cNvSpPr txBox="1"/>
          <p:nvPr/>
        </p:nvSpPr>
        <p:spPr>
          <a:xfrm>
            <a:off x="6775666" y="5258699"/>
            <a:ext cx="455643" cy="369332"/>
          </a:xfrm>
          <a:prstGeom prst="rect">
            <a:avLst/>
          </a:prstGeom>
          <a:noFill/>
        </p:spPr>
        <p:txBody>
          <a:bodyPr wrap="square" rtlCol="0">
            <a:spAutoFit/>
          </a:bodyPr>
          <a:lstStyle/>
          <a:p>
            <a:r>
              <a:rPr lang="fr-FR" dirty="0"/>
              <a:t>*</a:t>
            </a:r>
          </a:p>
        </p:txBody>
      </p:sp>
      <p:pic>
        <p:nvPicPr>
          <p:cNvPr id="9" name="Image 8">
            <a:extLst>
              <a:ext uri="{FF2B5EF4-FFF2-40B4-BE49-F238E27FC236}">
                <a16:creationId xmlns:a16="http://schemas.microsoft.com/office/drawing/2014/main" id="{81D991B8-8FDD-4876-989D-A30E4A888EA4}"/>
              </a:ext>
            </a:extLst>
          </p:cNvPr>
          <p:cNvPicPr>
            <a:picLocks noChangeAspect="1"/>
          </p:cNvPicPr>
          <p:nvPr/>
        </p:nvPicPr>
        <p:blipFill>
          <a:blip r:embed="rId4"/>
          <a:stretch>
            <a:fillRect/>
          </a:stretch>
        </p:blipFill>
        <p:spPr>
          <a:xfrm>
            <a:off x="159391" y="920205"/>
            <a:ext cx="998290" cy="1153761"/>
          </a:xfrm>
          <a:prstGeom prst="rect">
            <a:avLst/>
          </a:prstGeom>
        </p:spPr>
      </p:pic>
    </p:spTree>
    <p:extLst>
      <p:ext uri="{BB962C8B-B14F-4D97-AF65-F5344CB8AC3E}">
        <p14:creationId xmlns:p14="http://schemas.microsoft.com/office/powerpoint/2010/main" val="2795296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769441"/>
          </a:xfrm>
          <a:prstGeom prst="rect">
            <a:avLst/>
          </a:prstGeom>
        </p:spPr>
        <p:txBody>
          <a:bodyPr wrap="square">
            <a:spAutoFit/>
          </a:bodyPr>
          <a:lstStyle/>
          <a:p>
            <a:pPr lvl="0"/>
            <a:r>
              <a:rPr lang="fr-FR" sz="2000" dirty="0">
                <a:solidFill>
                  <a:srgbClr val="000000"/>
                </a:solidFill>
                <a:latin typeface="Montserrat" panose="00000500000000000000" pitchFamily="2" charset="0"/>
              </a:rPr>
              <a:t>Le ciblage des prestations </a:t>
            </a:r>
            <a:r>
              <a:rPr lang="fr-FR" sz="2400" b="1" spc="-150" dirty="0">
                <a:solidFill>
                  <a:srgbClr val="0057A6"/>
                </a:solidFill>
                <a:latin typeface="Sakkal Majalla" panose="02000000000000000000" pitchFamily="2" charset="-78"/>
                <a:cs typeface="Sakkal Majalla" panose="02000000000000000000" pitchFamily="2" charset="-78"/>
              </a:rPr>
              <a:t>ECONOMIE d’ENERGIE</a:t>
            </a:r>
            <a:endParaRPr lang="fr-FR" sz="2000" dirty="0">
              <a:solidFill>
                <a:srgbClr val="000000"/>
              </a:solidFill>
              <a:latin typeface="Montserrat" panose="00000500000000000000" pitchFamily="2" charset="0"/>
            </a:endParaRPr>
          </a:p>
          <a:p>
            <a:endParaRPr lang="fr-FR" sz="2000" dirty="0">
              <a:solidFill>
                <a:srgbClr val="000000"/>
              </a:solidFill>
              <a:latin typeface="Montserrat" panose="00000500000000000000" pitchFamily="2" charset="0"/>
            </a:endParaRP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Eligibilité et exclusions </a:t>
            </a:r>
            <a:endParaRPr lang="fr-FR" b="1" dirty="0"/>
          </a:p>
        </p:txBody>
      </p:sp>
      <p:sp>
        <p:nvSpPr>
          <p:cNvPr id="5" name="Rectangle 4">
            <a:extLst>
              <a:ext uri="{FF2B5EF4-FFF2-40B4-BE49-F238E27FC236}">
                <a16:creationId xmlns:a16="http://schemas.microsoft.com/office/drawing/2014/main" id="{5CA8F42D-172A-492E-86B8-0B3A95B0A4B5}"/>
              </a:ext>
            </a:extLst>
          </p:cNvPr>
          <p:cNvSpPr/>
          <p:nvPr/>
        </p:nvSpPr>
        <p:spPr>
          <a:xfrm>
            <a:off x="659853" y="1025704"/>
            <a:ext cx="10866619" cy="553476"/>
          </a:xfrm>
          <a:prstGeom prst="rect">
            <a:avLst/>
          </a:prstGeom>
          <a:solidFill>
            <a:srgbClr val="3EAB3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a:ea typeface="+mn-ea"/>
                <a:cs typeface="+mn-cs"/>
                <a:sym typeface="Arial"/>
              </a:rPr>
              <a:t>L’ensemble des clients Pros est éligible aux prestations d’Economie d’Energie, quel que soit le secteur d’activité</a:t>
            </a:r>
          </a:p>
        </p:txBody>
      </p:sp>
      <p:grpSp>
        <p:nvGrpSpPr>
          <p:cNvPr id="6" name="Groupe 5">
            <a:extLst>
              <a:ext uri="{FF2B5EF4-FFF2-40B4-BE49-F238E27FC236}">
                <a16:creationId xmlns:a16="http://schemas.microsoft.com/office/drawing/2014/main" id="{D61D7544-161E-44A9-8162-62AC6F323710}"/>
              </a:ext>
            </a:extLst>
          </p:cNvPr>
          <p:cNvGrpSpPr/>
          <p:nvPr/>
        </p:nvGrpSpPr>
        <p:grpSpPr>
          <a:xfrm>
            <a:off x="10647738" y="114369"/>
            <a:ext cx="1300422" cy="634568"/>
            <a:chOff x="9201751" y="1593761"/>
            <a:chExt cx="2002055" cy="899182"/>
          </a:xfrm>
        </p:grpSpPr>
        <p:sp>
          <p:nvSpPr>
            <p:cNvPr id="7" name="Rectangle à coins arrondis 38">
              <a:extLst>
                <a:ext uri="{FF2B5EF4-FFF2-40B4-BE49-F238E27FC236}">
                  <a16:creationId xmlns:a16="http://schemas.microsoft.com/office/drawing/2014/main" id="{E2DF24BD-6560-4E2C-86FA-EFD627754A78}"/>
                </a:ext>
              </a:extLst>
            </p:cNvPr>
            <p:cNvSpPr/>
            <p:nvPr/>
          </p:nvSpPr>
          <p:spPr>
            <a:xfrm>
              <a:off x="9201751" y="1593761"/>
              <a:ext cx="2002055" cy="8991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just"/>
              <a:endParaRPr lang="fr-FR" sz="1018" b="1" dirty="0">
                <a:solidFill>
                  <a:schemeClr val="bg1"/>
                </a:solidFill>
                <a:latin typeface="Montserrat" panose="00000500000000000000" pitchFamily="2" charset="0"/>
              </a:endParaRPr>
            </a:p>
          </p:txBody>
        </p:sp>
        <p:pic>
          <p:nvPicPr>
            <p:cNvPr id="8" name="Picture 4" descr="- Économie d'énergie -">
              <a:extLst>
                <a:ext uri="{FF2B5EF4-FFF2-40B4-BE49-F238E27FC236}">
                  <a16:creationId xmlns:a16="http://schemas.microsoft.com/office/drawing/2014/main" id="{17C594AD-AD4B-46AF-AD22-A4ACBCD85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229" y="1703539"/>
              <a:ext cx="1639098" cy="679626"/>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ZoneTexte 8">
            <a:extLst>
              <a:ext uri="{FF2B5EF4-FFF2-40B4-BE49-F238E27FC236}">
                <a16:creationId xmlns:a16="http://schemas.microsoft.com/office/drawing/2014/main" id="{88E0F91A-4209-4657-94CB-55C755E3426B}"/>
              </a:ext>
            </a:extLst>
          </p:cNvPr>
          <p:cNvSpPr txBox="1"/>
          <p:nvPr/>
        </p:nvSpPr>
        <p:spPr>
          <a:xfrm>
            <a:off x="792793" y="1988356"/>
            <a:ext cx="10807023" cy="584775"/>
          </a:xfrm>
          <a:prstGeom prst="rect">
            <a:avLst/>
          </a:prstGeom>
          <a:noFill/>
        </p:spPr>
        <p:txBody>
          <a:bodyPr wrap="square">
            <a:spAutoFit/>
          </a:bodyPr>
          <a:lstStyle/>
          <a:p>
            <a:pPr marL="171450" lvl="1" indent="-171450">
              <a:buFont typeface="Wingdings" panose="05000000000000000000" pitchFamily="2" charset="2"/>
              <a:buChar char="q"/>
            </a:pPr>
            <a:r>
              <a:rPr lang="fr-FR" sz="1600" u="sng" kern="0" dirty="0">
                <a:solidFill>
                  <a:srgbClr val="000000"/>
                </a:solidFill>
                <a:cs typeface="Arial"/>
                <a:sym typeface="Arial"/>
              </a:rPr>
              <a:t>Indices d’éligibilité à des aides </a:t>
            </a:r>
            <a:r>
              <a:rPr lang="fr-FR" sz="1600" b="1" kern="0" dirty="0">
                <a:solidFill>
                  <a:srgbClr val="000000"/>
                </a:solidFill>
                <a:cs typeface="Arial"/>
                <a:sym typeface="Arial"/>
              </a:rPr>
              <a:t>: </a:t>
            </a:r>
            <a:r>
              <a:rPr lang="fr-FR" sz="1600" kern="0" dirty="0">
                <a:solidFill>
                  <a:srgbClr val="000000"/>
                </a:solidFill>
                <a:cs typeface="Arial"/>
                <a:sym typeface="Arial"/>
              </a:rPr>
              <a:t>utilisation d’énergies fossiles, bâtiment anciens, process industriel</a:t>
            </a:r>
          </a:p>
          <a:p>
            <a:pPr marL="0" lvl="1"/>
            <a:endParaRPr lang="fr-FR" sz="1600" kern="0" dirty="0">
              <a:solidFill>
                <a:srgbClr val="000000"/>
              </a:solidFill>
              <a:latin typeface="Montserrat" panose="00000500000000000000" pitchFamily="2" charset="0"/>
              <a:cs typeface="Arial"/>
              <a:sym typeface="Arial"/>
            </a:endParaRPr>
          </a:p>
        </p:txBody>
      </p:sp>
      <p:sp>
        <p:nvSpPr>
          <p:cNvPr id="10" name="ZoneTexte 9">
            <a:extLst>
              <a:ext uri="{FF2B5EF4-FFF2-40B4-BE49-F238E27FC236}">
                <a16:creationId xmlns:a16="http://schemas.microsoft.com/office/drawing/2014/main" id="{F12034D8-E871-4E23-9F1F-1DD04082CC38}"/>
              </a:ext>
            </a:extLst>
          </p:cNvPr>
          <p:cNvSpPr txBox="1"/>
          <p:nvPr/>
        </p:nvSpPr>
        <p:spPr>
          <a:xfrm>
            <a:off x="1001798" y="2467828"/>
            <a:ext cx="1784945" cy="461665"/>
          </a:xfrm>
          <a:prstGeom prst="rect">
            <a:avLst/>
          </a:prstGeom>
          <a:noFill/>
        </p:spPr>
        <p:txBody>
          <a:bodyPr wrap="square">
            <a:spAutoFit/>
          </a:bodyPr>
          <a:lstStyle/>
          <a:p>
            <a:pPr lvl="1"/>
            <a:r>
              <a:rPr lang="fr-FR" sz="1600" u="sng" dirty="0">
                <a:latin typeface="+mn-lt"/>
              </a:rPr>
              <a:t>Exemples</a:t>
            </a:r>
            <a:r>
              <a:rPr lang="fr-FR" sz="1200" dirty="0">
                <a:latin typeface="+mn-lt"/>
              </a:rPr>
              <a:t> </a:t>
            </a:r>
            <a:r>
              <a:rPr lang="fr-FR" sz="1200" b="1" dirty="0">
                <a:latin typeface="+mn-lt"/>
              </a:rPr>
              <a:t>:</a:t>
            </a:r>
            <a:endParaRPr lang="fr-FR" sz="1200" dirty="0">
              <a:latin typeface="+mn-lt"/>
            </a:endParaRPr>
          </a:p>
          <a:p>
            <a:pPr lvl="1"/>
            <a:endParaRPr lang="fr-FR" sz="800" dirty="0">
              <a:latin typeface="Montserrat" panose="00000500000000000000" pitchFamily="2" charset="0"/>
            </a:endParaRPr>
          </a:p>
        </p:txBody>
      </p:sp>
      <p:sp>
        <p:nvSpPr>
          <p:cNvPr id="4" name="Rectangle 3">
            <a:extLst>
              <a:ext uri="{FF2B5EF4-FFF2-40B4-BE49-F238E27FC236}">
                <a16:creationId xmlns:a16="http://schemas.microsoft.com/office/drawing/2014/main" id="{5564C138-0520-4B03-A3EF-CFC4FF01E5DE}"/>
              </a:ext>
            </a:extLst>
          </p:cNvPr>
          <p:cNvSpPr/>
          <p:nvPr/>
        </p:nvSpPr>
        <p:spPr>
          <a:xfrm>
            <a:off x="1889759" y="2932501"/>
            <a:ext cx="10467705" cy="130805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sym typeface="Arial"/>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0" cap="none" spc="0" normalizeH="0" baseline="0" noProof="0" dirty="0">
                <a:ln>
                  <a:noFill/>
                </a:ln>
                <a:solidFill>
                  <a:srgbClr val="000000"/>
                </a:solidFill>
                <a:effectLst/>
                <a:uLnTx/>
                <a:uFillTx/>
                <a:ea typeface="Calibri" panose="020F0502020204030204" pitchFamily="34" charset="0"/>
                <a:sym typeface="Arial"/>
              </a:rPr>
              <a:t>Métiers de bouche : boulangerie et pâtisserie (four, machine à froid), pizzeria (four)…</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400" b="0" i="0" u="none" strike="noStrike" kern="0" cap="none" spc="0" normalizeH="0" baseline="0" noProof="0" dirty="0">
              <a:ln>
                <a:noFill/>
              </a:ln>
              <a:solidFill>
                <a:srgbClr val="000000"/>
              </a:solidFill>
              <a:effectLst/>
              <a:uLnTx/>
              <a:uFillTx/>
              <a:ea typeface="Calibri" panose="020F0502020204030204" pitchFamily="34" charset="0"/>
              <a:sym typeface="Arial"/>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0" cap="none" spc="0" normalizeH="0" baseline="0" noProof="0" dirty="0">
                <a:ln>
                  <a:noFill/>
                </a:ln>
                <a:solidFill>
                  <a:srgbClr val="000000"/>
                </a:solidFill>
                <a:effectLst/>
                <a:uLnTx/>
                <a:uFillTx/>
                <a:ea typeface="Calibri" panose="020F0502020204030204" pitchFamily="34" charset="0"/>
                <a:sym typeface="Arial"/>
              </a:rPr>
              <a:t>Artisans ayant un parc machine important (ex : garage, imprimerie)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400" b="0" i="0" u="none" strike="noStrike" kern="0" cap="none" spc="0" normalizeH="0" baseline="0" noProof="0" dirty="0">
              <a:ln>
                <a:noFill/>
              </a:ln>
              <a:solidFill>
                <a:srgbClr val="000000"/>
              </a:solidFill>
              <a:effectLst/>
              <a:uLnTx/>
              <a:uFillTx/>
              <a:ea typeface="Calibri" panose="020F0502020204030204" pitchFamily="34" charset="0"/>
              <a:sym typeface="Arial"/>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0" cap="none" spc="0" normalizeH="0" baseline="0" noProof="0" dirty="0">
                <a:ln>
                  <a:noFill/>
                </a:ln>
                <a:solidFill>
                  <a:srgbClr val="000000"/>
                </a:solidFill>
                <a:effectLst/>
                <a:uLnTx/>
                <a:uFillTx/>
                <a:ea typeface="Calibri" panose="020F0502020204030204" pitchFamily="34" charset="0"/>
                <a:sym typeface="Arial"/>
              </a:rPr>
              <a:t>Les clients ayant un bâtiment ancien pouvant nécessiter une rénovation, ou des équipements énergétiques à renouveler</a:t>
            </a:r>
            <a:endParaRPr kumimoji="0" lang="fr-FR" sz="1400" b="0" i="0" u="none" strike="noStrike" kern="0" cap="none" spc="0" normalizeH="0" baseline="0" noProof="0" dirty="0">
              <a:ln>
                <a:noFill/>
              </a:ln>
              <a:solidFill>
                <a:sysClr val="windowText" lastClr="000000"/>
              </a:solidFill>
              <a:effectLst/>
              <a:uLnTx/>
              <a:uFillTx/>
            </a:endParaRPr>
          </a:p>
        </p:txBody>
      </p:sp>
      <p:pic>
        <p:nvPicPr>
          <p:cNvPr id="11" name="Image 10">
            <a:extLst>
              <a:ext uri="{FF2B5EF4-FFF2-40B4-BE49-F238E27FC236}">
                <a16:creationId xmlns:a16="http://schemas.microsoft.com/office/drawing/2014/main" id="{C33B13C7-8554-41CC-8557-8579017C6931}"/>
              </a:ext>
            </a:extLst>
          </p:cNvPr>
          <p:cNvPicPr>
            <a:picLocks noChangeAspect="1"/>
          </p:cNvPicPr>
          <p:nvPr/>
        </p:nvPicPr>
        <p:blipFill rotWithShape="1">
          <a:blip r:embed="rId3"/>
          <a:srcRect l="3708"/>
          <a:stretch/>
        </p:blipFill>
        <p:spPr>
          <a:xfrm>
            <a:off x="374469" y="3188662"/>
            <a:ext cx="1356870" cy="1094235"/>
          </a:xfrm>
          <a:prstGeom prst="rect">
            <a:avLst/>
          </a:prstGeom>
        </p:spPr>
      </p:pic>
      <p:sp>
        <p:nvSpPr>
          <p:cNvPr id="13" name="Rectangle 12">
            <a:extLst>
              <a:ext uri="{FF2B5EF4-FFF2-40B4-BE49-F238E27FC236}">
                <a16:creationId xmlns:a16="http://schemas.microsoft.com/office/drawing/2014/main" id="{F9C37205-C03C-42F2-A9CC-2908AE13A682}"/>
              </a:ext>
            </a:extLst>
          </p:cNvPr>
          <p:cNvSpPr/>
          <p:nvPr/>
        </p:nvSpPr>
        <p:spPr>
          <a:xfrm>
            <a:off x="931818" y="4826671"/>
            <a:ext cx="10398034" cy="338554"/>
          </a:xfrm>
          <a:prstGeom prst="rect">
            <a:avLst/>
          </a:prstGeom>
        </p:spPr>
        <p:txBody>
          <a:bodyPr wrap="square">
            <a:spAutoFit/>
          </a:bodyPr>
          <a:lstStyle/>
          <a:p>
            <a:pPr marL="171450" lvl="1" indent="-171450">
              <a:buFont typeface="Wingdings" panose="05000000000000000000" pitchFamily="2" charset="2"/>
              <a:buChar char="q"/>
            </a:pPr>
            <a:r>
              <a:rPr lang="fr-FR" sz="1600" u="sng" kern="0" dirty="0">
                <a:solidFill>
                  <a:srgbClr val="000000"/>
                </a:solidFill>
                <a:cs typeface="Arial"/>
                <a:sym typeface="Arial"/>
              </a:rPr>
              <a:t>Exclusions</a:t>
            </a:r>
            <a:r>
              <a:rPr lang="fr-FR" sz="1600" kern="0" dirty="0">
                <a:solidFill>
                  <a:srgbClr val="000000"/>
                </a:solidFill>
                <a:cs typeface="Arial"/>
                <a:sym typeface="Arial"/>
              </a:rPr>
              <a:t> :</a:t>
            </a:r>
            <a:r>
              <a:rPr lang="fr-FR" sz="1600" b="1" kern="0" dirty="0">
                <a:solidFill>
                  <a:srgbClr val="000000"/>
                </a:solidFill>
                <a:cs typeface="Arial"/>
                <a:sym typeface="Arial"/>
              </a:rPr>
              <a:t> </a:t>
            </a:r>
            <a:r>
              <a:rPr lang="fr-FR" sz="1600" kern="0" dirty="0">
                <a:solidFill>
                  <a:srgbClr val="000000"/>
                </a:solidFill>
                <a:cs typeface="Arial"/>
                <a:sym typeface="Arial"/>
              </a:rPr>
              <a:t>montant de travaux &lt; 10K€, bâtiment non chauffé, nouveaux bâtiments, photovoltaïque, mobilité</a:t>
            </a:r>
            <a:endParaRPr lang="fr-FR" sz="1600" b="1" kern="0" dirty="0">
              <a:solidFill>
                <a:srgbClr val="000000"/>
              </a:solidFill>
              <a:cs typeface="Arial"/>
              <a:sym typeface="Arial"/>
            </a:endParaRPr>
          </a:p>
        </p:txBody>
      </p:sp>
    </p:spTree>
    <p:extLst>
      <p:ext uri="{BB962C8B-B14F-4D97-AF65-F5344CB8AC3E}">
        <p14:creationId xmlns:p14="http://schemas.microsoft.com/office/powerpoint/2010/main" val="1514470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modèle économique</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Un modèle équilibré et incitatif pour le client</a:t>
            </a:r>
            <a:endParaRPr lang="fr-FR" b="1" dirty="0"/>
          </a:p>
        </p:txBody>
      </p:sp>
      <p:sp>
        <p:nvSpPr>
          <p:cNvPr id="3" name="ZoneTexte 2">
            <a:extLst>
              <a:ext uri="{FF2B5EF4-FFF2-40B4-BE49-F238E27FC236}">
                <a16:creationId xmlns:a16="http://schemas.microsoft.com/office/drawing/2014/main" id="{2718261F-8373-48E6-8D83-D49744029EBA}"/>
              </a:ext>
            </a:extLst>
          </p:cNvPr>
          <p:cNvSpPr txBox="1"/>
          <p:nvPr/>
        </p:nvSpPr>
        <p:spPr>
          <a:xfrm>
            <a:off x="487678" y="1811383"/>
            <a:ext cx="4946469" cy="369332"/>
          </a:xfrm>
          <a:prstGeom prst="rect">
            <a:avLst/>
          </a:prstGeom>
          <a:noFill/>
        </p:spPr>
        <p:txBody>
          <a:bodyPr wrap="square" rtlCol="0">
            <a:spAutoFit/>
          </a:bodyPr>
          <a:lstStyle/>
          <a:p>
            <a:r>
              <a:rPr lang="fr-FR" b="1" dirty="0">
                <a:solidFill>
                  <a:srgbClr val="C00000"/>
                </a:solidFill>
              </a:rPr>
              <a:t>Quels coûts et avantages pour nos clients?</a:t>
            </a:r>
          </a:p>
        </p:txBody>
      </p:sp>
      <p:sp>
        <p:nvSpPr>
          <p:cNvPr id="7" name="Rectangle 6">
            <a:extLst>
              <a:ext uri="{FF2B5EF4-FFF2-40B4-BE49-F238E27FC236}">
                <a16:creationId xmlns:a16="http://schemas.microsoft.com/office/drawing/2014/main" id="{0701D6F3-EA65-4919-A8E2-53F2AF34F9EE}"/>
              </a:ext>
            </a:extLst>
          </p:cNvPr>
          <p:cNvSpPr/>
          <p:nvPr/>
        </p:nvSpPr>
        <p:spPr>
          <a:xfrm>
            <a:off x="551151" y="2420984"/>
            <a:ext cx="4717535" cy="1750423"/>
          </a:xfrm>
          <a:prstGeom prst="rect">
            <a:avLst/>
          </a:prstGeom>
          <a:noFill/>
          <a:ln w="12700" cap="flat" cmpd="sng" algn="ctr">
            <a:solidFill>
              <a:schemeClr val="bg1">
                <a:lumMod val="65000"/>
              </a:schemeClr>
            </a:solid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600" b="1" i="0" u="none" strike="noStrike" kern="0" cap="none" spc="0" normalizeH="0" baseline="0" noProof="0" dirty="0">
                <a:ln>
                  <a:noFill/>
                </a:ln>
                <a:solidFill>
                  <a:srgbClr val="000000"/>
                </a:solidFill>
                <a:effectLst/>
                <a:uLnTx/>
                <a:uFillTx/>
                <a:latin typeface="Arial"/>
                <a:ea typeface="+mn-ea"/>
                <a:cs typeface="+mn-cs"/>
                <a:sym typeface="Arial"/>
              </a:rPr>
              <a:t>Prestation EDE </a:t>
            </a:r>
            <a:r>
              <a:rPr kumimoji="0" lang="fr-FR" sz="1600" b="1" i="0" u="none" strike="noStrike" kern="0" cap="none" spc="0" normalizeH="0" baseline="0" noProof="0" dirty="0">
                <a:ln>
                  <a:noFill/>
                </a:ln>
                <a:solidFill>
                  <a:srgbClr val="C00000"/>
                </a:solidFill>
                <a:effectLst/>
                <a:uLnTx/>
                <a:uFillTx/>
                <a:latin typeface="Arial"/>
                <a:ea typeface="+mn-ea"/>
                <a:cs typeface="+mn-cs"/>
                <a:sym typeface="Arial"/>
              </a:rPr>
              <a:t>gratuite</a:t>
            </a:r>
            <a:r>
              <a:rPr kumimoji="0" lang="fr-FR" sz="1600" b="0" i="0" u="none" strike="noStrike" kern="0" cap="none" spc="0" normalizeH="0" baseline="0" noProof="0" dirty="0">
                <a:ln>
                  <a:noFill/>
                </a:ln>
                <a:solidFill>
                  <a:srgbClr val="000000"/>
                </a:solidFill>
                <a:effectLst/>
                <a:uLnTx/>
                <a:uFillTx/>
                <a:latin typeface="Arial"/>
                <a:ea typeface="+mn-ea"/>
                <a:cs typeface="+mn-cs"/>
                <a:sym typeface="Arial"/>
              </a:rPr>
              <a:t> pour nos clients</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600" b="0" i="0" u="none" strike="noStrike" kern="0" cap="none" spc="0" normalizeH="0" baseline="0" noProof="0" dirty="0">
              <a:ln>
                <a:noFill/>
              </a:ln>
              <a:solidFill>
                <a:srgbClr val="000000"/>
              </a:solidFill>
              <a:effectLst/>
              <a:uLnTx/>
              <a:uFillTx/>
              <a:latin typeface="Arial"/>
              <a:ea typeface="+mn-ea"/>
              <a:cs typeface="+mn-cs"/>
              <a:sym typeface="Arial"/>
            </a:endParaRPr>
          </a:p>
          <a:p>
            <a:pPr marL="285750" indent="-285750">
              <a:buFont typeface="Wingdings" panose="05000000000000000000" pitchFamily="2" charset="2"/>
              <a:buChar char="q"/>
            </a:pPr>
            <a:r>
              <a:rPr lang="fr-FR" sz="1600" b="1" kern="0" dirty="0">
                <a:solidFill>
                  <a:srgbClr val="000000"/>
                </a:solidFill>
                <a:sym typeface="Arial"/>
              </a:rPr>
              <a:t>Commission d’apport d’affaires </a:t>
            </a:r>
            <a:r>
              <a:rPr lang="fr-FR" sz="1600" kern="0" dirty="0">
                <a:solidFill>
                  <a:srgbClr val="000000"/>
                </a:solidFill>
                <a:sym typeface="Arial"/>
              </a:rPr>
              <a:t>sur les aides collectées (eq. 3% du montant des CEE, soit en moyenne 300€ pour un montant de travaux de 50K€)</a:t>
            </a:r>
            <a:endParaRPr kumimoji="0" lang="fr-FR" sz="1600" b="0"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id="{5FA95DE9-E972-4BF3-A5C8-FCB3E3F240AA}"/>
              </a:ext>
            </a:extLst>
          </p:cNvPr>
          <p:cNvSpPr/>
          <p:nvPr/>
        </p:nvSpPr>
        <p:spPr>
          <a:xfrm>
            <a:off x="5974081" y="2401714"/>
            <a:ext cx="5886994" cy="1830651"/>
          </a:xfrm>
          <a:prstGeom prst="rect">
            <a:avLst/>
          </a:prstGeom>
          <a:noFill/>
          <a:ln w="12700" cap="flat" cmpd="sng" algn="ctr">
            <a:solidFill>
              <a:schemeClr val="bg1">
                <a:lumMod val="65000"/>
              </a:schemeClr>
            </a:solidFill>
            <a:prstDash val="solid"/>
            <a:miter lim="800000"/>
          </a:ln>
          <a:effectLst/>
        </p:spPr>
        <p:txBody>
          <a:bodyPr rtlCol="0" anchor="t"/>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600" b="1" i="0" u="none" strike="noStrike" kern="0" cap="none" spc="0" normalizeH="0" baseline="0" noProof="0" dirty="0">
                <a:ln>
                  <a:noFill/>
                </a:ln>
                <a:solidFill>
                  <a:srgbClr val="000000"/>
                </a:solidFill>
                <a:effectLst/>
                <a:uLnTx/>
                <a:uFillTx/>
                <a:latin typeface="Arial"/>
                <a:ea typeface="+mn-ea"/>
                <a:cs typeface="+mn-cs"/>
                <a:sym typeface="Arial"/>
              </a:rPr>
              <a:t>Financements </a:t>
            </a:r>
            <a:r>
              <a:rPr kumimoji="0" lang="fr-FR" sz="1600" b="1" i="0" u="none" strike="noStrike" kern="0" cap="none" spc="0" normalizeH="0" baseline="0" noProof="0" dirty="0">
                <a:ln>
                  <a:noFill/>
                </a:ln>
                <a:solidFill>
                  <a:srgbClr val="3EAB36"/>
                </a:solidFill>
                <a:effectLst/>
                <a:uLnTx/>
                <a:uFillTx/>
                <a:latin typeface="Arial"/>
                <a:ea typeface="+mn-ea"/>
                <a:cs typeface="+mn-cs"/>
                <a:sym typeface="Arial"/>
              </a:rPr>
              <a:t>(prêts Green) </a:t>
            </a:r>
            <a:r>
              <a:rPr kumimoji="0" lang="fr-FR" sz="1600" b="0" i="0" u="none" strike="noStrike" kern="0" cap="none" spc="0" normalizeH="0" baseline="0" noProof="0" dirty="0">
                <a:ln>
                  <a:noFill/>
                </a:ln>
                <a:solidFill>
                  <a:srgbClr val="000000"/>
                </a:solidFill>
                <a:effectLst/>
                <a:uLnTx/>
                <a:uFillTx/>
                <a:latin typeface="Arial"/>
                <a:ea typeface="+mn-ea"/>
                <a:cs typeface="+mn-cs"/>
                <a:sym typeface="Arial"/>
              </a:rPr>
              <a:t>grâce à l’identification du besoin en amont</a:t>
            </a:r>
          </a:p>
          <a:p>
            <a:pPr marL="285750" lvl="0" indent="-285750">
              <a:buFont typeface="Wingdings" panose="05000000000000000000" pitchFamily="2" charset="2"/>
              <a:buChar char="q"/>
            </a:pPr>
            <a:r>
              <a:rPr lang="fr-FR" sz="1600" kern="0" dirty="0">
                <a:solidFill>
                  <a:srgbClr val="000000"/>
                </a:solidFill>
                <a:sym typeface="Arial"/>
              </a:rPr>
              <a:t>Augmentation de la satisfaction client en répondant aux besoins stratégiques de nos clients</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600" b="0" i="0" u="none" strike="noStrike" kern="0" cap="none" spc="0" normalizeH="0" baseline="0" noProof="0" dirty="0">
                <a:ln>
                  <a:noFill/>
                </a:ln>
                <a:solidFill>
                  <a:srgbClr val="000000"/>
                </a:solidFill>
                <a:effectLst/>
                <a:uLnTx/>
                <a:uFillTx/>
                <a:latin typeface="Arial"/>
                <a:ea typeface="+mn-ea"/>
                <a:cs typeface="+mn-cs"/>
                <a:sym typeface="Arial"/>
              </a:rPr>
              <a:t>Fidélisation de nos clients</a:t>
            </a:r>
          </a:p>
          <a:p>
            <a:pPr marL="285750" lvl="0" indent="-285750">
              <a:buFont typeface="Wingdings" panose="05000000000000000000" pitchFamily="2" charset="2"/>
              <a:buChar char="q"/>
            </a:pPr>
            <a:r>
              <a:rPr lang="fr-FR" sz="1600" kern="0" dirty="0">
                <a:solidFill>
                  <a:srgbClr val="000000"/>
                </a:solidFill>
                <a:sym typeface="Arial"/>
              </a:rPr>
              <a:t>Paiement à EDE de 1 500€ /mois par la CEGEE*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600" b="0"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1" name="ZoneTexte 10">
            <a:extLst>
              <a:ext uri="{FF2B5EF4-FFF2-40B4-BE49-F238E27FC236}">
                <a16:creationId xmlns:a16="http://schemas.microsoft.com/office/drawing/2014/main" id="{18E53B5E-1823-476A-B4B7-A8BB3FF73EA8}"/>
              </a:ext>
            </a:extLst>
          </p:cNvPr>
          <p:cNvSpPr txBox="1"/>
          <p:nvPr/>
        </p:nvSpPr>
        <p:spPr>
          <a:xfrm>
            <a:off x="6836324" y="3976705"/>
            <a:ext cx="5712728" cy="215444"/>
          </a:xfrm>
          <a:prstGeom prst="rect">
            <a:avLst/>
          </a:prstGeom>
          <a:noFill/>
        </p:spPr>
        <p:txBody>
          <a:bodyPr wrap="square">
            <a:spAutoFit/>
          </a:bodyPr>
          <a:lstStyle/>
          <a:p>
            <a:r>
              <a:rPr lang="fr-FR" sz="800" dirty="0">
                <a:solidFill>
                  <a:schemeClr val="tx1"/>
                </a:solidFill>
              </a:rPr>
              <a:t>* montant dégressif jusqu’à 1000€ selon le nombre d’établissements adhérents</a:t>
            </a:r>
            <a:endParaRPr lang="fr-FR" sz="800" dirty="0"/>
          </a:p>
        </p:txBody>
      </p:sp>
      <p:sp>
        <p:nvSpPr>
          <p:cNvPr id="13" name="ZoneTexte 12">
            <a:extLst>
              <a:ext uri="{FF2B5EF4-FFF2-40B4-BE49-F238E27FC236}">
                <a16:creationId xmlns:a16="http://schemas.microsoft.com/office/drawing/2014/main" id="{A94B6D9C-165A-475E-8F83-952B2FCC04F7}"/>
              </a:ext>
            </a:extLst>
          </p:cNvPr>
          <p:cNvSpPr txBox="1"/>
          <p:nvPr/>
        </p:nvSpPr>
        <p:spPr>
          <a:xfrm>
            <a:off x="6043749" y="1820091"/>
            <a:ext cx="4868092" cy="369332"/>
          </a:xfrm>
          <a:prstGeom prst="rect">
            <a:avLst/>
          </a:prstGeom>
          <a:noFill/>
        </p:spPr>
        <p:txBody>
          <a:bodyPr wrap="square" rtlCol="0">
            <a:spAutoFit/>
          </a:bodyPr>
          <a:lstStyle/>
          <a:p>
            <a:r>
              <a:rPr lang="fr-FR" b="1" dirty="0">
                <a:solidFill>
                  <a:srgbClr val="C00000"/>
                </a:solidFill>
              </a:rPr>
              <a:t>Quels coûts et avantages pour la CEGEE ?</a:t>
            </a:r>
          </a:p>
        </p:txBody>
      </p:sp>
      <p:sp>
        <p:nvSpPr>
          <p:cNvPr id="10" name="ZoneTexte 14">
            <a:extLst>
              <a:ext uri="{FF2B5EF4-FFF2-40B4-BE49-F238E27FC236}">
                <a16:creationId xmlns:a16="http://schemas.microsoft.com/office/drawing/2014/main" id="{DC0665AE-FAF3-42A9-9D0C-D8FE0A239929}"/>
              </a:ext>
            </a:extLst>
          </p:cNvPr>
          <p:cNvSpPr txBox="1"/>
          <p:nvPr/>
        </p:nvSpPr>
        <p:spPr>
          <a:xfrm>
            <a:off x="957743" y="6057479"/>
            <a:ext cx="2357306" cy="2462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t>* Voir définition dans les annexes</a:t>
            </a:r>
          </a:p>
        </p:txBody>
      </p:sp>
      <p:sp>
        <p:nvSpPr>
          <p:cNvPr id="14" name="ZoneTexte 14">
            <a:extLst>
              <a:ext uri="{FF2B5EF4-FFF2-40B4-BE49-F238E27FC236}">
                <a16:creationId xmlns:a16="http://schemas.microsoft.com/office/drawing/2014/main" id="{80EED6B0-CD0C-4EB1-B74C-B6508DA7939C}"/>
              </a:ext>
            </a:extLst>
          </p:cNvPr>
          <p:cNvSpPr txBox="1"/>
          <p:nvPr/>
        </p:nvSpPr>
        <p:spPr>
          <a:xfrm>
            <a:off x="4455952" y="3230389"/>
            <a:ext cx="359329" cy="307777"/>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t>*</a:t>
            </a:r>
          </a:p>
        </p:txBody>
      </p:sp>
      <p:grpSp>
        <p:nvGrpSpPr>
          <p:cNvPr id="15" name="Groupe 14">
            <a:extLst>
              <a:ext uri="{FF2B5EF4-FFF2-40B4-BE49-F238E27FC236}">
                <a16:creationId xmlns:a16="http://schemas.microsoft.com/office/drawing/2014/main" id="{D4F51AB3-B696-426C-928B-6114A87D207E}"/>
              </a:ext>
            </a:extLst>
          </p:cNvPr>
          <p:cNvGrpSpPr/>
          <p:nvPr/>
        </p:nvGrpSpPr>
        <p:grpSpPr>
          <a:xfrm>
            <a:off x="10647738" y="114369"/>
            <a:ext cx="1300422" cy="634568"/>
            <a:chOff x="9201751" y="1593761"/>
            <a:chExt cx="2002055" cy="899182"/>
          </a:xfrm>
        </p:grpSpPr>
        <p:sp>
          <p:nvSpPr>
            <p:cNvPr id="16" name="Rectangle à coins arrondis 38">
              <a:extLst>
                <a:ext uri="{FF2B5EF4-FFF2-40B4-BE49-F238E27FC236}">
                  <a16:creationId xmlns:a16="http://schemas.microsoft.com/office/drawing/2014/main" id="{2A0FCA0F-AC66-462C-B9FA-63AC5D6555AF}"/>
                </a:ext>
              </a:extLst>
            </p:cNvPr>
            <p:cNvSpPr/>
            <p:nvPr/>
          </p:nvSpPr>
          <p:spPr>
            <a:xfrm>
              <a:off x="9201751" y="1593761"/>
              <a:ext cx="2002055" cy="8991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just"/>
              <a:endParaRPr lang="fr-FR" sz="1018" b="1" dirty="0">
                <a:solidFill>
                  <a:schemeClr val="bg1"/>
                </a:solidFill>
                <a:latin typeface="Montserrat" panose="00000500000000000000" pitchFamily="2" charset="0"/>
              </a:endParaRPr>
            </a:p>
          </p:txBody>
        </p:sp>
        <p:pic>
          <p:nvPicPr>
            <p:cNvPr id="17" name="Picture 4" descr="- Économie d'énergie -">
              <a:extLst>
                <a:ext uri="{FF2B5EF4-FFF2-40B4-BE49-F238E27FC236}">
                  <a16:creationId xmlns:a16="http://schemas.microsoft.com/office/drawing/2014/main" id="{904D817E-7EC8-4F95-9BFC-C98180A332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229" y="1703539"/>
              <a:ext cx="1639098" cy="6796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28210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9A7F1950-9A32-4452-B7A8-76EE2F1796FA}"/>
              </a:ext>
            </a:extLst>
          </p:cNvPr>
          <p:cNvSpPr txBox="1">
            <a:spLocks/>
          </p:cNvSpPr>
          <p:nvPr/>
        </p:nvSpPr>
        <p:spPr>
          <a:xfrm>
            <a:off x="3050435" y="181839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Introduction : les enjeux « Green » et la rénovation énergétique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7" name="Espace réservé du texte 2">
            <a:extLst>
              <a:ext uri="{FF2B5EF4-FFF2-40B4-BE49-F238E27FC236}">
                <a16:creationId xmlns:a16="http://schemas.microsoft.com/office/drawing/2014/main" id="{296F644C-3993-4ABC-9F30-1E8B7CB46FBA}"/>
              </a:ext>
            </a:extLst>
          </p:cNvPr>
          <p:cNvSpPr txBox="1">
            <a:spLocks/>
          </p:cNvSpPr>
          <p:nvPr/>
        </p:nvSpPr>
        <p:spPr>
          <a:xfrm>
            <a:off x="3050435" y="315042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Présentation de l’offre Economie d’Energie</a:t>
            </a:r>
          </a:p>
        </p:txBody>
      </p:sp>
      <p:sp>
        <p:nvSpPr>
          <p:cNvPr id="9" name="Espace réservé du texte 4">
            <a:extLst>
              <a:ext uri="{FF2B5EF4-FFF2-40B4-BE49-F238E27FC236}">
                <a16:creationId xmlns:a16="http://schemas.microsoft.com/office/drawing/2014/main" id="{5F92A393-AE4E-4347-9F35-82D974F51843}"/>
              </a:ext>
            </a:extLst>
          </p:cNvPr>
          <p:cNvSpPr txBox="1">
            <a:spLocks/>
          </p:cNvSpPr>
          <p:nvPr/>
        </p:nvSpPr>
        <p:spPr>
          <a:xfrm>
            <a:off x="3050435" y="455143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Annexes</a:t>
            </a:r>
          </a:p>
        </p:txBody>
      </p:sp>
      <p:sp>
        <p:nvSpPr>
          <p:cNvPr id="10" name="Espace réservé du texte 7">
            <a:extLst>
              <a:ext uri="{FF2B5EF4-FFF2-40B4-BE49-F238E27FC236}">
                <a16:creationId xmlns:a16="http://schemas.microsoft.com/office/drawing/2014/main" id="{8E3E7690-F626-4A21-A06B-8BE7C251AE35}"/>
              </a:ext>
            </a:extLst>
          </p:cNvPr>
          <p:cNvSpPr txBox="1">
            <a:spLocks/>
          </p:cNvSpPr>
          <p:nvPr/>
        </p:nvSpPr>
        <p:spPr>
          <a:xfrm>
            <a:off x="2340217" y="181832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581D74"/>
                </a:solidFill>
                <a:effectLst/>
                <a:uLnTx/>
                <a:uFillTx/>
                <a:latin typeface="Arial" panose="020B0604020202020204" pitchFamily="34" charset="0"/>
                <a:cs typeface="Arial" panose="020B0604020202020204" pitchFamily="34" charset="0"/>
                <a:sym typeface="Arial"/>
              </a:rPr>
              <a:t>01</a:t>
            </a:r>
            <a:endParaRPr kumimoji="0" lang="fr-FR" sz="28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endParaRPr>
          </a:p>
        </p:txBody>
      </p:sp>
      <p:sp>
        <p:nvSpPr>
          <p:cNvPr id="11" name="Espace réservé du texte 8">
            <a:extLst>
              <a:ext uri="{FF2B5EF4-FFF2-40B4-BE49-F238E27FC236}">
                <a16:creationId xmlns:a16="http://schemas.microsoft.com/office/drawing/2014/main" id="{5B602063-A620-4AFD-82CD-4F4BBFBEE2A9}"/>
              </a:ext>
            </a:extLst>
          </p:cNvPr>
          <p:cNvSpPr txBox="1">
            <a:spLocks/>
          </p:cNvSpPr>
          <p:nvPr/>
        </p:nvSpPr>
        <p:spPr>
          <a:xfrm>
            <a:off x="2340217" y="3150356"/>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B34A8C"/>
                </a:solidFill>
                <a:effectLst/>
                <a:uLnTx/>
                <a:uFillTx/>
                <a:latin typeface="Arial" panose="020B0604020202020204" pitchFamily="34" charset="0"/>
                <a:cs typeface="Arial" panose="020B0604020202020204" pitchFamily="34" charset="0"/>
                <a:sym typeface="Arial"/>
              </a:rPr>
              <a:t>03</a:t>
            </a:r>
            <a:endParaRPr kumimoji="0" lang="fr-FR" sz="28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endParaRPr>
          </a:p>
        </p:txBody>
      </p:sp>
      <p:sp>
        <p:nvSpPr>
          <p:cNvPr id="14" name="Espace réservé du texte 10">
            <a:extLst>
              <a:ext uri="{FF2B5EF4-FFF2-40B4-BE49-F238E27FC236}">
                <a16:creationId xmlns:a16="http://schemas.microsoft.com/office/drawing/2014/main" id="{3BF02FDD-B15A-4BB3-98D4-6B87404F049A}"/>
              </a:ext>
            </a:extLst>
          </p:cNvPr>
          <p:cNvSpPr txBox="1">
            <a:spLocks/>
          </p:cNvSpPr>
          <p:nvPr/>
        </p:nvSpPr>
        <p:spPr>
          <a:xfrm>
            <a:off x="2340217" y="4538210"/>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05</a:t>
            </a:r>
            <a:endParaRPr kumimoji="0" lang="fr-FR" sz="2800" b="1" i="0" u="none" strike="noStrike" kern="120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15" name="Espace réservé du texte 1">
            <a:extLst>
              <a:ext uri="{FF2B5EF4-FFF2-40B4-BE49-F238E27FC236}">
                <a16:creationId xmlns:a16="http://schemas.microsoft.com/office/drawing/2014/main" id="{935253E8-6939-4529-BDCF-52A96CE16A5D}"/>
              </a:ext>
            </a:extLst>
          </p:cNvPr>
          <p:cNvSpPr txBox="1">
            <a:spLocks/>
          </p:cNvSpPr>
          <p:nvPr/>
        </p:nvSpPr>
        <p:spPr>
          <a:xfrm>
            <a:off x="3050435" y="2497531"/>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Pourquoi un partenariat avec Economie d’Energie ?</a:t>
            </a:r>
          </a:p>
        </p:txBody>
      </p:sp>
      <p:sp>
        <p:nvSpPr>
          <p:cNvPr id="16" name="Espace réservé du texte 7">
            <a:extLst>
              <a:ext uri="{FF2B5EF4-FFF2-40B4-BE49-F238E27FC236}">
                <a16:creationId xmlns:a16="http://schemas.microsoft.com/office/drawing/2014/main" id="{D9648EE7-023A-4166-AF31-CD04DED77267}"/>
              </a:ext>
            </a:extLst>
          </p:cNvPr>
          <p:cNvSpPr txBox="1">
            <a:spLocks/>
          </p:cNvSpPr>
          <p:nvPr/>
        </p:nvSpPr>
        <p:spPr>
          <a:xfrm>
            <a:off x="2340217" y="248430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dirty="0">
                <a:ln>
                  <a:noFill/>
                </a:ln>
                <a:solidFill>
                  <a:srgbClr val="EAB818"/>
                </a:solidFill>
                <a:effectLst/>
                <a:uLnTx/>
                <a:uFillTx/>
                <a:latin typeface="Arial" panose="020B0604020202020204" pitchFamily="34" charset="0"/>
                <a:cs typeface="Arial" panose="020B0604020202020204" pitchFamily="34" charset="0"/>
                <a:sym typeface="Arial"/>
              </a:rPr>
              <a:t>02</a:t>
            </a:r>
          </a:p>
        </p:txBody>
      </p:sp>
      <p:pic>
        <p:nvPicPr>
          <p:cNvPr id="2" name="Image 1">
            <a:extLst>
              <a:ext uri="{FF2B5EF4-FFF2-40B4-BE49-F238E27FC236}">
                <a16:creationId xmlns:a16="http://schemas.microsoft.com/office/drawing/2014/main" id="{8B2725D4-A1B0-4B5F-9DCE-3CA8EE1284AF}"/>
              </a:ext>
            </a:extLst>
          </p:cNvPr>
          <p:cNvPicPr>
            <a:picLocks noChangeAspect="1"/>
          </p:cNvPicPr>
          <p:nvPr/>
        </p:nvPicPr>
        <p:blipFill>
          <a:blip r:embed="rId2"/>
          <a:stretch>
            <a:fillRect/>
          </a:stretch>
        </p:blipFill>
        <p:spPr>
          <a:xfrm>
            <a:off x="2289785" y="3770811"/>
            <a:ext cx="7352801" cy="6437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8085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B5F10B5-9AAD-4F6C-9D47-B1DC1E77D29F}"/>
              </a:ext>
            </a:extLst>
          </p:cNvPr>
          <p:cNvPicPr>
            <a:picLocks noChangeAspect="1"/>
          </p:cNvPicPr>
          <p:nvPr/>
        </p:nvPicPr>
        <p:blipFill>
          <a:blip r:embed="rId2"/>
          <a:stretch>
            <a:fillRect/>
          </a:stretch>
        </p:blipFill>
        <p:spPr>
          <a:xfrm>
            <a:off x="10884523" y="1459684"/>
            <a:ext cx="1128194" cy="892745"/>
          </a:xfrm>
          <a:prstGeom prst="rect">
            <a:avLst/>
          </a:prstGeom>
        </p:spPr>
      </p:pic>
      <p:pic>
        <p:nvPicPr>
          <p:cNvPr id="5" name="Image 4">
            <a:extLst>
              <a:ext uri="{FF2B5EF4-FFF2-40B4-BE49-F238E27FC236}">
                <a16:creationId xmlns:a16="http://schemas.microsoft.com/office/drawing/2014/main" id="{EBC0DD62-B7F2-4DA9-B51C-8A1E0E61CE45}"/>
              </a:ext>
            </a:extLst>
          </p:cNvPr>
          <p:cNvPicPr>
            <a:picLocks noChangeAspect="1"/>
          </p:cNvPicPr>
          <p:nvPr/>
        </p:nvPicPr>
        <p:blipFill>
          <a:blip r:embed="rId3"/>
          <a:stretch>
            <a:fillRect/>
          </a:stretch>
        </p:blipFill>
        <p:spPr>
          <a:xfrm>
            <a:off x="398324" y="1893417"/>
            <a:ext cx="5031547" cy="4058820"/>
          </a:xfrm>
          <a:prstGeom prst="rect">
            <a:avLst/>
          </a:prstGeom>
        </p:spPr>
      </p:pic>
      <p:pic>
        <p:nvPicPr>
          <p:cNvPr id="7" name="Image 6">
            <a:extLst>
              <a:ext uri="{FF2B5EF4-FFF2-40B4-BE49-F238E27FC236}">
                <a16:creationId xmlns:a16="http://schemas.microsoft.com/office/drawing/2014/main" id="{6F553457-B022-40F0-9183-3F719127B5A0}"/>
              </a:ext>
            </a:extLst>
          </p:cNvPr>
          <p:cNvPicPr>
            <a:picLocks noChangeAspect="1"/>
          </p:cNvPicPr>
          <p:nvPr/>
        </p:nvPicPr>
        <p:blipFill>
          <a:blip r:embed="rId4"/>
          <a:stretch>
            <a:fillRect/>
          </a:stretch>
        </p:blipFill>
        <p:spPr>
          <a:xfrm>
            <a:off x="82453" y="1355327"/>
            <a:ext cx="899059" cy="1016010"/>
          </a:xfrm>
          <a:prstGeom prst="rect">
            <a:avLst/>
          </a:prstGeom>
        </p:spPr>
      </p:pic>
      <p:pic>
        <p:nvPicPr>
          <p:cNvPr id="6" name="Image 5">
            <a:extLst>
              <a:ext uri="{FF2B5EF4-FFF2-40B4-BE49-F238E27FC236}">
                <a16:creationId xmlns:a16="http://schemas.microsoft.com/office/drawing/2014/main" id="{2AD3B364-786A-42DE-B3C0-FB74AFCA3526}"/>
              </a:ext>
            </a:extLst>
          </p:cNvPr>
          <p:cNvPicPr>
            <a:picLocks noChangeAspect="1"/>
          </p:cNvPicPr>
          <p:nvPr/>
        </p:nvPicPr>
        <p:blipFill rotWithShape="1">
          <a:blip r:embed="rId5"/>
          <a:srcRect b="38047"/>
          <a:stretch/>
        </p:blipFill>
        <p:spPr>
          <a:xfrm>
            <a:off x="3347270" y="1497806"/>
            <a:ext cx="2147519" cy="280659"/>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parcours client</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Un parcours accessible en agence </a:t>
            </a:r>
            <a:r>
              <a:rPr lang="fr-FR" b="1" u="sng" dirty="0">
                <a:solidFill>
                  <a:srgbClr val="000000"/>
                </a:solidFill>
                <a:latin typeface="Montserrat" panose="00000500000000000000" pitchFamily="2" charset="0"/>
              </a:rPr>
              <a:t>et</a:t>
            </a:r>
            <a:r>
              <a:rPr lang="fr-FR" b="1" dirty="0">
                <a:solidFill>
                  <a:srgbClr val="000000"/>
                </a:solidFill>
                <a:latin typeface="Montserrat" panose="00000500000000000000" pitchFamily="2" charset="0"/>
              </a:rPr>
              <a:t> depuis l’espace web</a:t>
            </a:r>
            <a:endParaRPr lang="fr-FR" b="1" dirty="0"/>
          </a:p>
        </p:txBody>
      </p:sp>
      <p:sp>
        <p:nvSpPr>
          <p:cNvPr id="3" name="ZoneTexte 2">
            <a:extLst>
              <a:ext uri="{FF2B5EF4-FFF2-40B4-BE49-F238E27FC236}">
                <a16:creationId xmlns:a16="http://schemas.microsoft.com/office/drawing/2014/main" id="{3BDF4975-F2DA-4CDC-869F-09A6733AFF6C}"/>
              </a:ext>
            </a:extLst>
          </p:cNvPr>
          <p:cNvSpPr txBox="1"/>
          <p:nvPr/>
        </p:nvSpPr>
        <p:spPr>
          <a:xfrm>
            <a:off x="1008357" y="1205433"/>
            <a:ext cx="4368986" cy="646331"/>
          </a:xfrm>
          <a:prstGeom prst="rect">
            <a:avLst/>
          </a:prstGeom>
          <a:noFill/>
          <a:ln>
            <a:solidFill>
              <a:schemeClr val="bg1">
                <a:lumMod val="65000"/>
              </a:schemeClr>
            </a:solidFill>
          </a:ln>
          <a:effectLst>
            <a:outerShdw blurRad="63500" sx="102000" sy="102000" algn="ctr" rotWithShape="0">
              <a:prstClr val="black">
                <a:alpha val="40000"/>
              </a:prstClr>
            </a:outerShdw>
          </a:effectLst>
        </p:spPr>
        <p:txBody>
          <a:bodyPr wrap="square" rtlCol="0">
            <a:spAutoFit/>
          </a:bodyPr>
          <a:lstStyle/>
          <a:p>
            <a:r>
              <a:rPr lang="fr-FR" dirty="0"/>
              <a:t>Côté Chargé d’affaire, une prescription aussi simple…qu’un Lead                     !</a:t>
            </a:r>
          </a:p>
        </p:txBody>
      </p:sp>
      <p:pic>
        <p:nvPicPr>
          <p:cNvPr id="4" name="Image 3">
            <a:extLst>
              <a:ext uri="{FF2B5EF4-FFF2-40B4-BE49-F238E27FC236}">
                <a16:creationId xmlns:a16="http://schemas.microsoft.com/office/drawing/2014/main" id="{DBAAC65D-7A94-4782-B102-6856BCBFB955}"/>
              </a:ext>
            </a:extLst>
          </p:cNvPr>
          <p:cNvPicPr>
            <a:picLocks noChangeAspect="1"/>
          </p:cNvPicPr>
          <p:nvPr/>
        </p:nvPicPr>
        <p:blipFill rotWithShape="1">
          <a:blip r:embed="rId6"/>
          <a:srcRect l="3670"/>
          <a:stretch/>
        </p:blipFill>
        <p:spPr>
          <a:xfrm>
            <a:off x="3548544" y="4781118"/>
            <a:ext cx="1543574" cy="1502235"/>
          </a:xfrm>
          <a:prstGeom prst="rect">
            <a:avLst/>
          </a:prstGeom>
          <a:ln w="38100">
            <a:solidFill>
              <a:srgbClr val="FF0000"/>
            </a:solid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id="{996E9B2A-BF3D-43F3-A5D5-35737D494982}"/>
              </a:ext>
            </a:extLst>
          </p:cNvPr>
          <p:cNvSpPr txBox="1"/>
          <p:nvPr/>
        </p:nvSpPr>
        <p:spPr>
          <a:xfrm>
            <a:off x="6024972" y="1197044"/>
            <a:ext cx="5249831" cy="646331"/>
          </a:xfrm>
          <a:prstGeom prst="rect">
            <a:avLst/>
          </a:prstGeom>
          <a:noFill/>
          <a:ln>
            <a:solidFill>
              <a:schemeClr val="bg1">
                <a:lumMod val="65000"/>
              </a:schemeClr>
            </a:solidFill>
          </a:ln>
          <a:effectLst>
            <a:outerShdw blurRad="63500" sx="102000" sy="102000" algn="ctr" rotWithShape="0">
              <a:prstClr val="black">
                <a:alpha val="40000"/>
              </a:prstClr>
            </a:outerShdw>
          </a:effectLst>
        </p:spPr>
        <p:txBody>
          <a:bodyPr wrap="square" rtlCol="0">
            <a:spAutoFit/>
          </a:bodyPr>
          <a:lstStyle/>
          <a:p>
            <a:r>
              <a:rPr lang="fr-FR" dirty="0"/>
              <a:t>Côté Client, une prise de rendez-vous possible en selfcare depuis le portail CE ou le site partenaire</a:t>
            </a:r>
          </a:p>
        </p:txBody>
      </p:sp>
      <p:sp>
        <p:nvSpPr>
          <p:cNvPr id="11" name="Rectangle : coins arrondis 10">
            <a:extLst>
              <a:ext uri="{FF2B5EF4-FFF2-40B4-BE49-F238E27FC236}">
                <a16:creationId xmlns:a16="http://schemas.microsoft.com/office/drawing/2014/main" id="{B8ADB8A9-48C1-480E-B943-4B1EE4353A93}"/>
              </a:ext>
            </a:extLst>
          </p:cNvPr>
          <p:cNvSpPr/>
          <p:nvPr/>
        </p:nvSpPr>
        <p:spPr>
          <a:xfrm>
            <a:off x="6516223" y="2374085"/>
            <a:ext cx="2820724" cy="1149292"/>
          </a:xfrm>
          <a:prstGeom prst="roundRect">
            <a:avLst/>
          </a:prstGeom>
          <a:solidFill>
            <a:srgbClr val="FFFFFF"/>
          </a:solidFill>
          <a:ln w="12700" cap="flat" cmpd="sng" algn="ctr">
            <a:solidFill>
              <a:srgbClr val="DB4B4B"/>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13" name="Rectangle : coins arrondis 12">
            <a:extLst>
              <a:ext uri="{FF2B5EF4-FFF2-40B4-BE49-F238E27FC236}">
                <a16:creationId xmlns:a16="http://schemas.microsoft.com/office/drawing/2014/main" id="{90B5B089-6C22-49AB-90A2-19725206BDEE}"/>
              </a:ext>
            </a:extLst>
          </p:cNvPr>
          <p:cNvSpPr/>
          <p:nvPr/>
        </p:nvSpPr>
        <p:spPr>
          <a:xfrm>
            <a:off x="6936550" y="3847625"/>
            <a:ext cx="2652067" cy="1412271"/>
          </a:xfrm>
          <a:prstGeom prst="roundRect">
            <a:avLst/>
          </a:prstGeom>
          <a:solidFill>
            <a:srgbClr val="FFFFFF"/>
          </a:solidFill>
          <a:ln w="12700" cap="flat" cmpd="sng" algn="ctr">
            <a:solidFill>
              <a:srgbClr val="DB4B4B"/>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14" name="Rectangle : coins arrondis 13">
            <a:extLst>
              <a:ext uri="{FF2B5EF4-FFF2-40B4-BE49-F238E27FC236}">
                <a16:creationId xmlns:a16="http://schemas.microsoft.com/office/drawing/2014/main" id="{585897A8-0861-427D-AEF9-71540AB75312}"/>
              </a:ext>
            </a:extLst>
          </p:cNvPr>
          <p:cNvSpPr/>
          <p:nvPr/>
        </p:nvSpPr>
        <p:spPr>
          <a:xfrm rot="5400000">
            <a:off x="9870729" y="4668473"/>
            <a:ext cx="1878051" cy="1517325"/>
          </a:xfrm>
          <a:prstGeom prst="roundRect">
            <a:avLst/>
          </a:prstGeom>
          <a:solidFill>
            <a:srgbClr val="FFFFFF"/>
          </a:solidFill>
          <a:ln w="12700" cap="flat" cmpd="sng" algn="ctr">
            <a:solidFill>
              <a:srgbClr val="DB4B4B"/>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ea typeface="+mn-ea"/>
              <a:cs typeface="+mn-cs"/>
              <a:sym typeface="Arial"/>
            </a:endParaRPr>
          </a:p>
        </p:txBody>
      </p:sp>
      <p:pic>
        <p:nvPicPr>
          <p:cNvPr id="15" name="Image 14">
            <a:extLst>
              <a:ext uri="{FF2B5EF4-FFF2-40B4-BE49-F238E27FC236}">
                <a16:creationId xmlns:a16="http://schemas.microsoft.com/office/drawing/2014/main" id="{9429769B-BC20-493A-8B62-CF920AE95376}"/>
              </a:ext>
            </a:extLst>
          </p:cNvPr>
          <p:cNvPicPr>
            <a:picLocks noChangeAspect="1"/>
          </p:cNvPicPr>
          <p:nvPr/>
        </p:nvPicPr>
        <p:blipFill rotWithShape="1">
          <a:blip r:embed="rId7"/>
          <a:srcRect b="9238"/>
          <a:stretch/>
        </p:blipFill>
        <p:spPr>
          <a:xfrm>
            <a:off x="6577567" y="2466364"/>
            <a:ext cx="2566480" cy="873519"/>
          </a:xfrm>
          <a:prstGeom prst="rect">
            <a:avLst/>
          </a:prstGeom>
        </p:spPr>
      </p:pic>
      <p:pic>
        <p:nvPicPr>
          <p:cNvPr id="16" name="Image 15">
            <a:extLst>
              <a:ext uri="{FF2B5EF4-FFF2-40B4-BE49-F238E27FC236}">
                <a16:creationId xmlns:a16="http://schemas.microsoft.com/office/drawing/2014/main" id="{647B3A90-D11E-45F1-AE42-B7277C6FD10F}"/>
              </a:ext>
            </a:extLst>
          </p:cNvPr>
          <p:cNvPicPr>
            <a:picLocks noChangeAspect="1"/>
          </p:cNvPicPr>
          <p:nvPr/>
        </p:nvPicPr>
        <p:blipFill>
          <a:blip r:embed="rId8"/>
          <a:stretch>
            <a:fillRect/>
          </a:stretch>
        </p:blipFill>
        <p:spPr>
          <a:xfrm>
            <a:off x="7005999" y="3981857"/>
            <a:ext cx="1190489" cy="1026581"/>
          </a:xfrm>
          <a:prstGeom prst="rect">
            <a:avLst/>
          </a:prstGeom>
        </p:spPr>
      </p:pic>
      <p:pic>
        <p:nvPicPr>
          <p:cNvPr id="17" name="Image 16">
            <a:extLst>
              <a:ext uri="{FF2B5EF4-FFF2-40B4-BE49-F238E27FC236}">
                <a16:creationId xmlns:a16="http://schemas.microsoft.com/office/drawing/2014/main" id="{ABFDBEB0-90D3-405F-A5F1-DEF66565E2BF}"/>
              </a:ext>
            </a:extLst>
          </p:cNvPr>
          <p:cNvPicPr>
            <a:picLocks noChangeAspect="1"/>
          </p:cNvPicPr>
          <p:nvPr/>
        </p:nvPicPr>
        <p:blipFill>
          <a:blip r:embed="rId9"/>
          <a:stretch>
            <a:fillRect/>
          </a:stretch>
        </p:blipFill>
        <p:spPr>
          <a:xfrm>
            <a:off x="8389582" y="3883733"/>
            <a:ext cx="964143" cy="1120415"/>
          </a:xfrm>
          <a:prstGeom prst="rect">
            <a:avLst/>
          </a:prstGeom>
        </p:spPr>
      </p:pic>
      <p:pic>
        <p:nvPicPr>
          <p:cNvPr id="18" name="Image 17">
            <a:extLst>
              <a:ext uri="{FF2B5EF4-FFF2-40B4-BE49-F238E27FC236}">
                <a16:creationId xmlns:a16="http://schemas.microsoft.com/office/drawing/2014/main" id="{FAC6006D-F21D-4649-8CDC-CB11D34C1DCE}"/>
              </a:ext>
            </a:extLst>
          </p:cNvPr>
          <p:cNvPicPr>
            <a:picLocks noChangeAspect="1"/>
          </p:cNvPicPr>
          <p:nvPr/>
        </p:nvPicPr>
        <p:blipFill rotWithShape="1">
          <a:blip r:embed="rId10"/>
          <a:srcRect l="36058" t="18749" r="38483" b="14438"/>
          <a:stretch/>
        </p:blipFill>
        <p:spPr>
          <a:xfrm>
            <a:off x="10214923" y="4667402"/>
            <a:ext cx="1085048" cy="1601738"/>
          </a:xfrm>
          <a:prstGeom prst="rect">
            <a:avLst/>
          </a:prstGeom>
        </p:spPr>
      </p:pic>
      <p:cxnSp>
        <p:nvCxnSpPr>
          <p:cNvPr id="19" name="Connecteur en arc 243">
            <a:extLst>
              <a:ext uri="{FF2B5EF4-FFF2-40B4-BE49-F238E27FC236}">
                <a16:creationId xmlns:a16="http://schemas.microsoft.com/office/drawing/2014/main" id="{5415F89C-0334-4100-9959-77225C730C9B}"/>
              </a:ext>
            </a:extLst>
          </p:cNvPr>
          <p:cNvCxnSpPr>
            <a:cxnSpLocks/>
          </p:cNvCxnSpPr>
          <p:nvPr/>
        </p:nvCxnSpPr>
        <p:spPr>
          <a:xfrm rot="5400000">
            <a:off x="6828639" y="3716323"/>
            <a:ext cx="209725" cy="58723"/>
          </a:xfrm>
          <a:prstGeom prst="curvedConnector3">
            <a:avLst>
              <a:gd name="adj1" fmla="val 6000"/>
            </a:avLst>
          </a:prstGeom>
          <a:ln w="12700">
            <a:solidFill>
              <a:schemeClr val="accent3">
                <a:lumMod val="50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7" name="Connecteur en arc 243">
            <a:extLst>
              <a:ext uri="{FF2B5EF4-FFF2-40B4-BE49-F238E27FC236}">
                <a16:creationId xmlns:a16="http://schemas.microsoft.com/office/drawing/2014/main" id="{8DB9820B-9D57-41C3-A304-99960174CCCD}"/>
              </a:ext>
            </a:extLst>
          </p:cNvPr>
          <p:cNvCxnSpPr>
            <a:cxnSpLocks/>
          </p:cNvCxnSpPr>
          <p:nvPr/>
        </p:nvCxnSpPr>
        <p:spPr>
          <a:xfrm>
            <a:off x="9429228" y="5318620"/>
            <a:ext cx="453003" cy="117446"/>
          </a:xfrm>
          <a:prstGeom prst="curvedConnector3">
            <a:avLst>
              <a:gd name="adj1" fmla="val 44445"/>
            </a:avLst>
          </a:prstGeom>
          <a:ln w="12700">
            <a:solidFill>
              <a:schemeClr val="accent3">
                <a:lumMod val="50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40630B8B-3557-4904-9898-86CB52ED6C50}"/>
              </a:ext>
            </a:extLst>
          </p:cNvPr>
          <p:cNvSpPr/>
          <p:nvPr/>
        </p:nvSpPr>
        <p:spPr>
          <a:xfrm>
            <a:off x="6980232" y="2085783"/>
            <a:ext cx="1844985" cy="3600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b="1" i="1" dirty="0">
                <a:solidFill>
                  <a:schemeClr val="accent3">
                    <a:lumMod val="50000"/>
                  </a:schemeClr>
                </a:solidFill>
              </a:rPr>
              <a:t>Bannière sur le portail commercial</a:t>
            </a:r>
          </a:p>
        </p:txBody>
      </p:sp>
      <p:sp>
        <p:nvSpPr>
          <p:cNvPr id="31" name="Rectangle 30">
            <a:extLst>
              <a:ext uri="{FF2B5EF4-FFF2-40B4-BE49-F238E27FC236}">
                <a16:creationId xmlns:a16="http://schemas.microsoft.com/office/drawing/2014/main" id="{AC1A6D25-A849-4D7D-8754-F4A6A8492A21}"/>
              </a:ext>
            </a:extLst>
          </p:cNvPr>
          <p:cNvSpPr/>
          <p:nvPr/>
        </p:nvSpPr>
        <p:spPr>
          <a:xfrm>
            <a:off x="7021807" y="3534116"/>
            <a:ext cx="2541641" cy="3600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800" b="1" i="1" dirty="0">
                <a:solidFill>
                  <a:schemeClr val="accent3">
                    <a:lumMod val="50000"/>
                  </a:schemeClr>
                </a:solidFill>
              </a:rPr>
              <a:t>Le client est redirigé vers une page web dédiée</a:t>
            </a:r>
          </a:p>
        </p:txBody>
      </p:sp>
      <p:sp>
        <p:nvSpPr>
          <p:cNvPr id="32" name="Rectangle 31">
            <a:extLst>
              <a:ext uri="{FF2B5EF4-FFF2-40B4-BE49-F238E27FC236}">
                <a16:creationId xmlns:a16="http://schemas.microsoft.com/office/drawing/2014/main" id="{7E7F7B09-C9DC-423B-98D3-6BB055A937AC}"/>
              </a:ext>
            </a:extLst>
          </p:cNvPr>
          <p:cNvSpPr/>
          <p:nvPr/>
        </p:nvSpPr>
        <p:spPr>
          <a:xfrm>
            <a:off x="8505715" y="5630120"/>
            <a:ext cx="1432683" cy="3960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800" b="1" i="1" dirty="0">
                <a:solidFill>
                  <a:schemeClr val="accent3">
                    <a:lumMod val="50000"/>
                  </a:schemeClr>
                </a:solidFill>
              </a:rPr>
              <a:t>Prise de Rdv sur le site du partenariat par le client </a:t>
            </a:r>
            <a:br>
              <a:rPr lang="fr-FR" sz="800" b="1" i="1" dirty="0">
                <a:solidFill>
                  <a:schemeClr val="tx1"/>
                </a:solidFill>
              </a:rPr>
            </a:br>
            <a:r>
              <a:rPr lang="fr-FR" sz="800" i="1" dirty="0">
                <a:solidFill>
                  <a:schemeClr val="accent3">
                    <a:lumMod val="50000"/>
                  </a:schemeClr>
                </a:solidFill>
              </a:rPr>
              <a:t>(site co-brandé CE x EDE</a:t>
            </a:r>
          </a:p>
        </p:txBody>
      </p:sp>
    </p:spTree>
    <p:extLst>
      <p:ext uri="{BB962C8B-B14F-4D97-AF65-F5344CB8AC3E}">
        <p14:creationId xmlns:p14="http://schemas.microsoft.com/office/powerpoint/2010/main" val="901351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parcours client</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La prise en charge du client par EDE</a:t>
            </a:r>
            <a:endParaRPr lang="fr-FR" b="1" dirty="0"/>
          </a:p>
        </p:txBody>
      </p:sp>
      <p:grpSp>
        <p:nvGrpSpPr>
          <p:cNvPr id="4" name="Groupe 3">
            <a:extLst>
              <a:ext uri="{FF2B5EF4-FFF2-40B4-BE49-F238E27FC236}">
                <a16:creationId xmlns:a16="http://schemas.microsoft.com/office/drawing/2014/main" id="{A77A740D-D400-43E2-8E8A-9C08896B3A3F}"/>
              </a:ext>
            </a:extLst>
          </p:cNvPr>
          <p:cNvGrpSpPr/>
          <p:nvPr/>
        </p:nvGrpSpPr>
        <p:grpSpPr>
          <a:xfrm>
            <a:off x="9781563" y="67112"/>
            <a:ext cx="2273416" cy="1233182"/>
            <a:chOff x="9201751" y="1593761"/>
            <a:chExt cx="2002055" cy="899182"/>
          </a:xfrm>
        </p:grpSpPr>
        <p:sp>
          <p:nvSpPr>
            <p:cNvPr id="5" name="Rectangle à coins arrondis 38">
              <a:extLst>
                <a:ext uri="{FF2B5EF4-FFF2-40B4-BE49-F238E27FC236}">
                  <a16:creationId xmlns:a16="http://schemas.microsoft.com/office/drawing/2014/main" id="{18304F6F-FD3A-4E06-8311-358DE89EF522}"/>
                </a:ext>
              </a:extLst>
            </p:cNvPr>
            <p:cNvSpPr/>
            <p:nvPr/>
          </p:nvSpPr>
          <p:spPr>
            <a:xfrm>
              <a:off x="9201751" y="1593761"/>
              <a:ext cx="2002055" cy="8991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just"/>
              <a:endParaRPr lang="fr-FR" sz="1861" b="1" dirty="0">
                <a:solidFill>
                  <a:schemeClr val="bg1"/>
                </a:solidFill>
                <a:latin typeface="Montserrat" panose="00000500000000000000" pitchFamily="2" charset="0"/>
              </a:endParaRPr>
            </a:p>
          </p:txBody>
        </p:sp>
        <p:pic>
          <p:nvPicPr>
            <p:cNvPr id="6" name="Picture 4" descr="- Économie d'énergie -">
              <a:extLst>
                <a:ext uri="{FF2B5EF4-FFF2-40B4-BE49-F238E27FC236}">
                  <a16:creationId xmlns:a16="http://schemas.microsoft.com/office/drawing/2014/main" id="{4C36E1BE-D570-4CEB-ADB4-63020A8F2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229" y="1703539"/>
              <a:ext cx="1639098" cy="6796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8" name="Rectangle : coins arrondis 7">
            <a:extLst>
              <a:ext uri="{FF2B5EF4-FFF2-40B4-BE49-F238E27FC236}">
                <a16:creationId xmlns:a16="http://schemas.microsoft.com/office/drawing/2014/main" id="{7A8EB3BD-F578-4FE4-B117-136BEA6DFB2F}"/>
              </a:ext>
            </a:extLst>
          </p:cNvPr>
          <p:cNvSpPr/>
          <p:nvPr/>
        </p:nvSpPr>
        <p:spPr>
          <a:xfrm>
            <a:off x="3598877" y="2823070"/>
            <a:ext cx="2306972" cy="2067711"/>
          </a:xfrm>
          <a:prstGeom prst="roundRect">
            <a:avLst/>
          </a:prstGeom>
          <a:solidFill>
            <a:srgbClr val="FFFFFF"/>
          </a:solidFill>
          <a:ln w="6350" cap="flat" cmpd="sng" algn="ctr">
            <a:solidFill>
              <a:srgbClr val="581D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Arial"/>
                <a:ea typeface="+mn-ea"/>
                <a:cs typeface="+mn-cs"/>
                <a:sym typeface="Arial"/>
              </a:rPr>
              <a:t>Un </a:t>
            </a:r>
            <a:r>
              <a:rPr kumimoji="0" lang="fr-FR" sz="1400" b="1" i="0" u="none" strike="noStrike" kern="0" cap="none" spc="0" normalizeH="0" baseline="0" noProof="0" dirty="0">
                <a:ln>
                  <a:noFill/>
                </a:ln>
                <a:solidFill>
                  <a:srgbClr val="000000"/>
                </a:solidFill>
                <a:effectLst/>
                <a:uLnTx/>
                <a:uFillTx/>
                <a:latin typeface="Arial"/>
                <a:ea typeface="+mn-ea"/>
                <a:cs typeface="+mn-cs"/>
                <a:sym typeface="Arial"/>
              </a:rPr>
              <a:t>expert</a:t>
            </a:r>
            <a:r>
              <a:rPr kumimoji="0" lang="fr-FR" sz="1400" b="0" i="0" u="none" strike="noStrike" kern="0" cap="none" spc="0" normalizeH="0" baseline="0" noProof="0" dirty="0">
                <a:ln>
                  <a:noFill/>
                </a:ln>
                <a:solidFill>
                  <a:srgbClr val="000000"/>
                </a:solidFill>
                <a:effectLst/>
                <a:uLnTx/>
                <a:uFillTx/>
                <a:latin typeface="Arial"/>
                <a:ea typeface="+mn-ea"/>
                <a:cs typeface="+mn-cs"/>
                <a:sym typeface="Arial"/>
              </a:rPr>
              <a:t> EDE appelle le client pour </a:t>
            </a:r>
            <a:r>
              <a:rPr kumimoji="0" lang="fr-FR" sz="1400" b="1" i="0" u="none" strike="noStrike" kern="0" cap="none" spc="0" normalizeH="0" baseline="0" noProof="0" dirty="0">
                <a:ln>
                  <a:noFill/>
                </a:ln>
                <a:solidFill>
                  <a:srgbClr val="000000"/>
                </a:solidFill>
                <a:effectLst/>
                <a:uLnTx/>
                <a:uFillTx/>
                <a:latin typeface="Arial"/>
                <a:ea typeface="+mn-ea"/>
                <a:cs typeface="+mn-cs"/>
                <a:sym typeface="Arial"/>
              </a:rPr>
              <a:t>un 1</a:t>
            </a:r>
            <a:r>
              <a:rPr kumimoji="0" lang="fr-FR" sz="1400" b="1" i="0" u="none" strike="noStrike" kern="0" cap="none" spc="0" normalizeH="0" baseline="30000" noProof="0" dirty="0">
                <a:ln>
                  <a:noFill/>
                </a:ln>
                <a:solidFill>
                  <a:srgbClr val="000000"/>
                </a:solidFill>
                <a:effectLst/>
                <a:uLnTx/>
                <a:uFillTx/>
                <a:latin typeface="Arial"/>
                <a:ea typeface="+mn-ea"/>
                <a:cs typeface="+mn-cs"/>
                <a:sym typeface="Arial"/>
              </a:rPr>
              <a:t>er</a:t>
            </a:r>
            <a:r>
              <a:rPr kumimoji="0" lang="fr-FR" sz="1400" b="1" i="0" u="none" strike="noStrike" kern="0" cap="none" spc="0" normalizeH="0" baseline="0" noProof="0" dirty="0">
                <a:ln>
                  <a:noFill/>
                </a:ln>
                <a:solidFill>
                  <a:srgbClr val="000000"/>
                </a:solidFill>
                <a:effectLst/>
                <a:uLnTx/>
                <a:uFillTx/>
                <a:latin typeface="Arial"/>
                <a:ea typeface="+mn-ea"/>
                <a:cs typeface="+mn-cs"/>
                <a:sym typeface="Arial"/>
              </a:rPr>
              <a:t> entretien « découverte » </a:t>
            </a:r>
            <a:r>
              <a:rPr kumimoji="0" lang="fr-FR" sz="1400" b="0" i="0" u="none" strike="noStrike" kern="0" cap="none" spc="0" normalizeH="0" baseline="0" noProof="0" dirty="0">
                <a:ln>
                  <a:noFill/>
                </a:ln>
                <a:solidFill>
                  <a:srgbClr val="000000"/>
                </a:solidFill>
                <a:effectLst/>
                <a:uLnTx/>
                <a:uFillTx/>
                <a:latin typeface="Arial"/>
                <a:ea typeface="+mn-ea"/>
                <a:cs typeface="+mn-cs"/>
                <a:sym typeface="Arial"/>
              </a:rPr>
              <a:t>(état des lieux, identification travaux prioritaires et éligibilité aux aides) sur le créneau fixé par le client</a:t>
            </a:r>
          </a:p>
        </p:txBody>
      </p:sp>
      <p:grpSp>
        <p:nvGrpSpPr>
          <p:cNvPr id="11" name="Groupe 10">
            <a:extLst>
              <a:ext uri="{FF2B5EF4-FFF2-40B4-BE49-F238E27FC236}">
                <a16:creationId xmlns:a16="http://schemas.microsoft.com/office/drawing/2014/main" id="{23A8730D-1F30-4FE7-BC56-911D5B01038B}"/>
              </a:ext>
            </a:extLst>
          </p:cNvPr>
          <p:cNvGrpSpPr/>
          <p:nvPr/>
        </p:nvGrpSpPr>
        <p:grpSpPr>
          <a:xfrm>
            <a:off x="1107347" y="2617365"/>
            <a:ext cx="2181137" cy="2021747"/>
            <a:chOff x="6000811" y="4108883"/>
            <a:chExt cx="328236" cy="342673"/>
          </a:xfrm>
        </p:grpSpPr>
        <p:sp>
          <p:nvSpPr>
            <p:cNvPr id="13" name="Forme libre 660">
              <a:extLst>
                <a:ext uri="{FF2B5EF4-FFF2-40B4-BE49-F238E27FC236}">
                  <a16:creationId xmlns:a16="http://schemas.microsoft.com/office/drawing/2014/main" id="{A28E2D89-6981-4BD0-ACC6-5EBDC2EAAF0C}"/>
                </a:ext>
              </a:extLst>
            </p:cNvPr>
            <p:cNvSpPr/>
            <p:nvPr/>
          </p:nvSpPr>
          <p:spPr>
            <a:xfrm>
              <a:off x="6318614" y="4297940"/>
              <a:ext cx="10433" cy="33812"/>
            </a:xfrm>
            <a:custGeom>
              <a:avLst/>
              <a:gdLst>
                <a:gd name="connsiteX0" fmla="*/ 0 w 10433"/>
                <a:gd name="connsiteY0" fmla="*/ 0 h 33812"/>
                <a:gd name="connsiteX1" fmla="*/ 0 w 10433"/>
                <a:gd name="connsiteY1" fmla="*/ 33812 h 33812"/>
              </a:gdLst>
              <a:ahLst/>
              <a:cxnLst>
                <a:cxn ang="0">
                  <a:pos x="connsiteX0" y="connsiteY0"/>
                </a:cxn>
                <a:cxn ang="0">
                  <a:pos x="connsiteX1" y="connsiteY1"/>
                </a:cxn>
              </a:cxnLst>
              <a:rect l="l" t="t" r="r" b="b"/>
              <a:pathLst>
                <a:path w="10433" h="33812">
                  <a:moveTo>
                    <a:pt x="0" y="0"/>
                  </a:moveTo>
                  <a:lnTo>
                    <a:pt x="0" y="33812"/>
                  </a:lnTo>
                </a:path>
              </a:pathLst>
            </a:custGeom>
            <a:noFill/>
            <a:ln w="6350" cap="rnd">
              <a:solidFill>
                <a:srgbClr val="581D74"/>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 name="Forme libre 661">
              <a:extLst>
                <a:ext uri="{FF2B5EF4-FFF2-40B4-BE49-F238E27FC236}">
                  <a16:creationId xmlns:a16="http://schemas.microsoft.com/office/drawing/2014/main" id="{47708B94-CFEF-4584-8620-FCC6E150605B}"/>
                </a:ext>
              </a:extLst>
            </p:cNvPr>
            <p:cNvSpPr/>
            <p:nvPr/>
          </p:nvSpPr>
          <p:spPr>
            <a:xfrm>
              <a:off x="6000811" y="4108883"/>
              <a:ext cx="317802" cy="342673"/>
            </a:xfrm>
            <a:custGeom>
              <a:avLst/>
              <a:gdLst>
                <a:gd name="connsiteX0" fmla="*/ 317803 w 317802"/>
                <a:gd name="connsiteY0" fmla="*/ 244681 h 342673"/>
                <a:gd name="connsiteX1" fmla="*/ 312899 w 317802"/>
                <a:gd name="connsiteY1" fmla="*/ 251047 h 342673"/>
                <a:gd name="connsiteX2" fmla="*/ 283999 w 317802"/>
                <a:gd name="connsiteY2" fmla="*/ 251047 h 342673"/>
                <a:gd name="connsiteX3" fmla="*/ 283999 w 317802"/>
                <a:gd name="connsiteY3" fmla="*/ 243951 h 342673"/>
                <a:gd name="connsiteX4" fmla="*/ 283999 w 317802"/>
                <a:gd name="connsiteY4" fmla="*/ 133121 h 342673"/>
                <a:gd name="connsiteX5" fmla="*/ 152360 w 317802"/>
                <a:gd name="connsiteY5" fmla="*/ 14684 h 342673"/>
                <a:gd name="connsiteX6" fmla="*/ 36308 w 317802"/>
                <a:gd name="connsiteY6" fmla="*/ 114650 h 342673"/>
                <a:gd name="connsiteX7" fmla="*/ 34221 w 317802"/>
                <a:gd name="connsiteY7" fmla="*/ 137922 h 342673"/>
                <a:gd name="connsiteX8" fmla="*/ 34221 w 317802"/>
                <a:gd name="connsiteY8" fmla="*/ 245933 h 342673"/>
                <a:gd name="connsiteX9" fmla="*/ 95987 w 317802"/>
                <a:gd name="connsiteY9" fmla="*/ 318984 h 342673"/>
                <a:gd name="connsiteX10" fmla="*/ 106421 w 317802"/>
                <a:gd name="connsiteY10" fmla="*/ 315019 h 342673"/>
                <a:gd name="connsiteX11" fmla="*/ 143147 w 317802"/>
                <a:gd name="connsiteY11" fmla="*/ 314393 h 342673"/>
                <a:gd name="connsiteX12" fmla="*/ 141738 w 317802"/>
                <a:gd name="connsiteY12" fmla="*/ 337821 h 342673"/>
                <a:gd name="connsiteX13" fmla="*/ 133653 w 317802"/>
                <a:gd name="connsiteY13" fmla="*/ 341735 h 342673"/>
                <a:gd name="connsiteX14" fmla="*/ 116020 w 317802"/>
                <a:gd name="connsiteY14" fmla="*/ 341735 h 342673"/>
                <a:gd name="connsiteX15" fmla="*/ 104543 w 317802"/>
                <a:gd name="connsiteY15" fmla="*/ 333908 h 342673"/>
                <a:gd name="connsiteX16" fmla="*/ 99431 w 317802"/>
                <a:gd name="connsiteY16" fmla="*/ 330673 h 342673"/>
                <a:gd name="connsiteX17" fmla="*/ 23684 w 317802"/>
                <a:gd name="connsiteY17" fmla="*/ 257622 h 342673"/>
                <a:gd name="connsiteX18" fmla="*/ 22745 w 317802"/>
                <a:gd name="connsiteY18" fmla="*/ 251569 h 342673"/>
                <a:gd name="connsiteX19" fmla="*/ 7095 w 317802"/>
                <a:gd name="connsiteY19" fmla="*/ 251569 h 342673"/>
                <a:gd name="connsiteX20" fmla="*/ 0 w 317802"/>
                <a:gd name="connsiteY20" fmla="*/ 244472 h 342673"/>
                <a:gd name="connsiteX21" fmla="*/ 0 w 317802"/>
                <a:gd name="connsiteY21" fmla="*/ 146375 h 342673"/>
                <a:gd name="connsiteX22" fmla="*/ 8242 w 317802"/>
                <a:gd name="connsiteY22" fmla="*/ 138757 h 342673"/>
                <a:gd name="connsiteX23" fmla="*/ 21597 w 317802"/>
                <a:gd name="connsiteY23" fmla="*/ 137504 h 342673"/>
                <a:gd name="connsiteX24" fmla="*/ 23371 w 317802"/>
                <a:gd name="connsiteY24" fmla="*/ 124981 h 342673"/>
                <a:gd name="connsiteX25" fmla="*/ 169273 w 317802"/>
                <a:gd name="connsiteY25" fmla="*/ 429 h 342673"/>
                <a:gd name="connsiteX26" fmla="*/ 292033 w 317802"/>
                <a:gd name="connsiteY26" fmla="*/ 111415 h 342673"/>
                <a:gd name="connsiteX27" fmla="*/ 294432 w 317802"/>
                <a:gd name="connsiteY27" fmla="*/ 133434 h 342673"/>
                <a:gd name="connsiteX28" fmla="*/ 300066 w 317802"/>
                <a:gd name="connsiteY28" fmla="*/ 138757 h 342673"/>
                <a:gd name="connsiteX29" fmla="*/ 310499 w 317802"/>
                <a:gd name="connsiteY29" fmla="*/ 138757 h 342673"/>
                <a:gd name="connsiteX30" fmla="*/ 317448 w 317802"/>
                <a:gd name="connsiteY30" fmla="*/ 143495 h 342673"/>
                <a:gd name="connsiteX31" fmla="*/ 317490 w 317802"/>
                <a:gd name="connsiteY31" fmla="*/ 145436 h 34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7802" h="342673">
                  <a:moveTo>
                    <a:pt x="317803" y="244681"/>
                  </a:moveTo>
                  <a:cubicBezTo>
                    <a:pt x="317803" y="247916"/>
                    <a:pt x="316551" y="250942"/>
                    <a:pt x="312899" y="251047"/>
                  </a:cubicBezTo>
                  <a:cubicBezTo>
                    <a:pt x="303509" y="251047"/>
                    <a:pt x="294119" y="251047"/>
                    <a:pt x="283999" y="251047"/>
                  </a:cubicBezTo>
                  <a:lnTo>
                    <a:pt x="283999" y="243951"/>
                  </a:lnTo>
                  <a:cubicBezTo>
                    <a:pt x="283999" y="207007"/>
                    <a:pt x="283999" y="170064"/>
                    <a:pt x="283999" y="133121"/>
                  </a:cubicBezTo>
                  <a:cubicBezTo>
                    <a:pt x="280347" y="64057"/>
                    <a:pt x="221408" y="11032"/>
                    <a:pt x="152360" y="14684"/>
                  </a:cubicBezTo>
                  <a:cubicBezTo>
                    <a:pt x="95435" y="17690"/>
                    <a:pt x="47733" y="58787"/>
                    <a:pt x="36308" y="114650"/>
                  </a:cubicBezTo>
                  <a:cubicBezTo>
                    <a:pt x="34942" y="122331"/>
                    <a:pt x="34242" y="130116"/>
                    <a:pt x="34221" y="137922"/>
                  </a:cubicBezTo>
                  <a:cubicBezTo>
                    <a:pt x="34221" y="173926"/>
                    <a:pt x="34221" y="209929"/>
                    <a:pt x="34221" y="245933"/>
                  </a:cubicBezTo>
                  <a:cubicBezTo>
                    <a:pt x="34138" y="282125"/>
                    <a:pt x="60284" y="313057"/>
                    <a:pt x="95987" y="318984"/>
                  </a:cubicBezTo>
                  <a:cubicBezTo>
                    <a:pt x="99963" y="320247"/>
                    <a:pt x="104293" y="318609"/>
                    <a:pt x="106421" y="315019"/>
                  </a:cubicBezTo>
                  <a:cubicBezTo>
                    <a:pt x="112681" y="305731"/>
                    <a:pt x="135843" y="305835"/>
                    <a:pt x="143147" y="314393"/>
                  </a:cubicBezTo>
                  <a:cubicBezTo>
                    <a:pt x="149230" y="321249"/>
                    <a:pt x="148593" y="331737"/>
                    <a:pt x="141738" y="337821"/>
                  </a:cubicBezTo>
                  <a:cubicBezTo>
                    <a:pt x="139453" y="339846"/>
                    <a:pt x="136657" y="341203"/>
                    <a:pt x="133653" y="341735"/>
                  </a:cubicBezTo>
                  <a:cubicBezTo>
                    <a:pt x="127841" y="342987"/>
                    <a:pt x="121832" y="342987"/>
                    <a:pt x="116020" y="341735"/>
                  </a:cubicBezTo>
                  <a:cubicBezTo>
                    <a:pt x="111846" y="340691"/>
                    <a:pt x="108403" y="336517"/>
                    <a:pt x="104543" y="333908"/>
                  </a:cubicBezTo>
                  <a:cubicBezTo>
                    <a:pt x="102874" y="332656"/>
                    <a:pt x="101204" y="330881"/>
                    <a:pt x="99431" y="330673"/>
                  </a:cubicBezTo>
                  <a:cubicBezTo>
                    <a:pt x="60295" y="326853"/>
                    <a:pt x="28921" y="296610"/>
                    <a:pt x="23684" y="257622"/>
                  </a:cubicBezTo>
                  <a:cubicBezTo>
                    <a:pt x="23684" y="255847"/>
                    <a:pt x="23684" y="254073"/>
                    <a:pt x="22745" y="251569"/>
                  </a:cubicBezTo>
                  <a:lnTo>
                    <a:pt x="7095" y="251569"/>
                  </a:lnTo>
                  <a:cubicBezTo>
                    <a:pt x="2086" y="251569"/>
                    <a:pt x="0" y="249169"/>
                    <a:pt x="0" y="244472"/>
                  </a:cubicBezTo>
                  <a:cubicBezTo>
                    <a:pt x="0" y="211808"/>
                    <a:pt x="0" y="179039"/>
                    <a:pt x="0" y="146375"/>
                  </a:cubicBezTo>
                  <a:cubicBezTo>
                    <a:pt x="0" y="140322"/>
                    <a:pt x="1774" y="138965"/>
                    <a:pt x="8242" y="138757"/>
                  </a:cubicBezTo>
                  <a:cubicBezTo>
                    <a:pt x="12833" y="138757"/>
                    <a:pt x="18676" y="139905"/>
                    <a:pt x="21597" y="137504"/>
                  </a:cubicBezTo>
                  <a:cubicBezTo>
                    <a:pt x="24518" y="135104"/>
                    <a:pt x="22849" y="129260"/>
                    <a:pt x="23371" y="124981"/>
                  </a:cubicBezTo>
                  <a:cubicBezTo>
                    <a:pt x="29276" y="50292"/>
                    <a:pt x="94600" y="-5477"/>
                    <a:pt x="169273" y="429"/>
                  </a:cubicBezTo>
                  <a:cubicBezTo>
                    <a:pt x="230632" y="5282"/>
                    <a:pt x="281025" y="50845"/>
                    <a:pt x="292033" y="111415"/>
                  </a:cubicBezTo>
                  <a:cubicBezTo>
                    <a:pt x="293399" y="118678"/>
                    <a:pt x="294203" y="126046"/>
                    <a:pt x="294432" y="133434"/>
                  </a:cubicBezTo>
                  <a:cubicBezTo>
                    <a:pt x="294432" y="137609"/>
                    <a:pt x="295997" y="139070"/>
                    <a:pt x="300066" y="138757"/>
                  </a:cubicBezTo>
                  <a:cubicBezTo>
                    <a:pt x="304135" y="138444"/>
                    <a:pt x="307057" y="138757"/>
                    <a:pt x="310499" y="138757"/>
                  </a:cubicBezTo>
                  <a:cubicBezTo>
                    <a:pt x="313724" y="138152"/>
                    <a:pt x="316833" y="140270"/>
                    <a:pt x="317448" y="143495"/>
                  </a:cubicBezTo>
                  <a:cubicBezTo>
                    <a:pt x="317563" y="144142"/>
                    <a:pt x="317584" y="144789"/>
                    <a:pt x="317490" y="145436"/>
                  </a:cubicBezTo>
                </a:path>
              </a:pathLst>
            </a:custGeom>
            <a:noFill/>
            <a:ln w="6350" cap="rnd">
              <a:solidFill>
                <a:srgbClr val="581D74"/>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i="0" u="none" strike="noStrike" kern="0" normalizeH="0" baseline="0" noProof="0" dirty="0">
                <a:ln w="0"/>
                <a:solidFill>
                  <a:schemeClr val="accent1"/>
                </a:solidFill>
                <a:effectLst>
                  <a:outerShdw blurRad="38100" dist="25400" dir="5400000" algn="ctr" rotWithShape="0">
                    <a:srgbClr val="6E747A">
                      <a:alpha val="43000"/>
                    </a:srgbClr>
                  </a:outerShdw>
                </a:effectLst>
                <a:uLnTx/>
                <a:uFillTx/>
                <a:cs typeface="Arial"/>
                <a:sym typeface="Arial"/>
              </a:endParaRPr>
            </a:p>
          </p:txBody>
        </p:sp>
        <p:sp>
          <p:nvSpPr>
            <p:cNvPr id="15" name="Forme libre 662">
              <a:extLst>
                <a:ext uri="{FF2B5EF4-FFF2-40B4-BE49-F238E27FC236}">
                  <a16:creationId xmlns:a16="http://schemas.microsoft.com/office/drawing/2014/main" id="{86287EF3-325E-4A21-85D1-EF10F191DF6C}"/>
                </a:ext>
              </a:extLst>
            </p:cNvPr>
            <p:cNvSpPr/>
            <p:nvPr/>
          </p:nvSpPr>
          <p:spPr>
            <a:xfrm>
              <a:off x="6046507" y="4235743"/>
              <a:ext cx="33494" cy="135770"/>
            </a:xfrm>
            <a:custGeom>
              <a:avLst/>
              <a:gdLst>
                <a:gd name="connsiteX0" fmla="*/ 33494 w 33494"/>
                <a:gd name="connsiteY0" fmla="*/ 68563 h 135770"/>
                <a:gd name="connsiteX1" fmla="*/ 33494 w 33494"/>
                <a:gd name="connsiteY1" fmla="*/ 127004 h 135770"/>
                <a:gd name="connsiteX2" fmla="*/ 24730 w 33494"/>
                <a:gd name="connsiteY2" fmla="*/ 135771 h 135770"/>
                <a:gd name="connsiteX3" fmla="*/ 7410 w 33494"/>
                <a:gd name="connsiteY3" fmla="*/ 135771 h 135770"/>
                <a:gd name="connsiteX4" fmla="*/ 3 w 33494"/>
                <a:gd name="connsiteY4" fmla="*/ 128361 h 135770"/>
                <a:gd name="connsiteX5" fmla="*/ 3 w 33494"/>
                <a:gd name="connsiteY5" fmla="*/ 7096 h 135770"/>
                <a:gd name="connsiteX6" fmla="*/ 7098 w 33494"/>
                <a:gd name="connsiteY6" fmla="*/ 0 h 135770"/>
                <a:gd name="connsiteX7" fmla="*/ 25460 w 33494"/>
                <a:gd name="connsiteY7" fmla="*/ 0 h 135770"/>
                <a:gd name="connsiteX8" fmla="*/ 33494 w 33494"/>
                <a:gd name="connsiteY8" fmla="*/ 8036 h 13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94" h="135770">
                  <a:moveTo>
                    <a:pt x="33494" y="68563"/>
                  </a:moveTo>
                  <a:lnTo>
                    <a:pt x="33494" y="127004"/>
                  </a:lnTo>
                  <a:cubicBezTo>
                    <a:pt x="33494" y="134518"/>
                    <a:pt x="32242" y="135666"/>
                    <a:pt x="24730" y="135771"/>
                  </a:cubicBezTo>
                  <a:lnTo>
                    <a:pt x="7410" y="135771"/>
                  </a:lnTo>
                  <a:cubicBezTo>
                    <a:pt x="2403" y="135771"/>
                    <a:pt x="-101" y="133684"/>
                    <a:pt x="3" y="128361"/>
                  </a:cubicBezTo>
                  <a:lnTo>
                    <a:pt x="3" y="7096"/>
                  </a:lnTo>
                  <a:cubicBezTo>
                    <a:pt x="3" y="2087"/>
                    <a:pt x="2403" y="0"/>
                    <a:pt x="7098" y="0"/>
                  </a:cubicBezTo>
                  <a:lnTo>
                    <a:pt x="25460" y="0"/>
                  </a:lnTo>
                  <a:cubicBezTo>
                    <a:pt x="31721" y="0"/>
                    <a:pt x="33494" y="1669"/>
                    <a:pt x="33494" y="8036"/>
                  </a:cubicBezTo>
                  <a:close/>
                </a:path>
              </a:pathLst>
            </a:custGeom>
            <a:noFill/>
            <a:ln w="6350" cap="rnd">
              <a:solidFill>
                <a:srgbClr val="581D74"/>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 name="Forme libre 663">
              <a:extLst>
                <a:ext uri="{FF2B5EF4-FFF2-40B4-BE49-F238E27FC236}">
                  <a16:creationId xmlns:a16="http://schemas.microsoft.com/office/drawing/2014/main" id="{14D01A92-17AA-4434-AF33-C5A04AB9220F}"/>
                </a:ext>
              </a:extLst>
            </p:cNvPr>
            <p:cNvSpPr/>
            <p:nvPr/>
          </p:nvSpPr>
          <p:spPr>
            <a:xfrm>
              <a:off x="6239609" y="4235585"/>
              <a:ext cx="33515" cy="135824"/>
            </a:xfrm>
            <a:custGeom>
              <a:avLst/>
              <a:gdLst>
                <a:gd name="connsiteX0" fmla="*/ 33515 w 33515"/>
                <a:gd name="connsiteY0" fmla="*/ 68200 h 135824"/>
                <a:gd name="connsiteX1" fmla="*/ 33515 w 33515"/>
                <a:gd name="connsiteY1" fmla="*/ 127162 h 135824"/>
                <a:gd name="connsiteX2" fmla="*/ 24751 w 33515"/>
                <a:gd name="connsiteY2" fmla="*/ 135824 h 135824"/>
                <a:gd name="connsiteX3" fmla="*/ 9726 w 33515"/>
                <a:gd name="connsiteY3" fmla="*/ 135824 h 135824"/>
                <a:gd name="connsiteX4" fmla="*/ 23 w 33515"/>
                <a:gd name="connsiteY4" fmla="*/ 126223 h 135824"/>
                <a:gd name="connsiteX5" fmla="*/ 23 w 33515"/>
                <a:gd name="connsiteY5" fmla="*/ 16646 h 135824"/>
                <a:gd name="connsiteX6" fmla="*/ 16613 w 33515"/>
                <a:gd name="connsiteY6" fmla="*/ 53 h 135824"/>
                <a:gd name="connsiteX7" fmla="*/ 24334 w 33515"/>
                <a:gd name="connsiteY7" fmla="*/ 53 h 135824"/>
                <a:gd name="connsiteX8" fmla="*/ 33515 w 33515"/>
                <a:gd name="connsiteY8" fmla="*/ 9028 h 13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15" h="135824">
                  <a:moveTo>
                    <a:pt x="33515" y="68200"/>
                  </a:moveTo>
                  <a:lnTo>
                    <a:pt x="33515" y="127162"/>
                  </a:lnTo>
                  <a:cubicBezTo>
                    <a:pt x="33515" y="134572"/>
                    <a:pt x="32263" y="135824"/>
                    <a:pt x="24751" y="135824"/>
                  </a:cubicBezTo>
                  <a:lnTo>
                    <a:pt x="9726" y="135824"/>
                  </a:lnTo>
                  <a:cubicBezTo>
                    <a:pt x="963" y="135824"/>
                    <a:pt x="23" y="134781"/>
                    <a:pt x="23" y="126223"/>
                  </a:cubicBezTo>
                  <a:lnTo>
                    <a:pt x="23" y="16646"/>
                  </a:lnTo>
                  <a:cubicBezTo>
                    <a:pt x="23" y="-573"/>
                    <a:pt x="-1333" y="-155"/>
                    <a:pt x="16613" y="53"/>
                  </a:cubicBezTo>
                  <a:lnTo>
                    <a:pt x="24334" y="53"/>
                  </a:lnTo>
                  <a:cubicBezTo>
                    <a:pt x="31950" y="53"/>
                    <a:pt x="33515" y="1514"/>
                    <a:pt x="33515" y="9028"/>
                  </a:cubicBezTo>
                  <a:close/>
                </a:path>
              </a:pathLst>
            </a:custGeom>
            <a:noFill/>
            <a:ln w="6350" cap="rnd">
              <a:solidFill>
                <a:srgbClr val="581D74"/>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sp>
        <p:nvSpPr>
          <p:cNvPr id="17" name="Rectangle : coins arrondis 16">
            <a:extLst>
              <a:ext uri="{FF2B5EF4-FFF2-40B4-BE49-F238E27FC236}">
                <a16:creationId xmlns:a16="http://schemas.microsoft.com/office/drawing/2014/main" id="{986A05A5-FBEA-4475-AE87-6482AAEE4899}"/>
              </a:ext>
            </a:extLst>
          </p:cNvPr>
          <p:cNvSpPr/>
          <p:nvPr/>
        </p:nvSpPr>
        <p:spPr>
          <a:xfrm>
            <a:off x="7462050" y="2677891"/>
            <a:ext cx="2023518" cy="816170"/>
          </a:xfrm>
          <a:prstGeom prst="roundRect">
            <a:avLst/>
          </a:prstGeom>
          <a:solidFill>
            <a:srgbClr val="FFFFFF"/>
          </a:solidFill>
          <a:ln w="6350" cap="flat" cmpd="sng" algn="ctr">
            <a:solidFill>
              <a:srgbClr val="581D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Sur base des devis de travaux, estimation des CEE et </a:t>
            </a:r>
            <a:r>
              <a:rPr kumimoji="0" lang="fr-FR" sz="1200" b="1" i="0" u="none" strike="noStrike" kern="0" cap="none" spc="0" normalizeH="0" baseline="0" noProof="0" dirty="0">
                <a:ln>
                  <a:noFill/>
                </a:ln>
                <a:solidFill>
                  <a:srgbClr val="000000"/>
                </a:solidFill>
                <a:effectLst/>
                <a:uLnTx/>
                <a:uFillTx/>
                <a:latin typeface="Arial"/>
                <a:ea typeface="+mn-ea"/>
                <a:cs typeface="+mn-cs"/>
                <a:sym typeface="Arial"/>
              </a:rPr>
              <a:t>signature convention entre client et EDE</a:t>
            </a:r>
          </a:p>
        </p:txBody>
      </p:sp>
      <p:sp>
        <p:nvSpPr>
          <p:cNvPr id="18" name="Rectangle : coins arrondis 17">
            <a:extLst>
              <a:ext uri="{FF2B5EF4-FFF2-40B4-BE49-F238E27FC236}">
                <a16:creationId xmlns:a16="http://schemas.microsoft.com/office/drawing/2014/main" id="{4FC0D972-A17D-48CF-894F-2B07B7CE4752}"/>
              </a:ext>
            </a:extLst>
          </p:cNvPr>
          <p:cNvSpPr/>
          <p:nvPr/>
        </p:nvSpPr>
        <p:spPr>
          <a:xfrm>
            <a:off x="7486407" y="3939860"/>
            <a:ext cx="2023518" cy="581000"/>
          </a:xfrm>
          <a:prstGeom prst="roundRect">
            <a:avLst/>
          </a:prstGeom>
          <a:solidFill>
            <a:srgbClr val="FFFFFF"/>
          </a:solidFill>
          <a:ln w="6350" cap="flat" cmpd="sng" algn="ctr">
            <a:solidFill>
              <a:srgbClr val="581D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Le client signe ses devis de travaux et les fait réaliser</a:t>
            </a:r>
          </a:p>
        </p:txBody>
      </p:sp>
      <p:sp>
        <p:nvSpPr>
          <p:cNvPr id="19" name="Rectangle : coins arrondis 18">
            <a:extLst>
              <a:ext uri="{FF2B5EF4-FFF2-40B4-BE49-F238E27FC236}">
                <a16:creationId xmlns:a16="http://schemas.microsoft.com/office/drawing/2014/main" id="{EB23470D-5456-4B87-81A4-38F1F23A210E}"/>
              </a:ext>
            </a:extLst>
          </p:cNvPr>
          <p:cNvSpPr/>
          <p:nvPr/>
        </p:nvSpPr>
        <p:spPr>
          <a:xfrm>
            <a:off x="7491603" y="5029971"/>
            <a:ext cx="2071845" cy="1001714"/>
          </a:xfrm>
          <a:prstGeom prst="roundRect">
            <a:avLst/>
          </a:prstGeom>
          <a:solidFill>
            <a:srgbClr val="FFFFFF"/>
          </a:solidFill>
          <a:ln w="6350" cap="flat" cmpd="sng" algn="ctr">
            <a:solidFill>
              <a:srgbClr val="581D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Une fois les travaux terminés, transmission par EDE du dossier de demande des CEE </a:t>
            </a:r>
            <a:r>
              <a:rPr kumimoji="0" lang="fr-FR" sz="1200" b="1" i="0" u="none" strike="noStrike" kern="0" cap="none" spc="0" normalizeH="0" baseline="0" noProof="0" dirty="0">
                <a:ln>
                  <a:noFill/>
                </a:ln>
                <a:solidFill>
                  <a:srgbClr val="000000"/>
                </a:solidFill>
                <a:effectLst/>
                <a:uLnTx/>
                <a:uFillTx/>
                <a:latin typeface="Arial"/>
                <a:ea typeface="+mn-ea"/>
                <a:cs typeface="+mn-cs"/>
                <a:sym typeface="Arial"/>
              </a:rPr>
              <a:t>puis versement de la subvention au client</a:t>
            </a:r>
            <a:endParaRPr kumimoji="0" lang="fr-FR" sz="1200" b="1" i="1"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20" name="Rectangle : coins arrondis 19">
            <a:extLst>
              <a:ext uri="{FF2B5EF4-FFF2-40B4-BE49-F238E27FC236}">
                <a16:creationId xmlns:a16="http://schemas.microsoft.com/office/drawing/2014/main" id="{15ADEA6A-AC1D-47E1-9B16-4FF565D1114B}"/>
              </a:ext>
            </a:extLst>
          </p:cNvPr>
          <p:cNvSpPr/>
          <p:nvPr/>
        </p:nvSpPr>
        <p:spPr>
          <a:xfrm>
            <a:off x="7426400" y="1363178"/>
            <a:ext cx="2023518" cy="816170"/>
          </a:xfrm>
          <a:prstGeom prst="roundRect">
            <a:avLst/>
          </a:prstGeom>
          <a:solidFill>
            <a:srgbClr val="FFFFFF"/>
          </a:solidFill>
          <a:ln w="6350" cap="flat" cmpd="sng" algn="ctr">
            <a:solidFill>
              <a:srgbClr val="581D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Envoi d’un </a:t>
            </a:r>
            <a:r>
              <a:rPr kumimoji="0" lang="fr-FR" sz="1200" b="1" i="0" u="none" strike="noStrike" kern="0" cap="none" spc="0" normalizeH="0" baseline="0" noProof="0" dirty="0">
                <a:ln>
                  <a:noFill/>
                </a:ln>
                <a:solidFill>
                  <a:srgbClr val="000000"/>
                </a:solidFill>
                <a:effectLst/>
                <a:uLnTx/>
                <a:uFillTx/>
                <a:latin typeface="Arial"/>
                <a:ea typeface="+mn-ea"/>
                <a:cs typeface="+mn-cs"/>
                <a:sym typeface="Arial"/>
              </a:rPr>
              <a:t>compte-rendu d’entretien</a:t>
            </a: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 au client (</a:t>
            </a:r>
            <a:r>
              <a:rPr kumimoji="0" lang="fr-FR" sz="1200" b="0" i="0" u="sng" strike="noStrike" kern="0" cap="none" spc="0" normalizeH="0" baseline="0" noProof="0" dirty="0">
                <a:ln>
                  <a:noFill/>
                </a:ln>
                <a:solidFill>
                  <a:srgbClr val="000000"/>
                </a:solidFill>
                <a:effectLst/>
                <a:uLnTx/>
                <a:uFillTx/>
                <a:latin typeface="Arial"/>
                <a:ea typeface="+mn-ea"/>
                <a:cs typeface="+mn-cs"/>
                <a:sym typeface="Arial"/>
              </a:rPr>
              <a:t>avec le  conseiller en copie</a:t>
            </a:r>
            <a:r>
              <a:rPr kumimoji="0" lang="fr-FR" sz="1200" b="0" i="0" u="none" strike="noStrike" kern="0" cap="none" spc="0" normalizeH="0" baseline="0" noProof="0" dirty="0">
                <a:ln>
                  <a:noFill/>
                </a:ln>
                <a:solidFill>
                  <a:srgbClr val="000000"/>
                </a:solidFill>
                <a:effectLst/>
                <a:uLnTx/>
                <a:uFillTx/>
                <a:latin typeface="Arial"/>
                <a:ea typeface="+mn-ea"/>
                <a:cs typeface="+mn-cs"/>
                <a:sym typeface="Arial"/>
              </a:rPr>
              <a:t>)</a:t>
            </a:r>
          </a:p>
        </p:txBody>
      </p:sp>
      <p:cxnSp>
        <p:nvCxnSpPr>
          <p:cNvPr id="22" name="Connecteur droit avec flèche 21">
            <a:extLst>
              <a:ext uri="{FF2B5EF4-FFF2-40B4-BE49-F238E27FC236}">
                <a16:creationId xmlns:a16="http://schemas.microsoft.com/office/drawing/2014/main" id="{143DE293-D8BC-4A94-8E40-931579688931}"/>
              </a:ext>
            </a:extLst>
          </p:cNvPr>
          <p:cNvCxnSpPr>
            <a:cxnSpLocks/>
          </p:cNvCxnSpPr>
          <p:nvPr/>
        </p:nvCxnSpPr>
        <p:spPr>
          <a:xfrm>
            <a:off x="8464610" y="3582099"/>
            <a:ext cx="0" cy="310393"/>
          </a:xfrm>
          <a:prstGeom prst="straightConnector1">
            <a:avLst/>
          </a:prstGeom>
          <a:noFill/>
          <a:ln w="12700" cap="flat" cmpd="sng" algn="ctr">
            <a:solidFill>
              <a:srgbClr val="581D74"/>
            </a:solidFill>
            <a:prstDash val="solid"/>
            <a:miter lim="800000"/>
            <a:tailEnd type="triangle"/>
          </a:ln>
          <a:effectLst/>
        </p:spPr>
      </p:cxnSp>
      <p:cxnSp>
        <p:nvCxnSpPr>
          <p:cNvPr id="23" name="Connecteur droit avec flèche 22">
            <a:extLst>
              <a:ext uri="{FF2B5EF4-FFF2-40B4-BE49-F238E27FC236}">
                <a16:creationId xmlns:a16="http://schemas.microsoft.com/office/drawing/2014/main" id="{6C795438-2990-423D-A2C7-4E4D50F7AB13}"/>
              </a:ext>
            </a:extLst>
          </p:cNvPr>
          <p:cNvCxnSpPr>
            <a:cxnSpLocks/>
          </p:cNvCxnSpPr>
          <p:nvPr/>
        </p:nvCxnSpPr>
        <p:spPr>
          <a:xfrm>
            <a:off x="8502731" y="4630723"/>
            <a:ext cx="0" cy="343948"/>
          </a:xfrm>
          <a:prstGeom prst="straightConnector1">
            <a:avLst/>
          </a:prstGeom>
          <a:noFill/>
          <a:ln w="12700" cap="flat" cmpd="sng" algn="ctr">
            <a:solidFill>
              <a:srgbClr val="581D74"/>
            </a:solidFill>
            <a:prstDash val="solid"/>
            <a:miter lim="800000"/>
            <a:tailEnd type="triangle"/>
          </a:ln>
          <a:effectLst/>
        </p:spPr>
      </p:cxnSp>
      <p:cxnSp>
        <p:nvCxnSpPr>
          <p:cNvPr id="24" name="Connecteur en arc 243">
            <a:extLst>
              <a:ext uri="{FF2B5EF4-FFF2-40B4-BE49-F238E27FC236}">
                <a16:creationId xmlns:a16="http://schemas.microsoft.com/office/drawing/2014/main" id="{A5BBA1A7-3C47-4BAE-B880-44F2E9EA2E03}"/>
              </a:ext>
            </a:extLst>
          </p:cNvPr>
          <p:cNvCxnSpPr>
            <a:cxnSpLocks/>
            <a:endCxn id="20" idx="1"/>
          </p:cNvCxnSpPr>
          <p:nvPr/>
        </p:nvCxnSpPr>
        <p:spPr>
          <a:xfrm flipV="1">
            <a:off x="5721292" y="1771263"/>
            <a:ext cx="1705108" cy="1089383"/>
          </a:xfrm>
          <a:prstGeom prst="curvedConnector3">
            <a:avLst>
              <a:gd name="adj1" fmla="val 57380"/>
            </a:avLst>
          </a:prstGeom>
          <a:noFill/>
          <a:ln w="12700" cap="flat" cmpd="sng" algn="ctr">
            <a:solidFill>
              <a:srgbClr val="581D74"/>
            </a:solidFill>
            <a:prstDash val="solid"/>
            <a:miter lim="800000"/>
            <a:tailEnd type="triangle"/>
          </a:ln>
          <a:effectLst/>
        </p:spPr>
      </p:cxnSp>
      <p:sp>
        <p:nvSpPr>
          <p:cNvPr id="31" name="Rectangle 30">
            <a:extLst>
              <a:ext uri="{FF2B5EF4-FFF2-40B4-BE49-F238E27FC236}">
                <a16:creationId xmlns:a16="http://schemas.microsoft.com/office/drawing/2014/main" id="{AFC8D23F-4057-42FA-8829-3E3D5E41C4C5}"/>
              </a:ext>
            </a:extLst>
          </p:cNvPr>
          <p:cNvSpPr/>
          <p:nvPr/>
        </p:nvSpPr>
        <p:spPr>
          <a:xfrm>
            <a:off x="7615462" y="2447768"/>
            <a:ext cx="1897654" cy="30382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700" b="0" i="1" u="none" strike="noStrike" kern="0" cap="none" spc="0" normalizeH="0" baseline="0" noProof="0" dirty="0">
                <a:ln>
                  <a:noFill/>
                </a:ln>
                <a:solidFill>
                  <a:srgbClr val="000000"/>
                </a:solidFill>
                <a:effectLst/>
                <a:uLnTx/>
                <a:uFillTx/>
                <a:latin typeface="Arial"/>
                <a:ea typeface="+mn-ea"/>
                <a:cs typeface="+mn-cs"/>
                <a:sym typeface="Arial"/>
              </a:rPr>
              <a:t>Si le client est prêt à réaliser des travaux :</a:t>
            </a:r>
          </a:p>
        </p:txBody>
      </p:sp>
      <p:cxnSp>
        <p:nvCxnSpPr>
          <p:cNvPr id="32" name="Connecteur droit avec flèche 31">
            <a:extLst>
              <a:ext uri="{FF2B5EF4-FFF2-40B4-BE49-F238E27FC236}">
                <a16:creationId xmlns:a16="http://schemas.microsoft.com/office/drawing/2014/main" id="{6CB4D8AC-0373-4F1B-A4C2-770D51D18A5C}"/>
              </a:ext>
            </a:extLst>
          </p:cNvPr>
          <p:cNvCxnSpPr>
            <a:cxnSpLocks/>
          </p:cNvCxnSpPr>
          <p:nvPr/>
        </p:nvCxnSpPr>
        <p:spPr>
          <a:xfrm>
            <a:off x="8396579" y="2241909"/>
            <a:ext cx="0" cy="288269"/>
          </a:xfrm>
          <a:prstGeom prst="straightConnector1">
            <a:avLst/>
          </a:prstGeom>
          <a:noFill/>
          <a:ln w="12700" cap="flat" cmpd="sng" algn="ctr">
            <a:solidFill>
              <a:srgbClr val="581D74"/>
            </a:solidFill>
            <a:prstDash val="solid"/>
            <a:miter lim="800000"/>
            <a:tailEnd type="triangle"/>
          </a:ln>
          <a:effectLst/>
        </p:spPr>
      </p:cxnSp>
      <p:sp>
        <p:nvSpPr>
          <p:cNvPr id="54" name="ZoneTexte 53">
            <a:extLst>
              <a:ext uri="{FF2B5EF4-FFF2-40B4-BE49-F238E27FC236}">
                <a16:creationId xmlns:a16="http://schemas.microsoft.com/office/drawing/2014/main" id="{4C2AF17A-10AD-4117-83EC-6B3B78180EF7}"/>
              </a:ext>
            </a:extLst>
          </p:cNvPr>
          <p:cNvSpPr txBox="1"/>
          <p:nvPr/>
        </p:nvSpPr>
        <p:spPr>
          <a:xfrm>
            <a:off x="545285" y="1258349"/>
            <a:ext cx="4362275" cy="584775"/>
          </a:xfrm>
          <a:prstGeom prst="rect">
            <a:avLst/>
          </a:prstGeom>
          <a:noFill/>
        </p:spPr>
        <p:txBody>
          <a:bodyPr wrap="square" rtlCol="0">
            <a:spAutoFit/>
          </a:bodyPr>
          <a:lstStyle/>
          <a:p>
            <a:r>
              <a:rPr lang="fr-FR" sz="1600" dirty="0"/>
              <a:t>Après le Lead Monexpert ou la prise de RDV sur le site partenaire par le client…</a:t>
            </a:r>
          </a:p>
        </p:txBody>
      </p:sp>
      <p:grpSp>
        <p:nvGrpSpPr>
          <p:cNvPr id="57" name="Groupe 56">
            <a:extLst>
              <a:ext uri="{FF2B5EF4-FFF2-40B4-BE49-F238E27FC236}">
                <a16:creationId xmlns:a16="http://schemas.microsoft.com/office/drawing/2014/main" id="{8317FD06-FAF7-4D67-8CFA-ABB83A8D6DCC}"/>
              </a:ext>
            </a:extLst>
          </p:cNvPr>
          <p:cNvGrpSpPr/>
          <p:nvPr/>
        </p:nvGrpSpPr>
        <p:grpSpPr>
          <a:xfrm>
            <a:off x="1669409" y="3397542"/>
            <a:ext cx="1015067" cy="536896"/>
            <a:chOff x="9201751" y="1593761"/>
            <a:chExt cx="2002055" cy="899182"/>
          </a:xfrm>
        </p:grpSpPr>
        <p:sp>
          <p:nvSpPr>
            <p:cNvPr id="58" name="Rectangle à coins arrondis 38">
              <a:extLst>
                <a:ext uri="{FF2B5EF4-FFF2-40B4-BE49-F238E27FC236}">
                  <a16:creationId xmlns:a16="http://schemas.microsoft.com/office/drawing/2014/main" id="{42EB1DCB-819B-4F56-A718-08040F685C92}"/>
                </a:ext>
              </a:extLst>
            </p:cNvPr>
            <p:cNvSpPr/>
            <p:nvPr/>
          </p:nvSpPr>
          <p:spPr>
            <a:xfrm>
              <a:off x="9201751" y="1593761"/>
              <a:ext cx="2002055" cy="8991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just"/>
              <a:endParaRPr lang="fr-FR" sz="1861" b="1" dirty="0">
                <a:solidFill>
                  <a:schemeClr val="bg1"/>
                </a:solidFill>
                <a:latin typeface="Montserrat" panose="00000500000000000000" pitchFamily="2" charset="0"/>
              </a:endParaRPr>
            </a:p>
          </p:txBody>
        </p:sp>
        <p:pic>
          <p:nvPicPr>
            <p:cNvPr id="59" name="Picture 4" descr="- Économie d'énergie -">
              <a:extLst>
                <a:ext uri="{FF2B5EF4-FFF2-40B4-BE49-F238E27FC236}">
                  <a16:creationId xmlns:a16="http://schemas.microsoft.com/office/drawing/2014/main" id="{27440885-CD21-449C-8626-A80299C12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229" y="1703539"/>
              <a:ext cx="1639098" cy="679626"/>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Image 2">
            <a:extLst>
              <a:ext uri="{FF2B5EF4-FFF2-40B4-BE49-F238E27FC236}">
                <a16:creationId xmlns:a16="http://schemas.microsoft.com/office/drawing/2014/main" id="{80183619-D261-4115-948D-4FF024F67DC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658" b="94595" l="8268" r="92913">
                        <a14:foregroundMark x1="11811" y1="27477" x2="11811" y2="27477"/>
                        <a14:foregroundMark x1="81496" y1="21171" x2="81496" y2="21171"/>
                        <a14:foregroundMark x1="86614" y1="25225" x2="86614" y2="25225"/>
                        <a14:foregroundMark x1="88583" y1="62613" x2="88583" y2="62613"/>
                        <a14:foregroundMark x1="57874" y1="94595" x2="57874" y2="94595"/>
                        <a14:foregroundMark x1="8268" y1="40991" x2="9055" y2="40090"/>
                        <a14:foregroundMark x1="35433" y1="8108" x2="35433" y2="8108"/>
                        <a14:foregroundMark x1="92913" y1="41892" x2="92913" y2="41892"/>
                      </a14:backgroundRemoval>
                    </a14:imgEffect>
                  </a14:imgLayer>
                </a14:imgProps>
              </a:ext>
            </a:extLst>
          </a:blip>
          <a:stretch>
            <a:fillRect/>
          </a:stretch>
        </p:blipFill>
        <p:spPr>
          <a:xfrm rot="5661184" flipH="1">
            <a:off x="9965810" y="1131942"/>
            <a:ext cx="1020121" cy="1825436"/>
          </a:xfrm>
          <a:prstGeom prst="rect">
            <a:avLst/>
          </a:prstGeom>
        </p:spPr>
      </p:pic>
      <p:sp>
        <p:nvSpPr>
          <p:cNvPr id="7" name="ZoneTexte 6">
            <a:extLst>
              <a:ext uri="{FF2B5EF4-FFF2-40B4-BE49-F238E27FC236}">
                <a16:creationId xmlns:a16="http://schemas.microsoft.com/office/drawing/2014/main" id="{EB2D21AC-BB44-4E81-AD9C-B2285D329B01}"/>
              </a:ext>
            </a:extLst>
          </p:cNvPr>
          <p:cNvSpPr txBox="1"/>
          <p:nvPr/>
        </p:nvSpPr>
        <p:spPr>
          <a:xfrm>
            <a:off x="10075178" y="1770077"/>
            <a:ext cx="1057013" cy="553998"/>
          </a:xfrm>
          <a:prstGeom prst="rect">
            <a:avLst/>
          </a:prstGeom>
          <a:noFill/>
        </p:spPr>
        <p:txBody>
          <a:bodyPr wrap="square" rtlCol="0">
            <a:spAutoFit/>
          </a:bodyPr>
          <a:lstStyle/>
          <a:p>
            <a:pPr algn="ctr"/>
            <a:r>
              <a:rPr lang="fr-FR" sz="1000" dirty="0"/>
              <a:t>Privilégiez le Lead pour rester informé</a:t>
            </a:r>
          </a:p>
        </p:txBody>
      </p:sp>
    </p:spTree>
    <p:extLst>
      <p:ext uri="{BB962C8B-B14F-4D97-AF65-F5344CB8AC3E}">
        <p14:creationId xmlns:p14="http://schemas.microsoft.com/office/powerpoint/2010/main" val="782248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82622A8-8E05-455C-9DFC-385BF73E8228}"/>
              </a:ext>
            </a:extLst>
          </p:cNvPr>
          <p:cNvPicPr>
            <a:picLocks noChangeAspect="1"/>
          </p:cNvPicPr>
          <p:nvPr/>
        </p:nvPicPr>
        <p:blipFill>
          <a:blip r:embed="rId2">
            <a:grayscl/>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125832" y="2617365"/>
            <a:ext cx="11298405" cy="3003259"/>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Les fenêtres d’opportunité</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10135900" cy="369332"/>
          </a:xfrm>
          <a:prstGeom prst="rect">
            <a:avLst/>
          </a:prstGeom>
        </p:spPr>
        <p:txBody>
          <a:bodyPr wrap="square">
            <a:spAutoFit/>
          </a:bodyPr>
          <a:lstStyle/>
          <a:p>
            <a:r>
              <a:rPr lang="fr-FR" b="1" dirty="0">
                <a:solidFill>
                  <a:srgbClr val="000000"/>
                </a:solidFill>
                <a:latin typeface="Montserrat" panose="00000500000000000000" pitchFamily="2" charset="0"/>
              </a:rPr>
              <a:t>Deux moment clés pour proposer nos solutions de financement </a:t>
            </a:r>
            <a:r>
              <a:rPr lang="fr-FR" b="1" dirty="0">
                <a:solidFill>
                  <a:srgbClr val="3EAB36"/>
                </a:solidFill>
                <a:latin typeface="Montserrat" panose="00000500000000000000" pitchFamily="2" charset="0"/>
              </a:rPr>
              <a:t>GREEN</a:t>
            </a:r>
            <a:endParaRPr lang="fr-FR" b="1" dirty="0">
              <a:solidFill>
                <a:srgbClr val="3EAB36"/>
              </a:solidFill>
            </a:endParaRPr>
          </a:p>
        </p:txBody>
      </p:sp>
      <p:sp>
        <p:nvSpPr>
          <p:cNvPr id="279" name="ZoneTexte 278">
            <a:extLst>
              <a:ext uri="{FF2B5EF4-FFF2-40B4-BE49-F238E27FC236}">
                <a16:creationId xmlns:a16="http://schemas.microsoft.com/office/drawing/2014/main" id="{CF7AD676-9640-4583-BE93-BDAF7D577FDB}"/>
              </a:ext>
            </a:extLst>
          </p:cNvPr>
          <p:cNvSpPr txBox="1"/>
          <p:nvPr/>
        </p:nvSpPr>
        <p:spPr>
          <a:xfrm>
            <a:off x="1409349" y="1325461"/>
            <a:ext cx="8674217" cy="400110"/>
          </a:xfrm>
          <a:prstGeom prst="rect">
            <a:avLst/>
          </a:prstGeom>
          <a:noFill/>
          <a:ln>
            <a:noFill/>
          </a:ln>
        </p:spPr>
        <p:txBody>
          <a:bodyPr wrap="square" rtlCol="0">
            <a:spAutoFit/>
          </a:bodyPr>
          <a:lstStyle/>
          <a:p>
            <a:r>
              <a:rPr lang="fr-FR" sz="2000" dirty="0">
                <a:effectLst>
                  <a:outerShdw blurRad="38100" dist="38100" dir="2700000" algn="tl">
                    <a:srgbClr val="000000">
                      <a:alpha val="43137"/>
                    </a:srgbClr>
                  </a:outerShdw>
                </a:effectLst>
              </a:rPr>
              <a:t>Quand parler de nos solutions de financement </a:t>
            </a:r>
            <a:r>
              <a:rPr lang="fr-FR" sz="2000" b="1" dirty="0">
                <a:solidFill>
                  <a:srgbClr val="3EAB36"/>
                </a:solidFill>
                <a:effectLst>
                  <a:outerShdw blurRad="38100" dist="38100" dir="2700000" algn="tl">
                    <a:srgbClr val="000000">
                      <a:alpha val="43137"/>
                    </a:srgbClr>
                  </a:outerShdw>
                </a:effectLst>
              </a:rPr>
              <a:t>GREEN </a:t>
            </a:r>
            <a:r>
              <a:rPr lang="fr-FR" sz="2000" dirty="0">
                <a:solidFill>
                  <a:schemeClr val="tx1">
                    <a:lumMod val="75000"/>
                    <a:lumOff val="25000"/>
                  </a:schemeClr>
                </a:solidFill>
                <a:effectLst>
                  <a:outerShdw blurRad="38100" dist="38100" dir="2700000" algn="tl">
                    <a:srgbClr val="000000">
                      <a:alpha val="43137"/>
                    </a:srgbClr>
                  </a:outerShdw>
                </a:effectLst>
              </a:rPr>
              <a:t>dans le parcours</a:t>
            </a:r>
          </a:p>
        </p:txBody>
      </p:sp>
      <p:sp>
        <p:nvSpPr>
          <p:cNvPr id="280" name="Ellipse 279">
            <a:extLst>
              <a:ext uri="{FF2B5EF4-FFF2-40B4-BE49-F238E27FC236}">
                <a16:creationId xmlns:a16="http://schemas.microsoft.com/office/drawing/2014/main" id="{29A82DB4-CEB3-4E5D-B1F1-1C93BCE879A2}"/>
              </a:ext>
            </a:extLst>
          </p:cNvPr>
          <p:cNvSpPr/>
          <p:nvPr/>
        </p:nvSpPr>
        <p:spPr>
          <a:xfrm>
            <a:off x="554365" y="2298270"/>
            <a:ext cx="540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2" name="Image 281">
            <a:extLst>
              <a:ext uri="{FF2B5EF4-FFF2-40B4-BE49-F238E27FC236}">
                <a16:creationId xmlns:a16="http://schemas.microsoft.com/office/drawing/2014/main" id="{B18C5C07-9BF5-4302-A9D9-165952C5E0CF}"/>
              </a:ext>
            </a:extLst>
          </p:cNvPr>
          <p:cNvPicPr>
            <a:picLocks noChangeAspect="1"/>
          </p:cNvPicPr>
          <p:nvPr/>
        </p:nvPicPr>
        <p:blipFill>
          <a:blip r:embed="rId4"/>
          <a:stretch>
            <a:fillRect/>
          </a:stretch>
        </p:blipFill>
        <p:spPr>
          <a:xfrm>
            <a:off x="6200219" y="2273418"/>
            <a:ext cx="1305722" cy="1057012"/>
          </a:xfrm>
          <a:prstGeom prst="rect">
            <a:avLst/>
          </a:prstGeom>
          <a:ln>
            <a:noFill/>
          </a:ln>
          <a:effectLst>
            <a:outerShdw blurRad="292100" dist="139700" dir="2700000" algn="tl" rotWithShape="0">
              <a:srgbClr val="333333">
                <a:alpha val="65000"/>
              </a:srgbClr>
            </a:outerShdw>
          </a:effectLst>
        </p:spPr>
      </p:pic>
      <p:pic>
        <p:nvPicPr>
          <p:cNvPr id="283" name="Image 282">
            <a:extLst>
              <a:ext uri="{FF2B5EF4-FFF2-40B4-BE49-F238E27FC236}">
                <a16:creationId xmlns:a16="http://schemas.microsoft.com/office/drawing/2014/main" id="{1DBF6565-A79C-4556-B47F-5EB8D87185D6}"/>
              </a:ext>
            </a:extLst>
          </p:cNvPr>
          <p:cNvPicPr>
            <a:picLocks noChangeAspect="1"/>
          </p:cNvPicPr>
          <p:nvPr/>
        </p:nvPicPr>
        <p:blipFill>
          <a:blip r:embed="rId5"/>
          <a:stretch>
            <a:fillRect/>
          </a:stretch>
        </p:blipFill>
        <p:spPr>
          <a:xfrm>
            <a:off x="317790" y="2323751"/>
            <a:ext cx="1292434" cy="1048578"/>
          </a:xfrm>
          <a:prstGeom prst="rect">
            <a:avLst/>
          </a:prstGeom>
          <a:ln>
            <a:noFill/>
          </a:ln>
          <a:effectLst>
            <a:outerShdw blurRad="292100" dist="139700" dir="2700000" algn="tl" rotWithShape="0">
              <a:srgbClr val="333333">
                <a:alpha val="65000"/>
              </a:srgbClr>
            </a:outerShdw>
          </a:effectLst>
        </p:spPr>
      </p:pic>
      <p:sp>
        <p:nvSpPr>
          <p:cNvPr id="284" name="Ellipse 283">
            <a:extLst>
              <a:ext uri="{FF2B5EF4-FFF2-40B4-BE49-F238E27FC236}">
                <a16:creationId xmlns:a16="http://schemas.microsoft.com/office/drawing/2014/main" id="{3A0626CC-DFF3-4F91-A23A-11EC6DFC95FC}"/>
              </a:ext>
            </a:extLst>
          </p:cNvPr>
          <p:cNvSpPr/>
          <p:nvPr/>
        </p:nvSpPr>
        <p:spPr>
          <a:xfrm>
            <a:off x="1309150" y="2128123"/>
            <a:ext cx="432000" cy="43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1</a:t>
            </a:r>
          </a:p>
        </p:txBody>
      </p:sp>
      <p:sp>
        <p:nvSpPr>
          <p:cNvPr id="285" name="Ellipse 284">
            <a:extLst>
              <a:ext uri="{FF2B5EF4-FFF2-40B4-BE49-F238E27FC236}">
                <a16:creationId xmlns:a16="http://schemas.microsoft.com/office/drawing/2014/main" id="{2F38A0FA-361A-4ABE-A865-072CEABB1490}"/>
              </a:ext>
            </a:extLst>
          </p:cNvPr>
          <p:cNvSpPr/>
          <p:nvPr/>
        </p:nvSpPr>
        <p:spPr>
          <a:xfrm>
            <a:off x="7268086" y="2165946"/>
            <a:ext cx="446736" cy="4612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a:t>
            </a:r>
          </a:p>
        </p:txBody>
      </p:sp>
      <p:pic>
        <p:nvPicPr>
          <p:cNvPr id="4" name="Image 3">
            <a:extLst>
              <a:ext uri="{FF2B5EF4-FFF2-40B4-BE49-F238E27FC236}">
                <a16:creationId xmlns:a16="http://schemas.microsoft.com/office/drawing/2014/main" id="{FA4873BE-115B-4003-81C4-72D4F215A3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500" b="93929" l="4348" r="90761">
                        <a14:foregroundMark x1="83696" y1="13214" x2="83696" y2="13214"/>
                        <a14:foregroundMark x1="36957" y1="3571" x2="36957" y2="3571"/>
                        <a14:foregroundMark x1="4891" y1="30357" x2="4891" y2="30357"/>
                        <a14:foregroundMark x1="90761" y1="23571" x2="90761" y2="23571"/>
                        <a14:foregroundMark x1="48370" y1="83929" x2="48370" y2="83929"/>
                        <a14:foregroundMark x1="48913" y1="93929" x2="48913" y2="93929"/>
                      </a14:backgroundRemoval>
                    </a14:imgEffect>
                  </a14:imgLayer>
                </a14:imgProps>
              </a:ext>
            </a:extLst>
          </a:blip>
          <a:stretch>
            <a:fillRect/>
          </a:stretch>
        </p:blipFill>
        <p:spPr>
          <a:xfrm rot="330916">
            <a:off x="9976136" y="893093"/>
            <a:ext cx="625920" cy="952486"/>
          </a:xfrm>
          <a:prstGeom prst="rect">
            <a:avLst/>
          </a:prstGeom>
        </p:spPr>
      </p:pic>
      <p:sp>
        <p:nvSpPr>
          <p:cNvPr id="13" name="Rectangle 12">
            <a:extLst>
              <a:ext uri="{FF2B5EF4-FFF2-40B4-BE49-F238E27FC236}">
                <a16:creationId xmlns:a16="http://schemas.microsoft.com/office/drawing/2014/main" id="{79934082-80CD-4857-B3C7-E76C8BED9940}"/>
              </a:ext>
            </a:extLst>
          </p:cNvPr>
          <p:cNvSpPr/>
          <p:nvPr/>
        </p:nvSpPr>
        <p:spPr>
          <a:xfrm>
            <a:off x="1654533" y="5737265"/>
            <a:ext cx="8680703"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fr-FR" sz="1400" dirty="0">
                <a:solidFill>
                  <a:schemeClr val="tx1"/>
                </a:solidFill>
                <a:latin typeface="Montserrat" panose="00000500000000000000" pitchFamily="2" charset="0"/>
              </a:rPr>
              <a:t>Le conseiller CE est tenu informé des différents échanges entre EDE et le client, afin d’identifier notamment un besoin de financement</a:t>
            </a:r>
          </a:p>
        </p:txBody>
      </p:sp>
      <p:pic>
        <p:nvPicPr>
          <p:cNvPr id="5" name="Image 4">
            <a:extLst>
              <a:ext uri="{FF2B5EF4-FFF2-40B4-BE49-F238E27FC236}">
                <a16:creationId xmlns:a16="http://schemas.microsoft.com/office/drawing/2014/main" id="{7C8B5BB4-569D-4D9E-A54A-49AC3328E334}"/>
              </a:ext>
            </a:extLst>
          </p:cNvPr>
          <p:cNvPicPr>
            <a:picLocks noChangeAspect="1"/>
          </p:cNvPicPr>
          <p:nvPr/>
        </p:nvPicPr>
        <p:blipFill>
          <a:blip r:embed="rId8"/>
          <a:stretch>
            <a:fillRect/>
          </a:stretch>
        </p:blipFill>
        <p:spPr>
          <a:xfrm>
            <a:off x="883392" y="5645791"/>
            <a:ext cx="655815" cy="595854"/>
          </a:xfrm>
          <a:prstGeom prst="rect">
            <a:avLst/>
          </a:prstGeom>
        </p:spPr>
      </p:pic>
    </p:spTree>
    <p:extLst>
      <p:ext uri="{BB962C8B-B14F-4D97-AF65-F5344CB8AC3E}">
        <p14:creationId xmlns:p14="http://schemas.microsoft.com/office/powerpoint/2010/main" val="2055260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9A7F1950-9A32-4452-B7A8-76EE2F1796FA}"/>
              </a:ext>
            </a:extLst>
          </p:cNvPr>
          <p:cNvSpPr txBox="1">
            <a:spLocks/>
          </p:cNvSpPr>
          <p:nvPr/>
        </p:nvSpPr>
        <p:spPr>
          <a:xfrm>
            <a:off x="3050435" y="1818394"/>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Introduction : les enjeux « Green » et la rénovation énergétique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7" name="Espace réservé du texte 2">
            <a:extLst>
              <a:ext uri="{FF2B5EF4-FFF2-40B4-BE49-F238E27FC236}">
                <a16:creationId xmlns:a16="http://schemas.microsoft.com/office/drawing/2014/main" id="{296F644C-3993-4ABC-9F30-1E8B7CB46FBA}"/>
              </a:ext>
            </a:extLst>
          </p:cNvPr>
          <p:cNvSpPr txBox="1">
            <a:spLocks/>
          </p:cNvSpPr>
          <p:nvPr/>
        </p:nvSpPr>
        <p:spPr>
          <a:xfrm>
            <a:off x="3050435" y="3150427"/>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Présentation de l’offre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8" name="Espace réservé du texte 3">
            <a:extLst>
              <a:ext uri="{FF2B5EF4-FFF2-40B4-BE49-F238E27FC236}">
                <a16:creationId xmlns:a16="http://schemas.microsoft.com/office/drawing/2014/main" id="{565515B8-D385-4B2A-B4C8-E37415BB3243}"/>
              </a:ext>
            </a:extLst>
          </p:cNvPr>
          <p:cNvSpPr txBox="1">
            <a:spLocks/>
          </p:cNvSpPr>
          <p:nvPr/>
        </p:nvSpPr>
        <p:spPr>
          <a:xfrm>
            <a:off x="3050435" y="3850932"/>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a:ln>
                  <a:noFill/>
                </a:ln>
                <a:solidFill>
                  <a:srgbClr val="000000"/>
                </a:solidFill>
                <a:effectLst/>
                <a:uLnTx/>
                <a:uFillTx/>
                <a:latin typeface="Arial Narrow" panose="020B0606020202030204" pitchFamily="34" charset="0"/>
                <a:cs typeface="Arial"/>
                <a:sym typeface="Arial"/>
              </a:rPr>
              <a:t>Le parcours client et conseiller Economie d’Energie</a:t>
            </a:r>
            <a:endPar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endParaRPr>
          </a:p>
        </p:txBody>
      </p:sp>
      <p:sp>
        <p:nvSpPr>
          <p:cNvPr id="10" name="Espace réservé du texte 7">
            <a:extLst>
              <a:ext uri="{FF2B5EF4-FFF2-40B4-BE49-F238E27FC236}">
                <a16:creationId xmlns:a16="http://schemas.microsoft.com/office/drawing/2014/main" id="{8E3E7690-F626-4A21-A06B-8BE7C251AE35}"/>
              </a:ext>
            </a:extLst>
          </p:cNvPr>
          <p:cNvSpPr txBox="1">
            <a:spLocks/>
          </p:cNvSpPr>
          <p:nvPr/>
        </p:nvSpPr>
        <p:spPr>
          <a:xfrm>
            <a:off x="2340217" y="1818323"/>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581D74"/>
                </a:solidFill>
                <a:effectLst/>
                <a:uLnTx/>
                <a:uFillTx/>
                <a:latin typeface="Arial" panose="020B0604020202020204" pitchFamily="34" charset="0"/>
                <a:cs typeface="Arial" panose="020B0604020202020204" pitchFamily="34" charset="0"/>
                <a:sym typeface="Arial"/>
              </a:rPr>
              <a:t>01</a:t>
            </a:r>
            <a:endParaRPr kumimoji="0" lang="fr-FR" sz="28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endParaRPr>
          </a:p>
        </p:txBody>
      </p:sp>
      <p:sp>
        <p:nvSpPr>
          <p:cNvPr id="11" name="Espace réservé du texte 8">
            <a:extLst>
              <a:ext uri="{FF2B5EF4-FFF2-40B4-BE49-F238E27FC236}">
                <a16:creationId xmlns:a16="http://schemas.microsoft.com/office/drawing/2014/main" id="{5B602063-A620-4AFD-82CD-4F4BBFBEE2A9}"/>
              </a:ext>
            </a:extLst>
          </p:cNvPr>
          <p:cNvSpPr txBox="1">
            <a:spLocks/>
          </p:cNvSpPr>
          <p:nvPr/>
        </p:nvSpPr>
        <p:spPr>
          <a:xfrm>
            <a:off x="2340217" y="3150356"/>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B34A8C"/>
                </a:solidFill>
                <a:effectLst/>
                <a:uLnTx/>
                <a:uFillTx/>
                <a:latin typeface="Arial" panose="020B0604020202020204" pitchFamily="34" charset="0"/>
                <a:cs typeface="Arial" panose="020B0604020202020204" pitchFamily="34" charset="0"/>
                <a:sym typeface="Arial"/>
              </a:rPr>
              <a:t>03</a:t>
            </a:r>
            <a:endParaRPr kumimoji="0" lang="fr-FR" sz="28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endParaRPr>
          </a:p>
        </p:txBody>
      </p:sp>
      <p:sp>
        <p:nvSpPr>
          <p:cNvPr id="13" name="Espace réservé du texte 9">
            <a:extLst>
              <a:ext uri="{FF2B5EF4-FFF2-40B4-BE49-F238E27FC236}">
                <a16:creationId xmlns:a16="http://schemas.microsoft.com/office/drawing/2014/main" id="{0D525CCB-20EA-4860-981D-61A2C5562155}"/>
              </a:ext>
            </a:extLst>
          </p:cNvPr>
          <p:cNvSpPr txBox="1">
            <a:spLocks/>
          </p:cNvSpPr>
          <p:nvPr/>
        </p:nvSpPr>
        <p:spPr>
          <a:xfrm>
            <a:off x="2340217" y="3850861"/>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a:ln>
                  <a:noFill/>
                </a:ln>
                <a:solidFill>
                  <a:srgbClr val="00A193"/>
                </a:solidFill>
                <a:effectLst/>
                <a:uLnTx/>
                <a:uFillTx/>
                <a:latin typeface="Arial" panose="020B0604020202020204" pitchFamily="34" charset="0"/>
                <a:cs typeface="Arial" panose="020B0604020202020204" pitchFamily="34" charset="0"/>
                <a:sym typeface="Arial"/>
              </a:rPr>
              <a:t>04</a:t>
            </a:r>
            <a:endParaRPr kumimoji="0" lang="fr-FR" sz="2800" b="1" i="0" u="none" strike="noStrike" kern="1200" cap="none" spc="0" normalizeH="0" baseline="0" noProof="0" dirty="0">
              <a:ln>
                <a:noFill/>
              </a:ln>
              <a:solidFill>
                <a:srgbClr val="00A193"/>
              </a:solidFill>
              <a:effectLst/>
              <a:uLnTx/>
              <a:uFillTx/>
              <a:latin typeface="Arial" panose="020B0604020202020204" pitchFamily="34" charset="0"/>
              <a:cs typeface="Arial" panose="020B0604020202020204" pitchFamily="34" charset="0"/>
              <a:sym typeface="Arial"/>
            </a:endParaRPr>
          </a:p>
        </p:txBody>
      </p:sp>
      <p:sp>
        <p:nvSpPr>
          <p:cNvPr id="15" name="Espace réservé du texte 1">
            <a:extLst>
              <a:ext uri="{FF2B5EF4-FFF2-40B4-BE49-F238E27FC236}">
                <a16:creationId xmlns:a16="http://schemas.microsoft.com/office/drawing/2014/main" id="{935253E8-6939-4529-BDCF-52A96CE16A5D}"/>
              </a:ext>
            </a:extLst>
          </p:cNvPr>
          <p:cNvSpPr txBox="1">
            <a:spLocks/>
          </p:cNvSpPr>
          <p:nvPr/>
        </p:nvSpPr>
        <p:spPr>
          <a:xfrm>
            <a:off x="3050435" y="2497531"/>
            <a:ext cx="6346565" cy="540883"/>
          </a:xfrm>
          <a:prstGeom prst="rect">
            <a:avLst/>
          </a:prstGeom>
        </p:spPr>
        <p:txBody>
          <a:bodyPr vert="horz" lIns="0" tIns="0" rIns="0" bIns="0" rtlCol="0" anchor="ctr" anchorCtr="0">
            <a:normAutofit/>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0"/>
              </a:spcAft>
              <a:buClr>
                <a:srgbClr val="B34A8C"/>
              </a:buClr>
              <a:buSzTx/>
              <a:buFont typeface="Cambria Math" panose="02040503050406030204" pitchFamily="18" charset="0"/>
              <a:buNone/>
              <a:tabLst/>
              <a:defRPr/>
            </a:pPr>
            <a:r>
              <a:rPr kumimoji="0" lang="fr-FR" sz="2000" b="0" i="0" u="none" strike="noStrike" kern="1200" cap="none" spc="0" normalizeH="0" baseline="0" noProof="0" dirty="0">
                <a:ln>
                  <a:noFill/>
                </a:ln>
                <a:solidFill>
                  <a:srgbClr val="000000"/>
                </a:solidFill>
                <a:effectLst/>
                <a:uLnTx/>
                <a:uFillTx/>
                <a:latin typeface="Arial Narrow" panose="020B0606020202030204" pitchFamily="34" charset="0"/>
                <a:cs typeface="Arial"/>
                <a:sym typeface="Arial"/>
              </a:rPr>
              <a:t>Pourquoi un partenariat avec Economie d’Energie ?</a:t>
            </a:r>
          </a:p>
        </p:txBody>
      </p:sp>
      <p:sp>
        <p:nvSpPr>
          <p:cNvPr id="16" name="Espace réservé du texte 7">
            <a:extLst>
              <a:ext uri="{FF2B5EF4-FFF2-40B4-BE49-F238E27FC236}">
                <a16:creationId xmlns:a16="http://schemas.microsoft.com/office/drawing/2014/main" id="{D9648EE7-023A-4166-AF31-CD04DED77267}"/>
              </a:ext>
            </a:extLst>
          </p:cNvPr>
          <p:cNvSpPr txBox="1">
            <a:spLocks/>
          </p:cNvSpPr>
          <p:nvPr/>
        </p:nvSpPr>
        <p:spPr>
          <a:xfrm>
            <a:off x="2340217" y="2484304"/>
            <a:ext cx="509122"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800" b="1" i="0" u="none" strike="noStrike" kern="1200" cap="none" spc="0" normalizeH="0" baseline="0" noProof="0" dirty="0">
                <a:ln>
                  <a:noFill/>
                </a:ln>
                <a:solidFill>
                  <a:srgbClr val="EAB818"/>
                </a:solidFill>
                <a:effectLst/>
                <a:uLnTx/>
                <a:uFillTx/>
                <a:latin typeface="Arial" panose="020B0604020202020204" pitchFamily="34" charset="0"/>
                <a:cs typeface="Arial" panose="020B0604020202020204" pitchFamily="34" charset="0"/>
                <a:sym typeface="Arial"/>
              </a:rPr>
              <a:t>02</a:t>
            </a:r>
          </a:p>
        </p:txBody>
      </p:sp>
      <p:pic>
        <p:nvPicPr>
          <p:cNvPr id="2" name="Image 1">
            <a:extLst>
              <a:ext uri="{FF2B5EF4-FFF2-40B4-BE49-F238E27FC236}">
                <a16:creationId xmlns:a16="http://schemas.microsoft.com/office/drawing/2014/main" id="{DE87ABA2-8A39-48C8-9A90-C46491E610F2}"/>
              </a:ext>
            </a:extLst>
          </p:cNvPr>
          <p:cNvPicPr>
            <a:picLocks noChangeAspect="1"/>
          </p:cNvPicPr>
          <p:nvPr/>
        </p:nvPicPr>
        <p:blipFill>
          <a:blip r:embed="rId2"/>
          <a:stretch>
            <a:fillRect/>
          </a:stretch>
        </p:blipFill>
        <p:spPr>
          <a:xfrm>
            <a:off x="2111461" y="4552168"/>
            <a:ext cx="2838044" cy="7241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313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03F26FF-FE89-44D5-8B81-6A614378EA35}"/>
              </a:ext>
            </a:extLst>
          </p:cNvPr>
          <p:cNvPicPr>
            <a:picLocks noChangeAspect="1"/>
          </p:cNvPicPr>
          <p:nvPr/>
        </p:nvPicPr>
        <p:blipFill rotWithShape="1">
          <a:blip r:embed="rId2"/>
          <a:srcRect l="8092" t="12414" b="2284"/>
          <a:stretch/>
        </p:blipFill>
        <p:spPr>
          <a:xfrm>
            <a:off x="6769915" y="1896750"/>
            <a:ext cx="4534995" cy="4441167"/>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Annexes</a:t>
            </a:r>
          </a:p>
        </p:txBody>
      </p:sp>
      <p:pic>
        <p:nvPicPr>
          <p:cNvPr id="8" name="Image 7">
            <a:hlinkClick r:id="rId3"/>
            <a:extLst>
              <a:ext uri="{FF2B5EF4-FFF2-40B4-BE49-F238E27FC236}">
                <a16:creationId xmlns:a16="http://schemas.microsoft.com/office/drawing/2014/main" id="{073CB333-2BA6-4AE0-BE32-991CEC0D29A9}"/>
              </a:ext>
            </a:extLst>
          </p:cNvPr>
          <p:cNvPicPr>
            <a:picLocks noChangeAspect="1"/>
          </p:cNvPicPr>
          <p:nvPr/>
        </p:nvPicPr>
        <p:blipFill rotWithShape="1">
          <a:blip r:embed="rId4"/>
          <a:srcRect t="2757" r="154"/>
          <a:stretch/>
        </p:blipFill>
        <p:spPr>
          <a:xfrm>
            <a:off x="923623" y="2633211"/>
            <a:ext cx="4704433" cy="3410124"/>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5EE3573B-BA10-4372-A9B0-D3FB5B2A28D8}"/>
              </a:ext>
            </a:extLst>
          </p:cNvPr>
          <p:cNvSpPr/>
          <p:nvPr/>
        </p:nvSpPr>
        <p:spPr>
          <a:xfrm>
            <a:off x="888328" y="1204878"/>
            <a:ext cx="4816186" cy="584775"/>
          </a:xfrm>
          <a:prstGeom prst="rect">
            <a:avLst/>
          </a:prstGeom>
        </p:spPr>
        <p:txBody>
          <a:bodyPr wrap="square">
            <a:spAutoFit/>
          </a:bodyPr>
          <a:lstStyle/>
          <a:p>
            <a:pPr algn="ctr"/>
            <a:r>
              <a:rPr lang="fr-FR" sz="1600" b="1" dirty="0">
                <a:solidFill>
                  <a:schemeClr val="bg1">
                    <a:lumMod val="50000"/>
                  </a:schemeClr>
                </a:solidFill>
              </a:rPr>
              <a:t>Un site vitrine facilitant pour vous et votre client (à communiquer aux clients)</a:t>
            </a:r>
          </a:p>
        </p:txBody>
      </p:sp>
      <p:pic>
        <p:nvPicPr>
          <p:cNvPr id="14" name="Image 13">
            <a:extLst>
              <a:ext uri="{FF2B5EF4-FFF2-40B4-BE49-F238E27FC236}">
                <a16:creationId xmlns:a16="http://schemas.microsoft.com/office/drawing/2014/main" id="{1E60E584-D85F-4F8E-ACA3-021ABC6377E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488" b="93314" l="8787" r="91632">
                        <a14:foregroundMark x1="54812" y1="93314" x2="54812" y2="93314"/>
                        <a14:foregroundMark x1="92050" y1="64535" x2="92050" y2="64535"/>
                        <a14:foregroundMark x1="71130" y1="23837" x2="71130" y2="23837"/>
                        <a14:foregroundMark x1="60251" y1="13081" x2="60251" y2="13081"/>
                        <a14:foregroundMark x1="46025" y1="8721" x2="46025" y2="8721"/>
                        <a14:foregroundMark x1="28033" y1="13372" x2="28033" y2="13372"/>
                        <a14:foregroundMark x1="23849" y1="24128" x2="23849" y2="24128"/>
                        <a14:foregroundMark x1="46444" y1="3488" x2="46444" y2="3488"/>
                      </a14:backgroundRemoval>
                    </a14:imgEffect>
                  </a14:imgLayer>
                </a14:imgProps>
              </a:ext>
            </a:extLst>
          </a:blip>
          <a:stretch>
            <a:fillRect/>
          </a:stretch>
        </p:blipFill>
        <p:spPr>
          <a:xfrm rot="19635991">
            <a:off x="5132685" y="3252634"/>
            <a:ext cx="695394" cy="1000902"/>
          </a:xfrm>
          <a:prstGeom prst="rect">
            <a:avLst/>
          </a:prstGeom>
        </p:spPr>
      </p:pic>
      <p:pic>
        <p:nvPicPr>
          <p:cNvPr id="17" name="Image 16">
            <a:extLst>
              <a:ext uri="{FF2B5EF4-FFF2-40B4-BE49-F238E27FC236}">
                <a16:creationId xmlns:a16="http://schemas.microsoft.com/office/drawing/2014/main" id="{2AF9E6A4-A01C-4821-8AAA-AA87BE96D2E2}"/>
              </a:ext>
            </a:extLst>
          </p:cNvPr>
          <p:cNvPicPr>
            <a:picLocks noChangeAspect="1"/>
          </p:cNvPicPr>
          <p:nvPr/>
        </p:nvPicPr>
        <p:blipFill>
          <a:blip r:embed="rId7"/>
          <a:stretch>
            <a:fillRect/>
          </a:stretch>
        </p:blipFill>
        <p:spPr>
          <a:xfrm>
            <a:off x="1392467" y="2163964"/>
            <a:ext cx="3696216" cy="447737"/>
          </a:xfrm>
          <a:prstGeom prst="rect">
            <a:avLst/>
          </a:prstGeom>
          <a:ln>
            <a:noFill/>
          </a:ln>
          <a:effectLst/>
        </p:spPr>
      </p:pic>
      <p:sp>
        <p:nvSpPr>
          <p:cNvPr id="19" name="Rectangle 18">
            <a:hlinkClick r:id="rId3"/>
            <a:extLst>
              <a:ext uri="{FF2B5EF4-FFF2-40B4-BE49-F238E27FC236}">
                <a16:creationId xmlns:a16="http://schemas.microsoft.com/office/drawing/2014/main" id="{0CB39581-EF45-4822-8C52-CD74AD02311D}"/>
              </a:ext>
            </a:extLst>
          </p:cNvPr>
          <p:cNvSpPr/>
          <p:nvPr/>
        </p:nvSpPr>
        <p:spPr>
          <a:xfrm>
            <a:off x="1004006" y="1775329"/>
            <a:ext cx="4588115" cy="307777"/>
          </a:xfrm>
          <a:prstGeom prst="rect">
            <a:avLst/>
          </a:prstGeom>
        </p:spPr>
        <p:txBody>
          <a:bodyPr wrap="none">
            <a:spAutoFit/>
          </a:bodyPr>
          <a:lstStyle/>
          <a:p>
            <a:r>
              <a:rPr lang="fr-FR" sz="1400" dirty="0">
                <a:hlinkClick r:id="rId3"/>
              </a:rPr>
              <a:t>https://partenariat-caisse-epargne.economiedenergie.fr/</a:t>
            </a:r>
            <a:endParaRPr lang="fr-FR" sz="1400" dirty="0"/>
          </a:p>
        </p:txBody>
      </p:sp>
      <p:sp>
        <p:nvSpPr>
          <p:cNvPr id="18" name="Rectangle 17">
            <a:extLst>
              <a:ext uri="{FF2B5EF4-FFF2-40B4-BE49-F238E27FC236}">
                <a16:creationId xmlns:a16="http://schemas.microsoft.com/office/drawing/2014/main" id="{14436AF7-AC13-47E6-90F0-CFCCBCCD7E06}"/>
              </a:ext>
            </a:extLst>
          </p:cNvPr>
          <p:cNvSpPr/>
          <p:nvPr/>
        </p:nvSpPr>
        <p:spPr>
          <a:xfrm>
            <a:off x="1088570" y="406178"/>
            <a:ext cx="10135900" cy="369332"/>
          </a:xfrm>
          <a:prstGeom prst="rect">
            <a:avLst/>
          </a:prstGeom>
        </p:spPr>
        <p:txBody>
          <a:bodyPr wrap="square">
            <a:spAutoFit/>
          </a:bodyPr>
          <a:lstStyle/>
          <a:p>
            <a:r>
              <a:rPr lang="fr-FR" b="1" dirty="0">
                <a:solidFill>
                  <a:srgbClr val="000000"/>
                </a:solidFill>
                <a:latin typeface="Montserrat" panose="00000500000000000000" pitchFamily="2" charset="0"/>
              </a:rPr>
              <a:t>Le site vitrine et les formulaires</a:t>
            </a:r>
            <a:endParaRPr lang="fr-FR" b="1" dirty="0">
              <a:solidFill>
                <a:srgbClr val="3EAB36"/>
              </a:solidFill>
            </a:endParaRPr>
          </a:p>
        </p:txBody>
      </p:sp>
      <p:sp>
        <p:nvSpPr>
          <p:cNvPr id="4" name="ZoneTexte 3">
            <a:extLst>
              <a:ext uri="{FF2B5EF4-FFF2-40B4-BE49-F238E27FC236}">
                <a16:creationId xmlns:a16="http://schemas.microsoft.com/office/drawing/2014/main" id="{56F4B237-684D-45A3-A5C4-A05343C44DB5}"/>
              </a:ext>
            </a:extLst>
          </p:cNvPr>
          <p:cNvSpPr txBox="1"/>
          <p:nvPr/>
        </p:nvSpPr>
        <p:spPr>
          <a:xfrm rot="20778849">
            <a:off x="7097392" y="4149005"/>
            <a:ext cx="3630843" cy="276999"/>
          </a:xfrm>
          <a:prstGeom prst="rect">
            <a:avLst/>
          </a:prstGeom>
          <a:noFill/>
          <a:ln>
            <a:solidFill>
              <a:schemeClr val="bg1">
                <a:lumMod val="65000"/>
              </a:schemeClr>
            </a:solidFill>
          </a:ln>
        </p:spPr>
        <p:txBody>
          <a:bodyPr wrap="square" rtlCol="0">
            <a:spAutoFit/>
          </a:bodyPr>
          <a:lstStyle/>
          <a:p>
            <a:r>
              <a:rPr lang="fr-FR" sz="1200" dirty="0"/>
              <a:t>A retrouver sur MonExpert ou via le site partenaire</a:t>
            </a:r>
          </a:p>
        </p:txBody>
      </p:sp>
      <p:sp>
        <p:nvSpPr>
          <p:cNvPr id="20" name="Rectangle 19">
            <a:extLst>
              <a:ext uri="{FF2B5EF4-FFF2-40B4-BE49-F238E27FC236}">
                <a16:creationId xmlns:a16="http://schemas.microsoft.com/office/drawing/2014/main" id="{6163B653-62BF-4BD1-AD13-909F21B33B3F}"/>
              </a:ext>
            </a:extLst>
          </p:cNvPr>
          <p:cNvSpPr/>
          <p:nvPr/>
        </p:nvSpPr>
        <p:spPr>
          <a:xfrm>
            <a:off x="7129736" y="1188100"/>
            <a:ext cx="3406836" cy="584775"/>
          </a:xfrm>
          <a:prstGeom prst="rect">
            <a:avLst/>
          </a:prstGeom>
        </p:spPr>
        <p:txBody>
          <a:bodyPr wrap="square">
            <a:spAutoFit/>
          </a:bodyPr>
          <a:lstStyle/>
          <a:p>
            <a:pPr algn="ctr"/>
            <a:r>
              <a:rPr lang="fr-FR" sz="1600" b="1" dirty="0">
                <a:solidFill>
                  <a:schemeClr val="bg1">
                    <a:lumMod val="50000"/>
                  </a:schemeClr>
                </a:solidFill>
              </a:rPr>
              <a:t>Un formulaire de contact pour le conseiller et pour le client</a:t>
            </a:r>
          </a:p>
        </p:txBody>
      </p:sp>
    </p:spTree>
    <p:extLst>
      <p:ext uri="{BB962C8B-B14F-4D97-AF65-F5344CB8AC3E}">
        <p14:creationId xmlns:p14="http://schemas.microsoft.com/office/powerpoint/2010/main" val="3326638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Annexes</a:t>
            </a:r>
          </a:p>
        </p:txBody>
      </p:sp>
      <p:pic>
        <p:nvPicPr>
          <p:cNvPr id="7" name="Image 6">
            <a:hlinkClick r:id="rId2"/>
            <a:extLst>
              <a:ext uri="{FF2B5EF4-FFF2-40B4-BE49-F238E27FC236}">
                <a16:creationId xmlns:a16="http://schemas.microsoft.com/office/drawing/2014/main" id="{8290DEC8-57EA-498D-800E-8D23E0484387}"/>
              </a:ext>
            </a:extLst>
          </p:cNvPr>
          <p:cNvPicPr>
            <a:picLocks noChangeAspect="1"/>
          </p:cNvPicPr>
          <p:nvPr/>
        </p:nvPicPr>
        <p:blipFill>
          <a:blip r:embed="rId3"/>
          <a:stretch>
            <a:fillRect/>
          </a:stretch>
        </p:blipFill>
        <p:spPr>
          <a:xfrm>
            <a:off x="8422547" y="2154539"/>
            <a:ext cx="2720108" cy="2568463"/>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D5FFBA2D-56D6-409C-9755-04D4F71AC53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88" b="93314" l="8787" r="91632">
                        <a14:foregroundMark x1="54812" y1="93314" x2="54812" y2="93314"/>
                        <a14:foregroundMark x1="92050" y1="64535" x2="92050" y2="64535"/>
                        <a14:foregroundMark x1="71130" y1="23837" x2="71130" y2="23837"/>
                        <a14:foregroundMark x1="60251" y1="13081" x2="60251" y2="13081"/>
                        <a14:foregroundMark x1="46025" y1="8721" x2="46025" y2="8721"/>
                        <a14:foregroundMark x1="28033" y1="13372" x2="28033" y2="13372"/>
                        <a14:foregroundMark x1="23849" y1="24128" x2="23849" y2="24128"/>
                        <a14:foregroundMark x1="46444" y1="3488" x2="46444" y2="3488"/>
                      </a14:backgroundRemoval>
                    </a14:imgEffect>
                  </a14:imgLayer>
                </a14:imgProps>
              </a:ext>
            </a:extLst>
          </a:blip>
          <a:stretch>
            <a:fillRect/>
          </a:stretch>
        </p:blipFill>
        <p:spPr>
          <a:xfrm rot="19635991">
            <a:off x="10790035" y="4209909"/>
            <a:ext cx="695394" cy="1000902"/>
          </a:xfrm>
          <a:prstGeom prst="rect">
            <a:avLst/>
          </a:prstGeom>
        </p:spPr>
      </p:pic>
      <p:sp>
        <p:nvSpPr>
          <p:cNvPr id="20" name="Rectangle 19">
            <a:extLst>
              <a:ext uri="{FF2B5EF4-FFF2-40B4-BE49-F238E27FC236}">
                <a16:creationId xmlns:a16="http://schemas.microsoft.com/office/drawing/2014/main" id="{0CAE4E8D-4286-43E5-B06A-8C6253211811}"/>
              </a:ext>
            </a:extLst>
          </p:cNvPr>
          <p:cNvSpPr/>
          <p:nvPr/>
        </p:nvSpPr>
        <p:spPr>
          <a:xfrm>
            <a:off x="726522" y="2180485"/>
            <a:ext cx="7251408" cy="3286797"/>
          </a:xfrm>
          <a:prstGeom prst="rect">
            <a:avLst/>
          </a:prstGeom>
          <a:solidFill>
            <a:srgbClr val="FFFFFF">
              <a:lumMod val="95000"/>
            </a:srgbClr>
          </a:solidFill>
          <a:ln w="12700" cap="flat" cmpd="sng" algn="ctr">
            <a:noFill/>
            <a:prstDash val="solid"/>
            <a:miter lim="800000"/>
          </a:ln>
          <a:effectLst>
            <a:outerShdw blurRad="63500" sx="102000" sy="102000" algn="ctr" rotWithShape="0">
              <a:prstClr val="black">
                <a:alpha val="40000"/>
              </a:prstClr>
            </a:outerShdw>
          </a:effectLst>
        </p:spPr>
        <p:txBody>
          <a:bodyPr wrap="square" rtlCol="0" anchor="ctr">
            <a:spAutoFit/>
          </a:bodyPr>
          <a:lstStyle/>
          <a:p>
            <a:pPr marL="171450" marR="0" lvl="0" indent="-171450" algn="just" defTabSz="914400" eaLnBrk="1" fontAlgn="auto" latinLnBrk="0" hangingPunct="1">
              <a:lnSpc>
                <a:spcPct val="100000"/>
              </a:lnSpc>
              <a:spcBef>
                <a:spcPts val="75"/>
              </a:spcBef>
              <a:spcAft>
                <a:spcPts val="0"/>
              </a:spcAft>
              <a:buClrTx/>
              <a:buSzTx/>
              <a:buFont typeface="Wingdings" panose="05000000000000000000" pitchFamily="2" charset="2"/>
              <a:buChar char="q"/>
              <a:tabLst/>
              <a:defRPr/>
            </a:pPr>
            <a:r>
              <a:rPr kumimoji="0" lang="fr-FR" sz="1200" b="0" i="0" u="none" strike="noStrike" kern="0" cap="none" spc="0" normalizeH="0" baseline="0" noProof="0" dirty="0">
                <a:ln>
                  <a:noFill/>
                </a:ln>
                <a:solidFill>
                  <a:srgbClr val="000000"/>
                </a:solidFill>
                <a:effectLst/>
                <a:uLnTx/>
                <a:uFillTx/>
                <a:latin typeface="+mj-lt"/>
                <a:ea typeface="+mn-ea"/>
                <a:cs typeface="Lato Light"/>
                <a:sym typeface="Arial"/>
              </a:rPr>
              <a:t>Le dispositif des certificats d’économie d’énergie (CEE) est un mécanisme instauré en 2006 par l’Etat (loi POPE), qui oblige les fournisseurs d’énergie – EDF, Engie, Total, … - et les distributeurs de carburant – Auchan, Leclerc, …- (appelés « Obligés ») à aider ceux qui en consomment (particuliers et entreprises) à faire des économies d’énergie. </a:t>
            </a:r>
          </a:p>
          <a:p>
            <a:pPr marL="171450" marR="0" lvl="0" indent="-171450" algn="just" defTabSz="914400" eaLnBrk="1" fontAlgn="auto" latinLnBrk="0" hangingPunct="1">
              <a:lnSpc>
                <a:spcPct val="100000"/>
              </a:lnSpc>
              <a:spcBef>
                <a:spcPts val="75"/>
              </a:spcBef>
              <a:spcAft>
                <a:spcPts val="0"/>
              </a:spcAft>
              <a:buClrTx/>
              <a:buSzTx/>
              <a:buFont typeface="Wingdings" panose="05000000000000000000" pitchFamily="2" charset="2"/>
              <a:buChar char="q"/>
              <a:tabLst/>
              <a:defRPr/>
            </a:pPr>
            <a:endParaRPr kumimoji="0" lang="fr-FR" sz="1200" b="0" i="0" u="none" strike="noStrike" kern="0" cap="none" spc="0" normalizeH="0" baseline="0" noProof="0" dirty="0">
              <a:ln>
                <a:noFill/>
              </a:ln>
              <a:solidFill>
                <a:srgbClr val="000000"/>
              </a:solidFill>
              <a:effectLst/>
              <a:uLnTx/>
              <a:uFillTx/>
              <a:latin typeface="+mj-lt"/>
              <a:ea typeface="+mn-ea"/>
              <a:cs typeface="Lato Light"/>
              <a:sym typeface="Arial"/>
            </a:endParaRPr>
          </a:p>
          <a:p>
            <a:pPr marL="171450" lvl="0" indent="-171450" algn="just">
              <a:spcBef>
                <a:spcPts val="75"/>
              </a:spcBef>
              <a:buFont typeface="Wingdings" panose="05000000000000000000" pitchFamily="2" charset="2"/>
              <a:buChar char="q"/>
            </a:pPr>
            <a:r>
              <a:rPr kumimoji="0" lang="fr-FR" sz="1200" b="0" i="0" u="none" strike="noStrike" kern="0" cap="none" spc="0" normalizeH="0" baseline="0" noProof="0" dirty="0">
                <a:ln>
                  <a:noFill/>
                </a:ln>
                <a:solidFill>
                  <a:srgbClr val="000000"/>
                </a:solidFill>
                <a:effectLst/>
                <a:uLnTx/>
                <a:uFillTx/>
                <a:latin typeface="+mj-lt"/>
                <a:ea typeface="+mn-ea"/>
                <a:cs typeface="Lato Light"/>
                <a:sym typeface="Arial"/>
              </a:rPr>
              <a:t>Les fournisseurs d’énergie doivent apporter la preuve de leur démarche (sous peine de lourdes sanctions financières) envers les consommateurs en collectant des certificats (CEE) qu’ils obtiennent notamment auprès d’organismes tiers spécialistes de la collecte de CEE (appelés « délégataires </a:t>
            </a:r>
            <a:r>
              <a:rPr lang="fr-FR" sz="1200" kern="0" dirty="0">
                <a:solidFill>
                  <a:srgbClr val="000000"/>
                </a:solidFill>
                <a:latin typeface="+mj-lt"/>
                <a:cs typeface="Lato Light"/>
                <a:sym typeface="Arial"/>
              </a:rPr>
              <a:t>»).</a:t>
            </a:r>
          </a:p>
          <a:p>
            <a:pPr marL="171450" lvl="0" indent="-171450" algn="just">
              <a:spcBef>
                <a:spcPts val="75"/>
              </a:spcBef>
              <a:buFont typeface="Wingdings" panose="05000000000000000000" pitchFamily="2" charset="2"/>
              <a:buChar char="q"/>
            </a:pPr>
            <a:endParaRPr lang="fr-FR" sz="1200" kern="0" dirty="0">
              <a:solidFill>
                <a:srgbClr val="000000"/>
              </a:solidFill>
              <a:latin typeface="+mj-lt"/>
              <a:cs typeface="Lato Light"/>
              <a:sym typeface="Arial"/>
            </a:endParaRPr>
          </a:p>
          <a:p>
            <a:pPr marL="171450" lvl="0" indent="-171450" algn="just">
              <a:spcBef>
                <a:spcPts val="75"/>
              </a:spcBef>
              <a:buFont typeface="Wingdings" panose="05000000000000000000" pitchFamily="2" charset="2"/>
              <a:buChar char="q"/>
            </a:pPr>
            <a:r>
              <a:rPr lang="fr-FR" sz="1200" kern="0" dirty="0">
                <a:solidFill>
                  <a:srgbClr val="000000"/>
                </a:solidFill>
                <a:latin typeface="+mj-lt"/>
                <a:cs typeface="Lato Light"/>
                <a:sym typeface="Arial"/>
              </a:rPr>
              <a:t>Les CEE ne sont pas une subvention de l’Etat. C’est un mécanisme mis en place par ce dernier pour que les fournisseurs d’énergie, considérés comme des « pollueurs », financent des travaux qui vont permettre de réduire les émissions de C02. Ce sont donc les fournisseurs d’énergie qui paient.</a:t>
            </a:r>
          </a:p>
          <a:p>
            <a:pPr marL="171450" lvl="0" indent="-171450" algn="just">
              <a:spcBef>
                <a:spcPts val="75"/>
              </a:spcBef>
              <a:buFont typeface="Wingdings" panose="05000000000000000000" pitchFamily="2" charset="2"/>
              <a:buChar char="q"/>
            </a:pPr>
            <a:endParaRPr lang="fr-FR" sz="1200" kern="0" dirty="0">
              <a:solidFill>
                <a:srgbClr val="000000"/>
              </a:solidFill>
              <a:latin typeface="+mj-lt"/>
              <a:cs typeface="Lato Light"/>
              <a:sym typeface="Arial"/>
            </a:endParaRPr>
          </a:p>
          <a:p>
            <a:pPr marL="171450" lvl="0" indent="-171450" algn="just">
              <a:spcBef>
                <a:spcPts val="75"/>
              </a:spcBef>
              <a:buFont typeface="Wingdings" panose="05000000000000000000" pitchFamily="2" charset="2"/>
              <a:buChar char="q"/>
            </a:pPr>
            <a:r>
              <a:rPr lang="fr-FR" sz="1200" kern="0" dirty="0">
                <a:solidFill>
                  <a:srgbClr val="000000"/>
                </a:solidFill>
                <a:latin typeface="+mj-lt"/>
                <a:cs typeface="Lato Light"/>
                <a:sym typeface="Arial"/>
              </a:rPr>
              <a:t>Les objectifs des CEE sont déterminés tous les 4 ans, calculés selon le volume de ventes de ces fournisseurs.  La 5ème période (2022-2025) définie par décret en juin 2021 implique un objectif en augmentation par rapport à la période précédente, (2 500 TWh </a:t>
            </a:r>
            <a:r>
              <a:rPr lang="fr-FR" sz="1200" kern="0" dirty="0" err="1">
                <a:solidFill>
                  <a:srgbClr val="000000"/>
                </a:solidFill>
                <a:latin typeface="+mj-lt"/>
                <a:cs typeface="Lato Light"/>
                <a:sym typeface="Arial"/>
              </a:rPr>
              <a:t>cumac</a:t>
            </a:r>
            <a:r>
              <a:rPr lang="fr-FR" sz="1200" kern="0" dirty="0">
                <a:solidFill>
                  <a:srgbClr val="000000"/>
                </a:solidFill>
                <a:latin typeface="+mj-lt"/>
                <a:cs typeface="Lato Light"/>
                <a:sym typeface="Arial"/>
              </a:rPr>
              <a:t> d’économies d’énergie.</a:t>
            </a:r>
            <a:endParaRPr kumimoji="0" lang="fr-FR" sz="1200" b="0" i="0" u="none" strike="noStrike" kern="0" cap="none" spc="0" normalizeH="0" baseline="0" noProof="0" dirty="0">
              <a:ln>
                <a:noFill/>
              </a:ln>
              <a:solidFill>
                <a:srgbClr val="000000"/>
              </a:solidFill>
              <a:effectLst/>
              <a:uLnTx/>
              <a:uFillTx/>
              <a:latin typeface="+mj-lt"/>
              <a:ea typeface="+mn-ea"/>
              <a:cs typeface="Lato Light"/>
              <a:sym typeface="Arial"/>
            </a:endParaRPr>
          </a:p>
          <a:p>
            <a:pPr marL="171450" marR="0" lvl="0" indent="-171450" algn="just" defTabSz="914400" eaLnBrk="1" fontAlgn="auto" latinLnBrk="0" hangingPunct="1">
              <a:lnSpc>
                <a:spcPct val="100000"/>
              </a:lnSpc>
              <a:spcBef>
                <a:spcPts val="75"/>
              </a:spcBef>
              <a:spcAft>
                <a:spcPts val="0"/>
              </a:spcAft>
              <a:buClrTx/>
              <a:buSzTx/>
              <a:buFont typeface="Arial" panose="020B0604020202020204" pitchFamily="34" charset="0"/>
              <a:buChar char="•"/>
              <a:tabLst/>
              <a:defRPr/>
            </a:pPr>
            <a:endParaRPr kumimoji="0" lang="fr-FR" sz="975" b="0" i="0" u="none" strike="noStrike" kern="0" cap="none" spc="0" normalizeH="0" baseline="0" noProof="0" dirty="0">
              <a:ln>
                <a:noFill/>
              </a:ln>
              <a:solidFill>
                <a:srgbClr val="000000"/>
              </a:solidFill>
              <a:effectLst/>
              <a:uLnTx/>
              <a:uFillTx/>
              <a:latin typeface="Arial"/>
              <a:ea typeface="+mn-ea"/>
              <a:cs typeface="Lato Light"/>
              <a:sym typeface="Arial"/>
            </a:endParaRPr>
          </a:p>
        </p:txBody>
      </p:sp>
      <p:pic>
        <p:nvPicPr>
          <p:cNvPr id="21" name="Picture 2">
            <a:extLst>
              <a:ext uri="{FF2B5EF4-FFF2-40B4-BE49-F238E27FC236}">
                <a16:creationId xmlns:a16="http://schemas.microsoft.com/office/drawing/2014/main" id="{E1CED1A6-DD03-4F6C-A9F1-E13671BC8C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837" y="1149292"/>
            <a:ext cx="2096598" cy="8386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6CBE695-4DBF-41AD-A580-6829145AAEE4}"/>
              </a:ext>
            </a:extLst>
          </p:cNvPr>
          <p:cNvSpPr txBox="1"/>
          <p:nvPr/>
        </p:nvSpPr>
        <p:spPr>
          <a:xfrm>
            <a:off x="2915920" y="1402080"/>
            <a:ext cx="2560320" cy="369332"/>
          </a:xfrm>
          <a:prstGeom prst="rect">
            <a:avLst/>
          </a:prstGeom>
          <a:noFill/>
        </p:spPr>
        <p:txBody>
          <a:bodyPr wrap="square" rtlCol="0">
            <a:spAutoFit/>
          </a:bodyPr>
          <a:lstStyle/>
          <a:p>
            <a:r>
              <a:rPr lang="fr-FR" dirty="0"/>
              <a:t>Les CEE, qu’est-ce?</a:t>
            </a:r>
          </a:p>
        </p:txBody>
      </p:sp>
      <p:pic>
        <p:nvPicPr>
          <p:cNvPr id="5" name="Image 4">
            <a:extLst>
              <a:ext uri="{FF2B5EF4-FFF2-40B4-BE49-F238E27FC236}">
                <a16:creationId xmlns:a16="http://schemas.microsoft.com/office/drawing/2014/main" id="{0E714221-603D-49B8-8C1E-C0478B0BC7B2}"/>
              </a:ext>
            </a:extLst>
          </p:cNvPr>
          <p:cNvPicPr>
            <a:picLocks noChangeAspect="1"/>
          </p:cNvPicPr>
          <p:nvPr/>
        </p:nvPicPr>
        <p:blipFill>
          <a:blip r:embed="rId7"/>
          <a:stretch>
            <a:fillRect/>
          </a:stretch>
        </p:blipFill>
        <p:spPr>
          <a:xfrm>
            <a:off x="5712399" y="553300"/>
            <a:ext cx="990404" cy="1464261"/>
          </a:xfrm>
          <a:prstGeom prst="rect">
            <a:avLst/>
          </a:prstGeom>
        </p:spPr>
      </p:pic>
      <p:sp>
        <p:nvSpPr>
          <p:cNvPr id="22" name="Rectangle 21">
            <a:extLst>
              <a:ext uri="{FF2B5EF4-FFF2-40B4-BE49-F238E27FC236}">
                <a16:creationId xmlns:a16="http://schemas.microsoft.com/office/drawing/2014/main" id="{E551DDCE-104E-4BD5-B05E-7AF390A9D2B5}"/>
              </a:ext>
            </a:extLst>
          </p:cNvPr>
          <p:cNvSpPr/>
          <p:nvPr/>
        </p:nvSpPr>
        <p:spPr>
          <a:xfrm>
            <a:off x="1088570" y="406178"/>
            <a:ext cx="10135900" cy="369332"/>
          </a:xfrm>
          <a:prstGeom prst="rect">
            <a:avLst/>
          </a:prstGeom>
        </p:spPr>
        <p:txBody>
          <a:bodyPr wrap="square">
            <a:spAutoFit/>
          </a:bodyPr>
          <a:lstStyle/>
          <a:p>
            <a:r>
              <a:rPr lang="fr-FR" b="1" dirty="0">
                <a:solidFill>
                  <a:srgbClr val="000000"/>
                </a:solidFill>
                <a:latin typeface="Montserrat" panose="00000500000000000000" pitchFamily="2" charset="0"/>
              </a:rPr>
              <a:t>Les Certificats d’Economie d’Energie</a:t>
            </a:r>
            <a:endParaRPr lang="fr-FR" b="1" dirty="0">
              <a:solidFill>
                <a:srgbClr val="3EAB36"/>
              </a:solidFill>
            </a:endParaRPr>
          </a:p>
        </p:txBody>
      </p:sp>
    </p:spTree>
    <p:extLst>
      <p:ext uri="{BB962C8B-B14F-4D97-AF65-F5344CB8AC3E}">
        <p14:creationId xmlns:p14="http://schemas.microsoft.com/office/powerpoint/2010/main" val="44450032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9840</TotalTime>
  <Words>1377</Words>
  <Application>Microsoft Office PowerPoint</Application>
  <PresentationFormat>Grand écran</PresentationFormat>
  <Paragraphs>171</Paragraphs>
  <Slides>22</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22</vt:i4>
      </vt:variant>
    </vt:vector>
  </HeadingPairs>
  <TitlesOfParts>
    <vt:vector size="32" baseType="lpstr">
      <vt:lpstr>Arial</vt:lpstr>
      <vt:lpstr>Arial Black</vt:lpstr>
      <vt:lpstr>Arial Narrow</vt:lpstr>
      <vt:lpstr>Calibri</vt:lpstr>
      <vt:lpstr>Cambria Math</vt:lpstr>
      <vt:lpstr>Montserrat</vt:lpstr>
      <vt:lpstr>Montserrat Black</vt:lpstr>
      <vt:lpstr>Sakkal Majalla</vt:lpstr>
      <vt:lpstr>Wingdings</vt:lpstr>
      <vt:lpstr>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REFFORT Didier [CEGEE]</cp:lastModifiedBy>
  <cp:revision>418</cp:revision>
  <dcterms:created xsi:type="dcterms:W3CDTF">2020-06-24T09:20:11Z</dcterms:created>
  <dcterms:modified xsi:type="dcterms:W3CDTF">2023-02-03T15:26:49Z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