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84" r:id="rId6"/>
  </p:sldMasterIdLst>
  <p:notesMasterIdLst>
    <p:notesMasterId r:id="rId32"/>
  </p:notesMasterIdLst>
  <p:sldIdLst>
    <p:sldId id="295" r:id="rId7"/>
    <p:sldId id="296" r:id="rId8"/>
    <p:sldId id="267" r:id="rId9"/>
    <p:sldId id="270" r:id="rId10"/>
    <p:sldId id="269" r:id="rId11"/>
    <p:sldId id="271" r:id="rId12"/>
    <p:sldId id="272" r:id="rId13"/>
    <p:sldId id="273" r:id="rId14"/>
    <p:sldId id="274" r:id="rId15"/>
    <p:sldId id="298" r:id="rId16"/>
    <p:sldId id="275" r:id="rId17"/>
    <p:sldId id="276" r:id="rId18"/>
    <p:sldId id="291" r:id="rId19"/>
    <p:sldId id="277" r:id="rId20"/>
    <p:sldId id="278" r:id="rId21"/>
    <p:sldId id="279" r:id="rId22"/>
    <p:sldId id="281" r:id="rId23"/>
    <p:sldId id="285" r:id="rId24"/>
    <p:sldId id="284" r:id="rId25"/>
    <p:sldId id="282" r:id="rId26"/>
    <p:sldId id="283" r:id="rId27"/>
    <p:sldId id="286" r:id="rId28"/>
    <p:sldId id="287" r:id="rId29"/>
    <p:sldId id="289" r:id="rId30"/>
    <p:sldId id="280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59" autoAdjust="0"/>
    <p:restoredTop sz="96706" autoAdjust="0"/>
  </p:normalViewPr>
  <p:slideViewPr>
    <p:cSldViewPr snapToGrid="0">
      <p:cViewPr varScale="1">
        <p:scale>
          <a:sx n="102" d="100"/>
          <a:sy n="102" d="100"/>
        </p:scale>
        <p:origin x="12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FA9CF-3CCF-47A4-A4DE-66589E365CF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AA50F-E131-4769-B3D2-62863CFCF7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697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 vous invite à prendre des notes pour poser vos questions il y aura un temps dédié dans la présentation,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937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45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63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Satisfaction client:</a:t>
            </a:r>
          </a:p>
          <a:p>
            <a:endParaRPr lang="fr-FR" dirty="0"/>
          </a:p>
          <a:p>
            <a:r>
              <a:rPr lang="fr-FR" dirty="0"/>
              <a:t>Pour les 5 caisses qui ont mis en place les campagnes en 2022 pour 11ME le NPS était de près de 80, donc considéré comme excellent au delà de 70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29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64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68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301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046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302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763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AA50F-E131-4769-B3D2-62863CFCF79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79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870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456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622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00150" lvl="2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450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185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693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00150" lvl="2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761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056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848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108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969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8AA50F-E131-4769-B3D2-62863CFCF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01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32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81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749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6589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22194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D93B1D-DC01-4893-A595-B9340BCAA29B}"/>
              </a:ext>
            </a:extLst>
          </p:cNvPr>
          <p:cNvSpPr txBox="1"/>
          <p:nvPr userDrawn="1"/>
        </p:nvSpPr>
        <p:spPr>
          <a:xfrm>
            <a:off x="4556886" y="6514155"/>
            <a:ext cx="2304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S5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84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20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9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89c3.dev.caisse-epargne.fr/souscrire/financement-equipement-pro-mock/envelope-view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hyperlink" Target="https://89c3.dev.caisse-epargne.fr/souscrire/financement-equipement-pro-mock/envelope-viewing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7.wdp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2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microsoft.com/office/2007/relationships/hdphoto" Target="../media/hdphoto7.wdp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09/03/2023    S10 2023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3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équipement électronique, ordinateur&#10;&#10;Description générée automatiquement">
            <a:extLst>
              <a:ext uri="{FF2B5EF4-FFF2-40B4-BE49-F238E27FC236}">
                <a16:creationId xmlns:a16="http://schemas.microsoft.com/office/drawing/2014/main" id="{50C57EDE-1140-4B41-AFB4-DD51A1BF1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8" y="1721859"/>
            <a:ext cx="6045862" cy="415043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1420664" y="503772"/>
            <a:ext cx="3958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Votre actualité…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7A984-4861-4547-B8BE-D002DDD89424}"/>
              </a:ext>
            </a:extLst>
          </p:cNvPr>
          <p:cNvSpPr/>
          <p:nvPr/>
        </p:nvSpPr>
        <p:spPr>
          <a:xfrm>
            <a:off x="5575086" y="2462937"/>
            <a:ext cx="475001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800" dirty="0">
                <a:latin typeface="Montserrat Black" panose="00000A00000000000000" pitchFamily="2" charset="0"/>
              </a:rPr>
              <a:t>Le Crédit Digital Pro </a:t>
            </a:r>
            <a:r>
              <a:rPr lang="fr-FR" sz="1400" b="1" dirty="0">
                <a:latin typeface="Montserrat ExtraLight" panose="00000300000000000000" pitchFamily="2" charset="0"/>
              </a:rPr>
              <a:t>(enveloppes pré-acceptées)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latin typeface="Montserrat Black" panose="00000A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800" dirty="0">
                <a:latin typeface="Montserrat Black" panose="00000A00000000000000" pitchFamily="2" charset="0"/>
              </a:rPr>
              <a:t>MyOpéFin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C8AEE9-58F6-4835-B1B5-42C3A8903EA3}"/>
              </a:ext>
            </a:extLst>
          </p:cNvPr>
          <p:cNvSpPr/>
          <p:nvPr/>
        </p:nvSpPr>
        <p:spPr>
          <a:xfrm>
            <a:off x="5326380" y="2377440"/>
            <a:ext cx="5326380" cy="168402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93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0345" y="2446696"/>
            <a:ext cx="8155994" cy="972857"/>
          </a:xfrm>
        </p:spPr>
        <p:txBody>
          <a:bodyPr/>
          <a:lstStyle/>
          <a:p>
            <a:r>
              <a:rPr lang="fr-FR" sz="2400" b="1" dirty="0"/>
              <a:t>Le crédit Digital Pro </a:t>
            </a:r>
            <a:r>
              <a:rPr lang="fr-FR" sz="1600" i="1" dirty="0"/>
              <a:t>(enveloppes pré-acceptées)</a:t>
            </a:r>
          </a:p>
          <a:p>
            <a:r>
              <a:rPr lang="fr-FR" sz="2400" b="1" dirty="0"/>
              <a:t>MyOpéFin</a:t>
            </a:r>
          </a:p>
        </p:txBody>
      </p:sp>
    </p:spTree>
    <p:extLst>
      <p:ext uri="{BB962C8B-B14F-4D97-AF65-F5344CB8AC3E}">
        <p14:creationId xmlns:p14="http://schemas.microsoft.com/office/powerpoint/2010/main" val="302922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1850" y="3057630"/>
            <a:ext cx="4284639" cy="1621248"/>
          </a:xfrm>
        </p:spPr>
        <p:txBody>
          <a:bodyPr/>
          <a:lstStyle/>
          <a:p>
            <a:r>
              <a:rPr lang="fr-FR" sz="2400" dirty="0"/>
              <a:t>Le crédit Digital Pro                                  </a:t>
            </a:r>
          </a:p>
          <a:p>
            <a:r>
              <a:rPr lang="fr-FR" sz="2400" dirty="0"/>
              <a:t>MyOpéFin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22312C-F776-45E6-BA0E-B0BFE5DDF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617" y="2707576"/>
            <a:ext cx="5435162" cy="747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229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Pourquoi réactiver les campagnes de crédit digital PRO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C9735B-2837-4949-AC7D-20E226922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73" y="1478280"/>
            <a:ext cx="2858206" cy="21978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847D83-7D5D-4CD2-BA5C-49F50011ACE3}"/>
              </a:ext>
            </a:extLst>
          </p:cNvPr>
          <p:cNvSpPr txBox="1"/>
          <p:nvPr/>
        </p:nvSpPr>
        <p:spPr>
          <a:xfrm>
            <a:off x="951620" y="3508460"/>
            <a:ext cx="1930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fr-FR" baseline="30000" dirty="0">
                <a:solidFill>
                  <a:schemeClr val="bg1">
                    <a:lumMod val="65000"/>
                  </a:schemeClr>
                </a:solidFill>
              </a:rPr>
              <a:t>er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Lancement CEGEE en 2019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CA0BD4-30D0-4370-875B-63C470CF9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996" y="1758783"/>
            <a:ext cx="1027248" cy="12022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831FDDD-D775-496A-A896-A9CDBF0CF5C4}"/>
              </a:ext>
            </a:extLst>
          </p:cNvPr>
          <p:cNvSpPr txBox="1"/>
          <p:nvPr/>
        </p:nvSpPr>
        <p:spPr>
          <a:xfrm>
            <a:off x="4897692" y="3630224"/>
            <a:ext cx="193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Période COVID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1C1FAB-A8D6-4C38-9D30-4DD3CA972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547" y="1443266"/>
            <a:ext cx="1602173" cy="162506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139E5E-F537-4950-A31F-4B975808C00F}"/>
              </a:ext>
            </a:extLst>
          </p:cNvPr>
          <p:cNvSpPr txBox="1"/>
          <p:nvPr/>
        </p:nvSpPr>
        <p:spPr>
          <a:xfrm>
            <a:off x="8770126" y="3425729"/>
            <a:ext cx="2287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CEGEE: 2023</a:t>
            </a:r>
          </a:p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Réactivation des campagnes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5B9E0073-E86D-4275-87EC-E24FF57D83DB}"/>
              </a:ext>
            </a:extLst>
          </p:cNvPr>
          <p:cNvSpPr/>
          <p:nvPr/>
        </p:nvSpPr>
        <p:spPr>
          <a:xfrm flipV="1">
            <a:off x="5531328" y="2835314"/>
            <a:ext cx="1143791" cy="84232"/>
          </a:xfrm>
          <a:custGeom>
            <a:avLst/>
            <a:gdLst>
              <a:gd name="connsiteX0" fmla="*/ 0 w 1811382"/>
              <a:gd name="connsiteY0" fmla="*/ 0 h 148046"/>
              <a:gd name="connsiteX1" fmla="*/ 43542 w 1811382"/>
              <a:gd name="connsiteY1" fmla="*/ 17417 h 148046"/>
              <a:gd name="connsiteX2" fmla="*/ 69668 w 1811382"/>
              <a:gd name="connsiteY2" fmla="*/ 34835 h 148046"/>
              <a:gd name="connsiteX3" fmla="*/ 121920 w 1811382"/>
              <a:gd name="connsiteY3" fmla="*/ 60960 h 148046"/>
              <a:gd name="connsiteX4" fmla="*/ 209005 w 1811382"/>
              <a:gd name="connsiteY4" fmla="*/ 87086 h 148046"/>
              <a:gd name="connsiteX5" fmla="*/ 330925 w 1811382"/>
              <a:gd name="connsiteY5" fmla="*/ 113212 h 148046"/>
              <a:gd name="connsiteX6" fmla="*/ 391885 w 1811382"/>
              <a:gd name="connsiteY6" fmla="*/ 130629 h 148046"/>
              <a:gd name="connsiteX7" fmla="*/ 452845 w 1811382"/>
              <a:gd name="connsiteY7" fmla="*/ 148046 h 148046"/>
              <a:gd name="connsiteX8" fmla="*/ 627017 w 1811382"/>
              <a:gd name="connsiteY8" fmla="*/ 121920 h 148046"/>
              <a:gd name="connsiteX9" fmla="*/ 661851 w 1811382"/>
              <a:gd name="connsiteY9" fmla="*/ 104503 h 148046"/>
              <a:gd name="connsiteX10" fmla="*/ 687977 w 1811382"/>
              <a:gd name="connsiteY10" fmla="*/ 87086 h 148046"/>
              <a:gd name="connsiteX11" fmla="*/ 705394 w 1811382"/>
              <a:gd name="connsiteY11" fmla="*/ 60960 h 148046"/>
              <a:gd name="connsiteX12" fmla="*/ 731520 w 1811382"/>
              <a:gd name="connsiteY12" fmla="*/ 52252 h 148046"/>
              <a:gd name="connsiteX13" fmla="*/ 775062 w 1811382"/>
              <a:gd name="connsiteY13" fmla="*/ 17417 h 148046"/>
              <a:gd name="connsiteX14" fmla="*/ 836022 w 1811382"/>
              <a:gd name="connsiteY14" fmla="*/ 52252 h 148046"/>
              <a:gd name="connsiteX15" fmla="*/ 844731 w 1811382"/>
              <a:gd name="connsiteY15" fmla="*/ 78377 h 148046"/>
              <a:gd name="connsiteX16" fmla="*/ 896982 w 1811382"/>
              <a:gd name="connsiteY16" fmla="*/ 104503 h 148046"/>
              <a:gd name="connsiteX17" fmla="*/ 992777 w 1811382"/>
              <a:gd name="connsiteY17" fmla="*/ 95795 h 148046"/>
              <a:gd name="connsiteX18" fmla="*/ 1010194 w 1811382"/>
              <a:gd name="connsiteY18" fmla="*/ 78377 h 148046"/>
              <a:gd name="connsiteX19" fmla="*/ 1036320 w 1811382"/>
              <a:gd name="connsiteY19" fmla="*/ 69669 h 148046"/>
              <a:gd name="connsiteX20" fmla="*/ 1297577 w 1811382"/>
              <a:gd name="connsiteY20" fmla="*/ 60960 h 148046"/>
              <a:gd name="connsiteX21" fmla="*/ 1402080 w 1811382"/>
              <a:gd name="connsiteY21" fmla="*/ 69669 h 148046"/>
              <a:gd name="connsiteX22" fmla="*/ 1663337 w 1811382"/>
              <a:gd name="connsiteY22" fmla="*/ 60960 h 148046"/>
              <a:gd name="connsiteX23" fmla="*/ 1689462 w 1811382"/>
              <a:gd name="connsiteY23" fmla="*/ 52252 h 148046"/>
              <a:gd name="connsiteX24" fmla="*/ 1750422 w 1811382"/>
              <a:gd name="connsiteY24" fmla="*/ 43543 h 148046"/>
              <a:gd name="connsiteX25" fmla="*/ 1776548 w 1811382"/>
              <a:gd name="connsiteY25" fmla="*/ 34835 h 148046"/>
              <a:gd name="connsiteX26" fmla="*/ 1811382 w 1811382"/>
              <a:gd name="connsiteY26" fmla="*/ 26126 h 148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11382" h="148046">
                <a:moveTo>
                  <a:pt x="0" y="0"/>
                </a:moveTo>
                <a:cubicBezTo>
                  <a:pt x="14514" y="5806"/>
                  <a:pt x="29560" y="10426"/>
                  <a:pt x="43542" y="17417"/>
                </a:cubicBezTo>
                <a:cubicBezTo>
                  <a:pt x="52904" y="22098"/>
                  <a:pt x="60518" y="29752"/>
                  <a:pt x="69668" y="34835"/>
                </a:cubicBezTo>
                <a:cubicBezTo>
                  <a:pt x="86691" y="44292"/>
                  <a:pt x="103945" y="53471"/>
                  <a:pt x="121920" y="60960"/>
                </a:cubicBezTo>
                <a:cubicBezTo>
                  <a:pt x="161448" y="77430"/>
                  <a:pt x="172057" y="77009"/>
                  <a:pt x="209005" y="87086"/>
                </a:cubicBezTo>
                <a:cubicBezTo>
                  <a:pt x="297768" y="111294"/>
                  <a:pt x="241210" y="100395"/>
                  <a:pt x="330925" y="113212"/>
                </a:cubicBezTo>
                <a:cubicBezTo>
                  <a:pt x="380986" y="129898"/>
                  <a:pt x="331743" y="114226"/>
                  <a:pt x="391885" y="130629"/>
                </a:cubicBezTo>
                <a:cubicBezTo>
                  <a:pt x="412273" y="136190"/>
                  <a:pt x="432525" y="142240"/>
                  <a:pt x="452845" y="148046"/>
                </a:cubicBezTo>
                <a:cubicBezTo>
                  <a:pt x="488547" y="143846"/>
                  <a:pt x="576191" y="143703"/>
                  <a:pt x="627017" y="121920"/>
                </a:cubicBezTo>
                <a:cubicBezTo>
                  <a:pt x="638949" y="116806"/>
                  <a:pt x="650580" y="110944"/>
                  <a:pt x="661851" y="104503"/>
                </a:cubicBezTo>
                <a:cubicBezTo>
                  <a:pt x="670938" y="99310"/>
                  <a:pt x="679268" y="92892"/>
                  <a:pt x="687977" y="87086"/>
                </a:cubicBezTo>
                <a:cubicBezTo>
                  <a:pt x="693783" y="78377"/>
                  <a:pt x="697221" y="67498"/>
                  <a:pt x="705394" y="60960"/>
                </a:cubicBezTo>
                <a:cubicBezTo>
                  <a:pt x="712562" y="55226"/>
                  <a:pt x="723309" y="56357"/>
                  <a:pt x="731520" y="52252"/>
                </a:cubicBezTo>
                <a:cubicBezTo>
                  <a:pt x="753491" y="41267"/>
                  <a:pt x="758863" y="33617"/>
                  <a:pt x="775062" y="17417"/>
                </a:cubicBezTo>
                <a:cubicBezTo>
                  <a:pt x="808400" y="25752"/>
                  <a:pt x="815268" y="21121"/>
                  <a:pt x="836022" y="52252"/>
                </a:cubicBezTo>
                <a:cubicBezTo>
                  <a:pt x="841114" y="59890"/>
                  <a:pt x="837761" y="72403"/>
                  <a:pt x="844731" y="78377"/>
                </a:cubicBezTo>
                <a:cubicBezTo>
                  <a:pt x="859516" y="91050"/>
                  <a:pt x="879565" y="95794"/>
                  <a:pt x="896982" y="104503"/>
                </a:cubicBezTo>
                <a:cubicBezTo>
                  <a:pt x="928914" y="101600"/>
                  <a:pt x="961535" y="103005"/>
                  <a:pt x="992777" y="95795"/>
                </a:cubicBezTo>
                <a:cubicBezTo>
                  <a:pt x="1000777" y="93949"/>
                  <a:pt x="1003153" y="82601"/>
                  <a:pt x="1010194" y="78377"/>
                </a:cubicBezTo>
                <a:cubicBezTo>
                  <a:pt x="1018065" y="73654"/>
                  <a:pt x="1027611" y="72572"/>
                  <a:pt x="1036320" y="69669"/>
                </a:cubicBezTo>
                <a:cubicBezTo>
                  <a:pt x="1127053" y="9179"/>
                  <a:pt x="1056859" y="48616"/>
                  <a:pt x="1297577" y="60960"/>
                </a:cubicBezTo>
                <a:cubicBezTo>
                  <a:pt x="1332486" y="62750"/>
                  <a:pt x="1367246" y="66766"/>
                  <a:pt x="1402080" y="69669"/>
                </a:cubicBezTo>
                <a:cubicBezTo>
                  <a:pt x="1489166" y="66766"/>
                  <a:pt x="1576363" y="66231"/>
                  <a:pt x="1663337" y="60960"/>
                </a:cubicBezTo>
                <a:cubicBezTo>
                  <a:pt x="1672500" y="60405"/>
                  <a:pt x="1680461" y="54052"/>
                  <a:pt x="1689462" y="52252"/>
                </a:cubicBezTo>
                <a:cubicBezTo>
                  <a:pt x="1709590" y="48226"/>
                  <a:pt x="1730102" y="46446"/>
                  <a:pt x="1750422" y="43543"/>
                </a:cubicBezTo>
                <a:cubicBezTo>
                  <a:pt x="1759131" y="40640"/>
                  <a:pt x="1767722" y="37357"/>
                  <a:pt x="1776548" y="34835"/>
                </a:cubicBezTo>
                <a:cubicBezTo>
                  <a:pt x="1788056" y="31547"/>
                  <a:pt x="1811382" y="26126"/>
                  <a:pt x="1811382" y="26126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45A06D-5FA2-4985-A7A2-0A9A32D8BB4D}"/>
              </a:ext>
            </a:extLst>
          </p:cNvPr>
          <p:cNvSpPr/>
          <p:nvPr/>
        </p:nvSpPr>
        <p:spPr>
          <a:xfrm>
            <a:off x="861060" y="4481959"/>
            <a:ext cx="8724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 Crédit Digital Pro a été lancé par BPCE en 2018 (mise en marché CEGEE mai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La campagne a été suspendue pour l’ensemble des établissements suite à la non-fiabilité des notations pendant la période Covid (CA, liquidités, épargne, solde moyen, ratios…)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Un ciblage mensuel validé par BPCE risque est transmis aux établissements</a:t>
            </a:r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Pourquoi réactiver les campagnes de crédit digital PRO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ECB07C-13AD-4C16-8AA9-3DBC9F506FC9}"/>
              </a:ext>
            </a:extLst>
          </p:cNvPr>
          <p:cNvSpPr txBox="1"/>
          <p:nvPr/>
        </p:nvSpPr>
        <p:spPr>
          <a:xfrm>
            <a:off x="8628656" y="730511"/>
            <a:ext cx="3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bonnes raisons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86EB61-A23D-4FAE-9923-99E9F438F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1887814"/>
            <a:ext cx="2642860" cy="1498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14CF186-8362-45DB-A17A-25DF4617BC48}"/>
              </a:ext>
            </a:extLst>
          </p:cNvPr>
          <p:cNvSpPr/>
          <p:nvPr/>
        </p:nvSpPr>
        <p:spPr>
          <a:xfrm>
            <a:off x="274598" y="1532233"/>
            <a:ext cx="31065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FR" sz="1700" dirty="0">
                <a:solidFill>
                  <a:srgbClr val="C00000"/>
                </a:solidFill>
                <a:latin typeface="+mj-lt"/>
              </a:rPr>
              <a:t>Satisfaction </a:t>
            </a:r>
            <a:r>
              <a:rPr lang="fr-FR" sz="1700" dirty="0">
                <a:solidFill>
                  <a:srgbClr val="C00000"/>
                </a:solidFill>
              </a:rPr>
              <a:t>client</a:t>
            </a:r>
            <a:r>
              <a:rPr lang="fr-FR" sz="1700" dirty="0">
                <a:solidFill>
                  <a:srgbClr val="C00000"/>
                </a:solidFill>
                <a:latin typeface="+mj-lt"/>
              </a:rPr>
              <a:t>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2537DF-6C47-469A-8231-0F13180921D8}"/>
              </a:ext>
            </a:extLst>
          </p:cNvPr>
          <p:cNvSpPr/>
          <p:nvPr/>
        </p:nvSpPr>
        <p:spPr>
          <a:xfrm>
            <a:off x="-995292" y="3838875"/>
            <a:ext cx="48451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fr-FR" sz="1400" dirty="0"/>
              <a:t>Un parcours très apprécié des clients avec un NPS de </a:t>
            </a:r>
            <a:r>
              <a:rPr lang="fr-FR" sz="1600" b="1" dirty="0"/>
              <a:t>79,82</a:t>
            </a:r>
            <a:r>
              <a:rPr lang="fr-FR" sz="1400" dirty="0"/>
              <a:t> en 2022 (national)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77C31CA-A272-4F49-A154-7DBC75673E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9"/>
          <a:stretch/>
        </p:blipFill>
        <p:spPr>
          <a:xfrm>
            <a:off x="9042416" y="1897114"/>
            <a:ext cx="2509806" cy="1470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23139A8-5C53-4AC0-9C8D-94E440415625}"/>
              </a:ext>
            </a:extLst>
          </p:cNvPr>
          <p:cNvSpPr txBox="1"/>
          <p:nvPr/>
        </p:nvSpPr>
        <p:spPr>
          <a:xfrm>
            <a:off x="10710367" y="1965542"/>
            <a:ext cx="795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spc="-15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PNB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A2AA699-4FFC-4C5B-875B-CD5683EEE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534" y="1910919"/>
            <a:ext cx="2108537" cy="1460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078D4F1-1CFA-4631-9227-9A76746E790A}"/>
              </a:ext>
            </a:extLst>
          </p:cNvPr>
          <p:cNvSpPr/>
          <p:nvPr/>
        </p:nvSpPr>
        <p:spPr>
          <a:xfrm>
            <a:off x="3860303" y="1498560"/>
            <a:ext cx="425389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FR" sz="1700" dirty="0">
                <a:solidFill>
                  <a:srgbClr val="C00000"/>
                </a:solidFill>
              </a:rPr>
              <a:t>Satisfaction collaborateurs: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CEDACD-5247-4973-ACCA-9B35B2E20737}"/>
              </a:ext>
            </a:extLst>
          </p:cNvPr>
          <p:cNvSpPr/>
          <p:nvPr/>
        </p:nvSpPr>
        <p:spPr>
          <a:xfrm>
            <a:off x="3087506" y="3816259"/>
            <a:ext cx="48965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Un appel valorisant à passer auprès du client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Un gain de temps: pas de tâches administratives côté Front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Intégration automatique des ventes dans les chiffres du collaborateur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Une procédure simplifiée en Back Office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C41CE6-B54F-4E0F-85F1-831867D10AC0}"/>
              </a:ext>
            </a:extLst>
          </p:cNvPr>
          <p:cNvSpPr/>
          <p:nvPr/>
        </p:nvSpPr>
        <p:spPr>
          <a:xfrm>
            <a:off x="7295368" y="3786021"/>
            <a:ext cx="47303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Fidélisation des clients: + de 6900 clients éligibles au ciblage en CEGEE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ADE: souscription en autonomie 60% des demandes (stats </a:t>
            </a:r>
            <a:r>
              <a:rPr lang="fr-FR" sz="1400" dirty="0" err="1"/>
              <a:t>nat</a:t>
            </a:r>
            <a:r>
              <a:rPr lang="fr-FR" sz="1400" dirty="0"/>
              <a:t>)</a:t>
            </a:r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fr-FR" sz="1400" dirty="0"/>
              <a:t>Frais de dossier 100€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538AED-B310-4120-9A2B-805925525712}"/>
              </a:ext>
            </a:extLst>
          </p:cNvPr>
          <p:cNvSpPr/>
          <p:nvPr/>
        </p:nvSpPr>
        <p:spPr>
          <a:xfrm>
            <a:off x="8104239" y="1525926"/>
            <a:ext cx="375346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FR" sz="1700" dirty="0">
                <a:solidFill>
                  <a:srgbClr val="C00000"/>
                </a:solidFill>
              </a:rPr>
              <a:t>Développement du PNB: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2DDE940-6692-482D-95A0-DAEA8AF0B7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09" b="96441" l="9548" r="89950">
                        <a14:foregroundMark x1="21106" y1="37367" x2="21106" y2="37367"/>
                        <a14:foregroundMark x1="18593" y1="33808" x2="18593" y2="33808"/>
                        <a14:foregroundMark x1="17588" y1="32028" x2="17588" y2="32028"/>
                        <a14:foregroundMark x1="73869" y1="11032" x2="73869" y2="11032"/>
                        <a14:foregroundMark x1="69849" y1="15658" x2="69849" y2="15658"/>
                        <a14:foregroundMark x1="85930" y1="32028" x2="85930" y2="32028"/>
                        <a14:foregroundMark x1="84422" y1="27046" x2="84422" y2="27046"/>
                        <a14:foregroundMark x1="83417" y1="24199" x2="83417" y2="24199"/>
                        <a14:foregroundMark x1="81910" y1="27046" x2="81910" y2="27046"/>
                        <a14:foregroundMark x1="50754" y1="90747" x2="50754" y2="90747"/>
                        <a14:foregroundMark x1="27638" y1="90036" x2="27638" y2="90036"/>
                        <a14:foregroundMark x1="25628" y1="83274" x2="48744" y2="87189"/>
                        <a14:foregroundMark x1="48744" y1="87189" x2="49749" y2="86833"/>
                        <a14:foregroundMark x1="20603" y1="96797" x2="39196" y2="95730"/>
                        <a14:foregroundMark x1="39196" y1="95730" x2="50251" y2="96441"/>
                        <a14:foregroundMark x1="17588" y1="40925" x2="17588" y2="40925"/>
                        <a14:foregroundMark x1="11055" y1="46975" x2="11055" y2="46975"/>
                        <a14:foregroundMark x1="13065" y1="44840" x2="13065" y2="44840"/>
                        <a14:foregroundMark x1="81910" y1="25267" x2="81910" y2="25267"/>
                        <a14:foregroundMark x1="80905" y1="24555" x2="81910" y2="33808"/>
                      </a14:backgroundRemoval>
                    </a14:imgEffect>
                  </a14:imgLayer>
                </a14:imgProps>
              </a:ext>
            </a:extLst>
          </a:blip>
          <a:srcRect b="13858"/>
          <a:stretch/>
        </p:blipFill>
        <p:spPr>
          <a:xfrm>
            <a:off x="6368668" y="1566822"/>
            <a:ext cx="1480685" cy="1801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7A698F8-E046-4AFB-9CDF-388E3BF879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2869" y="534155"/>
            <a:ext cx="485299" cy="70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>
                <a:solidFill>
                  <a:srgbClr val="C00000"/>
                </a:solidFill>
                <a:cs typeface="Arial"/>
                <a:sym typeface="Arial"/>
              </a:rPr>
              <a:t>QU’EST-CE QUE L’ENVELOPPE DE CRÉDIT DIGITAL ?</a:t>
            </a:r>
            <a:endParaRPr lang="fr-FR" sz="1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ADED5E5-9374-44D0-897C-F718253BF0A3}"/>
              </a:ext>
            </a:extLst>
          </p:cNvPr>
          <p:cNvSpPr txBox="1"/>
          <p:nvPr/>
        </p:nvSpPr>
        <p:spPr>
          <a:xfrm>
            <a:off x="603786" y="2125749"/>
            <a:ext cx="3298258" cy="258532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kern="0" dirty="0">
                <a:solidFill>
                  <a:schemeClr val="tx1">
                    <a:lumMod val="75000"/>
                  </a:schemeClr>
                </a:solidFill>
                <a:cs typeface="Arial"/>
                <a:sym typeface="Arial"/>
              </a:rPr>
              <a:t>Offrir à nos clients professionnels la possibilité de </a:t>
            </a:r>
            <a:r>
              <a:rPr lang="fr-FR" b="1" kern="0" dirty="0">
                <a:solidFill>
                  <a:schemeClr val="tx1">
                    <a:lumMod val="75000"/>
                  </a:schemeClr>
                </a:solidFill>
                <a:cs typeface="Arial"/>
                <a:sym typeface="Arial"/>
              </a:rPr>
              <a:t>financer rapidement et facilement leur équipement et travaux en ligne </a:t>
            </a:r>
            <a:r>
              <a:rPr lang="fr-FR" kern="0" dirty="0">
                <a:solidFill>
                  <a:schemeClr val="tx1">
                    <a:lumMod val="75000"/>
                  </a:schemeClr>
                </a:solidFill>
                <a:cs typeface="Arial"/>
                <a:sym typeface="Arial"/>
              </a:rPr>
              <a:t>depuis leur espace sécurisé en anticipant leurs besoins grâce à une enveloppe pré-accordée utilisable en plusieurs fois.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62046BD-B557-4181-AF70-006D5A45BA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32" t="24391" r="1937" b="18945"/>
          <a:stretch/>
        </p:blipFill>
        <p:spPr>
          <a:xfrm>
            <a:off x="4101219" y="1215869"/>
            <a:ext cx="7840301" cy="504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5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Titre de la slide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28800" y="572459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kern="0" dirty="0">
                <a:cs typeface="Arial"/>
                <a:sym typeface="Arial"/>
              </a:rPr>
              <a:t>Principales caractéristiques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579ED1-2469-400F-8257-6A10C6D92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40" y="1040443"/>
            <a:ext cx="2886577" cy="5233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DAEA67-EE88-477B-97E7-542222149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219" y="985651"/>
            <a:ext cx="3488098" cy="5286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F850FE-8153-42DD-95E7-4B717F89C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89" b="92135" l="6667" r="91667">
                        <a14:foregroundMark x1="38333" y1="93258" x2="38333" y2="93258"/>
                        <a14:foregroundMark x1="7222" y1="46067" x2="7222" y2="46067"/>
                        <a14:foregroundMark x1="91667" y1="49438" x2="91667" y2="49438"/>
                        <a14:foregroundMark x1="88889" y1="65169" x2="88889" y2="65169"/>
                        <a14:foregroundMark x1="91111" y1="33708" x2="91111" y2="337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3543879" y="3325672"/>
            <a:ext cx="533451" cy="5069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650B69-5AA7-48AC-BD50-D6425FA04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4559" y="971839"/>
            <a:ext cx="3427928" cy="5269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8D1FC5-7C01-439E-9889-2E5BF5FAD8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1221" y="3095739"/>
            <a:ext cx="798570" cy="54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6B320-6DE8-47C1-94FA-0968EBB56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89167">
            <a:off x="734527" y="4579684"/>
            <a:ext cx="369132" cy="34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02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kern="0" dirty="0">
                <a:cs typeface="Arial"/>
                <a:sym typeface="Arial"/>
              </a:rPr>
              <a:t>Des conditions d’octroi spécifiques</a:t>
            </a:r>
            <a:endParaRPr lang="fr-FR" dirty="0"/>
          </a:p>
        </p:txBody>
      </p:sp>
      <p:pic>
        <p:nvPicPr>
          <p:cNvPr id="25" name="Image 24">
            <a:hlinkClick r:id="rId3"/>
            <a:extLst>
              <a:ext uri="{FF2B5EF4-FFF2-40B4-BE49-F238E27FC236}">
                <a16:creationId xmlns:a16="http://schemas.microsoft.com/office/drawing/2014/main" id="{E318D0D5-1C94-42C4-8992-7763449184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080" y="593427"/>
            <a:ext cx="390588" cy="40349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00705B1-3A06-4911-BB1E-BE71947464C8}"/>
              </a:ext>
            </a:extLst>
          </p:cNvPr>
          <p:cNvSpPr txBox="1"/>
          <p:nvPr/>
        </p:nvSpPr>
        <p:spPr>
          <a:xfrm>
            <a:off x="11448328" y="749163"/>
            <a:ext cx="39058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600" dirty="0"/>
              <a:t>Ctrl + Clic gauche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045A36D-CEE0-419C-B595-DB90B0C13773}"/>
              </a:ext>
            </a:extLst>
          </p:cNvPr>
          <p:cNvGrpSpPr/>
          <p:nvPr/>
        </p:nvGrpSpPr>
        <p:grpSpPr>
          <a:xfrm>
            <a:off x="1149316" y="1813019"/>
            <a:ext cx="10068592" cy="4017409"/>
            <a:chOff x="84809" y="3516873"/>
            <a:chExt cx="8525208" cy="1999674"/>
          </a:xfrm>
        </p:grpSpPr>
        <p:sp>
          <p:nvSpPr>
            <p:cNvPr id="14" name="Espace réservé du texte 5">
              <a:extLst>
                <a:ext uri="{FF2B5EF4-FFF2-40B4-BE49-F238E27FC236}">
                  <a16:creationId xmlns:a16="http://schemas.microsoft.com/office/drawing/2014/main" id="{09EA85CB-6DC8-449F-B62A-58F8A7AEAA6B}"/>
                </a:ext>
              </a:extLst>
            </p:cNvPr>
            <p:cNvSpPr txBox="1">
              <a:spLocks/>
            </p:cNvSpPr>
            <p:nvPr/>
          </p:nvSpPr>
          <p:spPr>
            <a:xfrm>
              <a:off x="496069" y="3817582"/>
              <a:ext cx="8113948" cy="169896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 b="0" kern="1200" cap="none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3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3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just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Tx/>
                <a:buNone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-144000" algn="just" defTabSz="914400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Font typeface="Arial" panose="020B0604020202020204" pitchFamily="34" charset="0"/>
                <a:buChar char="&gt;"/>
                <a:defRPr sz="130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360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3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spcAft>
                  <a:spcPts val="770"/>
                </a:spcAft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Pour le financement en Crédit, </a:t>
              </a:r>
              <a:r>
                <a:rPr lang="fr-FR" sz="1800" b="1" dirty="0">
                  <a:solidFill>
                    <a:srgbClr val="CC0000"/>
                  </a:solidFill>
                  <a:latin typeface="+mj-lt"/>
                </a:rPr>
                <a:t>aucun justification ni garantie</a:t>
              </a: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 n’est demandée.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800" dirty="0">
                <a:solidFill>
                  <a:prstClr val="black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Pour le financement en Crédit-Bail, il n’est pas demandé de justificatif au client. Seul le fournisseur transmet l’original de la facture à BPCE Lease.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800" dirty="0">
                <a:solidFill>
                  <a:prstClr val="black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L’assurance si cochée par le client est validée sans questionnaire (convention CNP)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800" dirty="0">
                <a:solidFill>
                  <a:prstClr val="black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Le taux du financement est indexé au barème standard révisé mensuellement (barème spécifique pour les Professions Libérales)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sz="1800" dirty="0">
                <a:solidFill>
                  <a:prstClr val="black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prstClr val="black"/>
                  </a:solidFill>
                  <a:latin typeface="+mj-lt"/>
                </a:rPr>
                <a:t>Le déblocage des fonds est automatique, sans action du conseiller</a:t>
              </a:r>
            </a:p>
          </p:txBody>
        </p:sp>
        <p:sp>
          <p:nvSpPr>
            <p:cNvPr id="15" name="Espace réservé du texte 6">
              <a:extLst>
                <a:ext uri="{FF2B5EF4-FFF2-40B4-BE49-F238E27FC236}">
                  <a16:creationId xmlns:a16="http://schemas.microsoft.com/office/drawing/2014/main" id="{D3D5503D-1A8F-4C65-AC33-3C8B429EA818}"/>
                </a:ext>
              </a:extLst>
            </p:cNvPr>
            <p:cNvSpPr txBox="1">
              <a:spLocks/>
            </p:cNvSpPr>
            <p:nvPr/>
          </p:nvSpPr>
          <p:spPr>
            <a:xfrm>
              <a:off x="84809" y="3516873"/>
              <a:ext cx="8445600" cy="360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1300" b="1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300" b="1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spcBef>
                  <a:spcPts val="0"/>
                </a:spcBef>
                <a:buFontTx/>
                <a:buNone/>
                <a:defRPr sz="13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just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Tx/>
                <a:buNone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-144000" algn="just" defTabSz="914400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Font typeface="Arial" panose="020B0604020202020204" pitchFamily="34" charset="0"/>
                <a:buChar char="&gt;"/>
                <a:defRPr sz="130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360000" indent="-144000" algn="l" defTabSz="914400" rtl="0" eaLnBrk="1" latinLnBrk="0" hangingPunct="1">
                <a:lnSpc>
                  <a:spcPts val="1600"/>
                </a:lnSpc>
                <a:spcBef>
                  <a:spcPts val="400"/>
                </a:spcBef>
                <a:buClr>
                  <a:schemeClr val="accent1"/>
                </a:buClr>
                <a:buFont typeface="Wingdings 2" panose="05020102010507070707" pitchFamily="18" charset="2"/>
                <a:buChar char=""/>
                <a:defRPr sz="1300" i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0" indent="0" algn="just" defTabSz="914400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spcBef>
                  <a:spcPts val="0"/>
                </a:spcBef>
                <a:spcAft>
                  <a:spcPts val="300"/>
                </a:spcAft>
                <a:buClr>
                  <a:schemeClr val="accent1"/>
                </a:buClr>
                <a:buFontTx/>
                <a:buNone/>
                <a:defRPr sz="14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216000" indent="0" algn="l" defTabSz="914400" rtl="0" eaLnBrk="1" latinLnBrk="0" hangingPunct="1">
                <a:spcBef>
                  <a:spcPts val="0"/>
                </a:spcBef>
                <a:spcAft>
                  <a:spcPts val="770"/>
                </a:spcAft>
                <a:buClr>
                  <a:schemeClr val="accent1"/>
                </a:buClr>
                <a:buFontTx/>
                <a:buNone/>
                <a:defRPr sz="1100" b="0" i="0" kern="1200" cap="all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600" dirty="0">
                  <a:solidFill>
                    <a:srgbClr val="C31632"/>
                  </a:solidFill>
                </a:rPr>
                <a:t>Pas de justificatifs pour ce type de crédit (non bloquant pour le traitement)</a:t>
              </a:r>
            </a:p>
          </p:txBody>
        </p:sp>
      </p:grpSp>
      <p:grpSp>
        <p:nvGrpSpPr>
          <p:cNvPr id="178" name="Groupe 177">
            <a:extLst>
              <a:ext uri="{FF2B5EF4-FFF2-40B4-BE49-F238E27FC236}">
                <a16:creationId xmlns:a16="http://schemas.microsoft.com/office/drawing/2014/main" id="{E3E401D5-168B-4A3B-B573-4BA7DF287817}"/>
              </a:ext>
            </a:extLst>
          </p:cNvPr>
          <p:cNvGrpSpPr/>
          <p:nvPr/>
        </p:nvGrpSpPr>
        <p:grpSpPr>
          <a:xfrm>
            <a:off x="9018428" y="4870763"/>
            <a:ext cx="569193" cy="599972"/>
            <a:chOff x="6456601" y="2578021"/>
            <a:chExt cx="374651" cy="433388"/>
          </a:xfrm>
        </p:grpSpPr>
        <p:sp>
          <p:nvSpPr>
            <p:cNvPr id="179" name="Freeform 187">
              <a:extLst>
                <a:ext uri="{FF2B5EF4-FFF2-40B4-BE49-F238E27FC236}">
                  <a16:creationId xmlns:a16="http://schemas.microsoft.com/office/drawing/2014/main" id="{5E84FA18-C064-49FE-A180-73519192F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5514" y="2670096"/>
              <a:ext cx="114300" cy="204788"/>
            </a:xfrm>
            <a:custGeom>
              <a:avLst/>
              <a:gdLst>
                <a:gd name="T0" fmla="*/ 62 w 65"/>
                <a:gd name="T1" fmla="*/ 112 h 112"/>
                <a:gd name="T2" fmla="*/ 62 w 65"/>
                <a:gd name="T3" fmla="*/ 80 h 112"/>
                <a:gd name="T4" fmla="*/ 6 w 65"/>
                <a:gd name="T5" fmla="*/ 0 h 112"/>
                <a:gd name="T6" fmla="*/ 0 w 65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12">
                  <a:moveTo>
                    <a:pt x="62" y="112"/>
                  </a:moveTo>
                  <a:cubicBezTo>
                    <a:pt x="62" y="93"/>
                    <a:pt x="62" y="80"/>
                    <a:pt x="62" y="80"/>
                  </a:cubicBezTo>
                  <a:cubicBezTo>
                    <a:pt x="62" y="80"/>
                    <a:pt x="65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0" name="Line 188">
              <a:extLst>
                <a:ext uri="{FF2B5EF4-FFF2-40B4-BE49-F238E27FC236}">
                  <a16:creationId xmlns:a16="http://schemas.microsoft.com/office/drawing/2014/main" id="{9D6E6483-BF55-414A-8654-FD83BADB6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5664" y="2986008"/>
              <a:ext cx="141288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1" name="Freeform 189">
              <a:extLst>
                <a:ext uri="{FF2B5EF4-FFF2-40B4-BE49-F238E27FC236}">
                  <a16:creationId xmlns:a16="http://schemas.microsoft.com/office/drawing/2014/main" id="{474A5246-C5A8-4390-B707-2168B3D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51" y="2658983"/>
              <a:ext cx="100013" cy="123825"/>
            </a:xfrm>
            <a:custGeom>
              <a:avLst/>
              <a:gdLst>
                <a:gd name="T0" fmla="*/ 57 w 57"/>
                <a:gd name="T1" fmla="*/ 5 h 68"/>
                <a:gd name="T2" fmla="*/ 0 w 57"/>
                <a:gd name="T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68">
                  <a:moveTo>
                    <a:pt x="57" y="5"/>
                  </a:moveTo>
                  <a:cubicBezTo>
                    <a:pt x="57" y="5"/>
                    <a:pt x="9" y="0"/>
                    <a:pt x="0" y="68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2" name="Freeform 190">
              <a:extLst>
                <a:ext uri="{FF2B5EF4-FFF2-40B4-BE49-F238E27FC236}">
                  <a16:creationId xmlns:a16="http://schemas.microsoft.com/office/drawing/2014/main" id="{DA3BDA3E-578D-42E6-B140-BA055117A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539" y="2578021"/>
              <a:ext cx="100013" cy="92075"/>
            </a:xfrm>
            <a:custGeom>
              <a:avLst/>
              <a:gdLst>
                <a:gd name="T0" fmla="*/ 41 w 57"/>
                <a:gd name="T1" fmla="*/ 50 h 50"/>
                <a:gd name="T2" fmla="*/ 57 w 57"/>
                <a:gd name="T3" fmla="*/ 18 h 50"/>
                <a:gd name="T4" fmla="*/ 0 w 57"/>
                <a:gd name="T5" fmla="*/ 1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50">
                  <a:moveTo>
                    <a:pt x="41" y="50"/>
                  </a:move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29" y="0"/>
                    <a:pt x="0" y="16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3" name="Line 191">
              <a:extLst>
                <a:ext uri="{FF2B5EF4-FFF2-40B4-BE49-F238E27FC236}">
                  <a16:creationId xmlns:a16="http://schemas.microsoft.com/office/drawing/2014/main" id="{BD7A7BBF-37B5-4B7D-8AA1-06948A5869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0426" y="2616121"/>
              <a:ext cx="20638" cy="5080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4" name="Line 192">
              <a:extLst>
                <a:ext uri="{FF2B5EF4-FFF2-40B4-BE49-F238E27FC236}">
                  <a16:creationId xmlns:a16="http://schemas.microsoft.com/office/drawing/2014/main" id="{E6712A29-AF9C-4D1A-B44F-20F7317C8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34401" y="2609771"/>
              <a:ext cx="0" cy="49213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5" name="Line 193">
              <a:extLst>
                <a:ext uri="{FF2B5EF4-FFF2-40B4-BE49-F238E27FC236}">
                  <a16:creationId xmlns:a16="http://schemas.microsoft.com/office/drawing/2014/main" id="{3F10CCA0-27B5-45B1-9C7C-C30242D89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0589" y="2619296"/>
              <a:ext cx="9525" cy="22225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grpSp>
          <p:nvGrpSpPr>
            <p:cNvPr id="186" name="Groupe 185">
              <a:extLst>
                <a:ext uri="{FF2B5EF4-FFF2-40B4-BE49-F238E27FC236}">
                  <a16:creationId xmlns:a16="http://schemas.microsoft.com/office/drawing/2014/main" id="{DC2197B1-B3A6-4E68-AE0F-2A80A4434712}"/>
                </a:ext>
              </a:extLst>
            </p:cNvPr>
            <p:cNvGrpSpPr/>
            <p:nvPr/>
          </p:nvGrpSpPr>
          <p:grpSpPr>
            <a:xfrm>
              <a:off x="6556614" y="2738358"/>
              <a:ext cx="158750" cy="169863"/>
              <a:chOff x="6556614" y="2738358"/>
              <a:chExt cx="158750" cy="169863"/>
            </a:xfrm>
          </p:grpSpPr>
          <p:sp>
            <p:nvSpPr>
              <p:cNvPr id="215" name="Freeform 194">
                <a:extLst>
                  <a:ext uri="{FF2B5EF4-FFF2-40B4-BE49-F238E27FC236}">
                    <a16:creationId xmlns:a16="http://schemas.microsoft.com/office/drawing/2014/main" id="{D59BD207-8FDC-4B8D-A790-D822C9C78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6614" y="2738358"/>
                <a:ext cx="158750" cy="169863"/>
              </a:xfrm>
              <a:custGeom>
                <a:avLst/>
                <a:gdLst>
                  <a:gd name="T0" fmla="*/ 9 w 91"/>
                  <a:gd name="T1" fmla="*/ 76 h 92"/>
                  <a:gd name="T2" fmla="*/ 45 w 91"/>
                  <a:gd name="T3" fmla="*/ 92 h 92"/>
                  <a:gd name="T4" fmla="*/ 91 w 91"/>
                  <a:gd name="T5" fmla="*/ 46 h 92"/>
                  <a:gd name="T6" fmla="*/ 45 w 91"/>
                  <a:gd name="T7" fmla="*/ 0 h 92"/>
                  <a:gd name="T8" fmla="*/ 0 w 91"/>
                  <a:gd name="T9" fmla="*/ 3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2">
                    <a:moveTo>
                      <a:pt x="9" y="76"/>
                    </a:moveTo>
                    <a:cubicBezTo>
                      <a:pt x="18" y="86"/>
                      <a:pt x="31" y="92"/>
                      <a:pt x="45" y="92"/>
                    </a:cubicBezTo>
                    <a:cubicBezTo>
                      <a:pt x="70" y="92"/>
                      <a:pt x="91" y="71"/>
                      <a:pt x="91" y="46"/>
                    </a:cubicBezTo>
                    <a:cubicBezTo>
                      <a:pt x="91" y="20"/>
                      <a:pt x="70" y="0"/>
                      <a:pt x="45" y="0"/>
                    </a:cubicBezTo>
                    <a:cubicBezTo>
                      <a:pt x="23" y="0"/>
                      <a:pt x="5" y="14"/>
                      <a:pt x="0" y="34"/>
                    </a:cubicBezTo>
                  </a:path>
                </a:pathLst>
              </a:custGeom>
              <a:noFill/>
              <a:ln w="9525" cap="rnd">
                <a:solidFill>
                  <a:srgbClr val="3E454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Ubuntu Light" panose="020B0304030602030204" pitchFamily="34" charset="0"/>
                </a:endParaRPr>
              </a:p>
            </p:txBody>
          </p:sp>
          <p:sp>
            <p:nvSpPr>
              <p:cNvPr id="216" name="Freeform 195">
                <a:extLst>
                  <a:ext uri="{FF2B5EF4-FFF2-40B4-BE49-F238E27FC236}">
                    <a16:creationId xmlns:a16="http://schemas.microsoft.com/office/drawing/2014/main" id="{B9157491-C242-4F15-B4C2-83BBA2070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889" y="2782808"/>
                <a:ext cx="52388" cy="82550"/>
              </a:xfrm>
              <a:custGeom>
                <a:avLst/>
                <a:gdLst>
                  <a:gd name="T0" fmla="*/ 30 w 30"/>
                  <a:gd name="T1" fmla="*/ 44 h 45"/>
                  <a:gd name="T2" fmla="*/ 23 w 30"/>
                  <a:gd name="T3" fmla="*/ 45 h 45"/>
                  <a:gd name="T4" fmla="*/ 0 w 30"/>
                  <a:gd name="T5" fmla="*/ 23 h 45"/>
                  <a:gd name="T6" fmla="*/ 23 w 30"/>
                  <a:gd name="T7" fmla="*/ 0 h 45"/>
                  <a:gd name="T8" fmla="*/ 29 w 30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5">
                    <a:moveTo>
                      <a:pt x="30" y="44"/>
                    </a:moveTo>
                    <a:cubicBezTo>
                      <a:pt x="27" y="45"/>
                      <a:pt x="25" y="45"/>
                      <a:pt x="23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5" y="0"/>
                      <a:pt x="27" y="0"/>
                      <a:pt x="29" y="0"/>
                    </a:cubicBezTo>
                  </a:path>
                </a:pathLst>
              </a:custGeom>
              <a:noFill/>
              <a:ln w="9525" cap="rnd">
                <a:solidFill>
                  <a:srgbClr val="C30F0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Ubuntu Light" panose="020B0304030602030204" pitchFamily="34" charset="0"/>
                </a:endParaRPr>
              </a:p>
            </p:txBody>
          </p:sp>
          <p:sp>
            <p:nvSpPr>
              <p:cNvPr id="217" name="Line 196">
                <a:extLst>
                  <a:ext uri="{FF2B5EF4-FFF2-40B4-BE49-F238E27FC236}">
                    <a16:creationId xmlns:a16="http://schemas.microsoft.com/office/drawing/2014/main" id="{4397E43E-68F2-41C6-9B30-5710C2C9B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85189" y="2816146"/>
                <a:ext cx="55563" cy="0"/>
              </a:xfrm>
              <a:prstGeom prst="line">
                <a:avLst/>
              </a:prstGeom>
              <a:noFill/>
              <a:ln w="9525" cap="rnd">
                <a:solidFill>
                  <a:srgbClr val="C30F0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Ubuntu Light" panose="020B0304030602030204" pitchFamily="34" charset="0"/>
                </a:endParaRPr>
              </a:p>
            </p:txBody>
          </p:sp>
          <p:sp>
            <p:nvSpPr>
              <p:cNvPr id="218" name="Line 197">
                <a:extLst>
                  <a:ext uri="{FF2B5EF4-FFF2-40B4-BE49-F238E27FC236}">
                    <a16:creationId xmlns:a16="http://schemas.microsoft.com/office/drawing/2014/main" id="{B48B50BC-9ADC-4F22-A87B-81B85E29E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85189" y="2830433"/>
                <a:ext cx="55563" cy="0"/>
              </a:xfrm>
              <a:prstGeom prst="line">
                <a:avLst/>
              </a:prstGeom>
              <a:noFill/>
              <a:ln w="9525" cap="rnd">
                <a:solidFill>
                  <a:srgbClr val="C30F0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3E454A"/>
                  </a:solidFill>
                  <a:effectLst/>
                  <a:uLnTx/>
                  <a:uFillTx/>
                  <a:latin typeface="Ubuntu Light" panose="020B0304030602030204" pitchFamily="34" charset="0"/>
                </a:endParaRPr>
              </a:p>
            </p:txBody>
          </p:sp>
        </p:grpSp>
        <p:sp>
          <p:nvSpPr>
            <p:cNvPr id="187" name="Oval 198">
              <a:extLst>
                <a:ext uri="{FF2B5EF4-FFF2-40B4-BE49-F238E27FC236}">
                  <a16:creationId xmlns:a16="http://schemas.microsoft.com/office/drawing/2014/main" id="{543C34DC-764B-490C-B9D8-A83126ED0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6601" y="2795508"/>
              <a:ext cx="109538" cy="42863"/>
            </a:xfrm>
            <a:prstGeom prst="ellips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8" name="Freeform 199">
              <a:extLst>
                <a:ext uri="{FF2B5EF4-FFF2-40B4-BE49-F238E27FC236}">
                  <a16:creationId xmlns:a16="http://schemas.microsoft.com/office/drawing/2014/main" id="{B51CFC90-906F-44A7-9D43-FA81E15E2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851" y="2816146"/>
              <a:ext cx="14288" cy="41275"/>
            </a:xfrm>
            <a:custGeom>
              <a:avLst/>
              <a:gdLst>
                <a:gd name="T0" fmla="*/ 0 w 8"/>
                <a:gd name="T1" fmla="*/ 22 h 22"/>
                <a:gd name="T2" fmla="*/ 8 w 8"/>
                <a:gd name="T3" fmla="*/ 14 h 22"/>
                <a:gd name="T4" fmla="*/ 8 w 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2">
                  <a:moveTo>
                    <a:pt x="0" y="22"/>
                  </a:moveTo>
                  <a:cubicBezTo>
                    <a:pt x="5" y="20"/>
                    <a:pt x="8" y="17"/>
                    <a:pt x="8" y="14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89" name="Freeform 200">
              <a:extLst>
                <a:ext uri="{FF2B5EF4-FFF2-40B4-BE49-F238E27FC236}">
                  <a16:creationId xmlns:a16="http://schemas.microsoft.com/office/drawing/2014/main" id="{92B529F1-F562-4617-83F8-5C2026BED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817733"/>
              <a:ext cx="71438" cy="46038"/>
            </a:xfrm>
            <a:custGeom>
              <a:avLst/>
              <a:gdLst>
                <a:gd name="T0" fmla="*/ 0 w 41"/>
                <a:gd name="T1" fmla="*/ 0 h 25"/>
                <a:gd name="T2" fmla="*/ 0 w 41"/>
                <a:gd name="T3" fmla="*/ 13 h 25"/>
                <a:gd name="T4" fmla="*/ 32 w 41"/>
                <a:gd name="T5" fmla="*/ 25 h 25"/>
                <a:gd name="T6" fmla="*/ 41 w 41"/>
                <a:gd name="T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14" y="25"/>
                    <a:pt x="32" y="25"/>
                  </a:cubicBezTo>
                  <a:cubicBezTo>
                    <a:pt x="35" y="25"/>
                    <a:pt x="38" y="24"/>
                    <a:pt x="41" y="24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0" name="Freeform 201">
              <a:extLst>
                <a:ext uri="{FF2B5EF4-FFF2-40B4-BE49-F238E27FC236}">
                  <a16:creationId xmlns:a16="http://schemas.microsoft.com/office/drawing/2014/main" id="{48989801-962B-4884-911B-199928D2F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841546"/>
              <a:ext cx="109538" cy="46038"/>
            </a:xfrm>
            <a:custGeom>
              <a:avLst/>
              <a:gdLst>
                <a:gd name="T0" fmla="*/ 0 w 63"/>
                <a:gd name="T1" fmla="*/ 0 h 25"/>
                <a:gd name="T2" fmla="*/ 0 w 63"/>
                <a:gd name="T3" fmla="*/ 13 h 25"/>
                <a:gd name="T4" fmla="*/ 32 w 63"/>
                <a:gd name="T5" fmla="*/ 25 h 25"/>
                <a:gd name="T6" fmla="*/ 63 w 63"/>
                <a:gd name="T7" fmla="*/ 13 h 25"/>
                <a:gd name="T8" fmla="*/ 6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14" y="25"/>
                    <a:pt x="32" y="25"/>
                  </a:cubicBezTo>
                  <a:cubicBezTo>
                    <a:pt x="49" y="25"/>
                    <a:pt x="63" y="20"/>
                    <a:pt x="63" y="13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1" name="Freeform 202">
              <a:extLst>
                <a:ext uri="{FF2B5EF4-FFF2-40B4-BE49-F238E27FC236}">
                  <a16:creationId xmlns:a16="http://schemas.microsoft.com/office/drawing/2014/main" id="{409CAA0D-1955-4C82-9634-87AAB40EB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6451" y="2865358"/>
              <a:ext cx="39688" cy="46038"/>
            </a:xfrm>
            <a:custGeom>
              <a:avLst/>
              <a:gdLst>
                <a:gd name="T0" fmla="*/ 0 w 23"/>
                <a:gd name="T1" fmla="*/ 25 h 25"/>
                <a:gd name="T2" fmla="*/ 23 w 23"/>
                <a:gd name="T3" fmla="*/ 14 h 25"/>
                <a:gd name="T4" fmla="*/ 23 w 23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5">
                  <a:moveTo>
                    <a:pt x="0" y="25"/>
                  </a:moveTo>
                  <a:cubicBezTo>
                    <a:pt x="13" y="24"/>
                    <a:pt x="23" y="19"/>
                    <a:pt x="23" y="1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2" name="Freeform 203">
              <a:extLst>
                <a:ext uri="{FF2B5EF4-FFF2-40B4-BE49-F238E27FC236}">
                  <a16:creationId xmlns:a16="http://schemas.microsoft.com/office/drawing/2014/main" id="{F1782B2C-BAC8-4E70-87CF-30D5A2660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865358"/>
              <a:ext cx="42863" cy="46038"/>
            </a:xfrm>
            <a:custGeom>
              <a:avLst/>
              <a:gdLst>
                <a:gd name="T0" fmla="*/ 0 w 25"/>
                <a:gd name="T1" fmla="*/ 0 h 25"/>
                <a:gd name="T2" fmla="*/ 0 w 25"/>
                <a:gd name="T3" fmla="*/ 14 h 25"/>
                <a:gd name="T4" fmla="*/ 25 w 25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5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11" y="24"/>
                    <a:pt x="25" y="25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3" name="Freeform 204">
              <a:extLst>
                <a:ext uri="{FF2B5EF4-FFF2-40B4-BE49-F238E27FC236}">
                  <a16:creationId xmlns:a16="http://schemas.microsoft.com/office/drawing/2014/main" id="{31AD5517-FD24-4D47-A573-3F5EF960F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892346"/>
              <a:ext cx="109538" cy="44450"/>
            </a:xfrm>
            <a:custGeom>
              <a:avLst/>
              <a:gdLst>
                <a:gd name="T0" fmla="*/ 0 w 63"/>
                <a:gd name="T1" fmla="*/ 0 h 25"/>
                <a:gd name="T2" fmla="*/ 0 w 63"/>
                <a:gd name="T3" fmla="*/ 13 h 25"/>
                <a:gd name="T4" fmla="*/ 31 w 63"/>
                <a:gd name="T5" fmla="*/ 25 h 25"/>
                <a:gd name="T6" fmla="*/ 63 w 63"/>
                <a:gd name="T7" fmla="*/ 13 h 25"/>
                <a:gd name="T8" fmla="*/ 6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14" y="25"/>
                    <a:pt x="31" y="25"/>
                  </a:cubicBezTo>
                  <a:cubicBezTo>
                    <a:pt x="49" y="25"/>
                    <a:pt x="63" y="20"/>
                    <a:pt x="63" y="13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4" name="Freeform 205">
              <a:extLst>
                <a:ext uri="{FF2B5EF4-FFF2-40B4-BE49-F238E27FC236}">
                  <a16:creationId xmlns:a16="http://schemas.microsoft.com/office/drawing/2014/main" id="{CE5321B4-DE00-43D2-951B-F70D7FA70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916158"/>
              <a:ext cx="109538" cy="46038"/>
            </a:xfrm>
            <a:custGeom>
              <a:avLst/>
              <a:gdLst>
                <a:gd name="T0" fmla="*/ 0 w 63"/>
                <a:gd name="T1" fmla="*/ 0 h 25"/>
                <a:gd name="T2" fmla="*/ 0 w 63"/>
                <a:gd name="T3" fmla="*/ 14 h 25"/>
                <a:gd name="T4" fmla="*/ 32 w 63"/>
                <a:gd name="T5" fmla="*/ 25 h 25"/>
                <a:gd name="T6" fmla="*/ 63 w 63"/>
                <a:gd name="T7" fmla="*/ 14 h 25"/>
                <a:gd name="T8" fmla="*/ 6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14" y="25"/>
                    <a:pt x="32" y="25"/>
                  </a:cubicBezTo>
                  <a:cubicBezTo>
                    <a:pt x="49" y="25"/>
                    <a:pt x="63" y="20"/>
                    <a:pt x="63" y="14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5" name="Freeform 206">
              <a:extLst>
                <a:ext uri="{FF2B5EF4-FFF2-40B4-BE49-F238E27FC236}">
                  <a16:creationId xmlns:a16="http://schemas.microsoft.com/office/drawing/2014/main" id="{503DDB9B-AF4D-4B2C-86D3-3FC7B4BBC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289" y="2941558"/>
              <a:ext cx="69850" cy="46038"/>
            </a:xfrm>
            <a:custGeom>
              <a:avLst/>
              <a:gdLst>
                <a:gd name="T0" fmla="*/ 0 w 40"/>
                <a:gd name="T1" fmla="*/ 25 h 25"/>
                <a:gd name="T2" fmla="*/ 9 w 40"/>
                <a:gd name="T3" fmla="*/ 25 h 25"/>
                <a:gd name="T4" fmla="*/ 40 w 40"/>
                <a:gd name="T5" fmla="*/ 13 h 25"/>
                <a:gd name="T6" fmla="*/ 40 w 40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5">
                  <a:moveTo>
                    <a:pt x="0" y="25"/>
                  </a:moveTo>
                  <a:cubicBezTo>
                    <a:pt x="3" y="25"/>
                    <a:pt x="6" y="25"/>
                    <a:pt x="9" y="25"/>
                  </a:cubicBezTo>
                  <a:cubicBezTo>
                    <a:pt x="26" y="25"/>
                    <a:pt x="40" y="20"/>
                    <a:pt x="40" y="13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6" name="Freeform 207">
              <a:extLst>
                <a:ext uri="{FF2B5EF4-FFF2-40B4-BE49-F238E27FC236}">
                  <a16:creationId xmlns:a16="http://schemas.microsoft.com/office/drawing/2014/main" id="{679909A7-98DA-49EF-B8DA-F28DF42F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941558"/>
              <a:ext cx="17463" cy="39688"/>
            </a:xfrm>
            <a:custGeom>
              <a:avLst/>
              <a:gdLst>
                <a:gd name="T0" fmla="*/ 0 w 10"/>
                <a:gd name="T1" fmla="*/ 0 h 22"/>
                <a:gd name="T2" fmla="*/ 0 w 10"/>
                <a:gd name="T3" fmla="*/ 13 h 22"/>
                <a:gd name="T4" fmla="*/ 10 w 1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2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4" y="20"/>
                    <a:pt x="10" y="22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7" name="Freeform 208">
              <a:extLst>
                <a:ext uri="{FF2B5EF4-FFF2-40B4-BE49-F238E27FC236}">
                  <a16:creationId xmlns:a16="http://schemas.microsoft.com/office/drawing/2014/main" id="{3739138C-3DB1-420A-A029-4158779C7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601" y="2965371"/>
              <a:ext cx="109538" cy="46038"/>
            </a:xfrm>
            <a:custGeom>
              <a:avLst/>
              <a:gdLst>
                <a:gd name="T0" fmla="*/ 0 w 63"/>
                <a:gd name="T1" fmla="*/ 0 h 25"/>
                <a:gd name="T2" fmla="*/ 0 w 63"/>
                <a:gd name="T3" fmla="*/ 14 h 25"/>
                <a:gd name="T4" fmla="*/ 31 w 63"/>
                <a:gd name="T5" fmla="*/ 25 h 25"/>
                <a:gd name="T6" fmla="*/ 63 w 63"/>
                <a:gd name="T7" fmla="*/ 14 h 25"/>
                <a:gd name="T8" fmla="*/ 6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14" y="25"/>
                    <a:pt x="31" y="25"/>
                  </a:cubicBezTo>
                  <a:cubicBezTo>
                    <a:pt x="49" y="25"/>
                    <a:pt x="63" y="20"/>
                    <a:pt x="63" y="14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8" name="Line 209">
              <a:extLst>
                <a:ext uri="{FF2B5EF4-FFF2-40B4-BE49-F238E27FC236}">
                  <a16:creationId xmlns:a16="http://schemas.microsoft.com/office/drawing/2014/main" id="{28F53EEF-9B2C-4C1F-B30C-673181371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7726" y="2817733"/>
              <a:ext cx="0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199" name="Oval 210">
              <a:extLst>
                <a:ext uri="{FF2B5EF4-FFF2-40B4-BE49-F238E27FC236}">
                  <a16:creationId xmlns:a16="http://schemas.microsoft.com/office/drawing/2014/main" id="{DE329D0A-D33F-492B-BEB7-7C488FD05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8539" y="2887583"/>
              <a:ext cx="112713" cy="44450"/>
            </a:xfrm>
            <a:prstGeom prst="ellips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0" name="Freeform 211">
              <a:extLst>
                <a:ext uri="{FF2B5EF4-FFF2-40B4-BE49-F238E27FC236}">
                  <a16:creationId xmlns:a16="http://schemas.microsoft.com/office/drawing/2014/main" id="{7DB7B8C2-807E-42FB-85D2-A676A74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376" y="2909808"/>
              <a:ext cx="15875" cy="41275"/>
            </a:xfrm>
            <a:custGeom>
              <a:avLst/>
              <a:gdLst>
                <a:gd name="T0" fmla="*/ 0 w 9"/>
                <a:gd name="T1" fmla="*/ 22 h 22"/>
                <a:gd name="T2" fmla="*/ 9 w 9"/>
                <a:gd name="T3" fmla="*/ 13 h 22"/>
                <a:gd name="T4" fmla="*/ 9 w 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2">
                  <a:moveTo>
                    <a:pt x="0" y="22"/>
                  </a:moveTo>
                  <a:cubicBezTo>
                    <a:pt x="6" y="20"/>
                    <a:pt x="9" y="17"/>
                    <a:pt x="9" y="13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1" name="Freeform 212">
              <a:extLst>
                <a:ext uri="{FF2B5EF4-FFF2-40B4-BE49-F238E27FC236}">
                  <a16:creationId xmlns:a16="http://schemas.microsoft.com/office/drawing/2014/main" id="{DEFBF65F-110D-4274-865C-EC05D4BA0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539" y="2909808"/>
              <a:ext cx="74613" cy="46038"/>
            </a:xfrm>
            <a:custGeom>
              <a:avLst/>
              <a:gdLst>
                <a:gd name="T0" fmla="*/ 0 w 42"/>
                <a:gd name="T1" fmla="*/ 0 h 25"/>
                <a:gd name="T2" fmla="*/ 0 w 42"/>
                <a:gd name="T3" fmla="*/ 13 h 25"/>
                <a:gd name="T4" fmla="*/ 32 w 42"/>
                <a:gd name="T5" fmla="*/ 25 h 25"/>
                <a:gd name="T6" fmla="*/ 42 w 42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15" y="25"/>
                    <a:pt x="32" y="25"/>
                  </a:cubicBezTo>
                  <a:cubicBezTo>
                    <a:pt x="36" y="25"/>
                    <a:pt x="39" y="25"/>
                    <a:pt x="42" y="25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2" name="Freeform 213">
              <a:extLst>
                <a:ext uri="{FF2B5EF4-FFF2-40B4-BE49-F238E27FC236}">
                  <a16:creationId xmlns:a16="http://schemas.microsoft.com/office/drawing/2014/main" id="{ED4693D0-8A7D-452E-8CD9-5B2F76377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539" y="2935208"/>
              <a:ext cx="112713" cy="46038"/>
            </a:xfrm>
            <a:custGeom>
              <a:avLst/>
              <a:gdLst>
                <a:gd name="T0" fmla="*/ 0 w 64"/>
                <a:gd name="T1" fmla="*/ 0 h 25"/>
                <a:gd name="T2" fmla="*/ 0 w 64"/>
                <a:gd name="T3" fmla="*/ 13 h 25"/>
                <a:gd name="T4" fmla="*/ 32 w 64"/>
                <a:gd name="T5" fmla="*/ 25 h 25"/>
                <a:gd name="T6" fmla="*/ 64 w 64"/>
                <a:gd name="T7" fmla="*/ 13 h 25"/>
                <a:gd name="T8" fmla="*/ 64 w 64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15" y="25"/>
                    <a:pt x="32" y="25"/>
                  </a:cubicBezTo>
                  <a:cubicBezTo>
                    <a:pt x="50" y="25"/>
                    <a:pt x="64" y="20"/>
                    <a:pt x="64" y="13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3" name="Freeform 214">
              <a:extLst>
                <a:ext uri="{FF2B5EF4-FFF2-40B4-BE49-F238E27FC236}">
                  <a16:creationId xmlns:a16="http://schemas.microsoft.com/office/drawing/2014/main" id="{65988019-004A-4174-8000-5B8B73561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389" y="2959021"/>
              <a:ext cx="42863" cy="46038"/>
            </a:xfrm>
            <a:custGeom>
              <a:avLst/>
              <a:gdLst>
                <a:gd name="T0" fmla="*/ 0 w 24"/>
                <a:gd name="T1" fmla="*/ 25 h 25"/>
                <a:gd name="T2" fmla="*/ 24 w 24"/>
                <a:gd name="T3" fmla="*/ 13 h 25"/>
                <a:gd name="T4" fmla="*/ 24 w 2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5">
                  <a:moveTo>
                    <a:pt x="0" y="25"/>
                  </a:moveTo>
                  <a:cubicBezTo>
                    <a:pt x="14" y="23"/>
                    <a:pt x="24" y="19"/>
                    <a:pt x="24" y="1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4" name="Freeform 215">
              <a:extLst>
                <a:ext uri="{FF2B5EF4-FFF2-40B4-BE49-F238E27FC236}">
                  <a16:creationId xmlns:a16="http://schemas.microsoft.com/office/drawing/2014/main" id="{85296CEF-6D69-40D1-A17D-4ABACD71F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539" y="2959021"/>
              <a:ext cx="46038" cy="46038"/>
            </a:xfrm>
            <a:custGeom>
              <a:avLst/>
              <a:gdLst>
                <a:gd name="T0" fmla="*/ 0 w 26"/>
                <a:gd name="T1" fmla="*/ 0 h 25"/>
                <a:gd name="T2" fmla="*/ 0 w 26"/>
                <a:gd name="T3" fmla="*/ 13 h 25"/>
                <a:gd name="T4" fmla="*/ 26 w 26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11" y="24"/>
                    <a:pt x="26" y="25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5" name="Line 216">
              <a:extLst>
                <a:ext uri="{FF2B5EF4-FFF2-40B4-BE49-F238E27FC236}">
                  <a16:creationId xmlns:a16="http://schemas.microsoft.com/office/drawing/2014/main" id="{1D1833AC-4533-4540-86C5-880C69B20B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1251" y="2909808"/>
              <a:ext cx="0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6" name="Line 217">
              <a:extLst>
                <a:ext uri="{FF2B5EF4-FFF2-40B4-BE49-F238E27FC236}">
                  <a16:creationId xmlns:a16="http://schemas.microsoft.com/office/drawing/2014/main" id="{ED962E5E-A0E2-4794-B97D-F508F3D55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61401" y="2654221"/>
              <a:ext cx="31750" cy="23813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7" name="Line 218">
              <a:extLst>
                <a:ext uri="{FF2B5EF4-FFF2-40B4-BE49-F238E27FC236}">
                  <a16:creationId xmlns:a16="http://schemas.microsoft.com/office/drawing/2014/main" id="{CC2CD236-EA9C-427D-B2F0-2EBDB85CA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82039" y="2717721"/>
              <a:ext cx="30163" cy="3175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8" name="Line 219">
              <a:extLst>
                <a:ext uri="{FF2B5EF4-FFF2-40B4-BE49-F238E27FC236}">
                  <a16:creationId xmlns:a16="http://schemas.microsoft.com/office/drawing/2014/main" id="{7D38A0D3-846E-4765-8E76-1CAC244743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28064" y="2625646"/>
              <a:ext cx="6350" cy="1905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09" name="Line 220">
              <a:extLst>
                <a:ext uri="{FF2B5EF4-FFF2-40B4-BE49-F238E27FC236}">
                  <a16:creationId xmlns:a16="http://schemas.microsoft.com/office/drawing/2014/main" id="{B1A69F9A-48B8-483B-95F4-22C5752742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539" y="3001883"/>
              <a:ext cx="50800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10" name="Line 221">
              <a:extLst>
                <a:ext uri="{FF2B5EF4-FFF2-40B4-BE49-F238E27FC236}">
                  <a16:creationId xmlns:a16="http://schemas.microsoft.com/office/drawing/2014/main" id="{BA4DCBAB-B083-455D-AD26-B057695E7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8214" y="3001883"/>
              <a:ext cx="11113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11" name="Line 222">
              <a:extLst>
                <a:ext uri="{FF2B5EF4-FFF2-40B4-BE49-F238E27FC236}">
                  <a16:creationId xmlns:a16="http://schemas.microsoft.com/office/drawing/2014/main" id="{4DA3B14D-B7CE-428C-87C1-D98FFCE4E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7726" y="2933621"/>
              <a:ext cx="33338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12" name="Line 223">
              <a:extLst>
                <a:ext uri="{FF2B5EF4-FFF2-40B4-BE49-F238E27FC236}">
                  <a16:creationId xmlns:a16="http://schemas.microsoft.com/office/drawing/2014/main" id="{93620BA2-7643-4FFF-BB93-26D80766EB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7726" y="2954258"/>
              <a:ext cx="14288" cy="0"/>
            </a:xfrm>
            <a:prstGeom prst="line">
              <a:avLst/>
            </a:pr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13" name="Freeform 224">
              <a:extLst>
                <a:ext uri="{FF2B5EF4-FFF2-40B4-BE49-F238E27FC236}">
                  <a16:creationId xmlns:a16="http://schemas.microsoft.com/office/drawing/2014/main" id="{974F9EBE-1DA0-45BD-A9DE-A33E43676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539" y="2690733"/>
              <a:ext cx="11113" cy="4763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2" y="1"/>
                    <a:pt x="4" y="0"/>
                    <a:pt x="7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  <p:sp>
          <p:nvSpPr>
            <p:cNvPr id="214" name="Freeform 225">
              <a:extLst>
                <a:ext uri="{FF2B5EF4-FFF2-40B4-BE49-F238E27FC236}">
                  <a16:creationId xmlns:a16="http://schemas.microsoft.com/office/drawing/2014/main" id="{AFD91D4B-9629-4F75-AE40-0720F9F4A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914" y="2708196"/>
              <a:ext cx="25400" cy="57150"/>
            </a:xfrm>
            <a:custGeom>
              <a:avLst/>
              <a:gdLst>
                <a:gd name="T0" fmla="*/ 0 w 15"/>
                <a:gd name="T1" fmla="*/ 31 h 31"/>
                <a:gd name="T2" fmla="*/ 15 w 15"/>
                <a:gd name="T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31">
                  <a:moveTo>
                    <a:pt x="0" y="31"/>
                  </a:moveTo>
                  <a:cubicBezTo>
                    <a:pt x="0" y="31"/>
                    <a:pt x="2" y="13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3E454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Ubuntu Light" panose="020B0304030602030204" pitchFamily="34" charset="0"/>
              </a:endParaRPr>
            </a:p>
          </p:txBody>
        </p:sp>
      </p:grpSp>
      <p:pic>
        <p:nvPicPr>
          <p:cNvPr id="225" name="Image 224">
            <a:extLst>
              <a:ext uri="{FF2B5EF4-FFF2-40B4-BE49-F238E27FC236}">
                <a16:creationId xmlns:a16="http://schemas.microsoft.com/office/drawing/2014/main" id="{8F40B02D-C704-4D98-921E-C8EB4BBD1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12222">
            <a:off x="10239037" y="1433112"/>
            <a:ext cx="1240758" cy="46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 224">
            <a:extLst>
              <a:ext uri="{FF2B5EF4-FFF2-40B4-BE49-F238E27FC236}">
                <a16:creationId xmlns:a16="http://schemas.microsoft.com/office/drawing/2014/main" id="{172D9ABF-53C8-4ADD-8911-32697E791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271" y="452673"/>
            <a:ext cx="1702052" cy="124675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7478AE-51C4-4BBB-BBC3-5B0F722A6CC7}"/>
              </a:ext>
            </a:extLst>
          </p:cNvPr>
          <p:cNvSpPr/>
          <p:nvPr/>
        </p:nvSpPr>
        <p:spPr>
          <a:xfrm>
            <a:off x="659479" y="536760"/>
            <a:ext cx="399340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kern="0" dirty="0">
                <a:solidFill>
                  <a:prstClr val="black"/>
                </a:solidFill>
                <a:cs typeface="Arial"/>
                <a:sym typeface="Arial"/>
              </a:rPr>
              <a:t>Ciblage, informations et relances  1/2</a:t>
            </a: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525DB4-5EB2-45CA-B870-2B1D91CA02A8}"/>
              </a:ext>
            </a:extLst>
          </p:cNvPr>
          <p:cNvSpPr txBox="1"/>
          <p:nvPr/>
        </p:nvSpPr>
        <p:spPr>
          <a:xfrm>
            <a:off x="733081" y="793280"/>
            <a:ext cx="10980737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C00000"/>
                </a:solidFill>
              </a:rPr>
              <a:t>Quel ciblage pour cette première campagne de réactivation ?</a:t>
            </a:r>
          </a:p>
          <a:p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La cible est composée de </a:t>
            </a:r>
            <a:r>
              <a:rPr lang="fr-FR" sz="1400" b="1" dirty="0"/>
              <a:t>631</a:t>
            </a:r>
            <a:r>
              <a:rPr lang="fr-FR" sz="1400" dirty="0"/>
              <a:t> Professionnels de santé (issus des 15 codes NAF de notre plan stratégique)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280</a:t>
            </a:r>
            <a:r>
              <a:rPr lang="fr-FR" sz="1400" dirty="0"/>
              <a:t> sont suivis par des DA ou DA adjoints</a:t>
            </a:r>
          </a:p>
          <a:p>
            <a:pPr lvl="1"/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C00000"/>
                </a:solidFill>
              </a:rPr>
              <a:t>Quelles informations pour le chargé (DA ou CA)?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kern="0" dirty="0">
                <a:solidFill>
                  <a:srgbClr val="3E454A"/>
                </a:solidFill>
              </a:rPr>
              <a:t>Dans le PDO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La liste des clients ayant reçu un e-mailing et un sms leur informant d’une mise à disposition d’une enveloppe de financement pré-accordée de 50k€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000000"/>
                </a:solidFill>
              </a:rPr>
              <a:t>Objectif : présentation de l’offre et incitation à activer son enveloppe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La liste des clients ayant découvert  dans leur ce Net la proposition d’enveloppe mais qui ne l’ont pas activé.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000000"/>
                </a:solidFill>
              </a:rPr>
              <a:t>Objectif : présentation de l’offre et incitation à activer son enveloppe</a:t>
            </a:r>
            <a:r>
              <a:rPr lang="fr-FR" sz="1400" dirty="0">
                <a:solidFill>
                  <a:srgbClr val="000000"/>
                </a:solidFill>
              </a:rPr>
              <a:t>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La liste des clients ayant activé leur enveloppe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000000"/>
                </a:solidFill>
              </a:rPr>
              <a:t>Objectif : inciter les clients à utiliser leur enveloppe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La liste des clients ayant activé leur enveloppe mais n’ayant pas validé leur demande de financement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fr-FR" sz="1400" b="1" dirty="0">
                <a:solidFill>
                  <a:srgbClr val="000000"/>
                </a:solidFill>
              </a:rPr>
              <a:t>Objectif : inciter les clients à utiliser leur enveloppe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endParaRPr lang="fr-FR" sz="1400" kern="0" dirty="0">
              <a:solidFill>
                <a:srgbClr val="3E454A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Un mail sera envoyé au chargé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Lorsque le client active son enveloppe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0000"/>
                </a:solidFill>
              </a:rPr>
              <a:t>Lorsque le client fait une demande de tirage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C00000"/>
                </a:solidFill>
              </a:rPr>
              <a:t>Quelles relances pour les clients (pour l’activation des enveloppes dans les 3 mois)?</a:t>
            </a:r>
          </a:p>
          <a:p>
            <a:endParaRPr lang="fr-FR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Relance à J+15: Envoi d’un sms 2 semaines après la proposition d’enveloppe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Relance à J+60: Envoi d’un sms 2 mois après la proposition de l’enveloppe et 1 mois avant la fin possible de l’activation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Relance à J-7: Envoi d’un sms 1 semaine avant l’expiration de la proposition d’enveloppe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884419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 224">
            <a:extLst>
              <a:ext uri="{FF2B5EF4-FFF2-40B4-BE49-F238E27FC236}">
                <a16:creationId xmlns:a16="http://schemas.microsoft.com/office/drawing/2014/main" id="{172D9ABF-53C8-4ADD-8911-32697E791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271" y="452673"/>
            <a:ext cx="1702052" cy="124675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7478AE-51C4-4BBB-BBC3-5B0F722A6CC7}"/>
              </a:ext>
            </a:extLst>
          </p:cNvPr>
          <p:cNvSpPr/>
          <p:nvPr/>
        </p:nvSpPr>
        <p:spPr>
          <a:xfrm>
            <a:off x="659479" y="536760"/>
            <a:ext cx="405752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kern="0" dirty="0">
                <a:solidFill>
                  <a:prstClr val="black"/>
                </a:solidFill>
                <a:cs typeface="Arial"/>
                <a:sym typeface="Arial"/>
              </a:rPr>
              <a:t>Ciblage, informations et relances   2/2</a:t>
            </a: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kern="0" dirty="0">
              <a:solidFill>
                <a:prstClr val="black"/>
              </a:solidFill>
              <a:cs typeface="Arial"/>
              <a:sym typeface="Arial"/>
            </a:endParaRPr>
          </a:p>
          <a:p>
            <a:pPr lvl="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F89AF8-4AEE-49D1-8AAD-AA99EF53F737}"/>
              </a:ext>
            </a:extLst>
          </p:cNvPr>
          <p:cNvSpPr/>
          <p:nvPr/>
        </p:nvSpPr>
        <p:spPr>
          <a:xfrm>
            <a:off x="-76200" y="1621715"/>
            <a:ext cx="57155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2" indent="-285750">
              <a:buFont typeface="Wingdings" panose="05000000000000000000" pitchFamily="2" charset="2"/>
              <a:buChar char="v"/>
              <a:defRPr/>
            </a:pPr>
            <a:endParaRPr lang="fr-FR" sz="1400" dirty="0"/>
          </a:p>
          <a:p>
            <a:pPr marL="742950" lvl="2" indent="-285750">
              <a:buFont typeface="Wingdings" panose="05000000000000000000" pitchFamily="2" charset="2"/>
              <a:buChar char="v"/>
              <a:defRPr/>
            </a:pPr>
            <a:endParaRPr lang="fr-FR" sz="1400" dirty="0"/>
          </a:p>
          <a:p>
            <a:pPr marL="742950" lvl="2" indent="-285750">
              <a:buFont typeface="Wingdings" panose="05000000000000000000" pitchFamily="2" charset="2"/>
              <a:buChar char="v"/>
              <a:defRPr/>
            </a:pPr>
            <a:endParaRPr lang="fr-FR" sz="1400" dirty="0"/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Entrepreneurs Individuels et Personnes Morales, clients de la Caisse depuis plus de 6 mois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Client actif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Numéro SIRET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Année bilan ≥18 mois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Chiffre d’affaires renseigné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Installés depuis plus de 2 ans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Titulaires d’un compte pro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TOP C vert : justificatif de domicile + ID + revenu + </a:t>
            </a:r>
            <a:r>
              <a:rPr lang="fr-FR" sz="1400" dirty="0" err="1"/>
              <a:t>Kbis</a:t>
            </a:r>
            <a:r>
              <a:rPr lang="fr-FR" sz="1400" dirty="0"/>
              <a:t>….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Note NIO  ≤ 6 et NIE ≤ 12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Cotation BDF ≤ à 6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E-mail et numéro de mobile renseignés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CA &gt; 80K€</a:t>
            </a:r>
          </a:p>
          <a:p>
            <a:pPr marL="1085850" lvl="2" indent="-1714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/>
              <a:t>Clients du segment PRO au sens McDonough</a:t>
            </a:r>
          </a:p>
          <a:p>
            <a:pPr lvl="2">
              <a:buClr>
                <a:srgbClr val="C00000"/>
              </a:buClr>
            </a:pPr>
            <a:endParaRPr lang="fr-FR" sz="1400" dirty="0"/>
          </a:p>
          <a:p>
            <a:pPr marL="1085850" lvl="2" indent="-171450">
              <a:buFont typeface="Wingdings" panose="05000000000000000000" pitchFamily="2" charset="2"/>
              <a:buChar char="ü"/>
            </a:pPr>
            <a:endParaRPr lang="fr-FR" sz="1400" dirty="0"/>
          </a:p>
          <a:p>
            <a:pPr marL="1085850" lvl="2" indent="-171450">
              <a:buFont typeface="Wingdings" panose="05000000000000000000" pitchFamily="2" charset="2"/>
              <a:buChar char="ü"/>
            </a:pPr>
            <a:endParaRPr lang="fr-FR" sz="1400" dirty="0"/>
          </a:p>
          <a:p>
            <a:pPr lvl="1"/>
            <a:endParaRPr lang="fr-FR" sz="1400" dirty="0"/>
          </a:p>
        </p:txBody>
      </p:sp>
      <p:sp>
        <p:nvSpPr>
          <p:cNvPr id="9" name="Espace réservé du contenu 9">
            <a:extLst>
              <a:ext uri="{FF2B5EF4-FFF2-40B4-BE49-F238E27FC236}">
                <a16:creationId xmlns:a16="http://schemas.microsoft.com/office/drawing/2014/main" id="{73860DA3-16D8-40CC-BA97-808E9A6D0E9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653511" y="2269450"/>
            <a:ext cx="6201864" cy="3742730"/>
          </a:xfrm>
        </p:spPr>
        <p:txBody>
          <a:bodyPr/>
          <a:lstStyle/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Exclusions des surveillances classiques (Banque de France, </a:t>
            </a:r>
            <a:r>
              <a:rPr lang="fr-FR" sz="1400" b="1" dirty="0"/>
              <a:t>Coface, Watch list)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b="1" dirty="0"/>
              <a:t>Exclusion </a:t>
            </a:r>
            <a:r>
              <a:rPr lang="fr-FR" sz="1400" dirty="0"/>
              <a:t>suite notes dégradées pendant la période de tirage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Exclusion des auto-entrepreneurs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Pas d’impayé dirigeant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Dirigeant en fonction depuis 24 mois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Dirigeant âgé de moins de 63 ans et 6 mois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Encours brut crédit-bail chez BPCE Lease &lt; 550 K€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Encours net crédit-bail BPCE Lease &lt; 275 K€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Exclusion des clients SCI et décédés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/>
              <a:t>Exclusion des clients avec une ligne de LCPA en cours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Exclusion Secteur d’activité : restauration rapide (5610C) puisque « rouge » dans notre schéma délégataire</a:t>
            </a:r>
          </a:p>
          <a:p>
            <a:pPr marL="1085850" lvl="2" indent="-171450">
              <a:buFont typeface="Wingdings" panose="05000000000000000000" pitchFamily="2" charset="2"/>
              <a:buChar char="ü"/>
            </a:pPr>
            <a:endParaRPr lang="fr-FR" sz="1400" dirty="0">
              <a:latin typeface="+mj-lt"/>
            </a:endParaRPr>
          </a:p>
          <a:p>
            <a:pPr marL="0" indent="0">
              <a:buNone/>
            </a:pPr>
            <a:endParaRPr lang="fr-FR" sz="14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4BADDF-A976-44BF-804D-8A4A30E08F7D}"/>
              </a:ext>
            </a:extLst>
          </p:cNvPr>
          <p:cNvSpPr/>
          <p:nvPr/>
        </p:nvSpPr>
        <p:spPr>
          <a:xfrm>
            <a:off x="766393" y="1606034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Les critères d’éligibilité</a:t>
            </a:r>
          </a:p>
        </p:txBody>
      </p:sp>
    </p:spTree>
    <p:extLst>
      <p:ext uri="{BB962C8B-B14F-4D97-AF65-F5344CB8AC3E}">
        <p14:creationId xmlns:p14="http://schemas.microsoft.com/office/powerpoint/2010/main" val="144473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CF04412-21F3-48C9-B101-042F7EF9F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465" y="3360145"/>
            <a:ext cx="2519608" cy="1213472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7478AE-51C4-4BBB-BBC3-5B0F722A6CC7}"/>
              </a:ext>
            </a:extLst>
          </p:cNvPr>
          <p:cNvSpPr/>
          <p:nvPr/>
        </p:nvSpPr>
        <p:spPr>
          <a:xfrm>
            <a:off x="659479" y="53676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kern="0" dirty="0">
                <a:solidFill>
                  <a:prstClr val="black"/>
                </a:solidFill>
                <a:cs typeface="Arial"/>
                <a:sym typeface="Arial"/>
              </a:rPr>
              <a:t>Votre rôle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10C4D5-BC00-4F5E-B5B7-D81CD24931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247"/>
          <a:stretch/>
        </p:blipFill>
        <p:spPr>
          <a:xfrm>
            <a:off x="9693903" y="497940"/>
            <a:ext cx="2381582" cy="17189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525DB4-5EB2-45CA-B870-2B1D91CA02A8}"/>
              </a:ext>
            </a:extLst>
          </p:cNvPr>
          <p:cNvSpPr txBox="1"/>
          <p:nvPr/>
        </p:nvSpPr>
        <p:spPr>
          <a:xfrm>
            <a:off x="1656370" y="2359518"/>
            <a:ext cx="94408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Faire activer les clients dans les 3 mois. A défaut l’enveloppe est annulée.</a:t>
            </a:r>
          </a:p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Pour rappel si l’enveloppe est activée, le client a 1 an pour débloquer les fonds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dirty="0"/>
              <a:t>L’activation de l’enveloppe ne génère aucun frais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Relancer les clients qui n’ont pas signé le contrat de prêt (requête dédiée)</a:t>
            </a:r>
          </a:p>
        </p:txBody>
      </p:sp>
    </p:spTree>
    <p:extLst>
      <p:ext uri="{BB962C8B-B14F-4D97-AF65-F5344CB8AC3E}">
        <p14:creationId xmlns:p14="http://schemas.microsoft.com/office/powerpoint/2010/main" val="3062766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6CF1A38-2493-48FB-8ED6-B9DA2FB8B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41899" flipH="1">
            <a:off x="2719566" y="2410540"/>
            <a:ext cx="1097121" cy="51269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Le crédit digital PRO (enveloppes pré-acceptées)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7478AE-51C4-4BBB-BBC3-5B0F722A6CC7}"/>
              </a:ext>
            </a:extLst>
          </p:cNvPr>
          <p:cNvSpPr/>
          <p:nvPr/>
        </p:nvSpPr>
        <p:spPr>
          <a:xfrm>
            <a:off x="659479" y="5367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kern="0" dirty="0">
                <a:solidFill>
                  <a:prstClr val="black"/>
                </a:solidFill>
                <a:cs typeface="Arial"/>
                <a:sym typeface="Arial"/>
              </a:rPr>
              <a:t>Les supports 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9A21C5-CB8B-4DBF-A88B-571968335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087" y="563937"/>
            <a:ext cx="2523963" cy="1438781"/>
          </a:xfrm>
          <a:prstGeom prst="rect">
            <a:avLst/>
          </a:prstGeom>
        </p:spPr>
      </p:pic>
      <p:pic>
        <p:nvPicPr>
          <p:cNvPr id="15" name="Image 14">
            <a:hlinkClick r:id="rId5"/>
            <a:extLst>
              <a:ext uri="{FF2B5EF4-FFF2-40B4-BE49-F238E27FC236}">
                <a16:creationId xmlns:a16="http://schemas.microsoft.com/office/drawing/2014/main" id="{0C2A2801-5FDE-45CC-B3CD-72B2DEA4B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2656" y="1629623"/>
            <a:ext cx="4892716" cy="4357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1B17C74-63D8-40F6-817D-B7270C23A592}"/>
              </a:ext>
            </a:extLst>
          </p:cNvPr>
          <p:cNvSpPr txBox="1"/>
          <p:nvPr/>
        </p:nvSpPr>
        <p:spPr>
          <a:xfrm>
            <a:off x="679011" y="1647732"/>
            <a:ext cx="259834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Un simulateur à votre disposition (vue client)</a:t>
            </a:r>
          </a:p>
        </p:txBody>
      </p:sp>
      <p:pic>
        <p:nvPicPr>
          <p:cNvPr id="17" name="Image 16">
            <a:hlinkClick r:id="rId5"/>
            <a:extLst>
              <a:ext uri="{FF2B5EF4-FFF2-40B4-BE49-F238E27FC236}">
                <a16:creationId xmlns:a16="http://schemas.microsoft.com/office/drawing/2014/main" id="{A5CF6FD3-21A9-4C3F-BDD3-51C247225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7709" y="5344964"/>
            <a:ext cx="1109210" cy="107319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7BED0A-411D-4D61-8183-993ED171A9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3211" y="6101450"/>
            <a:ext cx="463336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8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1850" y="3057630"/>
            <a:ext cx="4284639" cy="1621248"/>
          </a:xfrm>
        </p:spPr>
        <p:txBody>
          <a:bodyPr/>
          <a:lstStyle/>
          <a:p>
            <a:r>
              <a:rPr lang="fr-FR" sz="2400" dirty="0"/>
              <a:t>Le crédit Digital Pro                                  </a:t>
            </a:r>
          </a:p>
          <a:p>
            <a:r>
              <a:rPr lang="fr-FR" sz="2400" dirty="0"/>
              <a:t>MyOpéFin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1B2A27-7F08-4AF0-9D94-283B9F92D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134" y="3567066"/>
            <a:ext cx="3360967" cy="73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022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Qu’est-ce que c’est?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8A4BC5-9507-4228-9190-BC80C0A6C757}"/>
              </a:ext>
            </a:extLst>
          </p:cNvPr>
          <p:cNvSpPr/>
          <p:nvPr/>
        </p:nvSpPr>
        <p:spPr>
          <a:xfrm>
            <a:off x="1164879" y="2091848"/>
            <a:ext cx="986224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r>
              <a:rPr lang="fr-FR" dirty="0">
                <a:solidFill>
                  <a:prstClr val="black"/>
                </a:solidFill>
              </a:rPr>
              <a:t>C’est un parcours digital de demande de financement </a:t>
            </a:r>
            <a:r>
              <a:rPr lang="fr-FR" b="1" u="sng" dirty="0">
                <a:solidFill>
                  <a:prstClr val="black"/>
                </a:solidFill>
              </a:rPr>
              <a:t>MLT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dirty="0">
                <a:solidFill>
                  <a:prstClr val="black"/>
                </a:solidFill>
              </a:rPr>
              <a:t>destiné à  nos clients PRO / BDR</a:t>
            </a: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endParaRPr lang="fr-FR" dirty="0">
              <a:solidFill>
                <a:prstClr val="black"/>
              </a:solidFill>
            </a:endParaRP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r>
              <a:rPr lang="fr-FR" dirty="0">
                <a:solidFill>
                  <a:prstClr val="black"/>
                </a:solidFill>
              </a:rPr>
              <a:t>Un parcours permettant à nos clients de réaliser en toute autonomie une </a:t>
            </a:r>
            <a:r>
              <a:rPr lang="fr-FR" b="1" dirty="0">
                <a:solidFill>
                  <a:prstClr val="black"/>
                </a:solidFill>
              </a:rPr>
              <a:t>demande de  financement d’équipement professionnel</a:t>
            </a:r>
            <a:r>
              <a:rPr lang="fr-FR" dirty="0">
                <a:solidFill>
                  <a:prstClr val="black"/>
                </a:solidFill>
              </a:rPr>
              <a:t> (véhicule, matériel ou travaux) d’une durée allant de 1 à 15 ans.</a:t>
            </a: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endParaRPr lang="fr-FR" dirty="0">
              <a:solidFill>
                <a:prstClr val="black"/>
              </a:solidFill>
            </a:endParaRP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r>
              <a:rPr lang="fr-FR" dirty="0">
                <a:solidFill>
                  <a:prstClr val="black"/>
                </a:solidFill>
              </a:rPr>
              <a:t>Un parcours accessible depuis l’espace sécurisé CENET pour tous nos clients </a:t>
            </a: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endParaRPr lang="fr-FR" dirty="0">
              <a:solidFill>
                <a:prstClr val="black"/>
              </a:solidFill>
            </a:endParaRPr>
          </a:p>
          <a:p>
            <a:pPr marL="285750" indent="-285750" algn="just">
              <a:spcAft>
                <a:spcPts val="200"/>
              </a:spcAft>
              <a:buFont typeface="Wingdings" panose="05000000000000000000" pitchFamily="2" charset="2"/>
              <a:buChar char="q"/>
            </a:pP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95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Principe de fonctionnement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C50B90F-A57C-49F2-8F35-BE8B74C56C9D}"/>
              </a:ext>
            </a:extLst>
          </p:cNvPr>
          <p:cNvSpPr txBox="1"/>
          <p:nvPr/>
        </p:nvSpPr>
        <p:spPr>
          <a:xfrm>
            <a:off x="1532611" y="1765425"/>
            <a:ext cx="4198233" cy="261645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5720" tIns="45720" rIns="45720" bIns="45720" numCol="1" spcCol="1270" anchor="ctr" anchorCtr="0">
            <a:noAutofit/>
          </a:bodyPr>
          <a:lstStyle>
            <a:defPPr>
              <a:defRPr lang="de-DE"/>
            </a:defPPr>
            <a:lvl1pPr defTabSz="533400">
              <a:spcBef>
                <a:spcPct val="0"/>
              </a:spcBef>
              <a:spcAft>
                <a:spcPct val="35000"/>
              </a:spcAft>
              <a:defRPr sz="800" b="1" i="1">
                <a:solidFill>
                  <a:srgbClr val="333333"/>
                </a:solidFill>
                <a:cs typeface="Calibri" panose="020F0502020204030204" pitchFamily="34" charset="0"/>
              </a:defRPr>
            </a:lvl1pPr>
            <a:lvl2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pPr marL="0" marR="0" lvl="0" indent="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CONDITIONS DE VISUALISATION DU PARCOURS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DETENIR UN ABONNEMENT CENET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CE net Comptes, CE net Remises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CE net EDI (hors abonnés EBICS TS)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PROFIL CLIENT CENET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UTILISATEUR PRINCIPAL (par défaut) 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ADMIN-UTILISATEUR (par défaut) 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UTILISATEURS HABILITES EN CREATION OU SUIVI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06CBA9-025D-4670-A442-B04F3C552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794" y="2764453"/>
            <a:ext cx="1105054" cy="8764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7232FE-1CA6-4114-B0B0-2C633D33EC41}"/>
              </a:ext>
            </a:extLst>
          </p:cNvPr>
          <p:cNvSpPr txBox="1"/>
          <p:nvPr/>
        </p:nvSpPr>
        <p:spPr>
          <a:xfrm>
            <a:off x="7495932" y="1566249"/>
            <a:ext cx="4795656" cy="258936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45720" tIns="45720" rIns="45720" bIns="45720" numCol="1" spcCol="1270" anchor="ctr" anchorCtr="0">
            <a:noAutofit/>
          </a:bodyPr>
          <a:lstStyle>
            <a:defPPr>
              <a:defRPr lang="de-DE"/>
            </a:defPPr>
            <a:lvl1pPr defTabSz="533400">
              <a:spcBef>
                <a:spcPct val="0"/>
              </a:spcBef>
              <a:spcAft>
                <a:spcPct val="35000"/>
              </a:spcAft>
              <a:defRPr sz="800" b="1" i="1">
                <a:solidFill>
                  <a:srgbClr val="333333"/>
                </a:solidFill>
                <a:cs typeface="Calibri" panose="020F0502020204030204" pitchFamily="34" charset="0"/>
              </a:defRPr>
            </a:lvl1pPr>
            <a:lvl2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pPr marL="0" marR="0" lvl="0" indent="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CONDITION D’ACCES AU PARCOURS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kern="0" dirty="0"/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PROFIL RISQUES CLIENT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NIO ≤ 007- NIE ≤ 12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1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PRESENCE D’UN « SUIVI PAR »</a:t>
            </a:r>
          </a:p>
          <a:p>
            <a:pPr marL="895350" marR="0" lvl="0" indent="-171450" defTabSz="533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33E1BA4-1D8E-44D9-9CA7-38E906F95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962" y="2598686"/>
            <a:ext cx="1295581" cy="11717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EF0EB4-C2D5-4AB1-843F-548B14ED6FED}"/>
              </a:ext>
            </a:extLst>
          </p:cNvPr>
          <p:cNvSpPr/>
          <p:nvPr/>
        </p:nvSpPr>
        <p:spPr>
          <a:xfrm>
            <a:off x="805758" y="1783533"/>
            <a:ext cx="5106155" cy="289710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48395-E52B-4DB2-A90C-478465765D31}"/>
              </a:ext>
            </a:extLst>
          </p:cNvPr>
          <p:cNvSpPr/>
          <p:nvPr/>
        </p:nvSpPr>
        <p:spPr>
          <a:xfrm>
            <a:off x="6364586" y="1774480"/>
            <a:ext cx="5106155" cy="289710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005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client depuis son espace sécurisé CENET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E8C424-0662-4B3A-96F4-F76DD0BAC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7567" y="1874067"/>
            <a:ext cx="9206657" cy="31551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FB9813-5232-4668-9A55-1FE2A6D47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63" y="2734145"/>
            <a:ext cx="1430447" cy="944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252DE0-8864-4E54-9C5C-820E180B71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89" b="92135" l="6667" r="91667">
                        <a14:foregroundMark x1="38333" y1="93258" x2="38333" y2="93258"/>
                        <a14:foregroundMark x1="7222" y1="46067" x2="7222" y2="46067"/>
                        <a14:foregroundMark x1="91667" y1="49438" x2="91667" y2="49438"/>
                        <a14:foregroundMark x1="88889" y1="65169" x2="88889" y2="65169"/>
                        <a14:foregroundMark x1="91111" y1="33708" x2="91111" y2="337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702753" y="3096285"/>
            <a:ext cx="343330" cy="31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71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5E7B1B3-7D54-4B95-8E9C-47C9FE4F8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752" y="3050536"/>
            <a:ext cx="3711919" cy="3205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609DFB3-A5F6-4F24-AC9F-B6C4F6451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144" y="3150606"/>
            <a:ext cx="3552614" cy="1383446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client depuis son espace sécurisé CENET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732880-794D-4517-9A50-A6CA805A98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367" y="2018923"/>
            <a:ext cx="3558261" cy="1249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BF9DD-8258-46A8-997B-228D51FB4D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1938" y="2876475"/>
            <a:ext cx="2749353" cy="1338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0D9174-B2C3-457C-8306-2A2265CC88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0376" y="4681748"/>
            <a:ext cx="3622938" cy="1157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678188-44B1-46C2-8177-83332331D9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7654" y="1825377"/>
            <a:ext cx="3779177" cy="983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4E9367-8A80-4929-A197-2E8334B246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2440" y="2653541"/>
            <a:ext cx="2571156" cy="374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12CB79-FC08-47E0-BD46-6DF94BACF7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398" y="2048586"/>
            <a:ext cx="2734149" cy="338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E26DDD4-B548-44AC-B6AB-E6BBCBFFE293}"/>
              </a:ext>
            </a:extLst>
          </p:cNvPr>
          <p:cNvSpPr txBox="1"/>
          <p:nvPr/>
        </p:nvSpPr>
        <p:spPr>
          <a:xfrm>
            <a:off x="706170" y="1385180"/>
            <a:ext cx="4599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Un parcours simple et intuitif pour le client…</a:t>
            </a:r>
          </a:p>
        </p:txBody>
      </p:sp>
    </p:spTree>
    <p:extLst>
      <p:ext uri="{BB962C8B-B14F-4D97-AF65-F5344CB8AC3E}">
        <p14:creationId xmlns:p14="http://schemas.microsoft.com/office/powerpoint/2010/main" val="3776584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client depuis son espace sécurisé CENET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67B20B-FF5F-40C2-AEBB-49CB61F0F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420" y="1420477"/>
            <a:ext cx="3748134" cy="478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F4B5D4-716E-468F-BC64-4D6CA4E3D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3853" y="1877581"/>
            <a:ext cx="3453943" cy="3676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27A09A-FAAD-42A4-8352-AAC3E56FC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7845" y="2553076"/>
            <a:ext cx="4054487" cy="214567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361ADE-C209-4273-AB42-70288327F961}"/>
              </a:ext>
            </a:extLst>
          </p:cNvPr>
          <p:cNvSpPr txBox="1"/>
          <p:nvPr/>
        </p:nvSpPr>
        <p:spPr>
          <a:xfrm>
            <a:off x="968719" y="1539090"/>
            <a:ext cx="4997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Quels justificatifs le client doit-il fournir ?</a:t>
            </a:r>
          </a:p>
        </p:txBody>
      </p:sp>
    </p:spTree>
    <p:extLst>
      <p:ext uri="{BB962C8B-B14F-4D97-AF65-F5344CB8AC3E}">
        <p14:creationId xmlns:p14="http://schemas.microsoft.com/office/powerpoint/2010/main" val="2181632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client depuis son espace sécurisé CENET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E249C9-E251-48B4-BDDE-C395695D6E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90"/>
          <a:stretch/>
        </p:blipFill>
        <p:spPr>
          <a:xfrm>
            <a:off x="4372824" y="977774"/>
            <a:ext cx="7096113" cy="54535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681B89-8E06-43C9-BD31-D78A67659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04" y="2352617"/>
            <a:ext cx="3990743" cy="240280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4CC0063-86B5-4E01-9E01-4DB171247112}"/>
              </a:ext>
            </a:extLst>
          </p:cNvPr>
          <p:cNvSpPr txBox="1"/>
          <p:nvPr/>
        </p:nvSpPr>
        <p:spPr>
          <a:xfrm>
            <a:off x="298763" y="1566248"/>
            <a:ext cx="4057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Quel suivi pour mon client sur le parcours sur son espace CENET ?</a:t>
            </a:r>
          </a:p>
        </p:txBody>
      </p:sp>
    </p:spTree>
    <p:extLst>
      <p:ext uri="{BB962C8B-B14F-4D97-AF65-F5344CB8AC3E}">
        <p14:creationId xmlns:p14="http://schemas.microsoft.com/office/powerpoint/2010/main" val="1951364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client depuis son espace sécurisé CENET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D23D31-7040-4B09-B0CD-326E8A605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134" y="2573189"/>
            <a:ext cx="4627136" cy="17815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94474B-5F3A-4970-9A9C-B8425BEE3A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10" t="2380" r="2631" b="4189"/>
          <a:stretch/>
        </p:blipFill>
        <p:spPr>
          <a:xfrm>
            <a:off x="7007381" y="1584357"/>
            <a:ext cx="4599161" cy="46806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4214C9-7106-45A6-9B24-E35EE8C9768F}"/>
              </a:ext>
            </a:extLst>
          </p:cNvPr>
          <p:cNvSpPr txBox="1"/>
          <p:nvPr/>
        </p:nvSpPr>
        <p:spPr>
          <a:xfrm>
            <a:off x="778596" y="1575303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Quel suivi pour mon client sur l’avancement de sa demande de financement?</a:t>
            </a:r>
          </a:p>
        </p:txBody>
      </p:sp>
    </p:spTree>
    <p:extLst>
      <p:ext uri="{BB962C8B-B14F-4D97-AF65-F5344CB8AC3E}">
        <p14:creationId xmlns:p14="http://schemas.microsoft.com/office/powerpoint/2010/main" val="4007365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conseiller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D2592F-ED00-4D16-A710-81294398F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8" b="91288" l="9831" r="89831">
                        <a14:foregroundMark x1="34915" y1="33712" x2="34915" y2="33712"/>
                        <a14:foregroundMark x1="24068" y1="78030" x2="24068" y2="78030"/>
                        <a14:foregroundMark x1="24068" y1="60227" x2="24068" y2="60227"/>
                        <a14:foregroundMark x1="27458" y1="75000" x2="27458" y2="75000"/>
                        <a14:foregroundMark x1="33559" y1="66667" x2="33559" y2="66667"/>
                        <a14:foregroundMark x1="25085" y1="74242" x2="25085" y2="74242"/>
                        <a14:foregroundMark x1="64407" y1="57576" x2="64407" y2="57576"/>
                        <a14:foregroundMark x1="60000" y1="57197" x2="60000" y2="57197"/>
                        <a14:foregroundMark x1="61356" y1="51515" x2="61356" y2="51515"/>
                        <a14:foregroundMark x1="58983" y1="40909" x2="58983" y2="40909"/>
                        <a14:foregroundMark x1="69831" y1="29924" x2="69831" y2="29924"/>
                        <a14:foregroundMark x1="84746" y1="77273" x2="84746" y2="77273"/>
                        <a14:foregroundMark x1="74237" y1="89394" x2="74237" y2="89394"/>
                        <a14:foregroundMark x1="39322" y1="82197" x2="39322" y2="82197"/>
                        <a14:foregroundMark x1="27458" y1="60227" x2="27458" y2="60227"/>
                        <a14:foregroundMark x1="69492" y1="29167" x2="69492" y2="29167"/>
                        <a14:foregroundMark x1="68136" y1="30303" x2="68136" y2="30303"/>
                        <a14:foregroundMark x1="60678" y1="43182" x2="60678" y2="43182"/>
                        <a14:foregroundMark x1="62034" y1="50000" x2="62034" y2="50000"/>
                        <a14:foregroundMark x1="9831" y1="91288" x2="9831" y2="912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1842" y="0"/>
            <a:ext cx="1720158" cy="1256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9629250-E462-475E-BBAC-4B4A9D1AC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934" y="1557592"/>
            <a:ext cx="6410056" cy="407714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8BAC331-F7A0-448B-890B-D1C3E88E2F07}"/>
              </a:ext>
            </a:extLst>
          </p:cNvPr>
          <p:cNvSpPr txBox="1"/>
          <p:nvPr/>
        </p:nvSpPr>
        <p:spPr>
          <a:xfrm>
            <a:off x="615635" y="1457607"/>
            <a:ext cx="3902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Comment suivre les demandes de financement transmises par le client en selfcare?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8C02925-4C26-4A2F-A87B-69201E274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03" y="2806575"/>
            <a:ext cx="3903805" cy="16630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86D9FC-8334-49D2-A40C-C5F1AED33BD1}"/>
              </a:ext>
            </a:extLst>
          </p:cNvPr>
          <p:cNvSpPr/>
          <p:nvPr/>
        </p:nvSpPr>
        <p:spPr>
          <a:xfrm>
            <a:off x="4888871" y="2924269"/>
            <a:ext cx="1557196" cy="3892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88EA57-041F-4034-B4F1-0FFDEC556B24}"/>
              </a:ext>
            </a:extLst>
          </p:cNvPr>
          <p:cNvSpPr/>
          <p:nvPr/>
        </p:nvSpPr>
        <p:spPr>
          <a:xfrm>
            <a:off x="9650993" y="3313568"/>
            <a:ext cx="1611517" cy="5522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C1D9C3-AE91-416A-915A-B9F65A4BADA8}"/>
              </a:ext>
            </a:extLst>
          </p:cNvPr>
          <p:cNvSpPr/>
          <p:nvPr/>
        </p:nvSpPr>
        <p:spPr>
          <a:xfrm>
            <a:off x="7052650" y="2480650"/>
            <a:ext cx="1149790" cy="3892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C083F71-FD3C-49BA-83F0-4BD54F1EEA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69" b="89952" l="4950" r="89604">
                        <a14:foregroundMark x1="4950" y1="81818" x2="4950" y2="81818"/>
                        <a14:foregroundMark x1="41089" y1="48804" x2="41089" y2="48804"/>
                        <a14:foregroundMark x1="66832" y1="53110" x2="66832" y2="53110"/>
                        <a14:foregroundMark x1="80198" y1="82775" x2="80198" y2="82775"/>
                        <a14:foregroundMark x1="42079" y1="65550" x2="42079" y2="65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9093" y="1585529"/>
            <a:ext cx="950088" cy="98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52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parcours côté conseiller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D2592F-ED00-4D16-A710-81294398F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8" b="91288" l="9831" r="89831">
                        <a14:foregroundMark x1="34915" y1="33712" x2="34915" y2="33712"/>
                        <a14:foregroundMark x1="24068" y1="78030" x2="24068" y2="78030"/>
                        <a14:foregroundMark x1="24068" y1="60227" x2="24068" y2="60227"/>
                        <a14:foregroundMark x1="27458" y1="75000" x2="27458" y2="75000"/>
                        <a14:foregroundMark x1="33559" y1="66667" x2="33559" y2="66667"/>
                        <a14:foregroundMark x1="25085" y1="74242" x2="25085" y2="74242"/>
                        <a14:foregroundMark x1="64407" y1="57576" x2="64407" y2="57576"/>
                        <a14:foregroundMark x1="60000" y1="57197" x2="60000" y2="57197"/>
                        <a14:foregroundMark x1="61356" y1="51515" x2="61356" y2="51515"/>
                        <a14:foregroundMark x1="58983" y1="40909" x2="58983" y2="40909"/>
                        <a14:foregroundMark x1="69831" y1="29924" x2="69831" y2="29924"/>
                        <a14:foregroundMark x1="84746" y1="77273" x2="84746" y2="77273"/>
                        <a14:foregroundMark x1="74237" y1="89394" x2="74237" y2="89394"/>
                        <a14:foregroundMark x1="39322" y1="82197" x2="39322" y2="82197"/>
                        <a14:foregroundMark x1="27458" y1="60227" x2="27458" y2="60227"/>
                        <a14:foregroundMark x1="69492" y1="29167" x2="69492" y2="29167"/>
                        <a14:foregroundMark x1="68136" y1="30303" x2="68136" y2="30303"/>
                        <a14:foregroundMark x1="60678" y1="43182" x2="60678" y2="43182"/>
                        <a14:foregroundMark x1="62034" y1="50000" x2="62034" y2="50000"/>
                        <a14:foregroundMark x1="9831" y1="91288" x2="9831" y2="912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1842" y="0"/>
            <a:ext cx="1720158" cy="12566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8BAC331-F7A0-448B-890B-D1C3E88E2F07}"/>
              </a:ext>
            </a:extLst>
          </p:cNvPr>
          <p:cNvSpPr txBox="1"/>
          <p:nvPr/>
        </p:nvSpPr>
        <p:spPr>
          <a:xfrm>
            <a:off x="669954" y="1358019"/>
            <a:ext cx="9614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Comment suivre les demandes de financement transmises par le client en selfcare?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3403C2-3322-44D9-8717-36C148C1C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371" y="1883120"/>
            <a:ext cx="8226544" cy="37390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CE2E56-2061-4531-83B0-6155C2175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6464" y="3505314"/>
            <a:ext cx="561864" cy="490138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19B9B2D-6D2B-4CBD-AFDC-4E94B08B1AD2}"/>
              </a:ext>
            </a:extLst>
          </p:cNvPr>
          <p:cNvSpPr/>
          <p:nvPr/>
        </p:nvSpPr>
        <p:spPr>
          <a:xfrm>
            <a:off x="10664982" y="3395049"/>
            <a:ext cx="724277" cy="72427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5A7C7B-A0EB-40F2-8868-89BA648E68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262" y="1883122"/>
            <a:ext cx="2999428" cy="37209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29CC0A-482B-4103-9430-942BBE6D01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787" y="5002890"/>
            <a:ext cx="3224147" cy="1688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9838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étapes importantes du parcours…de MyOpéFin à DEFI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D2592F-ED00-4D16-A710-81294398F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8" b="91288" l="9831" r="89831">
                        <a14:foregroundMark x1="34915" y1="33712" x2="34915" y2="33712"/>
                        <a14:foregroundMark x1="24068" y1="78030" x2="24068" y2="78030"/>
                        <a14:foregroundMark x1="24068" y1="60227" x2="24068" y2="60227"/>
                        <a14:foregroundMark x1="27458" y1="75000" x2="27458" y2="75000"/>
                        <a14:foregroundMark x1="33559" y1="66667" x2="33559" y2="66667"/>
                        <a14:foregroundMark x1="25085" y1="74242" x2="25085" y2="74242"/>
                        <a14:foregroundMark x1="64407" y1="57576" x2="64407" y2="57576"/>
                        <a14:foregroundMark x1="60000" y1="57197" x2="60000" y2="57197"/>
                        <a14:foregroundMark x1="61356" y1="51515" x2="61356" y2="51515"/>
                        <a14:foregroundMark x1="58983" y1="40909" x2="58983" y2="40909"/>
                        <a14:foregroundMark x1="69831" y1="29924" x2="69831" y2="29924"/>
                        <a14:foregroundMark x1="84746" y1="77273" x2="84746" y2="77273"/>
                        <a14:foregroundMark x1="74237" y1="89394" x2="74237" y2="89394"/>
                        <a14:foregroundMark x1="39322" y1="82197" x2="39322" y2="82197"/>
                        <a14:foregroundMark x1="27458" y1="60227" x2="27458" y2="60227"/>
                        <a14:foregroundMark x1="69492" y1="29167" x2="69492" y2="29167"/>
                        <a14:foregroundMark x1="68136" y1="30303" x2="68136" y2="30303"/>
                        <a14:foregroundMark x1="60678" y1="43182" x2="60678" y2="43182"/>
                        <a14:foregroundMark x1="62034" y1="50000" x2="62034" y2="50000"/>
                        <a14:foregroundMark x1="9831" y1="91288" x2="9831" y2="912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1842" y="0"/>
            <a:ext cx="1720158" cy="1256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ACBB42C-97DF-4824-BC98-87F8F6EEE004}"/>
              </a:ext>
            </a:extLst>
          </p:cNvPr>
          <p:cNvSpPr txBox="1"/>
          <p:nvPr/>
        </p:nvSpPr>
        <p:spPr>
          <a:xfrm>
            <a:off x="739364" y="1982708"/>
            <a:ext cx="1134399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Vous analysez la demande de financement de votre client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Vous récupérez les pièces pour contrôle depuis MyOpéFin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Vous prenez contact avec le client pour affiner la demande (ADE, appétence au CBM, garanties…)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Une fois l’analyse de la demande effectuée vous pouvez réaliser la proposition commerciale (alimentation automatique)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Dès validation de la proposition commerciale, vous en formalisez « l’ accord client » dans MyOpéFin pour accéder quasi automatiquement à DEFI en vue de son instruction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/>
              <a:t>Le dossier DEFI est déjà alimenté des données de la demande (objet, montant, emprunteur)</a:t>
            </a:r>
          </a:p>
          <a:p>
            <a:endParaRPr lang="fr-FR" sz="16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7CC16-7A8F-4D1F-807E-059C1653025A}"/>
              </a:ext>
            </a:extLst>
          </p:cNvPr>
          <p:cNvSpPr txBox="1"/>
          <p:nvPr/>
        </p:nvSpPr>
        <p:spPr>
          <a:xfrm>
            <a:off x="651850" y="1068309"/>
            <a:ext cx="9451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</a:rPr>
              <a:t>Vous avez retrouvé la demande de financement de votre client dans vos opportunités.</a:t>
            </a:r>
          </a:p>
          <a:p>
            <a:r>
              <a:rPr lang="fr-FR" sz="1600" dirty="0">
                <a:solidFill>
                  <a:srgbClr val="C00000"/>
                </a:solidFill>
              </a:rPr>
              <a:t>Que se passe t’il après?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6922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65" y="-136745"/>
            <a:ext cx="10980738" cy="720000"/>
          </a:xfrm>
        </p:spPr>
        <p:txBody>
          <a:bodyPr/>
          <a:lstStyle/>
          <a:p>
            <a:r>
              <a:rPr lang="fr-FR" dirty="0"/>
              <a:t>MyOpéFin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B4393D-71AF-465E-A6B0-84E92461B2FE}"/>
              </a:ext>
            </a:extLst>
          </p:cNvPr>
          <p:cNvSpPr txBox="1"/>
          <p:nvPr/>
        </p:nvSpPr>
        <p:spPr>
          <a:xfrm>
            <a:off x="661851" y="583476"/>
            <a:ext cx="649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résumé en moins de 2mn…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70EE84-B2EB-41CD-AEBE-1805AA0F8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71" b="89694" l="7789" r="97636">
                        <a14:foregroundMark x1="19054" y1="67688" x2="19054" y2="67688"/>
                        <a14:foregroundMark x1="19054" y1="67688" x2="19054" y2="67688"/>
                        <a14:foregroundMark x1="18220" y1="68802" x2="16551" y2="76045"/>
                        <a14:foregroundMark x1="21836" y1="68245" x2="7789" y2="67967"/>
                        <a14:foregroundMark x1="67455" y1="67688" x2="73574" y2="80223"/>
                        <a14:foregroundMark x1="75800" y1="69916" x2="15994" y2="67967"/>
                        <a14:foregroundMark x1="15994" y1="67967" x2="25174" y2="69081"/>
                        <a14:foregroundMark x1="25174" y1="69081" x2="35883" y2="64067"/>
                        <a14:foregroundMark x1="35883" y1="64067" x2="36857" y2="58217"/>
                        <a14:foregroundMark x1="69958" y1="43175" x2="65229" y2="54318"/>
                        <a14:foregroundMark x1="75104" y1="41783" x2="74270" y2="60724"/>
                        <a14:foregroundMark x1="74270" y1="60724" x2="76912" y2="43454"/>
                        <a14:foregroundMark x1="76912" y1="43454" x2="82754" y2="28412"/>
                        <a14:foregroundMark x1="82754" y1="28412" x2="94019" y2="23398"/>
                        <a14:foregroundMark x1="94019" y1="23398" x2="93046" y2="41504"/>
                        <a14:foregroundMark x1="93046" y1="41504" x2="90821" y2="23120"/>
                        <a14:foregroundMark x1="90821" y1="23120" x2="94576" y2="24513"/>
                        <a14:foregroundMark x1="27121" y1="39833" x2="25452" y2="40669"/>
                        <a14:foregroundMark x1="27538" y1="35097" x2="27538" y2="35097"/>
                        <a14:foregroundMark x1="91238" y1="39833" x2="87900" y2="44847"/>
                        <a14:foregroundMark x1="92211" y1="7521" x2="97636" y2="22284"/>
                        <a14:foregroundMark x1="97636" y1="22284" x2="89986" y2="11421"/>
                        <a14:foregroundMark x1="89986" y1="11421" x2="87622" y2="17827"/>
                        <a14:foregroundMark x1="25591" y1="35933" x2="26843" y2="37604"/>
                        <a14:foregroundMark x1="23922" y1="42340" x2="21975" y2="47632"/>
                        <a14:foregroundMark x1="37552" y1="57939" x2="37830" y2="67688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1" y="0"/>
            <a:ext cx="3657599" cy="1826256"/>
          </a:xfrm>
          <a:prstGeom prst="rect">
            <a:avLst/>
          </a:prstGeom>
        </p:spPr>
      </p:pic>
      <p:pic>
        <p:nvPicPr>
          <p:cNvPr id="5" name="CMLT_CE_ CONSEILLER - Copie">
            <a:hlinkClick r:id="" action="ppaction://media"/>
            <a:extLst>
              <a:ext uri="{FF2B5EF4-FFF2-40B4-BE49-F238E27FC236}">
                <a16:creationId xmlns:a16="http://schemas.microsoft.com/office/drawing/2014/main" id="{0076A7E9-E9A7-40A9-B83C-D1AF1BDD530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73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918923" y="4361520"/>
            <a:ext cx="1743663" cy="9808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F398CA-6E54-4C47-BE99-3E3A12CDA3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5563" y="2049623"/>
            <a:ext cx="5922656" cy="32800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1FDC51-EFBB-43D9-9ACA-6810D8EE1108}"/>
              </a:ext>
            </a:extLst>
          </p:cNvPr>
          <p:cNvSpPr txBox="1"/>
          <p:nvPr/>
        </p:nvSpPr>
        <p:spPr>
          <a:xfrm>
            <a:off x="4226218" y="5371139"/>
            <a:ext cx="5371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Cliquez sur l’image en mode diaporama pour lire la vidéo</a:t>
            </a:r>
          </a:p>
        </p:txBody>
      </p:sp>
    </p:spTree>
    <p:extLst>
      <p:ext uri="{BB962C8B-B14F-4D97-AF65-F5344CB8AC3E}">
        <p14:creationId xmlns:p14="http://schemas.microsoft.com/office/powerpoint/2010/main" val="129742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8003</TotalTime>
  <Words>1465</Words>
  <Application>Microsoft Office PowerPoint</Application>
  <PresentationFormat>Grand écran</PresentationFormat>
  <Paragraphs>225</Paragraphs>
  <Slides>25</Slides>
  <Notes>23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Calibri</vt:lpstr>
      <vt:lpstr>Montserrat Black</vt:lpstr>
      <vt:lpstr>Montserrat ExtraLight</vt:lpstr>
      <vt:lpstr>Ubuntu Light</vt:lpstr>
      <vt:lpstr>Wingdings</vt:lpstr>
      <vt:lpstr>Thème Office</vt:lpstr>
      <vt:lpstr>1_Thème Office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403</cp:revision>
  <dcterms:created xsi:type="dcterms:W3CDTF">2020-06-24T09:20:11Z</dcterms:created>
  <dcterms:modified xsi:type="dcterms:W3CDTF">2023-03-09T15:57:58Z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