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5"/>
  </p:notesMasterIdLst>
  <p:sldIdLst>
    <p:sldId id="268" r:id="rId6"/>
    <p:sldId id="269" r:id="rId7"/>
    <p:sldId id="267" r:id="rId8"/>
    <p:sldId id="606" r:id="rId9"/>
    <p:sldId id="603" r:id="rId10"/>
    <p:sldId id="573" r:id="rId11"/>
    <p:sldId id="574" r:id="rId12"/>
    <p:sldId id="575" r:id="rId13"/>
    <p:sldId id="576" r:id="rId14"/>
    <p:sldId id="577" r:id="rId15"/>
    <p:sldId id="578" r:id="rId16"/>
    <p:sldId id="607" r:id="rId17"/>
    <p:sldId id="608" r:id="rId18"/>
    <p:sldId id="604" r:id="rId19"/>
    <p:sldId id="609" r:id="rId20"/>
    <p:sldId id="605" r:id="rId21"/>
    <p:sldId id="610" r:id="rId22"/>
    <p:sldId id="600" r:id="rId23"/>
    <p:sldId id="295" r:id="rId2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558C0E"/>
    <a:srgbClr val="3EAB36"/>
    <a:srgbClr val="005FAB"/>
    <a:srgbClr val="0057A6"/>
    <a:srgbClr val="2010D3"/>
    <a:srgbClr val="1D9DD9"/>
    <a:srgbClr val="FFD817"/>
    <a:srgbClr val="E60B15"/>
    <a:srgbClr val="1EA3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DEA44C-05D7-45FD-B121-8531EF5D2940}" v="18" dt="2023-05-17T09:03:24.0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0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HN Stephane [CEGEE]" userId="70069e50-c76b-40ea-827e-0da7eed2485a" providerId="ADAL" clId="{36DEA44C-05D7-45FD-B121-8531EF5D2940}"/>
    <pc:docChg chg="undo custSel modSld">
      <pc:chgData name="BOHN Stephane [CEGEE]" userId="70069e50-c76b-40ea-827e-0da7eed2485a" providerId="ADAL" clId="{36DEA44C-05D7-45FD-B121-8531EF5D2940}" dt="2023-05-17T15:27:54.129" v="64" actId="14100"/>
      <pc:docMkLst>
        <pc:docMk/>
      </pc:docMkLst>
      <pc:sldChg chg="modSp mod">
        <pc:chgData name="BOHN Stephane [CEGEE]" userId="70069e50-c76b-40ea-827e-0da7eed2485a" providerId="ADAL" clId="{36DEA44C-05D7-45FD-B121-8531EF5D2940}" dt="2023-05-17T15:27:38.610" v="60" actId="20577"/>
        <pc:sldMkLst>
          <pc:docMk/>
          <pc:sldMk cId="2111532554" sldId="269"/>
        </pc:sldMkLst>
        <pc:spChg chg="mod">
          <ac:chgData name="BOHN Stephane [CEGEE]" userId="70069e50-c76b-40ea-827e-0da7eed2485a" providerId="ADAL" clId="{36DEA44C-05D7-45FD-B121-8531EF5D2940}" dt="2023-05-17T15:27:38.610" v="60" actId="20577"/>
          <ac:spMkLst>
            <pc:docMk/>
            <pc:sldMk cId="2111532554" sldId="269"/>
            <ac:spMk id="3" creationId="{44655EE0-5BFA-EEFD-B1FF-EB6DF5C6F444}"/>
          </ac:spMkLst>
        </pc:spChg>
      </pc:sldChg>
      <pc:sldChg chg="modSp mod">
        <pc:chgData name="BOHN Stephane [CEGEE]" userId="70069e50-c76b-40ea-827e-0da7eed2485a" providerId="ADAL" clId="{36DEA44C-05D7-45FD-B121-8531EF5D2940}" dt="2023-05-17T15:27:54.129" v="64" actId="14100"/>
        <pc:sldMkLst>
          <pc:docMk/>
          <pc:sldMk cId="3919926687" sldId="606"/>
        </pc:sldMkLst>
        <pc:spChg chg="mod">
          <ac:chgData name="BOHN Stephane [CEGEE]" userId="70069e50-c76b-40ea-827e-0da7eed2485a" providerId="ADAL" clId="{36DEA44C-05D7-45FD-B121-8531EF5D2940}" dt="2023-05-17T15:27:54.129" v="64" actId="14100"/>
          <ac:spMkLst>
            <pc:docMk/>
            <pc:sldMk cId="3919926687" sldId="606"/>
            <ac:spMk id="6" creationId="{D7E66A88-8969-ECF5-8471-B0E6DB07981C}"/>
          </ac:spMkLst>
        </pc:spChg>
      </pc:sldChg>
      <pc:sldChg chg="addSp delSp modSp mod">
        <pc:chgData name="BOHN Stephane [CEGEE]" userId="70069e50-c76b-40ea-827e-0da7eed2485a" providerId="ADAL" clId="{36DEA44C-05D7-45FD-B121-8531EF5D2940}" dt="2023-05-17T09:03:36.696" v="54" actId="1076"/>
        <pc:sldMkLst>
          <pc:docMk/>
          <pc:sldMk cId="1253321424" sldId="610"/>
        </pc:sldMkLst>
        <pc:spChg chg="add del mod">
          <ac:chgData name="BOHN Stephane [CEGEE]" userId="70069e50-c76b-40ea-827e-0da7eed2485a" providerId="ADAL" clId="{36DEA44C-05D7-45FD-B121-8531EF5D2940}" dt="2023-05-17T09:03:10.556" v="47" actId="478"/>
          <ac:spMkLst>
            <pc:docMk/>
            <pc:sldMk cId="1253321424" sldId="610"/>
            <ac:spMk id="21" creationId="{C90B035E-D2DA-3463-568D-124FA8B75A2D}"/>
          </ac:spMkLst>
        </pc:spChg>
        <pc:spChg chg="add mod ord">
          <ac:chgData name="BOHN Stephane [CEGEE]" userId="70069e50-c76b-40ea-827e-0da7eed2485a" providerId="ADAL" clId="{36DEA44C-05D7-45FD-B121-8531EF5D2940}" dt="2023-05-17T09:03:36.696" v="54" actId="1076"/>
          <ac:spMkLst>
            <pc:docMk/>
            <pc:sldMk cId="1253321424" sldId="610"/>
            <ac:spMk id="30" creationId="{A2A657FC-C1A7-5E48-056F-5D4036BDA98E}"/>
          </ac:spMkLst>
        </pc:spChg>
        <pc:picChg chg="del">
          <ac:chgData name="BOHN Stephane [CEGEE]" userId="70069e50-c76b-40ea-827e-0da7eed2485a" providerId="ADAL" clId="{36DEA44C-05D7-45FD-B121-8531EF5D2940}" dt="2023-05-17T09:02:21.203" v="40" actId="478"/>
          <ac:picMkLst>
            <pc:docMk/>
            <pc:sldMk cId="1253321424" sldId="610"/>
            <ac:picMk id="31" creationId="{DCB366D3-5097-1313-CB74-93ECD21E99AD}"/>
          </ac:picMkLst>
        </pc:picChg>
        <pc:picChg chg="mod">
          <ac:chgData name="BOHN Stephane [CEGEE]" userId="70069e50-c76b-40ea-827e-0da7eed2485a" providerId="ADAL" clId="{36DEA44C-05D7-45FD-B121-8531EF5D2940}" dt="2023-05-17T09:03:19.751" v="49" actId="1076"/>
          <ac:picMkLst>
            <pc:docMk/>
            <pc:sldMk cId="1253321424" sldId="610"/>
            <ac:picMk id="2048" creationId="{E67AA5C3-A314-1C57-9F37-F8879773D9B1}"/>
          </ac:picMkLst>
        </pc:picChg>
        <pc:picChg chg="add del mod">
          <ac:chgData name="BOHN Stephane [CEGEE]" userId="70069e50-c76b-40ea-827e-0da7eed2485a" providerId="ADAL" clId="{36DEA44C-05D7-45FD-B121-8531EF5D2940}" dt="2023-05-17T09:03:05.552" v="44" actId="478"/>
          <ac:picMkLst>
            <pc:docMk/>
            <pc:sldMk cId="1253321424" sldId="610"/>
            <ac:picMk id="2050" creationId="{FE05FA90-111F-E1FF-6D30-037D46A2DFC5}"/>
          </ac:picMkLst>
        </pc:picChg>
        <pc:cxnChg chg="add del mod">
          <ac:chgData name="BOHN Stephane [CEGEE]" userId="70069e50-c76b-40ea-827e-0da7eed2485a" providerId="ADAL" clId="{36DEA44C-05D7-45FD-B121-8531EF5D2940}" dt="2023-05-17T09:03:07.935" v="45" actId="478"/>
          <ac:cxnSpMkLst>
            <pc:docMk/>
            <pc:sldMk cId="1253321424" sldId="610"/>
            <ac:cxnSpMk id="23" creationId="{F9DEE35D-9530-619F-673D-B8972EDD940D}"/>
          </ac:cxnSpMkLst>
        </pc:cxnChg>
        <pc:cxnChg chg="add del mod">
          <ac:chgData name="BOHN Stephane [CEGEE]" userId="70069e50-c76b-40ea-827e-0da7eed2485a" providerId="ADAL" clId="{36DEA44C-05D7-45FD-B121-8531EF5D2940}" dt="2023-05-17T09:03:11.644" v="48" actId="478"/>
          <ac:cxnSpMkLst>
            <pc:docMk/>
            <pc:sldMk cId="1253321424" sldId="610"/>
            <ac:cxnSpMk id="25" creationId="{CC367AAF-971C-83C6-A1AE-69DFCC0EBD2A}"/>
          </ac:cxnSpMkLst>
        </pc:cxnChg>
        <pc:cxnChg chg="add del mod">
          <ac:chgData name="BOHN Stephane [CEGEE]" userId="70069e50-c76b-40ea-827e-0da7eed2485a" providerId="ADAL" clId="{36DEA44C-05D7-45FD-B121-8531EF5D2940}" dt="2023-05-17T09:03:09.423" v="46" actId="478"/>
          <ac:cxnSpMkLst>
            <pc:docMk/>
            <pc:sldMk cId="1253321424" sldId="610"/>
            <ac:cxnSpMk id="27" creationId="{A5983DE6-D6A6-F388-A8AB-427013D280C4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7T08:44:45.2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28,'1200'-23,"-464"19,-409 5,-29 13,8-2,-18-15,374 6,-372 23,-48-2,-12 0,106 4,414 16,-722-40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17/05/2023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70C0A7-4696-4A13-A7B6-669FB95061E2}"/>
              </a:ext>
            </a:extLst>
          </p:cNvPr>
          <p:cNvSpPr txBox="1"/>
          <p:nvPr userDrawn="1"/>
        </p:nvSpPr>
        <p:spPr>
          <a:xfrm>
            <a:off x="3635828" y="6549035"/>
            <a:ext cx="5099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Gamme des Crédits Express Pros Verts - Semaine S20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0C18A61-EEEF-4FDA-9953-E84B0ED640E0}"/>
              </a:ext>
            </a:extLst>
          </p:cNvPr>
          <p:cNvSpPr txBox="1"/>
          <p:nvPr userDrawn="1"/>
        </p:nvSpPr>
        <p:spPr>
          <a:xfrm>
            <a:off x="3635828" y="6549035"/>
            <a:ext cx="5099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Gamme des Crédits Express Pros Verts - Semaine S20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3673BF-2BAD-4689-BD0A-B4FBD44B7601}"/>
              </a:ext>
            </a:extLst>
          </p:cNvPr>
          <p:cNvSpPr txBox="1"/>
          <p:nvPr userDrawn="1"/>
        </p:nvSpPr>
        <p:spPr>
          <a:xfrm>
            <a:off x="3635828" y="6549035"/>
            <a:ext cx="5099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Gamme des Crédits Express Pros Verts - Semaine S20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8C6185-0D20-44B6-9763-4DD9C23BC60C}"/>
              </a:ext>
            </a:extLst>
          </p:cNvPr>
          <p:cNvSpPr txBox="1"/>
          <p:nvPr userDrawn="1"/>
        </p:nvSpPr>
        <p:spPr>
          <a:xfrm>
            <a:off x="3635828" y="6549035"/>
            <a:ext cx="5099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Gamme des Crédits Express Pros Verts - Semaine S20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7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8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700" r:id="rId8"/>
    <p:sldLayoutId id="214748370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7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9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://commerciaux.celca.caisse-epargne.fr/wp-admin/admin-ajax.php?juwpfisadmin=false&amp;action=wpfd&amp;task=file.download&amp;wpfd_category_id=1465&amp;wpfd_file_id=29273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04/credit-express/30224/grille-eligibilite-credit-express-vert.xlsx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hyperlink" Target="https://groupebpce.sharepoint.com/sites/CEGEE-MYDOCS/Documents%20partages/NI-A-0427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commerciaux.celca.caisse-epargne.fr/download/404/credit-express/30225/objets-financables-avec-credits-express-pros-verts.pdf" TargetMode="External"/><Relationship Id="rId11" Type="http://schemas.openxmlformats.org/officeDocument/2006/relationships/hyperlink" Target="http://commerciaux.celca.caisse-epargne.fr/download/404/credit-express/30228/credits-express-pros-verts-liste-des-pieces-justificatives.pptx" TargetMode="External"/><Relationship Id="rId5" Type="http://schemas.microsoft.com/office/2007/relationships/hdphoto" Target="../media/hdphoto9.wdp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microsoft.com/office/2007/relationships/hdphoto" Target="../media/hdphoto1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microsoft.com/office/2007/relationships/hdphoto" Target="../media/hdphoto10.wdp"/><Relationship Id="rId9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17/05/2023    S20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3405880" y="6410793"/>
            <a:ext cx="53802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050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200" dirty="0">
                <a:latin typeface="Arial Black" panose="020B0A04020102020204" pitchFamily="34" charset="0"/>
                <a:sym typeface="Cabin Condensed"/>
              </a:rPr>
              <a:t>Mise en marché de la Gamme des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Crédits Express Pros </a:t>
            </a:r>
            <a:r>
              <a:rPr lang="fr-FR" sz="1200" dirty="0">
                <a:solidFill>
                  <a:srgbClr val="006600"/>
                </a:solidFill>
                <a:latin typeface="Arial Black" panose="020B0A04020102020204" pitchFamily="34" charset="0"/>
                <a:sym typeface="Cabin Condensed"/>
              </a:rPr>
              <a:t>Verts</a:t>
            </a:r>
            <a:endParaRPr lang="fr-FR" sz="1000" b="1" dirty="0">
              <a:ln>
                <a:solidFill>
                  <a:prstClr val="white"/>
                </a:solidFill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 algn="ctr">
              <a:defRPr/>
            </a:pPr>
            <a:r>
              <a:rPr lang="fr-FR" sz="1000" b="1" dirty="0">
                <a:ln>
                  <a:solidFill>
                    <a:prstClr val="white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0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6650456" y="1602972"/>
            <a:ext cx="53802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4000" dirty="0">
                <a:latin typeface="Arial Black" panose="020B0A04020102020204" pitchFamily="34" charset="0"/>
                <a:sym typeface="Cabin Condensed"/>
              </a:rPr>
              <a:t>Mise en marché de la Gamme des </a:t>
            </a:r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Crédits Express Pros </a:t>
            </a:r>
            <a:r>
              <a:rPr lang="fr-FR" sz="4000" dirty="0">
                <a:solidFill>
                  <a:srgbClr val="006600"/>
                </a:solidFill>
                <a:latin typeface="Arial Black" panose="020B0A04020102020204" pitchFamily="34" charset="0"/>
                <a:sym typeface="Cabin Condensed"/>
              </a:rPr>
              <a:t>Verts</a:t>
            </a:r>
            <a:endParaRPr lang="fr-FR" sz="2800" b="1" dirty="0">
              <a:ln>
                <a:solidFill>
                  <a:prstClr val="white"/>
                </a:solidFill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 algn="ctr">
              <a:defRPr/>
            </a:pPr>
            <a:r>
              <a:rPr lang="fr-FR" sz="2800" b="1" dirty="0">
                <a:ln>
                  <a:solidFill>
                    <a:prstClr val="white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028" name="Picture 4" descr="Illustration vectorielle TGV gratuite 135681 - Telecharger Vectoriel  Gratuit, Clipart Graphique, Vecteur Dessins et Pictogramme Gratuit">
            <a:extLst>
              <a:ext uri="{FF2B5EF4-FFF2-40B4-BE49-F238E27FC236}">
                <a16:creationId xmlns:a16="http://schemas.microsoft.com/office/drawing/2014/main" id="{938E2A6A-A292-447A-9911-677ECEC97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20" y="1370322"/>
            <a:ext cx="5881530" cy="4117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3FAAF9-0D02-4703-A9E1-1138A3618730}"/>
              </a:ext>
            </a:extLst>
          </p:cNvPr>
          <p:cNvSpPr txBox="1"/>
          <p:nvPr/>
        </p:nvSpPr>
        <p:spPr>
          <a:xfrm rot="855355">
            <a:off x="2430134" y="3610366"/>
            <a:ext cx="240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Crédits </a:t>
            </a:r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Express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 Pros </a:t>
            </a:r>
            <a:r>
              <a:rPr lang="fr-FR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Verts</a:t>
            </a:r>
          </a:p>
        </p:txBody>
      </p:sp>
      <p:pic>
        <p:nvPicPr>
          <p:cNvPr id="1030" name="Picture 6" descr="Illustration vectorielle TGV gratuite 135681 - Telecharger Vectoriel  Gratuit, Clipart Graphique, Vecteur Dessins et Pictogramme Gratuit">
            <a:extLst>
              <a:ext uri="{FF2B5EF4-FFF2-40B4-BE49-F238E27FC236}">
                <a16:creationId xmlns:a16="http://schemas.microsoft.com/office/drawing/2014/main" id="{6C34F3FC-8932-43E3-A88D-E5AF1AD13F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0" t="47885" r="62143" b="16952"/>
          <a:stretch/>
        </p:blipFill>
        <p:spPr bwMode="auto">
          <a:xfrm>
            <a:off x="2734491" y="3341910"/>
            <a:ext cx="104504" cy="14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655EE0-5BFA-EEFD-B1FF-EB6DF5C6F444}"/>
              </a:ext>
            </a:extLst>
          </p:cNvPr>
          <p:cNvSpPr txBox="1"/>
          <p:nvPr/>
        </p:nvSpPr>
        <p:spPr>
          <a:xfrm>
            <a:off x="6756510" y="4850014"/>
            <a:ext cx="5537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à compter du mardi 23 mai 2023</a:t>
            </a:r>
          </a:p>
        </p:txBody>
      </p: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620201" cy="2932285"/>
          </a:xfrm>
        </p:spPr>
        <p:txBody>
          <a:bodyPr/>
          <a:lstStyle/>
          <a:p>
            <a:pPr>
              <a:buClr>
                <a:srgbClr val="006600"/>
              </a:buClr>
              <a:buFont typeface="+mj-lt"/>
              <a:buAutoNum type="arabicPeriod"/>
            </a:pPr>
            <a:r>
              <a:rPr lang="fr-FR" b="1" dirty="0"/>
              <a:t>Contexte &amp; présentation de la gamme des Crédits Express Pros </a:t>
            </a:r>
            <a:r>
              <a:rPr lang="fr-FR" b="1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Principales caractéristiques de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Conditions d’éligibilité à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Pièces justificatives à produire</a:t>
            </a:r>
          </a:p>
          <a:p>
            <a:pPr>
              <a:buClr>
                <a:srgbClr val="006600"/>
              </a:buClr>
            </a:pPr>
            <a:r>
              <a:rPr lang="fr-FR" dirty="0"/>
              <a:t>La saisie sous DEFI</a:t>
            </a:r>
          </a:p>
          <a:p>
            <a:pPr>
              <a:buClr>
                <a:srgbClr val="006600"/>
              </a:buClr>
            </a:pPr>
            <a:r>
              <a:rPr lang="fr-FR" dirty="0"/>
              <a:t>Liens utiles</a:t>
            </a:r>
            <a:endParaRPr lang="fr-FR" dirty="0">
              <a:solidFill>
                <a:srgbClr val="006600"/>
              </a:solidFill>
            </a:endParaRPr>
          </a:p>
          <a:p>
            <a:endParaRPr lang="fr-FR" b="1" dirty="0">
              <a:solidFill>
                <a:srgbClr val="006600"/>
              </a:solidFill>
            </a:endParaRPr>
          </a:p>
          <a:p>
            <a:endParaRPr lang="fr-FR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1752925"/>
            <a:ext cx="7994468" cy="702891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9D55037B-2C8F-487C-9183-5339EBE94C75}"/>
              </a:ext>
            </a:extLst>
          </p:cNvPr>
          <p:cNvSpPr txBox="1"/>
          <p:nvPr/>
        </p:nvSpPr>
        <p:spPr>
          <a:xfrm>
            <a:off x="749628" y="4615922"/>
            <a:ext cx="10581552" cy="1815882"/>
          </a:xfrm>
          <a:prstGeom prst="rect">
            <a:avLst/>
          </a:prstGeom>
          <a:noFill/>
          <a:ln w="38100" cap="flat" cmpd="sng" algn="ctr">
            <a:solidFill>
              <a:srgbClr val="0066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61595" marR="10985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Voilà pourquoi la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logique du « 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Crédit Express Pro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» est donc désormais aussi appliquée aux 4 prêts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verts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de notre gamme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duplication des 4 prêts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verts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existants en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4 Crédits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Express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Pros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verts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:</a:t>
            </a:r>
          </a:p>
          <a:p>
            <a:pPr marL="61595" marR="10985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1595" marR="10985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1595" marR="10985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1595" marR="10985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1595" marR="10985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3BCC95-6CF3-4C2E-A607-C3DDB83B5D49}"/>
              </a:ext>
            </a:extLst>
          </p:cNvPr>
          <p:cNvSpPr/>
          <p:nvPr/>
        </p:nvSpPr>
        <p:spPr>
          <a:xfrm>
            <a:off x="6275763" y="1214354"/>
            <a:ext cx="5055416" cy="18835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94627B-90E4-41FB-B005-707FAB80A26D}"/>
              </a:ext>
            </a:extLst>
          </p:cNvPr>
          <p:cNvSpPr/>
          <p:nvPr/>
        </p:nvSpPr>
        <p:spPr>
          <a:xfrm>
            <a:off x="749627" y="1214354"/>
            <a:ext cx="5055416" cy="18835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Contexte et présentation de la gamme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1</a:t>
            </a:r>
          </a:p>
        </p:txBody>
      </p:sp>
      <p:sp>
        <p:nvSpPr>
          <p:cNvPr id="16" name="Espace réservé du contenu 5">
            <a:extLst>
              <a:ext uri="{FF2B5EF4-FFF2-40B4-BE49-F238E27FC236}">
                <a16:creationId xmlns:a16="http://schemas.microsoft.com/office/drawing/2014/main" id="{F0E6F0E2-60E8-4B9F-A92B-7053201AA1A4}"/>
              </a:ext>
            </a:extLst>
          </p:cNvPr>
          <p:cNvSpPr txBox="1">
            <a:spLocks/>
          </p:cNvSpPr>
          <p:nvPr/>
        </p:nvSpPr>
        <p:spPr>
          <a:xfrm>
            <a:off x="874630" y="1232195"/>
            <a:ext cx="4930413" cy="17056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867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67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595" marR="109855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D’un côté, on trouve le «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 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Crédit Express Pro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» que vous commercialisez déjà avec ses avantages :</a:t>
            </a:r>
          </a:p>
          <a:p>
            <a:pPr marL="347345" marR="109855" lvl="0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rapidité de décision,</a:t>
            </a:r>
          </a:p>
          <a:p>
            <a:pPr marL="347345" marR="109855" lvl="0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simplification des garanties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,</a:t>
            </a:r>
          </a:p>
          <a:p>
            <a:pPr marL="347345" marR="109855" lvl="0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octroi en dehors des critères d’encours du schéma délégataire.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48722" marR="0" lvl="1" indent="0" algn="l" defTabSz="914400" rtl="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D7000F"/>
              </a:buClr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BA7422C-08FE-46E6-AD07-C7C8C674C1AF}"/>
              </a:ext>
            </a:extLst>
          </p:cNvPr>
          <p:cNvSpPr txBox="1"/>
          <p:nvPr/>
        </p:nvSpPr>
        <p:spPr>
          <a:xfrm>
            <a:off x="749628" y="3366144"/>
            <a:ext cx="10581552" cy="584775"/>
          </a:xfrm>
          <a:prstGeom prst="rect">
            <a:avLst/>
          </a:prstGeom>
          <a:noFill/>
          <a:ln w="38100" cap="flat" cmpd="sng" algn="ctr">
            <a:solidFill>
              <a:srgbClr val="006600"/>
            </a:solidFill>
            <a:prstDash val="solid"/>
            <a:miter lim="800000"/>
          </a:ln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D’où l’idée combiner les avantages de ces 2 gammes : accorder la même rapidité d’octroi aux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prêts verts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qu’aux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Crédits Express Pros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pour en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accélérer le développement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3344C8-0071-4429-98D1-E32B8837D560}"/>
              </a:ext>
            </a:extLst>
          </p:cNvPr>
          <p:cNvSpPr txBox="1"/>
          <p:nvPr/>
        </p:nvSpPr>
        <p:spPr>
          <a:xfrm>
            <a:off x="3937033" y="5292107"/>
            <a:ext cx="4317934" cy="107664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rgbClr val="0066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CREDIT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EXPRESS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PROS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MOBILITE VERTE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CREDIT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EXPRESS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PROS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RENOVATION ENERGETIQUE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CREDIT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EXPRESS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PROS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ENERGIES RENOUVELABLES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CREDIT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EXPRESS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PROS 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TRANSITION D’ACTIVITE</a:t>
            </a:r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FDD0E77A-05F2-49A9-AF63-031AF4F71EAD}"/>
              </a:ext>
            </a:extLst>
          </p:cNvPr>
          <p:cNvSpPr/>
          <p:nvPr/>
        </p:nvSpPr>
        <p:spPr>
          <a:xfrm flipV="1">
            <a:off x="5450345" y="4055221"/>
            <a:ext cx="1210492" cy="39188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7470307C-4C7C-4EAA-9F1F-DCD204AADC49}"/>
              </a:ext>
            </a:extLst>
          </p:cNvPr>
          <p:cNvSpPr txBox="1">
            <a:spLocks/>
          </p:cNvSpPr>
          <p:nvPr/>
        </p:nvSpPr>
        <p:spPr>
          <a:xfrm>
            <a:off x="6338264" y="1227576"/>
            <a:ext cx="4930413" cy="1754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867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67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595" marR="109855" lvl="0" indent="0" algn="just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Et de l’autre côté, la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croissance verte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qui </a:t>
            </a:r>
            <a:r>
              <a:rPr lang="fr-FR" sz="1600" b="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fait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évoluer </a:t>
            </a:r>
            <a:r>
              <a:rPr lang="fr-FR" sz="1600" b="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es attentes et comportements de nos clients, avec la mise en marché de la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gamme des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Prêts Verts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en CEGEE en février 2022 :</a:t>
            </a:r>
          </a:p>
          <a:p>
            <a:pPr marL="61595" marR="109855" lvl="0" indent="0" algn="just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gamme riche de 4 prêts distincts, selon les besoins «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verts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 » à couvrir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054" name="Picture 6" descr="Illustration D'un Jeune Homme D'affaires, Qui Montre Un Doigt Montre Sur Le  Succès De Sourires Clip Art Libres De Droits , Svg , Vecteurs Et  Illustration. Image 10129913.">
            <a:extLst>
              <a:ext uri="{FF2B5EF4-FFF2-40B4-BE49-F238E27FC236}">
                <a16:creationId xmlns:a16="http://schemas.microsoft.com/office/drawing/2014/main" id="{F739C6C3-FB84-45FE-851F-B960AF88E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231" b="93462" l="10000" r="90000">
                        <a14:foregroundMark x1="46462" y1="8231" x2="57077" y2="18923"/>
                        <a14:foregroundMark x1="57077" y1="18923" x2="52154" y2="24615"/>
                        <a14:foregroundMark x1="52154" y1="24615" x2="45769" y2="21231"/>
                        <a14:foregroundMark x1="45769" y1="21231" x2="44385" y2="18385"/>
                        <a14:foregroundMark x1="43308" y1="18154" x2="47308" y2="18385"/>
                        <a14:foregroundMark x1="43308" y1="20538" x2="50846" y2="22615"/>
                        <a14:foregroundMark x1="50846" y1="22615" x2="52385" y2="21462"/>
                        <a14:foregroundMark x1="48231" y1="32000" x2="41692" y2="34769"/>
                        <a14:foregroundMark x1="41692" y1="34769" x2="41615" y2="34769"/>
                        <a14:foregroundMark x1="55308" y1="33615" x2="54154" y2="36923"/>
                        <a14:foregroundMark x1="45846" y1="35462" x2="43000" y2="35538"/>
                        <a14:foregroundMark x1="45923" y1="73615" x2="53000" y2="74538"/>
                        <a14:foregroundMark x1="53000" y1="74538" x2="59308" y2="74385"/>
                        <a14:foregroundMark x1="61846" y1="88769" x2="60923" y2="93462"/>
                        <a14:foregroundMark x1="57077" y1="90000" x2="54308" y2="92846"/>
                        <a14:foregroundMark x1="51385" y1="25923" x2="48615" y2="24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7" y="1073491"/>
            <a:ext cx="1226700" cy="122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Jeune Femme Présentant La Main Pour Copier L'espace. Doigt Pointé De Fille  Souriante à La Mode. Adolescent Heureux Présentant Quelque Chose.  Illustration De Conception De Personnage Féminin. Concept De Mode De Vie">
            <a:extLst>
              <a:ext uri="{FF2B5EF4-FFF2-40B4-BE49-F238E27FC236}">
                <a16:creationId xmlns:a16="http://schemas.microsoft.com/office/drawing/2014/main" id="{B05F3DE0-0DD5-4E8B-A65D-312D7B3684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33" b="90000" l="8267" r="89867">
                        <a14:foregroundMark x1="8533" y1="36222" x2="8533" y2="36222"/>
                        <a14:foregroundMark x1="68800" y1="9333" x2="68800" y2="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360"/>
          <a:stretch/>
        </p:blipFill>
        <p:spPr bwMode="auto">
          <a:xfrm flipH="1">
            <a:off x="5735770" y="1077232"/>
            <a:ext cx="1073264" cy="880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7E66A88-8969-ECF5-8471-B0E6DB07981C}"/>
              </a:ext>
            </a:extLst>
          </p:cNvPr>
          <p:cNvSpPr txBox="1"/>
          <p:nvPr/>
        </p:nvSpPr>
        <p:spPr>
          <a:xfrm>
            <a:off x="8254967" y="5476484"/>
            <a:ext cx="2778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à compter du mardi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23 mai </a:t>
            </a:r>
            <a:r>
              <a:rPr lang="fr-F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919926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/>
              <a:t>Contexte et présentation de la gamme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E8F8014-C3D6-422B-924C-8041DE9B2CB2}"/>
              </a:ext>
            </a:extLst>
          </p:cNvPr>
          <p:cNvSpPr/>
          <p:nvPr/>
        </p:nvSpPr>
        <p:spPr>
          <a:xfrm>
            <a:off x="409515" y="2050303"/>
            <a:ext cx="2218763" cy="1465215"/>
          </a:xfrm>
          <a:prstGeom prst="roundRect">
            <a:avLst>
              <a:gd name="adj" fmla="val 10000"/>
            </a:avLst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000" b="-24000"/>
            </a:stretch>
          </a:blip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927D382-928C-4DE9-BAA1-B917EA5905D2}"/>
              </a:ext>
            </a:extLst>
          </p:cNvPr>
          <p:cNvGrpSpPr/>
          <p:nvPr/>
        </p:nvGrpSpPr>
        <p:grpSpPr>
          <a:xfrm>
            <a:off x="409516" y="3805198"/>
            <a:ext cx="2218763" cy="2442025"/>
            <a:chOff x="273140" y="1998021"/>
            <a:chExt cx="2218763" cy="2442025"/>
          </a:xfrm>
          <a:solidFill>
            <a:srgbClr val="EBAE03"/>
          </a:solidFill>
        </p:grpSpPr>
        <p:sp>
          <p:nvSpPr>
            <p:cNvPr id="9" name="Rectangle : avec coins arrondis en haut 8">
              <a:extLst>
                <a:ext uri="{FF2B5EF4-FFF2-40B4-BE49-F238E27FC236}">
                  <a16:creationId xmlns:a16="http://schemas.microsoft.com/office/drawing/2014/main" id="{F4E989CA-DE3E-407B-8897-2CCFD4A8AD79}"/>
                </a:ext>
              </a:extLst>
            </p:cNvPr>
            <p:cNvSpPr/>
            <p:nvPr/>
          </p:nvSpPr>
          <p:spPr>
            <a:xfrm rot="10800000">
              <a:off x="273140" y="1998021"/>
              <a:ext cx="2218763" cy="2442025"/>
            </a:xfrm>
            <a:prstGeom prst="round2SameRect">
              <a:avLst>
                <a:gd name="adj1" fmla="val 10500"/>
                <a:gd name="adj2" fmla="val 0"/>
              </a:avLst>
            </a:prstGeom>
            <a:grpFill/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0" name="Rectangle : avec coins arrondis en haut 5">
              <a:extLst>
                <a:ext uri="{FF2B5EF4-FFF2-40B4-BE49-F238E27FC236}">
                  <a16:creationId xmlns:a16="http://schemas.microsoft.com/office/drawing/2014/main" id="{B8CD47E1-DD1C-43D7-9ED9-D2683DEF3304}"/>
                </a:ext>
              </a:extLst>
            </p:cNvPr>
            <p:cNvSpPr txBox="1"/>
            <p:nvPr/>
          </p:nvSpPr>
          <p:spPr>
            <a:xfrm rot="21600000">
              <a:off x="341375" y="1998021"/>
              <a:ext cx="2082293" cy="237379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</a:rPr>
                <a:t>Prêt Rénovation </a:t>
              </a:r>
              <a:r>
                <a:rPr kumimoji="0" lang="fr-FR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</a:rPr>
                <a:t>Energetique</a:t>
              </a:r>
              <a:endPara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endParaRPr>
            </a:p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Financer les travaux améliorant l’efficacité énergétique du bâtiment, à l’éclairage et à leur gestion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B0AE4413-7AF6-4295-9DDF-7E63CA648BE9}"/>
              </a:ext>
            </a:extLst>
          </p:cNvPr>
          <p:cNvSpPr txBox="1"/>
          <p:nvPr/>
        </p:nvSpPr>
        <p:spPr>
          <a:xfrm>
            <a:off x="0" y="1283104"/>
            <a:ext cx="3037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/>
            <a:r>
              <a:rPr lang="fr-FR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Crédit</a:t>
            </a:r>
            <a:r>
              <a:rPr lang="fr-FR" b="1" cap="all" dirty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fr-FR" b="1" cap="all" dirty="0">
                <a:solidFill>
                  <a:srgbClr val="C00000"/>
                </a:solidFill>
                <a:latin typeface="Arial Black" panose="020B0A04020102020204" pitchFamily="34" charset="0"/>
              </a:rPr>
              <a:t>express</a:t>
            </a:r>
            <a:r>
              <a:rPr lang="fr-FR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pro </a:t>
            </a:r>
          </a:p>
          <a:p>
            <a:pPr marL="0" lvl="2" algn="ctr"/>
            <a:r>
              <a:rPr lang="fr-FR" b="1" cap="all" dirty="0">
                <a:solidFill>
                  <a:srgbClr val="00B050"/>
                </a:solidFill>
                <a:latin typeface="Arial Black" panose="020B0A04020102020204" pitchFamily="34" charset="0"/>
              </a:rPr>
              <a:t>« Rénovation énergétique »</a:t>
            </a:r>
            <a:endParaRPr lang="fr-FR" dirty="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4C931F-F76C-4B9A-8EB2-973C0E8AB9A5}"/>
              </a:ext>
            </a:extLst>
          </p:cNvPr>
          <p:cNvSpPr/>
          <p:nvPr/>
        </p:nvSpPr>
        <p:spPr>
          <a:xfrm>
            <a:off x="3351750" y="2235956"/>
            <a:ext cx="2218763" cy="1465215"/>
          </a:xfrm>
          <a:prstGeom prst="roundRect">
            <a:avLst>
              <a:gd name="adj" fmla="val 10000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5000" b="-15000"/>
            </a:stretch>
          </a:blip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5F90479-7B99-4B9D-8626-92F1A34DE612}"/>
              </a:ext>
            </a:extLst>
          </p:cNvPr>
          <p:cNvGrpSpPr/>
          <p:nvPr/>
        </p:nvGrpSpPr>
        <p:grpSpPr>
          <a:xfrm>
            <a:off x="3339570" y="3776738"/>
            <a:ext cx="2218763" cy="2442025"/>
            <a:chOff x="2633083" y="1998021"/>
            <a:chExt cx="2218763" cy="2442025"/>
          </a:xfrm>
        </p:grpSpPr>
        <p:sp>
          <p:nvSpPr>
            <p:cNvPr id="14" name="Rectangle : avec coins arrondis en haut 13">
              <a:extLst>
                <a:ext uri="{FF2B5EF4-FFF2-40B4-BE49-F238E27FC236}">
                  <a16:creationId xmlns:a16="http://schemas.microsoft.com/office/drawing/2014/main" id="{22CA59AD-35F5-450C-8B11-D38BB4E7B62C}"/>
                </a:ext>
              </a:extLst>
            </p:cNvPr>
            <p:cNvSpPr/>
            <p:nvPr/>
          </p:nvSpPr>
          <p:spPr>
            <a:xfrm rot="10800000">
              <a:off x="2633083" y="1998021"/>
              <a:ext cx="2218763" cy="2442025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00B050"/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15" name="Rectangle : avec coins arrondis en haut 5">
              <a:extLst>
                <a:ext uri="{FF2B5EF4-FFF2-40B4-BE49-F238E27FC236}">
                  <a16:creationId xmlns:a16="http://schemas.microsoft.com/office/drawing/2014/main" id="{95CA27B0-40D9-42CD-8A49-D9A874CBD610}"/>
                </a:ext>
              </a:extLst>
            </p:cNvPr>
            <p:cNvSpPr txBox="1"/>
            <p:nvPr/>
          </p:nvSpPr>
          <p:spPr>
            <a:xfrm rot="21600000">
              <a:off x="2701318" y="1998021"/>
              <a:ext cx="2082293" cy="237379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Prêt Energies Renouvelables</a:t>
              </a:r>
            </a:p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Financer l’investissement dans les énergies renouvelables liées au bâtiment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3D86BF0C-F26D-4A3C-9259-5256D843B279}"/>
              </a:ext>
            </a:extLst>
          </p:cNvPr>
          <p:cNvSpPr txBox="1"/>
          <p:nvPr/>
        </p:nvSpPr>
        <p:spPr>
          <a:xfrm>
            <a:off x="2942233" y="1283104"/>
            <a:ext cx="3037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/>
            <a:r>
              <a:rPr lang="fr-FR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Crédit</a:t>
            </a:r>
            <a:r>
              <a:rPr lang="fr-FR" b="1" cap="all" dirty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fr-FR" b="1" cap="all" dirty="0">
                <a:solidFill>
                  <a:srgbClr val="C00000"/>
                </a:solidFill>
                <a:latin typeface="Arial Black" panose="020B0A04020102020204" pitchFamily="34" charset="0"/>
              </a:rPr>
              <a:t>express</a:t>
            </a:r>
            <a:r>
              <a:rPr lang="fr-FR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pro </a:t>
            </a:r>
          </a:p>
          <a:p>
            <a:pPr marL="0" lvl="2" algn="ctr"/>
            <a:r>
              <a:rPr lang="fr-FR" b="1" cap="all" dirty="0">
                <a:solidFill>
                  <a:srgbClr val="00B050"/>
                </a:solidFill>
                <a:latin typeface="Arial Black" panose="020B0A04020102020204" pitchFamily="34" charset="0"/>
              </a:rPr>
              <a:t>« Energies Renouvelables »</a:t>
            </a:r>
          </a:p>
          <a:p>
            <a:pPr lvl="2" algn="ctr"/>
            <a:endParaRPr lang="fr-FR" dirty="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9B32AB-C180-4162-B879-874BC7E5E38A}"/>
              </a:ext>
            </a:extLst>
          </p:cNvPr>
          <p:cNvSpPr txBox="1"/>
          <p:nvPr/>
        </p:nvSpPr>
        <p:spPr>
          <a:xfrm>
            <a:off x="5854143" y="1283104"/>
            <a:ext cx="3269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/>
            <a:r>
              <a:rPr lang="fr-FR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Crédit </a:t>
            </a:r>
            <a:r>
              <a:rPr lang="fr-FR" b="1" cap="all" dirty="0">
                <a:solidFill>
                  <a:srgbClr val="C00000"/>
                </a:solidFill>
                <a:latin typeface="Arial Black" panose="020B0A04020102020204" pitchFamily="34" charset="0"/>
              </a:rPr>
              <a:t>express</a:t>
            </a:r>
            <a:r>
              <a:rPr lang="fr-FR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pro </a:t>
            </a:r>
          </a:p>
          <a:p>
            <a:pPr marL="0" lvl="2" algn="ctr"/>
            <a:r>
              <a:rPr lang="fr-FR" b="1" cap="all" dirty="0">
                <a:solidFill>
                  <a:srgbClr val="00B050"/>
                </a:solidFill>
                <a:latin typeface="Arial Black" panose="020B0A04020102020204" pitchFamily="34" charset="0"/>
              </a:rPr>
              <a:t>« Mobilité verte »</a:t>
            </a:r>
          </a:p>
          <a:p>
            <a:pPr lvl="2" algn="ctr"/>
            <a:endParaRPr lang="fr-FR" dirty="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4A63D12-5868-4FD8-BC6E-14142E7F6CB7}"/>
              </a:ext>
            </a:extLst>
          </p:cNvPr>
          <p:cNvSpPr/>
          <p:nvPr/>
        </p:nvSpPr>
        <p:spPr>
          <a:xfrm>
            <a:off x="6442336" y="1923904"/>
            <a:ext cx="2218763" cy="1663384"/>
          </a:xfrm>
          <a:prstGeom prst="roundRect">
            <a:avLst>
              <a:gd name="adj" fmla="val 10000"/>
            </a:avLst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1936858-2E93-4665-BBCD-03D776499D12}"/>
              </a:ext>
            </a:extLst>
          </p:cNvPr>
          <p:cNvGrpSpPr/>
          <p:nvPr/>
        </p:nvGrpSpPr>
        <p:grpSpPr>
          <a:xfrm>
            <a:off x="6442335" y="3776738"/>
            <a:ext cx="2218763" cy="2442025"/>
            <a:chOff x="5188744" y="1998021"/>
            <a:chExt cx="2218763" cy="2442025"/>
          </a:xfrm>
        </p:grpSpPr>
        <p:sp>
          <p:nvSpPr>
            <p:cNvPr id="21" name="Rectangle : avec coins arrondis en haut 20">
              <a:extLst>
                <a:ext uri="{FF2B5EF4-FFF2-40B4-BE49-F238E27FC236}">
                  <a16:creationId xmlns:a16="http://schemas.microsoft.com/office/drawing/2014/main" id="{B20094A9-7E4D-4A14-BFB5-24442727E6E9}"/>
                </a:ext>
              </a:extLst>
            </p:cNvPr>
            <p:cNvSpPr/>
            <p:nvPr/>
          </p:nvSpPr>
          <p:spPr>
            <a:xfrm rot="10800000">
              <a:off x="5188744" y="1998021"/>
              <a:ext cx="2218763" cy="2442025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47D12C"/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22" name="Rectangle : avec coins arrondis en haut 5">
              <a:extLst>
                <a:ext uri="{FF2B5EF4-FFF2-40B4-BE49-F238E27FC236}">
                  <a16:creationId xmlns:a16="http://schemas.microsoft.com/office/drawing/2014/main" id="{87811B2D-F4B7-4A12-8D83-3EE7AEEE19D3}"/>
                </a:ext>
              </a:extLst>
            </p:cNvPr>
            <p:cNvSpPr txBox="1"/>
            <p:nvPr/>
          </p:nvSpPr>
          <p:spPr>
            <a:xfrm rot="21600000">
              <a:off x="5256979" y="1998021"/>
              <a:ext cx="2082293" cy="237379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Prêt Mobilité Verte</a:t>
              </a: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Financer un véhicule ou une flotte de véhicules tourisme et/ou utilitaire propre et sa/leurs borne(s) de rechargement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6EB97E88-BCAA-4B87-89E2-DF57CB3906CB}"/>
              </a:ext>
            </a:extLst>
          </p:cNvPr>
          <p:cNvSpPr txBox="1"/>
          <p:nvPr/>
        </p:nvSpPr>
        <p:spPr>
          <a:xfrm>
            <a:off x="9097181" y="1283104"/>
            <a:ext cx="3180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/>
            <a:r>
              <a:rPr lang="fr-FR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Crédit </a:t>
            </a:r>
            <a:r>
              <a:rPr lang="fr-FR" b="1" cap="all" dirty="0">
                <a:solidFill>
                  <a:srgbClr val="C00000"/>
                </a:solidFill>
                <a:latin typeface="Arial Black" panose="020B0A04020102020204" pitchFamily="34" charset="0"/>
              </a:rPr>
              <a:t>express </a:t>
            </a:r>
            <a:r>
              <a:rPr lang="fr-FR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pro </a:t>
            </a:r>
          </a:p>
          <a:p>
            <a:pPr marL="0" lvl="2" algn="ctr"/>
            <a:r>
              <a:rPr lang="fr-FR" b="1" cap="all" dirty="0">
                <a:solidFill>
                  <a:srgbClr val="00B050"/>
                </a:solidFill>
                <a:latin typeface="Arial Black" panose="020B0A04020102020204" pitchFamily="34" charset="0"/>
              </a:rPr>
              <a:t>« Transition d’activité » </a:t>
            </a:r>
            <a:endParaRPr lang="fr-FR" dirty="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6E55F98-D61D-406B-AAC6-BC255F14074D}"/>
              </a:ext>
            </a:extLst>
          </p:cNvPr>
          <p:cNvSpPr/>
          <p:nvPr/>
        </p:nvSpPr>
        <p:spPr>
          <a:xfrm>
            <a:off x="9578134" y="2290134"/>
            <a:ext cx="2218763" cy="1465215"/>
          </a:xfrm>
          <a:prstGeom prst="roundRect">
            <a:avLst>
              <a:gd name="adj" fmla="val 1000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000" b="-13000"/>
            </a:stretch>
          </a:blip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0261668-B374-431C-B4EA-A794340D3B49}"/>
              </a:ext>
            </a:extLst>
          </p:cNvPr>
          <p:cNvGrpSpPr/>
          <p:nvPr/>
        </p:nvGrpSpPr>
        <p:grpSpPr>
          <a:xfrm>
            <a:off x="9578134" y="3779585"/>
            <a:ext cx="2218763" cy="2442025"/>
            <a:chOff x="7629383" y="1998021"/>
            <a:chExt cx="2218763" cy="2442025"/>
          </a:xfrm>
        </p:grpSpPr>
        <p:sp>
          <p:nvSpPr>
            <p:cNvPr id="26" name="Rectangle : avec coins arrondis en haut 25">
              <a:extLst>
                <a:ext uri="{FF2B5EF4-FFF2-40B4-BE49-F238E27FC236}">
                  <a16:creationId xmlns:a16="http://schemas.microsoft.com/office/drawing/2014/main" id="{E9DB3E92-91B6-49F2-AB06-BE49B0528AFE}"/>
                </a:ext>
              </a:extLst>
            </p:cNvPr>
            <p:cNvSpPr/>
            <p:nvPr/>
          </p:nvSpPr>
          <p:spPr>
            <a:xfrm rot="10800000">
              <a:off x="7629383" y="1998021"/>
              <a:ext cx="2218763" cy="2442025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92D050"/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27" name="Rectangle : avec coins arrondis en haut 5">
              <a:extLst>
                <a:ext uri="{FF2B5EF4-FFF2-40B4-BE49-F238E27FC236}">
                  <a16:creationId xmlns:a16="http://schemas.microsoft.com/office/drawing/2014/main" id="{6C57441F-75A0-40E8-AFA4-BAB3F8E2EBB1}"/>
                </a:ext>
              </a:extLst>
            </p:cNvPr>
            <p:cNvSpPr txBox="1"/>
            <p:nvPr/>
          </p:nvSpPr>
          <p:spPr>
            <a:xfrm rot="21600000">
              <a:off x="7697618" y="1998021"/>
              <a:ext cx="2082293" cy="237379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Prêt Transition </a:t>
              </a:r>
            </a:p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d’ Activité</a:t>
              </a:r>
            </a:p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Financer le matériel permettant de réduire la consommation d’énergie et/ou de ressource(s) naturelle(s)  </a:t>
              </a:r>
            </a:p>
          </p:txBody>
        </p:sp>
      </p:grp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8DD8F0DC-2720-4B7E-87B4-23679CF0D242}"/>
              </a:ext>
            </a:extLst>
          </p:cNvPr>
          <p:cNvCxnSpPr/>
          <p:nvPr/>
        </p:nvCxnSpPr>
        <p:spPr>
          <a:xfrm>
            <a:off x="2979177" y="1283104"/>
            <a:ext cx="0" cy="4935659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198FCBF-8719-4D72-9513-8A4E2EDAB280}"/>
              </a:ext>
            </a:extLst>
          </p:cNvPr>
          <p:cNvCxnSpPr/>
          <p:nvPr/>
        </p:nvCxnSpPr>
        <p:spPr>
          <a:xfrm>
            <a:off x="5985616" y="1290436"/>
            <a:ext cx="0" cy="4935659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A329253-149C-4DE9-A986-38F2CEA5F920}"/>
              </a:ext>
            </a:extLst>
          </p:cNvPr>
          <p:cNvCxnSpPr/>
          <p:nvPr/>
        </p:nvCxnSpPr>
        <p:spPr>
          <a:xfrm>
            <a:off x="9121375" y="1308908"/>
            <a:ext cx="0" cy="4935659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88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>
                <a:srgbClr val="006600"/>
              </a:buClr>
              <a:buFont typeface="+mj-lt"/>
              <a:buAutoNum type="arabicPeriod"/>
            </a:pPr>
            <a:r>
              <a:rPr lang="fr-FR" dirty="0"/>
              <a:t>Contexte &amp; présentation de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b="1" dirty="0"/>
              <a:t>Principales caractéristiques de la gamme des Crédits Express Pros </a:t>
            </a:r>
            <a:r>
              <a:rPr lang="fr-FR" b="1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Conditions d’éligibilité à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Pièces justificatives à produire</a:t>
            </a:r>
          </a:p>
          <a:p>
            <a:pPr>
              <a:buClr>
                <a:srgbClr val="006600"/>
              </a:buClr>
            </a:pPr>
            <a:r>
              <a:rPr lang="fr-FR" dirty="0"/>
              <a:t>La saisie sous DEFI</a:t>
            </a:r>
          </a:p>
          <a:p>
            <a:pPr>
              <a:buClr>
                <a:srgbClr val="006600"/>
              </a:buClr>
            </a:pPr>
            <a:r>
              <a:rPr lang="fr-FR" dirty="0"/>
              <a:t>Liens utiles</a:t>
            </a:r>
            <a:endParaRPr lang="fr-FR" dirty="0">
              <a:solidFill>
                <a:srgbClr val="006600"/>
              </a:solidFill>
            </a:endParaRPr>
          </a:p>
          <a:p>
            <a:endParaRPr lang="fr-FR" b="1" dirty="0">
              <a:solidFill>
                <a:srgbClr val="006600"/>
              </a:solidFill>
            </a:endParaRPr>
          </a:p>
          <a:p>
            <a:endParaRPr lang="fr-FR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2449617"/>
            <a:ext cx="7994468" cy="702891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564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fr-FR" sz="2400" dirty="0"/>
              <a:t>Principales caractéristiques de la Gamme Crédits Express Pros </a:t>
            </a:r>
            <a:r>
              <a:rPr lang="fr-FR" sz="2400" dirty="0">
                <a:solidFill>
                  <a:srgbClr val="006600"/>
                </a:solidFill>
              </a:rPr>
              <a:t>Verts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2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6678B21B-0659-4588-897A-D9F8FBB5056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040309"/>
            <a:ext cx="11186251" cy="392216"/>
          </a:xfrm>
        </p:spPr>
        <p:txBody>
          <a:bodyPr/>
          <a:lstStyle/>
          <a:p>
            <a:r>
              <a:rPr lang="fr-FR" dirty="0"/>
              <a:t>Reprise des caractéristiques validées pour les Crédits Express Pros, appliquées au financement des « </a:t>
            </a:r>
            <a:r>
              <a:rPr lang="fr-FR" b="1" dirty="0">
                <a:solidFill>
                  <a:srgbClr val="006600"/>
                </a:solidFill>
              </a:rPr>
              <a:t>objets verts </a:t>
            </a:r>
            <a:r>
              <a:rPr lang="fr-FR" dirty="0"/>
              <a:t>» :</a:t>
            </a:r>
          </a:p>
        </p:txBody>
      </p:sp>
      <p:pic>
        <p:nvPicPr>
          <p:cNvPr id="2050" name="Picture 2" descr="Squaresticker09sred Stock Illustration - Download Image Now - New, Label,  Sticker - iStock">
            <a:extLst>
              <a:ext uri="{FF2B5EF4-FFF2-40B4-BE49-F238E27FC236}">
                <a16:creationId xmlns:a16="http://schemas.microsoft.com/office/drawing/2014/main" id="{C26C1BC4-BCA4-2CAE-DC47-AB4C21029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94" b="89948" l="8987" r="89869">
                        <a14:foregroundMark x1="8987" y1="36856" x2="8987" y2="36856"/>
                        <a14:foregroundMark x1="31536" y1="51289" x2="31536" y2="51289"/>
                        <a14:foregroundMark x1="28922" y1="47680" x2="37255" y2="44845"/>
                        <a14:foregroundMark x1="28595" y1="45876" x2="29248" y2="66237"/>
                        <a14:foregroundMark x1="32516" y1="53351" x2="37255" y2="46392"/>
                        <a14:foregroundMark x1="37582" y1="55412" x2="37582" y2="65464"/>
                        <a14:foregroundMark x1="44281" y1="43299" x2="45752" y2="61340"/>
                        <a14:foregroundMark x1="58170" y1="40722" x2="72222" y2="36340"/>
                        <a14:foregroundMark x1="72222" y1="37371" x2="71242" y2="53866"/>
                        <a14:foregroundMark x1="63889" y1="54897" x2="63889" y2="54897"/>
                        <a14:foregroundMark x1="63889" y1="54897" x2="59477" y2="42268"/>
                        <a14:foregroundMark x1="58497" y1="36856" x2="62745" y2="56701"/>
                        <a14:foregroundMark x1="51307" y1="48196" x2="51307" y2="48196"/>
                        <a14:foregroundMark x1="51307" y1="58247" x2="51307" y2="58247"/>
                        <a14:foregroundMark x1="82026" y1="55412" x2="82026" y2="55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878" y="2552486"/>
            <a:ext cx="782104" cy="49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au 3">
            <a:extLst>
              <a:ext uri="{FF2B5EF4-FFF2-40B4-BE49-F238E27FC236}">
                <a16:creationId xmlns:a16="http://schemas.microsoft.com/office/drawing/2014/main" id="{80011119-B07D-4FCC-86FD-ABA94806E2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02801"/>
              </p:ext>
            </p:extLst>
          </p:nvPr>
        </p:nvGraphicFramePr>
        <p:xfrm>
          <a:off x="94347" y="1349733"/>
          <a:ext cx="11896626" cy="5100355"/>
        </p:xfrm>
        <a:graphic>
          <a:graphicData uri="http://schemas.openxmlformats.org/drawingml/2006/table">
            <a:tbl>
              <a:tblPr firstRow="1" bandRow="1"/>
              <a:tblGrid>
                <a:gridCol w="2578096">
                  <a:extLst>
                    <a:ext uri="{9D8B030D-6E8A-4147-A177-3AD203B41FA5}">
                      <a16:colId xmlns:a16="http://schemas.microsoft.com/office/drawing/2014/main" val="3617890217"/>
                    </a:ext>
                  </a:extLst>
                </a:gridCol>
                <a:gridCol w="9318530">
                  <a:extLst>
                    <a:ext uri="{9D8B030D-6E8A-4147-A177-3AD203B41FA5}">
                      <a16:colId xmlns:a16="http://schemas.microsoft.com/office/drawing/2014/main" val="401297920"/>
                    </a:ext>
                  </a:extLst>
                </a:gridCol>
              </a:tblGrid>
              <a:tr h="6139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>
                          <a:solidFill>
                            <a:schemeClr val="tx1"/>
                          </a:solidFill>
                        </a:rPr>
                        <a:t>Objet </a:t>
                      </a: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Acquisition ou renouvellement d’immobilisations corporelles de montant moyen (véhicule, matériel, outillage…) ou de travaux d’amélioration / aménagement (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sont exclus les projets de création/reprise et le financement du Besoin en Fonds de Roulement en totalité ainsi que les rachats de prêts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fr-FR" sz="12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COMPATIBLES AVEC LES OBJETS VERTS (voir « liens utiles ») </a:t>
                      </a:r>
                      <a:endParaRPr lang="fr-FR" sz="1200" dirty="0"/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863585"/>
                  </a:ext>
                </a:extLst>
              </a:tr>
              <a:tr h="6558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Montant 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1.500 € à 40.000 € </a:t>
                      </a:r>
                      <a:r>
                        <a:rPr lang="fr-FR" sz="1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avec deux limites à respecter </a:t>
                      </a:r>
                    </a:p>
                    <a:p>
                      <a:pPr marL="171450" lvl="0" indent="-171450"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kumimoji="0" lang="fr-FR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Deux dossiers par an et par client </a:t>
                      </a:r>
                    </a:p>
                    <a:p>
                      <a:pPr marL="171450" lvl="0" indent="-171450"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kumimoji="0" lang="fr-FR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Montant maximum d’encours « Ecureuil Crédit Express » de 80.000 € par client </a:t>
                      </a:r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345483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fr-FR" sz="12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Quotité de financement </a:t>
                      </a: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Jusqu’à 100% du HT </a:t>
                      </a:r>
                      <a:r>
                        <a:rPr kumimoji="0" lang="fr-FR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du TTC si TVA non récupérable (justificatifs à fournir) </a:t>
                      </a:r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221336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Durée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24 à </a:t>
                      </a:r>
                      <a:r>
                        <a:rPr lang="fr-FR" sz="12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60 mois </a:t>
                      </a:r>
                      <a:endParaRPr lang="fr-FR" sz="1200" b="1"/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645991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Garanties 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Aucune </a:t>
                      </a:r>
                      <a:r>
                        <a:rPr lang="fr-FR" sz="1200" b="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(pour bénéficier du format Express)</a:t>
                      </a:r>
                      <a:endParaRPr lang="fr-FR" sz="1200" b="0" dirty="0"/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638536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Périodicité 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mensuelle, trimestrielle</a:t>
                      </a:r>
                      <a:endParaRPr lang="fr-FR" sz="1200"/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517983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Assurance décès emprunteur 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liasse </a:t>
                      </a:r>
                      <a:r>
                        <a:rPr lang="fr-FR" sz="12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CNP </a:t>
                      </a:r>
                      <a:r>
                        <a:rPr lang="fr-FR" sz="1200" b="1" 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2234D </a:t>
                      </a:r>
                      <a:endParaRPr lang="fr-FR" sz="1200" b="1"/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888449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Taux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PCM fixe (selon grille barème) </a:t>
                      </a:r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6817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Frais de dossier 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1%</a:t>
                      </a:r>
                      <a:r>
                        <a:rPr lang="fr-FR" sz="12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</a:t>
                      </a:r>
                      <a:r>
                        <a:rPr lang="fr-FR" sz="1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du capital emprunté </a:t>
                      </a:r>
                      <a:endParaRPr lang="fr-FR" sz="1200" dirty="0"/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912249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IRA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indemnité forfaitaire de </a:t>
                      </a:r>
                      <a:r>
                        <a:rPr lang="fr-FR" sz="12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164289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Accord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Réponse pour l’accord du financement </a:t>
                      </a:r>
                      <a:r>
                        <a:rPr lang="fr-FR" sz="12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sous 48 heures </a:t>
                      </a:r>
                      <a:endParaRPr lang="fr-FR" sz="1200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913629"/>
                  </a:ext>
                </a:extLst>
              </a:tr>
              <a:tr h="475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Délégataire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Toute personne bénéficiant d’une délégation sur le marché des professionnels sans tenir compte de l’encours de crédit du client (hors schéma délégataire). Néanmoins, le CRD de ce crédit est à intégrer dans l’encours pour tout autre engagement ultérieur</a:t>
                      </a:r>
                      <a:endParaRPr lang="fr-FR" sz="1200"/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503762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</a:rPr>
                        <a:t>Validité de la proposition</a:t>
                      </a: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1 mois </a:t>
                      </a:r>
                      <a:endParaRPr lang="fr-FR" sz="1200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139369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Validité du contrat </a:t>
                      </a:r>
                      <a:endParaRPr lang="fr-FR" sz="12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rPr>
                        <a:t>1 mois </a:t>
                      </a:r>
                      <a:endParaRPr lang="fr-FR" sz="1200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935897"/>
                  </a:ext>
                </a:extLst>
              </a:tr>
              <a:tr h="259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Déblocage des fonds</a:t>
                      </a:r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En 1 seule fois sous 3 mois</a:t>
                      </a:r>
                      <a:endParaRPr lang="fr-FR" sz="1200" dirty="0"/>
                    </a:p>
                  </a:txBody>
                  <a:tcPr>
                    <a:lnL w="12700" cmpd="sng">
                      <a:solidFill>
                        <a:srgbClr val="A5CC74"/>
                      </a:solidFill>
                    </a:lnL>
                    <a:lnR w="12700" cmpd="sng">
                      <a:solidFill>
                        <a:srgbClr val="A5CC74"/>
                      </a:solidFill>
                    </a:lnR>
                    <a:lnT w="12700" cmpd="sng">
                      <a:solidFill>
                        <a:srgbClr val="A5CC74"/>
                      </a:solidFill>
                    </a:lnT>
                    <a:lnB w="12700" cmpd="sng">
                      <a:solidFill>
                        <a:srgbClr val="A5CC74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654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0095675-FDC3-93BB-FCB3-46098C45A446}"/>
              </a:ext>
            </a:extLst>
          </p:cNvPr>
          <p:cNvSpPr/>
          <p:nvPr/>
        </p:nvSpPr>
        <p:spPr>
          <a:xfrm>
            <a:off x="8983980" y="5836920"/>
            <a:ext cx="2842260" cy="777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A8FF3C-B30E-41F1-E095-7869C171C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8" b="90102" l="5618" r="89888">
                        <a14:foregroundMark x1="15056" y1="39249" x2="15056" y2="39249"/>
                        <a14:foregroundMark x1="5618" y1="33788" x2="65169" y2="55973"/>
                        <a14:foregroundMark x1="65169" y1="55973" x2="72360" y2="33788"/>
                        <a14:foregroundMark x1="87191" y1="18430" x2="88989" y2="53242"/>
                        <a14:foregroundMark x1="84270" y1="90102" x2="84270" y2="90102"/>
                        <a14:foregroundMark x1="42697" y1="40614" x2="53933" y2="40614"/>
                        <a14:foregroundMark x1="63146" y1="61775" x2="6292" y2="82594"/>
                        <a14:foregroundMark x1="6292" y1="82594" x2="7640" y2="81570"/>
                        <a14:foregroundMark x1="25169" y1="35154" x2="43596" y2="47782"/>
                        <a14:foregroundMark x1="47416" y1="35154" x2="47416" y2="35154"/>
                        <a14:foregroundMark x1="63146" y1="16724" x2="63146" y2="16724"/>
                        <a14:foregroundMark x1="64045" y1="16724" x2="62247" y2="22526"/>
                        <a14:foregroundMark x1="50112" y1="40614" x2="50112" y2="40614"/>
                        <a14:foregroundMark x1="51011" y1="29352" x2="51011" y2="29352"/>
                        <a14:foregroundMark x1="51910" y1="29352" x2="51910" y2="29352"/>
                        <a14:foregroundMark x1="49213" y1="32423" x2="46517" y2="33788"/>
                        <a14:foregroundMark x1="42697" y1="36519" x2="40000" y2="36519"/>
                        <a14:foregroundMark x1="39101" y1="37884" x2="39101" y2="37884"/>
                        <a14:foregroundMark x1="51011" y1="53242" x2="51011" y2="53242"/>
                        <a14:foregroundMark x1="51011" y1="53242" x2="51011" y2="53242"/>
                        <a14:foregroundMark x1="51011" y1="53242" x2="51011" y2="53242"/>
                        <a14:foregroundMark x1="50112" y1="56314" x2="50112" y2="56314"/>
                        <a14:foregroundMark x1="17753" y1="84300" x2="17753" y2="84300"/>
                        <a14:foregroundMark x1="36180" y1="64505" x2="55730" y2="71672"/>
                        <a14:foregroundMark x1="41798" y1="73038" x2="18652" y2="67577"/>
                        <a14:foregroundMark x1="68539" y1="68942" x2="35281" y2="39249"/>
                        <a14:foregroundMark x1="67640" y1="36519" x2="29663" y2="33788"/>
                        <a14:foregroundMark x1="15056" y1="85666" x2="67640" y2="71672"/>
                        <a14:foregroundMark x1="65843" y1="19795" x2="65843" y2="19795"/>
                        <a14:foregroundMark x1="13034" y1="70307" x2="23371" y2="73038"/>
                        <a14:foregroundMark x1="70562" y1="64505" x2="77978" y2="73038"/>
                        <a14:foregroundMark x1="72360" y1="73038" x2="71461" y2="77133"/>
                        <a14:foregroundMark x1="65843" y1="19795" x2="65843" y2="197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9922" y="5852160"/>
            <a:ext cx="973878" cy="64122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CD90F62-5AC0-64A0-EDD3-66C782C017E2}"/>
              </a:ext>
            </a:extLst>
          </p:cNvPr>
          <p:cNvSpPr txBox="1"/>
          <p:nvPr/>
        </p:nvSpPr>
        <p:spPr>
          <a:xfrm>
            <a:off x="9928860" y="5943600"/>
            <a:ext cx="18821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Instruire son dossier en Crédit Express implique une priorisation de celui-ci au service crédit </a:t>
            </a:r>
          </a:p>
        </p:txBody>
      </p:sp>
      <p:pic>
        <p:nvPicPr>
          <p:cNvPr id="10" name="Picture 2" descr="Squaresticker09sred Stock Illustration - Download Image Now - New, Label,  Sticker - iStock">
            <a:extLst>
              <a:ext uri="{FF2B5EF4-FFF2-40B4-BE49-F238E27FC236}">
                <a16:creationId xmlns:a16="http://schemas.microsoft.com/office/drawing/2014/main" id="{4AEE10C9-D53C-E381-9EDC-EE4AE3BF4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94" b="89948" l="8987" r="89869">
                        <a14:foregroundMark x1="8987" y1="36856" x2="8987" y2="36856"/>
                        <a14:foregroundMark x1="31536" y1="51289" x2="31536" y2="51289"/>
                        <a14:foregroundMark x1="28922" y1="47680" x2="37255" y2="44845"/>
                        <a14:foregroundMark x1="28595" y1="45876" x2="29248" y2="66237"/>
                        <a14:foregroundMark x1="32516" y1="53351" x2="37255" y2="46392"/>
                        <a14:foregroundMark x1="37582" y1="55412" x2="37582" y2="65464"/>
                        <a14:foregroundMark x1="44281" y1="43299" x2="45752" y2="61340"/>
                        <a14:foregroundMark x1="58170" y1="40722" x2="72222" y2="36340"/>
                        <a14:foregroundMark x1="72222" y1="37371" x2="71242" y2="53866"/>
                        <a14:foregroundMark x1="63889" y1="54897" x2="63889" y2="54897"/>
                        <a14:foregroundMark x1="63889" y1="54897" x2="59477" y2="42268"/>
                        <a14:foregroundMark x1="58497" y1="36856" x2="62745" y2="56701"/>
                        <a14:foregroundMark x1="51307" y1="48196" x2="51307" y2="48196"/>
                        <a14:foregroundMark x1="51307" y1="58247" x2="51307" y2="58247"/>
                        <a14:foregroundMark x1="82026" y1="55412" x2="82026" y2="55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904" y="2553352"/>
            <a:ext cx="875176" cy="55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0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>
                <a:srgbClr val="006600"/>
              </a:buClr>
              <a:buFont typeface="+mj-lt"/>
              <a:buAutoNum type="arabicPeriod"/>
            </a:pPr>
            <a:r>
              <a:rPr lang="fr-FR" dirty="0"/>
              <a:t>Contexte &amp; présentation de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Principales caractéristiques de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b="1" dirty="0"/>
              <a:t>Conditions d’éligibilité à la gamme des Crédits Express Pros </a:t>
            </a:r>
            <a:r>
              <a:rPr lang="fr-FR" b="1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Pièces justificatives à produire</a:t>
            </a:r>
          </a:p>
          <a:p>
            <a:pPr>
              <a:buClr>
                <a:srgbClr val="006600"/>
              </a:buClr>
            </a:pPr>
            <a:r>
              <a:rPr lang="fr-FR" dirty="0"/>
              <a:t>La saisie sous DEFI</a:t>
            </a:r>
          </a:p>
          <a:p>
            <a:pPr>
              <a:buClr>
                <a:srgbClr val="006600"/>
              </a:buClr>
            </a:pPr>
            <a:r>
              <a:rPr lang="fr-FR" dirty="0"/>
              <a:t>Liens utiles</a:t>
            </a:r>
            <a:endParaRPr lang="fr-FR" b="1" dirty="0">
              <a:solidFill>
                <a:srgbClr val="006600"/>
              </a:solidFill>
            </a:endParaRPr>
          </a:p>
          <a:p>
            <a:endParaRPr lang="fr-FR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3137602"/>
            <a:ext cx="7994468" cy="702891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12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Conditions d’éligibilité à la Gamme Crédits Express Pros </a:t>
            </a:r>
            <a:r>
              <a:rPr lang="fr-FR" sz="2400" dirty="0">
                <a:solidFill>
                  <a:srgbClr val="006600"/>
                </a:solidFill>
              </a:rPr>
              <a:t>Verts</a:t>
            </a:r>
            <a:r>
              <a:rPr lang="fr-FR" sz="2400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3</a:t>
            </a: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00A5FFF3-992F-4C20-A528-D1F5187D30E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39634" y="1162235"/>
            <a:ext cx="11791406" cy="392216"/>
          </a:xfrm>
        </p:spPr>
        <p:txBody>
          <a:bodyPr/>
          <a:lstStyle/>
          <a:p>
            <a:r>
              <a:rPr lang="fr-FR" dirty="0"/>
              <a:t>Les conditions d’éligibilité validées pour les Crédits Express Pros sont reprise pour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  <a:r>
              <a:rPr lang="fr-FR" dirty="0"/>
              <a:t> :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E6A0F848-C898-42F5-9EA8-351C4C46AF29}"/>
              </a:ext>
            </a:extLst>
          </p:cNvPr>
          <p:cNvSpPr txBox="1">
            <a:spLocks/>
          </p:cNvSpPr>
          <p:nvPr/>
        </p:nvSpPr>
        <p:spPr>
          <a:xfrm>
            <a:off x="649877" y="1862100"/>
            <a:ext cx="4380412" cy="1835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00" b="1" i="0" u="sng" strike="noStrike" kern="120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Clients PROS existants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C30F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L’entreprise a plus de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 années d’existence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(justifiant au moins deux liasses fiscales ou deux 2035 avec 24 mois d’exercice)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Ayant une note NET mensuelle comprise entre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 et 6 inclus </a:t>
            </a:r>
            <a:r>
              <a:rPr kumimoji="0" lang="fr-FR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Retail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ou 1 à 12 </a:t>
            </a:r>
            <a:r>
              <a:rPr kumimoji="0" lang="fr-FR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Corporate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E6CF9DD7-6A79-483F-86D6-EA49FBFB0A83}"/>
              </a:ext>
            </a:extLst>
          </p:cNvPr>
          <p:cNvSpPr txBox="1">
            <a:spLocks/>
          </p:cNvSpPr>
          <p:nvPr/>
        </p:nvSpPr>
        <p:spPr>
          <a:xfrm>
            <a:off x="7823901" y="1839240"/>
            <a:ext cx="3741082" cy="1843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00" b="1" i="0" u="sng" strike="noStrike" kern="120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Clients REPERES PROS</a:t>
            </a:r>
            <a:r>
              <a:rPr kumimoji="0" lang="fr-FR" sz="1400" b="1" i="0" strike="noStrike" kern="120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C30F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L’entreprise a plus de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 ans d’existence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NET à titre particulier doit être comprise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entre 1 et 6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Espace réservé du contenu 1">
            <a:extLst>
              <a:ext uri="{FF2B5EF4-FFF2-40B4-BE49-F238E27FC236}">
                <a16:creationId xmlns:a16="http://schemas.microsoft.com/office/drawing/2014/main" id="{75B520AF-EB4B-4AE6-81DE-B94C9346A3BC}"/>
              </a:ext>
            </a:extLst>
          </p:cNvPr>
          <p:cNvSpPr txBox="1">
            <a:spLocks/>
          </p:cNvSpPr>
          <p:nvPr/>
        </p:nvSpPr>
        <p:spPr>
          <a:xfrm>
            <a:off x="1876697" y="3882213"/>
            <a:ext cx="8438606" cy="25116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00" b="1" i="0" u="sng" strike="noStrike" kern="120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Pour tous</a:t>
            </a:r>
            <a:r>
              <a:rPr kumimoji="0" lang="fr-FR" sz="1400" b="1" i="0" strike="noStrike" kern="120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C30F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Analyse de solvabilité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révision annuelle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requise dans le Dossier Suivi Client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Cotation BDF comprise entre 1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et 5+ ainsi que la cote 0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Indicateur dirigeant égal à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000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Client à jour de ses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dettes fiscales et sociales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Pas d’inscription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 fichier FCC et FICP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Sont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exclus,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les clients étant dans au moins une des situations suivantes : </a:t>
            </a:r>
          </a:p>
          <a:p>
            <a:pPr marL="46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Statut douteux (note X) pour la relation à titre particulier </a:t>
            </a:r>
          </a:p>
          <a:p>
            <a:pPr marL="46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Procédure de sauvegarde ou RJ / LJ </a:t>
            </a:r>
          </a:p>
          <a:p>
            <a:pPr marL="46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Présence d’impayé en cours pour la relation à titre professionnel ou particulier (incidents 0739 + Notation 0749)</a:t>
            </a:r>
          </a:p>
          <a:p>
            <a:pPr marL="285750" lvl="1" indent="-285750">
              <a:spcBef>
                <a:spcPts val="0"/>
              </a:spcBef>
              <a:buClrTx/>
              <a:buFont typeface="Courier New" panose="02070309020205020404" pitchFamily="49" charset="0"/>
              <a:buChar char="o"/>
              <a:defRPr/>
            </a:pPr>
            <a:r>
              <a:rPr lang="fr-FR" dirty="0">
                <a:solidFill>
                  <a:srgbClr val="000000"/>
                </a:solidFill>
                <a:latin typeface="Arial" panose="020B0604020202020204"/>
              </a:rPr>
              <a:t>Application des exclusions / restrictions habituelles du schéma délégataire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58B1EA-53CB-FF89-8BA9-4DFE81B4D21F}"/>
              </a:ext>
            </a:extLst>
          </p:cNvPr>
          <p:cNvSpPr txBox="1"/>
          <p:nvPr/>
        </p:nvSpPr>
        <p:spPr>
          <a:xfrm>
            <a:off x="5326380" y="2026920"/>
            <a:ext cx="2209800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Une grille d’éligibilité spéciale </a:t>
            </a:r>
            <a:r>
              <a:rPr lang="fr-FR" sz="1400" dirty="0">
                <a:solidFill>
                  <a:srgbClr val="006600"/>
                </a:solidFill>
              </a:rPr>
              <a:t>crédits express vert</a:t>
            </a:r>
            <a:r>
              <a:rPr lang="fr-FR" sz="1400" dirty="0">
                <a:solidFill>
                  <a:srgbClr val="3EAB36"/>
                </a:solidFill>
              </a:rPr>
              <a:t> </a:t>
            </a:r>
            <a:r>
              <a:rPr lang="fr-FR" sz="1400" dirty="0"/>
              <a:t>pour les clients et les repérés Pros est à votre disposition</a:t>
            </a:r>
          </a:p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BC4E85C-1CD7-D121-008A-AADE16AB1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844" y="2922436"/>
            <a:ext cx="618066" cy="48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87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>
                <a:srgbClr val="006600"/>
              </a:buClr>
              <a:buFont typeface="+mj-lt"/>
              <a:buAutoNum type="arabicPeriod"/>
            </a:pPr>
            <a:r>
              <a:rPr lang="fr-FR" dirty="0"/>
              <a:t>Contexte &amp; présentation de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Principales caractéristiques de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Conditions d’éligibilité à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b="1" dirty="0"/>
              <a:t>Pièces justificatives à produire</a:t>
            </a:r>
          </a:p>
          <a:p>
            <a:pPr>
              <a:buClr>
                <a:srgbClr val="006600"/>
              </a:buClr>
            </a:pPr>
            <a:r>
              <a:rPr lang="fr-FR" dirty="0"/>
              <a:t>La saisie sous DEFI</a:t>
            </a:r>
          </a:p>
          <a:p>
            <a:pPr>
              <a:buClr>
                <a:srgbClr val="006600"/>
              </a:buClr>
            </a:pPr>
            <a:r>
              <a:rPr lang="fr-FR" dirty="0"/>
              <a:t>Liens utiles</a:t>
            </a:r>
            <a:endParaRPr lang="fr-FR" b="1" dirty="0">
              <a:solidFill>
                <a:srgbClr val="006600"/>
              </a:solidFill>
            </a:endParaRPr>
          </a:p>
          <a:p>
            <a:endParaRPr lang="fr-FR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3561810"/>
            <a:ext cx="7994468" cy="452842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05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0">
              <a:buClr>
                <a:srgbClr val="EA4E55"/>
              </a:buClr>
            </a:pP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Pièces justificatives à produire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157BAFEE-60F3-4E9C-A042-9AF04E76A2A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162235"/>
            <a:ext cx="11186251" cy="596896"/>
          </a:xfrm>
        </p:spPr>
        <p:txBody>
          <a:bodyPr/>
          <a:lstStyle/>
          <a:p>
            <a:r>
              <a:rPr lang="fr-FR" dirty="0"/>
              <a:t>Reprise des pièces justificatives habituellement collectées pour les Crédits Express Pros, complétées des justificatifs spécifiques aux </a:t>
            </a:r>
            <a:r>
              <a:rPr lang="fr-FR" b="1" dirty="0">
                <a:solidFill>
                  <a:srgbClr val="006600"/>
                </a:solidFill>
              </a:rPr>
              <a:t>objets verts </a:t>
            </a:r>
            <a:r>
              <a:rPr lang="fr-FR" dirty="0"/>
              <a:t>financés 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3E2B5F71-268F-4903-BEBA-081CFF1F671D}"/>
                  </a:ext>
                </a:extLst>
              </p14:cNvPr>
              <p14:cNvContentPartPr/>
              <p14:nvPr/>
            </p14:nvContentPartPr>
            <p14:xfrm>
              <a:off x="3080531" y="4204237"/>
              <a:ext cx="2050080" cy="6432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3E2B5F71-268F-4903-BEBA-081CFF1F6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26525" y="4095833"/>
                <a:ext cx="2157733" cy="280768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40D27F5C-E9DD-433C-9885-A1083B133B12}"/>
              </a:ext>
            </a:extLst>
          </p:cNvPr>
          <p:cNvSpPr txBox="1"/>
          <p:nvPr/>
        </p:nvSpPr>
        <p:spPr>
          <a:xfrm>
            <a:off x="8102557" y="2539088"/>
            <a:ext cx="3093079" cy="147732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Facture, bon de commande, certificat d’immatriculation, rapport d’audit énergétique …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i="1" kern="0" dirty="0">
                <a:solidFill>
                  <a:srgbClr val="FFFFFF"/>
                </a:solidFill>
                <a:latin typeface="Arial" panose="020B0604020202020204"/>
              </a:rPr>
              <a:t>(retrouver le détail selon le type de financement dans les liens utiles en dernière page)</a:t>
            </a:r>
            <a:endParaRPr kumimoji="0" lang="fr-FR" sz="140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1A7A1EA4-4F21-4D28-95E6-99127C959821}"/>
              </a:ext>
            </a:extLst>
          </p:cNvPr>
          <p:cNvCxnSpPr>
            <a:cxnSpLocks/>
          </p:cNvCxnSpPr>
          <p:nvPr/>
        </p:nvCxnSpPr>
        <p:spPr>
          <a:xfrm flipV="1">
            <a:off x="5155473" y="3588444"/>
            <a:ext cx="2728345" cy="680113"/>
          </a:xfrm>
          <a:prstGeom prst="straightConnector1">
            <a:avLst/>
          </a:prstGeom>
          <a:noFill/>
          <a:ln w="12700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</p:cxnSp>
      <p:graphicFrame>
        <p:nvGraphicFramePr>
          <p:cNvPr id="10" name="Tableau 5">
            <a:extLst>
              <a:ext uri="{FF2B5EF4-FFF2-40B4-BE49-F238E27FC236}">
                <a16:creationId xmlns:a16="http://schemas.microsoft.com/office/drawing/2014/main" id="{1DECFA36-EEB4-444B-B886-648F5BC189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314556"/>
              </p:ext>
            </p:extLst>
          </p:nvPr>
        </p:nvGraphicFramePr>
        <p:xfrm>
          <a:off x="1463906" y="1726716"/>
          <a:ext cx="5062062" cy="4599360"/>
        </p:xfrm>
        <a:graphic>
          <a:graphicData uri="http://schemas.openxmlformats.org/drawingml/2006/table">
            <a:tbl>
              <a:tblPr firstRow="1" bandRow="1"/>
              <a:tblGrid>
                <a:gridCol w="2531031">
                  <a:extLst>
                    <a:ext uri="{9D8B030D-6E8A-4147-A177-3AD203B41FA5}">
                      <a16:colId xmlns:a16="http://schemas.microsoft.com/office/drawing/2014/main" val="267524265"/>
                    </a:ext>
                  </a:extLst>
                </a:gridCol>
                <a:gridCol w="2531031">
                  <a:extLst>
                    <a:ext uri="{9D8B030D-6E8A-4147-A177-3AD203B41FA5}">
                      <a16:colId xmlns:a16="http://schemas.microsoft.com/office/drawing/2014/main" val="2098050348"/>
                    </a:ext>
                  </a:extLst>
                </a:gridCol>
              </a:tblGrid>
              <a:tr h="4599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Client</a:t>
                      </a: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2000" b="1" dirty="0">
                          <a:solidFill>
                            <a:srgbClr val="C00000"/>
                          </a:solidFill>
                        </a:rPr>
                        <a:t>Prospect</a:t>
                      </a:r>
                    </a:p>
                  </a:txBody>
                  <a:tcPr marL="121920" marR="121920" marT="60960" marB="60960">
                    <a:lnL>
                      <a:noFill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C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297534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Interrogation SYNAPSE </a:t>
                      </a:r>
                      <a:r>
                        <a:rPr lang="fr-FR" sz="1200" b="1" i="1" dirty="0"/>
                        <a:t>(scénario crédit)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28776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Synthèse client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3800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Accord CNP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49747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Statuts de la société certifiés conformes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392222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Justificatifs des pouvoirs du signataire du contrat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395805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Contrat de prêt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962176"/>
                  </a:ext>
                </a:extLst>
              </a:tr>
              <a:tr h="3162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/>
                        <a:t>Justificatifs de dépense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886638"/>
                  </a:ext>
                </a:extLst>
              </a:tr>
              <a:tr h="8911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Extrait </a:t>
                      </a:r>
                      <a:r>
                        <a:rPr lang="fr-FR" sz="1200" b="1" dirty="0" err="1">
                          <a:solidFill>
                            <a:schemeClr val="tx1"/>
                          </a:solidFill>
                        </a:rPr>
                        <a:t>Kbis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 &lt; 3 mois ou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K-bis automatique </a:t>
                      </a:r>
                      <a:r>
                        <a:rPr lang="fr-FR" sz="1100" b="1" i="1" dirty="0">
                          <a:solidFill>
                            <a:schemeClr val="tx1"/>
                          </a:solidFill>
                        </a:rPr>
                        <a:t>(dans PDC) </a:t>
                      </a:r>
                      <a:endParaRPr lang="fr-FR" sz="1200" b="1" i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si changement majeur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Extrait </a:t>
                      </a:r>
                      <a:r>
                        <a:rPr lang="fr-FR" sz="1200" b="1" dirty="0" err="1">
                          <a:solidFill>
                            <a:srgbClr val="C00000"/>
                          </a:solidFill>
                        </a:rPr>
                        <a:t>Kbis</a:t>
                      </a:r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 &lt; 3 mois ou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K-bis automatique </a:t>
                      </a:r>
                      <a:r>
                        <a:rPr lang="fr-FR" sz="1100" b="1" i="1" dirty="0">
                          <a:solidFill>
                            <a:srgbClr val="C00000"/>
                          </a:solidFill>
                        </a:rPr>
                        <a:t>(dans PDC) </a:t>
                      </a:r>
                      <a:endParaRPr lang="fr-FR" sz="1200" b="1" i="1" dirty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endParaRPr lang="fr-FR" sz="1200" b="1" dirty="0">
                        <a:solidFill>
                          <a:srgbClr val="C00000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8499406"/>
                  </a:ext>
                </a:extLst>
              </a:tr>
              <a:tr h="5174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3 derniers relevés de compte professionnel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238678"/>
                  </a:ext>
                </a:extLst>
              </a:tr>
              <a:tr h="5174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Tableau d’amortissement des autres prêts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3E45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A5CC74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406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216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>
                <a:srgbClr val="006600"/>
              </a:buClr>
              <a:buFont typeface="+mj-lt"/>
              <a:buAutoNum type="arabicPeriod"/>
            </a:pPr>
            <a:r>
              <a:rPr lang="fr-FR" dirty="0"/>
              <a:t>Contexte &amp; présentation de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Principales caractéristiques de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Conditions d’éligibilité à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b="1" dirty="0"/>
              <a:t>Pièces justificatives à produire</a:t>
            </a:r>
          </a:p>
          <a:p>
            <a:pPr>
              <a:buClr>
                <a:srgbClr val="006600"/>
              </a:buClr>
            </a:pPr>
            <a:r>
              <a:rPr lang="fr-FR" dirty="0"/>
              <a:t>La saisie sous DEFI</a:t>
            </a:r>
          </a:p>
          <a:p>
            <a:pPr>
              <a:buClr>
                <a:srgbClr val="006600"/>
              </a:buClr>
            </a:pPr>
            <a:r>
              <a:rPr lang="fr-FR" dirty="0"/>
              <a:t>Liens utiles</a:t>
            </a:r>
            <a:endParaRPr lang="fr-FR" b="1" dirty="0">
              <a:solidFill>
                <a:srgbClr val="006600"/>
              </a:solidFill>
            </a:endParaRPr>
          </a:p>
          <a:p>
            <a:endParaRPr lang="fr-FR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590109" y="3973290"/>
            <a:ext cx="7994468" cy="452842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20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24038D-3127-D9EC-5540-574767B96578}"/>
              </a:ext>
            </a:extLst>
          </p:cNvPr>
          <p:cNvSpPr/>
          <p:nvPr/>
        </p:nvSpPr>
        <p:spPr>
          <a:xfrm>
            <a:off x="1112520" y="5074920"/>
            <a:ext cx="9883140" cy="5257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est essentiel d’instruire les crédits éligibles au </a:t>
            </a:r>
            <a:r>
              <a:rPr lang="fr-FR" sz="1600" dirty="0">
                <a:solidFill>
                  <a:srgbClr val="006600"/>
                </a:solidFill>
              </a:rPr>
              <a:t>GREEN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avec une variante produit MYCREDIT dédiée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0">
              <a:buClr>
                <a:srgbClr val="EA4E55"/>
              </a:buClr>
            </a:pP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La saisie sous DEFI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5</a:t>
            </a:r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157BAFEE-60F3-4E9C-A042-9AF04E76A2A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70320" y="1162235"/>
            <a:ext cx="11186251" cy="596896"/>
          </a:xfrm>
        </p:spPr>
        <p:txBody>
          <a:bodyPr/>
          <a:lstStyle/>
          <a:p>
            <a:r>
              <a:rPr lang="fr-FR" dirty="0"/>
              <a:t>MYCREDIT PRO/BDR s’enrichit de 4 nouvelles variantes produits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C2F10F-EA34-F0EE-F750-B060EFBF6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09" b="96847" l="2908" r="98442">
                        <a14:foregroundMark x1="6127" y1="39865" x2="6127" y2="39865"/>
                        <a14:foregroundMark x1="3115" y1="54279" x2="3115" y2="54279"/>
                        <a14:foregroundMark x1="8307" y1="97297" x2="8307" y2="97297"/>
                        <a14:foregroundMark x1="94393" y1="65766" x2="94393" y2="65766"/>
                        <a14:foregroundMark x1="98546" y1="54955" x2="98546" y2="54955"/>
                        <a14:foregroundMark x1="87747" y1="9009" x2="87747" y2="90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273" y="4450080"/>
            <a:ext cx="1859943" cy="8575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15FEEE-8834-AA31-C961-90B5A9F839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22" t="5344" b="3460"/>
          <a:stretch/>
        </p:blipFill>
        <p:spPr>
          <a:xfrm>
            <a:off x="472440" y="2324100"/>
            <a:ext cx="3070860" cy="1737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CB88EEE-5969-F65C-2BF5-6026C17D30CA}"/>
              </a:ext>
            </a:extLst>
          </p:cNvPr>
          <p:cNvSpPr txBox="1"/>
          <p:nvPr/>
        </p:nvSpPr>
        <p:spPr>
          <a:xfrm>
            <a:off x="4084320" y="2750820"/>
            <a:ext cx="2872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dirty="0"/>
              <a:t>PRÊT RENOVATION ENERGETIQUE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dirty="0"/>
              <a:t>PRÊT ENERGIES RENOUVELABLES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dirty="0"/>
              <a:t>PRÊT MOBILITE VERTE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dirty="0"/>
              <a:t>PRÊT TRANSITION D’ACTIVITE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54AB5B-967E-D1D5-25E8-8FF4C305E940}"/>
              </a:ext>
            </a:extLst>
          </p:cNvPr>
          <p:cNvSpPr txBox="1"/>
          <p:nvPr/>
        </p:nvSpPr>
        <p:spPr>
          <a:xfrm>
            <a:off x="7452360" y="2697480"/>
            <a:ext cx="3878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dirty="0"/>
              <a:t>CREDIT </a:t>
            </a:r>
            <a:r>
              <a:rPr lang="fr-FR" sz="1050" dirty="0">
                <a:solidFill>
                  <a:srgbClr val="C00000"/>
                </a:solidFill>
              </a:rPr>
              <a:t>EXPRESS</a:t>
            </a:r>
            <a:r>
              <a:rPr lang="fr-FR" sz="1050" dirty="0"/>
              <a:t> RENOVATION ENERGETIQUE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dirty="0"/>
              <a:t>CREDIT </a:t>
            </a:r>
            <a:r>
              <a:rPr lang="fr-FR" sz="1050" dirty="0">
                <a:solidFill>
                  <a:srgbClr val="C00000"/>
                </a:solidFill>
              </a:rPr>
              <a:t>EXPRESS</a:t>
            </a:r>
            <a:r>
              <a:rPr lang="fr-FR" sz="1050" dirty="0"/>
              <a:t> ENERGIES RENOUVELABLES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dirty="0"/>
              <a:t>CREDIT </a:t>
            </a:r>
            <a:r>
              <a:rPr lang="fr-FR" sz="1050" dirty="0">
                <a:solidFill>
                  <a:srgbClr val="C00000"/>
                </a:solidFill>
              </a:rPr>
              <a:t>EXPRESS</a:t>
            </a:r>
            <a:r>
              <a:rPr lang="fr-FR" sz="1050" dirty="0"/>
              <a:t> MOBILITE VERTE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050" dirty="0"/>
              <a:t>CREDIT </a:t>
            </a:r>
            <a:r>
              <a:rPr lang="fr-FR" sz="1050" dirty="0">
                <a:solidFill>
                  <a:srgbClr val="C00000"/>
                </a:solidFill>
              </a:rPr>
              <a:t>EXPRESS</a:t>
            </a:r>
            <a:r>
              <a:rPr lang="fr-FR" sz="1050" dirty="0"/>
              <a:t> TRANSITION D’ACTIVITE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5EDCBA-E1C0-82E6-1C84-12BCCD3391D7}"/>
              </a:ext>
            </a:extLst>
          </p:cNvPr>
          <p:cNvSpPr/>
          <p:nvPr/>
        </p:nvSpPr>
        <p:spPr>
          <a:xfrm>
            <a:off x="464820" y="3268980"/>
            <a:ext cx="906780" cy="25146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3008EF5-539D-7FAB-1999-43129032241A}"/>
              </a:ext>
            </a:extLst>
          </p:cNvPr>
          <p:cNvSpPr txBox="1"/>
          <p:nvPr/>
        </p:nvSpPr>
        <p:spPr>
          <a:xfrm>
            <a:off x="457200" y="1767840"/>
            <a:ext cx="3086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Choix du concours sous DEFI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D15E0BA-AE95-89AD-420C-B6F5AB857583}"/>
              </a:ext>
            </a:extLst>
          </p:cNvPr>
          <p:cNvSpPr txBox="1"/>
          <p:nvPr/>
        </p:nvSpPr>
        <p:spPr>
          <a:xfrm>
            <a:off x="4015740" y="1760220"/>
            <a:ext cx="3086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Les produits </a:t>
            </a:r>
            <a:r>
              <a:rPr lang="fr-FR" sz="1600" dirty="0">
                <a:solidFill>
                  <a:srgbClr val="006600"/>
                </a:solidFill>
              </a:rPr>
              <a:t>Green</a:t>
            </a:r>
            <a:r>
              <a:rPr lang="fr-FR" sz="1600" dirty="0"/>
              <a:t> actuels</a:t>
            </a:r>
          </a:p>
          <a:p>
            <a:endParaRPr lang="fr-FR" sz="16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58A2C6A-E765-2FA4-455F-4EB65ED47714}"/>
              </a:ext>
            </a:extLst>
          </p:cNvPr>
          <p:cNvSpPr txBox="1"/>
          <p:nvPr/>
        </p:nvSpPr>
        <p:spPr>
          <a:xfrm>
            <a:off x="7231380" y="1752600"/>
            <a:ext cx="4457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Les 4 nouveaux produits </a:t>
            </a:r>
            <a:r>
              <a:rPr lang="fr-FR" sz="1600" dirty="0">
                <a:solidFill>
                  <a:srgbClr val="006600"/>
                </a:solidFill>
              </a:rPr>
              <a:t>Crédit Express VERT</a:t>
            </a:r>
          </a:p>
          <a:p>
            <a:endParaRPr lang="fr-FR" sz="16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F0F154-B699-FCA1-937A-27446EE4097A}"/>
              </a:ext>
            </a:extLst>
          </p:cNvPr>
          <p:cNvSpPr/>
          <p:nvPr/>
        </p:nvSpPr>
        <p:spPr>
          <a:xfrm>
            <a:off x="4030980" y="2316480"/>
            <a:ext cx="2796540" cy="17678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79BF07-1272-ADEA-D660-43B1DA895EB0}"/>
              </a:ext>
            </a:extLst>
          </p:cNvPr>
          <p:cNvSpPr/>
          <p:nvPr/>
        </p:nvSpPr>
        <p:spPr>
          <a:xfrm>
            <a:off x="7315200" y="2308860"/>
            <a:ext cx="4244340" cy="17678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Picture 2" descr="Squaresticker09sred Stock Illustration - Download Image Now - New, Label,  Sticker - iStock">
            <a:extLst>
              <a:ext uri="{FF2B5EF4-FFF2-40B4-BE49-F238E27FC236}">
                <a16:creationId xmlns:a16="http://schemas.microsoft.com/office/drawing/2014/main" id="{D03B5664-FBDA-0E14-D02D-C5515266F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4" b="89948" l="8987" r="89869">
                        <a14:foregroundMark x1="8987" y1="36856" x2="8987" y2="36856"/>
                        <a14:foregroundMark x1="31536" y1="51289" x2="31536" y2="51289"/>
                        <a14:foregroundMark x1="28922" y1="47680" x2="37255" y2="44845"/>
                        <a14:foregroundMark x1="28595" y1="45876" x2="29248" y2="66237"/>
                        <a14:foregroundMark x1="32516" y1="53351" x2="37255" y2="46392"/>
                        <a14:foregroundMark x1="37582" y1="55412" x2="37582" y2="65464"/>
                        <a14:foregroundMark x1="44281" y1="43299" x2="45752" y2="61340"/>
                        <a14:foregroundMark x1="58170" y1="40722" x2="72222" y2="36340"/>
                        <a14:foregroundMark x1="72222" y1="37371" x2="71242" y2="53866"/>
                        <a14:foregroundMark x1="63889" y1="54897" x2="63889" y2="54897"/>
                        <a14:foregroundMark x1="63889" y1="54897" x2="59477" y2="42268"/>
                        <a14:foregroundMark x1="58497" y1="36856" x2="62745" y2="56701"/>
                        <a14:foregroundMark x1="51307" y1="48196" x2="51307" y2="48196"/>
                        <a14:foregroundMark x1="51307" y1="58247" x2="51307" y2="58247"/>
                        <a14:foregroundMark x1="82026" y1="55412" x2="82026" y2="55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458" y="2010652"/>
            <a:ext cx="1168002" cy="74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658A3A4E-6462-EDE9-7AC0-0DCE3435521B}"/>
              </a:ext>
            </a:extLst>
          </p:cNvPr>
          <p:cNvSpPr txBox="1"/>
          <p:nvPr/>
        </p:nvSpPr>
        <p:spPr>
          <a:xfrm rot="20967925">
            <a:off x="2022082" y="2919070"/>
            <a:ext cx="1233911" cy="55399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dirty="0"/>
              <a:t>Saisie identique au Crédit Express classique </a:t>
            </a:r>
          </a:p>
        </p:txBody>
      </p:sp>
    </p:spTree>
    <p:extLst>
      <p:ext uri="{BB962C8B-B14F-4D97-AF65-F5344CB8AC3E}">
        <p14:creationId xmlns:p14="http://schemas.microsoft.com/office/powerpoint/2010/main" val="1171053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>
                <a:srgbClr val="006600"/>
              </a:buClr>
              <a:buFont typeface="+mj-lt"/>
              <a:buAutoNum type="arabicPeriod"/>
            </a:pPr>
            <a:r>
              <a:rPr lang="fr-FR" dirty="0"/>
              <a:t>Contexte &amp; présentation de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Principales caractéristiques de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Conditions d’éligibilité à la gamme des Crédits Express Pros </a:t>
            </a:r>
            <a:r>
              <a:rPr lang="fr-FR" dirty="0">
                <a:solidFill>
                  <a:srgbClr val="006600"/>
                </a:solidFill>
              </a:rPr>
              <a:t>Verts</a:t>
            </a:r>
          </a:p>
          <a:p>
            <a:pPr>
              <a:buClr>
                <a:srgbClr val="006600"/>
              </a:buClr>
            </a:pPr>
            <a:r>
              <a:rPr lang="fr-FR" dirty="0"/>
              <a:t>Pièces justificatives à produire</a:t>
            </a:r>
          </a:p>
          <a:p>
            <a:pPr>
              <a:buClr>
                <a:srgbClr val="006600"/>
              </a:buClr>
            </a:pPr>
            <a:r>
              <a:rPr lang="fr-FR" dirty="0"/>
              <a:t>La saisie sous DEFI</a:t>
            </a:r>
          </a:p>
          <a:p>
            <a:pPr>
              <a:buClr>
                <a:srgbClr val="006600"/>
              </a:buClr>
            </a:pPr>
            <a:r>
              <a:rPr lang="fr-FR" b="1" dirty="0"/>
              <a:t>Liens utiles</a:t>
            </a:r>
            <a:endParaRPr lang="fr-FR" b="1" dirty="0">
              <a:solidFill>
                <a:srgbClr val="006600"/>
              </a:solidFill>
            </a:endParaRPr>
          </a:p>
          <a:p>
            <a:endParaRPr lang="fr-FR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4432667"/>
            <a:ext cx="7994468" cy="452842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20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1429" y="496183"/>
            <a:ext cx="10980738" cy="720000"/>
          </a:xfrm>
        </p:spPr>
        <p:txBody>
          <a:bodyPr>
            <a:normAutofit/>
          </a:bodyPr>
          <a:lstStyle/>
          <a:p>
            <a:pPr lvl="0">
              <a:buClr>
                <a:srgbClr val="EA4E55"/>
              </a:buClr>
            </a:pP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Liens utiles </a:t>
            </a: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  <a:sym typeface="Wingdings" panose="05000000000000000000" pitchFamily="2" charset="2"/>
              </a:rPr>
              <a:t> capitaliser sur notre partenariat avec</a:t>
            </a:r>
            <a:endParaRPr lang="fr-FR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5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7C26E3-EEAC-FD34-92CE-2F06EE2AC07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1" t="16265" r="6275" b="15131"/>
          <a:stretch/>
        </p:blipFill>
        <p:spPr bwMode="auto">
          <a:xfrm>
            <a:off x="9440088" y="374632"/>
            <a:ext cx="1750423" cy="896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00661DC1-B2AB-8916-1EC0-307514DE6153}"/>
              </a:ext>
            </a:extLst>
          </p:cNvPr>
          <p:cNvSpPr txBox="1">
            <a:spLocks/>
          </p:cNvSpPr>
          <p:nvPr/>
        </p:nvSpPr>
        <p:spPr>
          <a:xfrm>
            <a:off x="11169558" y="535536"/>
            <a:ext cx="110521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EA4E55"/>
              </a:buClr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(EDE)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116E9D-1118-C288-096A-486CC161EEFA}"/>
              </a:ext>
            </a:extLst>
          </p:cNvPr>
          <p:cNvSpPr/>
          <p:nvPr/>
        </p:nvSpPr>
        <p:spPr>
          <a:xfrm>
            <a:off x="93993" y="1337036"/>
            <a:ext cx="7840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rgbClr val="000000"/>
                </a:solidFill>
                <a:latin typeface="Montserrat" panose="00000500000000000000" pitchFamily="2" charset="0"/>
              </a:rPr>
              <a:t>Un partenariat au service de nos clients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6130F6-1EDE-70E7-F06D-29031E1705F6}"/>
              </a:ext>
            </a:extLst>
          </p:cNvPr>
          <p:cNvSpPr/>
          <p:nvPr/>
        </p:nvSpPr>
        <p:spPr>
          <a:xfrm>
            <a:off x="93993" y="1660954"/>
            <a:ext cx="7939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000000"/>
                </a:solidFill>
                <a:latin typeface="Montserrat" panose="00000500000000000000" pitchFamily="2" charset="0"/>
              </a:rPr>
              <a:t>Objectif : accompagner nos clients dans leur transition environnementale </a:t>
            </a:r>
            <a:r>
              <a:rPr lang="fr-FR" sz="1200" b="1" dirty="0">
                <a:solidFill>
                  <a:srgbClr val="000000"/>
                </a:solidFill>
                <a:latin typeface="Montserrat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fr-FR" sz="1200" b="1" dirty="0">
                <a:solidFill>
                  <a:srgbClr val="C00000"/>
                </a:solidFill>
                <a:latin typeface="Montserrat" panose="00000500000000000000" pitchFamily="2" charset="0"/>
                <a:sym typeface="Wingdings" panose="05000000000000000000" pitchFamily="2" charset="2"/>
              </a:rPr>
              <a:t>informations et conseils par rapport aux aides éligibles selon la nature des travaux envisagés</a:t>
            </a:r>
            <a:endParaRPr lang="fr-FR" sz="1200" b="1" dirty="0">
              <a:solidFill>
                <a:srgbClr val="C00000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2F849C6-48D7-3BA5-4626-C1CE54B29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93" y="2424868"/>
            <a:ext cx="7939768" cy="3365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EC2B97C-BC31-B880-8F3A-F6257FBA6CC5}"/>
              </a:ext>
            </a:extLst>
          </p:cNvPr>
          <p:cNvSpPr/>
          <p:nvPr/>
        </p:nvSpPr>
        <p:spPr>
          <a:xfrm>
            <a:off x="2306001" y="5944744"/>
            <a:ext cx="3515752" cy="43325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Prestation EDE gratuite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pour nos clients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760F9E5-C856-8E46-BB95-98A2412385DB}"/>
              </a:ext>
            </a:extLst>
          </p:cNvPr>
          <p:cNvSpPr txBox="1"/>
          <p:nvPr/>
        </p:nvSpPr>
        <p:spPr>
          <a:xfrm>
            <a:off x="9006790" y="3024582"/>
            <a:ext cx="26170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/>
              <a:t>Retrouvez le détail de ce partenariat EDE dans </a:t>
            </a:r>
          </a:p>
          <a:p>
            <a:pPr algn="ctr"/>
            <a:r>
              <a:rPr lang="fr-FR" sz="1400" i="1" dirty="0"/>
              <a:t>l’</a:t>
            </a:r>
            <a:r>
              <a:rPr lang="fr-F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Hebdo</a:t>
            </a:r>
            <a:r>
              <a:rPr lang="fr-FR" sz="1400" i="1" dirty="0"/>
              <a:t> </a:t>
            </a:r>
            <a:r>
              <a:rPr lang="fr-F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S5 2023 </a:t>
            </a:r>
            <a:r>
              <a:rPr lang="fr-FR" sz="1400" i="1" dirty="0"/>
              <a:t>dédié</a:t>
            </a:r>
            <a:endParaRPr lang="fr-FR" sz="1400" i="1" dirty="0">
              <a:solidFill>
                <a:srgbClr val="006600"/>
              </a:solidFill>
            </a:endParaRPr>
          </a:p>
        </p:txBody>
      </p:sp>
      <p:pic>
        <p:nvPicPr>
          <p:cNvPr id="16" name="Image 15">
            <a:hlinkClick r:id="rId4"/>
            <a:extLst>
              <a:ext uri="{FF2B5EF4-FFF2-40B4-BE49-F238E27FC236}">
                <a16:creationId xmlns:a16="http://schemas.microsoft.com/office/drawing/2014/main" id="{8545474D-4485-2CF4-B2A2-67C1ECE58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9714" y="3763246"/>
            <a:ext cx="2802453" cy="1584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" descr="Vecteurs et illustrations de Curseur en téléchargement gratuit | Freepik">
            <a:hlinkClick r:id="rId4"/>
            <a:extLst>
              <a:ext uri="{FF2B5EF4-FFF2-40B4-BE49-F238E27FC236}">
                <a16:creationId xmlns:a16="http://schemas.microsoft.com/office/drawing/2014/main" id="{7D33A9DD-6650-33D0-111A-1C4A9337C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1700" y1="25800" x2="31700" y2="25800"/>
                        <a14:foregroundMark x1="42150" y1="30100" x2="42150" y2="30100"/>
                        <a14:foregroundMark x1="22850" y1="29450" x2="22850" y2="29450"/>
                        <a14:foregroundMark x1="18000" y1="39850" x2="18000" y2="39850"/>
                        <a14:foregroundMark x1="21950" y1="49400" x2="21950" y2="49400"/>
                        <a14:foregroundMark x1="32600" y1="53100" x2="32600" y2="53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654" y="4835014"/>
            <a:ext cx="1251857" cy="12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981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1429" y="496183"/>
            <a:ext cx="10980738" cy="720000"/>
          </a:xfrm>
        </p:spPr>
        <p:txBody>
          <a:bodyPr>
            <a:normAutofit/>
          </a:bodyPr>
          <a:lstStyle/>
          <a:p>
            <a:pPr lvl="0">
              <a:buClr>
                <a:srgbClr val="EA4E55"/>
              </a:buClr>
            </a:pP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Liens utiles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814CD5-C3F1-0781-F42D-A1FBFB6BDD71}"/>
              </a:ext>
            </a:extLst>
          </p:cNvPr>
          <p:cNvSpPr txBox="1"/>
          <p:nvPr/>
        </p:nvSpPr>
        <p:spPr>
          <a:xfrm>
            <a:off x="587320" y="1235511"/>
            <a:ext cx="26170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i="1" dirty="0"/>
              <a:t>Note d’information relative à la mise en marché de la gamme Crédits Express Pros </a:t>
            </a:r>
            <a:r>
              <a:rPr lang="fr-FR" sz="1400" i="1" dirty="0">
                <a:solidFill>
                  <a:srgbClr val="006600"/>
                </a:solidFill>
              </a:rPr>
              <a:t>Verts</a:t>
            </a:r>
          </a:p>
        </p:txBody>
      </p:sp>
      <p:pic>
        <p:nvPicPr>
          <p:cNvPr id="20" name="Image 19">
            <a:hlinkClick r:id="rId2"/>
            <a:extLst>
              <a:ext uri="{FF2B5EF4-FFF2-40B4-BE49-F238E27FC236}">
                <a16:creationId xmlns:a16="http://schemas.microsoft.com/office/drawing/2014/main" id="{0788B58C-EF23-4E90-1DF0-69FA418F8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34" y="2355793"/>
            <a:ext cx="2420909" cy="3287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Vecteurs et illustrations de Curseur en téléchargement gratuit | Freepik">
            <a:hlinkClick r:id="rId2"/>
            <a:extLst>
              <a:ext uri="{FF2B5EF4-FFF2-40B4-BE49-F238E27FC236}">
                <a16:creationId xmlns:a16="http://schemas.microsoft.com/office/drawing/2014/main" id="{4945CB80-1EB2-9574-FEE9-2352EE703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700" y1="25800" x2="31700" y2="25800"/>
                        <a14:foregroundMark x1="42150" y1="30100" x2="42150" y2="30100"/>
                        <a14:foregroundMark x1="22850" y1="29450" x2="22850" y2="29450"/>
                        <a14:foregroundMark x1="18000" y1="39850" x2="18000" y2="39850"/>
                        <a14:foregroundMark x1="21950" y1="49400" x2="21950" y2="49400"/>
                        <a14:foregroundMark x1="32600" y1="53100" x2="32600" y2="53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045" y="4947815"/>
            <a:ext cx="1251857" cy="12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23CD87B6-80D2-77B0-3DD5-067243CDC25F}"/>
              </a:ext>
            </a:extLst>
          </p:cNvPr>
          <p:cNvSpPr txBox="1"/>
          <p:nvPr/>
        </p:nvSpPr>
        <p:spPr>
          <a:xfrm>
            <a:off x="3910861" y="1230616"/>
            <a:ext cx="2617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i="1" dirty="0"/>
              <a:t>Grille d’éligibilité aux Crédits Express Pros </a:t>
            </a:r>
            <a:r>
              <a:rPr lang="fr-FR" sz="1400" i="1" dirty="0">
                <a:solidFill>
                  <a:srgbClr val="006600"/>
                </a:solidFill>
              </a:rPr>
              <a:t>Verts</a:t>
            </a:r>
          </a:p>
        </p:txBody>
      </p:sp>
      <p:pic>
        <p:nvPicPr>
          <p:cNvPr id="26" name="Image 25">
            <a:hlinkClick r:id="rId6"/>
            <a:extLst>
              <a:ext uri="{FF2B5EF4-FFF2-40B4-BE49-F238E27FC236}">
                <a16:creationId xmlns:a16="http://schemas.microsoft.com/office/drawing/2014/main" id="{921761B7-9F20-5A14-1F1A-EBFA8DEB55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300" y="2095678"/>
            <a:ext cx="2732590" cy="1532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" descr="Vecteurs et illustrations de Curseur en téléchargement gratuit | Freepik">
            <a:hlinkClick r:id="rId6"/>
            <a:extLst>
              <a:ext uri="{FF2B5EF4-FFF2-40B4-BE49-F238E27FC236}">
                <a16:creationId xmlns:a16="http://schemas.microsoft.com/office/drawing/2014/main" id="{FEC6392E-F9AB-3476-ADEE-5F439BD1C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700" y1="25800" x2="31700" y2="25800"/>
                        <a14:foregroundMark x1="42150" y1="30100" x2="42150" y2="30100"/>
                        <a14:foregroundMark x1="22850" y1="29450" x2="22850" y2="29450"/>
                        <a14:foregroundMark x1="18000" y1="39850" x2="18000" y2="39850"/>
                        <a14:foregroundMark x1="21950" y1="49400" x2="21950" y2="49400"/>
                        <a14:foregroundMark x1="32600" y1="53100" x2="32600" y2="53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603" y="2954539"/>
            <a:ext cx="1251857" cy="12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>
            <a:hlinkClick r:id="rId8"/>
            <a:extLst>
              <a:ext uri="{FF2B5EF4-FFF2-40B4-BE49-F238E27FC236}">
                <a16:creationId xmlns:a16="http://schemas.microsoft.com/office/drawing/2014/main" id="{478E2861-497C-F936-1B6F-86745C229F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6760" y="1889740"/>
            <a:ext cx="2094469" cy="3036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Image 30">
            <a:hlinkClick r:id="rId8"/>
            <a:extLst>
              <a:ext uri="{FF2B5EF4-FFF2-40B4-BE49-F238E27FC236}">
                <a16:creationId xmlns:a16="http://schemas.microsoft.com/office/drawing/2014/main" id="{DAF4E4BD-2C8D-E1C5-9549-7520B32700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60596" y="2833512"/>
            <a:ext cx="1776267" cy="3014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" descr="Vecteurs et illustrations de Curseur en téléchargement gratuit | Freepik">
            <a:hlinkClick r:id="rId8"/>
            <a:extLst>
              <a:ext uri="{FF2B5EF4-FFF2-40B4-BE49-F238E27FC236}">
                <a16:creationId xmlns:a16="http://schemas.microsoft.com/office/drawing/2014/main" id="{E7FA7288-49D4-6686-FA12-EBA94C829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700" y1="25800" x2="31700" y2="25800"/>
                        <a14:foregroundMark x1="42150" y1="30100" x2="42150" y2="30100"/>
                        <a14:foregroundMark x1="22850" y1="29450" x2="22850" y2="29450"/>
                        <a14:foregroundMark x1="18000" y1="39850" x2="18000" y2="39850"/>
                        <a14:foregroundMark x1="21950" y1="49400" x2="21950" y2="49400"/>
                        <a14:foregroundMark x1="32600" y1="53100" x2="32600" y2="53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038" y="4953044"/>
            <a:ext cx="1251857" cy="12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8ECFDF85-3A3F-D97B-DC13-FF2FFC6340DE}"/>
              </a:ext>
            </a:extLst>
          </p:cNvPr>
          <p:cNvSpPr txBox="1"/>
          <p:nvPr/>
        </p:nvSpPr>
        <p:spPr>
          <a:xfrm>
            <a:off x="7942610" y="1175819"/>
            <a:ext cx="3146069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i="1" dirty="0"/>
              <a:t>Liste* des objets finançables au moyen de la gamme des Crédits Express Pros </a:t>
            </a:r>
            <a:r>
              <a:rPr lang="fr-FR" sz="1400" i="1" dirty="0">
                <a:solidFill>
                  <a:srgbClr val="006600"/>
                </a:solidFill>
              </a:rPr>
              <a:t>Verts</a:t>
            </a:r>
          </a:p>
          <a:p>
            <a:pPr algn="just"/>
            <a:endParaRPr lang="fr-FR" sz="400" i="1" dirty="0">
              <a:solidFill>
                <a:srgbClr val="006600"/>
              </a:solidFill>
            </a:endParaRPr>
          </a:p>
          <a:p>
            <a:pPr algn="just"/>
            <a:r>
              <a:rPr lang="fr-FR" sz="1050" i="1" dirty="0"/>
              <a:t>* non-exhaustive</a:t>
            </a:r>
          </a:p>
        </p:txBody>
      </p:sp>
      <p:pic>
        <p:nvPicPr>
          <p:cNvPr id="8" name="Image 7">
            <a:hlinkClick r:id="rId11"/>
            <a:extLst>
              <a:ext uri="{FF2B5EF4-FFF2-40B4-BE49-F238E27FC236}">
                <a16:creationId xmlns:a16="http://schemas.microsoft.com/office/drawing/2014/main" id="{526B0DF1-621D-1EC1-C69E-44A6432831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32954" y="4785689"/>
            <a:ext cx="2685920" cy="1503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Vecteurs et illustrations de Curseur en téléchargement gratuit | Freepik">
            <a:hlinkClick r:id="rId11"/>
            <a:extLst>
              <a:ext uri="{FF2B5EF4-FFF2-40B4-BE49-F238E27FC236}">
                <a16:creationId xmlns:a16="http://schemas.microsoft.com/office/drawing/2014/main" id="{57AD68F1-0F1D-178A-2ED5-A83E60AA8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1700" y1="25800" x2="31700" y2="25800"/>
                        <a14:foregroundMark x1="42150" y1="30100" x2="42150" y2="30100"/>
                        <a14:foregroundMark x1="22850" y1="29450" x2="22850" y2="29450"/>
                        <a14:foregroundMark x1="18000" y1="39850" x2="18000" y2="39850"/>
                        <a14:foregroundMark x1="21950" y1="49400" x2="21950" y2="49400"/>
                        <a14:foregroundMark x1="32600" y1="53100" x2="32600" y2="53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470" y="5386836"/>
            <a:ext cx="1251857" cy="12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9858F47-9A1A-0CC7-C80F-226238E69715}"/>
              </a:ext>
            </a:extLst>
          </p:cNvPr>
          <p:cNvSpPr txBox="1"/>
          <p:nvPr/>
        </p:nvSpPr>
        <p:spPr>
          <a:xfrm>
            <a:off x="7934926" y="4291958"/>
            <a:ext cx="3037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i="1" dirty="0"/>
              <a:t>Liste pièces justificatives à produire Crédits Express  Pros </a:t>
            </a:r>
            <a:r>
              <a:rPr lang="fr-FR" sz="1400" i="1" dirty="0">
                <a:solidFill>
                  <a:srgbClr val="006600"/>
                </a:solidFill>
              </a:rPr>
              <a:t>Verts</a:t>
            </a:r>
            <a:endParaRPr lang="fr-FR" sz="1050" i="1" dirty="0"/>
          </a:p>
        </p:txBody>
      </p:sp>
    </p:spTree>
    <p:extLst>
      <p:ext uri="{BB962C8B-B14F-4D97-AF65-F5344CB8AC3E}">
        <p14:creationId xmlns:p14="http://schemas.microsoft.com/office/powerpoint/2010/main" val="1352623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1429" y="496183"/>
            <a:ext cx="10980738" cy="720000"/>
          </a:xfrm>
        </p:spPr>
        <p:txBody>
          <a:bodyPr>
            <a:normAutofit/>
          </a:bodyPr>
          <a:lstStyle/>
          <a:p>
            <a:pPr lvl="0">
              <a:buClr>
                <a:srgbClr val="EA4E55"/>
              </a:buClr>
            </a:pPr>
            <a:r>
              <a:rPr lang="fr-F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Audio pour accompagner la mise en marché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5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7C26E3-EEAC-FD34-92CE-2F06EE2AC07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1" t="16265" r="6275" b="15131"/>
          <a:stretch/>
        </p:blipFill>
        <p:spPr bwMode="auto">
          <a:xfrm>
            <a:off x="9048200" y="5374497"/>
            <a:ext cx="1499865" cy="71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87C0E17-16E7-5733-CFBA-425D73A31721}"/>
              </a:ext>
            </a:extLst>
          </p:cNvPr>
          <p:cNvSpPr txBox="1"/>
          <p:nvPr/>
        </p:nvSpPr>
        <p:spPr>
          <a:xfrm>
            <a:off x="2542902" y="1242426"/>
            <a:ext cx="6783977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rte"/>
              </a:rPr>
              <a:t>Une </a:t>
            </a:r>
            <a:r>
              <a:rPr lang="fr-FR" sz="3600" dirty="0">
                <a:latin typeface="Forte"/>
              </a:rPr>
              <a:t>A</a:t>
            </a:r>
            <a:r>
              <a:rPr kumimoji="0" lang="fr-FR" sz="3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Forte"/>
              </a:rPr>
              <a:t>udio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rte"/>
              </a:rPr>
              <a:t> destinée à l’ensemble des collaborateurs du Marché des Pros est organisée le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orte"/>
              <a:cs typeface="Arial"/>
            </a:endParaRPr>
          </a:p>
        </p:txBody>
      </p:sp>
      <p:pic>
        <p:nvPicPr>
          <p:cNvPr id="9" name="Picture 2" descr="save the date - France générosités">
            <a:extLst>
              <a:ext uri="{FF2B5EF4-FFF2-40B4-BE49-F238E27FC236}">
                <a16:creationId xmlns:a16="http://schemas.microsoft.com/office/drawing/2014/main" id="{C185C516-82CD-FD92-1EC4-45C81F52F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35" b="90000" l="10000" r="90000">
                        <a14:foregroundMark x1="26452" y1="11452" x2="26452" y2="11452"/>
                        <a14:foregroundMark x1="45914" y1="6935" x2="45914" y2="6935"/>
                        <a14:foregroundMark x1="41505" y1="67903" x2="41505" y2="67903"/>
                        <a14:foregroundMark x1="45269" y1="71935" x2="45269" y2="71935"/>
                        <a14:foregroundMark x1="47634" y1="74355" x2="47634" y2="74355"/>
                        <a14:foregroundMark x1="47634" y1="78548" x2="47634" y2="78548"/>
                        <a14:foregroundMark x1="47634" y1="82097" x2="47634" y2="82097"/>
                        <a14:foregroundMark x1="56452" y1="40645" x2="56452" y2="40645"/>
                        <a14:foregroundMark x1="62151" y1="45000" x2="62151" y2="45000"/>
                        <a14:foregroundMark x1="68602" y1="45000" x2="68602" y2="45000"/>
                        <a14:foregroundMark x1="73656" y1="44194" x2="73656" y2="44194"/>
                        <a14:foregroundMark x1="76237" y1="60968" x2="76237" y2="60968"/>
                        <a14:foregroundMark x1="73871" y1="62258" x2="73871" y2="62258"/>
                        <a14:foregroundMark x1="65591" y1="61774" x2="65591" y2="61774"/>
                        <a14:foregroundMark x1="64194" y1="80806" x2="64194" y2="80806"/>
                        <a14:foregroundMark x1="57957" y1="79032" x2="57957" y2="79032"/>
                        <a14:foregroundMark x1="68602" y1="75968" x2="68602" y2="75968"/>
                        <a14:foregroundMark x1="73978" y1="76935" x2="73978" y2="76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097" y="1142704"/>
            <a:ext cx="2899324" cy="1932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Visuel-article-faciliter la prise de décision dans les réunions Teams -  Mandarine Academy">
            <a:extLst>
              <a:ext uri="{FF2B5EF4-FFF2-40B4-BE49-F238E27FC236}">
                <a16:creationId xmlns:a16="http://schemas.microsoft.com/office/drawing/2014/main" id="{8E9E3E2A-E0B4-A60F-7DF6-2E2C5599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79" y="1483503"/>
            <a:ext cx="2271737" cy="1272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alendrier, Date Du Calendrier, Site Web PNG - Calendrier, Date Du  Calendrier, Site Web transparentes | PNG gratuit">
            <a:extLst>
              <a:ext uri="{FF2B5EF4-FFF2-40B4-BE49-F238E27FC236}">
                <a16:creationId xmlns:a16="http://schemas.microsoft.com/office/drawing/2014/main" id="{5B7A690B-2F21-6F37-863B-491251DDAC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54" b="92500" l="10000" r="90000">
                        <a14:foregroundMark x1="24556" y1="9808" x2="29333" y2="3269"/>
                        <a14:foregroundMark x1="29333" y1="3269" x2="68444" y2="5385"/>
                        <a14:foregroundMark x1="68444" y1="5385" x2="73556" y2="9615"/>
                        <a14:foregroundMark x1="73556" y1="9615" x2="75000" y2="53462"/>
                        <a14:foregroundMark x1="75000" y1="53462" x2="71333" y2="85962"/>
                        <a14:foregroundMark x1="71333" y1="85962" x2="65222" y2="90192"/>
                        <a14:foregroundMark x1="65222" y1="90192" x2="27889" y2="87308"/>
                        <a14:foregroundMark x1="27889" y1="87308" x2="25333" y2="65000"/>
                        <a14:foregroundMark x1="25333" y1="65000" x2="25222" y2="8462"/>
                        <a14:foregroundMark x1="23889" y1="88654" x2="28667" y2="93846"/>
                        <a14:foregroundMark x1="28667" y1="93846" x2="59111" y2="94038"/>
                        <a14:foregroundMark x1="59111" y1="94038" x2="65222" y2="92308"/>
                        <a14:foregroundMark x1="65222" y1="92308" x2="71333" y2="92692"/>
                        <a14:foregroundMark x1="71333" y1="92692" x2="75333" y2="85962"/>
                        <a14:foregroundMark x1="75333" y1="85962" x2="76222" y2="70769"/>
                        <a14:foregroundMark x1="28111" y1="1731" x2="46444" y2="0"/>
                        <a14:foregroundMark x1="46444" y1="0" x2="59556" y2="1538"/>
                        <a14:foregroundMark x1="59556" y1="1538" x2="65333" y2="1154"/>
                        <a14:foregroundMark x1="65333" y1="1154" x2="69889" y2="1538"/>
                        <a14:foregroundMark x1="65444" y1="6538" x2="65889" y2="16154"/>
                        <a14:foregroundMark x1="36111" y1="7308" x2="35444" y2="16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55" r="21232"/>
          <a:stretch/>
        </p:blipFill>
        <p:spPr bwMode="auto">
          <a:xfrm>
            <a:off x="4692072" y="3002260"/>
            <a:ext cx="2540000" cy="2565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4A61263-3405-8F6D-079B-45F2271AB6BB}"/>
              </a:ext>
            </a:extLst>
          </p:cNvPr>
          <p:cNvSpPr txBox="1"/>
          <p:nvPr/>
        </p:nvSpPr>
        <p:spPr>
          <a:xfrm>
            <a:off x="5312694" y="3209495"/>
            <a:ext cx="12987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Mercredi</a:t>
            </a:r>
          </a:p>
          <a:p>
            <a:pPr algn="ctr"/>
            <a:endParaRPr lang="fr-FR" sz="800" dirty="0">
              <a:latin typeface="Montserrat Black" panose="00000A00000000000000" pitchFamily="2" charset="0"/>
            </a:endParaRPr>
          </a:p>
          <a:p>
            <a:pPr algn="ctr"/>
            <a:r>
              <a:rPr lang="fr-FR" sz="3200" b="1" dirty="0">
                <a:latin typeface="Montserrat Black" panose="00000A00000000000000" pitchFamily="2" charset="0"/>
              </a:rPr>
              <a:t>14</a:t>
            </a:r>
          </a:p>
          <a:p>
            <a:pPr algn="ctr"/>
            <a:r>
              <a:rPr lang="fr-FR" sz="3200" b="1" dirty="0">
                <a:latin typeface="Montserrat Black" panose="00000A00000000000000" pitchFamily="2" charset="0"/>
              </a:rPr>
              <a:t>juin</a:t>
            </a:r>
          </a:p>
          <a:p>
            <a:pPr algn="ctr"/>
            <a:r>
              <a:rPr lang="fr-FR" dirty="0">
                <a:latin typeface="Montserrat Black" panose="00000A00000000000000" pitchFamily="2" charset="0"/>
              </a:rPr>
              <a:t>2023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563A30-D30E-2545-686C-15AD1C409100}"/>
              </a:ext>
            </a:extLst>
          </p:cNvPr>
          <p:cNvSpPr/>
          <p:nvPr/>
        </p:nvSpPr>
        <p:spPr>
          <a:xfrm>
            <a:off x="3098183" y="5567372"/>
            <a:ext cx="60719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rgbClr val="000000"/>
                </a:solidFill>
                <a:latin typeface="Montserrat" panose="00000500000000000000" pitchFamily="2" charset="0"/>
              </a:rPr>
              <a:t>Elle offrira l’occasion de revenir sur cette nouvelle gamme de </a:t>
            </a:r>
            <a:r>
              <a:rPr lang="fr-FR" sz="1400" b="1" dirty="0">
                <a:solidFill>
                  <a:srgbClr val="000000"/>
                </a:solidFill>
                <a:latin typeface="Montserrat" panose="00000500000000000000" pitchFamily="2" charset="0"/>
              </a:rPr>
              <a:t>Crédits Express Pros </a:t>
            </a:r>
            <a:r>
              <a:rPr lang="fr-FR" sz="1400" b="1" dirty="0">
                <a:solidFill>
                  <a:srgbClr val="006600"/>
                </a:solidFill>
                <a:latin typeface="Montserrat" panose="00000500000000000000" pitchFamily="2" charset="0"/>
              </a:rPr>
              <a:t>Verts</a:t>
            </a:r>
            <a:r>
              <a:rPr lang="fr-FR" sz="1400" dirty="0">
                <a:solidFill>
                  <a:srgbClr val="000000"/>
                </a:solidFill>
                <a:latin typeface="Montserrat" panose="00000500000000000000" pitchFamily="2" charset="0"/>
              </a:rPr>
              <a:t> et sur le partenariat </a:t>
            </a:r>
            <a:r>
              <a:rPr lang="fr-FR" sz="1400" b="1" dirty="0">
                <a:solidFill>
                  <a:srgbClr val="000000"/>
                </a:solidFill>
                <a:latin typeface="Montserrat" panose="00000500000000000000" pitchFamily="2" charset="0"/>
              </a:rPr>
              <a:t>EDE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BBD261C-EBDC-D334-2999-71BA2984E8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4226" y="5374497"/>
            <a:ext cx="1702533" cy="71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" name="Image 2047">
            <a:extLst>
              <a:ext uri="{FF2B5EF4-FFF2-40B4-BE49-F238E27FC236}">
                <a16:creationId xmlns:a16="http://schemas.microsoft.com/office/drawing/2014/main" id="{E67AA5C3-A314-1C57-9F37-F8879773D9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0300" y="3596572"/>
            <a:ext cx="1370568" cy="1376488"/>
          </a:xfrm>
          <a:prstGeom prst="ellipse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2A657FC-C1A7-5E48-056F-5D4036BDA98E}"/>
              </a:ext>
            </a:extLst>
          </p:cNvPr>
          <p:cNvSpPr txBox="1"/>
          <p:nvPr/>
        </p:nvSpPr>
        <p:spPr>
          <a:xfrm>
            <a:off x="7701354" y="4284816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9h-10h</a:t>
            </a:r>
          </a:p>
        </p:txBody>
      </p:sp>
    </p:spTree>
    <p:extLst>
      <p:ext uri="{BB962C8B-B14F-4D97-AF65-F5344CB8AC3E}">
        <p14:creationId xmlns:p14="http://schemas.microsoft.com/office/powerpoint/2010/main" val="1253321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  <SharedWithUsers xmlns="e85a251b-a9eb-4960-a579-a2f6573062c1">
      <UserInfo>
        <DisplayName>POIGNANT Anne [CEGEE]</DisplayName>
        <AccountId>24</AccountId>
        <AccountType/>
      </UserInfo>
      <UserInfo>
        <DisplayName>REFFORT Didier [CEGEE]</DisplayName>
        <AccountId>32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85a251b-a9eb-4960-a579-a2f6573062c1"/>
    <ds:schemaRef ds:uri="http://purl.org/dc/terms/"/>
    <ds:schemaRef ds:uri="http://schemas.openxmlformats.org/package/2006/metadata/core-properties"/>
    <ds:schemaRef ds:uri="9c2a82c5-7382-469d-9a70-51880d8bc67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12353</TotalTime>
  <Words>1477</Words>
  <Application>Microsoft Office PowerPoint</Application>
  <PresentationFormat>Grand écran</PresentationFormat>
  <Paragraphs>217</Paragraphs>
  <Slides>19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1" baseType="lpstr">
      <vt:lpstr>Arial</vt:lpstr>
      <vt:lpstr>Arial Black</vt:lpstr>
      <vt:lpstr>Arial Narrow</vt:lpstr>
      <vt:lpstr>Calibri</vt:lpstr>
      <vt:lpstr>Cavolini</vt:lpstr>
      <vt:lpstr>Courier New</vt:lpstr>
      <vt:lpstr>Forte</vt:lpstr>
      <vt:lpstr>Montserrat</vt:lpstr>
      <vt:lpstr>Montserrat Black</vt:lpstr>
      <vt:lpstr>Wingdings</vt:lpstr>
      <vt:lpstr>Wingdings 2</vt:lpstr>
      <vt:lpstr>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BOHN Stephane [CEGEE]</cp:lastModifiedBy>
  <cp:revision>438</cp:revision>
  <cp:lastPrinted>2023-03-15T07:01:34Z</cp:lastPrinted>
  <dcterms:created xsi:type="dcterms:W3CDTF">2020-06-24T09:20:11Z</dcterms:created>
  <dcterms:modified xsi:type="dcterms:W3CDTF">2023-05-17T15:27:57Z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