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6"/>
  </p:notesMasterIdLst>
  <p:handoutMasterIdLst>
    <p:handoutMasterId r:id="rId27"/>
  </p:handoutMasterIdLst>
  <p:sldIdLst>
    <p:sldId id="268" r:id="rId6"/>
    <p:sldId id="269" r:id="rId7"/>
    <p:sldId id="267" r:id="rId8"/>
    <p:sldId id="274" r:id="rId9"/>
    <p:sldId id="648" r:id="rId10"/>
    <p:sldId id="631" r:id="rId11"/>
    <p:sldId id="632" r:id="rId12"/>
    <p:sldId id="624" r:id="rId13"/>
    <p:sldId id="612" r:id="rId14"/>
    <p:sldId id="649" r:id="rId15"/>
    <p:sldId id="645" r:id="rId16"/>
    <p:sldId id="646" r:id="rId17"/>
    <p:sldId id="641" r:id="rId18"/>
    <p:sldId id="650" r:id="rId19"/>
    <p:sldId id="644" r:id="rId20"/>
    <p:sldId id="643" r:id="rId21"/>
    <p:sldId id="642" r:id="rId22"/>
    <p:sldId id="622" r:id="rId23"/>
    <p:sldId id="600" r:id="rId24"/>
    <p:sldId id="295" r:id="rId25"/>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3EAB36"/>
    <a:srgbClr val="005FAB"/>
    <a:srgbClr val="0057A6"/>
    <a:srgbClr val="558C0E"/>
    <a:srgbClr val="2010D3"/>
    <a:srgbClr val="1D9DD9"/>
    <a:srgbClr val="FFD817"/>
    <a:srgbClr val="E60B15"/>
    <a:srgbClr val="1EA3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98" autoAdjust="0"/>
    <p:restoredTop sz="96265" autoAdjust="0"/>
  </p:normalViewPr>
  <p:slideViewPr>
    <p:cSldViewPr snapToGrid="0">
      <p:cViewPr varScale="1">
        <p:scale>
          <a:sx n="62" d="100"/>
          <a:sy n="62" d="100"/>
        </p:scale>
        <p:origin x="109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591F9180-499C-06FB-1106-6A8221296B22}"/>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09D1C621-9273-F038-B118-18A98FFA45AF}"/>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0B4708FB-C2EE-4D5A-A252-B64B280F6967}" type="datetimeFigureOut">
              <a:rPr lang="fr-FR" smtClean="0"/>
              <a:t>27/10/2023</a:t>
            </a:fld>
            <a:endParaRPr lang="fr-FR"/>
          </a:p>
        </p:txBody>
      </p:sp>
      <p:sp>
        <p:nvSpPr>
          <p:cNvPr id="4" name="Espace réservé du pied de page 3">
            <a:extLst>
              <a:ext uri="{FF2B5EF4-FFF2-40B4-BE49-F238E27FC236}">
                <a16:creationId xmlns:a16="http://schemas.microsoft.com/office/drawing/2014/main" id="{24505C97-5B14-ED35-1F21-2638F69CCBCC}"/>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0AEDF332-70AA-879B-02F9-C2F41E76F593}"/>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DA347CA7-3351-4606-85D7-5BBC7B3B8670}" type="slidenum">
              <a:rPr lang="fr-FR" smtClean="0"/>
              <a:t>‹N°›</a:t>
            </a:fld>
            <a:endParaRPr lang="fr-FR"/>
          </a:p>
        </p:txBody>
      </p:sp>
    </p:spTree>
    <p:extLst>
      <p:ext uri="{BB962C8B-B14F-4D97-AF65-F5344CB8AC3E}">
        <p14:creationId xmlns:p14="http://schemas.microsoft.com/office/powerpoint/2010/main" val="92633752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462ADFC-EDD7-4E36-BDAC-EB5A83F7D702}" type="datetimeFigureOut">
              <a:rPr lang="fr-FR" smtClean="0"/>
              <a:t>27/10/2023</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1EB6E3E-140C-411A-87D3-856606D25FE1}" type="slidenum">
              <a:rPr lang="fr-FR" smtClean="0"/>
              <a:t>‹N°›</a:t>
            </a:fld>
            <a:endParaRPr lang="fr-FR"/>
          </a:p>
        </p:txBody>
      </p:sp>
    </p:spTree>
    <p:extLst>
      <p:ext uri="{BB962C8B-B14F-4D97-AF65-F5344CB8AC3E}">
        <p14:creationId xmlns:p14="http://schemas.microsoft.com/office/powerpoint/2010/main" val="4170822050"/>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5" name="Espace réservé du pied de page 4">
            <a:extLst>
              <a:ext uri="{FF2B5EF4-FFF2-40B4-BE49-F238E27FC236}">
                <a16:creationId xmlns:a16="http://schemas.microsoft.com/office/drawing/2014/main" id="{1BDEEEAC-C913-2933-9316-979CF80AF6AC}"/>
              </a:ext>
            </a:extLst>
          </p:cNvPr>
          <p:cNvSpPr>
            <a:spLocks noGrp="1"/>
          </p:cNvSpPr>
          <p:nvPr>
            <p:ph type="ftr" sz="quarter" idx="4"/>
          </p:nvPr>
        </p:nvSpPr>
        <p:spPr/>
        <p:txBody>
          <a:bodyPr/>
          <a:lstStyle/>
          <a:p>
            <a:endParaRPr lang="fr-FR"/>
          </a:p>
        </p:txBody>
      </p:sp>
    </p:spTree>
    <p:extLst>
      <p:ext uri="{BB962C8B-B14F-4D97-AF65-F5344CB8AC3E}">
        <p14:creationId xmlns:p14="http://schemas.microsoft.com/office/powerpoint/2010/main" val="334542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5" name="Espace réservé du pied de page 4">
            <a:extLst>
              <a:ext uri="{FF2B5EF4-FFF2-40B4-BE49-F238E27FC236}">
                <a16:creationId xmlns:a16="http://schemas.microsoft.com/office/drawing/2014/main" id="{C80B4E2D-8EEF-5B62-38E9-5E966439FAE3}"/>
              </a:ext>
            </a:extLst>
          </p:cNvPr>
          <p:cNvSpPr>
            <a:spLocks noGrp="1"/>
          </p:cNvSpPr>
          <p:nvPr>
            <p:ph type="ftr" sz="quarter" idx="4"/>
          </p:nvPr>
        </p:nvSpPr>
        <p:spPr/>
        <p:txBody>
          <a:bodyPr/>
          <a:lstStyle/>
          <a:p>
            <a:endParaRPr lang="fr-F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8.jpeg"/><Relationship Id="rId4" Type="http://schemas.openxmlformats.org/officeDocument/2006/relationships/image" Target="../media/image7.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pic>
        <p:nvPicPr>
          <p:cNvPr id="10" name="Image 9">
            <a:extLst>
              <a:ext uri="{FF2B5EF4-FFF2-40B4-BE49-F238E27FC236}">
                <a16:creationId xmlns:a16="http://schemas.microsoft.com/office/drawing/2014/main" id="{6B40D612-077C-47F4-8972-64506457B2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08783" y="68517"/>
            <a:ext cx="883217" cy="883217"/>
          </a:xfrm>
          <a:prstGeom prst="rect">
            <a:avLst/>
          </a:prstGeom>
        </p:spPr>
      </p:pic>
      <p:sp>
        <p:nvSpPr>
          <p:cNvPr id="2" name="ZoneTexte 1">
            <a:extLst>
              <a:ext uri="{FF2B5EF4-FFF2-40B4-BE49-F238E27FC236}">
                <a16:creationId xmlns:a16="http://schemas.microsoft.com/office/drawing/2014/main" id="{C57D1098-E2C1-FC11-3598-9E5463FDD85C}"/>
              </a:ext>
            </a:extLst>
          </p:cNvPr>
          <p:cNvSpPr txBox="1"/>
          <p:nvPr userDrawn="1"/>
        </p:nvSpPr>
        <p:spPr>
          <a:xfrm>
            <a:off x="4013200" y="6486880"/>
            <a:ext cx="5988050"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Offres d’affacturage ACCESS/OPTIMO - Semaine S43 2023</a:t>
            </a:r>
            <a:endParaRPr lang="fr-FR" sz="1200" dirty="0">
              <a:solidFill>
                <a:schemeClr val="bg1">
                  <a:lumMod val="50000"/>
                </a:schemeClr>
              </a:solidFill>
            </a:endParaRP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2D93B1D-DC01-4893-A595-B9340BCAA29B}"/>
              </a:ext>
            </a:extLst>
          </p:cNvPr>
          <p:cNvSpPr txBox="1"/>
          <p:nvPr userDrawn="1"/>
        </p:nvSpPr>
        <p:spPr>
          <a:xfrm>
            <a:off x="4013200" y="6486880"/>
            <a:ext cx="4915593"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Offres d’affacturage ACCESS/OPTIMO - Semaine S43 2023</a:t>
            </a:r>
            <a:endParaRPr lang="fr-FR" sz="1200" dirty="0">
              <a:solidFill>
                <a:schemeClr val="bg1">
                  <a:lumMod val="50000"/>
                </a:schemeClr>
              </a:solidFill>
            </a:endParaRP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411497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a:t>Première partie</a:t>
            </a:r>
          </a:p>
          <a:p>
            <a:pPr lvl="0"/>
            <a:r>
              <a:rPr lang="fr-FR"/>
              <a:t>Deuxième partie</a:t>
            </a:r>
          </a:p>
          <a:p>
            <a:pPr lvl="0"/>
            <a:r>
              <a:rPr lang="fr-FR"/>
              <a:t>Troisième partie</a:t>
            </a:r>
          </a:p>
          <a:p>
            <a:pPr lvl="0"/>
            <a:r>
              <a:rPr lang="fr-FR"/>
              <a:t>Quatrième partie</a:t>
            </a:r>
          </a:p>
          <a:p>
            <a:pPr lvl="0"/>
            <a:endParaRPr lang="fr-FR"/>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86351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Première idée</a:t>
            </a:r>
          </a:p>
          <a:p>
            <a:pPr lvl="0"/>
            <a:r>
              <a:rPr lang="fr-FR"/>
              <a:t>Deuxième idée </a:t>
            </a:r>
          </a:p>
          <a:p>
            <a:pPr lvl="0"/>
            <a:r>
              <a:rPr lang="fr-FR"/>
              <a:t>Troisième idée </a:t>
            </a:r>
          </a:p>
          <a:p>
            <a:pPr lvl="0"/>
            <a:r>
              <a:rPr lang="fr-FR"/>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1414800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Tree>
    <p:extLst>
      <p:ext uri="{BB962C8B-B14F-4D97-AF65-F5344CB8AC3E}">
        <p14:creationId xmlns:p14="http://schemas.microsoft.com/office/powerpoint/2010/main" val="1515649178"/>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3267804007"/>
      </p:ext>
    </p:extLst>
  </p:cSld>
  <p:clrMapOvr>
    <a:masterClrMapping/>
  </p:clrMapOvr>
  <p:extLst>
    <p:ext uri="{DCECCB84-F9BA-43D5-87BE-67443E8EF086}">
      <p15:sldGuideLst xmlns:p15="http://schemas.microsoft.com/office/powerpoint/2012/main">
        <p15:guide id="1" orient="horz" pos="3906">
          <p15:clr>
            <a:srgbClr val="FBAE40"/>
          </p15:clr>
        </p15:guide>
        <p15:guide id="2" pos="737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3826136305"/>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6601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5422127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Fin JO">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400018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commerciaux.celca.caisse-epargne.fr/download/393/financement-poste-client-facturea/19004/factor-ou-pas-factor.pdf" TargetMode="Externa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9.jpeg"/><Relationship Id="rId2" Type="http://schemas.openxmlformats.org/officeDocument/2006/relationships/image" Target="../media/image25.png"/><Relationship Id="rId1" Type="http://schemas.openxmlformats.org/officeDocument/2006/relationships/slideLayout" Target="../slideLayouts/slideLayout4.xml"/><Relationship Id="rId6" Type="http://schemas.microsoft.com/office/2007/relationships/hdphoto" Target="../media/hdphoto5.wdp"/><Relationship Id="rId5" Type="http://schemas.openxmlformats.org/officeDocument/2006/relationships/image" Target="../media/image28.pn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7" Type="http://schemas.microsoft.com/office/2007/relationships/hdphoto" Target="../media/hdphoto6.wdp"/><Relationship Id="rId2" Type="http://schemas.openxmlformats.org/officeDocument/2006/relationships/hyperlink" Target="http://commerciaux.celca.caisse-epargne.fr/download/393/financement-poste-client-bpce-factor/31482/support-complet-mise-en-marche-access-optimo.pptx" TargetMode="Externa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hyperlink" Target="http://commerciaux.celca.caisse-epargne.fr/download/393/financement-poste-client-bpce-factor/31481/note-dinformation-offres-affacturage-access-optimo.docx"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13" Type="http://schemas.microsoft.com/office/2007/relationships/hdphoto" Target="../media/hdphoto6.wdp"/><Relationship Id="rId18" Type="http://schemas.openxmlformats.org/officeDocument/2006/relationships/hyperlink" Target="http://commerciaux.celca.caisse-epargne.fr/download/393/financement-poste-client-bpce-factor/31490/optimo-situ-fiche-produit-client.pdf" TargetMode="External"/><Relationship Id="rId3" Type="http://schemas.openxmlformats.org/officeDocument/2006/relationships/image" Target="../media/image34.png"/><Relationship Id="rId21" Type="http://schemas.openxmlformats.org/officeDocument/2006/relationships/hyperlink" Target="http://commerciaux.celca.caisse-epargne.fr/download/393/financement-poste-client-bpce-factor/31491/optimo-situ-fiche-produit-reseau.pdf" TargetMode="External"/><Relationship Id="rId7" Type="http://schemas.openxmlformats.org/officeDocument/2006/relationships/image" Target="../media/image38.png"/><Relationship Id="rId12" Type="http://schemas.openxmlformats.org/officeDocument/2006/relationships/image" Target="../media/image32.png"/><Relationship Id="rId17" Type="http://schemas.openxmlformats.org/officeDocument/2006/relationships/hyperlink" Target="http://commerciaux.celca.caisse-epargne.fr/download/393/financement-poste-client-bpce-factor/31488/optimo-createurs-fiche-produit-client.pdf" TargetMode="External"/><Relationship Id="rId2" Type="http://schemas.openxmlformats.org/officeDocument/2006/relationships/image" Target="../media/image33.png"/><Relationship Id="rId16" Type="http://schemas.openxmlformats.org/officeDocument/2006/relationships/hyperlink" Target="http://commerciaux.celca.caisse-epargne.fr/download/393/financement-poste-client-bpce-factor/31486/optimo-fiche-produit-client.pdf" TargetMode="External"/><Relationship Id="rId20" Type="http://schemas.openxmlformats.org/officeDocument/2006/relationships/hyperlink" Target="http://commerciaux.celca.caisse-epargne.fr/download/393/financement-poste-client-bpce-factor/31489/optimo-createurs-fiche-produit-reseau.pdf" TargetMode="External"/><Relationship Id="rId1" Type="http://schemas.openxmlformats.org/officeDocument/2006/relationships/slideLayout" Target="../slideLayouts/slideLayout4.xml"/><Relationship Id="rId6" Type="http://schemas.openxmlformats.org/officeDocument/2006/relationships/image" Target="../media/image37.png"/><Relationship Id="rId11" Type="http://schemas.openxmlformats.org/officeDocument/2006/relationships/hyperlink" Target="http://commerciaux.celca.caisse-epargne.fr/download/393/financement-poste-client-bpce-factor/31483/access-fiche-produit-client.pdf" TargetMode="External"/><Relationship Id="rId5" Type="http://schemas.openxmlformats.org/officeDocument/2006/relationships/image" Target="../media/image36.png"/><Relationship Id="rId15" Type="http://schemas.openxmlformats.org/officeDocument/2006/relationships/hyperlink" Target="http://commerciaux.celca.caisse-epargne.fr/download/393/financement-poste-client-bpce-factor/31484/access-createurs-fiche-produit-client.pdf" TargetMode="External"/><Relationship Id="rId10" Type="http://schemas.openxmlformats.org/officeDocument/2006/relationships/image" Target="../media/image41.png"/><Relationship Id="rId19" Type="http://schemas.openxmlformats.org/officeDocument/2006/relationships/hyperlink" Target="http://commerciaux.celca.caisse-epargne.fr/download/393/financement-poste-client-bpce-factor/31487/optimo-fiche-produit-reseau.pdf" TargetMode="External"/><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hyperlink" Target="http://commerciaux.celca.caisse-epargne.fr/download/393/financement-poste-client-bpce-factor/31485/access-createurs-fiche-produit-reseau.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a:xfrm>
            <a:off x="2169055" y="4295474"/>
            <a:ext cx="7893700" cy="282887"/>
          </a:xfrm>
        </p:spPr>
        <p:txBody>
          <a:bodyPr/>
          <a:lstStyle/>
          <a:p>
            <a:r>
              <a:rPr lang="fr-FR" sz="2400" dirty="0">
                <a:solidFill>
                  <a:schemeClr val="bg1">
                    <a:lumMod val="50000"/>
                  </a:schemeClr>
                </a:solidFill>
              </a:rPr>
              <a:t>L’ESSENTIEL DE VOS INFOS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27/10/2023    S43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lstStyle/>
          <a:p>
            <a:r>
              <a:rPr lang="fr-FR" dirty="0"/>
              <a:t>L’HEBDO</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a:xfrm>
            <a:off x="1338956" y="147125"/>
            <a:ext cx="10686197" cy="303679"/>
          </a:xfrm>
        </p:spPr>
        <p:txBody>
          <a:bodyPr/>
          <a:lstStyle/>
          <a:p>
            <a:r>
              <a:rPr lang="fr-FR" dirty="0"/>
              <a:t>Direction du marché des Professionnels, Agriculture, Viticulture et Associations de Proximité</a:t>
            </a:r>
          </a:p>
        </p:txBody>
      </p:sp>
      <p:pic>
        <p:nvPicPr>
          <p:cNvPr id="8" name="Image 7">
            <a:extLst>
              <a:ext uri="{FF2B5EF4-FFF2-40B4-BE49-F238E27FC236}">
                <a16:creationId xmlns:a16="http://schemas.microsoft.com/office/drawing/2014/main" id="{C0AF53C6-EF25-404B-B9B9-9A5419E2E7A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509" b="94083" l="5317" r="95501">
                        <a14:foregroundMark x1="26585" y1="25148" x2="26585" y2="25148"/>
                        <a14:foregroundMark x1="6953" y1="31953" x2="6953" y2="31953"/>
                        <a14:foregroundMark x1="5521" y1="39645" x2="5521" y2="39645"/>
                        <a14:foregroundMark x1="12474" y1="87278" x2="12474" y2="87278"/>
                        <a14:foregroundMark x1="19223" y1="94083" x2="19223" y2="94083"/>
                        <a14:foregroundMark x1="21881" y1="64497" x2="21881" y2="64497"/>
                        <a14:foregroundMark x1="41922" y1="33432" x2="41922" y2="33432"/>
                        <a14:foregroundMark x1="68303" y1="34615" x2="68303" y2="34615"/>
                        <a14:foregroundMark x1="85276" y1="6509" x2="85276" y2="6509"/>
                        <a14:foregroundMark x1="95501" y1="70118" x2="95501" y2="70118"/>
                        <a14:foregroundMark x1="13497" y1="32249" x2="13497" y2="32249"/>
                      </a14:backgroundRemoval>
                    </a14:imgEffect>
                    <a14:imgEffect>
                      <a14:colorTemperature colorTemp="4700"/>
                    </a14:imgEffect>
                    <a14:imgEffect>
                      <a14:saturation sat="66000"/>
                    </a14:imgEffect>
                  </a14:imgLayer>
                </a14:imgProps>
              </a:ext>
            </a:extLst>
          </a:blip>
          <a:stretch>
            <a:fillRect/>
          </a:stretch>
        </p:blipFill>
        <p:spPr>
          <a:xfrm>
            <a:off x="5473694" y="1969433"/>
            <a:ext cx="1832798" cy="1266842"/>
          </a:xfrm>
          <a:prstGeom prst="rect">
            <a:avLst/>
          </a:prstGeom>
        </p:spPr>
      </p:pic>
      <p:pic>
        <p:nvPicPr>
          <p:cNvPr id="14" name="Image 13">
            <a:extLst>
              <a:ext uri="{FF2B5EF4-FFF2-40B4-BE49-F238E27FC236}">
                <a16:creationId xmlns:a16="http://schemas.microsoft.com/office/drawing/2014/main" id="{1BB9D90C-9A3F-4105-9E3E-D2E50A11E3EC}"/>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0534810" y="354035"/>
            <a:ext cx="1825030" cy="1825030"/>
          </a:xfrm>
          <a:prstGeom prst="rect">
            <a:avLst/>
          </a:prstGeom>
        </p:spPr>
      </p:pic>
      <p:sp>
        <p:nvSpPr>
          <p:cNvPr id="9" name="Rectangle 8">
            <a:extLst>
              <a:ext uri="{FF2B5EF4-FFF2-40B4-BE49-F238E27FC236}">
                <a16:creationId xmlns:a16="http://schemas.microsoft.com/office/drawing/2014/main" id="{691E530A-86DC-4726-918A-039A29E8DFC7}"/>
              </a:ext>
            </a:extLst>
          </p:cNvPr>
          <p:cNvSpPr/>
          <p:nvPr/>
        </p:nvSpPr>
        <p:spPr>
          <a:xfrm>
            <a:off x="3405880" y="6410793"/>
            <a:ext cx="5380240" cy="438582"/>
          </a:xfrm>
          <a:prstGeom prst="rect">
            <a:avLst/>
          </a:prstGeom>
        </p:spPr>
        <p:txBody>
          <a:bodyPr wrap="square">
            <a:spAutoFit/>
          </a:bodyPr>
          <a:lstStyle/>
          <a:p>
            <a:pPr algn="ctr"/>
            <a:endParaRPr lang="fr-FR" sz="1050"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algn="ctr">
              <a:defRPr/>
            </a:pPr>
            <a:r>
              <a:rPr lang="fr-FR" sz="1200" dirty="0">
                <a:latin typeface="Arial Black" panose="020B0A04020102020204" pitchFamily="34" charset="0"/>
                <a:sym typeface="Cabin Condensed"/>
              </a:rPr>
              <a:t>Mise en marché offres d’affacturage ACCESS &amp; OPTIMO</a:t>
            </a:r>
            <a:endParaRPr lang="fr-FR" sz="1000" dirty="0">
              <a:ln w="0"/>
              <a:solidFill>
                <a:srgbClr val="00B050"/>
              </a:solidFill>
              <a:latin typeface="Arial Black" panose="020B0A04020102020204" pitchFamily="34" charset="0"/>
              <a:cs typeface="Aharoni" panose="02010803020104030203" pitchFamily="2" charset="-79"/>
            </a:endParaRPr>
          </a:p>
        </p:txBody>
      </p:sp>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4DE77EF-562F-412E-BD00-8A8728491C7C}"/>
              </a:ext>
            </a:extLst>
          </p:cNvPr>
          <p:cNvPicPr>
            <a:picLocks noChangeAspect="1"/>
          </p:cNvPicPr>
          <p:nvPr/>
        </p:nvPicPr>
        <p:blipFill>
          <a:blip r:embed="rId2"/>
          <a:stretch>
            <a:fillRect/>
          </a:stretch>
        </p:blipFill>
        <p:spPr>
          <a:xfrm>
            <a:off x="270501" y="2078987"/>
            <a:ext cx="6869667" cy="3263638"/>
          </a:xfrm>
          <a:prstGeom prst="rect">
            <a:avLst/>
          </a:prstGeom>
          <a:ln>
            <a:noFill/>
          </a:ln>
          <a:effectLst>
            <a:outerShdw blurRad="292100" dist="139700" dir="2700000" algn="tl" rotWithShape="0">
              <a:srgbClr val="333333">
                <a:alpha val="65000"/>
              </a:srgbClr>
            </a:outerShdw>
          </a:effectLst>
        </p:spPr>
      </p:pic>
      <p:sp>
        <p:nvSpPr>
          <p:cNvPr id="15" name="Rectangle 14">
            <a:extLst>
              <a:ext uri="{FF2B5EF4-FFF2-40B4-BE49-F238E27FC236}">
                <a16:creationId xmlns:a16="http://schemas.microsoft.com/office/drawing/2014/main" id="{F492DFAC-1091-4A05-B9EB-8A2EE60B2EF4}"/>
              </a:ext>
            </a:extLst>
          </p:cNvPr>
          <p:cNvSpPr/>
          <p:nvPr/>
        </p:nvSpPr>
        <p:spPr>
          <a:xfrm>
            <a:off x="1420664" y="503772"/>
            <a:ext cx="3958328" cy="584775"/>
          </a:xfrm>
          <a:prstGeom prst="rect">
            <a:avLst/>
          </a:prstGeom>
        </p:spPr>
        <p:txBody>
          <a:bodyPr wrap="none">
            <a:spAutoFit/>
          </a:bodyPr>
          <a:lstStyle/>
          <a:p>
            <a:r>
              <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p:txBody>
      </p:sp>
      <p:sp>
        <p:nvSpPr>
          <p:cNvPr id="17" name="Rectangle 16">
            <a:extLst>
              <a:ext uri="{FF2B5EF4-FFF2-40B4-BE49-F238E27FC236}">
                <a16:creationId xmlns:a16="http://schemas.microsoft.com/office/drawing/2014/main" id="{ECCB6C47-CF17-47D3-B7F7-D22C3B5FCD16}"/>
              </a:ext>
            </a:extLst>
          </p:cNvPr>
          <p:cNvSpPr/>
          <p:nvPr/>
        </p:nvSpPr>
        <p:spPr>
          <a:xfrm>
            <a:off x="6739845" y="1480624"/>
            <a:ext cx="5716047" cy="4278094"/>
          </a:xfrm>
          <a:prstGeom prst="rect">
            <a:avLst/>
          </a:prstGeom>
        </p:spPr>
        <p:txBody>
          <a:bodyPr wrap="square">
            <a:spAutoFit/>
          </a:bodyPr>
          <a:lstStyle/>
          <a:p>
            <a:pPr algn="ctr"/>
            <a:endParaRPr lang="fr-FR" sz="3200" b="1" dirty="0">
              <a:solidFill>
                <a:schemeClr val="tx1">
                  <a:lumMod val="75000"/>
                  <a:lumOff val="25000"/>
                </a:scheme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algn="ctr">
              <a:defRPr/>
            </a:pPr>
            <a:r>
              <a:rPr lang="fr-FR" sz="4000" dirty="0">
                <a:solidFill>
                  <a:schemeClr val="tx1">
                    <a:lumMod val="75000"/>
                    <a:lumOff val="25000"/>
                  </a:schemeClr>
                </a:solidFill>
                <a:latin typeface="Arial Black" panose="020B0A04020102020204" pitchFamily="34" charset="0"/>
                <a:sym typeface="Cabin Condensed"/>
              </a:rPr>
              <a:t>Mise en marché des offres d’affacturage</a:t>
            </a:r>
          </a:p>
          <a:p>
            <a:pPr algn="ctr">
              <a:defRPr/>
            </a:pPr>
            <a:r>
              <a:rPr lang="fr-FR" sz="2800" cap="all" dirty="0" err="1">
                <a:solidFill>
                  <a:srgbClr val="C00000"/>
                </a:solidFill>
                <a:latin typeface="Arial Black" panose="020B0A04020102020204" pitchFamily="34" charset="0"/>
                <a:sym typeface="Cabin Condensed"/>
              </a:rPr>
              <a:t>Facturéa</a:t>
            </a:r>
            <a:r>
              <a:rPr lang="fr-FR" sz="2800" cap="all" dirty="0">
                <a:solidFill>
                  <a:srgbClr val="C00000"/>
                </a:solidFill>
                <a:latin typeface="Arial Black" panose="020B0A04020102020204" pitchFamily="34" charset="0"/>
                <a:sym typeface="Cabin Condensed"/>
              </a:rPr>
              <a:t> </a:t>
            </a:r>
            <a:r>
              <a:rPr lang="fr-FR" sz="4000" dirty="0">
                <a:solidFill>
                  <a:srgbClr val="C00000"/>
                </a:solidFill>
                <a:latin typeface="Arial Black" panose="020B0A04020102020204" pitchFamily="34" charset="0"/>
                <a:sym typeface="Cabin Condensed"/>
              </a:rPr>
              <a:t>ACCESS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all" spc="0" normalizeH="0" baseline="0" noProof="0" dirty="0" err="1">
                <a:ln>
                  <a:noFill/>
                </a:ln>
                <a:solidFill>
                  <a:srgbClr val="C00000"/>
                </a:solidFill>
                <a:effectLst/>
                <a:uLnTx/>
                <a:uFillTx/>
                <a:latin typeface="Arial Black" panose="020B0A04020102020204" pitchFamily="34" charset="0"/>
                <a:ea typeface="+mn-ea"/>
                <a:cs typeface="+mn-cs"/>
                <a:sym typeface="Cabin Condensed"/>
              </a:rPr>
              <a:t>Facturéa</a:t>
            </a:r>
            <a:r>
              <a:rPr kumimoji="0" lang="fr-FR" sz="2800" b="0" i="0" u="none" strike="noStrike" kern="1200" cap="all" spc="0" normalizeH="0" baseline="0" noProof="0" dirty="0">
                <a:ln>
                  <a:noFill/>
                </a:ln>
                <a:solidFill>
                  <a:srgbClr val="C00000"/>
                </a:solidFill>
                <a:effectLst/>
                <a:uLnTx/>
                <a:uFillTx/>
                <a:latin typeface="Arial Black" panose="020B0A04020102020204" pitchFamily="34" charset="0"/>
                <a:ea typeface="+mn-ea"/>
                <a:cs typeface="+mn-cs"/>
                <a:sym typeface="Cabin Condensed"/>
              </a:rPr>
              <a:t> </a:t>
            </a:r>
            <a:r>
              <a:rPr kumimoji="0" lang="fr-FR" sz="4000" b="0" i="0" u="none" strike="noStrike" kern="1200" cap="none" spc="0" normalizeH="0" baseline="0" noProof="0" dirty="0">
                <a:ln>
                  <a:noFill/>
                </a:ln>
                <a:solidFill>
                  <a:srgbClr val="C00000"/>
                </a:solidFill>
                <a:effectLst/>
                <a:uLnTx/>
                <a:uFillTx/>
                <a:latin typeface="Arial Black" panose="020B0A04020102020204" pitchFamily="34" charset="0"/>
                <a:ea typeface="+mn-ea"/>
                <a:cs typeface="+mn-cs"/>
                <a:sym typeface="Cabin Condensed"/>
              </a:rPr>
              <a:t>OPTIMO</a:t>
            </a:r>
            <a:endParaRPr kumimoji="0" lang="fr-FR" sz="4000" b="0" i="0" u="none" strike="noStrike" kern="1200" cap="none" spc="0" normalizeH="0" baseline="0" noProof="0" dirty="0">
              <a:ln>
                <a:noFill/>
              </a:ln>
              <a:solidFill>
                <a:prstClr val="black">
                  <a:lumMod val="75000"/>
                  <a:lumOff val="25000"/>
                </a:prstClr>
              </a:solidFill>
              <a:effectLst/>
              <a:uLnTx/>
              <a:uFillTx/>
              <a:latin typeface="Arial Black" panose="020B0A04020102020204" pitchFamily="34" charset="0"/>
              <a:ea typeface="+mn-ea"/>
              <a:cs typeface="+mn-cs"/>
              <a:sym typeface="Cabin Condensed"/>
            </a:endParaRPr>
          </a:p>
          <a:p>
            <a:pPr algn="ctr">
              <a:defRPr/>
            </a:pPr>
            <a:endParaRPr lang="fr-FR" sz="4000" dirty="0">
              <a:solidFill>
                <a:schemeClr val="tx1">
                  <a:lumMod val="75000"/>
                  <a:lumOff val="25000"/>
                </a:schemeClr>
              </a:solidFill>
              <a:latin typeface="Arial Black" panose="020B0A04020102020204" pitchFamily="34" charset="0"/>
              <a:sym typeface="Cabin Condensed"/>
            </a:endParaRPr>
          </a:p>
        </p:txBody>
      </p:sp>
      <p:pic>
        <p:nvPicPr>
          <p:cNvPr id="6" name="Picture 2" descr="BPCE Factor, affacturage pour les TPE, PME et ETI du Groupe BPCE">
            <a:extLst>
              <a:ext uri="{FF2B5EF4-FFF2-40B4-BE49-F238E27FC236}">
                <a16:creationId xmlns:a16="http://schemas.microsoft.com/office/drawing/2014/main" id="{8649BD17-A634-45D7-A682-8BD0D8189C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61984" y="4978038"/>
            <a:ext cx="2119903" cy="807871"/>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AC867F0-BAE2-4707-BF97-F6E7FE54FF5C}"/>
              </a:ext>
            </a:extLst>
          </p:cNvPr>
          <p:cNvSpPr txBox="1"/>
          <p:nvPr/>
        </p:nvSpPr>
        <p:spPr>
          <a:xfrm>
            <a:off x="11740122" y="3812814"/>
            <a:ext cx="304892" cy="461665"/>
          </a:xfrm>
          <a:prstGeom prst="rect">
            <a:avLst/>
          </a:prstGeom>
          <a:noFill/>
        </p:spPr>
        <p:txBody>
          <a:bodyPr wrap="none" rtlCol="0">
            <a:spAutoFit/>
          </a:bodyPr>
          <a:lstStyle/>
          <a:p>
            <a:r>
              <a:rPr lang="fr-FR" sz="2400" dirty="0">
                <a:solidFill>
                  <a:schemeClr val="tx1">
                    <a:lumMod val="75000"/>
                    <a:lumOff val="25000"/>
                  </a:schemeClr>
                </a:solidFill>
              </a:rPr>
              <a:t>*</a:t>
            </a:r>
          </a:p>
        </p:txBody>
      </p:sp>
      <p:sp>
        <p:nvSpPr>
          <p:cNvPr id="4" name="ZoneTexte 3">
            <a:extLst>
              <a:ext uri="{FF2B5EF4-FFF2-40B4-BE49-F238E27FC236}">
                <a16:creationId xmlns:a16="http://schemas.microsoft.com/office/drawing/2014/main" id="{8C62BBFB-FC1D-7DBE-A1FE-8751C29A2B82}"/>
              </a:ext>
            </a:extLst>
          </p:cNvPr>
          <p:cNvSpPr txBox="1"/>
          <p:nvPr/>
        </p:nvSpPr>
        <p:spPr>
          <a:xfrm>
            <a:off x="11740122" y="4437826"/>
            <a:ext cx="304892" cy="461665"/>
          </a:xfrm>
          <a:prstGeom prst="rect">
            <a:avLst/>
          </a:prstGeom>
          <a:noFill/>
        </p:spPr>
        <p:txBody>
          <a:bodyPr wrap="none" rtlCol="0">
            <a:spAutoFit/>
          </a:bodyPr>
          <a:lstStyle/>
          <a:p>
            <a:r>
              <a:rPr lang="fr-FR" sz="2400" dirty="0">
                <a:solidFill>
                  <a:schemeClr val="tx1">
                    <a:lumMod val="75000"/>
                    <a:lumOff val="25000"/>
                  </a:schemeClr>
                </a:solidFill>
              </a:rPr>
              <a:t>*</a:t>
            </a:r>
          </a:p>
        </p:txBody>
      </p:sp>
      <p:sp>
        <p:nvSpPr>
          <p:cNvPr id="5" name="ZoneTexte 4">
            <a:extLst>
              <a:ext uri="{FF2B5EF4-FFF2-40B4-BE49-F238E27FC236}">
                <a16:creationId xmlns:a16="http://schemas.microsoft.com/office/drawing/2014/main" id="{D009891F-90F2-66A1-6CD1-43C7A26CB98D}"/>
              </a:ext>
            </a:extLst>
          </p:cNvPr>
          <p:cNvSpPr txBox="1"/>
          <p:nvPr/>
        </p:nvSpPr>
        <p:spPr>
          <a:xfrm>
            <a:off x="1406924" y="5892563"/>
            <a:ext cx="9378152" cy="461665"/>
          </a:xfrm>
          <a:prstGeom prst="rect">
            <a:avLst/>
          </a:prstGeom>
          <a:noFill/>
        </p:spPr>
        <p:txBody>
          <a:bodyPr wrap="square" rtlCol="0">
            <a:spAutoFit/>
          </a:bodyPr>
          <a:lstStyle/>
          <a:p>
            <a:pPr algn="ctr"/>
            <a:r>
              <a:rPr lang="fr-FR" sz="1200" i="1" dirty="0">
                <a:solidFill>
                  <a:schemeClr val="tx1">
                    <a:lumMod val="75000"/>
                    <a:lumOff val="25000"/>
                  </a:schemeClr>
                </a:solidFill>
              </a:rPr>
              <a:t>* Pour le Réseau des Caisses d’Epargne, les dénominations commerciales complètes des produits sont FACTUREA ACCESS et FACTUREA OPTIMO. Par commodité, nous les nommons respectivement ACCESS et OPTIMO dans le présent support Hebdo Pro</a:t>
            </a:r>
          </a:p>
        </p:txBody>
      </p:sp>
    </p:spTree>
    <p:extLst>
      <p:ext uri="{BB962C8B-B14F-4D97-AF65-F5344CB8AC3E}">
        <p14:creationId xmlns:p14="http://schemas.microsoft.com/office/powerpoint/2010/main" val="211153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A6A260B-3C8B-46C0-908E-903BF66965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08783" y="68517"/>
            <a:ext cx="883217" cy="883217"/>
          </a:xfrm>
          <a:prstGeom prst="rect">
            <a:avLst/>
          </a:prstGeom>
        </p:spPr>
      </p:pic>
      <p:sp>
        <p:nvSpPr>
          <p:cNvPr id="11" name="Rectangle 10">
            <a:extLst>
              <a:ext uri="{FF2B5EF4-FFF2-40B4-BE49-F238E27FC236}">
                <a16:creationId xmlns:a16="http://schemas.microsoft.com/office/drawing/2014/main" id="{9F4766E7-3EAC-4C38-9993-2C449291D6A8}"/>
              </a:ext>
            </a:extLst>
          </p:cNvPr>
          <p:cNvSpPr/>
          <p:nvPr/>
        </p:nvSpPr>
        <p:spPr>
          <a:xfrm>
            <a:off x="3483429" y="2022745"/>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1">
            <a:extLst>
              <a:ext uri="{FF2B5EF4-FFF2-40B4-BE49-F238E27FC236}">
                <a16:creationId xmlns:a16="http://schemas.microsoft.com/office/drawing/2014/main" id="{E743D9D7-62D5-54BC-561C-C701B40B1C90}"/>
              </a:ext>
            </a:extLst>
          </p:cNvPr>
          <p:cNvSpPr>
            <a:spLocks noGrp="1"/>
          </p:cNvSpPr>
          <p:nvPr>
            <p:ph type="body" sz="quarter" idx="13"/>
          </p:nvPr>
        </p:nvSpPr>
        <p:spPr>
          <a:xfrm>
            <a:off x="3716163" y="2048872"/>
            <a:ext cx="7071910" cy="4416583"/>
          </a:xfrm>
        </p:spPr>
        <p:txBody>
          <a:bodyPr/>
          <a:lstStyle/>
          <a:p>
            <a:pPr>
              <a:buClrTx/>
              <a:buFont typeface="+mj-lt"/>
              <a:buAutoNum type="arabicPeriod"/>
            </a:pPr>
            <a:r>
              <a:rPr lang="fr-FR" sz="2400" b="1" dirty="0">
                <a:solidFill>
                  <a:srgbClr val="C00000"/>
                </a:solidFill>
              </a:rPr>
              <a:t>Contexte</a:t>
            </a:r>
          </a:p>
          <a:p>
            <a:pPr>
              <a:buClrTx/>
            </a:pPr>
            <a:r>
              <a:rPr lang="fr-FR" sz="2400" dirty="0"/>
              <a:t>Nouvelles offres ACCESS &amp; OPTIMO dans la gamme Pro de</a:t>
            </a:r>
          </a:p>
          <a:p>
            <a:pPr>
              <a:buClrTx/>
            </a:pPr>
            <a:r>
              <a:rPr lang="fr-FR" sz="2400" dirty="0"/>
              <a:t>Impacts de ces nouveautés sur mon rôle de Conseiller Pro</a:t>
            </a:r>
            <a:endParaRPr lang="fr-FR" sz="2400" dirty="0">
              <a:solidFill>
                <a:srgbClr val="006600"/>
              </a:solidFill>
            </a:endParaRPr>
          </a:p>
          <a:p>
            <a:pPr>
              <a:buClrTx/>
            </a:pPr>
            <a:r>
              <a:rPr lang="fr-FR" sz="2400" dirty="0">
                <a:sym typeface="Wingdings" panose="05000000000000000000" pitchFamily="2" charset="2"/>
              </a:rPr>
              <a:t>Annexes : liens utiles</a:t>
            </a:r>
            <a:r>
              <a:rPr lang="fr-FR" sz="2400" b="1" dirty="0">
                <a:solidFill>
                  <a:srgbClr val="C00000"/>
                </a:solidFill>
                <a:sym typeface="Wingdings" panose="05000000000000000000" pitchFamily="2" charset="2"/>
              </a:rPr>
              <a:t> </a:t>
            </a:r>
            <a:r>
              <a:rPr lang="fr-FR" sz="2400" dirty="0">
                <a:sym typeface="Wingdings" panose="05000000000000000000" pitchFamily="2" charset="2"/>
              </a:rPr>
              <a:t> </a:t>
            </a:r>
            <a:endParaRPr lang="fr-FR" sz="2400" dirty="0"/>
          </a:p>
          <a:p>
            <a:pPr marL="0" indent="0">
              <a:buClrTx/>
              <a:buNone/>
            </a:pPr>
            <a:endParaRPr lang="fr-FR" sz="2400" dirty="0"/>
          </a:p>
          <a:p>
            <a:endParaRPr lang="fr-FR" sz="2400" b="1" dirty="0"/>
          </a:p>
        </p:txBody>
      </p:sp>
      <p:pic>
        <p:nvPicPr>
          <p:cNvPr id="3" name="Picture 2" descr="BPCE Factor, affacturage pour les TPE, PME et ETI du Groupe BPCE">
            <a:extLst>
              <a:ext uri="{FF2B5EF4-FFF2-40B4-BE49-F238E27FC236}">
                <a16:creationId xmlns:a16="http://schemas.microsoft.com/office/drawing/2014/main" id="{905911DE-29F3-3CF0-E1B5-2DB77D4277B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3078" y="2944227"/>
            <a:ext cx="1164236" cy="443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223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texte 2">
            <a:extLst>
              <a:ext uri="{FF2B5EF4-FFF2-40B4-BE49-F238E27FC236}">
                <a16:creationId xmlns:a16="http://schemas.microsoft.com/office/drawing/2014/main" id="{E7599BDF-72A7-4939-A674-D4D6829458F4}"/>
              </a:ext>
            </a:extLst>
          </p:cNvPr>
          <p:cNvSpPr>
            <a:spLocks noGrp="1"/>
          </p:cNvSpPr>
          <p:nvPr>
            <p:ph type="body" sz="quarter" idx="12"/>
          </p:nvPr>
        </p:nvSpPr>
        <p:spPr>
          <a:xfrm>
            <a:off x="695325" y="464147"/>
            <a:ext cx="10980738" cy="720000"/>
          </a:xfrm>
        </p:spPr>
        <p:txBody>
          <a:bodyPr>
            <a:normAutofit/>
          </a:bodyPr>
          <a:lstStyle/>
          <a:p>
            <a:r>
              <a:rPr lang="fr-FR" sz="2400" dirty="0"/>
              <a:t>Contexte</a:t>
            </a:r>
          </a:p>
        </p:txBody>
      </p:sp>
      <p:sp>
        <p:nvSpPr>
          <p:cNvPr id="14" name="Espace réservé du texte 4">
            <a:extLst>
              <a:ext uri="{FF2B5EF4-FFF2-40B4-BE49-F238E27FC236}">
                <a16:creationId xmlns:a16="http://schemas.microsoft.com/office/drawing/2014/main" id="{1A855370-AF56-44E0-83A4-47092B39F5FE}"/>
              </a:ext>
            </a:extLst>
          </p:cNvPr>
          <p:cNvSpPr txBox="1">
            <a:spLocks/>
          </p:cNvSpPr>
          <p:nvPr/>
        </p:nvSpPr>
        <p:spPr>
          <a:xfrm>
            <a:off x="193579" y="627016"/>
            <a:ext cx="376741" cy="392216"/>
          </a:xfrm>
          <a:prstGeom prst="rect">
            <a:avLst/>
          </a:prstGeom>
          <a:solidFill>
            <a:schemeClr val="accent4">
              <a:lumMod val="75000"/>
            </a:schemeClr>
          </a:solidFill>
        </p:spPr>
        <p:txBody>
          <a:bodyPr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a:t>1</a:t>
            </a:r>
          </a:p>
        </p:txBody>
      </p:sp>
      <p:pic>
        <p:nvPicPr>
          <p:cNvPr id="4" name="Image 3">
            <a:extLst>
              <a:ext uri="{FF2B5EF4-FFF2-40B4-BE49-F238E27FC236}">
                <a16:creationId xmlns:a16="http://schemas.microsoft.com/office/drawing/2014/main" id="{A8A2277F-EDC7-97B2-51BF-8FAAEA535BAB}"/>
              </a:ext>
            </a:extLst>
          </p:cNvPr>
          <p:cNvPicPr>
            <a:picLocks noChangeAspect="1"/>
          </p:cNvPicPr>
          <p:nvPr/>
        </p:nvPicPr>
        <p:blipFill>
          <a:blip r:embed="rId2"/>
          <a:stretch>
            <a:fillRect/>
          </a:stretch>
        </p:blipFill>
        <p:spPr>
          <a:xfrm>
            <a:off x="1092642" y="2264461"/>
            <a:ext cx="9986160" cy="4129392"/>
          </a:xfrm>
          <a:prstGeom prst="rect">
            <a:avLst/>
          </a:prstGeom>
          <a:ln>
            <a:noFill/>
          </a:ln>
          <a:effectLst>
            <a:outerShdw blurRad="292100" dist="139700" dir="2700000" algn="tl" rotWithShape="0">
              <a:srgbClr val="333333">
                <a:alpha val="65000"/>
              </a:srgbClr>
            </a:outerShdw>
          </a:effectLst>
        </p:spPr>
      </p:pic>
      <p:pic>
        <p:nvPicPr>
          <p:cNvPr id="5" name="Image 4">
            <a:extLst>
              <a:ext uri="{FF2B5EF4-FFF2-40B4-BE49-F238E27FC236}">
                <a16:creationId xmlns:a16="http://schemas.microsoft.com/office/drawing/2014/main" id="{E47F10BC-B89D-3FF2-C91A-73D3E4D2386F}"/>
              </a:ext>
            </a:extLst>
          </p:cNvPr>
          <p:cNvPicPr>
            <a:picLocks noChangeAspect="1"/>
          </p:cNvPicPr>
          <p:nvPr/>
        </p:nvPicPr>
        <p:blipFill>
          <a:blip r:embed="rId3"/>
          <a:stretch>
            <a:fillRect/>
          </a:stretch>
        </p:blipFill>
        <p:spPr>
          <a:xfrm>
            <a:off x="5918815" y="46976"/>
            <a:ext cx="2961396" cy="1160080"/>
          </a:xfrm>
          <a:prstGeom prst="rect">
            <a:avLst/>
          </a:prstGeom>
          <a:ln>
            <a:noFill/>
          </a:ln>
          <a:effectLst>
            <a:outerShdw blurRad="292100" dist="139700" dir="2700000" algn="tl" rotWithShape="0">
              <a:srgbClr val="333333">
                <a:alpha val="65000"/>
              </a:srgbClr>
            </a:outerShdw>
          </a:effectLst>
        </p:spPr>
      </p:pic>
      <p:pic>
        <p:nvPicPr>
          <p:cNvPr id="6" name="Picture 2" descr="BPCE Factor, affacturage pour les TPE, PME et ETI du Groupe BPCE">
            <a:extLst>
              <a:ext uri="{FF2B5EF4-FFF2-40B4-BE49-F238E27FC236}">
                <a16:creationId xmlns:a16="http://schemas.microsoft.com/office/drawing/2014/main" id="{92074733-4A19-CD86-B272-3ED167C337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5216" y="376276"/>
            <a:ext cx="2119903" cy="807871"/>
          </a:xfrm>
          <a:prstGeom prst="rect">
            <a:avLst/>
          </a:prstGeom>
          <a:noFill/>
          <a:extLst>
            <a:ext uri="{909E8E84-426E-40DD-AFC4-6F175D3DCCD1}">
              <a14:hiddenFill xmlns:a14="http://schemas.microsoft.com/office/drawing/2010/main">
                <a:solidFill>
                  <a:srgbClr val="FFFFFF"/>
                </a:solidFill>
              </a14:hiddenFill>
            </a:ext>
          </a:extLst>
        </p:spPr>
      </p:pic>
      <p:sp>
        <p:nvSpPr>
          <p:cNvPr id="7" name="Espace réservé du contenu 1">
            <a:extLst>
              <a:ext uri="{FF2B5EF4-FFF2-40B4-BE49-F238E27FC236}">
                <a16:creationId xmlns:a16="http://schemas.microsoft.com/office/drawing/2014/main" id="{0DF10C10-7880-B83F-1175-A4D15840B970}"/>
              </a:ext>
            </a:extLst>
          </p:cNvPr>
          <p:cNvSpPr>
            <a:spLocks noGrp="1"/>
          </p:cNvSpPr>
          <p:nvPr>
            <p:ph idx="17"/>
          </p:nvPr>
        </p:nvSpPr>
        <p:spPr>
          <a:xfrm>
            <a:off x="570320" y="1241318"/>
            <a:ext cx="11105743" cy="720000"/>
          </a:xfrm>
        </p:spPr>
        <p:txBody>
          <a:bodyPr/>
          <a:lstStyle/>
          <a:p>
            <a:pPr marL="0" indent="0" algn="just">
              <a:buNone/>
            </a:pPr>
            <a:r>
              <a:rPr lang="fr-FR" sz="1800" dirty="0"/>
              <a:t>BPCE Factor a lancé son process de simplification et d’optimisation de sa gamme d’offres d’affacturage, en vue de continuer à capter de nouveaux clients :</a:t>
            </a:r>
            <a:endParaRPr lang="fr-FR" sz="2000" dirty="0"/>
          </a:p>
        </p:txBody>
      </p:sp>
      <p:sp>
        <p:nvSpPr>
          <p:cNvPr id="8" name="Titre 3">
            <a:extLst>
              <a:ext uri="{FF2B5EF4-FFF2-40B4-BE49-F238E27FC236}">
                <a16:creationId xmlns:a16="http://schemas.microsoft.com/office/drawing/2014/main" id="{CCF948DC-0807-666C-33CB-B485A98DC776}"/>
              </a:ext>
            </a:extLst>
          </p:cNvPr>
          <p:cNvSpPr txBox="1">
            <a:spLocks/>
          </p:cNvSpPr>
          <p:nvPr/>
        </p:nvSpPr>
        <p:spPr>
          <a:xfrm>
            <a:off x="2321360" y="1880300"/>
            <a:ext cx="8280156" cy="483577"/>
          </a:xfrm>
          <a:prstGeom prst="rect">
            <a:avLst/>
          </a:prstGeom>
        </p:spPr>
        <p:txBody>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r>
              <a:rPr lang="fr-FR" sz="1800" dirty="0">
                <a:solidFill>
                  <a:srgbClr val="B24388"/>
                </a:solidFill>
                <a:latin typeface="Montserrat SemiBold" panose="00000700000000000000" pitchFamily="50" charset="0"/>
              </a:rPr>
              <a:t>Vers une gamme plus lisible, plus cohérente et plus fidélisante</a:t>
            </a:r>
            <a:endParaRPr lang="fr-FR" sz="1800" dirty="0">
              <a:solidFill>
                <a:srgbClr val="B24388"/>
              </a:solidFill>
              <a:highlight>
                <a:srgbClr val="FFFF00"/>
              </a:highlight>
              <a:latin typeface="Montserrat SemiBold" panose="00000700000000000000" pitchFamily="50" charset="0"/>
            </a:endParaRPr>
          </a:p>
        </p:txBody>
      </p:sp>
    </p:spTree>
    <p:extLst>
      <p:ext uri="{BB962C8B-B14F-4D97-AF65-F5344CB8AC3E}">
        <p14:creationId xmlns:p14="http://schemas.microsoft.com/office/powerpoint/2010/main" val="1806203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A6A260B-3C8B-46C0-908E-903BF66965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08783" y="68517"/>
            <a:ext cx="883217" cy="883217"/>
          </a:xfrm>
          <a:prstGeom prst="rect">
            <a:avLst/>
          </a:prstGeom>
        </p:spPr>
      </p:pic>
      <p:sp>
        <p:nvSpPr>
          <p:cNvPr id="11" name="Rectangle 10">
            <a:extLst>
              <a:ext uri="{FF2B5EF4-FFF2-40B4-BE49-F238E27FC236}">
                <a16:creationId xmlns:a16="http://schemas.microsoft.com/office/drawing/2014/main" id="{9F4766E7-3EAC-4C38-9993-2C449291D6A8}"/>
              </a:ext>
            </a:extLst>
          </p:cNvPr>
          <p:cNvSpPr/>
          <p:nvPr/>
        </p:nvSpPr>
        <p:spPr>
          <a:xfrm>
            <a:off x="3483429" y="2526176"/>
            <a:ext cx="7994468" cy="88321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Espace réservé du texte 1">
            <a:extLst>
              <a:ext uri="{FF2B5EF4-FFF2-40B4-BE49-F238E27FC236}">
                <a16:creationId xmlns:a16="http://schemas.microsoft.com/office/drawing/2014/main" id="{E743D9D7-62D5-54BC-561C-C701B40B1C90}"/>
              </a:ext>
            </a:extLst>
          </p:cNvPr>
          <p:cNvSpPr>
            <a:spLocks noGrp="1"/>
          </p:cNvSpPr>
          <p:nvPr>
            <p:ph type="body" sz="quarter" idx="13"/>
          </p:nvPr>
        </p:nvSpPr>
        <p:spPr>
          <a:xfrm>
            <a:off x="3716163" y="2048872"/>
            <a:ext cx="7071910" cy="4416583"/>
          </a:xfrm>
        </p:spPr>
        <p:txBody>
          <a:bodyPr/>
          <a:lstStyle/>
          <a:p>
            <a:pPr>
              <a:buClrTx/>
              <a:buFont typeface="+mj-lt"/>
              <a:buAutoNum type="arabicPeriod"/>
            </a:pPr>
            <a:r>
              <a:rPr lang="fr-FR" sz="2400" dirty="0"/>
              <a:t>Contexte</a:t>
            </a:r>
          </a:p>
          <a:p>
            <a:pPr>
              <a:buClrTx/>
            </a:pPr>
            <a:r>
              <a:rPr lang="fr-FR" sz="2400" b="1" dirty="0">
                <a:solidFill>
                  <a:srgbClr val="C00000"/>
                </a:solidFill>
              </a:rPr>
              <a:t>Nouvelles offres ACCESS &amp; OPTIMO dans la gamme Pro de</a:t>
            </a:r>
          </a:p>
          <a:p>
            <a:pPr>
              <a:buClrTx/>
            </a:pPr>
            <a:r>
              <a:rPr lang="fr-FR" sz="2400" dirty="0"/>
              <a:t>Impacts de ces nouveautés sur mon rôle de Conseiller Pro</a:t>
            </a:r>
            <a:endParaRPr lang="fr-FR" sz="2400" dirty="0">
              <a:solidFill>
                <a:srgbClr val="006600"/>
              </a:solidFill>
            </a:endParaRPr>
          </a:p>
          <a:p>
            <a:pPr>
              <a:buClrTx/>
            </a:pPr>
            <a:r>
              <a:rPr lang="fr-FR" sz="2400" dirty="0">
                <a:sym typeface="Wingdings" panose="05000000000000000000" pitchFamily="2" charset="2"/>
              </a:rPr>
              <a:t>Annexes : liens utiles</a:t>
            </a:r>
            <a:r>
              <a:rPr lang="fr-FR" sz="2400" b="1" dirty="0">
                <a:solidFill>
                  <a:srgbClr val="C00000"/>
                </a:solidFill>
                <a:sym typeface="Wingdings" panose="05000000000000000000" pitchFamily="2" charset="2"/>
              </a:rPr>
              <a:t> </a:t>
            </a:r>
            <a:r>
              <a:rPr lang="fr-FR" sz="2400" dirty="0">
                <a:sym typeface="Wingdings" panose="05000000000000000000" pitchFamily="2" charset="2"/>
              </a:rPr>
              <a:t> </a:t>
            </a:r>
            <a:endParaRPr lang="fr-FR" sz="2400" dirty="0"/>
          </a:p>
          <a:p>
            <a:pPr marL="0" indent="0">
              <a:buClrTx/>
              <a:buNone/>
            </a:pPr>
            <a:endParaRPr lang="fr-FR" sz="2400" dirty="0"/>
          </a:p>
          <a:p>
            <a:endParaRPr lang="fr-FR" sz="2400" b="1" dirty="0"/>
          </a:p>
        </p:txBody>
      </p:sp>
      <p:pic>
        <p:nvPicPr>
          <p:cNvPr id="12" name="Picture 2" descr="BPCE Factor, affacturage pour les TPE, PME et ETI du Groupe BPCE">
            <a:extLst>
              <a:ext uri="{FF2B5EF4-FFF2-40B4-BE49-F238E27FC236}">
                <a16:creationId xmlns:a16="http://schemas.microsoft.com/office/drawing/2014/main" id="{C038BAE3-FD31-45DF-B253-5C22B86AFED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25962" y="2944227"/>
            <a:ext cx="1164236" cy="443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119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F142EAC-5E74-A628-992D-32875D4C8423}"/>
              </a:ext>
            </a:extLst>
          </p:cNvPr>
          <p:cNvPicPr>
            <a:picLocks noChangeAspect="1"/>
          </p:cNvPicPr>
          <p:nvPr/>
        </p:nvPicPr>
        <p:blipFill>
          <a:blip r:embed="rId2"/>
          <a:stretch>
            <a:fillRect/>
          </a:stretch>
        </p:blipFill>
        <p:spPr>
          <a:xfrm>
            <a:off x="1534197" y="2282215"/>
            <a:ext cx="9031268" cy="4223304"/>
          </a:xfrm>
          <a:prstGeom prst="rect">
            <a:avLst/>
          </a:prstGeom>
          <a:ln>
            <a:noFill/>
          </a:ln>
          <a:effectLst>
            <a:outerShdw blurRad="292100" dist="139700" dir="2700000" algn="tl" rotWithShape="0">
              <a:srgbClr val="333333">
                <a:alpha val="65000"/>
              </a:srgbClr>
            </a:outerShdw>
          </a:effectLst>
        </p:spPr>
      </p:pic>
      <p:sp>
        <p:nvSpPr>
          <p:cNvPr id="13" name="Espace réservé du texte 2">
            <a:extLst>
              <a:ext uri="{FF2B5EF4-FFF2-40B4-BE49-F238E27FC236}">
                <a16:creationId xmlns:a16="http://schemas.microsoft.com/office/drawing/2014/main" id="{E7599BDF-72A7-4939-A674-D4D6829458F4}"/>
              </a:ext>
            </a:extLst>
          </p:cNvPr>
          <p:cNvSpPr>
            <a:spLocks noGrp="1"/>
          </p:cNvSpPr>
          <p:nvPr>
            <p:ph type="body" sz="quarter" idx="12"/>
          </p:nvPr>
        </p:nvSpPr>
        <p:spPr>
          <a:xfrm>
            <a:off x="695325" y="464147"/>
            <a:ext cx="10980738" cy="720000"/>
          </a:xfrm>
        </p:spPr>
        <p:txBody>
          <a:bodyPr>
            <a:normAutofit/>
          </a:bodyPr>
          <a:lstStyle/>
          <a:p>
            <a:r>
              <a:rPr lang="fr-FR" sz="2400" dirty="0"/>
              <a:t>Les nouvelles offres ACCESS &amp; OPTIMO dans la gamme</a:t>
            </a:r>
          </a:p>
        </p:txBody>
      </p:sp>
      <p:sp>
        <p:nvSpPr>
          <p:cNvPr id="14" name="Espace réservé du texte 4">
            <a:extLst>
              <a:ext uri="{FF2B5EF4-FFF2-40B4-BE49-F238E27FC236}">
                <a16:creationId xmlns:a16="http://schemas.microsoft.com/office/drawing/2014/main" id="{1A855370-AF56-44E0-83A4-47092B39F5FE}"/>
              </a:ext>
            </a:extLst>
          </p:cNvPr>
          <p:cNvSpPr txBox="1">
            <a:spLocks/>
          </p:cNvSpPr>
          <p:nvPr/>
        </p:nvSpPr>
        <p:spPr>
          <a:xfrm>
            <a:off x="193579" y="627016"/>
            <a:ext cx="376741" cy="392216"/>
          </a:xfrm>
          <a:prstGeom prst="rect">
            <a:avLst/>
          </a:prstGeom>
          <a:solidFill>
            <a:schemeClr val="accent4">
              <a:lumMod val="75000"/>
            </a:schemeClr>
          </a:solidFill>
        </p:spPr>
        <p:txBody>
          <a:bodyPr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8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6" name="Picture 2" descr="BPCE Factor, affacturage pour les TPE, PME et ETI du Groupe BPCE">
            <a:extLst>
              <a:ext uri="{FF2B5EF4-FFF2-40B4-BE49-F238E27FC236}">
                <a16:creationId xmlns:a16="http://schemas.microsoft.com/office/drawing/2014/main" id="{92074733-4A19-CD86-B272-3ED167C337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20027" y="544558"/>
            <a:ext cx="1461946" cy="557131"/>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contenu 1">
            <a:extLst>
              <a:ext uri="{FF2B5EF4-FFF2-40B4-BE49-F238E27FC236}">
                <a16:creationId xmlns:a16="http://schemas.microsoft.com/office/drawing/2014/main" id="{FACB487F-0EB6-CA5E-B413-57E3847145E2}"/>
              </a:ext>
            </a:extLst>
          </p:cNvPr>
          <p:cNvSpPr>
            <a:spLocks noGrp="1"/>
          </p:cNvSpPr>
          <p:nvPr>
            <p:ph idx="17"/>
          </p:nvPr>
        </p:nvSpPr>
        <p:spPr>
          <a:xfrm>
            <a:off x="543128" y="1080882"/>
            <a:ext cx="11105743" cy="1418973"/>
          </a:xfrm>
        </p:spPr>
        <p:txBody>
          <a:bodyPr/>
          <a:lstStyle/>
          <a:p>
            <a:pPr marL="0" marR="109855" indent="0" algn="just">
              <a:spcAft>
                <a:spcPts val="0"/>
              </a:spcAft>
              <a:buNone/>
            </a:pPr>
            <a:r>
              <a:rPr lang="fr-FR" sz="1800" dirty="0">
                <a:effectLst/>
                <a:latin typeface="Arial (corps)"/>
                <a:ea typeface="Times New Roman" panose="02020603050405020304" pitchFamily="18" charset="0"/>
              </a:rPr>
              <a:t>Cette logique de gamme, autour de ses 4 composantes principales, est basée sur un </a:t>
            </a:r>
            <a:r>
              <a:rPr lang="fr-FR" sz="1800" b="1" dirty="0">
                <a:effectLst/>
                <a:latin typeface="Arial (corps)"/>
                <a:ea typeface="Times New Roman" panose="02020603050405020304" pitchFamily="18" charset="0"/>
              </a:rPr>
              <a:t>niveau de service croissant </a:t>
            </a:r>
            <a:r>
              <a:rPr lang="fr-FR" sz="1800" dirty="0">
                <a:effectLst/>
                <a:latin typeface="Arial (corps)"/>
                <a:ea typeface="Times New Roman" panose="02020603050405020304" pitchFamily="18" charset="0"/>
              </a:rPr>
              <a:t>et sur une </a:t>
            </a:r>
            <a:r>
              <a:rPr lang="fr-FR" sz="1800" b="1" dirty="0">
                <a:effectLst/>
                <a:latin typeface="Arial (corps)"/>
                <a:ea typeface="Times New Roman" panose="02020603050405020304" pitchFamily="18" charset="0"/>
              </a:rPr>
              <a:t>dégressivité tarifaire en fonction de l’utilisation</a:t>
            </a:r>
            <a:r>
              <a:rPr lang="fr-FR" sz="1800" dirty="0">
                <a:effectLst/>
                <a:latin typeface="Arial (corps)"/>
                <a:ea typeface="Times New Roman" panose="02020603050405020304" pitchFamily="18" charset="0"/>
              </a:rPr>
              <a:t>, avec :</a:t>
            </a:r>
          </a:p>
          <a:p>
            <a:pPr marR="109855" lvl="1" algn="just">
              <a:spcBef>
                <a:spcPts val="0"/>
              </a:spcBef>
            </a:pPr>
            <a:r>
              <a:rPr lang="fr-FR" sz="1600" dirty="0">
                <a:effectLst/>
                <a:latin typeface="Arial (corps)"/>
                <a:ea typeface="Times New Roman" panose="02020603050405020304" pitchFamily="18" charset="0"/>
              </a:rPr>
              <a:t>une tarification« </a:t>
            </a:r>
            <a:r>
              <a:rPr lang="fr-FR" sz="1600" i="1" dirty="0">
                <a:solidFill>
                  <a:srgbClr val="C00000"/>
                </a:solidFill>
                <a:effectLst/>
                <a:latin typeface="Arial (corps)"/>
                <a:ea typeface="Times New Roman" panose="02020603050405020304" pitchFamily="18" charset="0"/>
              </a:rPr>
              <a:t>à l’utilisation</a:t>
            </a:r>
            <a:r>
              <a:rPr lang="fr-FR" sz="1600" dirty="0">
                <a:solidFill>
                  <a:srgbClr val="C00000"/>
                </a:solidFill>
                <a:effectLst/>
                <a:latin typeface="Arial (corps)"/>
                <a:ea typeface="Times New Roman" panose="02020603050405020304" pitchFamily="18" charset="0"/>
              </a:rPr>
              <a:t> </a:t>
            </a:r>
            <a:r>
              <a:rPr lang="fr-FR" sz="1600" dirty="0">
                <a:effectLst/>
                <a:latin typeface="Arial (corps)"/>
                <a:ea typeface="Times New Roman" panose="02020603050405020304" pitchFamily="18" charset="0"/>
              </a:rPr>
              <a:t>» en entrée de gamme </a:t>
            </a:r>
          </a:p>
          <a:p>
            <a:pPr marR="109855" lvl="1" algn="just">
              <a:spcBef>
                <a:spcPts val="0"/>
              </a:spcBef>
            </a:pPr>
            <a:r>
              <a:rPr lang="fr-FR" sz="1600" dirty="0">
                <a:effectLst/>
                <a:latin typeface="Arial (corps)"/>
                <a:ea typeface="Times New Roman" panose="02020603050405020304" pitchFamily="18" charset="0"/>
              </a:rPr>
              <a:t>et une tarification « </a:t>
            </a:r>
            <a:r>
              <a:rPr lang="fr-FR" sz="1600" i="1" dirty="0">
                <a:solidFill>
                  <a:srgbClr val="C00000"/>
                </a:solidFill>
                <a:effectLst/>
                <a:latin typeface="Arial (corps)"/>
                <a:ea typeface="Times New Roman" panose="02020603050405020304" pitchFamily="18" charset="0"/>
              </a:rPr>
              <a:t>par forfait</a:t>
            </a:r>
            <a:r>
              <a:rPr lang="fr-FR" sz="1600" dirty="0">
                <a:solidFill>
                  <a:srgbClr val="C00000"/>
                </a:solidFill>
                <a:effectLst/>
                <a:latin typeface="Arial (corps)"/>
                <a:ea typeface="Times New Roman" panose="02020603050405020304" pitchFamily="18" charset="0"/>
              </a:rPr>
              <a:t> </a:t>
            </a:r>
            <a:r>
              <a:rPr lang="fr-FR" sz="1600" dirty="0">
                <a:effectLst/>
                <a:latin typeface="Arial (corps)"/>
                <a:ea typeface="Times New Roman" panose="02020603050405020304" pitchFamily="18" charset="0"/>
              </a:rPr>
              <a:t>» lorsque les montants de chiffres d’affaires affacturés se développent.</a:t>
            </a:r>
          </a:p>
        </p:txBody>
      </p:sp>
      <p:sp>
        <p:nvSpPr>
          <p:cNvPr id="3" name="Rectangle 2">
            <a:extLst>
              <a:ext uri="{FF2B5EF4-FFF2-40B4-BE49-F238E27FC236}">
                <a16:creationId xmlns:a16="http://schemas.microsoft.com/office/drawing/2014/main" id="{26F7A7CC-308A-230E-4944-02B4B5BC6332}"/>
              </a:ext>
            </a:extLst>
          </p:cNvPr>
          <p:cNvSpPr/>
          <p:nvPr/>
        </p:nvSpPr>
        <p:spPr>
          <a:xfrm>
            <a:off x="3719245" y="3429000"/>
            <a:ext cx="2188395" cy="285878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DAB4C2CD-DA1B-1B55-E56F-DDF8A927017D}"/>
              </a:ext>
            </a:extLst>
          </p:cNvPr>
          <p:cNvSpPr/>
          <p:nvPr/>
        </p:nvSpPr>
        <p:spPr>
          <a:xfrm>
            <a:off x="6173058" y="2964475"/>
            <a:ext cx="2188395" cy="3128100"/>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new | TURTLE MANIA">
            <a:extLst>
              <a:ext uri="{FF2B5EF4-FFF2-40B4-BE49-F238E27FC236}">
                <a16:creationId xmlns:a16="http://schemas.microsoft.com/office/drawing/2014/main" id="{B9A6CA32-6A29-A9BE-3CD5-52934AED3C8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828" t="10369" r="10496" b="12403"/>
          <a:stretch/>
        </p:blipFill>
        <p:spPr bwMode="auto">
          <a:xfrm>
            <a:off x="5907640" y="2582047"/>
            <a:ext cx="679318" cy="656551"/>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new | TURTLE MANIA">
            <a:extLst>
              <a:ext uri="{FF2B5EF4-FFF2-40B4-BE49-F238E27FC236}">
                <a16:creationId xmlns:a16="http://schemas.microsoft.com/office/drawing/2014/main" id="{1EEFDF5E-EC60-C10D-A0D9-540754BA9454}"/>
              </a:ext>
            </a:extLst>
          </p:cNvPr>
          <p:cNvPicPr>
            <a:picLocks noChangeAspect="1" noChangeArrowheads="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l="10419" t="9862" r="11869" b="10641"/>
          <a:stretch/>
        </p:blipFill>
        <p:spPr bwMode="auto">
          <a:xfrm>
            <a:off x="3399080" y="3100724"/>
            <a:ext cx="643677" cy="656551"/>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402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texte 2">
            <a:extLst>
              <a:ext uri="{FF2B5EF4-FFF2-40B4-BE49-F238E27FC236}">
                <a16:creationId xmlns:a16="http://schemas.microsoft.com/office/drawing/2014/main" id="{E7599BDF-72A7-4939-A674-D4D6829458F4}"/>
              </a:ext>
            </a:extLst>
          </p:cNvPr>
          <p:cNvSpPr>
            <a:spLocks noGrp="1"/>
          </p:cNvSpPr>
          <p:nvPr>
            <p:ph type="body" sz="quarter" idx="12"/>
          </p:nvPr>
        </p:nvSpPr>
        <p:spPr>
          <a:xfrm>
            <a:off x="695325" y="464147"/>
            <a:ext cx="10980738" cy="720000"/>
          </a:xfrm>
        </p:spPr>
        <p:txBody>
          <a:bodyPr>
            <a:normAutofit/>
          </a:bodyPr>
          <a:lstStyle/>
          <a:p>
            <a:r>
              <a:rPr lang="fr-FR" sz="2400" dirty="0"/>
              <a:t>Les nouvelles offres ACCESS &amp; OPTIMO dans la gamme</a:t>
            </a:r>
          </a:p>
        </p:txBody>
      </p:sp>
      <p:sp>
        <p:nvSpPr>
          <p:cNvPr id="14" name="Espace réservé du texte 4">
            <a:extLst>
              <a:ext uri="{FF2B5EF4-FFF2-40B4-BE49-F238E27FC236}">
                <a16:creationId xmlns:a16="http://schemas.microsoft.com/office/drawing/2014/main" id="{1A855370-AF56-44E0-83A4-47092B39F5FE}"/>
              </a:ext>
            </a:extLst>
          </p:cNvPr>
          <p:cNvSpPr txBox="1">
            <a:spLocks/>
          </p:cNvSpPr>
          <p:nvPr/>
        </p:nvSpPr>
        <p:spPr>
          <a:xfrm>
            <a:off x="193579" y="627016"/>
            <a:ext cx="376741" cy="392216"/>
          </a:xfrm>
          <a:prstGeom prst="rect">
            <a:avLst/>
          </a:prstGeom>
          <a:solidFill>
            <a:schemeClr val="accent4">
              <a:lumMod val="75000"/>
            </a:schemeClr>
          </a:solidFill>
        </p:spPr>
        <p:txBody>
          <a:bodyPr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8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
        <p:nvSpPr>
          <p:cNvPr id="4" name="Espace réservé du contenu 1">
            <a:extLst>
              <a:ext uri="{FF2B5EF4-FFF2-40B4-BE49-F238E27FC236}">
                <a16:creationId xmlns:a16="http://schemas.microsoft.com/office/drawing/2014/main" id="{382BA392-5793-85D7-29F8-CD8E611C40B8}"/>
              </a:ext>
            </a:extLst>
          </p:cNvPr>
          <p:cNvSpPr>
            <a:spLocks noGrp="1"/>
          </p:cNvSpPr>
          <p:nvPr>
            <p:ph idx="17"/>
          </p:nvPr>
        </p:nvSpPr>
        <p:spPr>
          <a:xfrm>
            <a:off x="543128" y="1163074"/>
            <a:ext cx="11105743" cy="670889"/>
          </a:xfrm>
        </p:spPr>
        <p:txBody>
          <a:bodyPr/>
          <a:lstStyle/>
          <a:p>
            <a:pPr marL="0" marR="109855" indent="0" algn="just">
              <a:spcAft>
                <a:spcPts val="0"/>
              </a:spcAft>
              <a:buNone/>
            </a:pPr>
            <a:r>
              <a:rPr lang="fr-FR" sz="1800" dirty="0">
                <a:latin typeface="Arial (corps)"/>
                <a:ea typeface="Times New Roman" panose="02020603050405020304" pitchFamily="18" charset="0"/>
              </a:rPr>
              <a:t>L</a:t>
            </a:r>
            <a:r>
              <a:rPr lang="fr-FR" sz="1800" dirty="0">
                <a:effectLst/>
                <a:latin typeface="Arial (corps)"/>
                <a:ea typeface="Times New Roman" panose="02020603050405020304" pitchFamily="18" charset="0"/>
              </a:rPr>
              <a:t>a mise en marché de ces offres porte aussi bien sur le produit principal que sur ses déclinaisons secondaires, à savoir l’offre ACCESS, déclinée en 2 versions, et l’offre OPTIMO, déclinée en 3 versions :</a:t>
            </a:r>
            <a:endParaRPr lang="fr-FR" sz="1600" dirty="0">
              <a:effectLst/>
              <a:latin typeface="Arial (corps)"/>
              <a:ea typeface="Times New Roman" panose="02020603050405020304" pitchFamily="18" charset="0"/>
            </a:endParaRPr>
          </a:p>
        </p:txBody>
      </p:sp>
      <p:sp>
        <p:nvSpPr>
          <p:cNvPr id="5" name="Espace réservé du contenu 1">
            <a:extLst>
              <a:ext uri="{FF2B5EF4-FFF2-40B4-BE49-F238E27FC236}">
                <a16:creationId xmlns:a16="http://schemas.microsoft.com/office/drawing/2014/main" id="{EB19BEF1-7E63-33B5-FFD2-6102211E565D}"/>
              </a:ext>
            </a:extLst>
          </p:cNvPr>
          <p:cNvSpPr txBox="1">
            <a:spLocks/>
          </p:cNvSpPr>
          <p:nvPr/>
        </p:nvSpPr>
        <p:spPr>
          <a:xfrm>
            <a:off x="1384152" y="1967124"/>
            <a:ext cx="4037591" cy="39221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09855" indent="0" algn="ctr">
              <a:buFont typeface="Arial" panose="020B0604020202020204" pitchFamily="34" charset="0"/>
              <a:buNone/>
            </a:pPr>
            <a:r>
              <a:rPr lang="fr-FR" sz="1800" b="1" dirty="0">
                <a:latin typeface="Arial (corps)"/>
                <a:ea typeface="Times New Roman" panose="02020603050405020304" pitchFamily="18" charset="0"/>
              </a:rPr>
              <a:t>Tarification « </a:t>
            </a:r>
            <a:r>
              <a:rPr lang="fr-FR" sz="1800" b="1" i="1" dirty="0">
                <a:solidFill>
                  <a:srgbClr val="C00000"/>
                </a:solidFill>
                <a:latin typeface="Arial (corps)"/>
                <a:ea typeface="Times New Roman" panose="02020603050405020304" pitchFamily="18" charset="0"/>
              </a:rPr>
              <a:t>à l’utilisation </a:t>
            </a:r>
            <a:r>
              <a:rPr lang="fr-FR" sz="1800" b="1" dirty="0">
                <a:latin typeface="Arial (corps)"/>
                <a:ea typeface="Times New Roman" panose="02020603050405020304" pitchFamily="18" charset="0"/>
              </a:rPr>
              <a:t>» :</a:t>
            </a:r>
            <a:endParaRPr lang="fr-FR" b="1" dirty="0">
              <a:latin typeface="Arial (corps)"/>
              <a:ea typeface="Times New Roman" panose="02020603050405020304" pitchFamily="18" charset="0"/>
            </a:endParaRPr>
          </a:p>
        </p:txBody>
      </p:sp>
      <p:sp>
        <p:nvSpPr>
          <p:cNvPr id="7" name="Espace réservé du contenu 1">
            <a:extLst>
              <a:ext uri="{FF2B5EF4-FFF2-40B4-BE49-F238E27FC236}">
                <a16:creationId xmlns:a16="http://schemas.microsoft.com/office/drawing/2014/main" id="{1859CFDD-5F0C-4496-9560-188B70EE1F18}"/>
              </a:ext>
            </a:extLst>
          </p:cNvPr>
          <p:cNvSpPr txBox="1">
            <a:spLocks/>
          </p:cNvSpPr>
          <p:nvPr/>
        </p:nvSpPr>
        <p:spPr>
          <a:xfrm>
            <a:off x="6782807" y="1958924"/>
            <a:ext cx="4037591" cy="39221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09855" indent="0" algn="ctr">
              <a:buFont typeface="Arial" panose="020B0604020202020204" pitchFamily="34" charset="0"/>
              <a:buNone/>
            </a:pPr>
            <a:r>
              <a:rPr lang="fr-FR" sz="1800" b="1" dirty="0">
                <a:latin typeface="Arial (corps)"/>
                <a:ea typeface="Times New Roman" panose="02020603050405020304" pitchFamily="18" charset="0"/>
              </a:rPr>
              <a:t>Tarification « </a:t>
            </a:r>
            <a:r>
              <a:rPr lang="fr-FR" sz="1800" b="1" i="1" dirty="0">
                <a:solidFill>
                  <a:srgbClr val="0070C0"/>
                </a:solidFill>
                <a:latin typeface="Arial (corps)"/>
                <a:ea typeface="Times New Roman" panose="02020603050405020304" pitchFamily="18" charset="0"/>
              </a:rPr>
              <a:t>au forfait </a:t>
            </a:r>
            <a:r>
              <a:rPr lang="fr-FR" sz="1800" b="1" dirty="0">
                <a:latin typeface="Arial (corps)"/>
                <a:ea typeface="Times New Roman" panose="02020603050405020304" pitchFamily="18" charset="0"/>
              </a:rPr>
              <a:t>» :</a:t>
            </a:r>
            <a:endParaRPr lang="fr-FR" b="1" dirty="0">
              <a:latin typeface="Arial (corps)"/>
              <a:ea typeface="Times New Roman" panose="02020603050405020304" pitchFamily="18" charset="0"/>
            </a:endParaRPr>
          </a:p>
        </p:txBody>
      </p:sp>
      <p:sp>
        <p:nvSpPr>
          <p:cNvPr id="8" name="Rectangle 7">
            <a:extLst>
              <a:ext uri="{FF2B5EF4-FFF2-40B4-BE49-F238E27FC236}">
                <a16:creationId xmlns:a16="http://schemas.microsoft.com/office/drawing/2014/main" id="{07125EBE-2224-0499-B7B7-C9AFB937CAAE}"/>
              </a:ext>
            </a:extLst>
          </p:cNvPr>
          <p:cNvSpPr/>
          <p:nvPr/>
        </p:nvSpPr>
        <p:spPr>
          <a:xfrm>
            <a:off x="1274616" y="2503057"/>
            <a:ext cx="4147127" cy="115454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C00000"/>
                </a:solidFill>
              </a:rPr>
              <a:t>ACCESS</a:t>
            </a:r>
          </a:p>
          <a:p>
            <a:pPr algn="ctr"/>
            <a:endParaRPr lang="fr-FR" sz="2000" b="1" dirty="0"/>
          </a:p>
          <a:p>
            <a:pPr algn="ctr"/>
            <a:r>
              <a:rPr lang="fr-FR" sz="1600" i="1" dirty="0">
                <a:solidFill>
                  <a:schemeClr val="accent4">
                    <a:lumMod val="60000"/>
                    <a:lumOff val="40000"/>
                  </a:schemeClr>
                </a:solidFill>
              </a:rPr>
              <a:t>(en remplacement de PRO ZEN)</a:t>
            </a:r>
            <a:endParaRPr lang="fr-FR" sz="1400" i="1" dirty="0">
              <a:solidFill>
                <a:schemeClr val="accent4">
                  <a:lumMod val="60000"/>
                  <a:lumOff val="40000"/>
                </a:schemeClr>
              </a:solidFill>
            </a:endParaRPr>
          </a:p>
        </p:txBody>
      </p:sp>
      <p:sp>
        <p:nvSpPr>
          <p:cNvPr id="11" name="Rectangle 10">
            <a:extLst>
              <a:ext uri="{FF2B5EF4-FFF2-40B4-BE49-F238E27FC236}">
                <a16:creationId xmlns:a16="http://schemas.microsoft.com/office/drawing/2014/main" id="{43352B3F-4DBE-21D9-5B86-B9168DB40B4E}"/>
              </a:ext>
            </a:extLst>
          </p:cNvPr>
          <p:cNvSpPr/>
          <p:nvPr/>
        </p:nvSpPr>
        <p:spPr>
          <a:xfrm>
            <a:off x="1274615" y="3809519"/>
            <a:ext cx="4147127" cy="11545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ACCESS Créateurs</a:t>
            </a:r>
          </a:p>
          <a:p>
            <a:pPr algn="ctr"/>
            <a:endParaRPr lang="fr-FR" sz="2000" b="1"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chemeClr val="accent4">
                    <a:lumMod val="60000"/>
                    <a:lumOff val="40000"/>
                  </a:schemeClr>
                </a:solidFill>
                <a:effectLst/>
                <a:uLnTx/>
                <a:uFillTx/>
                <a:latin typeface="Arial"/>
                <a:ea typeface="+mn-ea"/>
                <a:cs typeface="+mn-cs"/>
              </a:rPr>
              <a:t>(en remplacement de PRO ZEN Créateurs)</a:t>
            </a:r>
            <a:endParaRPr kumimoji="0" lang="fr-FR" sz="1400" b="0" i="1" u="none" strike="noStrike" kern="1200" cap="none" spc="0" normalizeH="0" baseline="0" noProof="0" dirty="0">
              <a:ln>
                <a:noFill/>
              </a:ln>
              <a:solidFill>
                <a:schemeClr val="accent4">
                  <a:lumMod val="60000"/>
                  <a:lumOff val="40000"/>
                </a:schemeClr>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00672225-01D9-C2CA-E9F4-B06C080CAFF5}"/>
              </a:ext>
            </a:extLst>
          </p:cNvPr>
          <p:cNvSpPr/>
          <p:nvPr/>
        </p:nvSpPr>
        <p:spPr>
          <a:xfrm>
            <a:off x="6673272" y="2494982"/>
            <a:ext cx="4147127" cy="1154545"/>
          </a:xfrm>
          <a:prstGeom prst="rect">
            <a:avLst/>
          </a:prstGeom>
          <a:solidFill>
            <a:srgbClr val="F2F7FC"/>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070C0"/>
                </a:solidFill>
              </a:rPr>
              <a:t>OPTIMO</a:t>
            </a:r>
          </a:p>
          <a:p>
            <a:pPr algn="ctr"/>
            <a:endParaRPr lang="fr-FR" sz="800" b="1" dirty="0">
              <a:solidFill>
                <a:srgbClr val="C00000"/>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chemeClr val="accent4">
                    <a:lumMod val="60000"/>
                    <a:lumOff val="40000"/>
                  </a:schemeClr>
                </a:solidFill>
                <a:effectLst/>
                <a:uLnTx/>
                <a:uFillTx/>
                <a:latin typeface="Arial"/>
                <a:ea typeface="+mn-ea"/>
                <a:cs typeface="+mn-cs"/>
              </a:rPr>
              <a:t>(</a:t>
            </a:r>
            <a:r>
              <a:rPr kumimoji="0" lang="fr-FR" sz="1600" b="0" i="1" u="none" strike="noStrike" kern="1200" cap="none" spc="0" normalizeH="0" baseline="0" noProof="0" dirty="0">
                <a:ln>
                  <a:noFill/>
                </a:ln>
                <a:solidFill>
                  <a:srgbClr val="009CF2"/>
                </a:solidFill>
                <a:effectLst/>
                <a:uLnTx/>
                <a:uFillTx/>
                <a:latin typeface="Arial"/>
                <a:ea typeface="+mn-ea"/>
                <a:cs typeface="+mn-cs"/>
              </a:rPr>
              <a:t>en remplacement de PRO TEMPO et de PRO OPTIMAL)</a:t>
            </a:r>
            <a:endParaRPr kumimoji="0" lang="fr-FR" sz="1400" b="0" i="1" u="none" strike="noStrike" kern="1200" cap="none" spc="0" normalizeH="0" baseline="0" noProof="0" dirty="0">
              <a:ln>
                <a:noFill/>
              </a:ln>
              <a:solidFill>
                <a:srgbClr val="009CF2"/>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C1650F5D-D69C-A843-2B99-BF1EC07E37D2}"/>
              </a:ext>
            </a:extLst>
          </p:cNvPr>
          <p:cNvSpPr/>
          <p:nvPr/>
        </p:nvSpPr>
        <p:spPr>
          <a:xfrm>
            <a:off x="6673271" y="3801444"/>
            <a:ext cx="4147127" cy="1154545"/>
          </a:xfrm>
          <a:prstGeom prst="rect">
            <a:avLst/>
          </a:prstGeom>
          <a:solidFill>
            <a:srgbClr val="AFE2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0B0F0"/>
                </a:solidFill>
              </a:rPr>
              <a:t>OPTIMO Créateurs</a:t>
            </a:r>
          </a:p>
          <a:p>
            <a:pPr algn="ctr"/>
            <a:endParaRPr lang="fr-FR" sz="2000" b="1" dirty="0">
              <a:solidFill>
                <a:srgbClr val="C00000"/>
              </a:solidFill>
            </a:endParaRPr>
          </a:p>
          <a:p>
            <a:pPr algn="ctr"/>
            <a:r>
              <a:rPr kumimoji="0" lang="fr-FR" sz="1600" b="0" i="1" u="none" strike="noStrike" kern="1200" cap="none" spc="0" normalizeH="0" baseline="0" noProof="0" dirty="0">
                <a:ln>
                  <a:noFill/>
                </a:ln>
                <a:solidFill>
                  <a:srgbClr val="009CF2"/>
                </a:solidFill>
                <a:effectLst/>
                <a:uLnTx/>
                <a:uFillTx/>
                <a:latin typeface="Arial"/>
                <a:ea typeface="+mn-ea"/>
                <a:cs typeface="+mn-cs"/>
              </a:rPr>
              <a:t>(en remplacement de PRIMO Créateurs)</a:t>
            </a:r>
            <a:endParaRPr lang="fr-FR" sz="2000" b="1" dirty="0">
              <a:solidFill>
                <a:srgbClr val="009CF2"/>
              </a:solidFill>
            </a:endParaRPr>
          </a:p>
        </p:txBody>
      </p:sp>
      <p:sp>
        <p:nvSpPr>
          <p:cNvPr id="16" name="Rectangle 15">
            <a:extLst>
              <a:ext uri="{FF2B5EF4-FFF2-40B4-BE49-F238E27FC236}">
                <a16:creationId xmlns:a16="http://schemas.microsoft.com/office/drawing/2014/main" id="{0EC3DEAB-3900-879A-3C21-A9F85B583AFA}"/>
              </a:ext>
            </a:extLst>
          </p:cNvPr>
          <p:cNvSpPr/>
          <p:nvPr/>
        </p:nvSpPr>
        <p:spPr>
          <a:xfrm>
            <a:off x="6673270" y="5107906"/>
            <a:ext cx="4147127" cy="1154545"/>
          </a:xfrm>
          <a:prstGeom prst="rect">
            <a:avLst/>
          </a:prstGeom>
          <a:solidFill>
            <a:srgbClr val="009CF2"/>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F2F7FC"/>
                </a:solidFill>
              </a:rPr>
              <a:t>OPTIMO Situ</a:t>
            </a:r>
          </a:p>
          <a:p>
            <a:pPr algn="ctr"/>
            <a:endParaRPr lang="fr-FR" sz="2000" b="1" dirty="0">
              <a:solidFill>
                <a:srgbClr val="C00000"/>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AFE2FF"/>
                </a:solidFill>
                <a:effectLst/>
                <a:uLnTx/>
                <a:uFillTx/>
                <a:latin typeface="Arial"/>
                <a:ea typeface="+mn-ea"/>
                <a:cs typeface="+mn-cs"/>
              </a:rPr>
              <a:t>(en remplacement de PRO Situ)</a:t>
            </a:r>
            <a:endParaRPr kumimoji="0" lang="fr-FR" sz="2000" b="1" i="0" u="none" strike="noStrike" kern="1200" cap="none" spc="0" normalizeH="0" baseline="0" noProof="0" dirty="0">
              <a:ln>
                <a:noFill/>
              </a:ln>
              <a:solidFill>
                <a:srgbClr val="AFE2FF"/>
              </a:solidFill>
              <a:effectLst/>
              <a:uLnTx/>
              <a:uFillTx/>
              <a:latin typeface="Arial"/>
              <a:ea typeface="+mn-ea"/>
              <a:cs typeface="+mn-cs"/>
            </a:endParaRPr>
          </a:p>
        </p:txBody>
      </p:sp>
      <p:pic>
        <p:nvPicPr>
          <p:cNvPr id="2" name="Picture 2" descr="new | TURTLE MANIA">
            <a:extLst>
              <a:ext uri="{FF2B5EF4-FFF2-40B4-BE49-F238E27FC236}">
                <a16:creationId xmlns:a16="http://schemas.microsoft.com/office/drawing/2014/main" id="{C092AFDC-C903-5E14-71C9-FF59C265C9F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828" t="10369" r="10496" b="12403"/>
          <a:stretch/>
        </p:blipFill>
        <p:spPr bwMode="auto">
          <a:xfrm>
            <a:off x="6365771" y="2179149"/>
            <a:ext cx="679318" cy="656551"/>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4" descr="new | TURTLE MANIA">
            <a:extLst>
              <a:ext uri="{FF2B5EF4-FFF2-40B4-BE49-F238E27FC236}">
                <a16:creationId xmlns:a16="http://schemas.microsoft.com/office/drawing/2014/main" id="{0094CA50-7BA1-A8C6-C413-12FEE87AAFB4}"/>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10419" t="9862" r="11869" b="10641"/>
          <a:stretch/>
        </p:blipFill>
        <p:spPr bwMode="auto">
          <a:xfrm>
            <a:off x="952776" y="2182981"/>
            <a:ext cx="643677" cy="656551"/>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 name="Picture 4" descr="new | TURTLE MANIA">
            <a:extLst>
              <a:ext uri="{FF2B5EF4-FFF2-40B4-BE49-F238E27FC236}">
                <a16:creationId xmlns:a16="http://schemas.microsoft.com/office/drawing/2014/main" id="{BF87A1CF-5663-B8FC-BB4C-7B5F33F9D6D0}"/>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10419" t="9862" r="11869" b="10641"/>
          <a:stretch/>
        </p:blipFill>
        <p:spPr bwMode="auto">
          <a:xfrm>
            <a:off x="952775" y="3525337"/>
            <a:ext cx="643677" cy="656551"/>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 name="Picture 2" descr="new | TURTLE MANIA">
            <a:extLst>
              <a:ext uri="{FF2B5EF4-FFF2-40B4-BE49-F238E27FC236}">
                <a16:creationId xmlns:a16="http://schemas.microsoft.com/office/drawing/2014/main" id="{FCA47AB6-8527-953C-2318-F67AA4BA0C0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828" t="10369" r="10496" b="12403"/>
          <a:stretch/>
        </p:blipFill>
        <p:spPr bwMode="auto">
          <a:xfrm>
            <a:off x="6365771" y="3528101"/>
            <a:ext cx="679318" cy="656551"/>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7" name="Picture 2" descr="new | TURTLE MANIA">
            <a:extLst>
              <a:ext uri="{FF2B5EF4-FFF2-40B4-BE49-F238E27FC236}">
                <a16:creationId xmlns:a16="http://schemas.microsoft.com/office/drawing/2014/main" id="{B60FDE7A-F634-5448-7672-7921265031A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828" t="10369" r="10496" b="12403"/>
          <a:stretch/>
        </p:blipFill>
        <p:spPr bwMode="auto">
          <a:xfrm>
            <a:off x="6365771" y="4810452"/>
            <a:ext cx="679318" cy="656551"/>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8" name="ZoneTexte 17">
            <a:extLst>
              <a:ext uri="{FF2B5EF4-FFF2-40B4-BE49-F238E27FC236}">
                <a16:creationId xmlns:a16="http://schemas.microsoft.com/office/drawing/2014/main" id="{C505E37F-AE7C-5DDE-9E78-BDD949E6A311}"/>
              </a:ext>
            </a:extLst>
          </p:cNvPr>
          <p:cNvSpPr txBox="1"/>
          <p:nvPr/>
        </p:nvSpPr>
        <p:spPr>
          <a:xfrm>
            <a:off x="695326" y="5482959"/>
            <a:ext cx="5670446" cy="646331"/>
          </a:xfrm>
          <a:prstGeom prst="rect">
            <a:avLst/>
          </a:prstGeom>
          <a:noFill/>
        </p:spPr>
        <p:txBody>
          <a:bodyPr wrap="square" rtlCol="0">
            <a:spAutoFit/>
          </a:bodyPr>
          <a:lstStyle/>
          <a:p>
            <a:r>
              <a:rPr lang="fr-FR" b="1" i="1" dirty="0">
                <a:effectLst>
                  <a:outerShdw blurRad="38100" dist="38100" dir="2700000" algn="tl">
                    <a:srgbClr val="000000">
                      <a:alpha val="43137"/>
                    </a:srgbClr>
                  </a:outerShdw>
                </a:effectLst>
              </a:rPr>
              <a:t>NB : le contenu de chacune de ces offres est détaillé en annexes de cet Hebdo Pro</a:t>
            </a:r>
          </a:p>
        </p:txBody>
      </p:sp>
      <p:pic>
        <p:nvPicPr>
          <p:cNvPr id="19" name="Picture 2" descr="BPCE Factor, affacturage pour les TPE, PME et ETI du Groupe BPCE">
            <a:extLst>
              <a:ext uri="{FF2B5EF4-FFF2-40B4-BE49-F238E27FC236}">
                <a16:creationId xmlns:a16="http://schemas.microsoft.com/office/drawing/2014/main" id="{2E3BEF8C-5D07-C0FA-A70B-E1FF86979B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20027" y="544558"/>
            <a:ext cx="1461946" cy="557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924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A6A260B-3C8B-46C0-908E-903BF66965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08783" y="68517"/>
            <a:ext cx="883217" cy="883217"/>
          </a:xfrm>
          <a:prstGeom prst="rect">
            <a:avLst/>
          </a:prstGeom>
        </p:spPr>
      </p:pic>
      <p:sp>
        <p:nvSpPr>
          <p:cNvPr id="9" name="Rectangle 8">
            <a:extLst>
              <a:ext uri="{FF2B5EF4-FFF2-40B4-BE49-F238E27FC236}">
                <a16:creationId xmlns:a16="http://schemas.microsoft.com/office/drawing/2014/main" id="{E73FEC6D-05C5-4783-89E8-5BEECDC67002}"/>
              </a:ext>
            </a:extLst>
          </p:cNvPr>
          <p:cNvSpPr/>
          <p:nvPr/>
        </p:nvSpPr>
        <p:spPr>
          <a:xfrm>
            <a:off x="3483429" y="3434846"/>
            <a:ext cx="7994468" cy="83929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Espace réservé du texte 1">
            <a:extLst>
              <a:ext uri="{FF2B5EF4-FFF2-40B4-BE49-F238E27FC236}">
                <a16:creationId xmlns:a16="http://schemas.microsoft.com/office/drawing/2014/main" id="{7B939626-7EE6-0682-B63C-9B952040DBAF}"/>
              </a:ext>
            </a:extLst>
          </p:cNvPr>
          <p:cNvSpPr>
            <a:spLocks noGrp="1"/>
          </p:cNvSpPr>
          <p:nvPr>
            <p:ph type="body" sz="quarter" idx="13"/>
          </p:nvPr>
        </p:nvSpPr>
        <p:spPr>
          <a:xfrm>
            <a:off x="3716163" y="2048872"/>
            <a:ext cx="7071910" cy="4416583"/>
          </a:xfrm>
        </p:spPr>
        <p:txBody>
          <a:bodyPr/>
          <a:lstStyle/>
          <a:p>
            <a:pPr>
              <a:buClrTx/>
              <a:buFont typeface="+mj-lt"/>
              <a:buAutoNum type="arabicPeriod"/>
            </a:pPr>
            <a:r>
              <a:rPr lang="fr-FR" sz="2400" dirty="0"/>
              <a:t>Contexte</a:t>
            </a:r>
          </a:p>
          <a:p>
            <a:pPr>
              <a:buClrTx/>
            </a:pPr>
            <a:r>
              <a:rPr lang="fr-FR" sz="2400" dirty="0"/>
              <a:t>Nouvelles offres ACCESS &amp; OPTIMO dans la gamme Pro de</a:t>
            </a:r>
          </a:p>
          <a:p>
            <a:pPr>
              <a:buClrTx/>
            </a:pPr>
            <a:r>
              <a:rPr lang="fr-FR" sz="2400" b="1" dirty="0">
                <a:solidFill>
                  <a:srgbClr val="C00000"/>
                </a:solidFill>
              </a:rPr>
              <a:t>Impacts de ces nouveautés sur mon rôle de Conseiller Pro</a:t>
            </a:r>
          </a:p>
          <a:p>
            <a:pPr>
              <a:buClrTx/>
            </a:pPr>
            <a:r>
              <a:rPr lang="fr-FR" sz="2400" dirty="0">
                <a:sym typeface="Wingdings" panose="05000000000000000000" pitchFamily="2" charset="2"/>
              </a:rPr>
              <a:t>Annexes : liens utiles</a:t>
            </a:r>
            <a:r>
              <a:rPr lang="fr-FR" sz="2400" b="1" dirty="0">
                <a:solidFill>
                  <a:srgbClr val="C00000"/>
                </a:solidFill>
                <a:sym typeface="Wingdings" panose="05000000000000000000" pitchFamily="2" charset="2"/>
              </a:rPr>
              <a:t> </a:t>
            </a:r>
            <a:r>
              <a:rPr lang="fr-FR" sz="2400" dirty="0">
                <a:sym typeface="Wingdings" panose="05000000000000000000" pitchFamily="2" charset="2"/>
              </a:rPr>
              <a:t> </a:t>
            </a:r>
            <a:endParaRPr lang="fr-FR" sz="2400" dirty="0"/>
          </a:p>
          <a:p>
            <a:endParaRPr lang="fr-FR" sz="2400" b="1" dirty="0"/>
          </a:p>
        </p:txBody>
      </p:sp>
      <p:pic>
        <p:nvPicPr>
          <p:cNvPr id="3" name="Picture 2" descr="BPCE Factor, affacturage pour les TPE, PME et ETI du Groupe BPCE">
            <a:extLst>
              <a:ext uri="{FF2B5EF4-FFF2-40B4-BE49-F238E27FC236}">
                <a16:creationId xmlns:a16="http://schemas.microsoft.com/office/drawing/2014/main" id="{A53B4D86-4234-AE57-17C3-DA2EB0282BC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3078" y="2944227"/>
            <a:ext cx="1164236" cy="443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4840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22609EE7-AB35-7044-7C46-AB8467C27E07}"/>
              </a:ext>
            </a:extLst>
          </p:cNvPr>
          <p:cNvSpPr/>
          <p:nvPr/>
        </p:nvSpPr>
        <p:spPr>
          <a:xfrm>
            <a:off x="8054939" y="2732064"/>
            <a:ext cx="3943482" cy="307330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435DB005-1A8E-6BAF-54EF-6686F118B114}"/>
              </a:ext>
            </a:extLst>
          </p:cNvPr>
          <p:cNvSpPr/>
          <p:nvPr/>
        </p:nvSpPr>
        <p:spPr>
          <a:xfrm>
            <a:off x="193579" y="2732064"/>
            <a:ext cx="7501765" cy="307330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4">
            <a:extLst>
              <a:ext uri="{FF2B5EF4-FFF2-40B4-BE49-F238E27FC236}">
                <a16:creationId xmlns:a16="http://schemas.microsoft.com/office/drawing/2014/main" id="{BB730813-D78E-4DEE-90A2-07D735ACA85E}"/>
              </a:ext>
            </a:extLst>
          </p:cNvPr>
          <p:cNvSpPr txBox="1">
            <a:spLocks/>
          </p:cNvSpPr>
          <p:nvPr/>
        </p:nvSpPr>
        <p:spPr>
          <a:xfrm>
            <a:off x="193579" y="627016"/>
            <a:ext cx="376741" cy="392216"/>
          </a:xfrm>
          <a:prstGeom prst="rect">
            <a:avLst/>
          </a:prstGeom>
          <a:solidFill>
            <a:schemeClr val="accent4">
              <a:lumMod val="75000"/>
            </a:schemeClr>
          </a:solidFill>
        </p:spPr>
        <p:txBody>
          <a:bodyPr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t>3</a:t>
            </a:r>
          </a:p>
        </p:txBody>
      </p:sp>
      <p:sp>
        <p:nvSpPr>
          <p:cNvPr id="16" name="Espace réservé du texte 2">
            <a:extLst>
              <a:ext uri="{FF2B5EF4-FFF2-40B4-BE49-F238E27FC236}">
                <a16:creationId xmlns:a16="http://schemas.microsoft.com/office/drawing/2014/main" id="{422888D5-538E-165F-5B60-8D6E4DA8596E}"/>
              </a:ext>
            </a:extLst>
          </p:cNvPr>
          <p:cNvSpPr>
            <a:spLocks noGrp="1"/>
          </p:cNvSpPr>
          <p:nvPr>
            <p:ph type="body" sz="quarter" idx="12"/>
          </p:nvPr>
        </p:nvSpPr>
        <p:spPr>
          <a:xfrm>
            <a:off x="695325" y="464147"/>
            <a:ext cx="10980738" cy="720000"/>
          </a:xfrm>
        </p:spPr>
        <p:txBody>
          <a:bodyPr>
            <a:normAutofit/>
          </a:bodyPr>
          <a:lstStyle/>
          <a:p>
            <a:r>
              <a:rPr lang="fr-FR" sz="2400" dirty="0"/>
              <a:t>Impact de ces nouveautés sur mon rôle de Conseiller Pro [1/4]</a:t>
            </a:r>
            <a:endParaRPr lang="fr-FR" sz="2400" dirty="0">
              <a:solidFill>
                <a:srgbClr val="006600"/>
              </a:solidFill>
            </a:endParaRPr>
          </a:p>
        </p:txBody>
      </p:sp>
      <p:sp>
        <p:nvSpPr>
          <p:cNvPr id="7" name="ZoneTexte 6">
            <a:extLst>
              <a:ext uri="{FF2B5EF4-FFF2-40B4-BE49-F238E27FC236}">
                <a16:creationId xmlns:a16="http://schemas.microsoft.com/office/drawing/2014/main" id="{E536050B-9253-6817-3128-F47B82EE4E03}"/>
              </a:ext>
            </a:extLst>
          </p:cNvPr>
          <p:cNvSpPr txBox="1"/>
          <p:nvPr/>
        </p:nvSpPr>
        <p:spPr>
          <a:xfrm>
            <a:off x="8228743" y="2732064"/>
            <a:ext cx="3508456" cy="369332"/>
          </a:xfrm>
          <a:prstGeom prst="rect">
            <a:avLst/>
          </a:prstGeom>
          <a:noFill/>
        </p:spPr>
        <p:txBody>
          <a:bodyPr wrap="square" rtlCol="0">
            <a:spAutoFit/>
          </a:bodyPr>
          <a:lstStyle/>
          <a:p>
            <a:pPr algn="ctr"/>
            <a:r>
              <a:rPr lang="fr-FR" b="1" dirty="0">
                <a:effectLst>
                  <a:outerShdw blurRad="38100" dist="38100" dir="2700000" algn="tl">
                    <a:srgbClr val="000000">
                      <a:alpha val="43137"/>
                    </a:srgbClr>
                  </a:outerShdw>
                </a:effectLst>
              </a:rPr>
              <a:t>Avantages CEGEE</a:t>
            </a:r>
          </a:p>
        </p:txBody>
      </p:sp>
      <p:sp>
        <p:nvSpPr>
          <p:cNvPr id="9" name="ZoneTexte 8">
            <a:extLst>
              <a:ext uri="{FF2B5EF4-FFF2-40B4-BE49-F238E27FC236}">
                <a16:creationId xmlns:a16="http://schemas.microsoft.com/office/drawing/2014/main" id="{131C9754-094C-59AE-7721-5C8020B09F0A}"/>
              </a:ext>
            </a:extLst>
          </p:cNvPr>
          <p:cNvSpPr txBox="1"/>
          <p:nvPr/>
        </p:nvSpPr>
        <p:spPr>
          <a:xfrm>
            <a:off x="268115" y="2732064"/>
            <a:ext cx="7198348" cy="369332"/>
          </a:xfrm>
          <a:prstGeom prst="rect">
            <a:avLst/>
          </a:prstGeom>
          <a:noFill/>
        </p:spPr>
        <p:txBody>
          <a:bodyPr wrap="square" rtlCol="0">
            <a:spAutoFit/>
          </a:bodyPr>
          <a:lstStyle/>
          <a:p>
            <a:pPr algn="ctr"/>
            <a:r>
              <a:rPr lang="fr-FR" b="1" dirty="0">
                <a:effectLst>
                  <a:outerShdw blurRad="38100" dist="38100" dir="2700000" algn="tl">
                    <a:srgbClr val="000000">
                      <a:alpha val="43137"/>
                    </a:srgbClr>
                  </a:outerShdw>
                </a:effectLst>
              </a:rPr>
              <a:t>Avantages Clients</a:t>
            </a:r>
          </a:p>
        </p:txBody>
      </p:sp>
      <p:pic>
        <p:nvPicPr>
          <p:cNvPr id="11" name="Image 10">
            <a:extLst>
              <a:ext uri="{FF2B5EF4-FFF2-40B4-BE49-F238E27FC236}">
                <a16:creationId xmlns:a16="http://schemas.microsoft.com/office/drawing/2014/main" id="{DD804149-AE44-8D97-F2FB-7DF8E7CC68A2}"/>
              </a:ext>
            </a:extLst>
          </p:cNvPr>
          <p:cNvPicPr>
            <a:picLocks noChangeAspect="1"/>
          </p:cNvPicPr>
          <p:nvPr/>
        </p:nvPicPr>
        <p:blipFill>
          <a:blip r:embed="rId2"/>
          <a:stretch>
            <a:fillRect/>
          </a:stretch>
        </p:blipFill>
        <p:spPr>
          <a:xfrm>
            <a:off x="8240889" y="3203028"/>
            <a:ext cx="3520562" cy="2351625"/>
          </a:xfrm>
          <a:prstGeom prst="rect">
            <a:avLst/>
          </a:prstGeom>
          <a:ln>
            <a:noFill/>
          </a:ln>
          <a:effectLst>
            <a:outerShdw blurRad="292100" dist="139700" dir="2700000" algn="tl" rotWithShape="0">
              <a:srgbClr val="333333">
                <a:alpha val="65000"/>
              </a:srgbClr>
            </a:outerShdw>
          </a:effectLst>
        </p:spPr>
      </p:pic>
      <p:sp>
        <p:nvSpPr>
          <p:cNvPr id="6" name="ZoneTexte 5">
            <a:extLst>
              <a:ext uri="{FF2B5EF4-FFF2-40B4-BE49-F238E27FC236}">
                <a16:creationId xmlns:a16="http://schemas.microsoft.com/office/drawing/2014/main" id="{4995FE86-9073-19D4-9643-B880A21B9CFF}"/>
              </a:ext>
            </a:extLst>
          </p:cNvPr>
          <p:cNvSpPr txBox="1"/>
          <p:nvPr/>
        </p:nvSpPr>
        <p:spPr>
          <a:xfrm>
            <a:off x="570320" y="1153104"/>
            <a:ext cx="10926355" cy="1477328"/>
          </a:xfrm>
          <a:prstGeom prst="rect">
            <a:avLst/>
          </a:prstGeom>
          <a:noFill/>
        </p:spPr>
        <p:txBody>
          <a:bodyPr wrap="square" rtlCol="0">
            <a:spAutoFit/>
          </a:bodyPr>
          <a:lstStyle/>
          <a:p>
            <a:pPr algn="just"/>
            <a:r>
              <a:rPr lang="fr-FR" dirty="0">
                <a:highlight>
                  <a:srgbClr val="FFFF00"/>
                </a:highlight>
              </a:rPr>
              <a:t>Cet impact est très restreint dans la mesure où le process de distribution reste inchangé</a:t>
            </a:r>
            <a:r>
              <a:rPr lang="fr-FR" dirty="0"/>
              <a:t> : </a:t>
            </a:r>
            <a:r>
              <a:rPr lang="fr-FR" b="1" dirty="0"/>
              <a:t>le rôle du conseiller Pro consiste toujours à détecter le besoin et mettre en avant l’utilité de l’affacturage pour notre client Pro</a:t>
            </a:r>
            <a:r>
              <a:rPr lang="fr-FR" dirty="0"/>
              <a:t>, charge à notre Délégué régional d’y adosser l’offre adéquate.</a:t>
            </a:r>
          </a:p>
          <a:p>
            <a:pPr algn="just"/>
            <a:endParaRPr lang="fr-FR" dirty="0"/>
          </a:p>
          <a:p>
            <a:pPr algn="just"/>
            <a:r>
              <a:rPr lang="fr-FR" dirty="0">
                <a:sym typeface="Wingdings" panose="05000000000000000000" pitchFamily="2" charset="2"/>
              </a:rPr>
              <a:t> </a:t>
            </a:r>
            <a:r>
              <a:rPr lang="fr-FR" u="sng" dirty="0"/>
              <a:t>Rappel des principaux atouts de l’affacturage, tant pour notre client Pro que pour notre Caisse</a:t>
            </a:r>
            <a:r>
              <a:rPr lang="fr-FR" dirty="0"/>
              <a:t> :</a:t>
            </a:r>
          </a:p>
        </p:txBody>
      </p:sp>
      <p:pic>
        <p:nvPicPr>
          <p:cNvPr id="22" name="Image 21">
            <a:extLst>
              <a:ext uri="{FF2B5EF4-FFF2-40B4-BE49-F238E27FC236}">
                <a16:creationId xmlns:a16="http://schemas.microsoft.com/office/drawing/2014/main" id="{D4F43380-EBD5-5BCA-0675-0FDACCF1E53C}"/>
              </a:ext>
            </a:extLst>
          </p:cNvPr>
          <p:cNvPicPr>
            <a:picLocks noChangeAspect="1"/>
          </p:cNvPicPr>
          <p:nvPr/>
        </p:nvPicPr>
        <p:blipFill rotWithShape="1">
          <a:blip r:embed="rId3"/>
          <a:srcRect t="77867"/>
          <a:stretch/>
        </p:blipFill>
        <p:spPr>
          <a:xfrm>
            <a:off x="3987510" y="4614937"/>
            <a:ext cx="3520562" cy="975841"/>
          </a:xfrm>
          <a:prstGeom prst="rect">
            <a:avLst/>
          </a:prstGeom>
          <a:ln>
            <a:noFill/>
          </a:ln>
          <a:effectLst>
            <a:outerShdw blurRad="292100" dist="139700" dir="2700000" algn="tl" rotWithShape="0">
              <a:srgbClr val="333333">
                <a:alpha val="65000"/>
              </a:srgbClr>
            </a:outerShdw>
          </a:effectLst>
        </p:spPr>
      </p:pic>
      <p:pic>
        <p:nvPicPr>
          <p:cNvPr id="23" name="Image 22">
            <a:extLst>
              <a:ext uri="{FF2B5EF4-FFF2-40B4-BE49-F238E27FC236}">
                <a16:creationId xmlns:a16="http://schemas.microsoft.com/office/drawing/2014/main" id="{80F75B6E-EDC8-39A1-3FF2-470B84EE326C}"/>
              </a:ext>
            </a:extLst>
          </p:cNvPr>
          <p:cNvPicPr>
            <a:picLocks noChangeAspect="1"/>
          </p:cNvPicPr>
          <p:nvPr/>
        </p:nvPicPr>
        <p:blipFill rotWithShape="1">
          <a:blip r:embed="rId3"/>
          <a:srcRect t="56788" b="25427"/>
          <a:stretch/>
        </p:blipFill>
        <p:spPr>
          <a:xfrm>
            <a:off x="272552" y="4708742"/>
            <a:ext cx="3520562" cy="784146"/>
          </a:xfrm>
          <a:prstGeom prst="rect">
            <a:avLst/>
          </a:prstGeom>
          <a:ln>
            <a:noFill/>
          </a:ln>
          <a:effectLst>
            <a:outerShdw blurRad="292100" dist="139700" dir="2700000" algn="tl" rotWithShape="0">
              <a:srgbClr val="333333">
                <a:alpha val="65000"/>
              </a:srgbClr>
            </a:outerShdw>
          </a:effectLst>
        </p:spPr>
      </p:pic>
      <p:pic>
        <p:nvPicPr>
          <p:cNvPr id="24" name="Image 23">
            <a:extLst>
              <a:ext uri="{FF2B5EF4-FFF2-40B4-BE49-F238E27FC236}">
                <a16:creationId xmlns:a16="http://schemas.microsoft.com/office/drawing/2014/main" id="{ECBF70CF-D687-F69E-957B-A4106BFEF9D7}"/>
              </a:ext>
            </a:extLst>
          </p:cNvPr>
          <p:cNvPicPr>
            <a:picLocks noChangeAspect="1"/>
          </p:cNvPicPr>
          <p:nvPr/>
        </p:nvPicPr>
        <p:blipFill rotWithShape="1">
          <a:blip r:embed="rId3"/>
          <a:srcRect t="32402" b="47339"/>
          <a:stretch/>
        </p:blipFill>
        <p:spPr>
          <a:xfrm>
            <a:off x="3987510" y="3385133"/>
            <a:ext cx="3520562" cy="893234"/>
          </a:xfrm>
          <a:prstGeom prst="rect">
            <a:avLst/>
          </a:prstGeom>
          <a:ln>
            <a:noFill/>
          </a:ln>
          <a:effectLst>
            <a:outerShdw blurRad="292100" dist="139700" dir="2700000" algn="tl" rotWithShape="0">
              <a:srgbClr val="333333">
                <a:alpha val="65000"/>
              </a:srgbClr>
            </a:outerShdw>
          </a:effectLst>
        </p:spPr>
      </p:pic>
      <p:pic>
        <p:nvPicPr>
          <p:cNvPr id="25" name="Image 24">
            <a:extLst>
              <a:ext uri="{FF2B5EF4-FFF2-40B4-BE49-F238E27FC236}">
                <a16:creationId xmlns:a16="http://schemas.microsoft.com/office/drawing/2014/main" id="{8B871552-AA4B-6841-CF4C-7DB402DF276B}"/>
              </a:ext>
            </a:extLst>
          </p:cNvPr>
          <p:cNvPicPr>
            <a:picLocks noChangeAspect="1"/>
          </p:cNvPicPr>
          <p:nvPr/>
        </p:nvPicPr>
        <p:blipFill rotWithShape="1">
          <a:blip r:embed="rId3"/>
          <a:srcRect b="72729"/>
          <a:stretch/>
        </p:blipFill>
        <p:spPr>
          <a:xfrm>
            <a:off x="268115" y="3230548"/>
            <a:ext cx="3520562" cy="1202405"/>
          </a:xfrm>
          <a:prstGeom prst="rect">
            <a:avLst/>
          </a:prstGeom>
          <a:ln>
            <a:noFill/>
          </a:ln>
          <a:effectLst>
            <a:outerShdw blurRad="292100" dist="139700" dir="2700000" algn="tl" rotWithShape="0">
              <a:srgbClr val="333333">
                <a:alpha val="65000"/>
              </a:srgbClr>
            </a:outerShdw>
          </a:effectLst>
        </p:spPr>
      </p:pic>
      <p:pic>
        <p:nvPicPr>
          <p:cNvPr id="27" name="Image 26">
            <a:extLst>
              <a:ext uri="{FF2B5EF4-FFF2-40B4-BE49-F238E27FC236}">
                <a16:creationId xmlns:a16="http://schemas.microsoft.com/office/drawing/2014/main" id="{FC343FA8-835F-5370-023F-464CC88EA93B}"/>
              </a:ext>
            </a:extLst>
          </p:cNvPr>
          <p:cNvPicPr>
            <a:picLocks noChangeAspect="1"/>
          </p:cNvPicPr>
          <p:nvPr/>
        </p:nvPicPr>
        <p:blipFill>
          <a:blip r:embed="rId4"/>
          <a:stretch>
            <a:fillRect/>
          </a:stretch>
        </p:blipFill>
        <p:spPr>
          <a:xfrm>
            <a:off x="493159" y="5934523"/>
            <a:ext cx="11205681" cy="344034"/>
          </a:xfrm>
          <a:prstGeom prst="rect">
            <a:avLst/>
          </a:prstGeom>
        </p:spPr>
      </p:pic>
    </p:spTree>
    <p:extLst>
      <p:ext uri="{BB962C8B-B14F-4D97-AF65-F5344CB8AC3E}">
        <p14:creationId xmlns:p14="http://schemas.microsoft.com/office/powerpoint/2010/main" val="3504858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4">
            <a:extLst>
              <a:ext uri="{FF2B5EF4-FFF2-40B4-BE49-F238E27FC236}">
                <a16:creationId xmlns:a16="http://schemas.microsoft.com/office/drawing/2014/main" id="{BB730813-D78E-4DEE-90A2-07D735ACA85E}"/>
              </a:ext>
            </a:extLst>
          </p:cNvPr>
          <p:cNvSpPr txBox="1">
            <a:spLocks/>
          </p:cNvSpPr>
          <p:nvPr/>
        </p:nvSpPr>
        <p:spPr>
          <a:xfrm>
            <a:off x="193579" y="627016"/>
            <a:ext cx="376741" cy="392216"/>
          </a:xfrm>
          <a:prstGeom prst="rect">
            <a:avLst/>
          </a:prstGeom>
          <a:solidFill>
            <a:schemeClr val="accent4">
              <a:lumMod val="75000"/>
            </a:schemeClr>
          </a:solidFill>
        </p:spPr>
        <p:txBody>
          <a:bodyPr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8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3</a:t>
            </a:r>
          </a:p>
        </p:txBody>
      </p:sp>
      <p:sp>
        <p:nvSpPr>
          <p:cNvPr id="16" name="Espace réservé du texte 2">
            <a:extLst>
              <a:ext uri="{FF2B5EF4-FFF2-40B4-BE49-F238E27FC236}">
                <a16:creationId xmlns:a16="http://schemas.microsoft.com/office/drawing/2014/main" id="{422888D5-538E-165F-5B60-8D6E4DA8596E}"/>
              </a:ext>
            </a:extLst>
          </p:cNvPr>
          <p:cNvSpPr>
            <a:spLocks noGrp="1"/>
          </p:cNvSpPr>
          <p:nvPr>
            <p:ph type="body" sz="quarter" idx="12"/>
          </p:nvPr>
        </p:nvSpPr>
        <p:spPr>
          <a:xfrm>
            <a:off x="695325" y="464147"/>
            <a:ext cx="10980738" cy="720000"/>
          </a:xfrm>
        </p:spPr>
        <p:txBody>
          <a:bodyPr>
            <a:normAutofit/>
          </a:bodyPr>
          <a:lstStyle/>
          <a:p>
            <a:r>
              <a:rPr lang="fr-FR" sz="2400" dirty="0"/>
              <a:t>Impact de ces nouveautés sur mon rôle de Conseiller Pro [2/4]</a:t>
            </a:r>
            <a:endParaRPr lang="fr-FR" sz="2400" dirty="0">
              <a:solidFill>
                <a:srgbClr val="006600"/>
              </a:solidFill>
            </a:endParaRPr>
          </a:p>
        </p:txBody>
      </p:sp>
      <p:sp>
        <p:nvSpPr>
          <p:cNvPr id="6" name="ZoneTexte 5">
            <a:extLst>
              <a:ext uri="{FF2B5EF4-FFF2-40B4-BE49-F238E27FC236}">
                <a16:creationId xmlns:a16="http://schemas.microsoft.com/office/drawing/2014/main" id="{4995FE86-9073-19D4-9643-B880A21B9CFF}"/>
              </a:ext>
            </a:extLst>
          </p:cNvPr>
          <p:cNvSpPr txBox="1"/>
          <p:nvPr/>
        </p:nvSpPr>
        <p:spPr>
          <a:xfrm>
            <a:off x="93583" y="2304311"/>
            <a:ext cx="3307650"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hlinkClick r:id="rId2"/>
              </a:rPr>
              <a:t>FACTOR ou PAS FACTOR </a:t>
            </a:r>
            <a:r>
              <a:rPr kumimoji="0" lang="fr-FR" sz="1800" b="0" i="0" u="none" strike="noStrike" kern="1200" cap="none" spc="0" normalizeH="0" baseline="0" noProof="0" dirty="0">
                <a:ln>
                  <a:noFill/>
                </a:ln>
                <a:solidFill>
                  <a:prstClr val="black"/>
                </a:solidFill>
                <a:effectLst/>
                <a:uLnTx/>
                <a:uFillTx/>
                <a:latin typeface="Arial"/>
                <a:ea typeface="+mn-ea"/>
                <a:cs typeface="+mn-cs"/>
              </a:rPr>
              <a:t>? </a:t>
            </a:r>
            <a:r>
              <a:rPr kumimoji="0" lang="fr-FR" sz="1800" b="0" i="0" u="none" strike="noStrike" kern="1200" cap="none" spc="0" normalizeH="0" baseline="0" noProof="0" dirty="0">
                <a:ln>
                  <a:noFill/>
                </a:ln>
                <a:solidFill>
                  <a:prstClr val="black"/>
                </a:solidFill>
                <a:effectLst/>
                <a:uLnTx/>
                <a:uFillTx/>
                <a:latin typeface="Arial"/>
                <a:ea typeface="+mn-ea"/>
                <a:cs typeface="+mn-cs"/>
                <a:sym typeface="Wingdings" panose="05000000000000000000" pitchFamily="2" charset="2"/>
              </a:rPr>
              <a:t> dans quelles situations puis-je mettre en avant les offres Factor :</a:t>
            </a: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p:txBody>
      </p:sp>
      <p:pic>
        <p:nvPicPr>
          <p:cNvPr id="1026" name="Image 9">
            <a:extLst>
              <a:ext uri="{FF2B5EF4-FFF2-40B4-BE49-F238E27FC236}">
                <a16:creationId xmlns:a16="http://schemas.microsoft.com/office/drawing/2014/main" id="{7B877E57-BD1A-1AE5-E8F7-D175F2B769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870"/>
          <a:stretch/>
        </p:blipFill>
        <p:spPr bwMode="auto">
          <a:xfrm>
            <a:off x="4253986" y="1184147"/>
            <a:ext cx="7653653" cy="49896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Peut-être - Icônes commercialisation gratuites">
            <a:extLst>
              <a:ext uri="{FF2B5EF4-FFF2-40B4-BE49-F238E27FC236}">
                <a16:creationId xmlns:a16="http://schemas.microsoft.com/office/drawing/2014/main" id="{17CACB5B-8872-A7A0-EF0A-060B1FC8DA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589" y="3812900"/>
            <a:ext cx="2159638" cy="215963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Peut-être - Icônes commercialisation gratuites">
            <a:extLst>
              <a:ext uri="{FF2B5EF4-FFF2-40B4-BE49-F238E27FC236}">
                <a16:creationId xmlns:a16="http://schemas.microsoft.com/office/drawing/2014/main" id="{0EDEB766-DDF0-647A-39A7-3EA02B57C42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7176" b="34346"/>
          <a:stretch/>
        </p:blipFill>
        <p:spPr bwMode="auto">
          <a:xfrm rot="19623521">
            <a:off x="5428890" y="1162515"/>
            <a:ext cx="902619" cy="257055"/>
          </a:xfrm>
          <a:prstGeom prst="roundRect">
            <a:avLst/>
          </a:prstGeom>
          <a:noFill/>
          <a:ln>
            <a:solidFill>
              <a:schemeClr val="tx1">
                <a:lumMod val="75000"/>
                <a:lumOff val="25000"/>
              </a:schemeClr>
            </a:solidFill>
          </a:ln>
          <a:extLst>
            <a:ext uri="{909E8E84-426E-40DD-AFC4-6F175D3DCCD1}">
              <a14:hiddenFill xmlns:a14="http://schemas.microsoft.com/office/drawing/2010/main">
                <a:solidFill>
                  <a:srgbClr val="FFFFFF"/>
                </a:solidFill>
              </a14:hiddenFill>
            </a:ext>
          </a:extLst>
        </p:spPr>
      </p:pic>
      <p:pic>
        <p:nvPicPr>
          <p:cNvPr id="7" name="Picture 2" descr="Peut-être - Icônes commercialisation gratuites">
            <a:extLst>
              <a:ext uri="{FF2B5EF4-FFF2-40B4-BE49-F238E27FC236}">
                <a16:creationId xmlns:a16="http://schemas.microsoft.com/office/drawing/2014/main" id="{746A151B-C7ED-D4D9-9650-6B303908927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71521"/>
          <a:stretch/>
        </p:blipFill>
        <p:spPr bwMode="auto">
          <a:xfrm rot="19623521">
            <a:off x="7629502" y="1162514"/>
            <a:ext cx="902619" cy="257055"/>
          </a:xfrm>
          <a:prstGeom prst="roundRect">
            <a:avLst/>
          </a:prstGeom>
          <a:noFill/>
          <a:ln>
            <a:solidFill>
              <a:schemeClr val="tx1">
                <a:lumMod val="75000"/>
                <a:lumOff val="25000"/>
              </a:schemeClr>
            </a:solidFill>
          </a:ln>
          <a:extLst>
            <a:ext uri="{909E8E84-426E-40DD-AFC4-6F175D3DCCD1}">
              <a14:hiddenFill xmlns:a14="http://schemas.microsoft.com/office/drawing/2010/main">
                <a:solidFill>
                  <a:srgbClr val="FFFFFF"/>
                </a:solidFill>
              </a14:hiddenFill>
            </a:ext>
          </a:extLst>
        </p:spPr>
      </p:pic>
      <p:pic>
        <p:nvPicPr>
          <p:cNvPr id="8" name="Picture 2" descr="Peut-être - Icônes commercialisation gratuites">
            <a:extLst>
              <a:ext uri="{FF2B5EF4-FFF2-40B4-BE49-F238E27FC236}">
                <a16:creationId xmlns:a16="http://schemas.microsoft.com/office/drawing/2014/main" id="{A6B862C5-0DF7-8214-1D2D-1B84CDA865D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71521"/>
          <a:stretch/>
        </p:blipFill>
        <p:spPr bwMode="auto">
          <a:xfrm rot="19623521">
            <a:off x="9767237" y="1162516"/>
            <a:ext cx="902619" cy="257054"/>
          </a:xfrm>
          <a:prstGeom prst="roundRect">
            <a:avLst/>
          </a:prstGeom>
          <a:noFill/>
          <a:ln>
            <a:solidFill>
              <a:schemeClr val="tx1">
                <a:lumMod val="75000"/>
                <a:lumOff val="25000"/>
              </a:schemeClr>
            </a:solidFill>
          </a:ln>
          <a:extLst>
            <a:ext uri="{909E8E84-426E-40DD-AFC4-6F175D3DCCD1}">
              <a14:hiddenFill xmlns:a14="http://schemas.microsoft.com/office/drawing/2010/main">
                <a:solidFill>
                  <a:srgbClr val="FFFFFF"/>
                </a:solidFill>
              </a14:hiddenFill>
            </a:ext>
          </a:extLst>
        </p:spPr>
      </p:pic>
      <p:sp>
        <p:nvSpPr>
          <p:cNvPr id="9" name="Accolade ouvrante 8">
            <a:extLst>
              <a:ext uri="{FF2B5EF4-FFF2-40B4-BE49-F238E27FC236}">
                <a16:creationId xmlns:a16="http://schemas.microsoft.com/office/drawing/2014/main" id="{74B222E8-D0A7-C4EB-DBE4-647AE0102BD4}"/>
              </a:ext>
            </a:extLst>
          </p:cNvPr>
          <p:cNvSpPr/>
          <p:nvPr/>
        </p:nvSpPr>
        <p:spPr>
          <a:xfrm>
            <a:off x="3582711" y="1184147"/>
            <a:ext cx="455033" cy="4989678"/>
          </a:xfrm>
          <a:prstGeom prst="leftBrace">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2885578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4">
            <a:extLst>
              <a:ext uri="{FF2B5EF4-FFF2-40B4-BE49-F238E27FC236}">
                <a16:creationId xmlns:a16="http://schemas.microsoft.com/office/drawing/2014/main" id="{BB730813-D78E-4DEE-90A2-07D735ACA85E}"/>
              </a:ext>
            </a:extLst>
          </p:cNvPr>
          <p:cNvSpPr txBox="1">
            <a:spLocks/>
          </p:cNvSpPr>
          <p:nvPr/>
        </p:nvSpPr>
        <p:spPr>
          <a:xfrm>
            <a:off x="193579" y="627016"/>
            <a:ext cx="376741" cy="392216"/>
          </a:xfrm>
          <a:prstGeom prst="rect">
            <a:avLst/>
          </a:prstGeom>
          <a:solidFill>
            <a:schemeClr val="accent4">
              <a:lumMod val="75000"/>
            </a:schemeClr>
          </a:solidFill>
        </p:spPr>
        <p:txBody>
          <a:bodyPr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8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3</a:t>
            </a:r>
          </a:p>
        </p:txBody>
      </p:sp>
      <p:sp>
        <p:nvSpPr>
          <p:cNvPr id="16" name="Espace réservé du texte 2">
            <a:extLst>
              <a:ext uri="{FF2B5EF4-FFF2-40B4-BE49-F238E27FC236}">
                <a16:creationId xmlns:a16="http://schemas.microsoft.com/office/drawing/2014/main" id="{422888D5-538E-165F-5B60-8D6E4DA8596E}"/>
              </a:ext>
            </a:extLst>
          </p:cNvPr>
          <p:cNvSpPr>
            <a:spLocks noGrp="1"/>
          </p:cNvSpPr>
          <p:nvPr>
            <p:ph type="body" sz="quarter" idx="12"/>
          </p:nvPr>
        </p:nvSpPr>
        <p:spPr>
          <a:xfrm>
            <a:off x="695325" y="464147"/>
            <a:ext cx="10980738" cy="720000"/>
          </a:xfrm>
        </p:spPr>
        <p:txBody>
          <a:bodyPr>
            <a:normAutofit/>
          </a:bodyPr>
          <a:lstStyle/>
          <a:p>
            <a:r>
              <a:rPr lang="fr-FR" sz="2400" dirty="0"/>
              <a:t>Impact de ces nouveautés sur mon rôle de Conseiller Pro [3/4]</a:t>
            </a:r>
            <a:endParaRPr lang="fr-FR" sz="2400" dirty="0">
              <a:solidFill>
                <a:srgbClr val="006600"/>
              </a:solidFill>
            </a:endParaRPr>
          </a:p>
        </p:txBody>
      </p:sp>
      <p:sp>
        <p:nvSpPr>
          <p:cNvPr id="6" name="ZoneTexte 5">
            <a:extLst>
              <a:ext uri="{FF2B5EF4-FFF2-40B4-BE49-F238E27FC236}">
                <a16:creationId xmlns:a16="http://schemas.microsoft.com/office/drawing/2014/main" id="{4995FE86-9073-19D4-9643-B880A21B9CFF}"/>
              </a:ext>
            </a:extLst>
          </p:cNvPr>
          <p:cNvSpPr txBox="1"/>
          <p:nvPr/>
        </p:nvSpPr>
        <p:spPr>
          <a:xfrm>
            <a:off x="695325" y="1286107"/>
            <a:ext cx="1085282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Et si mon client est en situation d’être intéressé et concerné par une offre d’affacturage…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sym typeface="Wingdings" panose="05000000000000000000" pitchFamily="2" charset="2"/>
              </a:rPr>
              <a:t> </a:t>
            </a:r>
            <a:r>
              <a:rPr kumimoji="0" lang="fr-FR" sz="1800" b="0" i="0" u="none" strike="noStrike" kern="1200" cap="none" spc="0" normalizeH="0" baseline="0" noProof="0" dirty="0">
                <a:ln>
                  <a:noFill/>
                </a:ln>
                <a:solidFill>
                  <a:prstClr val="black"/>
                </a:solidFill>
                <a:effectLst/>
                <a:uLnTx/>
                <a:uFillTx/>
                <a:latin typeface="Arial"/>
                <a:ea typeface="+mn-ea"/>
                <a:cs typeface="+mn-cs"/>
              </a:rPr>
              <a:t>Détection besoin </a:t>
            </a:r>
            <a:r>
              <a:rPr kumimoji="0" lang="fr-FR" sz="1800" b="0" i="0" u="none" strike="noStrike" kern="1200" cap="none" spc="0" normalizeH="0" baseline="0" noProof="0" dirty="0">
                <a:ln>
                  <a:noFill/>
                </a:ln>
                <a:solidFill>
                  <a:prstClr val="black"/>
                </a:solidFill>
                <a:effectLst/>
                <a:uLnTx/>
                <a:uFillTx/>
                <a:latin typeface="Arial"/>
                <a:ea typeface="+mn-ea"/>
                <a:cs typeface="+mn-cs"/>
                <a:sym typeface="Wingdings" panose="05000000000000000000" pitchFamily="2" charset="2"/>
              </a:rPr>
              <a:t>/</a:t>
            </a:r>
            <a:r>
              <a:rPr kumimoji="0" lang="fr-FR" sz="1800" b="0" i="0" u="none" strike="noStrike" kern="1200" cap="none" spc="0" normalizeH="0" baseline="0" noProof="0" dirty="0">
                <a:ln>
                  <a:noFill/>
                </a:ln>
                <a:solidFill>
                  <a:prstClr val="black"/>
                </a:solidFill>
                <a:effectLst/>
                <a:uLnTx/>
                <a:uFillTx/>
                <a:latin typeface="Arial"/>
                <a:ea typeface="+mn-ea"/>
                <a:cs typeface="+mn-cs"/>
              </a:rPr>
              <a:t> les questions qui font mouche en mode « </a:t>
            </a:r>
            <a:r>
              <a:rPr kumimoji="0" lang="fr-FR" sz="18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a:ea typeface="+mn-ea"/>
                <a:cs typeface="+mn-cs"/>
              </a:rPr>
              <a:t>Et si… </a:t>
            </a:r>
            <a:r>
              <a:rPr kumimoji="0" lang="fr-FR" sz="1800" b="0" i="0" u="none" strike="noStrike" kern="1200" cap="none" spc="0" normalizeH="0" baseline="0" noProof="0" dirty="0">
                <a:ln>
                  <a:noFill/>
                </a:ln>
                <a:solidFill>
                  <a:prstClr val="black"/>
                </a:solidFill>
                <a:effectLst/>
                <a:uLnTx/>
                <a:uFillTx/>
                <a:latin typeface="Arial"/>
                <a:ea typeface="+mn-ea"/>
                <a:cs typeface="+mn-cs"/>
              </a:rPr>
              <a:t>» :</a:t>
            </a:r>
          </a:p>
        </p:txBody>
      </p:sp>
      <p:sp>
        <p:nvSpPr>
          <p:cNvPr id="2" name="ZoneTexte 1">
            <a:extLst>
              <a:ext uri="{FF2B5EF4-FFF2-40B4-BE49-F238E27FC236}">
                <a16:creationId xmlns:a16="http://schemas.microsoft.com/office/drawing/2014/main" id="{F081CDDC-7811-41F9-8BC4-AD1A0F19D7DD}"/>
              </a:ext>
            </a:extLst>
          </p:cNvPr>
          <p:cNvSpPr txBox="1"/>
          <p:nvPr/>
        </p:nvSpPr>
        <p:spPr>
          <a:xfrm>
            <a:off x="1009338" y="2444840"/>
            <a:ext cx="10173323" cy="3518784"/>
          </a:xfrm>
          <a:prstGeom prst="rect">
            <a:avLst/>
          </a:prstGeom>
          <a:solidFill>
            <a:schemeClr val="bg1">
              <a:lumMod val="95000"/>
            </a:schemeClr>
          </a:solidFill>
          <a:ln>
            <a:solidFill>
              <a:schemeClr val="accent1"/>
            </a:solidFill>
          </a:ln>
        </p:spPr>
        <p:txBody>
          <a:bodyPr wrap="square" rtlCol="0">
            <a:spAutoFit/>
          </a:bodyPr>
          <a:lstStyle/>
          <a:p>
            <a:pPr marL="285744" indent="-285744" defTabSz="914377">
              <a:buFont typeface="Arial" panose="020B0604020202020204" pitchFamily="34" charset="0"/>
              <a:buChar char="•"/>
              <a:defRPr/>
            </a:pPr>
            <a:endParaRPr lang="fr-FR" sz="2000" b="1" dirty="0">
              <a:solidFill>
                <a:srgbClr val="7030A0"/>
              </a:solidFill>
              <a:latin typeface="Montserrat SemiBold" panose="020B0604020202020204" charset="0"/>
              <a:sym typeface="Arial"/>
            </a:endParaRPr>
          </a:p>
          <a:p>
            <a:pPr marL="285744" indent="-285744" defTabSz="914377">
              <a:buFont typeface="Arial" panose="020B0604020202020204" pitchFamily="34" charset="0"/>
              <a:buChar char="•"/>
              <a:defRPr/>
            </a:pPr>
            <a:r>
              <a:rPr lang="fr-FR" sz="2000" b="1" dirty="0">
                <a:solidFill>
                  <a:srgbClr val="7030A0"/>
                </a:solidFill>
                <a:latin typeface="Montserrat SemiBold" panose="020B0604020202020204" charset="0"/>
                <a:sym typeface="Arial"/>
              </a:rPr>
              <a:t>Et si vos factures étaient transformées en cash sur votre compte ?</a:t>
            </a:r>
          </a:p>
          <a:p>
            <a:pPr defTabSz="914377">
              <a:defRPr/>
            </a:pPr>
            <a:endParaRPr lang="fr-FR" sz="2000" dirty="0">
              <a:solidFill>
                <a:srgbClr val="000000"/>
              </a:solidFill>
              <a:latin typeface="Montserrat SemiBold" panose="020B0604020202020204" charset="0"/>
              <a:sym typeface="Arial"/>
            </a:endParaRPr>
          </a:p>
          <a:p>
            <a:pPr marL="285744" indent="-285744" defTabSz="914377">
              <a:buFont typeface="Arial" panose="020B0604020202020204" pitchFamily="34" charset="0"/>
              <a:buChar char="•"/>
              <a:defRPr/>
            </a:pPr>
            <a:r>
              <a:rPr lang="fr-FR" sz="2000" b="1" dirty="0">
                <a:solidFill>
                  <a:srgbClr val="7030A0"/>
                </a:solidFill>
                <a:latin typeface="Montserrat SemiBold" panose="020B0604020202020204" charset="0"/>
                <a:sym typeface="Arial"/>
              </a:rPr>
              <a:t>Et si les délais de règlements clients n’étaient plus un problème ?</a:t>
            </a:r>
          </a:p>
          <a:p>
            <a:pPr marL="285744" indent="-285744" defTabSz="914377">
              <a:buFont typeface="Arial" panose="020B0604020202020204" pitchFamily="34" charset="0"/>
              <a:buChar char="•"/>
              <a:defRPr/>
            </a:pPr>
            <a:endParaRPr lang="fr-FR" sz="2000" b="1" dirty="0">
              <a:solidFill>
                <a:srgbClr val="7030A0"/>
              </a:solidFill>
              <a:latin typeface="Montserrat SemiBold" panose="020B0604020202020204" charset="0"/>
              <a:sym typeface="Arial"/>
            </a:endParaRPr>
          </a:p>
          <a:p>
            <a:pPr marL="285744" indent="-285744" defTabSz="914377">
              <a:buFont typeface="Arial" panose="020B0604020202020204" pitchFamily="34" charset="0"/>
              <a:buChar char="•"/>
              <a:defRPr/>
            </a:pPr>
            <a:r>
              <a:rPr lang="fr-FR" sz="2000" b="1" dirty="0">
                <a:solidFill>
                  <a:srgbClr val="7030A0"/>
                </a:solidFill>
                <a:latin typeface="Montserrat SemiBold" panose="020B0604020202020204" charset="0"/>
                <a:sym typeface="Arial"/>
              </a:rPr>
              <a:t>Et si vous vous assuriez contre le risque de défaillance de vos clients ?</a:t>
            </a:r>
          </a:p>
          <a:p>
            <a:pPr marL="285744" indent="-285744" defTabSz="914377">
              <a:buFont typeface="Arial" panose="020B0604020202020204" pitchFamily="34" charset="0"/>
              <a:buChar char="•"/>
              <a:defRPr/>
            </a:pPr>
            <a:endParaRPr lang="fr-FR" sz="2000" b="1" dirty="0">
              <a:solidFill>
                <a:srgbClr val="7030A0"/>
              </a:solidFill>
              <a:latin typeface="Montserrat SemiBold" panose="020B0604020202020204" charset="0"/>
              <a:sym typeface="Arial"/>
            </a:endParaRPr>
          </a:p>
          <a:p>
            <a:pPr marL="285744" indent="-285744" defTabSz="914377">
              <a:buFont typeface="Arial" panose="020B0604020202020204" pitchFamily="34" charset="0"/>
              <a:buChar char="•"/>
              <a:defRPr/>
            </a:pPr>
            <a:r>
              <a:rPr lang="fr-FR" sz="2000" b="1" dirty="0">
                <a:solidFill>
                  <a:srgbClr val="7030A0"/>
                </a:solidFill>
                <a:latin typeface="Montserrat SemiBold" panose="020B0604020202020204" charset="0"/>
                <a:sym typeface="Arial"/>
              </a:rPr>
              <a:t>Et si on finançait vos besoins, sans plafond ? </a:t>
            </a:r>
          </a:p>
          <a:p>
            <a:pPr marL="285744" indent="-285744" defTabSz="914377">
              <a:buFont typeface="Arial" panose="020B0604020202020204" pitchFamily="34" charset="0"/>
              <a:buChar char="•"/>
              <a:defRPr/>
            </a:pPr>
            <a:endParaRPr lang="fr-FR" sz="2000" b="1" dirty="0">
              <a:solidFill>
                <a:srgbClr val="7030A0"/>
              </a:solidFill>
              <a:latin typeface="Montserrat SemiBold" panose="020B0604020202020204" charset="0"/>
              <a:sym typeface="Arial"/>
            </a:endParaRPr>
          </a:p>
          <a:p>
            <a:pPr marL="285744" indent="-285744" defTabSz="914377">
              <a:buFont typeface="Arial" panose="020B0604020202020204" pitchFamily="34" charset="0"/>
              <a:buChar char="•"/>
              <a:defRPr/>
            </a:pPr>
            <a:r>
              <a:rPr lang="fr-FR" sz="2000" b="1" dirty="0">
                <a:solidFill>
                  <a:srgbClr val="7030A0"/>
                </a:solidFill>
                <a:latin typeface="Montserrat SemiBold" panose="020B0604020202020204" charset="0"/>
                <a:sym typeface="Arial"/>
              </a:rPr>
              <a:t>Et si on ne vous endettait pas plus ?</a:t>
            </a:r>
            <a:r>
              <a:rPr lang="fr-FR" sz="2000" b="1" dirty="0">
                <a:solidFill>
                  <a:srgbClr val="7030A0"/>
                </a:solidFill>
                <a:latin typeface="Montserrat ExtraBold" panose="020B0604020202020204" charset="0"/>
                <a:sym typeface="Arial"/>
              </a:rPr>
              <a:t> </a:t>
            </a:r>
          </a:p>
          <a:p>
            <a:pPr defTabSz="914377">
              <a:defRPr/>
            </a:pPr>
            <a:r>
              <a:rPr lang="fr-FR" sz="2000" dirty="0">
                <a:solidFill>
                  <a:srgbClr val="000000"/>
                </a:solidFill>
                <a:latin typeface="Montserrat ExtraBold" panose="020B0604020202020204" charset="0"/>
                <a:sym typeface="Arial"/>
              </a:rPr>
              <a:t>    </a:t>
            </a:r>
            <a:endParaRPr lang="fr-FR" sz="2000" dirty="0">
              <a:solidFill>
                <a:srgbClr val="000000"/>
              </a:solidFill>
              <a:latin typeface="Arial"/>
              <a:cs typeface="Arial"/>
              <a:sym typeface="Arial"/>
            </a:endParaRPr>
          </a:p>
        </p:txBody>
      </p:sp>
      <p:pic>
        <p:nvPicPr>
          <p:cNvPr id="4098" name="Picture 2" descr="Faire mouche - Atteindre son but - Expression avec mouche - savour.eu">
            <a:extLst>
              <a:ext uri="{FF2B5EF4-FFF2-40B4-BE49-F238E27FC236}">
                <a16:creationId xmlns:a16="http://schemas.microsoft.com/office/drawing/2014/main" id="{855249EB-A3F4-865B-5C36-BC1A6B01AEA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8000" b="94769" l="9231" r="97231">
                        <a14:foregroundMark x1="65538" y1="8000" x2="65538" y2="8000"/>
                        <a14:foregroundMark x1="92923" y1="83385" x2="92923" y2="83385"/>
                        <a14:foregroundMark x1="97231" y1="89231" x2="97231" y2="89231"/>
                        <a14:foregroundMark x1="75692" y1="94769" x2="75692" y2="94769"/>
                        <a14:foregroundMark x1="26462" y1="42462" x2="26462" y2="42462"/>
                        <a14:foregroundMark x1="24000" y1="46769" x2="24000" y2="46769"/>
                        <a14:foregroundMark x1="27077" y1="51692" x2="27077" y2="51692"/>
                        <a14:foregroundMark x1="28923" y1="50769" x2="28923" y2="50769"/>
                        <a14:foregroundMark x1="30154" y1="50462" x2="30154" y2="50462"/>
                        <a14:foregroundMark x1="30769" y1="49231" x2="31385" y2="49231"/>
                        <a14:foregroundMark x1="32308" y1="48923" x2="32308" y2="48923"/>
                        <a14:foregroundMark x1="33538" y1="48923" x2="34462" y2="48923"/>
                        <a14:foregroundMark x1="25538" y1="51692" x2="25538" y2="51692"/>
                        <a14:foregroundMark x1="21846" y1="52923" x2="21846" y2="52923"/>
                        <a14:foregroundMark x1="23077" y1="52308" x2="23077" y2="52308"/>
                        <a14:foregroundMark x1="19692" y1="48615" x2="19692" y2="48615"/>
                        <a14:foregroundMark x1="17538" y1="48615" x2="17538" y2="48615"/>
                        <a14:foregroundMark x1="14154" y1="48615" x2="14154" y2="48615"/>
                        <a14:foregroundMark x1="12000" y1="49231" x2="12000" y2="49231"/>
                        <a14:foregroundMark x1="11077" y1="48923" x2="11077" y2="48923"/>
                        <a14:foregroundMark x1="21538" y1="48000" x2="21538" y2="48000"/>
                        <a14:foregroundMark x1="24615" y1="43077" x2="24615" y2="43077"/>
                        <a14:foregroundMark x1="27077" y1="42462" x2="27077" y2="42462"/>
                        <a14:foregroundMark x1="29538" y1="42154" x2="29538" y2="42154"/>
                        <a14:foregroundMark x1="32000" y1="41231" x2="32000" y2="41231"/>
                        <a14:foregroundMark x1="34154" y1="41231" x2="34154" y2="41231"/>
                        <a14:foregroundMark x1="36615" y1="41538" x2="36615" y2="41538"/>
                        <a14:foregroundMark x1="38462" y1="41538" x2="38462" y2="41538"/>
                      </a14:backgroundRemoval>
                    </a14:imgEffect>
                  </a14:imgLayer>
                </a14:imgProps>
              </a:ext>
              <a:ext uri="{28A0092B-C50C-407E-A947-70E740481C1C}">
                <a14:useLocalDpi xmlns:a14="http://schemas.microsoft.com/office/drawing/2010/main" val="0"/>
              </a:ext>
            </a:extLst>
          </a:blip>
          <a:srcRect/>
          <a:stretch>
            <a:fillRect/>
          </a:stretch>
        </p:blipFill>
        <p:spPr bwMode="auto">
          <a:xfrm>
            <a:off x="9429176" y="1019232"/>
            <a:ext cx="2497325" cy="2497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162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4">
            <a:extLst>
              <a:ext uri="{FF2B5EF4-FFF2-40B4-BE49-F238E27FC236}">
                <a16:creationId xmlns:a16="http://schemas.microsoft.com/office/drawing/2014/main" id="{BB730813-D78E-4DEE-90A2-07D735ACA85E}"/>
              </a:ext>
            </a:extLst>
          </p:cNvPr>
          <p:cNvSpPr txBox="1">
            <a:spLocks/>
          </p:cNvSpPr>
          <p:nvPr/>
        </p:nvSpPr>
        <p:spPr>
          <a:xfrm>
            <a:off x="193579" y="627016"/>
            <a:ext cx="376741" cy="392216"/>
          </a:xfrm>
          <a:prstGeom prst="rect">
            <a:avLst/>
          </a:prstGeom>
          <a:solidFill>
            <a:schemeClr val="accent4">
              <a:lumMod val="75000"/>
            </a:schemeClr>
          </a:solidFill>
        </p:spPr>
        <p:txBody>
          <a:bodyPr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8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3</a:t>
            </a:r>
          </a:p>
        </p:txBody>
      </p:sp>
      <p:sp>
        <p:nvSpPr>
          <p:cNvPr id="16" name="Espace réservé du texte 2">
            <a:extLst>
              <a:ext uri="{FF2B5EF4-FFF2-40B4-BE49-F238E27FC236}">
                <a16:creationId xmlns:a16="http://schemas.microsoft.com/office/drawing/2014/main" id="{422888D5-538E-165F-5B60-8D6E4DA8596E}"/>
              </a:ext>
            </a:extLst>
          </p:cNvPr>
          <p:cNvSpPr>
            <a:spLocks noGrp="1"/>
          </p:cNvSpPr>
          <p:nvPr>
            <p:ph type="body" sz="quarter" idx="12"/>
          </p:nvPr>
        </p:nvSpPr>
        <p:spPr>
          <a:xfrm>
            <a:off x="695325" y="464147"/>
            <a:ext cx="10980738" cy="720000"/>
          </a:xfrm>
        </p:spPr>
        <p:txBody>
          <a:bodyPr>
            <a:normAutofit/>
          </a:bodyPr>
          <a:lstStyle/>
          <a:p>
            <a:r>
              <a:rPr lang="fr-FR" sz="2400" dirty="0"/>
              <a:t>Impact de ces nouveautés sur mon rôle de Conseiller Pro [4/4]</a:t>
            </a:r>
            <a:endParaRPr lang="fr-FR" sz="2400" dirty="0">
              <a:solidFill>
                <a:srgbClr val="006600"/>
              </a:solidFill>
            </a:endParaRPr>
          </a:p>
        </p:txBody>
      </p:sp>
      <p:sp>
        <p:nvSpPr>
          <p:cNvPr id="6" name="ZoneTexte 5">
            <a:extLst>
              <a:ext uri="{FF2B5EF4-FFF2-40B4-BE49-F238E27FC236}">
                <a16:creationId xmlns:a16="http://schemas.microsoft.com/office/drawing/2014/main" id="{4995FE86-9073-19D4-9643-B880A21B9CFF}"/>
              </a:ext>
            </a:extLst>
          </p:cNvPr>
          <p:cNvSpPr txBox="1"/>
          <p:nvPr/>
        </p:nvSpPr>
        <p:spPr>
          <a:xfrm>
            <a:off x="1325225" y="1574125"/>
            <a:ext cx="739056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Et dès que le besoin est détecté, un LEAD ! Et Thibault gère !</a:t>
            </a:r>
          </a:p>
        </p:txBody>
      </p:sp>
      <p:grpSp>
        <p:nvGrpSpPr>
          <p:cNvPr id="2" name="Groupe 1">
            <a:extLst>
              <a:ext uri="{FF2B5EF4-FFF2-40B4-BE49-F238E27FC236}">
                <a16:creationId xmlns:a16="http://schemas.microsoft.com/office/drawing/2014/main" id="{CA22B970-9EA8-FD6F-BF45-872081304137}"/>
              </a:ext>
            </a:extLst>
          </p:cNvPr>
          <p:cNvGrpSpPr/>
          <p:nvPr/>
        </p:nvGrpSpPr>
        <p:grpSpPr>
          <a:xfrm>
            <a:off x="1114889" y="2091309"/>
            <a:ext cx="385993" cy="510935"/>
            <a:chOff x="7729783" y="3750361"/>
            <a:chExt cx="630445" cy="740323"/>
          </a:xfrm>
        </p:grpSpPr>
        <p:sp>
          <p:nvSpPr>
            <p:cNvPr id="4" name="Forme libre : forme 3">
              <a:extLst>
                <a:ext uri="{FF2B5EF4-FFF2-40B4-BE49-F238E27FC236}">
                  <a16:creationId xmlns:a16="http://schemas.microsoft.com/office/drawing/2014/main" id="{D5CBC4F3-8FE6-2F99-35F3-209DB3D4D1A5}"/>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7" name="Forme libre : forme 6">
              <a:extLst>
                <a:ext uri="{FF2B5EF4-FFF2-40B4-BE49-F238E27FC236}">
                  <a16:creationId xmlns:a16="http://schemas.microsoft.com/office/drawing/2014/main" id="{7337DB91-4203-1DF0-28D3-352C7B89117F}"/>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8" name="Forme libre : forme 7">
              <a:extLst>
                <a:ext uri="{FF2B5EF4-FFF2-40B4-BE49-F238E27FC236}">
                  <a16:creationId xmlns:a16="http://schemas.microsoft.com/office/drawing/2014/main" id="{64C8AD59-1EDC-B18C-3B6C-B898EBA2FBE7}"/>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9" name="Forme libre : forme 8">
              <a:extLst>
                <a:ext uri="{FF2B5EF4-FFF2-40B4-BE49-F238E27FC236}">
                  <a16:creationId xmlns:a16="http://schemas.microsoft.com/office/drawing/2014/main" id="{368E531D-A01E-34F6-6D22-BC0E2F84F213}"/>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10" name="Forme libre : forme 9">
              <a:extLst>
                <a:ext uri="{FF2B5EF4-FFF2-40B4-BE49-F238E27FC236}">
                  <a16:creationId xmlns:a16="http://schemas.microsoft.com/office/drawing/2014/main" id="{04C9FDB3-5D66-3C55-3AAE-97E7952D9A1D}"/>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grpSp>
      <p:sp>
        <p:nvSpPr>
          <p:cNvPr id="11" name="Rectangle 10">
            <a:extLst>
              <a:ext uri="{FF2B5EF4-FFF2-40B4-BE49-F238E27FC236}">
                <a16:creationId xmlns:a16="http://schemas.microsoft.com/office/drawing/2014/main" id="{87A59464-2948-5D27-551E-269FC25D2D0A}"/>
              </a:ext>
            </a:extLst>
          </p:cNvPr>
          <p:cNvSpPr/>
          <p:nvPr/>
        </p:nvSpPr>
        <p:spPr>
          <a:xfrm>
            <a:off x="7171862" y="2726918"/>
            <a:ext cx="3819305" cy="2813191"/>
          </a:xfrm>
          <a:prstGeom prst="rect">
            <a:avLst/>
          </a:prstGeom>
          <a:solidFill>
            <a:srgbClr val="7030A0">
              <a:alpha val="9000"/>
            </a:srgbClr>
          </a:solidFill>
          <a:ln w="28575" cap="flat" cmpd="sng" algn="ctr">
            <a:solidFill>
              <a:srgbClr val="7030A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5B9BD5"/>
              </a:solidFill>
              <a:effectLst/>
              <a:uLnTx/>
              <a:uFillTx/>
              <a:latin typeface="Calibri Light" panose="020F0302020204030204"/>
              <a:ea typeface="+mn-ea"/>
              <a:cs typeface="+mn-cs"/>
            </a:endParaRPr>
          </a:p>
        </p:txBody>
      </p:sp>
      <p:sp>
        <p:nvSpPr>
          <p:cNvPr id="12" name="ZoneTexte 11">
            <a:extLst>
              <a:ext uri="{FF2B5EF4-FFF2-40B4-BE49-F238E27FC236}">
                <a16:creationId xmlns:a16="http://schemas.microsoft.com/office/drawing/2014/main" id="{B3FF9B47-7EB7-08C2-386F-BC764774182E}"/>
              </a:ext>
            </a:extLst>
          </p:cNvPr>
          <p:cNvSpPr txBox="1"/>
          <p:nvPr/>
        </p:nvSpPr>
        <p:spPr>
          <a:xfrm>
            <a:off x="7804462" y="2870764"/>
            <a:ext cx="248438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prstClr val="black"/>
                </a:solidFill>
                <a:effectLst/>
                <a:uLnTx/>
                <a:uFillTx/>
                <a:latin typeface="Calibri Light" panose="020F0302020204030204"/>
              </a:rPr>
              <a:t>Prise en charge du client</a:t>
            </a:r>
          </a:p>
        </p:txBody>
      </p:sp>
      <p:grpSp>
        <p:nvGrpSpPr>
          <p:cNvPr id="13" name="Groupe 12">
            <a:extLst>
              <a:ext uri="{FF2B5EF4-FFF2-40B4-BE49-F238E27FC236}">
                <a16:creationId xmlns:a16="http://schemas.microsoft.com/office/drawing/2014/main" id="{8E02FE03-5D11-4DE2-F567-D99133BCF65E}"/>
              </a:ext>
            </a:extLst>
          </p:cNvPr>
          <p:cNvGrpSpPr/>
          <p:nvPr/>
        </p:nvGrpSpPr>
        <p:grpSpPr>
          <a:xfrm>
            <a:off x="10099297" y="4580231"/>
            <a:ext cx="489517" cy="620041"/>
            <a:chOff x="8894210" y="5206739"/>
            <a:chExt cx="250613" cy="303339"/>
          </a:xfrm>
        </p:grpSpPr>
        <p:pic>
          <p:nvPicPr>
            <p:cNvPr id="14" name="Image 13">
              <a:extLst>
                <a:ext uri="{FF2B5EF4-FFF2-40B4-BE49-F238E27FC236}">
                  <a16:creationId xmlns:a16="http://schemas.microsoft.com/office/drawing/2014/main" id="{093088E6-7660-F30F-2769-EA68B19EE4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22280" y="5297223"/>
              <a:ext cx="222543" cy="212855"/>
            </a:xfrm>
            <a:prstGeom prst="rect">
              <a:avLst/>
            </a:prstGeom>
          </p:spPr>
        </p:pic>
        <p:pic>
          <p:nvPicPr>
            <p:cNvPr id="15" name="Image 14">
              <a:extLst>
                <a:ext uri="{FF2B5EF4-FFF2-40B4-BE49-F238E27FC236}">
                  <a16:creationId xmlns:a16="http://schemas.microsoft.com/office/drawing/2014/main" id="{5D5F4533-1020-B4D3-BCC1-22A9173611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94210" y="5206739"/>
              <a:ext cx="174337" cy="234939"/>
            </a:xfrm>
            <a:prstGeom prst="rect">
              <a:avLst/>
            </a:prstGeom>
          </p:spPr>
        </p:pic>
      </p:grpSp>
      <p:sp>
        <p:nvSpPr>
          <p:cNvPr id="17" name="Ellipse 16">
            <a:extLst>
              <a:ext uri="{FF2B5EF4-FFF2-40B4-BE49-F238E27FC236}">
                <a16:creationId xmlns:a16="http://schemas.microsoft.com/office/drawing/2014/main" id="{B217C068-619B-C4CB-D828-0D9D1CFDA66E}"/>
              </a:ext>
            </a:extLst>
          </p:cNvPr>
          <p:cNvSpPr/>
          <p:nvPr/>
        </p:nvSpPr>
        <p:spPr>
          <a:xfrm>
            <a:off x="7569207" y="2923645"/>
            <a:ext cx="182642" cy="202014"/>
          </a:xfrm>
          <a:prstGeom prst="ellipse">
            <a:avLst/>
          </a:prstGeom>
          <a:solidFill>
            <a:srgbClr val="7030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3</a:t>
            </a:r>
          </a:p>
        </p:txBody>
      </p:sp>
      <p:sp>
        <p:nvSpPr>
          <p:cNvPr id="18" name="Flèche : droite 17">
            <a:extLst>
              <a:ext uri="{FF2B5EF4-FFF2-40B4-BE49-F238E27FC236}">
                <a16:creationId xmlns:a16="http://schemas.microsoft.com/office/drawing/2014/main" id="{3D4FE9E4-5198-3AA1-4489-59BFE2E165BB}"/>
              </a:ext>
            </a:extLst>
          </p:cNvPr>
          <p:cNvSpPr/>
          <p:nvPr/>
        </p:nvSpPr>
        <p:spPr>
          <a:xfrm>
            <a:off x="6347895" y="2887571"/>
            <a:ext cx="574510" cy="304671"/>
          </a:xfrm>
          <a:prstGeom prst="rightArrow">
            <a:avLst/>
          </a:prstGeom>
          <a:solidFill>
            <a:srgbClr val="FFFFFF">
              <a:lumMod val="50000"/>
            </a:srgbClr>
          </a:solidFill>
          <a:ln w="12700" cap="flat" cmpd="sng" algn="ctr">
            <a:solidFill>
              <a:srgbClr val="FFFFFF">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0E596D39-AB22-C43E-D23F-80C9EC450547}"/>
              </a:ext>
            </a:extLst>
          </p:cNvPr>
          <p:cNvSpPr/>
          <p:nvPr/>
        </p:nvSpPr>
        <p:spPr>
          <a:xfrm>
            <a:off x="1027177" y="2726918"/>
            <a:ext cx="5112525" cy="281319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20" name="ZoneTexte 19">
            <a:extLst>
              <a:ext uri="{FF2B5EF4-FFF2-40B4-BE49-F238E27FC236}">
                <a16:creationId xmlns:a16="http://schemas.microsoft.com/office/drawing/2014/main" id="{68392958-C01D-56B7-F5C6-B491BA14351C}"/>
              </a:ext>
            </a:extLst>
          </p:cNvPr>
          <p:cNvSpPr txBox="1"/>
          <p:nvPr/>
        </p:nvSpPr>
        <p:spPr>
          <a:xfrm>
            <a:off x="4322455" y="2882238"/>
            <a:ext cx="1775905"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prstClr val="black"/>
                </a:solidFill>
                <a:effectLst/>
                <a:uLnTx/>
                <a:uFillTx/>
                <a:latin typeface="Calibri Light" panose="020F0302020204030204"/>
              </a:rPr>
              <a:t>Création du lead</a:t>
            </a:r>
          </a:p>
        </p:txBody>
      </p:sp>
      <p:sp>
        <p:nvSpPr>
          <p:cNvPr id="21" name="ZoneTexte 20">
            <a:extLst>
              <a:ext uri="{FF2B5EF4-FFF2-40B4-BE49-F238E27FC236}">
                <a16:creationId xmlns:a16="http://schemas.microsoft.com/office/drawing/2014/main" id="{B8B5F63D-6251-79CF-17CC-0B2F49B07B34}"/>
              </a:ext>
            </a:extLst>
          </p:cNvPr>
          <p:cNvSpPr txBox="1"/>
          <p:nvPr/>
        </p:nvSpPr>
        <p:spPr>
          <a:xfrm>
            <a:off x="1299762" y="2775648"/>
            <a:ext cx="2082012"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prstClr val="black"/>
                </a:solidFill>
                <a:effectLst/>
                <a:uLnTx/>
                <a:uFillTx/>
                <a:latin typeface="Calibri Light" panose="020F0302020204030204"/>
              </a:rPr>
              <a:t>Identification de l’appétence client</a:t>
            </a:r>
          </a:p>
        </p:txBody>
      </p:sp>
      <p:sp>
        <p:nvSpPr>
          <p:cNvPr id="22" name="Ellipse 21">
            <a:extLst>
              <a:ext uri="{FF2B5EF4-FFF2-40B4-BE49-F238E27FC236}">
                <a16:creationId xmlns:a16="http://schemas.microsoft.com/office/drawing/2014/main" id="{2CAC1EA5-6130-5450-B818-D7F31CB93FDC}"/>
              </a:ext>
            </a:extLst>
          </p:cNvPr>
          <p:cNvSpPr/>
          <p:nvPr/>
        </p:nvSpPr>
        <p:spPr>
          <a:xfrm>
            <a:off x="1233904" y="2934564"/>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23" name="Ellipse 22">
            <a:extLst>
              <a:ext uri="{FF2B5EF4-FFF2-40B4-BE49-F238E27FC236}">
                <a16:creationId xmlns:a16="http://schemas.microsoft.com/office/drawing/2014/main" id="{2A491BE2-005D-CACF-B964-C528E344E6B8}"/>
              </a:ext>
            </a:extLst>
          </p:cNvPr>
          <p:cNvSpPr/>
          <p:nvPr/>
        </p:nvSpPr>
        <p:spPr>
          <a:xfrm>
            <a:off x="4200165" y="2934564"/>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2</a:t>
            </a:r>
          </a:p>
        </p:txBody>
      </p:sp>
      <p:cxnSp>
        <p:nvCxnSpPr>
          <p:cNvPr id="24" name="Connecteur droit 23">
            <a:extLst>
              <a:ext uri="{FF2B5EF4-FFF2-40B4-BE49-F238E27FC236}">
                <a16:creationId xmlns:a16="http://schemas.microsoft.com/office/drawing/2014/main" id="{AD93655B-A003-E26A-3AC7-7317286F559D}"/>
              </a:ext>
            </a:extLst>
          </p:cNvPr>
          <p:cNvCxnSpPr>
            <a:cxnSpLocks/>
          </p:cNvCxnSpPr>
          <p:nvPr/>
        </p:nvCxnSpPr>
        <p:spPr>
          <a:xfrm>
            <a:off x="3381774" y="3508516"/>
            <a:ext cx="0" cy="1817361"/>
          </a:xfrm>
          <a:prstGeom prst="line">
            <a:avLst/>
          </a:prstGeom>
          <a:noFill/>
          <a:ln w="19050" cap="flat" cmpd="sng" algn="ctr">
            <a:solidFill>
              <a:srgbClr val="C00000"/>
            </a:solidFill>
            <a:prstDash val="solid"/>
            <a:miter lim="800000"/>
          </a:ln>
          <a:effectLst/>
        </p:spPr>
      </p:cxnSp>
      <p:grpSp>
        <p:nvGrpSpPr>
          <p:cNvPr id="25" name="Groupe 24">
            <a:extLst>
              <a:ext uri="{FF2B5EF4-FFF2-40B4-BE49-F238E27FC236}">
                <a16:creationId xmlns:a16="http://schemas.microsoft.com/office/drawing/2014/main" id="{8014C4DD-DAC1-417B-6CD3-FE047F9E02DB}"/>
              </a:ext>
            </a:extLst>
          </p:cNvPr>
          <p:cNvGrpSpPr/>
          <p:nvPr/>
        </p:nvGrpSpPr>
        <p:grpSpPr>
          <a:xfrm>
            <a:off x="4413935" y="4609381"/>
            <a:ext cx="817323" cy="596013"/>
            <a:chOff x="2198025" y="3830071"/>
            <a:chExt cx="574851" cy="419926"/>
          </a:xfrm>
        </p:grpSpPr>
        <p:sp>
          <p:nvSpPr>
            <p:cNvPr id="26" name="Freeform 5">
              <a:extLst>
                <a:ext uri="{FF2B5EF4-FFF2-40B4-BE49-F238E27FC236}">
                  <a16:creationId xmlns:a16="http://schemas.microsoft.com/office/drawing/2014/main" id="{169B849E-12E0-09FA-89AF-7756978C2ADF}"/>
                </a:ext>
              </a:extLst>
            </p:cNvPr>
            <p:cNvSpPr>
              <a:spLocks/>
            </p:cNvSpPr>
            <p:nvPr/>
          </p:nvSpPr>
          <p:spPr bwMode="auto">
            <a:xfrm>
              <a:off x="2289077" y="3830071"/>
              <a:ext cx="390029" cy="278592"/>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7" name="Freeform 6">
              <a:extLst>
                <a:ext uri="{FF2B5EF4-FFF2-40B4-BE49-F238E27FC236}">
                  <a16:creationId xmlns:a16="http://schemas.microsoft.com/office/drawing/2014/main" id="{52BB8F8A-99DE-6BB8-C293-ECA4BB5505E5}"/>
                </a:ext>
              </a:extLst>
            </p:cNvPr>
            <p:cNvSpPr>
              <a:spLocks/>
            </p:cNvSpPr>
            <p:nvPr/>
          </p:nvSpPr>
          <p:spPr bwMode="auto">
            <a:xfrm>
              <a:off x="2198025" y="4108663"/>
              <a:ext cx="574851" cy="125027"/>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8" name="Freeform 7">
              <a:extLst>
                <a:ext uri="{FF2B5EF4-FFF2-40B4-BE49-F238E27FC236}">
                  <a16:creationId xmlns:a16="http://schemas.microsoft.com/office/drawing/2014/main" id="{72BF36DD-A57F-0585-1C6B-B34049934275}"/>
                </a:ext>
              </a:extLst>
            </p:cNvPr>
            <p:cNvSpPr>
              <a:spLocks/>
            </p:cNvSpPr>
            <p:nvPr/>
          </p:nvSpPr>
          <p:spPr bwMode="auto">
            <a:xfrm>
              <a:off x="2203461" y="4239125"/>
              <a:ext cx="566697" cy="10872"/>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9" name="Line 8">
              <a:extLst>
                <a:ext uri="{FF2B5EF4-FFF2-40B4-BE49-F238E27FC236}">
                  <a16:creationId xmlns:a16="http://schemas.microsoft.com/office/drawing/2014/main" id="{C8E9AA9C-53E8-7185-A048-02D2CE8BC9AA}"/>
                </a:ext>
              </a:extLst>
            </p:cNvPr>
            <p:cNvSpPr>
              <a:spLocks noChangeShapeType="1"/>
            </p:cNvSpPr>
            <p:nvPr/>
          </p:nvSpPr>
          <p:spPr bwMode="auto">
            <a:xfrm>
              <a:off x="2289077" y="4088278"/>
              <a:ext cx="36556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0" name="Line 9">
              <a:extLst>
                <a:ext uri="{FF2B5EF4-FFF2-40B4-BE49-F238E27FC236}">
                  <a16:creationId xmlns:a16="http://schemas.microsoft.com/office/drawing/2014/main" id="{9188D7DA-ABFF-85B5-F50C-B2F64862C444}"/>
                </a:ext>
              </a:extLst>
            </p:cNvPr>
            <p:cNvSpPr>
              <a:spLocks noChangeShapeType="1"/>
            </p:cNvSpPr>
            <p:nvPr/>
          </p:nvSpPr>
          <p:spPr bwMode="auto">
            <a:xfrm>
              <a:off x="2289077" y="3854533"/>
              <a:ext cx="387311"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1" name="Line 10">
              <a:extLst>
                <a:ext uri="{FF2B5EF4-FFF2-40B4-BE49-F238E27FC236}">
                  <a16:creationId xmlns:a16="http://schemas.microsoft.com/office/drawing/2014/main" id="{0771BADB-E4A4-2C83-D71F-017D870C9178}"/>
                </a:ext>
              </a:extLst>
            </p:cNvPr>
            <p:cNvSpPr>
              <a:spLocks noChangeShapeType="1"/>
            </p:cNvSpPr>
            <p:nvPr/>
          </p:nvSpPr>
          <p:spPr bwMode="auto">
            <a:xfrm>
              <a:off x="2473899" y="3840943"/>
              <a:ext cx="5436"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2" name="Freeform 11">
              <a:extLst>
                <a:ext uri="{FF2B5EF4-FFF2-40B4-BE49-F238E27FC236}">
                  <a16:creationId xmlns:a16="http://schemas.microsoft.com/office/drawing/2014/main" id="{5FA92FCC-3537-B356-FEDF-B233593F98D6}"/>
                </a:ext>
              </a:extLst>
            </p:cNvPr>
            <p:cNvSpPr>
              <a:spLocks/>
            </p:cNvSpPr>
            <p:nvPr/>
          </p:nvSpPr>
          <p:spPr bwMode="auto">
            <a:xfrm>
              <a:off x="2272770" y="4124970"/>
              <a:ext cx="422645" cy="55718"/>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3" name="Line 12">
              <a:extLst>
                <a:ext uri="{FF2B5EF4-FFF2-40B4-BE49-F238E27FC236}">
                  <a16:creationId xmlns:a16="http://schemas.microsoft.com/office/drawing/2014/main" id="{D8911DD9-E8D2-1B36-0559-5EE9285BA3DB}"/>
                </a:ext>
              </a:extLst>
            </p:cNvPr>
            <p:cNvSpPr>
              <a:spLocks noChangeShapeType="1"/>
            </p:cNvSpPr>
            <p:nvPr/>
          </p:nvSpPr>
          <p:spPr bwMode="auto">
            <a:xfrm flipH="1">
              <a:off x="2404591" y="4180689"/>
              <a:ext cx="14949"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4" name="Line 13">
              <a:extLst>
                <a:ext uri="{FF2B5EF4-FFF2-40B4-BE49-F238E27FC236}">
                  <a16:creationId xmlns:a16="http://schemas.microsoft.com/office/drawing/2014/main" id="{95B60573-6F9B-EAD4-E826-67B911F1D5AA}"/>
                </a:ext>
              </a:extLst>
            </p:cNvPr>
            <p:cNvSpPr>
              <a:spLocks noChangeShapeType="1"/>
            </p:cNvSpPr>
            <p:nvPr/>
          </p:nvSpPr>
          <p:spPr bwMode="auto">
            <a:xfrm>
              <a:off x="2548643" y="4180689"/>
              <a:ext cx="16308"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5" name="Line 14">
              <a:extLst>
                <a:ext uri="{FF2B5EF4-FFF2-40B4-BE49-F238E27FC236}">
                  <a16:creationId xmlns:a16="http://schemas.microsoft.com/office/drawing/2014/main" id="{94C644EC-39C5-3AC8-DE4F-8CCAB8184A9C}"/>
                </a:ext>
              </a:extLst>
            </p:cNvPr>
            <p:cNvSpPr>
              <a:spLocks noChangeShapeType="1"/>
            </p:cNvSpPr>
            <p:nvPr/>
          </p:nvSpPr>
          <p:spPr bwMode="auto">
            <a:xfrm flipH="1">
              <a:off x="2465745" y="3883071"/>
              <a:ext cx="135898" cy="178027"/>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6" name="Line 15">
              <a:extLst>
                <a:ext uri="{FF2B5EF4-FFF2-40B4-BE49-F238E27FC236}">
                  <a16:creationId xmlns:a16="http://schemas.microsoft.com/office/drawing/2014/main" id="{16D0B5BD-9B5F-71DE-9CAB-E2FCE4933633}"/>
                </a:ext>
              </a:extLst>
            </p:cNvPr>
            <p:cNvSpPr>
              <a:spLocks noChangeShapeType="1"/>
            </p:cNvSpPr>
            <p:nvPr/>
          </p:nvSpPr>
          <p:spPr bwMode="auto">
            <a:xfrm flipH="1">
              <a:off x="2507874" y="3991790"/>
              <a:ext cx="46205" cy="61154"/>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7" name="Line 16">
              <a:extLst>
                <a:ext uri="{FF2B5EF4-FFF2-40B4-BE49-F238E27FC236}">
                  <a16:creationId xmlns:a16="http://schemas.microsoft.com/office/drawing/2014/main" id="{830735BF-4EE1-0AB0-075E-CFD437537A93}"/>
                </a:ext>
              </a:extLst>
            </p:cNvPr>
            <p:cNvSpPr>
              <a:spLocks noChangeShapeType="1"/>
            </p:cNvSpPr>
            <p:nvPr/>
          </p:nvSpPr>
          <p:spPr bwMode="auto">
            <a:xfrm flipH="1">
              <a:off x="2574464" y="3946944"/>
              <a:ext cx="13590" cy="19026"/>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8" name="Line 17">
              <a:extLst>
                <a:ext uri="{FF2B5EF4-FFF2-40B4-BE49-F238E27FC236}">
                  <a16:creationId xmlns:a16="http://schemas.microsoft.com/office/drawing/2014/main" id="{2D09D075-4307-33DA-8A43-2D296793DBEA}"/>
                </a:ext>
              </a:extLst>
            </p:cNvPr>
            <p:cNvSpPr>
              <a:spLocks noChangeShapeType="1"/>
            </p:cNvSpPr>
            <p:nvPr/>
          </p:nvSpPr>
          <p:spPr bwMode="auto">
            <a:xfrm>
              <a:off x="2770158" y="4221459"/>
              <a:ext cx="0" cy="20384"/>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9" name="Line 18">
              <a:extLst>
                <a:ext uri="{FF2B5EF4-FFF2-40B4-BE49-F238E27FC236}">
                  <a16:creationId xmlns:a16="http://schemas.microsoft.com/office/drawing/2014/main" id="{2FAF8170-BB42-8FEA-0FB5-F522F41A3483}"/>
                </a:ext>
              </a:extLst>
            </p:cNvPr>
            <p:cNvSpPr>
              <a:spLocks noChangeShapeType="1"/>
            </p:cNvSpPr>
            <p:nvPr/>
          </p:nvSpPr>
          <p:spPr bwMode="auto">
            <a:xfrm>
              <a:off x="2203461" y="4221459"/>
              <a:ext cx="0" cy="17666"/>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0" name="Line 19">
              <a:extLst>
                <a:ext uri="{FF2B5EF4-FFF2-40B4-BE49-F238E27FC236}">
                  <a16:creationId xmlns:a16="http://schemas.microsoft.com/office/drawing/2014/main" id="{9137F19A-BC4D-F91E-A193-42AC591099D4}"/>
                </a:ext>
              </a:extLst>
            </p:cNvPr>
            <p:cNvSpPr>
              <a:spLocks noChangeShapeType="1"/>
            </p:cNvSpPr>
            <p:nvPr/>
          </p:nvSpPr>
          <p:spPr bwMode="auto">
            <a:xfrm flipH="1">
              <a:off x="2380129" y="4160304"/>
              <a:ext cx="301695"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1" name="Line 20">
              <a:extLst>
                <a:ext uri="{FF2B5EF4-FFF2-40B4-BE49-F238E27FC236}">
                  <a16:creationId xmlns:a16="http://schemas.microsoft.com/office/drawing/2014/main" id="{AA3DCF1A-808D-0064-D4B4-1EDF8B677C66}"/>
                </a:ext>
              </a:extLst>
            </p:cNvPr>
            <p:cNvSpPr>
              <a:spLocks noChangeShapeType="1"/>
            </p:cNvSpPr>
            <p:nvPr/>
          </p:nvSpPr>
          <p:spPr bwMode="auto">
            <a:xfrm>
              <a:off x="2328488" y="4143996"/>
              <a:ext cx="165796"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sp>
        <p:nvSpPr>
          <p:cNvPr id="42" name="Espace réservé du contenu 1">
            <a:extLst>
              <a:ext uri="{FF2B5EF4-FFF2-40B4-BE49-F238E27FC236}">
                <a16:creationId xmlns:a16="http://schemas.microsoft.com/office/drawing/2014/main" id="{40AE5438-23F4-D7EF-D85E-E296C3113E8C}"/>
              </a:ext>
            </a:extLst>
          </p:cNvPr>
          <p:cNvSpPr txBox="1">
            <a:spLocks/>
          </p:cNvSpPr>
          <p:nvPr/>
        </p:nvSpPr>
        <p:spPr>
          <a:xfrm>
            <a:off x="7448576" y="3474563"/>
            <a:ext cx="3265876" cy="652885"/>
          </a:xfrm>
          <a:prstGeom prst="rect">
            <a:avLst/>
          </a:prstGeom>
          <a:no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800">
                <a:ea typeface="Times New Roman" panose="02020603050405020304" pitchFamily="18" charset="0"/>
              </a:rPr>
              <a:t>Concrétisation de la vente par les délégués régionaux BPCE Factor</a:t>
            </a:r>
            <a:endParaRPr lang="fr-FR" sz="2000" dirty="0">
              <a:ea typeface="Times New Roman" panose="02020603050405020304" pitchFamily="18" charset="0"/>
            </a:endParaRPr>
          </a:p>
        </p:txBody>
      </p:sp>
      <p:sp>
        <p:nvSpPr>
          <p:cNvPr id="43" name="Espace réservé du contenu 1">
            <a:extLst>
              <a:ext uri="{FF2B5EF4-FFF2-40B4-BE49-F238E27FC236}">
                <a16:creationId xmlns:a16="http://schemas.microsoft.com/office/drawing/2014/main" id="{5D15A61E-53D1-C7AF-DBD5-80E09F38D1B2}"/>
              </a:ext>
            </a:extLst>
          </p:cNvPr>
          <p:cNvSpPr txBox="1">
            <a:spLocks/>
          </p:cNvSpPr>
          <p:nvPr/>
        </p:nvSpPr>
        <p:spPr>
          <a:xfrm>
            <a:off x="1143860" y="3471123"/>
            <a:ext cx="1881088" cy="946074"/>
          </a:xfrm>
          <a:prstGeom prst="rect">
            <a:avLst/>
          </a:prstGeom>
          <a:no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800" dirty="0"/>
              <a:t>Détection du besoin par le Conseiller Pro</a:t>
            </a:r>
            <a:endParaRPr lang="fr-FR" sz="2000" dirty="0">
              <a:ea typeface="Times New Roman" panose="02020603050405020304" pitchFamily="18" charset="0"/>
            </a:endParaRPr>
          </a:p>
        </p:txBody>
      </p:sp>
      <p:sp>
        <p:nvSpPr>
          <p:cNvPr id="44" name="Espace réservé du contenu 1">
            <a:extLst>
              <a:ext uri="{FF2B5EF4-FFF2-40B4-BE49-F238E27FC236}">
                <a16:creationId xmlns:a16="http://schemas.microsoft.com/office/drawing/2014/main" id="{2D22EDC6-C275-839E-A192-2164F1574223}"/>
              </a:ext>
            </a:extLst>
          </p:cNvPr>
          <p:cNvSpPr txBox="1">
            <a:spLocks/>
          </p:cNvSpPr>
          <p:nvPr/>
        </p:nvSpPr>
        <p:spPr>
          <a:xfrm>
            <a:off x="3350791" y="3395741"/>
            <a:ext cx="2558483" cy="1476329"/>
          </a:xfrm>
          <a:prstGeom prst="rect">
            <a:avLst/>
          </a:prstGeom>
          <a:no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800" dirty="0">
                <a:ea typeface="Times New Roman" panose="02020603050405020304" pitchFamily="18" charset="0"/>
              </a:rPr>
              <a:t>Utilisation du parcours </a:t>
            </a:r>
            <a:r>
              <a:rPr lang="fr-FR" sz="1800" b="1" dirty="0">
                <a:ea typeface="Times New Roman" panose="02020603050405020304" pitchFamily="18" charset="0"/>
              </a:rPr>
              <a:t>MonExpert</a:t>
            </a:r>
            <a:r>
              <a:rPr lang="fr-FR" sz="1800" dirty="0">
                <a:ea typeface="Times New Roman" panose="02020603050405020304" pitchFamily="18" charset="0"/>
              </a:rPr>
              <a:t> générique pour l’affacturage</a:t>
            </a:r>
          </a:p>
        </p:txBody>
      </p:sp>
      <p:pic>
        <p:nvPicPr>
          <p:cNvPr id="45" name="Picture 2" descr="Bienvenue à la Caisse d'Epargne Grand Est Europe">
            <a:extLst>
              <a:ext uri="{FF2B5EF4-FFF2-40B4-BE49-F238E27FC236}">
                <a16:creationId xmlns:a16="http://schemas.microsoft.com/office/drawing/2014/main" id="{3A2C8BBD-158A-4A98-D496-5CB634CFD1C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83926" y="2208702"/>
            <a:ext cx="1261926" cy="35138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descr="Outils marketing : comment déterminer les besoins de ses clients">
            <a:extLst>
              <a:ext uri="{FF2B5EF4-FFF2-40B4-BE49-F238E27FC236}">
                <a16:creationId xmlns:a16="http://schemas.microsoft.com/office/drawing/2014/main" id="{ED22D9C4-E80D-FCAC-02CD-D35C369ED355}"/>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5440" b="50176" l="7148" r="15820">
                        <a14:foregroundMark x1="9258" y1="25205" x2="13164" y2="44666"/>
                        <a14:foregroundMark x1="13164" y1="44666" x2="15859" y2="50293"/>
                        <a14:foregroundMark x1="13164" y1="38804" x2="13125" y2="32356"/>
                        <a14:foregroundMark x1="13125" y1="32356" x2="11602" y2="28136"/>
                        <a14:foregroundMark x1="11602" y1="28136" x2="9609" y2="26729"/>
                        <a14:foregroundMark x1="9609" y1="26729" x2="8320" y2="31184"/>
                        <a14:foregroundMark x1="8320" y1="31184" x2="7969" y2="36928"/>
                        <a14:foregroundMark x1="7969" y1="36928" x2="9414" y2="41032"/>
                        <a14:foregroundMark x1="9414" y1="41032" x2="11406" y2="41149"/>
                        <a14:foregroundMark x1="11406" y1="41149" x2="12969" y2="37163"/>
                        <a14:foregroundMark x1="12969" y1="37163" x2="13281" y2="36811"/>
                        <a14:foregroundMark x1="13125" y1="29543" x2="11602" y2="25557"/>
                        <a14:foregroundMark x1="11602" y1="25557" x2="10078" y2="25440"/>
                        <a14:foregroundMark x1="10078" y1="29426" x2="10117" y2="42204"/>
                        <a14:foregroundMark x1="10117" y1="42204" x2="10352" y2="44431"/>
                        <a14:foregroundMark x1="13242" y1="42673" x2="14688" y2="46073"/>
                        <a14:foregroundMark x1="14688" y1="46073" x2="14375" y2="47011"/>
                        <a14:foregroundMark x1="9063" y1="25557" x2="11016" y2="25440"/>
                        <a14:foregroundMark x1="11016" y1="25440" x2="12773" y2="27550"/>
                        <a14:foregroundMark x1="12773" y1="27550" x2="13750" y2="32825"/>
                        <a14:foregroundMark x1="13750" y1="32825" x2="13906" y2="35522"/>
                        <a14:backgroundMark x1="6836" y1="40797" x2="8242" y2="44900"/>
                        <a14:backgroundMark x1="8242" y1="44900" x2="10000" y2="47245"/>
                        <a14:backgroundMark x1="10000" y1="47245" x2="12344" y2="47245"/>
                      </a14:backgroundRemoval>
                    </a14:imgEffect>
                  </a14:imgLayer>
                </a14:imgProps>
              </a:ext>
              <a:ext uri="{28A0092B-C50C-407E-A947-70E740481C1C}">
                <a14:useLocalDpi xmlns:a14="http://schemas.microsoft.com/office/drawing/2010/main" val="0"/>
              </a:ext>
            </a:extLst>
          </a:blip>
          <a:srcRect l="6194" t="22801" r="83564" b="48708"/>
          <a:stretch/>
        </p:blipFill>
        <p:spPr bwMode="auto">
          <a:xfrm>
            <a:off x="1720857" y="4377466"/>
            <a:ext cx="995726" cy="922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7" name="Picture 4" descr="Cedric Bertin | La French Tech Paris-Saclay">
            <a:extLst>
              <a:ext uri="{FF2B5EF4-FFF2-40B4-BE49-F238E27FC236}">
                <a16:creationId xmlns:a16="http://schemas.microsoft.com/office/drawing/2014/main" id="{16FCB565-6F17-1A26-F6EE-0F06DF6DE40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31258" y="4585854"/>
            <a:ext cx="1779782" cy="5639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826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A6A260B-3C8B-46C0-908E-903BF66965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08783" y="68517"/>
            <a:ext cx="883217" cy="883217"/>
          </a:xfrm>
          <a:prstGeom prst="rect">
            <a:avLst/>
          </a:prstGeom>
        </p:spPr>
      </p:pic>
      <p:sp>
        <p:nvSpPr>
          <p:cNvPr id="8" name="Espace réservé du texte 1">
            <a:extLst>
              <a:ext uri="{FF2B5EF4-FFF2-40B4-BE49-F238E27FC236}">
                <a16:creationId xmlns:a16="http://schemas.microsoft.com/office/drawing/2014/main" id="{E5F8400A-125D-49A2-8A99-D8B0A78802E6}"/>
              </a:ext>
            </a:extLst>
          </p:cNvPr>
          <p:cNvSpPr>
            <a:spLocks noGrp="1"/>
          </p:cNvSpPr>
          <p:nvPr>
            <p:ph type="body" sz="quarter" idx="13"/>
          </p:nvPr>
        </p:nvSpPr>
        <p:spPr>
          <a:xfrm>
            <a:off x="3716163" y="2048872"/>
            <a:ext cx="7620201" cy="4023689"/>
          </a:xfrm>
        </p:spPr>
        <p:txBody>
          <a:bodyPr/>
          <a:lstStyle/>
          <a:p>
            <a:pPr>
              <a:buClrTx/>
              <a:buFont typeface="+mj-lt"/>
              <a:buAutoNum type="arabicPeriod"/>
            </a:pPr>
            <a:r>
              <a:rPr lang="fr-FR" sz="2400" dirty="0"/>
              <a:t>Contexte</a:t>
            </a:r>
          </a:p>
          <a:p>
            <a:pPr>
              <a:buClrTx/>
            </a:pPr>
            <a:r>
              <a:rPr lang="fr-FR" sz="2400" dirty="0"/>
              <a:t>Nouvelles offres ACCESS &amp; OPTIMO dans la gamme Pro de</a:t>
            </a:r>
          </a:p>
          <a:p>
            <a:pPr>
              <a:buClrTx/>
            </a:pPr>
            <a:r>
              <a:rPr lang="fr-FR" sz="2400" dirty="0"/>
              <a:t>Impacts de ces nouveautés sur mon rôle de Conseiller Pro</a:t>
            </a:r>
            <a:endParaRPr lang="fr-FR" sz="2400" dirty="0">
              <a:solidFill>
                <a:srgbClr val="006600"/>
              </a:solidFill>
            </a:endParaRPr>
          </a:p>
          <a:p>
            <a:pPr>
              <a:buClrTx/>
            </a:pPr>
            <a:r>
              <a:rPr lang="fr-FR" sz="2400" b="1" dirty="0">
                <a:solidFill>
                  <a:srgbClr val="C00000"/>
                </a:solidFill>
                <a:sym typeface="Wingdings" panose="05000000000000000000" pitchFamily="2" charset="2"/>
              </a:rPr>
              <a:t>Annexes : liens utiles  </a:t>
            </a:r>
            <a:endParaRPr lang="fr-FR" sz="2400" b="1" dirty="0">
              <a:solidFill>
                <a:srgbClr val="C00000"/>
              </a:solidFill>
            </a:endParaRPr>
          </a:p>
          <a:p>
            <a:endParaRPr lang="fr-FR" sz="2400" b="1" dirty="0"/>
          </a:p>
        </p:txBody>
      </p:sp>
      <p:sp>
        <p:nvSpPr>
          <p:cNvPr id="10" name="Rectangle 9">
            <a:extLst>
              <a:ext uri="{FF2B5EF4-FFF2-40B4-BE49-F238E27FC236}">
                <a16:creationId xmlns:a16="http://schemas.microsoft.com/office/drawing/2014/main" id="{5B05B7FD-D7C4-4307-8396-EF9DABC868C6}"/>
              </a:ext>
            </a:extLst>
          </p:cNvPr>
          <p:cNvSpPr/>
          <p:nvPr/>
        </p:nvSpPr>
        <p:spPr>
          <a:xfrm>
            <a:off x="3483429" y="4279489"/>
            <a:ext cx="7994468" cy="57056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5" name="Picture 2" descr="BPCE Factor, affacturage pour les TPE, PME et ETI du Groupe BPCE">
            <a:extLst>
              <a:ext uri="{FF2B5EF4-FFF2-40B4-BE49-F238E27FC236}">
                <a16:creationId xmlns:a16="http://schemas.microsoft.com/office/drawing/2014/main" id="{6F4BFFE2-298D-3959-E9EA-B299D19689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3078" y="2944227"/>
            <a:ext cx="1164236" cy="443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3171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4">
            <a:extLst>
              <a:ext uri="{FF2B5EF4-FFF2-40B4-BE49-F238E27FC236}">
                <a16:creationId xmlns:a16="http://schemas.microsoft.com/office/drawing/2014/main" id="{BB730813-D78E-4DEE-90A2-07D735ACA85E}"/>
              </a:ext>
            </a:extLst>
          </p:cNvPr>
          <p:cNvSpPr txBox="1">
            <a:spLocks/>
          </p:cNvSpPr>
          <p:nvPr/>
        </p:nvSpPr>
        <p:spPr>
          <a:xfrm>
            <a:off x="193579" y="627016"/>
            <a:ext cx="376741" cy="392216"/>
          </a:xfrm>
          <a:prstGeom prst="rect">
            <a:avLst/>
          </a:prstGeom>
          <a:solidFill>
            <a:schemeClr val="accent4">
              <a:lumMod val="75000"/>
            </a:schemeClr>
          </a:solidFill>
        </p:spPr>
        <p:txBody>
          <a:bodyPr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8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4</a:t>
            </a:r>
          </a:p>
        </p:txBody>
      </p:sp>
      <p:sp>
        <p:nvSpPr>
          <p:cNvPr id="16" name="Espace réservé du texte 2">
            <a:extLst>
              <a:ext uri="{FF2B5EF4-FFF2-40B4-BE49-F238E27FC236}">
                <a16:creationId xmlns:a16="http://schemas.microsoft.com/office/drawing/2014/main" id="{422888D5-538E-165F-5B60-8D6E4DA8596E}"/>
              </a:ext>
            </a:extLst>
          </p:cNvPr>
          <p:cNvSpPr>
            <a:spLocks noGrp="1"/>
          </p:cNvSpPr>
          <p:nvPr>
            <p:ph type="body" sz="quarter" idx="12"/>
          </p:nvPr>
        </p:nvSpPr>
        <p:spPr>
          <a:xfrm>
            <a:off x="695325" y="464147"/>
            <a:ext cx="10980738" cy="720000"/>
          </a:xfrm>
        </p:spPr>
        <p:txBody>
          <a:bodyPr>
            <a:normAutofit/>
          </a:bodyPr>
          <a:lstStyle/>
          <a:p>
            <a:r>
              <a:rPr lang="fr-FR" sz="2400" dirty="0"/>
              <a:t>Annexes / Liens utiles </a:t>
            </a:r>
            <a:r>
              <a:rPr lang="fr-FR" sz="2400" dirty="0">
                <a:sym typeface="Wingdings" panose="05000000000000000000" pitchFamily="2" charset="2"/>
              </a:rPr>
              <a:t> Supports complets de mise en marché</a:t>
            </a:r>
            <a:endParaRPr lang="fr-FR" sz="2400" dirty="0"/>
          </a:p>
        </p:txBody>
      </p:sp>
      <p:pic>
        <p:nvPicPr>
          <p:cNvPr id="4" name="Image 3">
            <a:hlinkClick r:id="rId2"/>
            <a:extLst>
              <a:ext uri="{FF2B5EF4-FFF2-40B4-BE49-F238E27FC236}">
                <a16:creationId xmlns:a16="http://schemas.microsoft.com/office/drawing/2014/main" id="{A5B7C1C1-2F80-9BBA-E423-3CF3767C4C4A}"/>
              </a:ext>
            </a:extLst>
          </p:cNvPr>
          <p:cNvPicPr>
            <a:picLocks noChangeAspect="1"/>
          </p:cNvPicPr>
          <p:nvPr/>
        </p:nvPicPr>
        <p:blipFill>
          <a:blip r:embed="rId3"/>
          <a:stretch>
            <a:fillRect/>
          </a:stretch>
        </p:blipFill>
        <p:spPr>
          <a:xfrm>
            <a:off x="695326" y="1943649"/>
            <a:ext cx="6424666" cy="3637923"/>
          </a:xfrm>
          <a:prstGeom prst="rect">
            <a:avLst/>
          </a:prstGeom>
          <a:ln>
            <a:noFill/>
          </a:ln>
          <a:effectLst>
            <a:outerShdw blurRad="292100" dist="139700" dir="2700000" algn="tl" rotWithShape="0">
              <a:srgbClr val="333333">
                <a:alpha val="65000"/>
              </a:srgbClr>
            </a:outerShdw>
          </a:effectLst>
        </p:spPr>
      </p:pic>
      <p:pic>
        <p:nvPicPr>
          <p:cNvPr id="8" name="Image 7">
            <a:hlinkClick r:id="rId4"/>
            <a:extLst>
              <a:ext uri="{FF2B5EF4-FFF2-40B4-BE49-F238E27FC236}">
                <a16:creationId xmlns:a16="http://schemas.microsoft.com/office/drawing/2014/main" id="{EE3AC76C-024A-03EB-6E94-2FB965EBC95D}"/>
              </a:ext>
            </a:extLst>
          </p:cNvPr>
          <p:cNvPicPr>
            <a:picLocks noChangeAspect="1"/>
          </p:cNvPicPr>
          <p:nvPr/>
        </p:nvPicPr>
        <p:blipFill>
          <a:blip r:embed="rId5"/>
          <a:stretch>
            <a:fillRect/>
          </a:stretch>
        </p:blipFill>
        <p:spPr>
          <a:xfrm>
            <a:off x="8049393" y="1184147"/>
            <a:ext cx="3626670" cy="5014054"/>
          </a:xfrm>
          <a:prstGeom prst="rect">
            <a:avLst/>
          </a:prstGeom>
          <a:ln>
            <a:noFill/>
          </a:ln>
          <a:effectLst>
            <a:outerShdw blurRad="292100" dist="139700" dir="2700000" algn="tl" rotWithShape="0">
              <a:srgbClr val="333333">
                <a:alpha val="65000"/>
              </a:srgbClr>
            </a:outerShdw>
          </a:effectLst>
        </p:spPr>
      </p:pic>
      <p:pic>
        <p:nvPicPr>
          <p:cNvPr id="1026" name="Picture 2" descr="Main Cliquez Icône Clip Art Libres De Droits, Svg, Vecteurs Et  Illustration. Image 90278469">
            <a:hlinkClick r:id="rId2"/>
            <a:extLst>
              <a:ext uri="{FF2B5EF4-FFF2-40B4-BE49-F238E27FC236}">
                <a16:creationId xmlns:a16="http://schemas.microsoft.com/office/drawing/2014/main" id="{C69CE7FF-CE06-A6F9-8AFB-D7009F3ECDAE}"/>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3300797" y="4376370"/>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Main Cliquez Icône Clip Art Libres De Droits, Svg, Vecteurs Et  Illustration. Image 90278469">
            <a:hlinkClick r:id="rId4"/>
            <a:extLst>
              <a:ext uri="{FF2B5EF4-FFF2-40B4-BE49-F238E27FC236}">
                <a16:creationId xmlns:a16="http://schemas.microsoft.com/office/drawing/2014/main" id="{4BADC188-09E7-D937-BE03-141A7DD6BCA1}"/>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10325074" y="4839605"/>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34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a:extLst>
              <a:ext uri="{FF2B5EF4-FFF2-40B4-BE49-F238E27FC236}">
                <a16:creationId xmlns:a16="http://schemas.microsoft.com/office/drawing/2014/main" id="{08BA08C3-E85C-4584-B6D5-DCFC4DB9E12F}"/>
              </a:ext>
            </a:extLst>
          </p:cNvPr>
          <p:cNvSpPr>
            <a:spLocks noGrp="1"/>
          </p:cNvSpPr>
          <p:nvPr>
            <p:ph type="body" sz="quarter" idx="12"/>
          </p:nvPr>
        </p:nvSpPr>
        <p:spPr>
          <a:xfrm>
            <a:off x="695325" y="464147"/>
            <a:ext cx="10980738" cy="720000"/>
          </a:xfrm>
        </p:spPr>
        <p:txBody>
          <a:bodyPr>
            <a:normAutofit/>
          </a:bodyPr>
          <a:lstStyle/>
          <a:p>
            <a:r>
              <a:rPr lang="fr-FR" sz="2400" dirty="0"/>
              <a:t>Annexes / Liens utiles </a:t>
            </a:r>
            <a:r>
              <a:rPr lang="fr-FR" sz="2400" dirty="0">
                <a:sym typeface="Wingdings" panose="05000000000000000000" pitchFamily="2" charset="2"/>
              </a:rPr>
              <a:t> Fiches produits</a:t>
            </a:r>
            <a:endParaRPr lang="fr-FR" sz="2400" dirty="0"/>
          </a:p>
        </p:txBody>
      </p:sp>
      <p:sp>
        <p:nvSpPr>
          <p:cNvPr id="3" name="Espace réservé du texte 4">
            <a:extLst>
              <a:ext uri="{FF2B5EF4-FFF2-40B4-BE49-F238E27FC236}">
                <a16:creationId xmlns:a16="http://schemas.microsoft.com/office/drawing/2014/main" id="{4D86BC11-BEFF-49B1-90A4-A892F84AB5E5}"/>
              </a:ext>
            </a:extLst>
          </p:cNvPr>
          <p:cNvSpPr txBox="1">
            <a:spLocks/>
          </p:cNvSpPr>
          <p:nvPr/>
        </p:nvSpPr>
        <p:spPr>
          <a:xfrm>
            <a:off x="193579" y="627016"/>
            <a:ext cx="376741" cy="392216"/>
          </a:xfrm>
          <a:prstGeom prst="rect">
            <a:avLst/>
          </a:prstGeom>
          <a:solidFill>
            <a:schemeClr val="accent4">
              <a:lumMod val="75000"/>
            </a:schemeClr>
          </a:solidFill>
        </p:spPr>
        <p:txBody>
          <a:bodyPr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t>4</a:t>
            </a:r>
          </a:p>
        </p:txBody>
      </p:sp>
      <p:sp>
        <p:nvSpPr>
          <p:cNvPr id="4" name="Rectangle 3">
            <a:extLst>
              <a:ext uri="{FF2B5EF4-FFF2-40B4-BE49-F238E27FC236}">
                <a16:creationId xmlns:a16="http://schemas.microsoft.com/office/drawing/2014/main" id="{97D67A9E-DF9A-E821-3AF9-E19E7BCEFA96}"/>
              </a:ext>
            </a:extLst>
          </p:cNvPr>
          <p:cNvSpPr/>
          <p:nvPr/>
        </p:nvSpPr>
        <p:spPr>
          <a:xfrm>
            <a:off x="6136524" y="1060876"/>
            <a:ext cx="5612128" cy="5332977"/>
          </a:xfrm>
          <a:prstGeom prst="rect">
            <a:avLst/>
          </a:prstGeom>
          <a:solidFill>
            <a:srgbClr val="81D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60CD1C2-DBCF-80FC-97DB-BD87E678198D}"/>
              </a:ext>
            </a:extLst>
          </p:cNvPr>
          <p:cNvSpPr/>
          <p:nvPr/>
        </p:nvSpPr>
        <p:spPr>
          <a:xfrm>
            <a:off x="193579" y="1417556"/>
            <a:ext cx="5245706" cy="438287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A7098801-99A2-49E9-FD10-2CED9812CC52}"/>
              </a:ext>
            </a:extLst>
          </p:cNvPr>
          <p:cNvSpPr txBox="1"/>
          <p:nvPr/>
        </p:nvSpPr>
        <p:spPr>
          <a:xfrm>
            <a:off x="193579" y="1417556"/>
            <a:ext cx="5245705" cy="400110"/>
          </a:xfrm>
          <a:prstGeom prst="rect">
            <a:avLst/>
          </a:prstGeom>
          <a:noFill/>
        </p:spPr>
        <p:txBody>
          <a:bodyPr wrap="square" rtlCol="0">
            <a:spAutoFit/>
          </a:bodyPr>
          <a:lstStyle/>
          <a:p>
            <a:pPr algn="ctr"/>
            <a:r>
              <a:rPr lang="fr-FR" sz="2000" b="1" u="sng" dirty="0">
                <a:solidFill>
                  <a:srgbClr val="C00000"/>
                </a:solidFill>
                <a:effectLst>
                  <a:outerShdw blurRad="38100" dist="38100" dir="2700000" algn="tl">
                    <a:srgbClr val="000000">
                      <a:alpha val="43137"/>
                    </a:srgbClr>
                  </a:outerShdw>
                </a:effectLst>
              </a:rPr>
              <a:t>ACCESS / ACCESS Créateurs</a:t>
            </a:r>
          </a:p>
        </p:txBody>
      </p:sp>
      <p:sp>
        <p:nvSpPr>
          <p:cNvPr id="7" name="ZoneTexte 6">
            <a:extLst>
              <a:ext uri="{FF2B5EF4-FFF2-40B4-BE49-F238E27FC236}">
                <a16:creationId xmlns:a16="http://schemas.microsoft.com/office/drawing/2014/main" id="{DA4E2FB8-B5D4-5EF8-05D6-A712956F00C7}"/>
              </a:ext>
            </a:extLst>
          </p:cNvPr>
          <p:cNvSpPr txBox="1"/>
          <p:nvPr/>
        </p:nvSpPr>
        <p:spPr>
          <a:xfrm>
            <a:off x="193579" y="2233134"/>
            <a:ext cx="2655748" cy="584775"/>
          </a:xfrm>
          <a:prstGeom prst="rect">
            <a:avLst/>
          </a:prstGeom>
          <a:noFill/>
        </p:spPr>
        <p:txBody>
          <a:bodyPr wrap="square" rtlCol="0">
            <a:spAutoFit/>
          </a:bodyPr>
          <a:lstStyle/>
          <a:p>
            <a:pPr algn="ctr"/>
            <a:r>
              <a:rPr lang="fr-FR" sz="1600" b="1" i="1" dirty="0"/>
              <a:t>ACCESS</a:t>
            </a:r>
            <a:r>
              <a:rPr lang="fr-FR" sz="1600" i="1" dirty="0"/>
              <a:t> </a:t>
            </a:r>
          </a:p>
          <a:p>
            <a:pPr algn="ctr"/>
            <a:r>
              <a:rPr lang="fr-FR" sz="1600" i="1" dirty="0">
                <a:sym typeface="Wingdings" panose="05000000000000000000" pitchFamily="2" charset="2"/>
              </a:rPr>
              <a:t> Fiche produit </a:t>
            </a:r>
            <a:r>
              <a:rPr lang="fr-FR" sz="1600" b="1" i="1" dirty="0">
                <a:sym typeface="Wingdings" panose="05000000000000000000" pitchFamily="2" charset="2"/>
              </a:rPr>
              <a:t>Client</a:t>
            </a:r>
            <a:endParaRPr lang="fr-FR" sz="1600" b="1" i="1" dirty="0"/>
          </a:p>
        </p:txBody>
      </p:sp>
      <p:pic>
        <p:nvPicPr>
          <p:cNvPr id="8" name="Image 7">
            <a:extLst>
              <a:ext uri="{FF2B5EF4-FFF2-40B4-BE49-F238E27FC236}">
                <a16:creationId xmlns:a16="http://schemas.microsoft.com/office/drawing/2014/main" id="{E1385071-B945-9021-0CA7-B0C52BB41D32}"/>
              </a:ext>
            </a:extLst>
          </p:cNvPr>
          <p:cNvPicPr>
            <a:picLocks noChangeAspect="1"/>
          </p:cNvPicPr>
          <p:nvPr/>
        </p:nvPicPr>
        <p:blipFill>
          <a:blip r:embed="rId2"/>
          <a:stretch>
            <a:fillRect/>
          </a:stretch>
        </p:blipFill>
        <p:spPr>
          <a:xfrm>
            <a:off x="1203991" y="2775512"/>
            <a:ext cx="521189" cy="734297"/>
          </a:xfrm>
          <a:prstGeom prst="rect">
            <a:avLst/>
          </a:prstGeom>
          <a:ln>
            <a:noFill/>
          </a:ln>
          <a:effectLst>
            <a:outerShdw blurRad="292100" dist="139700" dir="2700000" algn="tl" rotWithShape="0">
              <a:srgbClr val="333333">
                <a:alpha val="65000"/>
              </a:srgbClr>
            </a:outerShdw>
          </a:effectLst>
        </p:spPr>
      </p:pic>
      <p:sp>
        <p:nvSpPr>
          <p:cNvPr id="9" name="ZoneTexte 8">
            <a:extLst>
              <a:ext uri="{FF2B5EF4-FFF2-40B4-BE49-F238E27FC236}">
                <a16:creationId xmlns:a16="http://schemas.microsoft.com/office/drawing/2014/main" id="{52D5A1A1-D5A0-EEF3-DE2A-CBAAB93989A9}"/>
              </a:ext>
            </a:extLst>
          </p:cNvPr>
          <p:cNvSpPr txBox="1"/>
          <p:nvPr/>
        </p:nvSpPr>
        <p:spPr>
          <a:xfrm>
            <a:off x="59995" y="4082099"/>
            <a:ext cx="2655747" cy="584775"/>
          </a:xfrm>
          <a:prstGeom prst="rect">
            <a:avLst/>
          </a:prstGeom>
          <a:noFill/>
        </p:spPr>
        <p:txBody>
          <a:bodyPr wrap="square" rtlCol="0">
            <a:spAutoFit/>
          </a:bodyPr>
          <a:lstStyle/>
          <a:p>
            <a:pPr algn="ctr"/>
            <a:r>
              <a:rPr lang="fr-FR" sz="1600" b="1" i="1" dirty="0"/>
              <a:t>ACCESS Créateurs </a:t>
            </a:r>
          </a:p>
          <a:p>
            <a:pPr algn="ctr"/>
            <a:r>
              <a:rPr lang="fr-FR" sz="1600" i="1" dirty="0">
                <a:sym typeface="Wingdings" panose="05000000000000000000" pitchFamily="2" charset="2"/>
              </a:rPr>
              <a:t> Fiche produit </a:t>
            </a:r>
            <a:r>
              <a:rPr lang="fr-FR" sz="1600" b="1" i="1" dirty="0">
                <a:sym typeface="Wingdings" panose="05000000000000000000" pitchFamily="2" charset="2"/>
              </a:rPr>
              <a:t>Client</a:t>
            </a:r>
            <a:endParaRPr lang="fr-FR" sz="1600" b="1" i="1" dirty="0"/>
          </a:p>
        </p:txBody>
      </p:sp>
      <p:pic>
        <p:nvPicPr>
          <p:cNvPr id="10" name="Image 9">
            <a:extLst>
              <a:ext uri="{FF2B5EF4-FFF2-40B4-BE49-F238E27FC236}">
                <a16:creationId xmlns:a16="http://schemas.microsoft.com/office/drawing/2014/main" id="{240D0FE1-394D-FB95-AAE7-671736E7959C}"/>
              </a:ext>
            </a:extLst>
          </p:cNvPr>
          <p:cNvPicPr>
            <a:picLocks noChangeAspect="1"/>
          </p:cNvPicPr>
          <p:nvPr/>
        </p:nvPicPr>
        <p:blipFill>
          <a:blip r:embed="rId3"/>
          <a:stretch>
            <a:fillRect/>
          </a:stretch>
        </p:blipFill>
        <p:spPr>
          <a:xfrm>
            <a:off x="1203990" y="4666874"/>
            <a:ext cx="521189" cy="735321"/>
          </a:xfrm>
          <a:prstGeom prst="rect">
            <a:avLst/>
          </a:prstGeom>
          <a:ln>
            <a:noFill/>
          </a:ln>
          <a:effectLst>
            <a:outerShdw blurRad="292100" dist="139700" dir="2700000" algn="tl" rotWithShape="0">
              <a:srgbClr val="333333">
                <a:alpha val="65000"/>
              </a:srgbClr>
            </a:outerShdw>
          </a:effectLst>
        </p:spPr>
      </p:pic>
      <p:cxnSp>
        <p:nvCxnSpPr>
          <p:cNvPr id="11" name="Connecteur droit 10">
            <a:extLst>
              <a:ext uri="{FF2B5EF4-FFF2-40B4-BE49-F238E27FC236}">
                <a16:creationId xmlns:a16="http://schemas.microsoft.com/office/drawing/2014/main" id="{86131E2C-4313-5A53-9264-660B0EBBD42B}"/>
              </a:ext>
            </a:extLst>
          </p:cNvPr>
          <p:cNvCxnSpPr>
            <a:cxnSpLocks/>
          </p:cNvCxnSpPr>
          <p:nvPr/>
        </p:nvCxnSpPr>
        <p:spPr>
          <a:xfrm>
            <a:off x="193579" y="3866533"/>
            <a:ext cx="5245705"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673D3CA6-635D-A1CE-50C1-B70A691911AD}"/>
              </a:ext>
            </a:extLst>
          </p:cNvPr>
          <p:cNvSpPr txBox="1"/>
          <p:nvPr/>
        </p:nvSpPr>
        <p:spPr>
          <a:xfrm>
            <a:off x="2594110" y="4083527"/>
            <a:ext cx="3174018" cy="584775"/>
          </a:xfrm>
          <a:prstGeom prst="rect">
            <a:avLst/>
          </a:prstGeom>
          <a:noFill/>
        </p:spPr>
        <p:txBody>
          <a:bodyPr wrap="square" rtlCol="0">
            <a:spAutoFit/>
          </a:bodyPr>
          <a:lstStyle/>
          <a:p>
            <a:pPr algn="ctr"/>
            <a:r>
              <a:rPr lang="fr-FR" sz="1600" b="1" i="1" dirty="0"/>
              <a:t>ACCESS Créateurs</a:t>
            </a:r>
          </a:p>
          <a:p>
            <a:pPr algn="ctr"/>
            <a:r>
              <a:rPr lang="fr-FR" sz="1600" i="1" dirty="0">
                <a:sym typeface="Wingdings" panose="05000000000000000000" pitchFamily="2" charset="2"/>
              </a:rPr>
              <a:t> Fiche produit </a:t>
            </a:r>
            <a:r>
              <a:rPr lang="fr-FR" sz="1600" b="1" i="1" dirty="0">
                <a:sym typeface="Wingdings" panose="05000000000000000000" pitchFamily="2" charset="2"/>
              </a:rPr>
              <a:t>Réseau</a:t>
            </a:r>
            <a:endParaRPr lang="fr-FR" sz="1600" b="1" i="1" dirty="0"/>
          </a:p>
        </p:txBody>
      </p:sp>
      <p:pic>
        <p:nvPicPr>
          <p:cNvPr id="13" name="Image 12">
            <a:extLst>
              <a:ext uri="{FF2B5EF4-FFF2-40B4-BE49-F238E27FC236}">
                <a16:creationId xmlns:a16="http://schemas.microsoft.com/office/drawing/2014/main" id="{D2506958-347E-0F9F-8A5F-3203398810E6}"/>
              </a:ext>
            </a:extLst>
          </p:cNvPr>
          <p:cNvPicPr>
            <a:picLocks noChangeAspect="1"/>
          </p:cNvPicPr>
          <p:nvPr/>
        </p:nvPicPr>
        <p:blipFill>
          <a:blip r:embed="rId4"/>
          <a:stretch>
            <a:fillRect/>
          </a:stretch>
        </p:blipFill>
        <p:spPr>
          <a:xfrm>
            <a:off x="3922501" y="4666874"/>
            <a:ext cx="517235" cy="734297"/>
          </a:xfrm>
          <a:prstGeom prst="rect">
            <a:avLst/>
          </a:prstGeom>
          <a:ln>
            <a:noFill/>
          </a:ln>
          <a:effectLst>
            <a:outerShdw blurRad="292100" dist="139700" dir="2700000" algn="tl" rotWithShape="0">
              <a:srgbClr val="333333">
                <a:alpha val="65000"/>
              </a:srgbClr>
            </a:outerShdw>
          </a:effectLst>
        </p:spPr>
      </p:pic>
      <p:sp>
        <p:nvSpPr>
          <p:cNvPr id="14" name="ZoneTexte 13">
            <a:extLst>
              <a:ext uri="{FF2B5EF4-FFF2-40B4-BE49-F238E27FC236}">
                <a16:creationId xmlns:a16="http://schemas.microsoft.com/office/drawing/2014/main" id="{19729E01-9607-747B-DACE-5DC257C00CA8}"/>
              </a:ext>
            </a:extLst>
          </p:cNvPr>
          <p:cNvSpPr txBox="1"/>
          <p:nvPr/>
        </p:nvSpPr>
        <p:spPr>
          <a:xfrm>
            <a:off x="6136524" y="1147813"/>
            <a:ext cx="5612128" cy="400110"/>
          </a:xfrm>
          <a:prstGeom prst="rect">
            <a:avLst/>
          </a:prstGeom>
          <a:noFill/>
        </p:spPr>
        <p:txBody>
          <a:bodyPr wrap="square" rtlCol="0">
            <a:spAutoFit/>
          </a:bodyPr>
          <a:lstStyle/>
          <a:p>
            <a:pPr algn="ctr"/>
            <a:r>
              <a:rPr lang="fr-FR" sz="2000" b="1" u="sng" dirty="0">
                <a:solidFill>
                  <a:srgbClr val="0070C0"/>
                </a:solidFill>
                <a:effectLst>
                  <a:outerShdw blurRad="38100" dist="38100" dir="2700000" algn="tl">
                    <a:srgbClr val="000000">
                      <a:alpha val="43137"/>
                    </a:srgbClr>
                  </a:outerShdw>
                </a:effectLst>
              </a:rPr>
              <a:t>OPTIMO / OPTIMO Créateurs / OPTIMO Situ</a:t>
            </a:r>
          </a:p>
        </p:txBody>
      </p:sp>
      <p:sp>
        <p:nvSpPr>
          <p:cNvPr id="15" name="ZoneTexte 14">
            <a:extLst>
              <a:ext uri="{FF2B5EF4-FFF2-40B4-BE49-F238E27FC236}">
                <a16:creationId xmlns:a16="http://schemas.microsoft.com/office/drawing/2014/main" id="{BF0709A3-A197-C744-CE41-E7862DBAF888}"/>
              </a:ext>
            </a:extLst>
          </p:cNvPr>
          <p:cNvSpPr txBox="1"/>
          <p:nvPr/>
        </p:nvSpPr>
        <p:spPr>
          <a:xfrm>
            <a:off x="6096000" y="1809298"/>
            <a:ext cx="2655748" cy="584775"/>
          </a:xfrm>
          <a:prstGeom prst="rect">
            <a:avLst/>
          </a:prstGeom>
          <a:noFill/>
        </p:spPr>
        <p:txBody>
          <a:bodyPr wrap="square" rtlCol="0">
            <a:spAutoFit/>
          </a:bodyPr>
          <a:lstStyle/>
          <a:p>
            <a:pPr algn="ctr"/>
            <a:r>
              <a:rPr lang="fr-FR" sz="1600" b="1" i="1" dirty="0"/>
              <a:t>OPTIMO</a:t>
            </a:r>
            <a:r>
              <a:rPr lang="fr-FR" sz="1600" i="1" dirty="0"/>
              <a:t> </a:t>
            </a:r>
          </a:p>
          <a:p>
            <a:pPr algn="ctr"/>
            <a:r>
              <a:rPr lang="fr-FR" sz="1600" i="1" dirty="0">
                <a:sym typeface="Wingdings" panose="05000000000000000000" pitchFamily="2" charset="2"/>
              </a:rPr>
              <a:t> Fiche produit </a:t>
            </a:r>
            <a:r>
              <a:rPr lang="fr-FR" sz="1600" b="1" i="1" dirty="0">
                <a:sym typeface="Wingdings" panose="05000000000000000000" pitchFamily="2" charset="2"/>
              </a:rPr>
              <a:t>Client</a:t>
            </a:r>
            <a:endParaRPr lang="fr-FR" sz="1600" b="1" i="1" dirty="0"/>
          </a:p>
        </p:txBody>
      </p:sp>
      <p:pic>
        <p:nvPicPr>
          <p:cNvPr id="16" name="Image 15">
            <a:extLst>
              <a:ext uri="{FF2B5EF4-FFF2-40B4-BE49-F238E27FC236}">
                <a16:creationId xmlns:a16="http://schemas.microsoft.com/office/drawing/2014/main" id="{893FCCE8-03B3-9416-FF1D-DA0950E0CA2B}"/>
              </a:ext>
            </a:extLst>
          </p:cNvPr>
          <p:cNvPicPr>
            <a:picLocks noChangeAspect="1"/>
          </p:cNvPicPr>
          <p:nvPr/>
        </p:nvPicPr>
        <p:blipFill>
          <a:blip r:embed="rId5"/>
          <a:stretch>
            <a:fillRect/>
          </a:stretch>
        </p:blipFill>
        <p:spPr>
          <a:xfrm>
            <a:off x="7163279" y="2356435"/>
            <a:ext cx="521189" cy="734297"/>
          </a:xfrm>
          <a:prstGeom prst="rect">
            <a:avLst/>
          </a:prstGeom>
          <a:ln>
            <a:noFill/>
          </a:ln>
          <a:effectLst>
            <a:outerShdw blurRad="292100" dist="139700" dir="2700000" algn="tl" rotWithShape="0">
              <a:srgbClr val="333333">
                <a:alpha val="65000"/>
              </a:srgbClr>
            </a:outerShdw>
          </a:effectLst>
        </p:spPr>
      </p:pic>
      <p:sp>
        <p:nvSpPr>
          <p:cNvPr id="17" name="ZoneTexte 16">
            <a:extLst>
              <a:ext uri="{FF2B5EF4-FFF2-40B4-BE49-F238E27FC236}">
                <a16:creationId xmlns:a16="http://schemas.microsoft.com/office/drawing/2014/main" id="{ADF3FC39-7FD4-CB48-12B1-E8EA6B1A0E5A}"/>
              </a:ext>
            </a:extLst>
          </p:cNvPr>
          <p:cNvSpPr txBox="1"/>
          <p:nvPr/>
        </p:nvSpPr>
        <p:spPr>
          <a:xfrm>
            <a:off x="8888477" y="1808275"/>
            <a:ext cx="2655748" cy="584775"/>
          </a:xfrm>
          <a:prstGeom prst="rect">
            <a:avLst/>
          </a:prstGeom>
          <a:noFill/>
        </p:spPr>
        <p:txBody>
          <a:bodyPr wrap="square" rtlCol="0">
            <a:spAutoFit/>
          </a:bodyPr>
          <a:lstStyle/>
          <a:p>
            <a:pPr algn="ctr"/>
            <a:r>
              <a:rPr lang="fr-FR" sz="1600" b="1" i="1" dirty="0"/>
              <a:t>OPTIMO</a:t>
            </a:r>
            <a:r>
              <a:rPr lang="fr-FR" sz="1600" i="1" dirty="0"/>
              <a:t> </a:t>
            </a:r>
          </a:p>
          <a:p>
            <a:pPr algn="ctr"/>
            <a:r>
              <a:rPr lang="fr-FR" sz="1600" i="1" dirty="0">
                <a:sym typeface="Wingdings" panose="05000000000000000000" pitchFamily="2" charset="2"/>
              </a:rPr>
              <a:t> Fiche produit </a:t>
            </a:r>
            <a:r>
              <a:rPr lang="fr-FR" sz="1600" b="1" i="1" dirty="0">
                <a:sym typeface="Wingdings" panose="05000000000000000000" pitchFamily="2" charset="2"/>
              </a:rPr>
              <a:t>Réseau</a:t>
            </a:r>
            <a:endParaRPr lang="fr-FR" sz="1600" b="1" i="1" dirty="0"/>
          </a:p>
        </p:txBody>
      </p:sp>
      <p:pic>
        <p:nvPicPr>
          <p:cNvPr id="18" name="Image 17">
            <a:extLst>
              <a:ext uri="{FF2B5EF4-FFF2-40B4-BE49-F238E27FC236}">
                <a16:creationId xmlns:a16="http://schemas.microsoft.com/office/drawing/2014/main" id="{01332D61-EC07-1C7B-7052-EFBB6C96090C}"/>
              </a:ext>
            </a:extLst>
          </p:cNvPr>
          <p:cNvPicPr>
            <a:picLocks noChangeAspect="1"/>
          </p:cNvPicPr>
          <p:nvPr/>
        </p:nvPicPr>
        <p:blipFill>
          <a:blip r:embed="rId6"/>
          <a:stretch>
            <a:fillRect/>
          </a:stretch>
        </p:blipFill>
        <p:spPr>
          <a:xfrm>
            <a:off x="9955716" y="2350654"/>
            <a:ext cx="521270" cy="734297"/>
          </a:xfrm>
          <a:prstGeom prst="rect">
            <a:avLst/>
          </a:prstGeom>
          <a:ln>
            <a:noFill/>
          </a:ln>
          <a:effectLst>
            <a:outerShdw blurRad="292100" dist="139700" dir="2700000" algn="tl" rotWithShape="0">
              <a:srgbClr val="333333">
                <a:alpha val="65000"/>
              </a:srgbClr>
            </a:outerShdw>
          </a:effectLst>
        </p:spPr>
      </p:pic>
      <p:cxnSp>
        <p:nvCxnSpPr>
          <p:cNvPr id="19" name="Connecteur droit 18">
            <a:extLst>
              <a:ext uri="{FF2B5EF4-FFF2-40B4-BE49-F238E27FC236}">
                <a16:creationId xmlns:a16="http://schemas.microsoft.com/office/drawing/2014/main" id="{D26E5319-9099-F194-3B2B-54D962B6743D}"/>
              </a:ext>
            </a:extLst>
          </p:cNvPr>
          <p:cNvCxnSpPr>
            <a:cxnSpLocks/>
          </p:cNvCxnSpPr>
          <p:nvPr/>
        </p:nvCxnSpPr>
        <p:spPr>
          <a:xfrm>
            <a:off x="6136524" y="3252316"/>
            <a:ext cx="5612128" cy="0"/>
          </a:xfrm>
          <a:prstGeom prst="line">
            <a:avLst/>
          </a:prstGeom>
          <a:ln>
            <a:solidFill>
              <a:srgbClr val="0070C0"/>
            </a:solidFill>
            <a:prstDash val="sysDot"/>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277D5AFB-5FBB-564D-FF90-1590C999620E}"/>
              </a:ext>
            </a:extLst>
          </p:cNvPr>
          <p:cNvSpPr txBox="1"/>
          <p:nvPr/>
        </p:nvSpPr>
        <p:spPr>
          <a:xfrm>
            <a:off x="6028302" y="3412858"/>
            <a:ext cx="2655748" cy="584775"/>
          </a:xfrm>
          <a:prstGeom prst="rect">
            <a:avLst/>
          </a:prstGeom>
          <a:noFill/>
        </p:spPr>
        <p:txBody>
          <a:bodyPr wrap="square" rtlCol="0">
            <a:spAutoFit/>
          </a:bodyPr>
          <a:lstStyle/>
          <a:p>
            <a:pPr algn="ctr"/>
            <a:r>
              <a:rPr lang="fr-FR" sz="1600" b="1" i="1" dirty="0"/>
              <a:t>OPTIMO Créateurs</a:t>
            </a:r>
            <a:r>
              <a:rPr lang="fr-FR" sz="1600" i="1" dirty="0"/>
              <a:t> </a:t>
            </a:r>
          </a:p>
          <a:p>
            <a:pPr algn="ctr"/>
            <a:r>
              <a:rPr lang="fr-FR" sz="1600" i="1" dirty="0">
                <a:sym typeface="Wingdings" panose="05000000000000000000" pitchFamily="2" charset="2"/>
              </a:rPr>
              <a:t> Fiche produit </a:t>
            </a:r>
            <a:r>
              <a:rPr lang="fr-FR" sz="1600" b="1" i="1" dirty="0">
                <a:sym typeface="Wingdings" panose="05000000000000000000" pitchFamily="2" charset="2"/>
              </a:rPr>
              <a:t>Client</a:t>
            </a:r>
            <a:endParaRPr lang="fr-FR" sz="1600" b="1" i="1" dirty="0"/>
          </a:p>
        </p:txBody>
      </p:sp>
      <p:sp>
        <p:nvSpPr>
          <p:cNvPr id="21" name="ZoneTexte 20">
            <a:extLst>
              <a:ext uri="{FF2B5EF4-FFF2-40B4-BE49-F238E27FC236}">
                <a16:creationId xmlns:a16="http://schemas.microsoft.com/office/drawing/2014/main" id="{2D59CDE2-2B4E-573C-118C-DDEA284D166C}"/>
              </a:ext>
            </a:extLst>
          </p:cNvPr>
          <p:cNvSpPr txBox="1"/>
          <p:nvPr/>
        </p:nvSpPr>
        <p:spPr>
          <a:xfrm>
            <a:off x="8820779" y="3411835"/>
            <a:ext cx="2655748" cy="584775"/>
          </a:xfrm>
          <a:prstGeom prst="rect">
            <a:avLst/>
          </a:prstGeom>
          <a:noFill/>
        </p:spPr>
        <p:txBody>
          <a:bodyPr wrap="square" rtlCol="0">
            <a:spAutoFit/>
          </a:bodyPr>
          <a:lstStyle/>
          <a:p>
            <a:pPr algn="ctr"/>
            <a:r>
              <a:rPr lang="fr-FR" sz="1600" b="1" i="1" dirty="0"/>
              <a:t>OPTIMO Créateurs</a:t>
            </a:r>
            <a:r>
              <a:rPr lang="fr-FR" sz="1600" i="1" dirty="0"/>
              <a:t> </a:t>
            </a:r>
          </a:p>
          <a:p>
            <a:pPr algn="ctr"/>
            <a:r>
              <a:rPr lang="fr-FR" sz="1600" i="1" dirty="0">
                <a:sym typeface="Wingdings" panose="05000000000000000000" pitchFamily="2" charset="2"/>
              </a:rPr>
              <a:t> Fiche produit </a:t>
            </a:r>
            <a:r>
              <a:rPr lang="fr-FR" sz="1600" b="1" i="1" dirty="0">
                <a:sym typeface="Wingdings" panose="05000000000000000000" pitchFamily="2" charset="2"/>
              </a:rPr>
              <a:t>Réseau</a:t>
            </a:r>
            <a:endParaRPr lang="fr-FR" sz="1600" b="1" i="1" dirty="0"/>
          </a:p>
        </p:txBody>
      </p:sp>
      <p:pic>
        <p:nvPicPr>
          <p:cNvPr id="22" name="Image 21">
            <a:extLst>
              <a:ext uri="{FF2B5EF4-FFF2-40B4-BE49-F238E27FC236}">
                <a16:creationId xmlns:a16="http://schemas.microsoft.com/office/drawing/2014/main" id="{35DFF3AC-2760-3238-9C7B-57772BC092A4}"/>
              </a:ext>
            </a:extLst>
          </p:cNvPr>
          <p:cNvPicPr>
            <a:picLocks noChangeAspect="1"/>
          </p:cNvPicPr>
          <p:nvPr/>
        </p:nvPicPr>
        <p:blipFill>
          <a:blip r:embed="rId7"/>
          <a:stretch>
            <a:fillRect/>
          </a:stretch>
        </p:blipFill>
        <p:spPr>
          <a:xfrm>
            <a:off x="9955797" y="3966901"/>
            <a:ext cx="521189" cy="737133"/>
          </a:xfrm>
          <a:prstGeom prst="rect">
            <a:avLst/>
          </a:prstGeom>
          <a:ln>
            <a:noFill/>
          </a:ln>
          <a:effectLst>
            <a:outerShdw blurRad="292100" dist="139700" dir="2700000" algn="tl" rotWithShape="0">
              <a:srgbClr val="333333">
                <a:alpha val="65000"/>
              </a:srgbClr>
            </a:outerShdw>
          </a:effectLst>
        </p:spPr>
      </p:pic>
      <p:pic>
        <p:nvPicPr>
          <p:cNvPr id="23" name="Image 22">
            <a:extLst>
              <a:ext uri="{FF2B5EF4-FFF2-40B4-BE49-F238E27FC236}">
                <a16:creationId xmlns:a16="http://schemas.microsoft.com/office/drawing/2014/main" id="{DC6825A6-09EE-8F35-2E40-0A7247A8B16F}"/>
              </a:ext>
            </a:extLst>
          </p:cNvPr>
          <p:cNvPicPr>
            <a:picLocks noChangeAspect="1"/>
          </p:cNvPicPr>
          <p:nvPr/>
        </p:nvPicPr>
        <p:blipFill>
          <a:blip r:embed="rId8"/>
          <a:stretch>
            <a:fillRect/>
          </a:stretch>
        </p:blipFill>
        <p:spPr>
          <a:xfrm>
            <a:off x="7163279" y="3966901"/>
            <a:ext cx="521189" cy="739779"/>
          </a:xfrm>
          <a:prstGeom prst="rect">
            <a:avLst/>
          </a:prstGeom>
          <a:ln>
            <a:noFill/>
          </a:ln>
          <a:effectLst>
            <a:outerShdw blurRad="292100" dist="139700" dir="2700000" algn="tl" rotWithShape="0">
              <a:srgbClr val="333333">
                <a:alpha val="65000"/>
              </a:srgbClr>
            </a:outerShdw>
          </a:effectLst>
        </p:spPr>
      </p:pic>
      <p:cxnSp>
        <p:nvCxnSpPr>
          <p:cNvPr id="24" name="Connecteur droit 23">
            <a:extLst>
              <a:ext uri="{FF2B5EF4-FFF2-40B4-BE49-F238E27FC236}">
                <a16:creationId xmlns:a16="http://schemas.microsoft.com/office/drawing/2014/main" id="{2584804A-F002-C0F1-A241-7A7157631B93}"/>
              </a:ext>
            </a:extLst>
          </p:cNvPr>
          <p:cNvCxnSpPr>
            <a:cxnSpLocks/>
          </p:cNvCxnSpPr>
          <p:nvPr/>
        </p:nvCxnSpPr>
        <p:spPr>
          <a:xfrm>
            <a:off x="6136524" y="4854853"/>
            <a:ext cx="5612128" cy="0"/>
          </a:xfrm>
          <a:prstGeom prst="line">
            <a:avLst/>
          </a:prstGeom>
          <a:ln>
            <a:solidFill>
              <a:srgbClr val="0070C0"/>
            </a:solidFill>
            <a:prstDash val="sysDot"/>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95152861-F940-A168-DEEA-D7C9EF2F11B3}"/>
              </a:ext>
            </a:extLst>
          </p:cNvPr>
          <p:cNvSpPr txBox="1"/>
          <p:nvPr/>
        </p:nvSpPr>
        <p:spPr>
          <a:xfrm>
            <a:off x="6028302" y="5015395"/>
            <a:ext cx="2655748" cy="584775"/>
          </a:xfrm>
          <a:prstGeom prst="rect">
            <a:avLst/>
          </a:prstGeom>
          <a:noFill/>
        </p:spPr>
        <p:txBody>
          <a:bodyPr wrap="square" rtlCol="0">
            <a:spAutoFit/>
          </a:bodyPr>
          <a:lstStyle/>
          <a:p>
            <a:pPr algn="ctr"/>
            <a:r>
              <a:rPr lang="fr-FR" sz="1600" b="1" i="1" dirty="0"/>
              <a:t>OPTIMO Situ</a:t>
            </a:r>
            <a:r>
              <a:rPr lang="fr-FR" sz="1600" i="1" dirty="0"/>
              <a:t> </a:t>
            </a:r>
          </a:p>
          <a:p>
            <a:pPr algn="ctr"/>
            <a:r>
              <a:rPr lang="fr-FR" sz="1600" i="1" dirty="0">
                <a:sym typeface="Wingdings" panose="05000000000000000000" pitchFamily="2" charset="2"/>
              </a:rPr>
              <a:t> Fiche produit </a:t>
            </a:r>
            <a:r>
              <a:rPr lang="fr-FR" sz="1600" b="1" i="1" dirty="0">
                <a:sym typeface="Wingdings" panose="05000000000000000000" pitchFamily="2" charset="2"/>
              </a:rPr>
              <a:t>Client</a:t>
            </a:r>
            <a:endParaRPr lang="fr-FR" sz="1600" b="1" i="1" dirty="0"/>
          </a:p>
        </p:txBody>
      </p:sp>
      <p:sp>
        <p:nvSpPr>
          <p:cNvPr id="26" name="ZoneTexte 25">
            <a:extLst>
              <a:ext uri="{FF2B5EF4-FFF2-40B4-BE49-F238E27FC236}">
                <a16:creationId xmlns:a16="http://schemas.microsoft.com/office/drawing/2014/main" id="{730DD60D-CAAC-4F63-220E-44EDAD915E86}"/>
              </a:ext>
            </a:extLst>
          </p:cNvPr>
          <p:cNvSpPr txBox="1"/>
          <p:nvPr/>
        </p:nvSpPr>
        <p:spPr>
          <a:xfrm>
            <a:off x="8820779" y="5014372"/>
            <a:ext cx="2655748" cy="584775"/>
          </a:xfrm>
          <a:prstGeom prst="rect">
            <a:avLst/>
          </a:prstGeom>
          <a:noFill/>
        </p:spPr>
        <p:txBody>
          <a:bodyPr wrap="square" rtlCol="0">
            <a:spAutoFit/>
          </a:bodyPr>
          <a:lstStyle/>
          <a:p>
            <a:pPr algn="ctr"/>
            <a:r>
              <a:rPr lang="fr-FR" sz="1600" b="1" i="1" dirty="0"/>
              <a:t>OPTIMO Situ</a:t>
            </a:r>
            <a:r>
              <a:rPr lang="fr-FR" sz="1600" i="1" dirty="0"/>
              <a:t> </a:t>
            </a:r>
          </a:p>
          <a:p>
            <a:pPr algn="ctr"/>
            <a:r>
              <a:rPr lang="fr-FR" sz="1600" i="1" dirty="0">
                <a:sym typeface="Wingdings" panose="05000000000000000000" pitchFamily="2" charset="2"/>
              </a:rPr>
              <a:t> Fiche produit </a:t>
            </a:r>
            <a:r>
              <a:rPr lang="fr-FR" sz="1600" b="1" i="1" dirty="0">
                <a:sym typeface="Wingdings" panose="05000000000000000000" pitchFamily="2" charset="2"/>
              </a:rPr>
              <a:t>Réseau</a:t>
            </a:r>
            <a:endParaRPr lang="fr-FR" sz="1600" b="1" i="1" dirty="0"/>
          </a:p>
        </p:txBody>
      </p:sp>
      <p:pic>
        <p:nvPicPr>
          <p:cNvPr id="27" name="Image 26">
            <a:extLst>
              <a:ext uri="{FF2B5EF4-FFF2-40B4-BE49-F238E27FC236}">
                <a16:creationId xmlns:a16="http://schemas.microsoft.com/office/drawing/2014/main" id="{F1B0720D-0243-E2E5-B90A-A68C8C017848}"/>
              </a:ext>
            </a:extLst>
          </p:cNvPr>
          <p:cNvPicPr>
            <a:picLocks noChangeAspect="1"/>
          </p:cNvPicPr>
          <p:nvPr/>
        </p:nvPicPr>
        <p:blipFill>
          <a:blip r:embed="rId9"/>
          <a:stretch>
            <a:fillRect/>
          </a:stretch>
        </p:blipFill>
        <p:spPr>
          <a:xfrm>
            <a:off x="7163278" y="5599147"/>
            <a:ext cx="521189" cy="737946"/>
          </a:xfrm>
          <a:prstGeom prst="rect">
            <a:avLst/>
          </a:prstGeom>
          <a:ln>
            <a:noFill/>
          </a:ln>
          <a:effectLst>
            <a:outerShdw blurRad="292100" dist="139700" dir="2700000" algn="tl" rotWithShape="0">
              <a:srgbClr val="333333">
                <a:alpha val="65000"/>
              </a:srgbClr>
            </a:outerShdw>
          </a:effectLst>
        </p:spPr>
      </p:pic>
      <p:pic>
        <p:nvPicPr>
          <p:cNvPr id="28" name="Image 27">
            <a:extLst>
              <a:ext uri="{FF2B5EF4-FFF2-40B4-BE49-F238E27FC236}">
                <a16:creationId xmlns:a16="http://schemas.microsoft.com/office/drawing/2014/main" id="{C39DCBE8-6AFB-13FE-9F04-52BEEEBEB72E}"/>
              </a:ext>
            </a:extLst>
          </p:cNvPr>
          <p:cNvPicPr>
            <a:picLocks noChangeAspect="1"/>
          </p:cNvPicPr>
          <p:nvPr/>
        </p:nvPicPr>
        <p:blipFill>
          <a:blip r:embed="rId10"/>
          <a:stretch>
            <a:fillRect/>
          </a:stretch>
        </p:blipFill>
        <p:spPr>
          <a:xfrm>
            <a:off x="9955796" y="5598808"/>
            <a:ext cx="521190" cy="738285"/>
          </a:xfrm>
          <a:prstGeom prst="rect">
            <a:avLst/>
          </a:prstGeom>
          <a:ln>
            <a:noFill/>
          </a:ln>
          <a:effectLst>
            <a:outerShdw blurRad="292100" dist="139700" dir="2700000" algn="tl" rotWithShape="0">
              <a:srgbClr val="333333">
                <a:alpha val="65000"/>
              </a:srgbClr>
            </a:outerShdw>
          </a:effectLst>
        </p:spPr>
      </p:pic>
      <p:pic>
        <p:nvPicPr>
          <p:cNvPr id="30" name="Picture 2" descr="Main Cliquez Icône Clip Art Libres De Droits, Svg, Vecteurs Et  Illustration. Image 90278469">
            <a:hlinkClick r:id="rId11"/>
            <a:extLst>
              <a:ext uri="{FF2B5EF4-FFF2-40B4-BE49-F238E27FC236}">
                <a16:creationId xmlns:a16="http://schemas.microsoft.com/office/drawing/2014/main" id="{84FBF4E4-A566-BA02-53F4-2D25EF64E4DA}"/>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1165124" y="2726308"/>
            <a:ext cx="1332848" cy="133284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Main Cliquez Icône Clip Art Libres De Droits, Svg, Vecteurs Et  Illustration. Image 90278469">
            <a:hlinkClick r:id="rId14"/>
            <a:extLst>
              <a:ext uri="{FF2B5EF4-FFF2-40B4-BE49-F238E27FC236}">
                <a16:creationId xmlns:a16="http://schemas.microsoft.com/office/drawing/2014/main" id="{16643E5E-AD08-76A0-1B4C-0A32798C9ADE}"/>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3953054" y="4601244"/>
            <a:ext cx="1332848" cy="133284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Main Cliquez Icône Clip Art Libres De Droits, Svg, Vecteurs Et  Illustration. Image 90278469">
            <a:hlinkClick r:id="rId15"/>
            <a:extLst>
              <a:ext uri="{FF2B5EF4-FFF2-40B4-BE49-F238E27FC236}">
                <a16:creationId xmlns:a16="http://schemas.microsoft.com/office/drawing/2014/main" id="{D7502A29-D642-BE3E-41C7-6C6540FCD448}"/>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1166977" y="4612371"/>
            <a:ext cx="1332848" cy="133284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Main Cliquez Icône Clip Art Libres De Droits, Svg, Vecteurs Et  Illustration. Image 90278469">
            <a:hlinkClick r:id="rId16"/>
            <a:extLst>
              <a:ext uri="{FF2B5EF4-FFF2-40B4-BE49-F238E27FC236}">
                <a16:creationId xmlns:a16="http://schemas.microsoft.com/office/drawing/2014/main" id="{D80009F6-AF84-7C6B-BE4F-488684839A7B}"/>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7154773" y="2156259"/>
            <a:ext cx="1332848" cy="133284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Main Cliquez Icône Clip Art Libres De Droits, Svg, Vecteurs Et  Illustration. Image 90278469">
            <a:hlinkClick r:id="rId17"/>
            <a:extLst>
              <a:ext uri="{FF2B5EF4-FFF2-40B4-BE49-F238E27FC236}">
                <a16:creationId xmlns:a16="http://schemas.microsoft.com/office/drawing/2014/main" id="{857AD539-9097-04C1-4979-8695A88BDBC6}"/>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7173391" y="3783775"/>
            <a:ext cx="1332848" cy="133284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Main Cliquez Icône Clip Art Libres De Droits, Svg, Vecteurs Et  Illustration. Image 90278469">
            <a:hlinkClick r:id="rId18"/>
            <a:extLst>
              <a:ext uri="{FF2B5EF4-FFF2-40B4-BE49-F238E27FC236}">
                <a16:creationId xmlns:a16="http://schemas.microsoft.com/office/drawing/2014/main" id="{F678DBA6-D219-FBC6-6328-CBD92064BED7}"/>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7184549" y="5434174"/>
            <a:ext cx="1332848" cy="133284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Main Cliquez Icône Clip Art Libres De Droits, Svg, Vecteurs Et  Illustration. Image 90278469">
            <a:hlinkClick r:id="rId19"/>
            <a:extLst>
              <a:ext uri="{FF2B5EF4-FFF2-40B4-BE49-F238E27FC236}">
                <a16:creationId xmlns:a16="http://schemas.microsoft.com/office/drawing/2014/main" id="{E896D1E1-9F83-D00B-FB17-D96952B9FA54}"/>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9949808" y="2102989"/>
            <a:ext cx="1332848" cy="133284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Main Cliquez Icône Clip Art Libres De Droits, Svg, Vecteurs Et  Illustration. Image 90278469">
            <a:hlinkClick r:id="rId20"/>
            <a:extLst>
              <a:ext uri="{FF2B5EF4-FFF2-40B4-BE49-F238E27FC236}">
                <a16:creationId xmlns:a16="http://schemas.microsoft.com/office/drawing/2014/main" id="{B8797B65-CB75-584E-1BF0-D0D4D2808131}"/>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9906650" y="3757118"/>
            <a:ext cx="1332848" cy="133284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Main Cliquez Icône Clip Art Libres De Droits, Svg, Vecteurs Et  Illustration. Image 90278469">
            <a:hlinkClick r:id="rId21"/>
            <a:extLst>
              <a:ext uri="{FF2B5EF4-FFF2-40B4-BE49-F238E27FC236}">
                <a16:creationId xmlns:a16="http://schemas.microsoft.com/office/drawing/2014/main" id="{6FC1A4B6-CB9C-311D-9D57-33E1E60FC939}"/>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9949808" y="5432112"/>
            <a:ext cx="1332848" cy="1332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810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a:extLst>
              <a:ext uri="{FF2B5EF4-FFF2-40B4-BE49-F238E27FC236}">
                <a16:creationId xmlns:a16="http://schemas.microsoft.com/office/drawing/2014/main" id="{08BA08C3-E85C-4584-B6D5-DCFC4DB9E12F}"/>
              </a:ext>
            </a:extLst>
          </p:cNvPr>
          <p:cNvSpPr>
            <a:spLocks noGrp="1"/>
          </p:cNvSpPr>
          <p:nvPr>
            <p:ph type="body" sz="quarter" idx="12"/>
          </p:nvPr>
        </p:nvSpPr>
        <p:spPr>
          <a:xfrm>
            <a:off x="695325" y="464147"/>
            <a:ext cx="10980738" cy="720000"/>
          </a:xfrm>
        </p:spPr>
        <p:txBody>
          <a:bodyPr>
            <a:normAutofit/>
          </a:bodyPr>
          <a:lstStyle/>
          <a:p>
            <a:r>
              <a:rPr lang="fr-FR" sz="2400" dirty="0"/>
              <a:t>Annexes / Liens utiles </a:t>
            </a:r>
            <a:r>
              <a:rPr lang="fr-FR" sz="2400" dirty="0">
                <a:sym typeface="Wingdings" panose="05000000000000000000" pitchFamily="2" charset="2"/>
              </a:rPr>
              <a:t> traitement objections « Affacturage »</a:t>
            </a:r>
            <a:endParaRPr lang="fr-FR" sz="2400" dirty="0"/>
          </a:p>
        </p:txBody>
      </p:sp>
      <p:sp>
        <p:nvSpPr>
          <p:cNvPr id="3" name="Espace réservé du texte 4">
            <a:extLst>
              <a:ext uri="{FF2B5EF4-FFF2-40B4-BE49-F238E27FC236}">
                <a16:creationId xmlns:a16="http://schemas.microsoft.com/office/drawing/2014/main" id="{4D86BC11-BEFF-49B1-90A4-A892F84AB5E5}"/>
              </a:ext>
            </a:extLst>
          </p:cNvPr>
          <p:cNvSpPr txBox="1">
            <a:spLocks/>
          </p:cNvSpPr>
          <p:nvPr/>
        </p:nvSpPr>
        <p:spPr>
          <a:xfrm>
            <a:off x="193579" y="627016"/>
            <a:ext cx="376741" cy="392216"/>
          </a:xfrm>
          <a:prstGeom prst="rect">
            <a:avLst/>
          </a:prstGeom>
          <a:solidFill>
            <a:schemeClr val="accent4">
              <a:lumMod val="75000"/>
            </a:schemeClr>
          </a:solidFill>
        </p:spPr>
        <p:txBody>
          <a:bodyPr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t>4</a:t>
            </a:r>
          </a:p>
        </p:txBody>
      </p:sp>
      <p:pic>
        <p:nvPicPr>
          <p:cNvPr id="4" name="Image 3">
            <a:extLst>
              <a:ext uri="{FF2B5EF4-FFF2-40B4-BE49-F238E27FC236}">
                <a16:creationId xmlns:a16="http://schemas.microsoft.com/office/drawing/2014/main" id="{E962A5C2-FDD7-4B3D-982D-4D7DD398028E}"/>
              </a:ext>
            </a:extLst>
          </p:cNvPr>
          <p:cNvPicPr>
            <a:picLocks noChangeAspect="1"/>
          </p:cNvPicPr>
          <p:nvPr/>
        </p:nvPicPr>
        <p:blipFill rotWithShape="1">
          <a:blip r:embed="rId2"/>
          <a:srcRect t="2880" r="1472" b="2319"/>
          <a:stretch/>
        </p:blipFill>
        <p:spPr>
          <a:xfrm>
            <a:off x="101216" y="1274618"/>
            <a:ext cx="5854794" cy="2511175"/>
          </a:xfrm>
          <a:prstGeom prst="rect">
            <a:avLst/>
          </a:prstGeom>
          <a:ln>
            <a:noFill/>
          </a:ln>
          <a:effectLst>
            <a:outerShdw blurRad="292100" dist="139700" dir="2700000" algn="tl" rotWithShape="0">
              <a:srgbClr val="333333">
                <a:alpha val="65000"/>
              </a:srgbClr>
            </a:outerShdw>
          </a:effectLst>
        </p:spPr>
      </p:pic>
      <p:pic>
        <p:nvPicPr>
          <p:cNvPr id="5" name="Image 4">
            <a:extLst>
              <a:ext uri="{FF2B5EF4-FFF2-40B4-BE49-F238E27FC236}">
                <a16:creationId xmlns:a16="http://schemas.microsoft.com/office/drawing/2014/main" id="{C6A295A4-E29D-68E5-6347-28214F3602F1}"/>
              </a:ext>
            </a:extLst>
          </p:cNvPr>
          <p:cNvPicPr>
            <a:picLocks noChangeAspect="1"/>
          </p:cNvPicPr>
          <p:nvPr/>
        </p:nvPicPr>
        <p:blipFill>
          <a:blip r:embed="rId3"/>
          <a:stretch>
            <a:fillRect/>
          </a:stretch>
        </p:blipFill>
        <p:spPr>
          <a:xfrm>
            <a:off x="6185694" y="2392091"/>
            <a:ext cx="5855855" cy="2336125"/>
          </a:xfrm>
          <a:prstGeom prst="rect">
            <a:avLst/>
          </a:prstGeom>
          <a:ln>
            <a:noFill/>
          </a:ln>
          <a:effectLst>
            <a:outerShdw blurRad="292100" dist="139700" dir="2700000" algn="tl" rotWithShape="0">
              <a:srgbClr val="333333">
                <a:alpha val="65000"/>
              </a:srgbClr>
            </a:outerShdw>
          </a:effectLst>
        </p:spPr>
      </p:pic>
      <p:pic>
        <p:nvPicPr>
          <p:cNvPr id="6" name="Image 5">
            <a:extLst>
              <a:ext uri="{FF2B5EF4-FFF2-40B4-BE49-F238E27FC236}">
                <a16:creationId xmlns:a16="http://schemas.microsoft.com/office/drawing/2014/main" id="{4868305C-B571-3AF5-67FE-6BA9FB05F6F4}"/>
              </a:ext>
            </a:extLst>
          </p:cNvPr>
          <p:cNvPicPr>
            <a:picLocks noChangeAspect="1"/>
          </p:cNvPicPr>
          <p:nvPr/>
        </p:nvPicPr>
        <p:blipFill>
          <a:blip r:embed="rId4"/>
          <a:stretch>
            <a:fillRect/>
          </a:stretch>
        </p:blipFill>
        <p:spPr>
          <a:xfrm>
            <a:off x="2544473" y="4836094"/>
            <a:ext cx="5854794" cy="14353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94206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a:extLst>
              <a:ext uri="{FF2B5EF4-FFF2-40B4-BE49-F238E27FC236}">
                <a16:creationId xmlns:a16="http://schemas.microsoft.com/office/drawing/2014/main" id="{08BA08C3-E85C-4584-B6D5-DCFC4DB9E12F}"/>
              </a:ext>
            </a:extLst>
          </p:cNvPr>
          <p:cNvSpPr>
            <a:spLocks noGrp="1"/>
          </p:cNvSpPr>
          <p:nvPr>
            <p:ph type="body" sz="quarter" idx="12"/>
          </p:nvPr>
        </p:nvSpPr>
        <p:spPr>
          <a:xfrm>
            <a:off x="695325" y="464147"/>
            <a:ext cx="10980738" cy="720000"/>
          </a:xfrm>
        </p:spPr>
        <p:txBody>
          <a:bodyPr>
            <a:normAutofit fontScale="92500"/>
          </a:bodyPr>
          <a:lstStyle/>
          <a:p>
            <a:r>
              <a:rPr lang="fr-FR" sz="2400" dirty="0"/>
              <a:t>Annexes / Liens utiles</a:t>
            </a:r>
            <a:r>
              <a:rPr lang="fr-FR" sz="2400" dirty="0">
                <a:sym typeface="Wingdings" panose="05000000000000000000" pitchFamily="2" charset="2"/>
              </a:rPr>
              <a:t>  tableau synthèse </a:t>
            </a:r>
            <a:r>
              <a:rPr lang="fr-FR" sz="2400" dirty="0">
                <a:solidFill>
                  <a:srgbClr val="C00000"/>
                </a:solidFill>
                <a:sym typeface="Wingdings" panose="05000000000000000000" pitchFamily="2" charset="2"/>
              </a:rPr>
              <a:t>ACCESS / ACCESS Créateurs</a:t>
            </a:r>
            <a:endParaRPr lang="fr-FR" sz="2400" dirty="0"/>
          </a:p>
        </p:txBody>
      </p:sp>
      <p:sp>
        <p:nvSpPr>
          <p:cNvPr id="3" name="Espace réservé du texte 4">
            <a:extLst>
              <a:ext uri="{FF2B5EF4-FFF2-40B4-BE49-F238E27FC236}">
                <a16:creationId xmlns:a16="http://schemas.microsoft.com/office/drawing/2014/main" id="{4D86BC11-BEFF-49B1-90A4-A892F84AB5E5}"/>
              </a:ext>
            </a:extLst>
          </p:cNvPr>
          <p:cNvSpPr txBox="1">
            <a:spLocks/>
          </p:cNvSpPr>
          <p:nvPr/>
        </p:nvSpPr>
        <p:spPr>
          <a:xfrm>
            <a:off x="193579" y="627016"/>
            <a:ext cx="376741" cy="392216"/>
          </a:xfrm>
          <a:prstGeom prst="rect">
            <a:avLst/>
          </a:prstGeom>
          <a:solidFill>
            <a:schemeClr val="accent4">
              <a:lumMod val="75000"/>
            </a:schemeClr>
          </a:solidFill>
        </p:spPr>
        <p:txBody>
          <a:bodyPr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t>4</a:t>
            </a:r>
          </a:p>
        </p:txBody>
      </p:sp>
      <p:pic>
        <p:nvPicPr>
          <p:cNvPr id="4" name="Image 3">
            <a:extLst>
              <a:ext uri="{FF2B5EF4-FFF2-40B4-BE49-F238E27FC236}">
                <a16:creationId xmlns:a16="http://schemas.microsoft.com/office/drawing/2014/main" id="{4CC39F9C-240F-AD43-ADE9-80A9D74146E3}"/>
              </a:ext>
            </a:extLst>
          </p:cNvPr>
          <p:cNvPicPr>
            <a:picLocks noChangeAspect="1"/>
          </p:cNvPicPr>
          <p:nvPr/>
        </p:nvPicPr>
        <p:blipFill>
          <a:blip r:embed="rId2"/>
          <a:stretch>
            <a:fillRect/>
          </a:stretch>
        </p:blipFill>
        <p:spPr>
          <a:xfrm>
            <a:off x="1378947" y="1019232"/>
            <a:ext cx="9434106" cy="5673853"/>
          </a:xfrm>
          <a:prstGeom prst="rect">
            <a:avLst/>
          </a:prstGeom>
        </p:spPr>
      </p:pic>
    </p:spTree>
    <p:extLst>
      <p:ext uri="{BB962C8B-B14F-4D97-AF65-F5344CB8AC3E}">
        <p14:creationId xmlns:p14="http://schemas.microsoft.com/office/powerpoint/2010/main" val="3075307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C8BC847-6F3F-AF5C-7658-D985FB0040BB}"/>
              </a:ext>
            </a:extLst>
          </p:cNvPr>
          <p:cNvPicPr>
            <a:picLocks noChangeAspect="1"/>
          </p:cNvPicPr>
          <p:nvPr/>
        </p:nvPicPr>
        <p:blipFill>
          <a:blip r:embed="rId2"/>
          <a:stretch>
            <a:fillRect/>
          </a:stretch>
        </p:blipFill>
        <p:spPr>
          <a:xfrm>
            <a:off x="1718640" y="823124"/>
            <a:ext cx="8754720" cy="5909188"/>
          </a:xfrm>
          <a:prstGeom prst="rect">
            <a:avLst/>
          </a:prstGeom>
        </p:spPr>
      </p:pic>
      <p:sp>
        <p:nvSpPr>
          <p:cNvPr id="3" name="Espace réservé du texte 4">
            <a:extLst>
              <a:ext uri="{FF2B5EF4-FFF2-40B4-BE49-F238E27FC236}">
                <a16:creationId xmlns:a16="http://schemas.microsoft.com/office/drawing/2014/main" id="{4D86BC11-BEFF-49B1-90A4-A892F84AB5E5}"/>
              </a:ext>
            </a:extLst>
          </p:cNvPr>
          <p:cNvSpPr txBox="1">
            <a:spLocks/>
          </p:cNvSpPr>
          <p:nvPr/>
        </p:nvSpPr>
        <p:spPr>
          <a:xfrm>
            <a:off x="193579" y="627016"/>
            <a:ext cx="376741" cy="392216"/>
          </a:xfrm>
          <a:prstGeom prst="rect">
            <a:avLst/>
          </a:prstGeom>
          <a:solidFill>
            <a:schemeClr val="accent4">
              <a:lumMod val="75000"/>
            </a:schemeClr>
          </a:solidFill>
        </p:spPr>
        <p:txBody>
          <a:bodyPr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t>4</a:t>
            </a:r>
          </a:p>
        </p:txBody>
      </p:sp>
      <p:sp>
        <p:nvSpPr>
          <p:cNvPr id="2" name="Espace réservé du texte 2">
            <a:extLst>
              <a:ext uri="{FF2B5EF4-FFF2-40B4-BE49-F238E27FC236}">
                <a16:creationId xmlns:a16="http://schemas.microsoft.com/office/drawing/2014/main" id="{08BA08C3-E85C-4584-B6D5-DCFC4DB9E12F}"/>
              </a:ext>
            </a:extLst>
          </p:cNvPr>
          <p:cNvSpPr>
            <a:spLocks noGrp="1"/>
          </p:cNvSpPr>
          <p:nvPr>
            <p:ph type="body" sz="quarter" idx="12"/>
          </p:nvPr>
        </p:nvSpPr>
        <p:spPr>
          <a:xfrm>
            <a:off x="695324" y="464147"/>
            <a:ext cx="11226709" cy="720000"/>
          </a:xfrm>
        </p:spPr>
        <p:txBody>
          <a:bodyPr>
            <a:normAutofit/>
          </a:bodyPr>
          <a:lstStyle/>
          <a:p>
            <a:r>
              <a:rPr lang="fr-FR" sz="2000" dirty="0"/>
              <a:t>Annexes / Liens utiles </a:t>
            </a:r>
            <a:r>
              <a:rPr lang="fr-FR" sz="2000" dirty="0">
                <a:sym typeface="Wingdings" panose="05000000000000000000" pitchFamily="2" charset="2"/>
              </a:rPr>
              <a:t> tableau synthèse </a:t>
            </a:r>
            <a:r>
              <a:rPr lang="fr-FR" sz="2000" dirty="0">
                <a:solidFill>
                  <a:srgbClr val="0070C0"/>
                </a:solidFill>
                <a:sym typeface="Wingdings" panose="05000000000000000000" pitchFamily="2" charset="2"/>
              </a:rPr>
              <a:t>OPTIMO / OPTIMO Créateurs / OPTIMO Situ</a:t>
            </a:r>
            <a:endParaRPr lang="fr-FR" sz="2000" dirty="0"/>
          </a:p>
        </p:txBody>
      </p:sp>
    </p:spTree>
    <p:extLst>
      <p:ext uri="{BB962C8B-B14F-4D97-AF65-F5344CB8AC3E}">
        <p14:creationId xmlns:p14="http://schemas.microsoft.com/office/powerpoint/2010/main" val="1455388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CF1864B0-3D4E-4B65-B7FC-819A385FB87B}"/>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Ellipse 2">
            <a:extLst>
              <a:ext uri="{FF2B5EF4-FFF2-40B4-BE49-F238E27FC236}">
                <a16:creationId xmlns:a16="http://schemas.microsoft.com/office/drawing/2014/main" id="{927A869F-3AE8-479E-8594-E06AB283FBCE}"/>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e 3">
            <a:extLst>
              <a:ext uri="{FF2B5EF4-FFF2-40B4-BE49-F238E27FC236}">
                <a16:creationId xmlns:a16="http://schemas.microsoft.com/office/drawing/2014/main" id="{9E056450-088D-4FC9-84F4-787DC1DE508A}"/>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AF03EC4B-CEC8-4680-ADA2-1844576FD0AF}"/>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Connecteur droit 5">
              <a:extLst>
                <a:ext uri="{FF2B5EF4-FFF2-40B4-BE49-F238E27FC236}">
                  <a16:creationId xmlns:a16="http://schemas.microsoft.com/office/drawing/2014/main" id="{4E19F3B7-8B0F-417A-888F-C9D97FA5DEBB}"/>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7779AC40-68FD-451C-A581-9CC95E880FA3}"/>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D0092C64-F9EC-4643-90C4-F3522E66D739}"/>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480371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F1B93D31-E97C-4757-816B-1C2F6C0AAF71}"/>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Ellipse 2">
            <a:extLst>
              <a:ext uri="{FF2B5EF4-FFF2-40B4-BE49-F238E27FC236}">
                <a16:creationId xmlns:a16="http://schemas.microsoft.com/office/drawing/2014/main" id="{719DF98A-4E16-48D1-BA40-A4833E521EEB}"/>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e 3">
            <a:extLst>
              <a:ext uri="{FF2B5EF4-FFF2-40B4-BE49-F238E27FC236}">
                <a16:creationId xmlns:a16="http://schemas.microsoft.com/office/drawing/2014/main" id="{36F23D84-A91B-4349-9125-E60CB3A0E7EE}"/>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63A0EC83-6A64-46C7-A2F5-526EBE17882D}"/>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Connecteur droit 5">
              <a:extLst>
                <a:ext uri="{FF2B5EF4-FFF2-40B4-BE49-F238E27FC236}">
                  <a16:creationId xmlns:a16="http://schemas.microsoft.com/office/drawing/2014/main" id="{C77FFB29-8749-4CAB-9EBF-CEF9E9385880}"/>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D04684C2-7125-4BF8-9231-4D76228BF754}"/>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2A0DA5C2-2FC4-4035-90E9-0CBA4082399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40934099"/>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D7685D50FC222545853BED558FEC142C" ma:contentTypeVersion="15" ma:contentTypeDescription="Crée un document." ma:contentTypeScope="" ma:versionID="181f6a1c56644aa99dac88bb85c41509">
  <xsd:schema xmlns:xsd="http://www.w3.org/2001/XMLSchema" xmlns:xs="http://www.w3.org/2001/XMLSchema" xmlns:p="http://schemas.microsoft.com/office/2006/metadata/properties" xmlns:ns2="e85a251b-a9eb-4960-a579-a2f6573062c1" xmlns:ns3="9c2a82c5-7382-469d-9a70-51880d8bc67c" targetNamespace="http://schemas.microsoft.com/office/2006/metadata/properties" ma:root="true" ma:fieldsID="d95b44ecae68fb8b7a6f1c1fb4fb1cb7" ns2:_="" ns3:_="">
    <xsd:import namespace="e85a251b-a9eb-4960-a579-a2f6573062c1"/>
    <xsd:import namespace="9c2a82c5-7382-469d-9a70-51880d8bc67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GenerationTime" minOccurs="0"/>
                <xsd:element ref="ns3:MediaServiceEventHashCode" minOccurs="0"/>
                <xsd:element ref="ns3:MediaServiceOCR"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a251b-a9eb-4960-a579-a2f6573062c1"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b6a2abaa-9f04-47b4-b3e8-4ef882d4f22d}" ma:internalName="TaxCatchAll" ma:showField="CatchAllData" ma:web="e85a251b-a9eb-4960-a579-a2f6573062c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2a82c5-7382-469d-9a70-51880d8bc67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85a251b-a9eb-4960-a579-a2f6573062c1" xsi:nil="true"/>
    <lcf76f155ced4ddcb4097134ff3c332f xmlns="9c2a82c5-7382-469d-9a70-51880d8bc67c">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3B81B3F9-D0FA-478B-9987-7B96D9814A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5a251b-a9eb-4960-a579-a2f6573062c1"/>
    <ds:schemaRef ds:uri="9c2a82c5-7382-469d-9a70-51880d8bc6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515AA-57AE-4459-BE05-37022DA03708}">
  <ds:schemaRefs>
    <ds:schemaRef ds:uri="http://schemas.microsoft.com/office/2006/metadata/properties"/>
    <ds:schemaRef ds:uri="e85a251b-a9eb-4960-a579-a2f6573062c1"/>
    <ds:schemaRef ds:uri="http://purl.org/dc/term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9c2a82c5-7382-469d-9a70-51880d8bc67c"/>
    <ds:schemaRef ds:uri="http://www.w3.org/XML/1998/namespace"/>
    <ds:schemaRef ds:uri="http://purl.org/dc/dcmitype/"/>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11740</TotalTime>
  <Words>828</Words>
  <Application>Microsoft Office PowerPoint</Application>
  <PresentationFormat>Grand écran</PresentationFormat>
  <Paragraphs>130</Paragraphs>
  <Slides>20</Slides>
  <Notes>2</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20</vt:i4>
      </vt:variant>
    </vt:vector>
  </HeadingPairs>
  <TitlesOfParts>
    <vt:vector size="30" baseType="lpstr">
      <vt:lpstr>Arial</vt:lpstr>
      <vt:lpstr>Arial (corps)</vt:lpstr>
      <vt:lpstr>Arial Black</vt:lpstr>
      <vt:lpstr>Calibri</vt:lpstr>
      <vt:lpstr>Calibri Light</vt:lpstr>
      <vt:lpstr>Montserrat Black</vt:lpstr>
      <vt:lpstr>Montserrat ExtraBold</vt:lpstr>
      <vt:lpstr>Montserrat SemiBold</vt:lpstr>
      <vt:lpstr>Wingdings</vt:lpstr>
      <vt:lpstr>Thème Office</vt:lpstr>
      <vt:lpstr>L’HEBDO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POIGNANT Anne [CEGEE]</cp:lastModifiedBy>
  <cp:revision>427</cp:revision>
  <cp:lastPrinted>2023-02-20T10:00:38Z</cp:lastPrinted>
  <dcterms:created xsi:type="dcterms:W3CDTF">2020-06-24T09:20:11Z</dcterms:created>
  <dcterms:modified xsi:type="dcterms:W3CDTF">2023-10-27T15:07:11Z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0x010100D7685D50FC222545853BED558FEC142C</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y fmtid="{D5CDD505-2E9C-101B-9397-08002B2CF9AE}" pid="9" name="MediaServiceImageTags">
    <vt:lpwstr/>
  </property>
</Properties>
</file>