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3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4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5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6.xml" ContentType="application/vnd.openxmlformats-officedocument.theme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7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theme/theme8.xml" ContentType="application/vnd.openxmlformats-officedocument.theme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ppt/theme/theme11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7" r:id="rId4"/>
    <p:sldMasterId id="2147483776" r:id="rId5"/>
    <p:sldMasterId id="2147483795" r:id="rId6"/>
    <p:sldMasterId id="2147483785" r:id="rId7"/>
    <p:sldMasterId id="2147483818" r:id="rId8"/>
    <p:sldMasterId id="2147483826" r:id="rId9"/>
    <p:sldMasterId id="2147483834" r:id="rId10"/>
    <p:sldMasterId id="2147483842" r:id="rId11"/>
    <p:sldMasterId id="2147483858" r:id="rId12"/>
  </p:sldMasterIdLst>
  <p:notesMasterIdLst>
    <p:notesMasterId r:id="rId25"/>
  </p:notesMasterIdLst>
  <p:handoutMasterIdLst>
    <p:handoutMasterId r:id="rId26"/>
  </p:handoutMasterIdLst>
  <p:sldIdLst>
    <p:sldId id="286" r:id="rId13"/>
    <p:sldId id="289" r:id="rId14"/>
    <p:sldId id="303" r:id="rId15"/>
    <p:sldId id="310" r:id="rId16"/>
    <p:sldId id="311" r:id="rId17"/>
    <p:sldId id="312" r:id="rId18"/>
    <p:sldId id="309" r:id="rId19"/>
    <p:sldId id="313" r:id="rId20"/>
    <p:sldId id="314" r:id="rId21"/>
    <p:sldId id="315" r:id="rId22"/>
    <p:sldId id="316" r:id="rId23"/>
    <p:sldId id="317" r:id="rId24"/>
  </p:sldIdLst>
  <p:sldSz cx="9144000" cy="6858000" type="screen4x3"/>
  <p:notesSz cx="7099300" cy="1023461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  <p:ext uri="{2D200454-40CA-4A62-9FC3-DE9A4176ACB9}">
      <p15:notes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B0F2D"/>
    <a:srgbClr val="EA9922"/>
    <a:srgbClr val="581D41"/>
    <a:srgbClr val="DE6225"/>
    <a:srgbClr val="BFBFBF"/>
    <a:srgbClr val="A79C86"/>
    <a:srgbClr val="FFDDED"/>
    <a:srgbClr val="FFDDDD"/>
    <a:srgbClr val="D3CEC3"/>
    <a:srgbClr val="F7DAA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7717" autoAdjust="0"/>
    <p:restoredTop sz="94629" autoAdjust="0"/>
  </p:normalViewPr>
  <p:slideViewPr>
    <p:cSldViewPr snapToGrid="0">
      <p:cViewPr>
        <p:scale>
          <a:sx n="120" d="100"/>
          <a:sy n="120" d="100"/>
        </p:scale>
        <p:origin x="-1374" y="138"/>
      </p:cViewPr>
      <p:guideLst>
        <p:guide orient="horz" pos="693"/>
        <p:guide orient="horz" pos="4005"/>
        <p:guide orient="horz" pos="4319"/>
        <p:guide orient="horz" pos="167"/>
        <p:guide orient="horz" pos="853"/>
        <p:guide pos="188"/>
        <p:guide pos="5602"/>
        <p:guide pos="48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26" d="100"/>
          <a:sy n="26" d="100"/>
        </p:scale>
        <p:origin x="-1116" y="-114"/>
      </p:cViewPr>
      <p:guideLst>
        <p:guide orient="horz" pos="3223"/>
        <p:guide pos="2235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" Target="slides/slide1.xml"/><Relationship Id="rId18" Type="http://schemas.openxmlformats.org/officeDocument/2006/relationships/slide" Target="slides/slide6.xml"/><Relationship Id="rId26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9.xml"/><Relationship Id="rId7" Type="http://schemas.openxmlformats.org/officeDocument/2006/relationships/slideMaster" Target="slideMasters/slideMaster4.xml"/><Relationship Id="rId12" Type="http://schemas.openxmlformats.org/officeDocument/2006/relationships/slideMaster" Target="slideMasters/slideMaster9.xml"/><Relationship Id="rId17" Type="http://schemas.openxmlformats.org/officeDocument/2006/relationships/slide" Target="slides/slide5.xml"/><Relationship Id="rId25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4.xml"/><Relationship Id="rId20" Type="http://schemas.openxmlformats.org/officeDocument/2006/relationships/slide" Target="slides/slide8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Master" Target="slideMasters/slideMaster8.xml"/><Relationship Id="rId24" Type="http://schemas.openxmlformats.org/officeDocument/2006/relationships/slide" Target="slides/slide12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3.xml"/><Relationship Id="rId23" Type="http://schemas.openxmlformats.org/officeDocument/2006/relationships/slide" Target="slides/slide11.xml"/><Relationship Id="rId28" Type="http://schemas.openxmlformats.org/officeDocument/2006/relationships/viewProps" Target="viewProps.xml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7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2.xml"/><Relationship Id="rId22" Type="http://schemas.openxmlformats.org/officeDocument/2006/relationships/slide" Target="slides/slide10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3508"/>
          </a:xfrm>
          <a:prstGeom prst="rect">
            <a:avLst/>
          </a:prstGeom>
        </p:spPr>
        <p:txBody>
          <a:bodyPr vert="horz" lIns="95500" tIns="47750" rIns="95500" bIns="47750" rtlCol="0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4021294" y="0"/>
            <a:ext cx="3076363" cy="513508"/>
          </a:xfrm>
          <a:prstGeom prst="rect">
            <a:avLst/>
          </a:prstGeom>
        </p:spPr>
        <p:txBody>
          <a:bodyPr vert="horz" lIns="95500" tIns="47750" rIns="95500" bIns="47750" rtlCol="0"/>
          <a:lstStyle>
            <a:lvl1pPr algn="r">
              <a:defRPr sz="1300"/>
            </a:lvl1pPr>
          </a:lstStyle>
          <a:p>
            <a:fld id="{F77A0AB4-7775-4FC7-B8A1-46CFA9F0F0E9}" type="datetimeFigureOut">
              <a:rPr lang="fr-FR" smtClean="0"/>
              <a:t>31/01/2019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721108"/>
            <a:ext cx="3076363" cy="513507"/>
          </a:xfrm>
          <a:prstGeom prst="rect">
            <a:avLst/>
          </a:prstGeom>
        </p:spPr>
        <p:txBody>
          <a:bodyPr vert="horz" lIns="95500" tIns="47750" rIns="95500" bIns="47750" rtlCol="0" anchor="b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4021294" y="9721108"/>
            <a:ext cx="3076363" cy="513507"/>
          </a:xfrm>
          <a:prstGeom prst="rect">
            <a:avLst/>
          </a:prstGeom>
        </p:spPr>
        <p:txBody>
          <a:bodyPr vert="horz" lIns="95500" tIns="47750" rIns="95500" bIns="47750" rtlCol="0" anchor="b"/>
          <a:lstStyle>
            <a:lvl1pPr algn="r">
              <a:defRPr sz="1300"/>
            </a:lvl1pPr>
          </a:lstStyle>
          <a:p>
            <a:fld id="{964C3968-A1B5-4F38-B712-C964C7D4F43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5897035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3508"/>
          </a:xfrm>
          <a:prstGeom prst="rect">
            <a:avLst/>
          </a:prstGeom>
        </p:spPr>
        <p:txBody>
          <a:bodyPr vert="horz" lIns="95500" tIns="47750" rIns="95500" bIns="47750" rtlCol="0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513508"/>
          </a:xfrm>
          <a:prstGeom prst="rect">
            <a:avLst/>
          </a:prstGeom>
        </p:spPr>
        <p:txBody>
          <a:bodyPr vert="horz" lIns="95500" tIns="47750" rIns="95500" bIns="47750" rtlCol="0"/>
          <a:lstStyle>
            <a:lvl1pPr algn="r">
              <a:defRPr sz="1300"/>
            </a:lvl1pPr>
          </a:lstStyle>
          <a:p>
            <a:fld id="{11D46B69-4552-46CB-8059-651E9FE79FD0}" type="datetimeFigureOut">
              <a:rPr lang="fr-FR" smtClean="0"/>
              <a:t>31/01/2019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500" tIns="47750" rIns="95500" bIns="4775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709930" y="4925408"/>
            <a:ext cx="5679440" cy="4029879"/>
          </a:xfrm>
          <a:prstGeom prst="rect">
            <a:avLst/>
          </a:prstGeom>
        </p:spPr>
        <p:txBody>
          <a:bodyPr vert="horz" lIns="95500" tIns="47750" rIns="95500" bIns="47750" rtlCol="0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721108"/>
            <a:ext cx="3076363" cy="513507"/>
          </a:xfrm>
          <a:prstGeom prst="rect">
            <a:avLst/>
          </a:prstGeom>
        </p:spPr>
        <p:txBody>
          <a:bodyPr vert="horz" lIns="95500" tIns="47750" rIns="95500" bIns="47750" rtlCol="0" anchor="b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4021294" y="9721108"/>
            <a:ext cx="3076363" cy="513507"/>
          </a:xfrm>
          <a:prstGeom prst="rect">
            <a:avLst/>
          </a:prstGeom>
        </p:spPr>
        <p:txBody>
          <a:bodyPr vert="horz" lIns="95500" tIns="47750" rIns="95500" bIns="47750" rtlCol="0" anchor="b"/>
          <a:lstStyle>
            <a:lvl1pPr algn="r">
              <a:defRPr sz="1300"/>
            </a:lvl1pPr>
          </a:lstStyle>
          <a:p>
            <a:fld id="{5E6C0AB7-84EE-46A7-ACC8-EBAB7933124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561873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274964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6.jp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6.jpg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6.jpg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6.jpg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6.jpg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6.jpg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6.jpg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8.xml"/></Relationships>
</file>

<file path=ppt/slideLayouts/_rels/slideLayout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Relationship Id="rId4" Type="http://schemas.openxmlformats.org/officeDocument/2006/relationships/image" Target="../media/image6.jpg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323242" y="6130658"/>
            <a:ext cx="2287622" cy="513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485058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249471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913089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594178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rgbClr val="FFDDDD"/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rgbClr val="FFDDDD"/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079829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892909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92749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9144000" cy="61211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Rectangle 1"/>
          <p:cNvSpPr/>
          <p:nvPr userDrawn="1"/>
        </p:nvSpPr>
        <p:spPr>
          <a:xfrm>
            <a:off x="-1" y="6260951"/>
            <a:ext cx="7018317" cy="5970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391193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250143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481087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923805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106721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311949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5906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56870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814012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743390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761467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770508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844191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5" y="6404444"/>
            <a:ext cx="1393405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521839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5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5" y="6404444"/>
            <a:ext cx="1393405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459292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5" y="6404444"/>
            <a:ext cx="1393405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085356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rgbClr val="F7DAAF"/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rgbClr val="F7DAAF"/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5" y="6404444"/>
            <a:ext cx="1393405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660266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5" y="6404444"/>
            <a:ext cx="1393405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615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5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6911"/>
            <a:ext cx="1393405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653627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6911"/>
            <a:ext cx="1393405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773123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2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6911"/>
            <a:ext cx="1393405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736219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6911"/>
            <a:ext cx="1393405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69503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6911"/>
            <a:ext cx="1393405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866468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6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7082"/>
            <a:ext cx="1393405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83437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3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7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7082"/>
            <a:ext cx="1393405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064404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3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9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7082"/>
            <a:ext cx="1393405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06890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10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7082"/>
            <a:ext cx="1393405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611585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  <p:pic>
        <p:nvPicPr>
          <p:cNvPr id="10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7082"/>
            <a:ext cx="1393405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519828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56651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100140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066012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997916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70473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074985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2625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14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20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723360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133098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762684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382045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457436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37502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908050" y="1321481"/>
            <a:ext cx="8542338" cy="45150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685218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5742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038801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01923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993205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06109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431692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640181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790594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30955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198872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35953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85829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31107" y="1621971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812818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835741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188406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332429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39357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986165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661889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47665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018203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41433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24210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4.xml"/><Relationship Id="rId10" Type="http://schemas.openxmlformats.org/officeDocument/2006/relationships/image" Target="../media/image6.jpg"/><Relationship Id="rId4" Type="http://schemas.openxmlformats.org/officeDocument/2006/relationships/slideLayout" Target="../slideLayouts/slideLayout13.xml"/><Relationship Id="rId9" Type="http://schemas.openxmlformats.org/officeDocument/2006/relationships/image" Target="../media/image5.emf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9.xml"/><Relationship Id="rId18" Type="http://schemas.openxmlformats.org/officeDocument/2006/relationships/slideLayout" Target="../slideLayouts/slideLayout34.xml"/><Relationship Id="rId3" Type="http://schemas.openxmlformats.org/officeDocument/2006/relationships/slideLayout" Target="../slideLayouts/slideLayout19.xml"/><Relationship Id="rId21" Type="http://schemas.openxmlformats.org/officeDocument/2006/relationships/slideLayout" Target="../slideLayouts/slideLayout37.xml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17" Type="http://schemas.openxmlformats.org/officeDocument/2006/relationships/slideLayout" Target="../slideLayouts/slideLayout33.xml"/><Relationship Id="rId25" Type="http://schemas.openxmlformats.org/officeDocument/2006/relationships/image" Target="../media/image6.jpg"/><Relationship Id="rId2" Type="http://schemas.openxmlformats.org/officeDocument/2006/relationships/slideLayout" Target="../slideLayouts/slideLayout18.xml"/><Relationship Id="rId16" Type="http://schemas.openxmlformats.org/officeDocument/2006/relationships/slideLayout" Target="../slideLayouts/slideLayout32.xml"/><Relationship Id="rId20" Type="http://schemas.openxmlformats.org/officeDocument/2006/relationships/slideLayout" Target="../slideLayouts/slideLayout36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24" Type="http://schemas.openxmlformats.org/officeDocument/2006/relationships/image" Target="../media/image7.emf"/><Relationship Id="rId5" Type="http://schemas.openxmlformats.org/officeDocument/2006/relationships/slideLayout" Target="../slideLayouts/slideLayout21.xml"/><Relationship Id="rId15" Type="http://schemas.openxmlformats.org/officeDocument/2006/relationships/slideLayout" Target="../slideLayouts/slideLayout31.xml"/><Relationship Id="rId23" Type="http://schemas.openxmlformats.org/officeDocument/2006/relationships/theme" Target="../theme/theme3.xml"/><Relationship Id="rId10" Type="http://schemas.openxmlformats.org/officeDocument/2006/relationships/slideLayout" Target="../slideLayouts/slideLayout26.xml"/><Relationship Id="rId19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slideLayout" Target="../slideLayouts/slideLayout30.xml"/><Relationship Id="rId22" Type="http://schemas.openxmlformats.org/officeDocument/2006/relationships/slideLayout" Target="../slideLayouts/slideLayout38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theme" Target="../theme/theme4.xml"/><Relationship Id="rId3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5.xml"/><Relationship Id="rId2" Type="http://schemas.openxmlformats.org/officeDocument/2006/relationships/slideLayout" Target="../slideLayouts/slideLayout40.xml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5" Type="http://schemas.openxmlformats.org/officeDocument/2006/relationships/slideLayout" Target="../slideLayouts/slideLayout43.xml"/><Relationship Id="rId10" Type="http://schemas.openxmlformats.org/officeDocument/2006/relationships/image" Target="../media/image6.jpg"/><Relationship Id="rId4" Type="http://schemas.openxmlformats.org/officeDocument/2006/relationships/slideLayout" Target="../slideLayouts/slideLayout42.xml"/><Relationship Id="rId9" Type="http://schemas.openxmlformats.org/officeDocument/2006/relationships/image" Target="../media/image11.jpe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theme" Target="../theme/theme5.xml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5" Type="http://schemas.openxmlformats.org/officeDocument/2006/relationships/slideLayout" Target="../slideLayouts/slideLayout50.xml"/><Relationship Id="rId4" Type="http://schemas.openxmlformats.org/officeDocument/2006/relationships/slideLayout" Target="../slideLayouts/slideLayout49.xml"/><Relationship Id="rId9" Type="http://schemas.openxmlformats.org/officeDocument/2006/relationships/image" Target="../media/image6.jp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theme" Target="../theme/theme6.xml"/><Relationship Id="rId3" Type="http://schemas.openxmlformats.org/officeDocument/2006/relationships/slideLayout" Target="../slideLayouts/slideLayout55.xml"/><Relationship Id="rId7" Type="http://schemas.openxmlformats.org/officeDocument/2006/relationships/slideLayout" Target="../slideLayouts/slideLayout59.xml"/><Relationship Id="rId2" Type="http://schemas.openxmlformats.org/officeDocument/2006/relationships/slideLayout" Target="../slideLayouts/slideLayout54.xml"/><Relationship Id="rId1" Type="http://schemas.openxmlformats.org/officeDocument/2006/relationships/slideLayout" Target="../slideLayouts/slideLayout53.xml"/><Relationship Id="rId6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7.xml"/><Relationship Id="rId4" Type="http://schemas.openxmlformats.org/officeDocument/2006/relationships/slideLayout" Target="../slideLayouts/slideLayout56.xml"/><Relationship Id="rId9" Type="http://schemas.openxmlformats.org/officeDocument/2006/relationships/image" Target="../media/image6.jp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theme" Target="../theme/theme7.xml"/><Relationship Id="rId3" Type="http://schemas.openxmlformats.org/officeDocument/2006/relationships/slideLayout" Target="../slideLayouts/slideLayout62.xml"/><Relationship Id="rId7" Type="http://schemas.openxmlformats.org/officeDocument/2006/relationships/slideLayout" Target="../slideLayouts/slideLayout66.xml"/><Relationship Id="rId2" Type="http://schemas.openxmlformats.org/officeDocument/2006/relationships/slideLayout" Target="../slideLayouts/slideLayout61.xml"/><Relationship Id="rId1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5.xml"/><Relationship Id="rId5" Type="http://schemas.openxmlformats.org/officeDocument/2006/relationships/slideLayout" Target="../slideLayouts/slideLayout64.xml"/><Relationship Id="rId4" Type="http://schemas.openxmlformats.org/officeDocument/2006/relationships/slideLayout" Target="../slideLayouts/slideLayout63.xml"/><Relationship Id="rId9" Type="http://schemas.openxmlformats.org/officeDocument/2006/relationships/image" Target="../media/image6.jp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theme" Target="../theme/theme8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5" Type="http://schemas.openxmlformats.org/officeDocument/2006/relationships/slideLayout" Target="../slideLayouts/slideLayout71.xml"/><Relationship Id="rId4" Type="http://schemas.openxmlformats.org/officeDocument/2006/relationships/slideLayout" Target="../slideLayouts/slideLayout70.xml"/><Relationship Id="rId9" Type="http://schemas.openxmlformats.org/officeDocument/2006/relationships/image" Target="../media/image6.jp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theme" Target="../theme/theme9.xml"/><Relationship Id="rId3" Type="http://schemas.openxmlformats.org/officeDocument/2006/relationships/slideLayout" Target="../slideLayouts/slideLayout76.xml"/><Relationship Id="rId7" Type="http://schemas.openxmlformats.org/officeDocument/2006/relationships/slideLayout" Target="../slideLayouts/slideLayout80.xml"/><Relationship Id="rId2" Type="http://schemas.openxmlformats.org/officeDocument/2006/relationships/slideLayout" Target="../slideLayouts/slideLayout75.xml"/><Relationship Id="rId1" Type="http://schemas.openxmlformats.org/officeDocument/2006/relationships/slideLayout" Target="../slideLayouts/slideLayout74.xml"/><Relationship Id="rId6" Type="http://schemas.openxmlformats.org/officeDocument/2006/relationships/slideLayout" Target="../slideLayouts/slideLayout79.xml"/><Relationship Id="rId5" Type="http://schemas.openxmlformats.org/officeDocument/2006/relationships/slideLayout" Target="../slideLayouts/slideLayout78.xml"/><Relationship Id="rId4" Type="http://schemas.openxmlformats.org/officeDocument/2006/relationships/slideLayout" Target="../slideLayouts/slideLayout77.xml"/><Relationship Id="rId9" Type="http://schemas.openxmlformats.org/officeDocument/2006/relationships/image" Target="../media/image6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BFBFB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rgbClr val="EA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8" name="Image 1"/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781800" y="6297049"/>
            <a:ext cx="2098049" cy="4707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283183" y="6358677"/>
            <a:ext cx="277813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‹N°›</a:t>
            </a:fld>
            <a:endParaRPr lang="fr-FR" sz="700" dirty="0"/>
          </a:p>
        </p:txBody>
      </p:sp>
      <p:sp>
        <p:nvSpPr>
          <p:cNvPr id="43" name="Espace réservé de la date 3"/>
          <p:cNvSpPr txBox="1">
            <a:spLocks noGrp="1"/>
          </p:cNvSpPr>
          <p:nvPr userDrawn="1"/>
        </p:nvSpPr>
        <p:spPr bwMode="auto">
          <a:xfrm>
            <a:off x="766988" y="6357938"/>
            <a:ext cx="6463152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 smtClean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TITRE DE LA PRÉSENTATION</a:t>
            </a:r>
          </a:p>
        </p:txBody>
      </p:sp>
    </p:spTree>
    <p:extLst>
      <p:ext uri="{BB962C8B-B14F-4D97-AF65-F5344CB8AC3E}">
        <p14:creationId xmlns:p14="http://schemas.microsoft.com/office/powerpoint/2010/main" val="9180559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8" r:id="rId1"/>
    <p:sldLayoutId id="2147483769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882" r:id="rId8"/>
    <p:sldLayoutId id="2147483881" r:id="rId9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283183" y="6358677"/>
            <a:ext cx="277813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‹N°›</a:t>
            </a:fld>
            <a:endParaRPr lang="fr-FR" sz="700" dirty="0"/>
          </a:p>
        </p:txBody>
      </p:sp>
      <p:sp>
        <p:nvSpPr>
          <p:cNvPr id="43" name="Espace réservé de la date 3"/>
          <p:cNvSpPr txBox="1">
            <a:spLocks noGrp="1"/>
          </p:cNvSpPr>
          <p:nvPr userDrawn="1"/>
        </p:nvSpPr>
        <p:spPr bwMode="auto">
          <a:xfrm>
            <a:off x="766988" y="6357938"/>
            <a:ext cx="6463152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 smtClean="0">
                <a:solidFill>
                  <a:schemeClr val="bg2"/>
                </a:solidFill>
                <a:latin typeface="Arial Narrow" panose="020B0606020202030204" pitchFamily="34" charset="0"/>
              </a:rPr>
              <a:t>TITRE DE LA PRÉSENTATION</a:t>
            </a:r>
          </a:p>
        </p:txBody>
      </p:sp>
      <p:pic>
        <p:nvPicPr>
          <p:cNvPr id="16" name="Image 15" descr="Griffetaupe.pdf"/>
          <p:cNvPicPr>
            <a:picLocks noChangeAspect="1"/>
          </p:cNvPicPr>
          <p:nvPr userDrawn="1"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05" t="18838" r="13858" b="13592"/>
          <a:stretch/>
        </p:blipFill>
        <p:spPr>
          <a:xfrm>
            <a:off x="649320" y="6343712"/>
            <a:ext cx="1212534" cy="311074"/>
          </a:xfrm>
          <a:prstGeom prst="rect">
            <a:avLst/>
          </a:prstGeom>
        </p:spPr>
      </p:pic>
      <p:pic>
        <p:nvPicPr>
          <p:cNvPr id="17" name="Image 1"/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333035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9" r:id="rId1"/>
    <p:sldLayoutId id="2147483778" r:id="rId2"/>
    <p:sldLayoutId id="2147483779" r:id="rId3"/>
    <p:sldLayoutId id="2147483780" r:id="rId4"/>
    <p:sldLayoutId id="2147483781" r:id="rId5"/>
    <p:sldLayoutId id="2147483782" r:id="rId6"/>
    <p:sldLayoutId id="2147483783" r:id="rId7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283183" y="6358677"/>
            <a:ext cx="277813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‹N°›</a:t>
            </a:fld>
            <a:endParaRPr lang="fr-FR" sz="700" dirty="0"/>
          </a:p>
        </p:txBody>
      </p:sp>
      <p:sp>
        <p:nvSpPr>
          <p:cNvPr id="43" name="Espace réservé de la date 3"/>
          <p:cNvSpPr txBox="1">
            <a:spLocks noGrp="1"/>
          </p:cNvSpPr>
          <p:nvPr userDrawn="1"/>
        </p:nvSpPr>
        <p:spPr bwMode="auto">
          <a:xfrm>
            <a:off x="766988" y="6357938"/>
            <a:ext cx="6463152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 smtClean="0">
                <a:solidFill>
                  <a:schemeClr val="bg2"/>
                </a:solidFill>
                <a:latin typeface="Arial Narrow" panose="020B0606020202030204" pitchFamily="34" charset="0"/>
              </a:rPr>
              <a:t>TITRE DE LA PRÉSENTATION</a:t>
            </a:r>
          </a:p>
        </p:txBody>
      </p:sp>
      <p:pic>
        <p:nvPicPr>
          <p:cNvPr id="17" name="Image 16" descr="GRIFFE_PRO 2.pdf"/>
          <p:cNvPicPr>
            <a:picLocks noChangeAspect="1"/>
          </p:cNvPicPr>
          <p:nvPr userDrawn="1"/>
        </p:nvPicPr>
        <p:blipFill rotWithShape="1"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64" t="31060" r="9107" b="31740"/>
          <a:stretch/>
        </p:blipFill>
        <p:spPr>
          <a:xfrm>
            <a:off x="644715" y="6405772"/>
            <a:ext cx="1393405" cy="154101"/>
          </a:xfrm>
          <a:prstGeom prst="rect">
            <a:avLst/>
          </a:prstGeom>
        </p:spPr>
      </p:pic>
      <p:pic>
        <p:nvPicPr>
          <p:cNvPr id="16" name="Image 1"/>
          <p:cNvPicPr>
            <a:picLocks noChangeAspect="1"/>
          </p:cNvPicPr>
          <p:nvPr userDrawn="1"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392066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0" r:id="rId1"/>
    <p:sldLayoutId id="2147483797" r:id="rId2"/>
    <p:sldLayoutId id="2147483798" r:id="rId3"/>
    <p:sldLayoutId id="2147483799" r:id="rId4"/>
    <p:sldLayoutId id="2147483800" r:id="rId5"/>
    <p:sldLayoutId id="2147483801" r:id="rId6"/>
    <p:sldLayoutId id="2147483802" r:id="rId7"/>
    <p:sldLayoutId id="2147483803" r:id="rId8"/>
    <p:sldLayoutId id="2147483804" r:id="rId9"/>
    <p:sldLayoutId id="2147483805" r:id="rId10"/>
    <p:sldLayoutId id="2147483806" r:id="rId11"/>
    <p:sldLayoutId id="2147483807" r:id="rId12"/>
    <p:sldLayoutId id="2147483808" r:id="rId13"/>
    <p:sldLayoutId id="2147483809" r:id="rId14"/>
    <p:sldLayoutId id="2147483810" r:id="rId15"/>
    <p:sldLayoutId id="2147483811" r:id="rId16"/>
    <p:sldLayoutId id="2147483812" r:id="rId17"/>
    <p:sldLayoutId id="2147483813" r:id="rId18"/>
    <p:sldLayoutId id="2147483814" r:id="rId19"/>
    <p:sldLayoutId id="2147483815" r:id="rId20"/>
    <p:sldLayoutId id="2147483816" r:id="rId21"/>
    <p:sldLayoutId id="2147483817" r:id="rId22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283183" y="6358677"/>
            <a:ext cx="277813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‹N°›</a:t>
            </a:fld>
            <a:endParaRPr lang="fr-FR" sz="700" dirty="0"/>
          </a:p>
        </p:txBody>
      </p:sp>
      <p:sp>
        <p:nvSpPr>
          <p:cNvPr id="43" name="Espace réservé de la date 3"/>
          <p:cNvSpPr txBox="1">
            <a:spLocks noGrp="1"/>
          </p:cNvSpPr>
          <p:nvPr userDrawn="1"/>
        </p:nvSpPr>
        <p:spPr bwMode="auto">
          <a:xfrm>
            <a:off x="766988" y="6357938"/>
            <a:ext cx="6463152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 smtClean="0">
                <a:solidFill>
                  <a:schemeClr val="bg2"/>
                </a:solidFill>
                <a:latin typeface="Arial Narrow" panose="020B0606020202030204" pitchFamily="34" charset="0"/>
              </a:rPr>
              <a:t>TITRE DE LA PRÉSENTATION</a:t>
            </a:r>
          </a:p>
        </p:txBody>
      </p:sp>
      <p:pic>
        <p:nvPicPr>
          <p:cNvPr id="17" name="Image 16" descr="Capture d’écran 2014-02-18 à 17.45.05.jpg"/>
          <p:cNvPicPr>
            <a:picLocks noChangeAspect="1"/>
          </p:cNvPicPr>
          <p:nvPr userDrawn="1"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96" b="6648"/>
          <a:stretch/>
        </p:blipFill>
        <p:spPr>
          <a:xfrm>
            <a:off x="640859" y="6334332"/>
            <a:ext cx="1419295" cy="349920"/>
          </a:xfrm>
          <a:prstGeom prst="rect">
            <a:avLst/>
          </a:prstGeom>
        </p:spPr>
      </p:pic>
      <p:pic>
        <p:nvPicPr>
          <p:cNvPr id="16" name="Image 1"/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50459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1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6" name="Groupe 25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27" name="Rectangle 26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9E0827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28" name="Rectangle 27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9" name="Rectangle 28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31" name="Espace réservé du texte 22"/>
          <p:cNvSpPr txBox="1">
            <a:spLocks/>
          </p:cNvSpPr>
          <p:nvPr userDrawn="1"/>
        </p:nvSpPr>
        <p:spPr>
          <a:xfrm>
            <a:off x="766988" y="357374"/>
            <a:ext cx="8059406" cy="709426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28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mtClean="0"/>
              <a:t>TITRE DE LA partie</a:t>
            </a:r>
            <a:endParaRPr lang="fr-FR" dirty="0"/>
          </a:p>
        </p:txBody>
      </p:sp>
      <p:sp>
        <p:nvSpPr>
          <p:cNvPr id="32" name="ZoneTexte 31"/>
          <p:cNvSpPr txBox="1"/>
          <p:nvPr userDrawn="1"/>
        </p:nvSpPr>
        <p:spPr>
          <a:xfrm>
            <a:off x="629705" y="6394320"/>
            <a:ext cx="1827056" cy="2308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l"/>
            <a:r>
              <a:rPr lang="fr-FR" sz="900" b="1" dirty="0" smtClean="0">
                <a:solidFill>
                  <a:srgbClr val="9E0827"/>
                </a:solidFill>
                <a:latin typeface="Arial Narrow" panose="020B0606020202030204" pitchFamily="34" charset="0"/>
              </a:rPr>
              <a:t>ENTREPRISES</a:t>
            </a:r>
            <a:endParaRPr lang="fr-FR" sz="900" b="1" dirty="0">
              <a:solidFill>
                <a:srgbClr val="9E0827"/>
              </a:solidFill>
              <a:latin typeface="Arial Narrow" panose="020B0606020202030204" pitchFamily="34" charset="0"/>
            </a:endParaRPr>
          </a:p>
        </p:txBody>
      </p:sp>
      <p:sp>
        <p:nvSpPr>
          <p:cNvPr id="33" name="Rectangle 32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9E0827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34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14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123665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2" r:id="rId1"/>
    <p:sldLayoutId id="2147483820" r:id="rId2"/>
    <p:sldLayoutId id="2147483821" r:id="rId3"/>
    <p:sldLayoutId id="2147483822" r:id="rId4"/>
    <p:sldLayoutId id="2147483823" r:id="rId5"/>
    <p:sldLayoutId id="2147483824" r:id="rId6"/>
    <p:sldLayoutId id="2147483825" r:id="rId7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C00000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3" name="Groupe 12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4" name="Rectangle 1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DE6225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>
                <a:solidFill>
                  <a:srgbClr val="FF0000"/>
                </a:solidFill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6" name="Rectangle 15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</p:grpSp>
      <p:sp>
        <p:nvSpPr>
          <p:cNvPr id="17" name="Rectangle 16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DE622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19" name="Espace réservé du texte 22"/>
          <p:cNvSpPr txBox="1">
            <a:spLocks/>
          </p:cNvSpPr>
          <p:nvPr userDrawn="1"/>
        </p:nvSpPr>
        <p:spPr>
          <a:xfrm>
            <a:off x="943230" y="415636"/>
            <a:ext cx="7785134" cy="58656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32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mtClean="0"/>
              <a:t>TITRE DE LA partie</a:t>
            </a:r>
            <a:endParaRPr lang="fr-FR" dirty="0"/>
          </a:p>
        </p:txBody>
      </p:sp>
      <p:sp>
        <p:nvSpPr>
          <p:cNvPr id="20" name="ZoneTexte 19"/>
          <p:cNvSpPr txBox="1"/>
          <p:nvPr userDrawn="1"/>
        </p:nvSpPr>
        <p:spPr>
          <a:xfrm>
            <a:off x="629705" y="6328218"/>
            <a:ext cx="1827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900" b="1" dirty="0" smtClean="0">
                <a:solidFill>
                  <a:srgbClr val="DE6225"/>
                </a:solidFill>
                <a:latin typeface="Arial Narrow" panose="020B0606020202030204" pitchFamily="34" charset="0"/>
              </a:rPr>
              <a:t>ECONOMIE SOCIALE</a:t>
            </a:r>
            <a:br>
              <a:rPr lang="fr-FR" sz="900" b="1" dirty="0" smtClean="0">
                <a:solidFill>
                  <a:srgbClr val="DE6225"/>
                </a:solidFill>
                <a:latin typeface="Arial Narrow" panose="020B0606020202030204" pitchFamily="34" charset="0"/>
              </a:rPr>
            </a:br>
            <a:r>
              <a:rPr lang="fr-FR" sz="900" b="1" dirty="0" smtClean="0">
                <a:solidFill>
                  <a:srgbClr val="DE6225"/>
                </a:solidFill>
                <a:latin typeface="Arial Narrow" panose="020B0606020202030204" pitchFamily="34" charset="0"/>
              </a:rPr>
              <a:t>ET INSTITUIONNELS</a:t>
            </a:r>
            <a:endParaRPr lang="fr-FR" sz="900" b="1" dirty="0">
              <a:solidFill>
                <a:srgbClr val="DE6225"/>
              </a:solidFill>
              <a:latin typeface="Arial Narrow" panose="020B0606020202030204" pitchFamily="34" charset="0"/>
            </a:endParaRPr>
          </a:p>
        </p:txBody>
      </p:sp>
      <p:sp>
        <p:nvSpPr>
          <p:cNvPr id="21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2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18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42256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3" r:id="rId1"/>
    <p:sldLayoutId id="2147483828" r:id="rId2"/>
    <p:sldLayoutId id="2147483829" r:id="rId3"/>
    <p:sldLayoutId id="2147483830" r:id="rId4"/>
    <p:sldLayoutId id="2147483831" r:id="rId5"/>
    <p:sldLayoutId id="2147483832" r:id="rId6"/>
    <p:sldLayoutId id="2147483833" r:id="rId7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DE6225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rgbClr val="DE6225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2" name="Groupe 2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23" name="Rectangle 2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DE6225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>
                <a:solidFill>
                  <a:srgbClr val="FF0000"/>
                </a:solidFill>
              </a:endParaRPr>
            </a:p>
          </p:txBody>
        </p:sp>
        <p:sp>
          <p:nvSpPr>
            <p:cNvPr id="24" name="Rectangle 2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5" name="Rectangle 2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</p:grpSp>
      <p:sp>
        <p:nvSpPr>
          <p:cNvPr id="26" name="ZoneTexte 25"/>
          <p:cNvSpPr txBox="1"/>
          <p:nvPr userDrawn="1"/>
        </p:nvSpPr>
        <p:spPr>
          <a:xfrm>
            <a:off x="633008" y="6390640"/>
            <a:ext cx="182705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algn="l">
              <a:defRPr sz="900" b="1">
                <a:solidFill>
                  <a:srgbClr val="DE6225"/>
                </a:solidFill>
                <a:latin typeface="Arial Narrow" panose="020B0606020202030204" pitchFamily="34" charset="0"/>
              </a:defRPr>
            </a:lvl1pPr>
          </a:lstStyle>
          <a:p>
            <a:r>
              <a:rPr lang="fr-FR" dirty="0"/>
              <a:t>PERSONNES PROTEGEES</a:t>
            </a:r>
          </a:p>
        </p:txBody>
      </p:sp>
      <p:sp>
        <p:nvSpPr>
          <p:cNvPr id="28" name="Espace réservé du texte 22"/>
          <p:cNvSpPr txBox="1">
            <a:spLocks/>
          </p:cNvSpPr>
          <p:nvPr userDrawn="1"/>
        </p:nvSpPr>
        <p:spPr>
          <a:xfrm>
            <a:off x="766988" y="357376"/>
            <a:ext cx="8059406" cy="709424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28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mtClean="0"/>
              <a:t>TITRE DE LA partie</a:t>
            </a:r>
            <a:endParaRPr lang="fr-FR" dirty="0"/>
          </a:p>
        </p:txBody>
      </p:sp>
      <p:sp>
        <p:nvSpPr>
          <p:cNvPr id="29" name="Rectangle 28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DE622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30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14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537636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4" r:id="rId1"/>
    <p:sldLayoutId id="2147483836" r:id="rId2"/>
    <p:sldLayoutId id="2147483837" r:id="rId3"/>
    <p:sldLayoutId id="2147483838" r:id="rId4"/>
    <p:sldLayoutId id="2147483839" r:id="rId5"/>
    <p:sldLayoutId id="2147483840" r:id="rId6"/>
    <p:sldLayoutId id="2147483841" r:id="rId7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DE6225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rgbClr val="DE6225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3" name="Groupe 12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4" name="Rectangle 1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581D4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>
                <a:solidFill>
                  <a:srgbClr val="FF0000"/>
                </a:solidFill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6" name="Rectangle 15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</p:grpSp>
      <p:sp>
        <p:nvSpPr>
          <p:cNvPr id="17" name="Rectangle 16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581D4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19" name="Espace réservé du texte 22"/>
          <p:cNvSpPr txBox="1">
            <a:spLocks/>
          </p:cNvSpPr>
          <p:nvPr userDrawn="1"/>
        </p:nvSpPr>
        <p:spPr>
          <a:xfrm>
            <a:off x="943230" y="415636"/>
            <a:ext cx="7785134" cy="58656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32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mtClean="0"/>
              <a:t>TITRE DE LA partie</a:t>
            </a:r>
            <a:endParaRPr lang="fr-FR" dirty="0"/>
          </a:p>
        </p:txBody>
      </p:sp>
      <p:sp>
        <p:nvSpPr>
          <p:cNvPr id="20" name="ZoneTexte 19"/>
          <p:cNvSpPr txBox="1"/>
          <p:nvPr userDrawn="1"/>
        </p:nvSpPr>
        <p:spPr>
          <a:xfrm>
            <a:off x="629705" y="6394320"/>
            <a:ext cx="182705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900" b="1" dirty="0" smtClean="0">
                <a:solidFill>
                  <a:srgbClr val="581D41"/>
                </a:solidFill>
                <a:latin typeface="Arial Narrow" panose="020B0606020202030204" pitchFamily="34" charset="0"/>
              </a:rPr>
              <a:t>IMMOBILIER PROFESSIONNEL</a:t>
            </a:r>
            <a:endParaRPr lang="fr-FR" sz="900" b="1" dirty="0">
              <a:solidFill>
                <a:srgbClr val="581D41"/>
              </a:solidFill>
              <a:latin typeface="Arial Narrow" panose="020B0606020202030204" pitchFamily="34" charset="0"/>
            </a:endParaRPr>
          </a:p>
        </p:txBody>
      </p:sp>
      <p:sp>
        <p:nvSpPr>
          <p:cNvPr id="21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2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18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225076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5" r:id="rId1"/>
    <p:sldLayoutId id="2147483844" r:id="rId2"/>
    <p:sldLayoutId id="2147483845" r:id="rId3"/>
    <p:sldLayoutId id="2147483846" r:id="rId4"/>
    <p:sldLayoutId id="2147483847" r:id="rId5"/>
    <p:sldLayoutId id="2147483848" r:id="rId6"/>
    <p:sldLayoutId id="2147483849" r:id="rId7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581D41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2" name="Groupe 2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23" name="Rectangle 2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EA992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>
                <a:solidFill>
                  <a:srgbClr val="FF0000"/>
                </a:solidFill>
              </a:endParaRPr>
            </a:p>
          </p:txBody>
        </p:sp>
        <p:sp>
          <p:nvSpPr>
            <p:cNvPr id="24" name="Rectangle 2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5" name="Rectangle 2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</p:grpSp>
      <p:sp>
        <p:nvSpPr>
          <p:cNvPr id="26" name="Rectangle 25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EA992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27" name="ZoneTexte 26"/>
          <p:cNvSpPr txBox="1"/>
          <p:nvPr userDrawn="1"/>
        </p:nvSpPr>
        <p:spPr>
          <a:xfrm>
            <a:off x="629705" y="6394320"/>
            <a:ext cx="116604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900" b="1" dirty="0" smtClean="0">
                <a:solidFill>
                  <a:srgbClr val="EA9922"/>
                </a:solidFill>
                <a:latin typeface="Arial Narrow" panose="020B0606020202030204" pitchFamily="34" charset="0"/>
              </a:rPr>
              <a:t>SECTEUR PUBLIC</a:t>
            </a:r>
            <a:endParaRPr lang="fr-FR" sz="900" b="1" dirty="0">
              <a:solidFill>
                <a:srgbClr val="EA9922"/>
              </a:solidFill>
              <a:latin typeface="Arial Narrow" panose="020B0606020202030204" pitchFamily="34" charset="0"/>
            </a:endParaRPr>
          </a:p>
        </p:txBody>
      </p:sp>
      <p:sp>
        <p:nvSpPr>
          <p:cNvPr id="29" name="Espace réservé du texte 22"/>
          <p:cNvSpPr txBox="1">
            <a:spLocks/>
          </p:cNvSpPr>
          <p:nvPr userDrawn="1"/>
        </p:nvSpPr>
        <p:spPr>
          <a:xfrm>
            <a:off x="943230" y="415636"/>
            <a:ext cx="7785134" cy="58656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32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mtClean="0"/>
              <a:t>TITRE DE LA partie</a:t>
            </a:r>
            <a:endParaRPr lang="fr-FR" dirty="0"/>
          </a:p>
        </p:txBody>
      </p:sp>
      <p:sp>
        <p:nvSpPr>
          <p:cNvPr id="30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14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50624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60" r:id="rId2"/>
    <p:sldLayoutId id="2147483861" r:id="rId3"/>
    <p:sldLayoutId id="2147483862" r:id="rId4"/>
    <p:sldLayoutId id="2147483863" r:id="rId5"/>
    <p:sldLayoutId id="2147483864" r:id="rId6"/>
    <p:sldLayoutId id="2147483865" r:id="rId7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EA992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jpe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://commerciaux.celca.caisse-epargne.fr/download/439/offre-monetique/11928/gamme-des-tpe-sante-sans-contact.pdf" TargetMode="External"/><Relationship Id="rId3" Type="http://schemas.openxmlformats.org/officeDocument/2006/relationships/image" Target="../media/image14.png"/><Relationship Id="rId7" Type="http://schemas.openxmlformats.org/officeDocument/2006/relationships/hyperlink" Target="http://commerciaux.celca.caisse-epargne.fr/download/439/offre-monetique/11927/gamme-des-tpe-rtc-sans-contact.pdf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commerciaux.celca.caisse-epargne.fr/download/439/offre-monetique/11926/gamme-des-tpe-ip-sans-contact.pdf" TargetMode="External"/><Relationship Id="rId5" Type="http://schemas.openxmlformats.org/officeDocument/2006/relationships/hyperlink" Target="http://commerciaux.celca.caisse-epargne.fr/download/439/offre-monetique/11925/gamme-des-tpe-gprs-sans-contact.pdf" TargetMode="External"/><Relationship Id="rId4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commerciaux.celca.caisse-epargne.fr/download/439/offre-monetique/11929/monetique-commercant-process-de-souscription.pptx" TargetMode="External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2"/>
          <p:cNvPicPr>
            <a:picLocks noGrp="1" noChangeAspect="1"/>
          </p:cNvPicPr>
          <p:nvPr>
            <p:ph type="pic" sz="quarter" idx="2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5" r="465"/>
          <a:stretch>
            <a:fillRect/>
          </a:stretch>
        </p:blipFill>
        <p:spPr>
          <a:xfrm>
            <a:off x="183380" y="261852"/>
            <a:ext cx="8575200" cy="5571858"/>
          </a:xfrm>
        </p:spPr>
      </p:pic>
      <p:sp>
        <p:nvSpPr>
          <p:cNvPr id="12" name="Espace réservé du texte 11"/>
          <p:cNvSpPr>
            <a:spLocks noGrp="1"/>
          </p:cNvSpPr>
          <p:nvPr>
            <p:ph type="body" sz="quarter" idx="10"/>
          </p:nvPr>
        </p:nvSpPr>
        <p:spPr>
          <a:xfrm>
            <a:off x="1307507" y="6341202"/>
            <a:ext cx="4683096" cy="346075"/>
          </a:xfrm>
        </p:spPr>
        <p:txBody>
          <a:bodyPr/>
          <a:lstStyle/>
          <a:p>
            <a:r>
              <a:rPr lang="fr-FR" dirty="0">
                <a:solidFill>
                  <a:schemeClr val="bg2">
                    <a:lumMod val="2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Edition du </a:t>
            </a:r>
            <a:r>
              <a:rPr lang="fr-FR" dirty="0" smtClean="0">
                <a:solidFill>
                  <a:schemeClr val="bg2">
                    <a:lumMod val="2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31/01/2019 </a:t>
            </a:r>
            <a:r>
              <a:rPr lang="fr-FR" dirty="0">
                <a:solidFill>
                  <a:schemeClr val="bg2">
                    <a:lumMod val="2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– Semaine </a:t>
            </a:r>
            <a:r>
              <a:rPr lang="fr-FR" dirty="0" smtClean="0">
                <a:solidFill>
                  <a:schemeClr val="bg2">
                    <a:lumMod val="2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06</a:t>
            </a:r>
            <a:endParaRPr lang="fr-FR" dirty="0">
              <a:solidFill>
                <a:schemeClr val="bg2">
                  <a:lumMod val="25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endParaRPr lang="fr-FR" dirty="0"/>
          </a:p>
        </p:txBody>
      </p:sp>
      <p:pic>
        <p:nvPicPr>
          <p:cNvPr id="6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5883780"/>
            <a:ext cx="1235223" cy="88021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</p:pic>
      <p:pic>
        <p:nvPicPr>
          <p:cNvPr id="68" name="Image 6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sp>
        <p:nvSpPr>
          <p:cNvPr id="11" name="Ellipse 10"/>
          <p:cNvSpPr/>
          <p:nvPr/>
        </p:nvSpPr>
        <p:spPr>
          <a:xfrm>
            <a:off x="1495919" y="2715781"/>
            <a:ext cx="7186607" cy="1103086"/>
          </a:xfrm>
          <a:prstGeom prst="ellipse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60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L’Hebdo pro</a:t>
            </a:r>
          </a:p>
        </p:txBody>
      </p:sp>
      <p:sp>
        <p:nvSpPr>
          <p:cNvPr id="18" name="Rectangle 17"/>
          <p:cNvSpPr/>
          <p:nvPr/>
        </p:nvSpPr>
        <p:spPr>
          <a:xfrm>
            <a:off x="382246" y="4774032"/>
            <a:ext cx="800972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L’ESSENTIEL DE VOS INFOS MARCHE</a:t>
            </a:r>
            <a:endParaRPr lang="fr-FR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27" name="Picture 4" descr="https://www.hebdo.ch/sites/www.hebdo.ch/themes/hebdo/img/logo_hebdo_square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8142" y="252264"/>
            <a:ext cx="1669142" cy="16691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5389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9426" y="6289705"/>
            <a:ext cx="4185377" cy="47856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</p:pic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>
                <a:solidFill>
                  <a:srgbClr val="EEECE1">
                    <a:lumMod val="50000"/>
                  </a:srgbClr>
                </a:solidFill>
              </a:rPr>
              <a:t>L’HEBDO PRO – Semaine S17 2018</a:t>
            </a:r>
          </a:p>
          <a:p>
            <a:endParaRPr lang="fr-FR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fr-F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sommaire</a:t>
            </a:r>
            <a:endParaRPr lang="fr-F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90285" y="1191060"/>
            <a:ext cx="8519885" cy="4918445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	</a:t>
            </a:r>
          </a:p>
          <a:p>
            <a:r>
              <a:rPr lang="fr-F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	</a:t>
            </a:r>
          </a:p>
          <a:p>
            <a:r>
              <a:rPr lang="fr-F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Votre actualité…</a:t>
            </a:r>
            <a:endParaRPr lang="fr-FR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marL="914400" lvl="1" indent="-457200">
              <a:buFont typeface="Wingdings" panose="05000000000000000000" pitchFamily="2" charset="2"/>
              <a:buChar char="Ø"/>
              <a:defRPr/>
            </a:pPr>
            <a:endParaRPr lang="fr-FR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marL="914400" lvl="1" indent="-457200">
              <a:buFont typeface="Wingdings" panose="05000000000000000000" pitchFamily="2" charset="2"/>
              <a:buChar char="Ø"/>
              <a:defRPr/>
            </a:pPr>
            <a:r>
              <a:rPr lang="fr-F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Nouveau Catalogue TPE 2019</a:t>
            </a:r>
          </a:p>
          <a:p>
            <a:pPr marL="914400" lvl="1" indent="-457200">
              <a:buFont typeface="Wingdings" panose="05000000000000000000" pitchFamily="2" charset="2"/>
              <a:buChar char="Ø"/>
              <a:defRPr/>
            </a:pPr>
            <a:r>
              <a:rPr lang="fr-F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Offres commerciales 2019</a:t>
            </a:r>
          </a:p>
          <a:p>
            <a:pPr marL="914400" lvl="1" indent="-457200">
              <a:buFont typeface="Wingdings" panose="05000000000000000000" pitchFamily="2" charset="2"/>
              <a:buChar char="Ø"/>
              <a:defRPr/>
            </a:pPr>
            <a:r>
              <a:rPr lang="fr-FR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Process</a:t>
            </a:r>
            <a:r>
              <a:rPr lang="fr-F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 de souscription monétique</a:t>
            </a:r>
          </a:p>
          <a:p>
            <a:pPr marL="914400" lvl="1" indent="-457200">
              <a:buFont typeface="Wingdings" panose="05000000000000000000" pitchFamily="2" charset="2"/>
              <a:buChar char="Ø"/>
              <a:defRPr/>
            </a:pPr>
            <a:r>
              <a:rPr lang="fr-FR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Process</a:t>
            </a:r>
            <a:r>
              <a:rPr lang="fr-F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 retour TPE</a:t>
            </a:r>
          </a:p>
          <a:p>
            <a:pPr marL="914400" lvl="1" indent="-457200">
              <a:buFont typeface="Wingdings" panose="05000000000000000000" pitchFamily="2" charset="2"/>
              <a:buChar char="Ø"/>
              <a:defRPr/>
            </a:pPr>
            <a:r>
              <a:rPr lang="fr-F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Enveloppe Monétique </a:t>
            </a:r>
          </a:p>
          <a:p>
            <a:pPr lvl="3"/>
            <a:endParaRPr lang="fr-FR" sz="3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marL="1828800" lvl="3" indent="-457200">
              <a:buFont typeface="Wingdings" panose="05000000000000000000" pitchFamily="2" charset="2"/>
              <a:buChar char="ü"/>
            </a:pPr>
            <a:endParaRPr lang="fr-FR" sz="3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lvl="1"/>
            <a:r>
              <a:rPr lang="fr-FR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				</a:t>
            </a:r>
            <a:endParaRPr lang="fr-FR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algn="ctr"/>
            <a:endParaRPr lang="fr-FR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3274497" y="6390485"/>
            <a:ext cx="232499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L’HEBDO PRO – Semaine </a:t>
            </a:r>
            <a:r>
              <a:rPr lang="fr-FR" sz="1200" dirty="0" smtClean="0">
                <a:solidFill>
                  <a:srgbClr val="EEECE1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S06 2019</a:t>
            </a:r>
            <a:endParaRPr lang="fr-FR" sz="1200" dirty="0">
              <a:solidFill>
                <a:srgbClr val="EEECE1">
                  <a:lumMod val="50000"/>
                </a:srgb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797291" y="372795"/>
            <a:ext cx="14109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i="1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SEMAINE </a:t>
            </a:r>
            <a:r>
              <a:rPr lang="fr-FR" b="1" i="1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06</a:t>
            </a:r>
            <a:endParaRPr lang="fr-FR" b="1" i="1" dirty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0486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r">
              <a:defRPr/>
            </a:pPr>
            <a:r>
              <a:rPr lang="fr-FR" dirty="0" smtClean="0"/>
              <a:t>Catalogue  TPE 2019</a:t>
            </a:r>
            <a:endParaRPr lang="fr-FR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1293" y="6281994"/>
            <a:ext cx="2862915" cy="4401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</p:pic>
      <p:sp>
        <p:nvSpPr>
          <p:cNvPr id="5" name="Rectangle 4"/>
          <p:cNvSpPr/>
          <p:nvPr/>
        </p:nvSpPr>
        <p:spPr>
          <a:xfrm>
            <a:off x="2724047" y="6363549"/>
            <a:ext cx="229049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</a:rPr>
              <a:t>L’HEBDO PRO – Semaine </a:t>
            </a:r>
            <a:r>
              <a:rPr lang="fr-FR" sz="1200" dirty="0" smtClean="0">
                <a:solidFill>
                  <a:srgbClr val="EEECE1">
                    <a:lumMod val="50000"/>
                  </a:srgbClr>
                </a:solidFill>
              </a:rPr>
              <a:t>S06  2019</a:t>
            </a:r>
            <a:endParaRPr lang="fr-FR" sz="1200" dirty="0">
              <a:solidFill>
                <a:srgbClr val="EEECE1">
                  <a:lumMod val="50000"/>
                </a:srgbClr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ZoneTexte 3"/>
          <p:cNvSpPr txBox="1"/>
          <p:nvPr/>
        </p:nvSpPr>
        <p:spPr>
          <a:xfrm>
            <a:off x="387445" y="1192696"/>
            <a:ext cx="69637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Baisse de 1€ sur tous les loyers de la gamme IP classique et de 2€ pour le WIFI </a:t>
            </a:r>
            <a:endParaRPr lang="fr-F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482" y="1926257"/>
            <a:ext cx="8591457" cy="4437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0533" y="1046074"/>
            <a:ext cx="880183" cy="8801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15663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r">
              <a:defRPr/>
            </a:pPr>
            <a:r>
              <a:rPr lang="fr-FR" dirty="0" smtClean="0"/>
              <a:t>Catalogue  TPE 2019</a:t>
            </a:r>
            <a:endParaRPr lang="fr-FR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1293" y="6281994"/>
            <a:ext cx="2862915" cy="4401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</p:pic>
      <p:sp>
        <p:nvSpPr>
          <p:cNvPr id="5" name="Rectangle 4"/>
          <p:cNvSpPr/>
          <p:nvPr/>
        </p:nvSpPr>
        <p:spPr>
          <a:xfrm>
            <a:off x="2724047" y="6363549"/>
            <a:ext cx="229049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</a:rPr>
              <a:t>L’HEBDO PRO – Semaine </a:t>
            </a:r>
            <a:r>
              <a:rPr lang="fr-FR" sz="1200" dirty="0" smtClean="0">
                <a:solidFill>
                  <a:srgbClr val="EEECE1">
                    <a:lumMod val="50000"/>
                  </a:srgbClr>
                </a:solidFill>
              </a:rPr>
              <a:t>S06  2019</a:t>
            </a:r>
            <a:endParaRPr lang="fr-FR" sz="1200" dirty="0">
              <a:solidFill>
                <a:srgbClr val="EEECE1">
                  <a:lumMod val="50000"/>
                </a:srgbClr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ZoneTexte 3"/>
          <p:cNvSpPr txBox="1"/>
          <p:nvPr/>
        </p:nvSpPr>
        <p:spPr>
          <a:xfrm>
            <a:off x="387445" y="1192696"/>
            <a:ext cx="43716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Baisse de 12% à 15% € des loyers de TPE santé </a:t>
            </a:r>
            <a:endParaRPr lang="fr-FR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7106" y="1192696"/>
            <a:ext cx="918987" cy="918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382" y="2250219"/>
            <a:ext cx="7802398" cy="2943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57307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r">
              <a:defRPr/>
            </a:pPr>
            <a:r>
              <a:rPr lang="fr-FR" dirty="0" smtClean="0"/>
              <a:t>Catalogue  TPE 2019</a:t>
            </a:r>
            <a:endParaRPr lang="fr-FR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1293" y="6281994"/>
            <a:ext cx="2862915" cy="4401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</p:pic>
      <p:sp>
        <p:nvSpPr>
          <p:cNvPr id="5" name="Rectangle 4"/>
          <p:cNvSpPr/>
          <p:nvPr/>
        </p:nvSpPr>
        <p:spPr>
          <a:xfrm>
            <a:off x="2724047" y="6363549"/>
            <a:ext cx="229049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</a:rPr>
              <a:t>L’HEBDO PRO – Semaine </a:t>
            </a:r>
            <a:r>
              <a:rPr lang="fr-FR" sz="1200" dirty="0" smtClean="0">
                <a:solidFill>
                  <a:srgbClr val="EEECE1">
                    <a:lumMod val="50000"/>
                  </a:srgbClr>
                </a:solidFill>
              </a:rPr>
              <a:t>S06  2019</a:t>
            </a:r>
            <a:endParaRPr lang="fr-FR" sz="1200" dirty="0">
              <a:solidFill>
                <a:srgbClr val="EEECE1">
                  <a:lumMod val="50000"/>
                </a:srgbClr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372" y="1097280"/>
            <a:ext cx="6204993" cy="55120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ZoneTexte 1"/>
          <p:cNvSpPr txBox="1"/>
          <p:nvPr/>
        </p:nvSpPr>
        <p:spPr>
          <a:xfrm>
            <a:off x="6877878" y="2130949"/>
            <a:ext cx="20514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Synthèse tarifaire des offres </a:t>
            </a:r>
            <a:r>
              <a:rPr lang="fr-FR" dirty="0" smtClean="0"/>
              <a:t>de location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44401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r">
              <a:defRPr/>
            </a:pPr>
            <a:r>
              <a:rPr lang="fr-FR" dirty="0" smtClean="0"/>
              <a:t>Catalogue  TPE 2019</a:t>
            </a:r>
            <a:endParaRPr lang="fr-FR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1293" y="6281994"/>
            <a:ext cx="2862915" cy="4401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</p:pic>
      <p:sp>
        <p:nvSpPr>
          <p:cNvPr id="5" name="Rectangle 4"/>
          <p:cNvSpPr/>
          <p:nvPr/>
        </p:nvSpPr>
        <p:spPr>
          <a:xfrm>
            <a:off x="2724047" y="6363549"/>
            <a:ext cx="229049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</a:rPr>
              <a:t>L’HEBDO PRO – Semaine </a:t>
            </a:r>
            <a:r>
              <a:rPr lang="fr-FR" sz="1200" dirty="0" smtClean="0">
                <a:solidFill>
                  <a:srgbClr val="EEECE1">
                    <a:lumMod val="50000"/>
                  </a:srgbClr>
                </a:solidFill>
              </a:rPr>
              <a:t>S06  2019</a:t>
            </a:r>
            <a:endParaRPr lang="fr-FR" sz="1200" dirty="0">
              <a:solidFill>
                <a:srgbClr val="EEECE1">
                  <a:lumMod val="50000"/>
                </a:srgbClr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416" y="1232452"/>
            <a:ext cx="3291840" cy="45560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ZoneTexte 3"/>
          <p:cNvSpPr txBox="1"/>
          <p:nvPr/>
        </p:nvSpPr>
        <p:spPr>
          <a:xfrm>
            <a:off x="3466768" y="1447138"/>
            <a:ext cx="4912749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Vous trouverez sous la Rubrique des Commerciaux, les fiches techniques concernant :</a:t>
            </a:r>
          </a:p>
          <a:p>
            <a:endParaRPr lang="fr-FR" dirty="0" smtClean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fr-FR" dirty="0" smtClean="0"/>
              <a:t>Gamme des TPE GPRS sans contact (</a:t>
            </a:r>
            <a:r>
              <a:rPr lang="fr-FR" dirty="0" smtClean="0">
                <a:hlinkClick r:id="rId5"/>
              </a:rPr>
              <a:t>clic</a:t>
            </a:r>
            <a:r>
              <a:rPr lang="fr-FR" dirty="0" smtClean="0"/>
              <a:t>)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fr-FR" dirty="0" smtClean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fr-FR" dirty="0"/>
              <a:t>Gamme des TPE IP sans </a:t>
            </a:r>
            <a:r>
              <a:rPr lang="fr-FR" dirty="0" smtClean="0"/>
              <a:t>contact </a:t>
            </a:r>
            <a:r>
              <a:rPr lang="fr-FR" dirty="0"/>
              <a:t>(</a:t>
            </a:r>
            <a:r>
              <a:rPr lang="fr-FR" dirty="0">
                <a:hlinkClick r:id="rId6"/>
              </a:rPr>
              <a:t>clic</a:t>
            </a:r>
            <a:r>
              <a:rPr lang="fr-FR" dirty="0" smtClean="0"/>
              <a:t>)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fr-FR" dirty="0" smtClean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fr-FR" dirty="0"/>
              <a:t>Gamme des TPE RTC sans </a:t>
            </a:r>
            <a:r>
              <a:rPr lang="fr-FR" dirty="0" smtClean="0"/>
              <a:t>contact </a:t>
            </a:r>
            <a:r>
              <a:rPr lang="fr-FR" dirty="0">
                <a:hlinkClick r:id="rId7"/>
              </a:rPr>
              <a:t>(clic</a:t>
            </a:r>
            <a:r>
              <a:rPr lang="fr-FR" dirty="0" smtClean="0"/>
              <a:t>)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fr-FR" dirty="0" smtClean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fr-FR" dirty="0"/>
              <a:t>Gamme des TPE Santé sans </a:t>
            </a:r>
            <a:r>
              <a:rPr lang="fr-FR" dirty="0" smtClean="0"/>
              <a:t>contact </a:t>
            </a:r>
            <a:r>
              <a:rPr lang="fr-FR" dirty="0"/>
              <a:t>(</a:t>
            </a:r>
            <a:r>
              <a:rPr lang="fr-FR" dirty="0">
                <a:hlinkClick r:id="rId8"/>
              </a:rPr>
              <a:t>clic</a:t>
            </a:r>
            <a:r>
              <a:rPr lang="fr-FR" dirty="0"/>
              <a:t>)</a:t>
            </a:r>
          </a:p>
          <a:p>
            <a:endParaRPr lang="fr-FR" dirty="0"/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fr-FR" dirty="0" smtClean="0"/>
          </a:p>
          <a:p>
            <a:r>
              <a:rPr lang="fr-FR" dirty="0" smtClean="0"/>
              <a:t>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3944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r">
              <a:defRPr/>
            </a:pPr>
            <a:r>
              <a:rPr lang="fr-FR" dirty="0" smtClean="0"/>
              <a:t>Offres  commerciales 2019 </a:t>
            </a:r>
            <a:endParaRPr lang="fr-FR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1293" y="6281994"/>
            <a:ext cx="2862915" cy="4401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</p:pic>
      <p:sp>
        <p:nvSpPr>
          <p:cNvPr id="5" name="Rectangle 4"/>
          <p:cNvSpPr/>
          <p:nvPr/>
        </p:nvSpPr>
        <p:spPr>
          <a:xfrm>
            <a:off x="2724047" y="6363549"/>
            <a:ext cx="225523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</a:rPr>
              <a:t>L’HEBDO PRO – Semaine </a:t>
            </a:r>
            <a:r>
              <a:rPr lang="fr-FR" sz="1200" dirty="0" smtClean="0">
                <a:solidFill>
                  <a:srgbClr val="EEECE1">
                    <a:lumMod val="50000"/>
                  </a:srgbClr>
                </a:solidFill>
              </a:rPr>
              <a:t>S06 2019</a:t>
            </a:r>
            <a:endParaRPr lang="fr-FR" sz="1200" dirty="0">
              <a:solidFill>
                <a:srgbClr val="EEECE1">
                  <a:lumMod val="50000"/>
                </a:srgbClr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949" y="1216550"/>
            <a:ext cx="8588632" cy="49457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1008" y="1297616"/>
            <a:ext cx="857375" cy="8625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ZoneTexte 1"/>
          <p:cNvSpPr txBox="1"/>
          <p:nvPr/>
        </p:nvSpPr>
        <p:spPr>
          <a:xfrm>
            <a:off x="1431235" y="5192201"/>
            <a:ext cx="2857270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sz="1200" dirty="0" smtClean="0">
                <a:solidFill>
                  <a:schemeClr val="accent1"/>
                </a:solidFill>
              </a:rPr>
              <a:t>Saisir l’offre correspondante au niveau du « bon de commande », pour saisie sous OSC par le service Flux</a:t>
            </a:r>
            <a:endParaRPr lang="fr-FR" sz="1200" dirty="0">
              <a:solidFill>
                <a:schemeClr val="accent1"/>
              </a:solidFill>
            </a:endParaRPr>
          </a:p>
        </p:txBody>
      </p:sp>
      <p:sp>
        <p:nvSpPr>
          <p:cNvPr id="7" name="Ellipse 6"/>
          <p:cNvSpPr/>
          <p:nvPr/>
        </p:nvSpPr>
        <p:spPr>
          <a:xfrm>
            <a:off x="295930" y="1297616"/>
            <a:ext cx="675861" cy="74048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93572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r">
              <a:defRPr/>
            </a:pPr>
            <a:r>
              <a:rPr lang="fr-FR" dirty="0" smtClean="0"/>
              <a:t>Offres  commerciales 2019 </a:t>
            </a:r>
            <a:endParaRPr lang="fr-FR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1293" y="6281994"/>
            <a:ext cx="2862915" cy="4401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</p:pic>
      <p:sp>
        <p:nvSpPr>
          <p:cNvPr id="5" name="Rectangle 4"/>
          <p:cNvSpPr/>
          <p:nvPr/>
        </p:nvSpPr>
        <p:spPr>
          <a:xfrm>
            <a:off x="2724047" y="6363549"/>
            <a:ext cx="225523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</a:rPr>
              <a:t>L’HEBDO PRO – Semaine </a:t>
            </a:r>
            <a:r>
              <a:rPr lang="fr-FR" sz="1200" dirty="0" smtClean="0">
                <a:solidFill>
                  <a:srgbClr val="EEECE1">
                    <a:lumMod val="50000"/>
                  </a:srgbClr>
                </a:solidFill>
              </a:rPr>
              <a:t>S06 2019</a:t>
            </a:r>
            <a:endParaRPr lang="fr-FR" sz="1200" dirty="0">
              <a:solidFill>
                <a:srgbClr val="EEECE1">
                  <a:lumMod val="50000"/>
                </a:srgbClr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335819"/>
            <a:ext cx="8810045" cy="4802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Ellipse 10"/>
          <p:cNvSpPr/>
          <p:nvPr/>
        </p:nvSpPr>
        <p:spPr>
          <a:xfrm>
            <a:off x="64782" y="1464593"/>
            <a:ext cx="675861" cy="74048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Rectangle 1"/>
          <p:cNvSpPr/>
          <p:nvPr/>
        </p:nvSpPr>
        <p:spPr>
          <a:xfrm>
            <a:off x="1828800" y="3592002"/>
            <a:ext cx="283263" cy="2902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43402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r">
              <a:defRPr/>
            </a:pPr>
            <a:r>
              <a:rPr lang="fr-FR" dirty="0" smtClean="0"/>
              <a:t>PROCESS DE SOUSCRIPTION MONETIQUE</a:t>
            </a:r>
            <a:endParaRPr lang="fr-FR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1293" y="6281994"/>
            <a:ext cx="2862915" cy="4401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</p:pic>
      <p:sp>
        <p:nvSpPr>
          <p:cNvPr id="5" name="Rectangle 4"/>
          <p:cNvSpPr/>
          <p:nvPr/>
        </p:nvSpPr>
        <p:spPr>
          <a:xfrm>
            <a:off x="2724047" y="6363549"/>
            <a:ext cx="225523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</a:rPr>
              <a:t>L’HEBDO PRO – Semaine </a:t>
            </a:r>
            <a:r>
              <a:rPr lang="fr-FR" sz="1200" dirty="0" smtClean="0">
                <a:solidFill>
                  <a:srgbClr val="EEECE1">
                    <a:lumMod val="50000"/>
                  </a:srgbClr>
                </a:solidFill>
              </a:rPr>
              <a:t>S06 2019</a:t>
            </a:r>
            <a:endParaRPr lang="fr-FR" sz="1200" dirty="0">
              <a:solidFill>
                <a:srgbClr val="EEECE1">
                  <a:lumMod val="50000"/>
                </a:srgbClr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ZoneTexte 1"/>
          <p:cNvSpPr txBox="1"/>
          <p:nvPr/>
        </p:nvSpPr>
        <p:spPr>
          <a:xfrm>
            <a:off x="95579" y="1152939"/>
            <a:ext cx="904842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1400" dirty="0" smtClean="0"/>
              <a:t>Pour rappel toutes demandes de souscription de contrat monétique se font via le « bon de commande monétique » (FLU006)  - Transmis via une demande </a:t>
            </a:r>
            <a:r>
              <a:rPr lang="fr-FR" sz="1400" dirty="0" err="1" smtClean="0"/>
              <a:t>Myflow</a:t>
            </a:r>
            <a:r>
              <a:rPr lang="fr-FR" sz="1400" dirty="0" smtClean="0"/>
              <a:t>, avec signature électronique.</a:t>
            </a:r>
          </a:p>
          <a:p>
            <a:pPr algn="just"/>
            <a:endParaRPr lang="fr-FR" sz="1400" dirty="0" smtClean="0"/>
          </a:p>
          <a:p>
            <a:pPr algn="just"/>
            <a:r>
              <a:rPr lang="fr-FR" sz="1400" dirty="0" smtClean="0"/>
              <a:t>Comment ça se passe : </a:t>
            </a:r>
            <a:endParaRPr lang="fr-FR" sz="1400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82" y="2176453"/>
            <a:ext cx="6732001" cy="39648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ZoneTexte 6"/>
          <p:cNvSpPr txBox="1"/>
          <p:nvPr/>
        </p:nvSpPr>
        <p:spPr>
          <a:xfrm>
            <a:off x="7159092" y="2491631"/>
            <a:ext cx="1892412" cy="138499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fr-FR" sz="1400" dirty="0"/>
              <a:t>Vous trouverez sous la Rubrique des commerciaux / </a:t>
            </a:r>
            <a:r>
              <a:rPr lang="fr-FR" sz="1400" dirty="0" err="1" smtClean="0"/>
              <a:t>Process</a:t>
            </a:r>
            <a:r>
              <a:rPr lang="fr-FR" sz="1400" dirty="0" smtClean="0"/>
              <a:t> </a:t>
            </a:r>
            <a:r>
              <a:rPr lang="fr-FR" sz="1400" dirty="0"/>
              <a:t>de </a:t>
            </a:r>
            <a:r>
              <a:rPr lang="fr-FR" sz="1400" dirty="0" smtClean="0"/>
              <a:t>souscription Monétique  </a:t>
            </a:r>
            <a:r>
              <a:rPr lang="fr-FR" sz="1400" dirty="0"/>
              <a:t>ou cliquer </a:t>
            </a:r>
            <a:r>
              <a:rPr lang="fr-FR" sz="1400" dirty="0">
                <a:hlinkClick r:id="rId5"/>
              </a:rPr>
              <a:t>ici </a:t>
            </a:r>
            <a:endParaRPr lang="fr-FR" sz="1400" dirty="0"/>
          </a:p>
          <a:p>
            <a:endParaRPr lang="fr-FR" sz="1400" dirty="0"/>
          </a:p>
        </p:txBody>
      </p:sp>
    </p:spTree>
    <p:extLst>
      <p:ext uri="{BB962C8B-B14F-4D97-AF65-F5344CB8AC3E}">
        <p14:creationId xmlns:p14="http://schemas.microsoft.com/office/powerpoint/2010/main" val="2787383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lipse 1"/>
          <p:cNvSpPr/>
          <p:nvPr/>
        </p:nvSpPr>
        <p:spPr>
          <a:xfrm>
            <a:off x="859560" y="1152939"/>
            <a:ext cx="6145537" cy="874643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r">
              <a:defRPr/>
            </a:pPr>
            <a:r>
              <a:rPr lang="fr-FR" dirty="0" smtClean="0"/>
              <a:t>PROCESS DE RETOUR TPE</a:t>
            </a:r>
            <a:endParaRPr lang="fr-FR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1293" y="6281994"/>
            <a:ext cx="2862915" cy="4401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</p:pic>
      <p:sp>
        <p:nvSpPr>
          <p:cNvPr id="5" name="Rectangle 4"/>
          <p:cNvSpPr/>
          <p:nvPr/>
        </p:nvSpPr>
        <p:spPr>
          <a:xfrm>
            <a:off x="2724047" y="6363549"/>
            <a:ext cx="225523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</a:rPr>
              <a:t>L’HEBDO PRO – Semaine </a:t>
            </a:r>
            <a:r>
              <a:rPr lang="fr-FR" sz="1200" dirty="0" smtClean="0">
                <a:solidFill>
                  <a:srgbClr val="EEECE1">
                    <a:lumMod val="50000"/>
                  </a:srgbClr>
                </a:solidFill>
              </a:rPr>
              <a:t>S06 2019</a:t>
            </a:r>
            <a:endParaRPr lang="fr-FR" sz="1200" dirty="0">
              <a:solidFill>
                <a:srgbClr val="EEECE1">
                  <a:lumMod val="50000"/>
                </a:srgbClr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1252193" y="1359427"/>
            <a:ext cx="575290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</a:t>
            </a:r>
            <a:r>
              <a:rPr lang="fr-FR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’est au client de gérer le retour de son TPE</a:t>
            </a:r>
            <a:r>
              <a:rPr lang="fr-FR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☺</a:t>
            </a:r>
            <a:endParaRPr lang="fr-FR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77682" y="2027582"/>
            <a:ext cx="797240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/>
              <a:t>Lorsque votre client souhaite clôturer son contrat de location TPE ou changer de TPE, il vous</a:t>
            </a:r>
          </a:p>
          <a:p>
            <a:r>
              <a:rPr lang="fr-FR" dirty="0"/>
              <a:t>suffit de compléter le </a:t>
            </a:r>
            <a:r>
              <a:rPr lang="fr-FR" dirty="0" smtClean="0"/>
              <a:t>« bon de commande (FLU006) puis </a:t>
            </a:r>
            <a:r>
              <a:rPr lang="fr-FR" dirty="0"/>
              <a:t>transmettre la demande </a:t>
            </a:r>
            <a:r>
              <a:rPr lang="fr-FR" dirty="0" smtClean="0"/>
              <a:t>via MYFLOW</a:t>
            </a:r>
            <a:endParaRPr lang="fr-FR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1362" y="2862967"/>
            <a:ext cx="2581275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9"/>
          <p:cNvSpPr/>
          <p:nvPr/>
        </p:nvSpPr>
        <p:spPr>
          <a:xfrm>
            <a:off x="177682" y="4063117"/>
            <a:ext cx="867212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fr-FR" dirty="0" smtClean="0"/>
              <a:t>Le back </a:t>
            </a:r>
            <a:r>
              <a:rPr lang="fr-FR" dirty="0"/>
              <a:t>office (service monétique / flux tous marchés) </a:t>
            </a:r>
            <a:r>
              <a:rPr lang="fr-FR" dirty="0" smtClean="0"/>
              <a:t>saisit </a:t>
            </a:r>
            <a:r>
              <a:rPr lang="fr-FR" dirty="0"/>
              <a:t>la demande sous </a:t>
            </a:r>
            <a:r>
              <a:rPr lang="fr-FR" dirty="0" smtClean="0"/>
              <a:t>OSC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endParaRPr lang="fr-FR" dirty="0"/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fr-FR" dirty="0"/>
              <a:t> envoi le « Bon de restitution de matériels » et le « Bon de clôture du contrat de</a:t>
            </a:r>
          </a:p>
          <a:p>
            <a:pPr algn="just"/>
            <a:r>
              <a:rPr lang="fr-FR" dirty="0" smtClean="0"/>
              <a:t>   location </a:t>
            </a:r>
            <a:r>
              <a:rPr lang="fr-FR" dirty="0"/>
              <a:t>» au client par mail avec signature électronique</a:t>
            </a:r>
            <a:r>
              <a:rPr lang="fr-FR" dirty="0" smtClean="0"/>
              <a:t>,</a:t>
            </a:r>
          </a:p>
          <a:p>
            <a:pPr algn="just"/>
            <a:endParaRPr lang="fr-FR" dirty="0"/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fr-FR" dirty="0"/>
              <a:t> dès réception des bons signés , valide la clôture sous OSC puis renvoi le « </a:t>
            </a:r>
            <a:r>
              <a:rPr lang="fr-FR" dirty="0" smtClean="0"/>
              <a:t>Bon de restitution </a:t>
            </a:r>
            <a:r>
              <a:rPr lang="fr-FR" dirty="0"/>
              <a:t>» au client ( avec copie au chargé de clientèle) via un mail </a:t>
            </a:r>
            <a:r>
              <a:rPr lang="fr-FR" dirty="0" smtClean="0"/>
              <a:t>type </a:t>
            </a:r>
            <a:r>
              <a:rPr lang="fr-FR" dirty="0" smtClean="0"/>
              <a:t>d’accompagnement,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27270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llipse 3"/>
          <p:cNvSpPr/>
          <p:nvPr/>
        </p:nvSpPr>
        <p:spPr>
          <a:xfrm>
            <a:off x="1820849" y="4086971"/>
            <a:ext cx="5685183" cy="1327867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r">
              <a:defRPr/>
            </a:pPr>
            <a:r>
              <a:rPr lang="fr-FR" dirty="0" smtClean="0"/>
              <a:t>PROCESS DE RETOUR TPE</a:t>
            </a:r>
            <a:endParaRPr lang="fr-FR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1293" y="6281994"/>
            <a:ext cx="2862915" cy="4401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</p:pic>
      <p:sp>
        <p:nvSpPr>
          <p:cNvPr id="5" name="Rectangle 4"/>
          <p:cNvSpPr/>
          <p:nvPr/>
        </p:nvSpPr>
        <p:spPr>
          <a:xfrm>
            <a:off x="2724047" y="6363549"/>
            <a:ext cx="225523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</a:rPr>
              <a:t>L’HEBDO PRO – Semaine </a:t>
            </a:r>
            <a:r>
              <a:rPr lang="fr-FR" sz="1200" dirty="0" smtClean="0">
                <a:solidFill>
                  <a:srgbClr val="EEECE1">
                    <a:lumMod val="50000"/>
                  </a:srgbClr>
                </a:solidFill>
              </a:rPr>
              <a:t>S06 2019</a:t>
            </a:r>
            <a:endParaRPr lang="fr-FR" sz="1200" dirty="0">
              <a:solidFill>
                <a:srgbClr val="EEECE1">
                  <a:lumMod val="50000"/>
                </a:srgbClr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444382" y="1610257"/>
            <a:ext cx="8612154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dirty="0"/>
              <a:t> Le commerçant envoie le TPE à l’adresse indiquée sur le « Bon de </a:t>
            </a:r>
            <a:r>
              <a:rPr lang="fr-FR" dirty="0" smtClean="0"/>
              <a:t>restitution de </a:t>
            </a:r>
            <a:r>
              <a:rPr lang="fr-FR" dirty="0"/>
              <a:t>matériels » dument complété et doit joindre obligatoirement </a:t>
            </a:r>
            <a:r>
              <a:rPr lang="fr-FR" dirty="0" smtClean="0"/>
              <a:t>ce document </a:t>
            </a:r>
            <a:r>
              <a:rPr lang="fr-FR" dirty="0"/>
              <a:t>dans le colis</a:t>
            </a:r>
            <a:r>
              <a:rPr lang="fr-FR" dirty="0" smtClean="0"/>
              <a:t>.</a:t>
            </a:r>
          </a:p>
          <a:p>
            <a:r>
              <a:rPr lang="fr-FR" dirty="0"/>
              <a:t> </a:t>
            </a:r>
            <a:r>
              <a:rPr lang="fr-FR" dirty="0" smtClean="0"/>
              <a:t>     (</a:t>
            </a:r>
            <a:r>
              <a:rPr lang="fr-FR" sz="1400" dirty="0" smtClean="0"/>
              <a:t>en cas de restitution de TPE,  les frais postaux sont à la charge du client)</a:t>
            </a:r>
            <a:r>
              <a:rPr lang="fr-FR" dirty="0" smtClean="0"/>
              <a:t> </a:t>
            </a:r>
            <a:endParaRPr lang="fr-FR" dirty="0"/>
          </a:p>
          <a:p>
            <a:pPr algn="ctr"/>
            <a:endParaRPr lang="fr-FR" i="1" dirty="0"/>
          </a:p>
          <a:p>
            <a:pPr algn="ctr"/>
            <a:endParaRPr lang="fr-FR" i="1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dirty="0" smtClean="0"/>
              <a:t> En </a:t>
            </a:r>
            <a:r>
              <a:rPr lang="fr-FR" dirty="0"/>
              <a:t>cas de changement de matériel, les frais </a:t>
            </a:r>
            <a:r>
              <a:rPr lang="fr-FR" dirty="0" smtClean="0"/>
              <a:t>d’affranchissement, pour </a:t>
            </a:r>
            <a:r>
              <a:rPr lang="fr-FR" dirty="0"/>
              <a:t>le retour </a:t>
            </a:r>
            <a:r>
              <a:rPr lang="fr-FR" dirty="0" smtClean="0"/>
              <a:t>de l’ancien </a:t>
            </a:r>
            <a:r>
              <a:rPr lang="fr-FR" dirty="0"/>
              <a:t>matériel sont pris en charge par NPS via un bon de retour Chronopost </a:t>
            </a:r>
            <a:r>
              <a:rPr lang="fr-FR" dirty="0" smtClean="0"/>
              <a:t>joint avec </a:t>
            </a:r>
            <a:r>
              <a:rPr lang="fr-FR" dirty="0"/>
              <a:t>l’envoi du nouveau matériel</a:t>
            </a:r>
            <a:r>
              <a:rPr lang="fr-FR" dirty="0" smtClean="0"/>
              <a:t>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fr-FR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fr-FR" dirty="0"/>
          </a:p>
          <a:p>
            <a:pPr algn="ctr"/>
            <a:r>
              <a:rPr lang="fr-FR" i="1" dirty="0"/>
              <a:t>Attention : le client sera facturé en cas de non restitution ,</a:t>
            </a:r>
          </a:p>
          <a:p>
            <a:pPr algn="ctr"/>
            <a:r>
              <a:rPr lang="fr-FR" i="1" dirty="0" smtClean="0"/>
              <a:t> il a 15 jours pour retourner son TPE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71601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r">
              <a:defRPr/>
            </a:pPr>
            <a:r>
              <a:rPr lang="fr-FR" dirty="0" smtClean="0"/>
              <a:t>Enveloppe Monétique </a:t>
            </a:r>
            <a:endParaRPr lang="fr-FR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1293" y="6281994"/>
            <a:ext cx="2862915" cy="4401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</p:pic>
      <p:sp>
        <p:nvSpPr>
          <p:cNvPr id="5" name="Rectangle 4"/>
          <p:cNvSpPr/>
          <p:nvPr/>
        </p:nvSpPr>
        <p:spPr>
          <a:xfrm>
            <a:off x="2724047" y="6363549"/>
            <a:ext cx="225523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</a:rPr>
              <a:t>L’HEBDO PRO – Semaine </a:t>
            </a:r>
            <a:r>
              <a:rPr lang="fr-FR" sz="1200" dirty="0" smtClean="0">
                <a:solidFill>
                  <a:srgbClr val="EEECE1">
                    <a:lumMod val="50000"/>
                  </a:srgbClr>
                </a:solidFill>
              </a:rPr>
              <a:t>S06 2019</a:t>
            </a:r>
            <a:endParaRPr lang="fr-FR" sz="1200" dirty="0">
              <a:solidFill>
                <a:srgbClr val="EEECE1">
                  <a:lumMod val="50000"/>
                </a:srgbClr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444382" y="1012331"/>
            <a:ext cx="8540592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/>
              <a:t> </a:t>
            </a:r>
            <a:r>
              <a:rPr lang="fr-FR" dirty="0" smtClean="0"/>
              <a:t>Une enveloppe monétique est mise à disposition de la part de notre filiale NPS.</a:t>
            </a:r>
          </a:p>
          <a:p>
            <a:endParaRPr lang="fr-FR" dirty="0"/>
          </a:p>
          <a:p>
            <a:r>
              <a:rPr lang="fr-FR" dirty="0" smtClean="0"/>
              <a:t>Le but de </a:t>
            </a:r>
            <a:r>
              <a:rPr lang="fr-FR" dirty="0" smtClean="0"/>
              <a:t>cette </a:t>
            </a:r>
            <a:r>
              <a:rPr lang="fr-FR" dirty="0" smtClean="0"/>
              <a:t>enveloppe est de permettre de faire du développement commercial monétique via un geste </a:t>
            </a:r>
            <a:r>
              <a:rPr lang="fr-FR" dirty="0"/>
              <a:t>commercial </a:t>
            </a:r>
            <a:r>
              <a:rPr lang="fr-FR" dirty="0" smtClean="0"/>
              <a:t>réservé à </a:t>
            </a:r>
            <a:r>
              <a:rPr lang="fr-FR" b="1" dirty="0" smtClean="0"/>
              <a:t>un </a:t>
            </a:r>
            <a:r>
              <a:rPr lang="fr-FR" b="1" dirty="0"/>
              <a:t>nouveau contrat de location de </a:t>
            </a:r>
            <a:r>
              <a:rPr lang="fr-FR" b="1" dirty="0" smtClean="0"/>
              <a:t>TPE ou un contrat existant </a:t>
            </a:r>
            <a:r>
              <a:rPr lang="fr-FR" dirty="0" smtClean="0"/>
              <a:t>par : 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fr-FR" dirty="0" smtClean="0"/>
              <a:t>une </a:t>
            </a:r>
            <a:r>
              <a:rPr lang="fr-FR" dirty="0" smtClean="0"/>
              <a:t>remise de frais de dossier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fr-FR" dirty="0" smtClean="0"/>
              <a:t>Une prise en charge de 1 ou plusieurs mois de location (pas la totalité du contrat location ) 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fr-FR" dirty="0" smtClean="0"/>
              <a:t>Prise en charge des logiciels</a:t>
            </a:r>
            <a:r>
              <a:rPr lang="fr-FR" dirty="0" smtClean="0"/>
              <a:t>,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fr-FR" dirty="0" smtClean="0"/>
              <a:t>1	</a:t>
            </a:r>
            <a:r>
              <a:rPr lang="fr-FR" baseline="30000" dirty="0" smtClean="0"/>
              <a:t>er</a:t>
            </a:r>
            <a:r>
              <a:rPr lang="fr-FR" dirty="0" smtClean="0"/>
              <a:t> stock de rouleaux TPE</a:t>
            </a:r>
            <a:r>
              <a:rPr lang="fr-FR" dirty="0" smtClean="0"/>
              <a:t>…….</a:t>
            </a:r>
            <a:endParaRPr lang="fr-FR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fr-FR" dirty="0"/>
          </a:p>
          <a:p>
            <a:r>
              <a:rPr lang="fr-FR" u="sng" dirty="0" smtClean="0"/>
              <a:t>Comment ça se passe : </a:t>
            </a:r>
          </a:p>
          <a:p>
            <a:r>
              <a:rPr lang="fr-FR" dirty="0" smtClean="0"/>
              <a:t>Faire une demande via la boite </a:t>
            </a:r>
            <a:r>
              <a:rPr lang="fr-FR" dirty="0" smtClean="0"/>
              <a:t>CEGEE-RM-PROFESSIONNELS,  en indiquant :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fr-FR" dirty="0" smtClean="0"/>
              <a:t>Le nom du client 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fr-FR" dirty="0" smtClean="0"/>
              <a:t>Le montant à prendre en charge</a:t>
            </a:r>
            <a:endParaRPr lang="fr-FR" dirty="0" smtClean="0"/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fr-FR" dirty="0" smtClean="0"/>
              <a:t>Le n° du contrat commerçant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fr-FR" dirty="0" smtClean="0"/>
              <a:t>Le n° de compte </a:t>
            </a:r>
            <a:endParaRPr lang="fr-FR" dirty="0"/>
          </a:p>
          <a:p>
            <a:r>
              <a:rPr lang="fr-FR" dirty="0" smtClean="0"/>
              <a:t>Si </a:t>
            </a:r>
            <a:r>
              <a:rPr lang="fr-FR" dirty="0" smtClean="0"/>
              <a:t>votre demande est acceptée, une remise commerciale sera réalisée sur le compte du client par le service Flux.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29406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-MODELE PART">
  <a:themeElements>
    <a:clrScheme name="Personnalisé 22">
      <a:dk1>
        <a:srgbClr val="000000"/>
      </a:dk1>
      <a:lt1>
        <a:sysClr val="window" lastClr="FFFFFF"/>
      </a:lt1>
      <a:dk2>
        <a:srgbClr val="FF0000"/>
      </a:dk2>
      <a:lt2>
        <a:srgbClr val="BFBFBF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-MODELE GP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3-MODELE PRO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MODELE BDR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BDR ENTREPRISES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BDR ESI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BDR PP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BDR IMMO PRO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BDR SECTEUR PUBLIC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0DDF4567820894D9A2BC539D1A394A7" ma:contentTypeVersion="1" ma:contentTypeDescription="Crée un document." ma:contentTypeScope="" ma:versionID="f0660892317ff9c222d67fbe065c8e8b">
  <xsd:schema xmlns:xsd="http://www.w3.org/2001/XMLSchema" xmlns:p="http://schemas.microsoft.com/office/2006/metadata/properties" xmlns:ns2="02ea4b1b-5614-43b2-acce-6a9ef10fff4e" targetNamespace="http://schemas.microsoft.com/office/2006/metadata/properties" ma:root="true" ma:fieldsID="62c0c718fea2220f2b7b4e28141722dc" ns2:_="">
    <xsd:import namespace="02ea4b1b-5614-43b2-acce-6a9ef10fff4e"/>
    <xsd:element name="properties">
      <xsd:complexType>
        <xsd:sequence>
          <xsd:element name="documentManagement">
            <xsd:complexType>
              <xsd:all>
                <xsd:element ref="ns2:Commentaires" minOccurs="0"/>
              </xsd:all>
            </xsd:complexType>
          </xsd:element>
        </xsd:sequence>
      </xsd:complexType>
    </xsd:element>
  </xsd:schema>
  <xsd:schema xmlns:xsd="http://www.w3.org/2001/XMLSchema" xmlns:dms="http://schemas.microsoft.com/office/2006/documentManagement/types" targetNamespace="02ea4b1b-5614-43b2-acce-6a9ef10fff4e" elementFormDefault="qualified">
    <xsd:import namespace="http://schemas.microsoft.com/office/2006/documentManagement/types"/>
    <xsd:element name="Commentaires" ma:index="8" nillable="true" ma:displayName="Commentaires" ma:default="" ma:hidden="true" ma:internalName="Commentair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 ma:readOnly="true"/>
        <xsd:element ref="dc:title" minOccurs="0" maxOccurs="1" ma:index="4" ma:displayName="Titre :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F9DE2169-109F-4C19-AA36-BF31E4481C0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1AAE39C-C746-4D5E-894D-FEC93983927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2ea4b1b-5614-43b2-acce-6a9ef10fff4e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3.xml><?xml version="1.0" encoding="utf-8"?>
<ds:datastoreItem xmlns:ds="http://schemas.openxmlformats.org/officeDocument/2006/customXml" ds:itemID="{1C925DB7-CCE4-48F1-BF80-9981159D6B98}">
  <ds:schemaRefs>
    <ds:schemaRef ds:uri="http://purl.org/dc/elements/1.1/"/>
    <ds:schemaRef ds:uri="http://purl.org/dc/terms/"/>
    <ds:schemaRef ds:uri="http://schemas.microsoft.com/office/2006/documentManagement/types"/>
    <ds:schemaRef ds:uri="http://purl.org/dc/dcmitype/"/>
    <ds:schemaRef ds:uri="http://www.w3.org/XML/1998/namespace"/>
    <ds:schemaRef ds:uri="http://schemas.openxmlformats.org/package/2006/metadata/core-properties"/>
    <ds:schemaRef ds:uri="02ea4b1b-5614-43b2-acce-6a9ef10fff4e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4149</TotalTime>
  <Words>550</Words>
  <Application>Microsoft Office PowerPoint</Application>
  <PresentationFormat>Affichage à l'écran (4:3)</PresentationFormat>
  <Paragraphs>93</Paragraphs>
  <Slides>12</Slides>
  <Notes>1</Notes>
  <HiddenSlides>0</HiddenSlides>
  <MMClips>0</MMClips>
  <ScaleCrop>false</ScaleCrop>
  <HeadingPairs>
    <vt:vector size="4" baseType="variant">
      <vt:variant>
        <vt:lpstr>Thème</vt:lpstr>
      </vt:variant>
      <vt:variant>
        <vt:i4>9</vt:i4>
      </vt:variant>
      <vt:variant>
        <vt:lpstr>Titres des diapositives</vt:lpstr>
      </vt:variant>
      <vt:variant>
        <vt:i4>12</vt:i4>
      </vt:variant>
    </vt:vector>
  </HeadingPairs>
  <TitlesOfParts>
    <vt:vector size="21" baseType="lpstr">
      <vt:lpstr>1-MODELE PART</vt:lpstr>
      <vt:lpstr>2-MODELE GP</vt:lpstr>
      <vt:lpstr>3-MODELE PRO</vt:lpstr>
      <vt:lpstr>MODELE BDR</vt:lpstr>
      <vt:lpstr>BDR ENTREPRISES</vt:lpstr>
      <vt:lpstr>BDR ESI</vt:lpstr>
      <vt:lpstr>BDR PP</vt:lpstr>
      <vt:lpstr>BDR IMMO PRO</vt:lpstr>
      <vt:lpstr>BDR SECTEUR PUBLIC</vt:lpstr>
      <vt:lpstr>Présentation PowerPoint</vt:lpstr>
      <vt:lpstr>sommaire</vt:lpstr>
      <vt:lpstr>Catalogue  TPE 2019</vt:lpstr>
      <vt:lpstr>Catalogue  TPE 2019</vt:lpstr>
      <vt:lpstr>Catalogue  TPE 2019</vt:lpstr>
      <vt:lpstr>Catalogue  TPE 2019</vt:lpstr>
      <vt:lpstr>Offres  commerciales 2019 </vt:lpstr>
      <vt:lpstr>Offres  commerciales 2019 </vt:lpstr>
      <vt:lpstr>PROCESS DE SOUSCRIPTION MONETIQUE</vt:lpstr>
      <vt:lpstr>PROCESS DE RETOUR TPE</vt:lpstr>
      <vt:lpstr>PROCESS DE RETOUR TPE</vt:lpstr>
      <vt:lpstr>Enveloppe Monétique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Grégory Gallais</dc:creator>
  <cp:lastModifiedBy>A6702354</cp:lastModifiedBy>
  <cp:revision>321</cp:revision>
  <cp:lastPrinted>2016-06-22T11:00:56Z</cp:lastPrinted>
  <dcterms:created xsi:type="dcterms:W3CDTF">2016-06-03T08:10:53Z</dcterms:created>
  <dcterms:modified xsi:type="dcterms:W3CDTF">2019-01-31T13:03:04Z</dcterms:modified>
</cp:coreProperties>
</file>