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550172E0" ContentType="image/p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5"/>
  </p:notesMasterIdLst>
  <p:handoutMasterIdLst>
    <p:handoutMasterId r:id="rId26"/>
  </p:handoutMasterIdLst>
  <p:sldIdLst>
    <p:sldId id="286" r:id="rId13"/>
    <p:sldId id="289" r:id="rId14"/>
    <p:sldId id="303" r:id="rId15"/>
    <p:sldId id="363" r:id="rId16"/>
    <p:sldId id="364" r:id="rId17"/>
    <p:sldId id="365" r:id="rId18"/>
    <p:sldId id="366" r:id="rId19"/>
    <p:sldId id="367" r:id="rId20"/>
    <p:sldId id="370" r:id="rId21"/>
    <p:sldId id="371" r:id="rId22"/>
    <p:sldId id="368" r:id="rId23"/>
    <p:sldId id="369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AAF"/>
    <a:srgbClr val="A79C86"/>
    <a:srgbClr val="EB0F2D"/>
    <a:srgbClr val="EA9922"/>
    <a:srgbClr val="581D41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228" y="129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767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767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767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767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caisseepargne-cegee.youcanbook.me/" TargetMode="External"/><Relationship Id="rId3" Type="http://schemas.openxmlformats.org/officeDocument/2006/relationships/image" Target="../media/image2.png"/><Relationship Id="rId7" Type="http://schemas.openxmlformats.org/officeDocument/2006/relationships/hyperlink" Target="mailto:ce-demo@izicap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edemo.izicap.com/merchant/" TargetMode="External"/><Relationship Id="rId5" Type="http://schemas.openxmlformats.org/officeDocument/2006/relationships/hyperlink" Target="https://www.ce-boost-fid.fr/saml/login?login=true&amp;idp=urn:bpce:gce:gce:pro:env-idppro" TargetMode="Externa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39/offre-monetique/13696/faq-ce-boost-fid-vdef-20181218.ppt" TargetMode="External"/><Relationship Id="rId13" Type="http://schemas.openxmlformats.org/officeDocument/2006/relationships/hyperlink" Target="http://commerciaux.celca.caisse-epargne.fr/download/439/offre-monetique/13726/boostfid-fiche-prepa-telephone.pdf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commerciaux.celca.caisse-epargne.fr/download/439/offre-monetique/13703/fiche-produit-client-ce-boost-fid-vdef.pdf" TargetMode="External"/><Relationship Id="rId12" Type="http://schemas.openxmlformats.org/officeDocument/2006/relationships/hyperlink" Target="http://commerciaux.celca.caisse-epargne.fr/download/439/offre-monetique/13725/boostfid-fiche-memo-demo.pdf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550172E0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439/offre-monetique/13713/note-dinfo-boost-fid.docx" TargetMode="External"/><Relationship Id="rId11" Type="http://schemas.openxmlformats.org/officeDocument/2006/relationships/hyperlink" Target="http://commerciaux.celca.caisse-epargne.fr/download/439/offre-monetique/13723/boostfid-fiche-memo-face-a-face.pdf" TargetMode="External"/><Relationship Id="rId5" Type="http://schemas.openxmlformats.org/officeDocument/2006/relationships/hyperlink" Target="http://commerciaux.celca.caisse-epargne.fr/download/439/offre-monetique/13699/presentation-ce-boost-fid-201905.pptx" TargetMode="External"/><Relationship Id="rId15" Type="http://schemas.openxmlformats.org/officeDocument/2006/relationships/hyperlink" Target="https://youtu.be/cqqwDPi7ae0" TargetMode="External"/><Relationship Id="rId10" Type="http://schemas.openxmlformats.org/officeDocument/2006/relationships/hyperlink" Target="http://ihmgestimp-pro.sigce.caisse-epargne.fr:8853/GestionImprimes/frmFusionImprime.aspx?id_doc=2188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://commerciaux.celca.caisse-epargne.fr/download/439/offre-monetique/13702/memo-souscrption-boostfid-back-office.pdf" TargetMode="External"/><Relationship Id="rId14" Type="http://schemas.openxmlformats.org/officeDocument/2006/relationships/hyperlink" Target="http://commerciaux.celca.caisse-epargne.fr/download/439/offre-monetique/13724/boostfid-fiche-memo-telephon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13/06/2019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24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Mise en marché de l’offre BOOSTFID </a:t>
            </a:r>
            <a:endParaRPr lang="fr-FR" sz="2800" b="1" spc="30" dirty="0" smtClean="0">
              <a:solidFill>
                <a:schemeClr val="bg1"/>
              </a:solidFill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24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Qu’est ce que BOOSTFID ?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85749" y="1247686"/>
            <a:ext cx="871537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nouveau en Caisse d’Epargne  -  BOOSTFID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(Offre exclusive en CE et BP) : </a:t>
            </a: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Boost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FID est une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solution de fidélisation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innovante et digitale,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repose sur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données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paiements cartes des clients des commerçants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Cette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solution aide les commerçants de proximité à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développer leur activité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fidéliser leur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clientèle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endParaRPr lang="fr-FR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Complète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elle permet d’analyser les données de paiement carte de son activité, de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créer et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gérer un programme de fidélité sur-mesure. Le commerçant bénéficie d’un appui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qualité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d’un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expert marketing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gestion de son programme de fidélité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02" y="4769836"/>
            <a:ext cx="994019" cy="994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047" y="4774301"/>
            <a:ext cx="994019" cy="994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618" y="4776471"/>
            <a:ext cx="1015179" cy="991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3" y="4728712"/>
            <a:ext cx="1076266" cy="107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Quels Modules ?  </a:t>
            </a: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314325" y="1123861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 </a:t>
            </a:r>
            <a:r>
              <a:rPr lang="fr-FR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Boost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FID, une solution marketing complète allant du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module analytique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à la gestion du programme de fidélité sur-mesure jusqu’à l’accompagnement du commerçant.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914525"/>
            <a:ext cx="8429625" cy="425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55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A qui s’adresse BOOSTFID ?  </a:t>
            </a: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01506" y="1070177"/>
            <a:ext cx="8737719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Boost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FID s’adresse aux commerçants de proximité ayant un ou plusieurs points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vente, équipés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TPE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Artisanat : fleuristes, boulangers, coiffeurs, bouchers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Commerce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libraires, bijoutiers, parfumeries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Cafés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Hôtels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Restaurants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 petits commerçants qui, à l’inverse des commerçants intégrés ou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 e-commerçants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ont une maturité faible/moyenne dans la digitalisation de la relation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client (flash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QR Code, coupon de réduction dématérialisé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…).</a:t>
            </a: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 commerçants disposant de moyens limités pour leurs campagnes marketing (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carte de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fidélité à tamponner, référencement, pages jaunes, réseaux sociaux…) et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ayant besoin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d’aide pour la gestion et diffusion des outils de fidélisation.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139" y="1714500"/>
            <a:ext cx="8191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01505" y="5057908"/>
            <a:ext cx="8737719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Sont à exclure notamment</a:t>
            </a:r>
          </a:p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• Certains types de commerces : Professions Libérales de Santé, Jeux de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hasard et d’argent, Tabac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…(cf. Annexes)</a:t>
            </a:r>
          </a:p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• Les commerçants ayant un historique de transactions incomplet </a:t>
            </a:r>
            <a:r>
              <a:rPr lang="fr-F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(un minimum de </a:t>
            </a:r>
            <a:r>
              <a:rPr lang="fr-FR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 mois </a:t>
            </a:r>
            <a:r>
              <a:rPr lang="fr-F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d’historique de transactions est nécessaire pour mener l’analyse)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84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Comment ça marche pour le commerçant ?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13785" y="1173718"/>
            <a:ext cx="196323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grandes étapes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51" r="72601" b="39226"/>
          <a:stretch/>
        </p:blipFill>
        <p:spPr bwMode="auto">
          <a:xfrm>
            <a:off x="323310" y="1697011"/>
            <a:ext cx="1574800" cy="68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8" t="42912" r="51628" b="39226"/>
          <a:stretch/>
        </p:blipFill>
        <p:spPr bwMode="auto">
          <a:xfrm>
            <a:off x="3457055" y="1749233"/>
            <a:ext cx="882024" cy="50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6" t="37451" r="25517" b="39226"/>
          <a:stretch/>
        </p:blipFill>
        <p:spPr bwMode="auto">
          <a:xfrm>
            <a:off x="5229546" y="1605092"/>
            <a:ext cx="1473200" cy="68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93" t="42089" r="8579" b="39226"/>
          <a:stretch/>
        </p:blipFill>
        <p:spPr bwMode="auto">
          <a:xfrm>
            <a:off x="7500836" y="1763182"/>
            <a:ext cx="841374" cy="5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contenu 3"/>
          <p:cNvSpPr txBox="1">
            <a:spLocks/>
          </p:cNvSpPr>
          <p:nvPr/>
        </p:nvSpPr>
        <p:spPr>
          <a:xfrm>
            <a:off x="313785" y="2514600"/>
            <a:ext cx="2308808" cy="3062928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500" dirty="0" smtClean="0"/>
              <a:t>Les clients s’inscrivent au programme de fidélité en </a:t>
            </a:r>
            <a:r>
              <a:rPr lang="fr-FR" sz="1500" b="1" dirty="0" smtClean="0"/>
              <a:t>saisissant leur n° de tel </a:t>
            </a:r>
            <a:r>
              <a:rPr lang="fr-FR" sz="1500" dirty="0" smtClean="0"/>
              <a:t>lors du paiement par CB.</a:t>
            </a:r>
          </a:p>
          <a:p>
            <a:pPr marL="0" indent="0">
              <a:buNone/>
            </a:pPr>
            <a:endParaRPr lang="fr-FR" sz="400" dirty="0" smtClean="0"/>
          </a:p>
          <a:p>
            <a:pPr marL="0" indent="0" algn="just">
              <a:buNone/>
            </a:pPr>
            <a:r>
              <a:rPr lang="fr-FR" sz="1500" dirty="0" smtClean="0"/>
              <a:t>Ils reçoivent un SMS pour finaliser leur inscription sur le portail web. </a:t>
            </a:r>
          </a:p>
          <a:p>
            <a:pPr marL="0" indent="0">
              <a:buNone/>
            </a:pPr>
            <a:endParaRPr lang="fr-FR" sz="200" dirty="0"/>
          </a:p>
          <a:p>
            <a:pPr marL="0" indent="0" algn="just">
              <a:buNone/>
            </a:pPr>
            <a:r>
              <a:rPr lang="fr-FR" sz="1500" dirty="0" smtClean="0"/>
              <a:t>Les porteurs apparaissent en tant que « </a:t>
            </a:r>
            <a:r>
              <a:rPr lang="fr-FR" sz="1500" b="1" dirty="0" smtClean="0"/>
              <a:t>membre </a:t>
            </a:r>
            <a:r>
              <a:rPr lang="fr-FR" sz="1500" dirty="0" smtClean="0"/>
              <a:t>» dans le portail web du commerçant.</a:t>
            </a:r>
            <a:endParaRPr lang="fr-FR" sz="1500" dirty="0"/>
          </a:p>
        </p:txBody>
      </p:sp>
      <p:sp>
        <p:nvSpPr>
          <p:cNvPr id="18" name="Espace réservé du contenu 3"/>
          <p:cNvSpPr txBox="1">
            <a:spLocks/>
          </p:cNvSpPr>
          <p:nvPr/>
        </p:nvSpPr>
        <p:spPr>
          <a:xfrm>
            <a:off x="3008440" y="2514600"/>
            <a:ext cx="1686445" cy="1637586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500" dirty="0" smtClean="0"/>
              <a:t>Les clients paient normalement avec leur carte bancaire au point de vente ou </a:t>
            </a:r>
            <a:r>
              <a:rPr lang="fr-FR" sz="1500" b="1" dirty="0" smtClean="0"/>
              <a:t>en VAD* </a:t>
            </a:r>
            <a:r>
              <a:rPr lang="fr-FR" sz="1500" dirty="0" smtClean="0"/>
              <a:t>et sont </a:t>
            </a:r>
            <a:r>
              <a:rPr lang="fr-FR" sz="1500" b="1" dirty="0" smtClean="0"/>
              <a:t>automatiquement identifiés</a:t>
            </a:r>
            <a:r>
              <a:rPr lang="fr-FR" sz="1500" dirty="0" smtClean="0"/>
              <a:t>.</a:t>
            </a:r>
            <a:r>
              <a:rPr lang="fr-FR" sz="1500" b="1" dirty="0" smtClean="0"/>
              <a:t>  </a:t>
            </a:r>
            <a:endParaRPr lang="fr-FR" sz="1500" b="1" dirty="0"/>
          </a:p>
        </p:txBody>
      </p:sp>
      <p:sp>
        <p:nvSpPr>
          <p:cNvPr id="19" name="Espace réservé du contenu 3"/>
          <p:cNvSpPr txBox="1">
            <a:spLocks/>
          </p:cNvSpPr>
          <p:nvPr/>
        </p:nvSpPr>
        <p:spPr>
          <a:xfrm>
            <a:off x="4953319" y="2514600"/>
            <a:ext cx="2025653" cy="2400777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500" dirty="0" smtClean="0"/>
              <a:t>Les offres du programme de fidélité du commerçant, sont envoyés aux clients par </a:t>
            </a:r>
            <a:r>
              <a:rPr lang="fr-FR" sz="1500" b="1" dirty="0" smtClean="0"/>
              <a:t>SMS et/ou Emails</a:t>
            </a:r>
            <a:r>
              <a:rPr lang="fr-FR" sz="1500" dirty="0" smtClean="0"/>
              <a:t>.</a:t>
            </a:r>
            <a:endParaRPr lang="fr-FR" sz="1100" dirty="0" smtClean="0"/>
          </a:p>
          <a:p>
            <a:pPr marL="0" indent="0" algn="just">
              <a:buNone/>
            </a:pPr>
            <a:r>
              <a:rPr lang="fr-FR" sz="1500" dirty="0" smtClean="0"/>
              <a:t>Le commerçant peut inciter ses clients à revenir en point de vente, et ainsi accroître son activité. </a:t>
            </a:r>
            <a:endParaRPr lang="fr-FR" sz="1500" dirty="0"/>
          </a:p>
        </p:txBody>
      </p:sp>
      <p:sp>
        <p:nvSpPr>
          <p:cNvPr id="20" name="Espace réservé du contenu 3"/>
          <p:cNvSpPr txBox="1">
            <a:spLocks/>
          </p:cNvSpPr>
          <p:nvPr/>
        </p:nvSpPr>
        <p:spPr>
          <a:xfrm>
            <a:off x="7200899" y="2514600"/>
            <a:ext cx="1752599" cy="2960758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500" dirty="0" smtClean="0"/>
              <a:t>Les clients reçoivent </a:t>
            </a:r>
            <a:r>
              <a:rPr lang="fr-FR" sz="1500" b="1" dirty="0" smtClean="0"/>
              <a:t>des récompenses </a:t>
            </a:r>
            <a:r>
              <a:rPr lang="fr-FR" sz="1500" dirty="0" smtClean="0"/>
              <a:t>sous forme de </a:t>
            </a:r>
            <a:r>
              <a:rPr lang="fr-FR" sz="1500" b="1" dirty="0" smtClean="0"/>
              <a:t>coupons de fidélité </a:t>
            </a:r>
            <a:r>
              <a:rPr lang="fr-FR" sz="1500" dirty="0" smtClean="0"/>
              <a:t>(offre, cadeau, réduction). </a:t>
            </a:r>
          </a:p>
          <a:p>
            <a:pPr marL="0" indent="0" algn="just">
              <a:buNone/>
            </a:pPr>
            <a:r>
              <a:rPr lang="fr-FR" sz="1500" dirty="0" smtClean="0"/>
              <a:t>La valeur du coupon est à la main du commerçant. </a:t>
            </a:r>
            <a:endParaRPr lang="fr-FR" sz="1500" b="1" dirty="0"/>
          </a:p>
        </p:txBody>
      </p:sp>
    </p:spTree>
    <p:extLst>
      <p:ext uri="{BB962C8B-B14F-4D97-AF65-F5344CB8AC3E}">
        <p14:creationId xmlns:p14="http://schemas.microsoft.com/office/powerpoint/2010/main" val="383414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Comment ça marche pour le commerçant ?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323310" y="1209675"/>
            <a:ext cx="235686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Portail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Commerçant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3310" y="1814989"/>
            <a:ext cx="6506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commerçant dispose d’un portail dédié et sécurisé.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2184321"/>
            <a:ext cx="7762875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34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Comment souscrire à </a:t>
            </a:r>
            <a:r>
              <a:rPr lang="fr-FR" sz="2400" spc="30" dirty="0" err="1" smtClean="0"/>
              <a:t>BOOSTFId</a:t>
            </a:r>
            <a:r>
              <a:rPr lang="fr-FR" sz="2400" spc="30" dirty="0" smtClean="0"/>
              <a:t> ?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1150289"/>
            <a:ext cx="8871068" cy="513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87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Comment souscrire à </a:t>
            </a:r>
            <a:r>
              <a:rPr lang="fr-FR" sz="2400" spc="30" dirty="0" err="1" smtClean="0"/>
              <a:t>BOOSTFId</a:t>
            </a:r>
            <a:r>
              <a:rPr lang="fr-FR" sz="2400" spc="30" dirty="0" smtClean="0"/>
              <a:t> ?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58631" y="1241805"/>
            <a:ext cx="846149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 portail Commerçant </a:t>
            </a:r>
          </a:p>
          <a:p>
            <a:endParaRPr lang="fr-FR" dirty="0" smtClean="0"/>
          </a:p>
          <a:p>
            <a:pPr algn="just"/>
            <a:r>
              <a:rPr lang="fr-FR" dirty="0" smtClean="0"/>
              <a:t>Vous avez </a:t>
            </a:r>
            <a:r>
              <a:rPr lang="fr-FR" dirty="0"/>
              <a:t>accès au </a:t>
            </a:r>
            <a:r>
              <a:rPr lang="fr-FR" b="1" dirty="0"/>
              <a:t>portail commerçant</a:t>
            </a:r>
            <a:r>
              <a:rPr lang="fr-FR" dirty="0"/>
              <a:t>, </a:t>
            </a:r>
            <a:r>
              <a:rPr lang="fr-FR" dirty="0" smtClean="0"/>
              <a:t>pour vous permettre de </a:t>
            </a:r>
            <a:r>
              <a:rPr lang="fr-FR" dirty="0"/>
              <a:t>réaliser un RDV client orienté et basé sur les propres données de leurs clients. 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Le portail devient un </a:t>
            </a:r>
            <a:r>
              <a:rPr lang="fr-FR" b="1" dirty="0"/>
              <a:t>outil d’aide à la vente </a:t>
            </a:r>
            <a:r>
              <a:rPr lang="fr-FR" dirty="0"/>
              <a:t>et</a:t>
            </a:r>
            <a:r>
              <a:rPr lang="fr-FR" b="1" dirty="0"/>
              <a:t> </a:t>
            </a:r>
            <a:r>
              <a:rPr lang="fr-FR" dirty="0"/>
              <a:t>permet de </a:t>
            </a:r>
            <a:r>
              <a:rPr lang="fr-FR" b="1" dirty="0"/>
              <a:t>valoriser </a:t>
            </a:r>
            <a:r>
              <a:rPr lang="fr-FR" dirty="0"/>
              <a:t>la solution </a:t>
            </a:r>
            <a:r>
              <a:rPr lang="fr-FR" dirty="0">
                <a:solidFill>
                  <a:srgbClr val="FF0000"/>
                </a:solidFill>
              </a:rPr>
              <a:t>CE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 err="1"/>
              <a:t>boost</a:t>
            </a:r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FID</a:t>
            </a:r>
          </a:p>
          <a:p>
            <a:pPr algn="just"/>
            <a:endParaRPr lang="fr-FR" b="1" dirty="0"/>
          </a:p>
          <a:p>
            <a:pPr algn="just"/>
            <a:r>
              <a:rPr lang="fr-FR" dirty="0"/>
              <a:t>Comment accéder au portail commerçant en tant que </a:t>
            </a:r>
            <a:r>
              <a:rPr lang="fr-FR" dirty="0" err="1"/>
              <a:t>CCPro</a:t>
            </a:r>
            <a:r>
              <a:rPr lang="fr-FR" dirty="0"/>
              <a:t> ? </a:t>
            </a:r>
          </a:p>
          <a:p>
            <a:pPr lvl="1"/>
            <a:endParaRPr lang="fr-FR" dirty="0"/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dirty="0"/>
              <a:t>Ouvrir le navigateur Internet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dirty="0"/>
              <a:t>Accéder au portail commerçant (</a:t>
            </a:r>
            <a:r>
              <a:rPr lang="fr-FR" i="1" dirty="0"/>
              <a:t>vision chargé d’affaires) </a:t>
            </a:r>
            <a:r>
              <a:rPr lang="fr-FR" dirty="0"/>
              <a:t>via l’url ce-boost-fid.fr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dirty="0"/>
              <a:t>Accéder aux activités des commerçants de l’établissement régional dès que votre profil est reconnu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dirty="0"/>
              <a:t>Rechercher le point de vente de votre commerçant depuis le menu déroulant en haut à droite, en saisissant l’identifiant du point de vente (</a:t>
            </a:r>
            <a:r>
              <a:rPr lang="fr-FR" i="1" dirty="0"/>
              <a:t>numéro de client bancaire)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dirty="0"/>
              <a:t>Accéder à l’activité du commerçant et réaliser une démonstration en RDV client 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52399" y="4256170"/>
            <a:ext cx="84677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401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978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Comment souscrire à </a:t>
            </a:r>
            <a:r>
              <a:rPr lang="fr-FR" sz="2400" spc="30" dirty="0" err="1" smtClean="0"/>
              <a:t>BOOSTFId</a:t>
            </a:r>
            <a:r>
              <a:rPr lang="fr-FR" sz="2400" spc="30" dirty="0" smtClean="0"/>
              <a:t> ?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038046"/>
            <a:ext cx="84614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 portail Commerçant 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52399" y="4256170"/>
            <a:ext cx="84677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401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5" y="1534639"/>
            <a:ext cx="5061067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4230746" y="1155646"/>
            <a:ext cx="288091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Inscrire le N° du client bancaire </a:t>
            </a:r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4979281" y="1638210"/>
            <a:ext cx="659406" cy="352425"/>
          </a:xfrm>
          <a:prstGeom prst="straightConnector1">
            <a:avLst/>
          </a:prstGeom>
          <a:ln>
            <a:solidFill>
              <a:srgbClr val="C00000">
                <a:alpha val="95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1215" y="5200650"/>
            <a:ext cx="7880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Comment retrouver le n° du Client Bancaire :</a:t>
            </a:r>
          </a:p>
          <a:p>
            <a:r>
              <a:rPr lang="fr-FR" sz="1400" dirty="0" smtClean="0"/>
              <a:t>Au </a:t>
            </a:r>
            <a:r>
              <a:rPr lang="fr-FR" sz="1400" dirty="0"/>
              <a:t>poste de travail, lorsque l’on se trouve sur un client, il faut taper la transaction 0510 « ENTITE TITULAIRE – Gestion »</a:t>
            </a:r>
          </a:p>
          <a:p>
            <a:r>
              <a:rPr lang="fr-FR" sz="1400" dirty="0"/>
              <a:t>Le numéro de client bancaire est la donnée entourée dans la PJ ci-dessous</a:t>
            </a:r>
          </a:p>
        </p:txBody>
      </p:sp>
      <p:pic>
        <p:nvPicPr>
          <p:cNvPr id="5123" name="Image 2" descr="cid:image002.jpg@01D509AE.9C6E20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6" y="2476499"/>
            <a:ext cx="3860598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necteur droit avec flèche 16"/>
          <p:cNvCxnSpPr/>
          <p:nvPr/>
        </p:nvCxnSpPr>
        <p:spPr>
          <a:xfrm flipV="1">
            <a:off x="4230746" y="4377853"/>
            <a:ext cx="1998604" cy="1527647"/>
          </a:xfrm>
          <a:prstGeom prst="straightConnector1">
            <a:avLst/>
          </a:prstGeom>
          <a:ln>
            <a:solidFill>
              <a:schemeClr val="tx1">
                <a:alpha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67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Comment souscrire à </a:t>
            </a:r>
            <a:r>
              <a:rPr lang="fr-FR" sz="2400" spc="30" dirty="0" err="1" smtClean="0"/>
              <a:t>BOOSTFId</a:t>
            </a:r>
            <a:r>
              <a:rPr lang="fr-FR" sz="2400" spc="30" dirty="0" smtClean="0"/>
              <a:t> ?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77682" y="1318005"/>
            <a:ext cx="846149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Les liens utiles :</a:t>
            </a:r>
          </a:p>
          <a:p>
            <a:endParaRPr lang="fr-FR" dirty="0"/>
          </a:p>
          <a:p>
            <a:pPr marL="330527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Accès </a:t>
            </a:r>
            <a:r>
              <a:rPr lang="fr-FR" sz="1600" dirty="0"/>
              <a:t>au </a:t>
            </a:r>
            <a:r>
              <a:rPr lang="fr-FR" sz="1600" b="1" dirty="0"/>
              <a:t>portail commerçant </a:t>
            </a:r>
            <a:r>
              <a:rPr lang="fr-FR" sz="1400" b="1" dirty="0">
                <a:solidFill>
                  <a:srgbClr val="FF0000"/>
                </a:solidFill>
              </a:rPr>
              <a:t>CE</a:t>
            </a:r>
            <a:r>
              <a:rPr lang="fr-FR" sz="1400" b="1" dirty="0"/>
              <a:t> </a:t>
            </a:r>
            <a:r>
              <a:rPr lang="fr-FR" sz="1400" b="1" dirty="0" err="1"/>
              <a:t>boost</a:t>
            </a:r>
            <a:r>
              <a:rPr lang="fr-FR" sz="1400" b="1" dirty="0"/>
              <a:t> </a:t>
            </a:r>
            <a:r>
              <a:rPr lang="fr-FR" sz="1400" b="1" dirty="0">
                <a:solidFill>
                  <a:srgbClr val="FF0000"/>
                </a:solidFill>
              </a:rPr>
              <a:t>FID </a:t>
            </a:r>
            <a:r>
              <a:rPr lang="fr-FR" sz="1600" dirty="0"/>
              <a:t>pour faire la démonstration du module Analytique </a:t>
            </a:r>
            <a:r>
              <a:rPr lang="fr-FR" sz="1600" b="1" dirty="0"/>
              <a:t>avec les propres chiffres du commerçant </a:t>
            </a:r>
            <a:r>
              <a:rPr lang="fr-FR" sz="1600" dirty="0"/>
              <a:t>(vision sur tous les commerçants de la Caisse)</a:t>
            </a:r>
            <a:endParaRPr lang="fr-FR" sz="1600" b="1" dirty="0"/>
          </a:p>
          <a:p>
            <a:pPr marL="693039" lvl="1" indent="-254632">
              <a:buFont typeface="Arial" panose="020B0604020202020204" pitchFamily="34" charset="0"/>
              <a:buChar char="•"/>
            </a:pPr>
            <a:r>
              <a:rPr lang="fr-FR" sz="1400" dirty="0"/>
              <a:t>Via le lien: </a:t>
            </a:r>
            <a:r>
              <a:rPr lang="fr-FR" sz="1400" u="sng" dirty="0">
                <a:hlinkClick r:id="rId5"/>
              </a:rPr>
              <a:t>https://www.ce-boost-fid.fr/saml/login?login=true&amp;idp=urn:bpce:gce:gce:pro:env-idppro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Accès au </a:t>
            </a:r>
            <a:r>
              <a:rPr lang="fr-FR" b="1" dirty="0"/>
              <a:t>portail commerçant </a:t>
            </a:r>
            <a:r>
              <a:rPr lang="fr-FR" sz="1600" b="1" dirty="0">
                <a:solidFill>
                  <a:srgbClr val="FF0000"/>
                </a:solidFill>
              </a:rPr>
              <a:t>CE</a:t>
            </a:r>
            <a:r>
              <a:rPr lang="fr-FR" sz="1600" b="1" dirty="0"/>
              <a:t> </a:t>
            </a:r>
            <a:r>
              <a:rPr lang="fr-FR" sz="1600" b="1" dirty="0" err="1"/>
              <a:t>boost</a:t>
            </a:r>
            <a:r>
              <a:rPr lang="fr-FR" sz="1600" b="1" dirty="0"/>
              <a:t> </a:t>
            </a:r>
            <a:r>
              <a:rPr lang="fr-FR" sz="1600" b="1" dirty="0">
                <a:solidFill>
                  <a:srgbClr val="FF0000"/>
                </a:solidFill>
              </a:rPr>
              <a:t>FID </a:t>
            </a:r>
            <a:r>
              <a:rPr lang="fr-FR" dirty="0"/>
              <a:t>pour faire la démonstration du module Analytique </a:t>
            </a:r>
            <a:r>
              <a:rPr lang="fr-FR" b="1" dirty="0"/>
              <a:t>avec des données de </a:t>
            </a:r>
            <a:r>
              <a:rPr lang="fr-FR" b="1" dirty="0" smtClean="0"/>
              <a:t>test pour vos prospects </a:t>
            </a:r>
          </a:p>
          <a:p>
            <a:pPr marL="693039" lvl="1" indent="-254632">
              <a:buFont typeface="Arial" panose="020B0604020202020204" pitchFamily="34" charset="0"/>
              <a:buChar char="•"/>
            </a:pPr>
            <a:r>
              <a:rPr lang="fr-FR" sz="1400" dirty="0"/>
              <a:t>Via le lien: </a:t>
            </a:r>
            <a:r>
              <a:rPr lang="fr-FR" sz="1400" u="sng" dirty="0">
                <a:hlinkClick r:id="rId6"/>
              </a:rPr>
              <a:t>http://cedemo.izicap.com/merchant/</a:t>
            </a:r>
            <a:r>
              <a:rPr lang="fr-FR" sz="1400" u="sng" dirty="0"/>
              <a:t> </a:t>
            </a:r>
            <a:endParaRPr lang="fr-FR" sz="1400" dirty="0"/>
          </a:p>
          <a:p>
            <a:pPr marL="693039" lvl="1" indent="-254632">
              <a:buFont typeface="Arial" panose="020B0604020202020204" pitchFamily="34" charset="0"/>
              <a:buChar char="•"/>
            </a:pPr>
            <a:r>
              <a:rPr lang="fr-FR" sz="1400" dirty="0"/>
              <a:t>Login: </a:t>
            </a:r>
            <a:r>
              <a:rPr lang="fr-FR" sz="1400" u="sng" dirty="0">
                <a:hlinkClick r:id="rId7"/>
              </a:rPr>
              <a:t>ce-demo@izicap.com</a:t>
            </a:r>
            <a:r>
              <a:rPr lang="fr-FR" sz="1400" dirty="0"/>
              <a:t> </a:t>
            </a:r>
          </a:p>
          <a:p>
            <a:pPr marL="693039" lvl="1" indent="-254632">
              <a:buFont typeface="Arial" panose="020B0604020202020204" pitchFamily="34" charset="0"/>
              <a:buChar char="•"/>
            </a:pPr>
            <a:r>
              <a:rPr lang="fr-FR" sz="1400" dirty="0"/>
              <a:t>MDP : </a:t>
            </a:r>
            <a:r>
              <a:rPr lang="fr-FR" sz="1400" dirty="0" smtClean="0"/>
              <a:t>20?18_CEdemo!</a:t>
            </a:r>
          </a:p>
          <a:p>
            <a:pPr marL="693039" lvl="1" indent="-254632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4" name="Rectangle 3"/>
          <p:cNvSpPr/>
          <p:nvPr/>
        </p:nvSpPr>
        <p:spPr>
          <a:xfrm>
            <a:off x="152399" y="4256170"/>
            <a:ext cx="8467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401" indent="-285750">
              <a:buFont typeface="Wingdings" panose="05000000000000000000" pitchFamily="2" charset="2"/>
              <a:buChar char="Ø"/>
            </a:pPr>
            <a:r>
              <a:rPr lang="fr-FR" dirty="0"/>
              <a:t>Accès au </a:t>
            </a:r>
            <a:r>
              <a:rPr lang="fr-FR" b="1" dirty="0"/>
              <a:t>portail </a:t>
            </a:r>
            <a:r>
              <a:rPr lang="fr-FR" b="1" dirty="0" err="1"/>
              <a:t>youcanbookme</a:t>
            </a:r>
            <a:r>
              <a:rPr lang="fr-FR" b="1" dirty="0"/>
              <a:t> </a:t>
            </a:r>
            <a:r>
              <a:rPr lang="fr-FR" dirty="0"/>
              <a:t>pour les prises de rendez-vous avec l’expert marketing </a:t>
            </a:r>
            <a:r>
              <a:rPr lang="fr-FR" dirty="0">
                <a:solidFill>
                  <a:srgbClr val="FF0000"/>
                </a:solidFill>
              </a:rPr>
              <a:t>CE</a:t>
            </a:r>
            <a:r>
              <a:rPr lang="fr-FR" dirty="0"/>
              <a:t> </a:t>
            </a:r>
            <a:r>
              <a:rPr lang="fr-FR" dirty="0" err="1"/>
              <a:t>boost</a:t>
            </a:r>
            <a:r>
              <a:rPr lang="fr-FR" dirty="0"/>
              <a:t> </a:t>
            </a:r>
            <a:r>
              <a:rPr lang="fr-FR" dirty="0" smtClean="0">
                <a:solidFill>
                  <a:srgbClr val="FF0000"/>
                </a:solidFill>
              </a:rPr>
              <a:t>FID  </a:t>
            </a:r>
            <a:r>
              <a:rPr lang="fr-FR" u="sng" dirty="0">
                <a:hlinkClick r:id="rId8"/>
              </a:rPr>
              <a:t>https://caisseepargne-cegee.youcanbook.me/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576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Pour en savoir Plus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96968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16800" y="1098259"/>
            <a:ext cx="6543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Vous </a:t>
            </a:r>
            <a:r>
              <a:rPr lang="fr-FR" dirty="0"/>
              <a:t>trouverez sous La Rubrique des commerciaux :</a:t>
            </a:r>
          </a:p>
          <a:p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16800" y="1693677"/>
            <a:ext cx="5231525" cy="4524315"/>
          </a:xfrm>
          <a:prstGeom prst="rect">
            <a:avLst/>
          </a:prstGeom>
          <a:ln>
            <a:solidFill>
              <a:schemeClr val="tx1">
                <a:alpha val="97000"/>
              </a:schemeClr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/>
              <a:t>Présentation de l’offre : cliquer </a:t>
            </a:r>
            <a:r>
              <a:rPr lang="fr-FR" u="sng" dirty="0">
                <a:hlinkClick r:id="rId5"/>
              </a:rPr>
              <a:t>ici</a:t>
            </a:r>
            <a:r>
              <a:rPr lang="fr-FR" u="sng" dirty="0"/>
              <a:t> </a:t>
            </a:r>
            <a:endParaRPr lang="fr-FR" u="sng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u="sng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 smtClean="0"/>
              <a:t>Note de lancement : cliquer </a:t>
            </a:r>
            <a:r>
              <a:rPr lang="fr-FR" dirty="0" smtClean="0">
                <a:hlinkClick r:id="rId6"/>
              </a:rPr>
              <a:t>ici</a:t>
            </a:r>
            <a:endParaRPr lang="fr-FR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/>
              <a:t>Fiche produit : cliquer </a:t>
            </a:r>
            <a:r>
              <a:rPr lang="fr-FR" u="sng" dirty="0" smtClean="0">
                <a:hlinkClick r:id="rId7"/>
              </a:rPr>
              <a:t>ici</a:t>
            </a:r>
            <a:endParaRPr lang="fr-FR" u="sng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/>
              <a:t>FAQ : clic </a:t>
            </a:r>
            <a:r>
              <a:rPr lang="fr-FR" u="sng" dirty="0" smtClean="0">
                <a:hlinkClick r:id="rId8"/>
              </a:rPr>
              <a:t>ici</a:t>
            </a:r>
            <a:endParaRPr lang="fr-FR" u="sng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/>
              <a:t>Mémo souscription : cliquer </a:t>
            </a:r>
            <a:r>
              <a:rPr lang="fr-FR" u="sng" dirty="0" smtClean="0">
                <a:hlinkClick r:id="rId9"/>
              </a:rPr>
              <a:t>ici</a:t>
            </a:r>
            <a:endParaRPr lang="fr-FR" u="sng" dirty="0" smtClean="0"/>
          </a:p>
          <a:p>
            <a:pPr lvl="0"/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/>
              <a:t>FLU006 «  Bon de commande Monétique »  cliquer </a:t>
            </a:r>
            <a:r>
              <a:rPr lang="fr-FR" u="sng" dirty="0" smtClean="0">
                <a:hlinkClick r:id="rId10"/>
              </a:rPr>
              <a:t>ici</a:t>
            </a:r>
            <a:endParaRPr lang="fr-FR" u="sng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u="sng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 smtClean="0"/>
              <a:t>Fiche Mémo Face à Face  : cliquer </a:t>
            </a:r>
            <a:r>
              <a:rPr lang="fr-FR" dirty="0" smtClean="0">
                <a:hlinkClick r:id="rId11"/>
              </a:rPr>
              <a:t>ici</a:t>
            </a:r>
            <a:r>
              <a:rPr lang="fr-FR" dirty="0" smtClean="0"/>
              <a:t>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 smtClean="0"/>
              <a:t>Fiche Mémo Démo : </a:t>
            </a:r>
            <a:r>
              <a:rPr lang="fr-FR" dirty="0"/>
              <a:t>cliquer </a:t>
            </a:r>
            <a:r>
              <a:rPr lang="fr-FR" dirty="0">
                <a:hlinkClick r:id="rId12"/>
              </a:rPr>
              <a:t>ici </a:t>
            </a:r>
            <a:endParaRPr lang="fr-FR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 smtClean="0"/>
              <a:t>Fiche Prépa d’entretien : </a:t>
            </a:r>
            <a:r>
              <a:rPr lang="fr-FR" dirty="0"/>
              <a:t>cliquer </a:t>
            </a:r>
            <a:r>
              <a:rPr lang="fr-FR" dirty="0">
                <a:hlinkClick r:id="rId13"/>
              </a:rPr>
              <a:t>ici</a:t>
            </a:r>
            <a:r>
              <a:rPr lang="fr-FR" dirty="0"/>
              <a:t> </a:t>
            </a:r>
            <a:endParaRPr lang="fr-FR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 smtClean="0"/>
              <a:t>Fiche Mémo téléphone : </a:t>
            </a:r>
            <a:r>
              <a:rPr lang="fr-FR" dirty="0"/>
              <a:t>cliquer </a:t>
            </a:r>
            <a:r>
              <a:rPr lang="fr-FR" dirty="0">
                <a:hlinkClick r:id="rId14"/>
              </a:rPr>
              <a:t>ici 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640071" y="3147669"/>
            <a:ext cx="1165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>
                <a:hlinkClick r:id="rId15"/>
              </a:rPr>
              <a:t>CE </a:t>
            </a:r>
            <a:r>
              <a:rPr lang="fr-FR" u="sng" dirty="0" err="1">
                <a:hlinkClick r:id="rId15"/>
              </a:rPr>
              <a:t>boostfid</a:t>
            </a:r>
            <a:endParaRPr lang="fr-FR" dirty="0"/>
          </a:p>
        </p:txBody>
      </p:sp>
      <p:pic>
        <p:nvPicPr>
          <p:cNvPr id="12" name="Image 11" descr="cid:image003.png@01D51AEC.550172E0"/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484" y="2423288"/>
            <a:ext cx="90487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5963321" y="1987034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Une vidéo pour vous ou vos clients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32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purl.org/dc/dcmitype/"/>
    <ds:schemaRef ds:uri="02ea4b1b-5614-43b2-acce-6a9ef10fff4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7074</TotalTime>
  <Words>861</Words>
  <Application>Microsoft Office PowerPoint</Application>
  <PresentationFormat>Affichage à l'écran (4:3)</PresentationFormat>
  <Paragraphs>122</Paragraphs>
  <Slides>12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Qu’est ce que BOOSTFID ?  </vt:lpstr>
      <vt:lpstr>Quels Modules ?   </vt:lpstr>
      <vt:lpstr>A qui s’adresse BOOSTFID ?   </vt:lpstr>
      <vt:lpstr>Comment ça marche pour le commerçant ?  </vt:lpstr>
      <vt:lpstr>Comment ça marche pour le commerçant ?  </vt:lpstr>
      <vt:lpstr>Comment souscrire à BOOSTFId ?  </vt:lpstr>
      <vt:lpstr>Comment souscrire à BOOSTFId ?  </vt:lpstr>
      <vt:lpstr>Comment souscrire à BOOSTFId ?  </vt:lpstr>
      <vt:lpstr>Comment souscrire à BOOSTFId ?  </vt:lpstr>
      <vt:lpstr>Pour en savoir Plus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356</cp:revision>
  <cp:lastPrinted>2019-05-21T15:43:18Z</cp:lastPrinted>
  <dcterms:created xsi:type="dcterms:W3CDTF">2016-06-03T08:10:53Z</dcterms:created>
  <dcterms:modified xsi:type="dcterms:W3CDTF">2019-06-13T08:14:18Z</dcterms:modified>
</cp:coreProperties>
</file>