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3"/>
  </p:notesMasterIdLst>
  <p:handoutMasterIdLst>
    <p:handoutMasterId r:id="rId24"/>
  </p:handoutMasterIdLst>
  <p:sldIdLst>
    <p:sldId id="286" r:id="rId13"/>
    <p:sldId id="289" r:id="rId14"/>
    <p:sldId id="446" r:id="rId15"/>
    <p:sldId id="444" r:id="rId16"/>
    <p:sldId id="447" r:id="rId17"/>
    <p:sldId id="448" r:id="rId18"/>
    <p:sldId id="454" r:id="rId19"/>
    <p:sldId id="453" r:id="rId20"/>
    <p:sldId id="452" r:id="rId21"/>
    <p:sldId id="413" r:id="rId2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3997" userDrawn="1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581D41"/>
    <a:srgbClr val="F7DAAF"/>
    <a:srgbClr val="A79C86"/>
    <a:srgbClr val="EA9922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 autoAdjust="0"/>
    <p:restoredTop sz="94629" autoAdjust="0"/>
  </p:normalViewPr>
  <p:slideViewPr>
    <p:cSldViewPr snapToGrid="0">
      <p:cViewPr varScale="1">
        <p:scale>
          <a:sx n="100" d="100"/>
          <a:sy n="100" d="100"/>
        </p:scale>
        <p:origin x="1626" y="72"/>
      </p:cViewPr>
      <p:guideLst>
        <p:guide orient="horz" pos="693"/>
        <p:guide orient="horz" pos="3997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13/09/2023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13/09/2023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0055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92017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/>
          <p:cNvSpPr/>
          <p:nvPr userDrawn="1"/>
        </p:nvSpPr>
        <p:spPr>
          <a:xfrm>
            <a:off x="1079500" y="639286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501" y="1299605"/>
            <a:ext cx="7262599" cy="70849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496002"/>
            <a:ext cx="3420500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496002"/>
            <a:ext cx="3420500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50235"/>
            <a:ext cx="591950" cy="400110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7"/>
          </p:nvPr>
        </p:nvSpPr>
        <p:spPr>
          <a:xfrm>
            <a:off x="2447925" y="6524625"/>
            <a:ext cx="5016500" cy="1238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fr-FR"/>
              <a:t>INTITULÉ DU DOCUMENT • 04 AVRIL 2017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8"/>
          </p:nvPr>
        </p:nvSpPr>
        <p:spPr>
          <a:xfrm>
            <a:off x="1079500" y="6524625"/>
            <a:ext cx="192088" cy="1238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095586CC-A54F-47CB-ABE5-A71A7E7CE4A4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" name="Espace réservé de la date 2"/>
          <p:cNvSpPr>
            <a:spLocks noGrp="1"/>
          </p:cNvSpPr>
          <p:nvPr>
            <p:ph type="dt" sz="half" idx="19"/>
          </p:nvPr>
        </p:nvSpPr>
        <p:spPr>
          <a:xfrm>
            <a:off x="1381125" y="6524625"/>
            <a:ext cx="1008063" cy="1238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762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6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commerciaux.celca.caisse-epargne.fr/download/1691/payplug/18425/presentation-payplug.ppt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691/payplug/18319/plaquette-conseillers-ce.pptx" TargetMode="External"/><Relationship Id="rId5" Type="http://schemas.openxmlformats.org/officeDocument/2006/relationships/hyperlink" Target="http://commerciaux.celca.caisse-epargne.fr/download/1691/payplug/18318/ce_fiche_produit_pro_payplug.pdf" TargetMode="External"/><Relationship Id="rId4" Type="http://schemas.openxmlformats.org/officeDocument/2006/relationships/hyperlink" Target="http://commerciaux.celca.caisse-epargne.fr/download/1691/payplug/18425/presentation-payplug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26/06/2020 – Semaine 26</a:t>
            </a: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Lancement de l’offre </a:t>
            </a:r>
            <a:r>
              <a:rPr lang="fr-F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Payplug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ou comment proposer à votre client de développer son activité autrement.</a:t>
            </a:r>
          </a:p>
          <a:p>
            <a:pPr lvl="2"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ü"/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S26 2020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26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433" y="1419965"/>
            <a:ext cx="2886075" cy="15811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B516F4-5698-D5C9-55DD-816276CDA089}"/>
              </a:ext>
            </a:extLst>
          </p:cNvPr>
          <p:cNvSpPr/>
          <p:nvPr/>
        </p:nvSpPr>
        <p:spPr>
          <a:xfrm>
            <a:off x="3274497" y="4702788"/>
            <a:ext cx="2736304" cy="9144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Mise à jour Septembre 2023 avec la disparition de l’offre Premium </a:t>
            </a: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/>
              <a:t>L’OFFRE PAYPLUG</a:t>
            </a:r>
          </a:p>
        </p:txBody>
      </p:sp>
      <p:sp>
        <p:nvSpPr>
          <p:cNvPr id="4" name="Rectangle 3"/>
          <p:cNvSpPr/>
          <p:nvPr/>
        </p:nvSpPr>
        <p:spPr>
          <a:xfrm>
            <a:off x="294968" y="1169478"/>
            <a:ext cx="8537806" cy="48921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8588" indent="-128588" fontAlgn="base">
              <a:buClr>
                <a:srgbClr val="EA4E55"/>
              </a:buClr>
              <a:buFont typeface="Wingdings" panose="05000000000000000000" pitchFamily="2" charset="2"/>
              <a:buChar char="n"/>
            </a:pPr>
            <a:r>
              <a:rPr lang="fr-FR" sz="1100" b="1" cap="all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Présentation DE L’OFFRE</a:t>
            </a:r>
          </a:p>
          <a:p>
            <a:pPr fontAlgn="base">
              <a:buClr>
                <a:srgbClr val="EA4E55"/>
              </a:buClr>
            </a:pPr>
            <a:endParaRPr lang="fr-FR" sz="1100" b="1" cap="all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>
              <a:buClr>
                <a:srgbClr val="EA4E55"/>
              </a:buClr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L’offre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Payplug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vient compléter la gamme de contrat de vente à distance (SP+ et Jepaieenligne). </a:t>
            </a:r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C’est une solution qui permet d’encaisser les paiement en ligne en toute sécurité. Simple à installer et facile à utiliser, cette offre est 100 % digitale et se souscrit en ligne par le client ou via </a:t>
            </a:r>
            <a:r>
              <a:rPr lang="fr-FR" sz="11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Monexpert</a:t>
            </a:r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 le conseiller.</a:t>
            </a:r>
          </a:p>
          <a:p>
            <a:pPr marL="200025" algn="just" fontAlgn="base">
              <a:spcBef>
                <a:spcPct val="20000"/>
              </a:spcBef>
              <a:buClr>
                <a:srgbClr val="FF0000"/>
              </a:buClr>
            </a:pP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6588" indent="-128588" algn="just" fontAlgn="base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100" b="1" dirty="0">
                <a:solidFill>
                  <a:srgbClr val="B51B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L’offre : 3 solutions</a:t>
            </a:r>
          </a:p>
          <a:p>
            <a:pPr marL="200025" algn="just" fontAlgn="base">
              <a:spcBef>
                <a:spcPct val="20000"/>
              </a:spcBef>
              <a:buClr>
                <a:srgbClr val="FF0000"/>
              </a:buClr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PayPlug peut s’installer en</a:t>
            </a:r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quelques clics 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(souscription 100% digital), sans connaissances techniques. La </a:t>
            </a:r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 des encaissements au quotidien est 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simplifiée grâce à un portail web intuitif, conçu pour les e-commerçants. </a:t>
            </a: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pPr marL="392906"/>
            <a:endParaRPr lang="fr-FR" sz="900" dirty="0">
              <a:solidFill>
                <a:prstClr val="black"/>
              </a:solidFill>
              <a:latin typeface="Arial Narrow"/>
            </a:endParaRPr>
          </a:p>
          <a:p>
            <a:endParaRPr lang="fr-FR" sz="1050" dirty="0">
              <a:solidFill>
                <a:prstClr val="black"/>
              </a:solidFill>
              <a:latin typeface="Arial Narrow"/>
            </a:endParaRPr>
          </a:p>
          <a:p>
            <a:endParaRPr lang="fr-FR" sz="1050" dirty="0">
              <a:solidFill>
                <a:prstClr val="black"/>
              </a:solidFill>
              <a:latin typeface="Arial Narrow"/>
            </a:endParaRPr>
          </a:p>
          <a:p>
            <a:endParaRPr lang="fr-FR" sz="1050" dirty="0">
              <a:solidFill>
                <a:prstClr val="black"/>
              </a:solidFill>
              <a:latin typeface="Arial Narrow"/>
            </a:endParaRPr>
          </a:p>
          <a:p>
            <a:endParaRPr lang="fr-FR" sz="1050" dirty="0">
              <a:solidFill>
                <a:prstClr val="black"/>
              </a:solidFill>
              <a:latin typeface="Arial Narrow"/>
            </a:endParaRPr>
          </a:p>
          <a:p>
            <a:endParaRPr lang="fr-FR" sz="1050" dirty="0">
              <a:solidFill>
                <a:prstClr val="black"/>
              </a:solidFill>
              <a:latin typeface="Arial Narrow"/>
            </a:endParaRPr>
          </a:p>
          <a:p>
            <a:endParaRPr lang="fr-FR" sz="1050" dirty="0">
              <a:solidFill>
                <a:prstClr val="black"/>
              </a:solidFill>
              <a:latin typeface="Arial Narrow"/>
            </a:endParaRPr>
          </a:p>
          <a:p>
            <a:endParaRPr lang="fr-FR" sz="1050" dirty="0">
              <a:solidFill>
                <a:prstClr val="black"/>
              </a:solidFill>
              <a:latin typeface="Arial Narrow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67" y="2794824"/>
            <a:ext cx="8235158" cy="3362969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5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057" y="6291111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5" y="6288299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3307766" y="640615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S26 2020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75C310A-D75D-824C-28C8-56EC2437AE2E}"/>
              </a:ext>
            </a:extLst>
          </p:cNvPr>
          <p:cNvCxnSpPr>
            <a:cxnSpLocks/>
          </p:cNvCxnSpPr>
          <p:nvPr/>
        </p:nvCxnSpPr>
        <p:spPr>
          <a:xfrm>
            <a:off x="5915025" y="2793418"/>
            <a:ext cx="2734300" cy="2895104"/>
          </a:xfrm>
          <a:prstGeom prst="line">
            <a:avLst/>
          </a:prstGeom>
          <a:ln w="25400">
            <a:solidFill>
              <a:srgbClr val="C0000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27DCEB3-D0D3-5ABE-08DE-812F9D263073}"/>
              </a:ext>
            </a:extLst>
          </p:cNvPr>
          <p:cNvCxnSpPr>
            <a:cxnSpLocks/>
          </p:cNvCxnSpPr>
          <p:nvPr/>
        </p:nvCxnSpPr>
        <p:spPr>
          <a:xfrm flipH="1">
            <a:off x="6029325" y="2793418"/>
            <a:ext cx="2620000" cy="2978732"/>
          </a:xfrm>
          <a:prstGeom prst="line">
            <a:avLst/>
          </a:prstGeom>
          <a:ln w="25400">
            <a:solidFill>
              <a:srgbClr val="C0000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13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90500" y="1163638"/>
            <a:ext cx="8542338" cy="330200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L’offre préférentielle pour les clients Caisse d’Epargne :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fr-FR" dirty="0"/>
              <a:t>La tarification de l’offre </a:t>
            </a:r>
            <a:r>
              <a:rPr lang="fr-FR" dirty="0" err="1"/>
              <a:t>PayPlug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184593"/>
              </p:ext>
            </p:extLst>
          </p:nvPr>
        </p:nvGraphicFramePr>
        <p:xfrm>
          <a:off x="320633" y="2052459"/>
          <a:ext cx="8372106" cy="2151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3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9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21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29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7671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STARTER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0F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PRO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0F2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PREMIUM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0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862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Clr>
                          <a:srgbClr val="C00000"/>
                        </a:buClr>
                        <a:buFontTx/>
                        <a:buNone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FRAIS D’INSTALLATION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F0000"/>
                        </a:buClr>
                        <a:buFont typeface="Arial" panose="020B0604020202020204" pitchFamily="34" charset="0"/>
                        <a:buChar char="•"/>
                      </a:pPr>
                      <a:endParaRPr lang="fr-FR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Gratuit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10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Gratuit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Gratuit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507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Clr>
                          <a:srgbClr val="C00000"/>
                        </a:buClr>
                        <a:buFontTx/>
                        <a:buNone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ABONNEMENT MENSUEL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F0000"/>
                        </a:buClr>
                        <a:buFont typeface="Arial" panose="020B0604020202020204" pitchFamily="34" charset="0"/>
                        <a:buChar char="•"/>
                      </a:pPr>
                      <a:endParaRPr lang="fr-FR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10 €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fr-FR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200" b="1" strike="sngStrike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30 € HT </a:t>
                      </a:r>
                    </a:p>
                    <a:p>
                      <a:pPr algn="ctr"/>
                      <a:r>
                        <a:rPr lang="fr-FR" sz="1200" b="1" baseline="0" dirty="0">
                          <a:solidFill>
                            <a:srgbClr val="EB0F2D"/>
                          </a:solidFill>
                        </a:rPr>
                        <a:t>25 € HT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200" b="1" strike="sngStrike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80 € HT </a:t>
                      </a:r>
                    </a:p>
                    <a:p>
                      <a:pPr algn="ctr"/>
                      <a:r>
                        <a:rPr lang="fr-FR" sz="1200" b="1" baseline="0" dirty="0">
                          <a:solidFill>
                            <a:srgbClr val="EB0F2D"/>
                          </a:solidFill>
                        </a:rPr>
                        <a:t>65 € HT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271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FRAIS DE TRANSACTIONS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F0000"/>
                        </a:buClr>
                        <a:buFont typeface="Arial" panose="020B0604020202020204" pitchFamily="34" charset="0"/>
                        <a:buChar char="•"/>
                      </a:pPr>
                      <a:endParaRPr lang="fr-FR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  <a:r>
                        <a:rPr lang="fr-FR" sz="1200" b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% + 0,25 € / transaction</a:t>
                      </a:r>
                      <a:r>
                        <a:rPr lang="fr-FR" sz="1200" b="1" kern="1200" dirty="0">
                          <a:solidFill>
                            <a:srgbClr val="EB0F2D"/>
                          </a:solidFill>
                          <a:latin typeface="+mn-lt"/>
                          <a:ea typeface="+mn-ea"/>
                          <a:cs typeface="+mn-cs"/>
                        </a:rPr>
                        <a:t>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FR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0,8% + 0,15 € / transaction</a:t>
                      </a:r>
                      <a:r>
                        <a:rPr lang="fr-FR" sz="1200" b="1" kern="1200" dirty="0">
                          <a:solidFill>
                            <a:srgbClr val="EB0F2D"/>
                          </a:solidFill>
                          <a:latin typeface="+mn-lt"/>
                          <a:ea typeface="+mn-ea"/>
                          <a:cs typeface="+mn-cs"/>
                        </a:rPr>
                        <a:t> ²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0,5% +0,15 € / transaction </a:t>
                      </a:r>
                      <a:r>
                        <a:rPr lang="fr-FR" sz="1200" b="1" kern="1200" baseline="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1" kern="1200" dirty="0">
                        <a:solidFill>
                          <a:srgbClr val="EB0F2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Étoile à 5 branches 7"/>
          <p:cNvSpPr/>
          <p:nvPr/>
        </p:nvSpPr>
        <p:spPr>
          <a:xfrm>
            <a:off x="3692525" y="1603375"/>
            <a:ext cx="333375" cy="307975"/>
          </a:xfrm>
          <a:prstGeom prst="star5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Étoile à 5 branches 8"/>
          <p:cNvSpPr/>
          <p:nvPr/>
        </p:nvSpPr>
        <p:spPr>
          <a:xfrm>
            <a:off x="5484813" y="1590675"/>
            <a:ext cx="331787" cy="309563"/>
          </a:xfrm>
          <a:prstGeom prst="star5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" name="Étoile à 5 branches 9"/>
          <p:cNvSpPr/>
          <p:nvPr/>
        </p:nvSpPr>
        <p:spPr>
          <a:xfrm>
            <a:off x="5983288" y="1589088"/>
            <a:ext cx="331787" cy="309562"/>
          </a:xfrm>
          <a:prstGeom prst="star5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Étoile à 5 branches 10"/>
          <p:cNvSpPr/>
          <p:nvPr/>
        </p:nvSpPr>
        <p:spPr>
          <a:xfrm>
            <a:off x="7265988" y="1603375"/>
            <a:ext cx="331787" cy="307975"/>
          </a:xfrm>
          <a:prstGeom prst="star5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2" name="Étoile à 5 branches 11"/>
          <p:cNvSpPr/>
          <p:nvPr/>
        </p:nvSpPr>
        <p:spPr>
          <a:xfrm>
            <a:off x="7740650" y="1603375"/>
            <a:ext cx="331788" cy="307975"/>
          </a:xfrm>
          <a:prstGeom prst="star5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" name="Étoile à 5 branches 12"/>
          <p:cNvSpPr/>
          <p:nvPr/>
        </p:nvSpPr>
        <p:spPr>
          <a:xfrm>
            <a:off x="8204200" y="1601788"/>
            <a:ext cx="331788" cy="307975"/>
          </a:xfrm>
          <a:prstGeom prst="star5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39738" y="4310063"/>
            <a:ext cx="82296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rgbClr val="C00000"/>
              </a:buClr>
              <a:defRPr/>
            </a:pPr>
            <a:r>
              <a:rPr lang="fr-FR" sz="1200" b="1" dirty="0">
                <a:solidFill>
                  <a:srgbClr val="EB0F2D"/>
                </a:solidFill>
                <a:latin typeface="+mn-lt"/>
              </a:rPr>
              <a:t>¹ </a:t>
            </a:r>
            <a:r>
              <a:rPr lang="fr-FR" sz="1200" b="1" dirty="0">
                <a:solidFill>
                  <a:srgbClr val="C00000"/>
                </a:solidFill>
                <a:latin typeface="+mn-lt"/>
              </a:rPr>
              <a:t>   </a:t>
            </a:r>
            <a:r>
              <a:rPr lang="fr-FR" sz="1000" b="1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Sur cartes particuliers domestiques et zone Euro, Cartes Business : 2,5% + 0,25 € ; cartes hors zone Euro :  2,5% +0,25 €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200" b="1" i="1" dirty="0">
                <a:solidFill>
                  <a:srgbClr val="EB0F2D"/>
                </a:solidFill>
                <a:latin typeface="+mn-lt"/>
              </a:rPr>
              <a:t>² </a:t>
            </a:r>
            <a:r>
              <a:rPr lang="fr-FR" sz="1200" b="1" i="1" dirty="0">
                <a:solidFill>
                  <a:srgbClr val="C00000"/>
                </a:solidFill>
                <a:latin typeface="+mn-lt"/>
              </a:rPr>
              <a:t>   </a:t>
            </a:r>
            <a:r>
              <a:rPr lang="fr-FR" sz="1000" b="1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Sur cartes particuliers domestiques et zone Euro, Cartes Business : </a:t>
            </a:r>
            <a:r>
              <a:rPr lang="fr-FR" sz="1000" b="1" i="1" dirty="0">
                <a:solidFill>
                  <a:schemeClr val="bg1">
                    <a:lumMod val="50000"/>
                  </a:schemeClr>
                </a:solidFill>
              </a:rPr>
              <a:t>2,5</a:t>
            </a:r>
            <a:r>
              <a:rPr lang="fr-FR" sz="1000" b="1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% + 0,25 € ; cartes hors zone Euro :  2,5% +0,25 €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0675" y="5073650"/>
            <a:ext cx="8512175" cy="1008063"/>
          </a:xfrm>
          <a:prstGeom prst="rect">
            <a:avLst/>
          </a:prstGeom>
          <a:solidFill>
            <a:schemeClr val="bg1"/>
          </a:solidFill>
          <a:ln w="9525"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rgbClr val="EB0F2D"/>
                </a:solidFill>
              </a:rPr>
              <a:t>Pour bénéficier de l’offre préférentielle, le client doit avoir  </a:t>
            </a:r>
            <a:r>
              <a:rPr lang="fr-FR" sz="1400" dirty="0">
                <a:solidFill>
                  <a:srgbClr val="EB0F2D"/>
                </a:solidFill>
              </a:rPr>
              <a:t>: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EB0F2D"/>
                </a:solidFill>
              </a:rPr>
              <a:t>Souscrit à PayPlug via le réseau Caisse d’Epargne (chargés de clientèle, ingénieurs-flux, ou le site web CE) ou via le site PayPlug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EB0F2D"/>
                </a:solidFill>
              </a:rPr>
              <a:t>Et transmis son RIB CE pour recevoir les versements PayPlug sur son compte professionnel CE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00" dirty="0">
              <a:solidFill>
                <a:srgbClr val="EB0F2D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390" y="6221323"/>
            <a:ext cx="4626591" cy="5614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3132588" y="6363546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S26 2020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7A7A6D3-7478-7D78-B12F-C956557A18B2}"/>
              </a:ext>
            </a:extLst>
          </p:cNvPr>
          <p:cNvCxnSpPr>
            <a:cxnSpLocks/>
          </p:cNvCxnSpPr>
          <p:nvPr/>
        </p:nvCxnSpPr>
        <p:spPr>
          <a:xfrm>
            <a:off x="7010400" y="1389565"/>
            <a:ext cx="1812967" cy="3279272"/>
          </a:xfrm>
          <a:prstGeom prst="line">
            <a:avLst/>
          </a:prstGeom>
          <a:ln w="25400">
            <a:solidFill>
              <a:srgbClr val="C0000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0F83BF3-9A91-B871-E5DD-81B954F4E529}"/>
              </a:ext>
            </a:extLst>
          </p:cNvPr>
          <p:cNvCxnSpPr>
            <a:cxnSpLocks/>
          </p:cNvCxnSpPr>
          <p:nvPr/>
        </p:nvCxnSpPr>
        <p:spPr>
          <a:xfrm flipH="1">
            <a:off x="7067550" y="1461554"/>
            <a:ext cx="1601788" cy="3207283"/>
          </a:xfrm>
          <a:prstGeom prst="line">
            <a:avLst/>
          </a:prstGeom>
          <a:ln w="25400">
            <a:solidFill>
              <a:srgbClr val="C0000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445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/>
              <a:t>Cible ET AVANTAGES </a:t>
            </a:r>
            <a:r>
              <a:rPr lang="fr-FR" dirty="0" err="1"/>
              <a:t>cegee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pPr marL="128588" indent="-128588" fontAlgn="base">
              <a:spcBef>
                <a:spcPct val="20000"/>
              </a:spcBef>
              <a:buClr>
                <a:srgbClr val="EA4E55"/>
              </a:buClr>
              <a:buFont typeface="Wingdings" panose="05000000000000000000" pitchFamily="2" charset="2"/>
              <a:buChar char="n"/>
            </a:pPr>
            <a:r>
              <a:rPr lang="fr-FR" sz="1400" b="1" cap="all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Cible de clientèle : </a:t>
            </a:r>
            <a:endParaRPr lang="fr-FR" sz="1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possédant un site vitrine, un site e-commerce ou qui souhaite en développer un</a:t>
            </a: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à l’aise dans un environnement 100% digital</a:t>
            </a: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avec un CA inférieur à 12 millions d’euros</a:t>
            </a: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ciblant une clientèle française ou étrangère payant en euros avec une carte Visa ou Mastercard</a:t>
            </a:r>
          </a:p>
          <a:p>
            <a:pPr marL="128588" indent="-128588" fontAlgn="base">
              <a:spcBef>
                <a:spcPct val="20000"/>
              </a:spcBef>
              <a:buClr>
                <a:srgbClr val="EA4E55"/>
              </a:buClr>
              <a:buFont typeface="Wingdings" panose="05000000000000000000" pitchFamily="2" charset="2"/>
              <a:buChar char="n"/>
            </a:pPr>
            <a:endParaRPr lang="fr-FR" sz="1400" b="1" cap="all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8588" indent="-128588" fontAlgn="base">
              <a:spcBef>
                <a:spcPct val="20000"/>
              </a:spcBef>
              <a:buClr>
                <a:srgbClr val="EA4E55"/>
              </a:buClr>
              <a:buFont typeface="Wingdings" panose="05000000000000000000" pitchFamily="2" charset="2"/>
              <a:buChar char="n"/>
            </a:pPr>
            <a:r>
              <a:rPr lang="fr-FR" sz="1400" b="1" cap="all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avantages pour la CEGEE :  </a:t>
            </a:r>
          </a:p>
          <a:p>
            <a:pPr marL="406004" lvl="2" indent="-198835" algn="just" fontAlgn="base">
              <a:lnSpc>
                <a:spcPts val="1275"/>
              </a:lnSpc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Payplug, établissement de paiement : </a:t>
            </a:r>
          </a:p>
          <a:p>
            <a:pPr marL="550069" lvl="3" algn="just" fontAlgn="base">
              <a:lnSpc>
                <a:spcPts val="1275"/>
              </a:lnSpc>
              <a:buClr>
                <a:srgbClr val="FF0000"/>
              </a:buClr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Pas de contrat Vente à Distance signé entre la CE et le client  </a:t>
            </a:r>
          </a:p>
          <a:p>
            <a:pPr marL="550069" lvl="3" algn="just" fontAlgn="base">
              <a:lnSpc>
                <a:spcPts val="1275"/>
              </a:lnSpc>
              <a:buClr>
                <a:srgbClr val="FF0000"/>
              </a:buClr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Collecte des fonds par PayPlug  </a:t>
            </a:r>
          </a:p>
          <a:p>
            <a:pPr marL="550069" lvl="3" algn="just" fontAlgn="base">
              <a:lnSpc>
                <a:spcPts val="1275"/>
              </a:lnSpc>
              <a:buClr>
                <a:srgbClr val="FF0000"/>
              </a:buClr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Gestion de l’acquisition </a:t>
            </a:r>
          </a:p>
          <a:p>
            <a:pPr marL="550069" lvl="3" algn="just" fontAlgn="base">
              <a:lnSpc>
                <a:spcPts val="1275"/>
              </a:lnSpc>
              <a:buClr>
                <a:srgbClr val="FF0000"/>
              </a:buClr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CA de l’e-commerçant reversé sur le compte du client</a:t>
            </a:r>
          </a:p>
          <a:p>
            <a:pPr marL="406004" lvl="2" indent="-198835" algn="just" fontAlgn="base">
              <a:lnSpc>
                <a:spcPts val="1275"/>
              </a:lnSpc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 du risque pris en charge par Payplug</a:t>
            </a:r>
          </a:p>
          <a:p>
            <a:pPr marL="406004" lvl="2" indent="-198835" algn="just" fontAlgn="base">
              <a:lnSpc>
                <a:spcPts val="1275"/>
              </a:lnSpc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Gain de temps (gestion administrative réalisée par Payplug)</a:t>
            </a:r>
          </a:p>
          <a:p>
            <a:pPr marL="406004" lvl="2" indent="-198835" algn="just" fontAlgn="base">
              <a:lnSpc>
                <a:spcPts val="1275"/>
              </a:lnSpc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Elargissement du marché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2847" y="1173140"/>
            <a:ext cx="8577941" cy="4841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prstClr val="white">
                  <a:lumMod val="85000"/>
                </a:prstClr>
              </a:solidFill>
              <a:latin typeface="Arial Narrow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4831" y="1147227"/>
            <a:ext cx="805794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8" indent="-128588" fontAlgn="base">
              <a:spcBef>
                <a:spcPct val="20000"/>
              </a:spcBef>
              <a:buClr>
                <a:srgbClr val="EA4E55"/>
              </a:buClr>
              <a:buFont typeface="Wingdings" panose="05000000000000000000" pitchFamily="2" charset="2"/>
              <a:buChar char="n"/>
            </a:pPr>
            <a:r>
              <a:rPr lang="fr-FR" sz="1400" b="1" cap="all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Cible de clientèle : </a:t>
            </a:r>
            <a:endParaRPr lang="fr-FR" sz="1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possédant un site vitrine, un site e-commerce ou qui souhaite en développer un</a:t>
            </a: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à l’aise dans un environnement 100% digital</a:t>
            </a: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avec un CA inférieur à 12 millions d’euros</a:t>
            </a: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004" lvl="2" indent="-198835" algn="just" fontAlgn="base">
              <a:spcBef>
                <a:spcPct val="20000"/>
              </a:spcBef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ciblant une clientèle française ou étrangère payant en euros avec une carte Visa ou Mastercard</a:t>
            </a:r>
          </a:p>
          <a:p>
            <a:pPr marL="128588" indent="-128588" fontAlgn="base">
              <a:spcBef>
                <a:spcPct val="20000"/>
              </a:spcBef>
              <a:buClr>
                <a:srgbClr val="EA4E55"/>
              </a:buClr>
              <a:buFont typeface="Wingdings" panose="05000000000000000000" pitchFamily="2" charset="2"/>
              <a:buChar char="n"/>
            </a:pPr>
            <a:endParaRPr lang="fr-FR" sz="1400" b="1" cap="all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8588" indent="-128588" fontAlgn="base">
              <a:spcBef>
                <a:spcPct val="20000"/>
              </a:spcBef>
              <a:buClr>
                <a:srgbClr val="EA4E55"/>
              </a:buClr>
              <a:buFont typeface="Wingdings" panose="05000000000000000000" pitchFamily="2" charset="2"/>
              <a:buChar char="n"/>
            </a:pPr>
            <a:r>
              <a:rPr lang="fr-FR" sz="1400" b="1" cap="all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avantages pour la CEGEE :  </a:t>
            </a:r>
          </a:p>
          <a:p>
            <a:pPr marL="128588" indent="-128588" fontAlgn="base">
              <a:spcBef>
                <a:spcPct val="20000"/>
              </a:spcBef>
              <a:buClr>
                <a:srgbClr val="EA4E55"/>
              </a:buClr>
              <a:buFont typeface="Wingdings" panose="05000000000000000000" pitchFamily="2" charset="2"/>
              <a:buChar char="n"/>
            </a:pPr>
            <a:endParaRPr lang="fr-FR" sz="1400" b="1" cap="all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004" lvl="2" indent="-198835" algn="just" fontAlgn="base">
              <a:lnSpc>
                <a:spcPts val="1275"/>
              </a:lnSpc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Payplug, établissement de paiement : </a:t>
            </a:r>
          </a:p>
          <a:p>
            <a:pPr marL="207169" lvl="2" algn="just" fontAlgn="base">
              <a:lnSpc>
                <a:spcPts val="1275"/>
              </a:lnSpc>
              <a:buClr>
                <a:srgbClr val="FF0000"/>
              </a:buClr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50069" lvl="3" algn="just" fontAlgn="base">
              <a:lnSpc>
                <a:spcPts val="1275"/>
              </a:lnSpc>
              <a:buClr>
                <a:srgbClr val="FF0000"/>
              </a:buClr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Pas de contrat Vente à Distance signé entre la CE et le client  </a:t>
            </a:r>
          </a:p>
          <a:p>
            <a:pPr marL="550069" lvl="3" algn="just" fontAlgn="base">
              <a:lnSpc>
                <a:spcPts val="1275"/>
              </a:lnSpc>
              <a:buClr>
                <a:srgbClr val="FF0000"/>
              </a:buClr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Collecte des fonds par PayPlug  </a:t>
            </a:r>
          </a:p>
          <a:p>
            <a:pPr marL="550069" lvl="3" algn="just" fontAlgn="base">
              <a:lnSpc>
                <a:spcPts val="1275"/>
              </a:lnSpc>
              <a:buClr>
                <a:srgbClr val="FF0000"/>
              </a:buClr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Gestion de l’acquisition </a:t>
            </a:r>
          </a:p>
          <a:p>
            <a:pPr marL="550069" lvl="3" algn="just" fontAlgn="base">
              <a:lnSpc>
                <a:spcPts val="1275"/>
              </a:lnSpc>
              <a:buClr>
                <a:srgbClr val="FF0000"/>
              </a:buClr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CA de l’e-commerçant reversé sur le compte du client</a:t>
            </a:r>
          </a:p>
          <a:p>
            <a:pPr marL="550069" lvl="3" algn="just" fontAlgn="base">
              <a:lnSpc>
                <a:spcPts val="1275"/>
              </a:lnSpc>
              <a:buClr>
                <a:srgbClr val="FF0000"/>
              </a:buClr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004" lvl="2" indent="-198835" algn="just" fontAlgn="base">
              <a:lnSpc>
                <a:spcPts val="1275"/>
              </a:lnSpc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 du risque pris en charge par 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Payplug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7169" lvl="2" algn="just" fontAlgn="base">
              <a:lnSpc>
                <a:spcPts val="1275"/>
              </a:lnSpc>
              <a:buClr>
                <a:srgbClr val="FF0000"/>
              </a:buClr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004" lvl="2" indent="-198835" algn="just" fontAlgn="base">
              <a:lnSpc>
                <a:spcPts val="1275"/>
              </a:lnSpc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Gain de temps (gestion administrative réalisée par 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Payplug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07169" lvl="2" algn="just" fontAlgn="base">
              <a:lnSpc>
                <a:spcPts val="1275"/>
              </a:lnSpc>
              <a:buClr>
                <a:srgbClr val="FF0000"/>
              </a:buClr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004" lvl="2" indent="-198835" algn="just" fontAlgn="base">
              <a:lnSpc>
                <a:spcPts val="1275"/>
              </a:lnSpc>
              <a:buClr>
                <a:srgbClr val="FF0000"/>
              </a:buClr>
              <a:buFont typeface="Symbol" panose="05050102010706020507" pitchFamily="18" charset="2"/>
              <a:buChar char=""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Elargissement du marché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3106185" y="636610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S26 2020</a:t>
            </a:r>
          </a:p>
        </p:txBody>
      </p:sp>
    </p:spTree>
    <p:extLst>
      <p:ext uri="{BB962C8B-B14F-4D97-AF65-F5344CB8AC3E}">
        <p14:creationId xmlns:p14="http://schemas.microsoft.com/office/powerpoint/2010/main" val="3561975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Rectangle 370"/>
          <p:cNvSpPr/>
          <p:nvPr/>
        </p:nvSpPr>
        <p:spPr>
          <a:xfrm>
            <a:off x="277813" y="1217613"/>
            <a:ext cx="8685212" cy="5026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5" y="360363"/>
            <a:ext cx="8067675" cy="709612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pt-BR" dirty="0"/>
              <a:t>Le modèle de distribution</a:t>
            </a:r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277813" y="1179513"/>
            <a:ext cx="1646237" cy="677862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>
                <a:solidFill>
                  <a:schemeClr val="tx1"/>
                </a:solidFill>
              </a:rPr>
              <a:t>Acteurs en présence : 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100" dirty="0">
                <a:solidFill>
                  <a:schemeClr val="tx1"/>
                </a:solidFill>
              </a:rPr>
              <a:t>Conseiller agence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100" dirty="0">
                <a:solidFill>
                  <a:schemeClr val="tx1"/>
                </a:solidFill>
              </a:rPr>
              <a:t>Expert PayPlug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100" dirty="0">
                <a:solidFill>
                  <a:schemeClr val="tx1"/>
                </a:solidFill>
              </a:rPr>
              <a:t>Expert MonExpert ou CIF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2" y="1198562"/>
            <a:ext cx="7683500" cy="529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715000" y="1165225"/>
            <a:ext cx="447675" cy="27463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*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4413" y="5943600"/>
            <a:ext cx="5148262" cy="41592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*Selon l’organisation de la Caisse, le conseiller informe le CIF ou le technico commercial du besoin client pour saisie dans Mon Expert 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413500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008975" y="6495054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S26 2020</a:t>
            </a:r>
          </a:p>
        </p:txBody>
      </p:sp>
    </p:spTree>
    <p:extLst>
      <p:ext uri="{BB962C8B-B14F-4D97-AF65-F5344CB8AC3E}">
        <p14:creationId xmlns:p14="http://schemas.microsoft.com/office/powerpoint/2010/main" val="74131525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5" y="360363"/>
            <a:ext cx="8067675" cy="709612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pt-BR" dirty="0"/>
              <a:t>Le modèle de distribution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5715000" y="1165225"/>
            <a:ext cx="447675" cy="27463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*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413500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008975" y="6495054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S26 2020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313" y="1151529"/>
            <a:ext cx="7656767" cy="519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45094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/>
              <a:t>COMMENT BIEN COMPLETER UN LEAD ?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47" y="6281994"/>
            <a:ext cx="3107862" cy="4689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773730" y="6377963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S26 2020</a:t>
            </a: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1174" r="1010" b="929"/>
          <a:stretch/>
        </p:blipFill>
        <p:spPr>
          <a:xfrm>
            <a:off x="711082" y="1165190"/>
            <a:ext cx="8039726" cy="481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99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/>
              <a:t>COMMENT BIEN COMPLETER UN LEAD ?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fr-FR" sz="1400" dirty="0"/>
          </a:p>
          <a:p>
            <a:r>
              <a:rPr lang="fr-FR" sz="1400" dirty="0"/>
              <a:t>Pour améliorer la qualification des leads : </a:t>
            </a:r>
          </a:p>
          <a:p>
            <a:pPr lvl="1" algn="just"/>
            <a:endParaRPr lang="fr-FR" altLang="fr-FR" sz="1100" dirty="0">
              <a:ea typeface="Calibri" panose="020F0502020204030204" pitchFamily="34" charset="0"/>
            </a:endParaRPr>
          </a:p>
          <a:p>
            <a:pPr lvl="1" algn="just"/>
            <a:r>
              <a:rPr lang="fr-FR" alt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Renseigner le </a:t>
            </a:r>
            <a:r>
              <a:rPr lang="fr-FR" altLang="fr-FR" sz="1100" b="1" dirty="0">
                <a:latin typeface="Arial" panose="020B0604020202020204" pitchFamily="34" charset="0"/>
                <a:ea typeface="Calibri" panose="020F0502020204030204" pitchFamily="34" charset="0"/>
              </a:rPr>
              <a:t>champs URL </a:t>
            </a:r>
            <a:r>
              <a:rPr lang="fr-FR" alt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dans MonExpert lorsque le client est équipé d’un site internet </a:t>
            </a:r>
          </a:p>
          <a:p>
            <a:pPr lvl="1" algn="just"/>
            <a:endParaRPr lang="fr-FR" altLang="fr-FR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 algn="just"/>
            <a:r>
              <a:rPr lang="fr-FR" alt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Préciser dans </a:t>
            </a:r>
            <a:r>
              <a:rPr lang="fr-FR" altLang="fr-FR" sz="1100" b="1" dirty="0">
                <a:latin typeface="Arial" panose="020B0604020202020204" pitchFamily="34" charset="0"/>
                <a:ea typeface="Calibri" panose="020F0502020204030204" pitchFamily="34" charset="0"/>
              </a:rPr>
              <a:t>la zone commentaire</a:t>
            </a:r>
            <a:r>
              <a:rPr lang="fr-FR" alt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certaines informations comme : </a:t>
            </a:r>
          </a:p>
          <a:p>
            <a:pPr marL="336550" lvl="1" indent="0" algn="just">
              <a:buNone/>
            </a:pPr>
            <a:endParaRPr lang="fr-FR" altLang="fr-FR" sz="1100" dirty="0">
              <a:solidFill>
                <a:schemeClr val="accent4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2"/>
            <a:r>
              <a:rPr 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Le marché : B2C / B2B / Fr / Etranger etc.</a:t>
            </a:r>
          </a:p>
          <a:p>
            <a:pPr lvl="2"/>
            <a:endParaRPr lang="fr-FR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2"/>
            <a:r>
              <a:rPr lang="fr-FR" sz="1100" b="1" dirty="0">
                <a:latin typeface="Arial" panose="020B0604020202020204" pitchFamily="34" charset="0"/>
                <a:ea typeface="Calibri" panose="020F0502020204030204" pitchFamily="34" charset="0"/>
              </a:rPr>
              <a:t>Le Chiffre d’Affaires </a:t>
            </a:r>
          </a:p>
          <a:p>
            <a:pPr lvl="2"/>
            <a:endParaRPr lang="fr-FR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2"/>
            <a:r>
              <a:rPr lang="fr-FR" alt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Segmentation intégrant l’intensité relationnelle (Small, medium, large / *,**,***)</a:t>
            </a:r>
          </a:p>
          <a:p>
            <a:pPr lvl="2"/>
            <a:endParaRPr lang="fr-FR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2"/>
            <a:r>
              <a:rPr 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L’activité ou les produits </a:t>
            </a:r>
            <a:r>
              <a:rPr lang="fr-FR" sz="11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(N.B : attention aux activités interdites chez </a:t>
            </a:r>
            <a:r>
              <a:rPr lang="fr-FR" sz="1100" b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PayPlug</a:t>
            </a:r>
            <a:r>
              <a:rPr lang="fr-FR" sz="11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) Lien </a:t>
            </a:r>
            <a:r>
              <a:rPr lang="fr-FR" sz="11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2"/>
              </a:rPr>
              <a:t>ici</a:t>
            </a:r>
            <a:r>
              <a:rPr lang="fr-FR" sz="11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lvl="2"/>
            <a:endParaRPr lang="fr-FR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2"/>
            <a:r>
              <a:rPr 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Les besoins spécifiques du client (Amex etc.)</a:t>
            </a:r>
          </a:p>
          <a:p>
            <a:pPr lvl="2"/>
            <a:endParaRPr lang="fr-FR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2"/>
            <a:r>
              <a:rPr lang="fr-FR" alt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Déjà en contact avec PayPlug ? </a:t>
            </a:r>
          </a:p>
          <a:p>
            <a:pPr lvl="2"/>
            <a:endParaRPr lang="fr-FR" altLang="fr-FR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2"/>
            <a:r>
              <a:rPr lang="fr-FR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Les disponibilités du client pour l’appel par l’expert PayPlug  </a:t>
            </a:r>
          </a:p>
          <a:p>
            <a:pPr lvl="2"/>
            <a:endParaRPr lang="fr-FR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66700" lvl="2" indent="0">
              <a:buNone/>
              <a:tabLst>
                <a:tab pos="0" algn="l"/>
              </a:tabLst>
            </a:pPr>
            <a:r>
              <a:rPr lang="fr-FR" altLang="fr-FR" sz="1200" dirty="0"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fr-FR" alt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un </a:t>
            </a:r>
            <a:r>
              <a:rPr lang="fr-FR" altLang="fr-FR" sz="1200" dirty="0"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lead qualifié </a:t>
            </a:r>
            <a:r>
              <a:rPr lang="fr-FR" alt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à </a:t>
            </a:r>
            <a:r>
              <a:rPr lang="fr-FR" alt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PayPlug</a:t>
            </a:r>
            <a:r>
              <a:rPr lang="fr-FR" alt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est le gage d’une rapidité de prise en charge client</a:t>
            </a:r>
            <a:endParaRPr lang="fr-FR" altLang="fr-FR" sz="1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609600" lvl="2" indent="0">
              <a:buNone/>
            </a:pPr>
            <a:endParaRPr lang="fr-FR" altLang="fr-FR" sz="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47" y="6281994"/>
            <a:ext cx="3107862" cy="4689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773730" y="6377963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S26 2020</a:t>
            </a:r>
          </a:p>
        </p:txBody>
      </p:sp>
    </p:spTree>
    <p:extLst>
      <p:ext uri="{BB962C8B-B14F-4D97-AF65-F5344CB8AC3E}">
        <p14:creationId xmlns:p14="http://schemas.microsoft.com/office/powerpoint/2010/main" val="1939230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08975" y="6363548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S26 2020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136717" y="25798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pPr algn="r"/>
            <a:r>
              <a:rPr lang="fr-FR" dirty="0"/>
              <a:t>En résumé </a:t>
            </a:r>
            <a:endParaRPr lang="fr-FR" b="0" dirty="0"/>
          </a:p>
        </p:txBody>
      </p:sp>
      <p:sp>
        <p:nvSpPr>
          <p:cNvPr id="3" name="Rectangle 2"/>
          <p:cNvSpPr/>
          <p:nvPr/>
        </p:nvSpPr>
        <p:spPr>
          <a:xfrm>
            <a:off x="436583" y="1376865"/>
            <a:ext cx="72566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Vous retrouverez sous la rubrique des commerciaux : </a:t>
            </a:r>
          </a:p>
          <a:p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Présentation </a:t>
            </a:r>
            <a:r>
              <a:rPr lang="fr-FR" dirty="0" err="1"/>
              <a:t>Payplug</a:t>
            </a:r>
            <a:r>
              <a:rPr lang="fr-FR" dirty="0"/>
              <a:t> (</a:t>
            </a:r>
            <a:r>
              <a:rPr lang="fr-FR" i="1" dirty="0"/>
              <a:t>ou cliquer </a:t>
            </a:r>
            <a:r>
              <a:rPr lang="fr-FR" i="1" dirty="0">
                <a:hlinkClick r:id="rId4"/>
              </a:rPr>
              <a:t>ici</a:t>
            </a:r>
            <a:r>
              <a:rPr lang="fr-FR" i="1" dirty="0"/>
              <a:t> 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La fiche produit </a:t>
            </a:r>
            <a:r>
              <a:rPr lang="fr-FR" dirty="0" err="1"/>
              <a:t>Payplug</a:t>
            </a:r>
            <a:r>
              <a:rPr lang="fr-FR" dirty="0"/>
              <a:t> </a:t>
            </a:r>
            <a:r>
              <a:rPr lang="fr-FR" i="1" dirty="0"/>
              <a:t>(ou cliquer </a:t>
            </a:r>
            <a:r>
              <a:rPr lang="fr-FR" i="1" dirty="0">
                <a:hlinkClick r:id="rId5"/>
              </a:rPr>
              <a:t>ici)</a:t>
            </a:r>
            <a:endParaRPr lang="fr-FR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La plaquette conseiller </a:t>
            </a:r>
            <a:r>
              <a:rPr lang="fr-FR" i="1" dirty="0"/>
              <a:t>(ou cliquer </a:t>
            </a:r>
            <a:r>
              <a:rPr lang="fr-FR" i="1" dirty="0">
                <a:hlinkClick r:id="rId6"/>
              </a:rPr>
              <a:t>ici)</a:t>
            </a:r>
            <a:endParaRPr lang="fr-FR" i="1" dirty="0"/>
          </a:p>
          <a:p>
            <a:pPr lvl="1"/>
            <a:endParaRPr lang="fr-FR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97920147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9" ma:contentTypeDescription="Create a new document." ma:contentTypeScope="" ma:versionID="15289593ee7c3e634593547d52851675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a947f488d0e41918df71ff9b88f20d93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8E7384-E39B-4758-B652-D3A929BB94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12429</TotalTime>
  <Words>850</Words>
  <Application>Microsoft Office PowerPoint</Application>
  <PresentationFormat>Affichage à l'écran (4:3)</PresentationFormat>
  <Paragraphs>163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10</vt:i4>
      </vt:variant>
    </vt:vector>
  </HeadingPairs>
  <TitlesOfParts>
    <vt:vector size="26" baseType="lpstr">
      <vt:lpstr>Aharoni</vt:lpstr>
      <vt:lpstr>Arial</vt:lpstr>
      <vt:lpstr>Arial Narrow</vt:lpstr>
      <vt:lpstr>Calibri</vt:lpstr>
      <vt:lpstr>Segoe Print</vt:lpstr>
      <vt:lpstr>Symbol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L’OFFRE PAYPLUG</vt:lpstr>
      <vt:lpstr>La tarification de l’offre PayPlug</vt:lpstr>
      <vt:lpstr>Cible ET AVANTAGES cegee</vt:lpstr>
      <vt:lpstr>Le modèle de distribution</vt:lpstr>
      <vt:lpstr>Le modèle de distribution</vt:lpstr>
      <vt:lpstr>COMMENT BIEN COMPLETER UN LEAD ?</vt:lpstr>
      <vt:lpstr>COMMENT BIEN COMPLETER UN LEAD ?</vt:lpstr>
      <vt:lpstr>En résumé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ZINCK Yves [CEGEE]</cp:lastModifiedBy>
  <cp:revision>516</cp:revision>
  <cp:lastPrinted>2020-01-23T16:40:35Z</cp:lastPrinted>
  <dcterms:created xsi:type="dcterms:W3CDTF">2016-06-03T08:10:53Z</dcterms:created>
  <dcterms:modified xsi:type="dcterms:W3CDTF">2023-09-13T07:04:43Z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2023-09-08T12:43:32Z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