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2"/>
  </p:notesMasterIdLst>
  <p:handoutMasterIdLst>
    <p:handoutMasterId r:id="rId33"/>
  </p:handoutMasterIdLst>
  <p:sldIdLst>
    <p:sldId id="286" r:id="rId13"/>
    <p:sldId id="289" r:id="rId14"/>
    <p:sldId id="447" r:id="rId15"/>
    <p:sldId id="448" r:id="rId16"/>
    <p:sldId id="462" r:id="rId17"/>
    <p:sldId id="463" r:id="rId18"/>
    <p:sldId id="452" r:id="rId19"/>
    <p:sldId id="464" r:id="rId20"/>
    <p:sldId id="461" r:id="rId21"/>
    <p:sldId id="454" r:id="rId22"/>
    <p:sldId id="456" r:id="rId23"/>
    <p:sldId id="453" r:id="rId24"/>
    <p:sldId id="450" r:id="rId25"/>
    <p:sldId id="460" r:id="rId26"/>
    <p:sldId id="451" r:id="rId27"/>
    <p:sldId id="459" r:id="rId28"/>
    <p:sldId id="455" r:id="rId29"/>
    <p:sldId id="457" r:id="rId30"/>
    <p:sldId id="413" r:id="rId3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188" userDrawn="1">
          <p15:clr>
            <a:srgbClr val="A4A3A4"/>
          </p15:clr>
        </p15:guide>
        <p15:guide id="7" pos="5602" userDrawn="1">
          <p15:clr>
            <a:srgbClr val="A4A3A4"/>
          </p15:clr>
        </p15:guide>
        <p15:guide id="8" pos="48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EB0F2D"/>
    <a:srgbClr val="581D41"/>
    <a:srgbClr val="CCECFF"/>
    <a:srgbClr val="F7DAAF"/>
    <a:srgbClr val="A79C86"/>
    <a:srgbClr val="EA9922"/>
    <a:srgbClr val="DE6225"/>
    <a:srgbClr val="BFBFBF"/>
    <a:srgbClr val="FFD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244274-9096-58A9-30A7-54796E5B947A}" v="8" dt="2020-06-10T16:16:09.63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autoAdjust="0"/>
    <p:restoredTop sz="94629" autoAdjust="0"/>
  </p:normalViewPr>
  <p:slideViewPr>
    <p:cSldViewPr snapToGrid="0">
      <p:cViewPr varScale="1">
        <p:scale>
          <a:sx n="101" d="100"/>
          <a:sy n="101" d="100"/>
        </p:scale>
        <p:origin x="1548" y="114"/>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18/11/2020</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r>
              <a:rPr lang="fr-FR" smtClean="0"/>
              <a:t>L’HEBDO PRO – Semaine S47  2020</a:t>
            </a:r>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18/11/2020</a:t>
            </a:fld>
            <a:endParaRPr lang="fr-FR"/>
          </a:p>
        </p:txBody>
      </p:sp>
      <p:sp>
        <p:nvSpPr>
          <p:cNvPr id="4" name="Espace réservé de l'image des diapositives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r>
              <a:rPr lang="fr-FR" smtClean="0"/>
              <a:t>L’HEBDO PRO – Semaine S47  2020</a:t>
            </a:r>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
        <p:nvSpPr>
          <p:cNvPr id="5" name="Espace réservé du pied de page 4"/>
          <p:cNvSpPr>
            <a:spLocks noGrp="1"/>
          </p:cNvSpPr>
          <p:nvPr>
            <p:ph type="ftr" sz="quarter" idx="11"/>
          </p:nvPr>
        </p:nvSpPr>
        <p:spPr/>
        <p:txBody>
          <a:bodyPr/>
          <a:lstStyle/>
          <a:p>
            <a:r>
              <a:rPr lang="fr-FR" smtClean="0"/>
              <a:t>L’HEBDO PRO – Semaine S47  2020</a:t>
            </a:r>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smtClean="0"/>
              <a:t>L’HEBDO PRO – Semaine S47  2020</a:t>
            </a:r>
            <a:endParaRPr lang="fr-FR"/>
          </a:p>
        </p:txBody>
      </p:sp>
    </p:spTree>
    <p:extLst>
      <p:ext uri="{BB962C8B-B14F-4D97-AF65-F5344CB8AC3E}">
        <p14:creationId xmlns:p14="http://schemas.microsoft.com/office/powerpoint/2010/main" val="1227821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smtClean="0"/>
              <a:t>L’HEBDO PRO – Semaine S47  2020</a:t>
            </a:r>
            <a:endParaRPr lang="fr-FR"/>
          </a:p>
        </p:txBody>
      </p:sp>
    </p:spTree>
    <p:extLst>
      <p:ext uri="{BB962C8B-B14F-4D97-AF65-F5344CB8AC3E}">
        <p14:creationId xmlns:p14="http://schemas.microsoft.com/office/powerpoint/2010/main" val="76001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
        <p:nvSpPr>
          <p:cNvPr id="5" name="Espace réservé du pied de page 4"/>
          <p:cNvSpPr>
            <a:spLocks noGrp="1"/>
          </p:cNvSpPr>
          <p:nvPr>
            <p:ph type="ftr" sz="quarter" idx="11"/>
          </p:nvPr>
        </p:nvSpPr>
        <p:spPr/>
        <p:txBody>
          <a:bodyPr/>
          <a:lstStyle/>
          <a:p>
            <a:r>
              <a:rPr lang="fr-FR" smtClean="0"/>
              <a:t>L’HEBDO PRO – Semaine S47  2020</a:t>
            </a:r>
            <a:endParaRPr lang="fr-FR"/>
          </a:p>
        </p:txBody>
      </p:sp>
    </p:spTree>
    <p:extLst>
      <p:ext uri="{BB962C8B-B14F-4D97-AF65-F5344CB8AC3E}">
        <p14:creationId xmlns:p14="http://schemas.microsoft.com/office/powerpoint/2010/main" val="2013798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
        <p:nvSpPr>
          <p:cNvPr id="5" name="Espace réservé du pied de page 4"/>
          <p:cNvSpPr>
            <a:spLocks noGrp="1"/>
          </p:cNvSpPr>
          <p:nvPr>
            <p:ph type="ftr" sz="quarter" idx="11"/>
          </p:nvPr>
        </p:nvSpPr>
        <p:spPr/>
        <p:txBody>
          <a:bodyPr/>
          <a:lstStyle/>
          <a:p>
            <a:r>
              <a:rPr lang="fr-FR" smtClean="0"/>
              <a:t>L’HEBDO PRO – Semaine S47  2020</a:t>
            </a:r>
            <a:endParaRPr lang="fr-FR"/>
          </a:p>
        </p:txBody>
      </p:sp>
    </p:spTree>
    <p:extLst>
      <p:ext uri="{BB962C8B-B14F-4D97-AF65-F5344CB8AC3E}">
        <p14:creationId xmlns:p14="http://schemas.microsoft.com/office/powerpoint/2010/main" val="1863111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smtClean="0"/>
              <a:t>L’HEBDO PRO – Semaine S47  2020</a:t>
            </a:r>
            <a:endParaRPr lang="fr-FR"/>
          </a:p>
        </p:txBody>
      </p:sp>
    </p:spTree>
    <p:extLst>
      <p:ext uri="{BB962C8B-B14F-4D97-AF65-F5344CB8AC3E}">
        <p14:creationId xmlns:p14="http://schemas.microsoft.com/office/powerpoint/2010/main" val="6898984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2"/>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3"/>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1" y="6297051"/>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6" y="6405774"/>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60"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766989"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298595" y="6372222"/>
            <a:ext cx="274809"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298595"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766989"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298595"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298595" y="6372222"/>
            <a:ext cx="274809"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298595" y="6372222"/>
            <a:ext cx="274809"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629706"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s://easytpe.d.bb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commerciaux.celca.caisse-epargne.fr/download/448/simul-easy/19899/simuleasy-agence-ce-octobre-2020.xlsm" TargetMode="External"/><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hyperlink" Target="http://commerciaux.celca.caisse-epargne.fr/download/1466/monetique/19900/vad-1.xlsx"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commerciaux.celca.caisse-epargne.fr/download/1466/monetique/19900/vad-1.xlsx" TargetMode="External"/><Relationship Id="rId5" Type="http://schemas.openxmlformats.org/officeDocument/2006/relationships/hyperlink" Target="http://commerciaux.celca.caisse-epargne.fr/download/448/simul-easy/19899/simuleasy-agence-ce-octobre-2020.xlsm" TargetMode="External"/><Relationship Id="rId4" Type="http://schemas.openxmlformats.org/officeDocument/2006/relationships/hyperlink" Target="https://easytpe.d.bb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4"/>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a:t>
            </a:r>
            <a:r>
              <a:rPr lang="fr-FR" dirty="0" smtClean="0">
                <a:solidFill>
                  <a:schemeClr val="bg2">
                    <a:lumMod val="25000"/>
                  </a:schemeClr>
                </a:solidFill>
                <a:latin typeface="Aharoni" panose="02010803020104030203" pitchFamily="2" charset="-79"/>
                <a:cs typeface="Aharoni" panose="02010803020104030203" pitchFamily="2" charset="-79"/>
              </a:rPr>
              <a:t>du </a:t>
            </a:r>
            <a:r>
              <a:rPr lang="fr-FR" dirty="0" smtClean="0">
                <a:solidFill>
                  <a:schemeClr val="bg2">
                    <a:lumMod val="25000"/>
                  </a:schemeClr>
                </a:solidFill>
                <a:latin typeface="Aharoni" panose="02010803020104030203" pitchFamily="2" charset="-79"/>
                <a:cs typeface="Aharoni" panose="02010803020104030203" pitchFamily="2" charset="-79"/>
              </a:rPr>
              <a:t>18 </a:t>
            </a:r>
            <a:r>
              <a:rPr lang="fr-FR" dirty="0" smtClean="0">
                <a:solidFill>
                  <a:schemeClr val="bg2">
                    <a:lumMod val="25000"/>
                  </a:schemeClr>
                </a:solidFill>
                <a:latin typeface="Aharoni" panose="02010803020104030203" pitchFamily="2" charset="-79"/>
                <a:cs typeface="Aharoni" panose="02010803020104030203" pitchFamily="2" charset="-79"/>
              </a:rPr>
              <a:t>novembre 2020– </a:t>
            </a:r>
            <a:r>
              <a:rPr lang="fr-FR" dirty="0">
                <a:solidFill>
                  <a:schemeClr val="bg2">
                    <a:lumMod val="25000"/>
                  </a:schemeClr>
                </a:solidFill>
                <a:latin typeface="Aharoni" panose="02010803020104030203" pitchFamily="2" charset="-79"/>
                <a:cs typeface="Aharoni" panose="02010803020104030203" pitchFamily="2" charset="-79"/>
              </a:rPr>
              <a:t>Semaine </a:t>
            </a:r>
            <a:r>
              <a:rPr lang="fr-FR" dirty="0" smtClean="0">
                <a:solidFill>
                  <a:schemeClr val="bg2">
                    <a:lumMod val="25000"/>
                  </a:schemeClr>
                </a:solidFill>
                <a:latin typeface="Aharoni" panose="02010803020104030203" pitchFamily="2" charset="-79"/>
                <a:cs typeface="Aharoni" panose="02010803020104030203" pitchFamily="2" charset="-79"/>
              </a:rPr>
              <a:t>s47</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5883780"/>
            <a:ext cx="1235223" cy="880216"/>
          </a:xfrm>
          <a:prstGeom prst="rect">
            <a:avLst/>
          </a:prstGeom>
          <a:solidFill>
            <a:schemeClr val="bg1"/>
          </a:solidFill>
          <a:ln>
            <a:noFill/>
          </a:ln>
          <a:effec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 y="2"/>
            <a:ext cx="2333625" cy="2447925"/>
          </a:xfrm>
          <a:prstGeom prst="rect">
            <a:avLst/>
          </a:prstGeom>
        </p:spPr>
      </p:pic>
      <p:sp>
        <p:nvSpPr>
          <p:cNvPr id="11" name="Ellipse 10"/>
          <p:cNvSpPr/>
          <p:nvPr/>
        </p:nvSpPr>
        <p:spPr>
          <a:xfrm>
            <a:off x="1495921"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8" y="4774034"/>
            <a:ext cx="8009723" cy="646331"/>
          </a:xfrm>
          <a:prstGeom prst="rect">
            <a:avLst/>
          </a:prstGeom>
        </p:spPr>
        <p:txBody>
          <a:bodyPr wrap="square">
            <a:spAutoFit/>
          </a:bodyPr>
          <a:lstStyle/>
          <a:p>
            <a:pPr algn="ctr"/>
            <a:r>
              <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428" y="6289705"/>
            <a:ext cx="4185377" cy="478560"/>
          </a:xfrm>
          <a:prstGeom prst="rect">
            <a:avLst/>
          </a:prstGeom>
          <a:solidFill>
            <a:schemeClr val="bg1"/>
          </a:solidFill>
          <a:ln>
            <a:noFill/>
          </a:ln>
          <a:effectLst/>
        </p:spPr>
      </p:pic>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p>
        </p:txBody>
      </p:sp>
      <p:sp>
        <p:nvSpPr>
          <p:cNvPr id="6" name="Rectangle 5"/>
          <p:cNvSpPr/>
          <p:nvPr/>
        </p:nvSpPr>
        <p:spPr>
          <a:xfrm>
            <a:off x="309678" y="1145540"/>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r>
              <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Monétique : aides à la vente : </a:t>
            </a:r>
            <a:r>
              <a:rPr lang="fr-FR" sz="2800" b="1" dirty="0" err="1">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Easy</a:t>
            </a: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TPE, </a:t>
            </a:r>
            <a:r>
              <a:rPr lang="fr-FR" sz="2800" b="1" dirty="0" err="1">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Simul</a:t>
            </a: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r>
              <a:rPr lang="fr-FR" sz="2800" b="1" dirty="0" err="1">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Easy</a:t>
            </a: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et BOAC</a:t>
            </a:r>
          </a:p>
          <a:p>
            <a:pPr marL="914400" lvl="1" indent="-457200">
              <a:buFont typeface="Wingdings" panose="05000000000000000000" pitchFamily="2" charset="2"/>
              <a:buChar char="Ø"/>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Rappel option VAD </a:t>
            </a:r>
          </a:p>
          <a:p>
            <a:pPr lvl="1"/>
            <a:r>
              <a:rPr lang="fr-FR" sz="24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038525" y="6346220"/>
            <a:ext cx="2360262"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a:t>
            </a:r>
            <a:r>
              <a:rPr lang="fr-FR" sz="1200" dirty="0" smtClean="0">
                <a:solidFill>
                  <a:srgbClr val="EEECE1">
                    <a:lumMod val="50000"/>
                  </a:srgbClr>
                </a:solidFill>
                <a:latin typeface="Calibri" panose="020F0502020204030204" pitchFamily="34" charset="0"/>
                <a:cs typeface="Calibri" panose="020F0502020204030204" pitchFamily="34" charset="0"/>
              </a:rPr>
              <a:t>S47  </a:t>
            </a:r>
            <a:r>
              <a:rPr lang="fr-FR" sz="1200" dirty="0">
                <a:solidFill>
                  <a:srgbClr val="EEECE1">
                    <a:lumMod val="50000"/>
                  </a:srgbClr>
                </a:solidFill>
                <a:latin typeface="Calibri" panose="020F0502020204030204" pitchFamily="34" charset="0"/>
                <a:cs typeface="Calibri" panose="020F0502020204030204" pitchFamily="34" charset="0"/>
              </a:rPr>
              <a:t>2020</a:t>
            </a:r>
          </a:p>
        </p:txBody>
      </p:sp>
      <p:sp>
        <p:nvSpPr>
          <p:cNvPr id="10" name="ZoneTexte 9"/>
          <p:cNvSpPr txBox="1"/>
          <p:nvPr/>
        </p:nvSpPr>
        <p:spPr>
          <a:xfrm>
            <a:off x="797293" y="372795"/>
            <a:ext cx="1176925"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a:t>
            </a:r>
          </a:p>
        </p:txBody>
      </p:sp>
      <p:pic>
        <p:nvPicPr>
          <p:cNvPr id="4" name="Imag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6885" y="1845553"/>
            <a:ext cx="2087309" cy="1389077"/>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8516" y="4233672"/>
            <a:ext cx="468777" cy="410180"/>
          </a:xfrm>
          <a:prstGeom prst="rect">
            <a:avLst/>
          </a:prstGeom>
        </p:spPr>
      </p:pic>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err="1"/>
              <a:t>Easy</a:t>
            </a:r>
            <a:r>
              <a:rPr lang="fr-FR" sz="2400" dirty="0"/>
              <a:t> TPE</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8" name="Rectangle 7"/>
          <p:cNvSpPr/>
          <p:nvPr/>
        </p:nvSpPr>
        <p:spPr>
          <a:xfrm>
            <a:off x="2724049" y="6363551"/>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2" name="ZoneTexte 1"/>
          <p:cNvSpPr txBox="1"/>
          <p:nvPr/>
        </p:nvSpPr>
        <p:spPr>
          <a:xfrm>
            <a:off x="177684" y="2705100"/>
            <a:ext cx="184731" cy="369332"/>
          </a:xfrm>
          <a:prstGeom prst="rect">
            <a:avLst/>
          </a:prstGeom>
          <a:noFill/>
        </p:spPr>
        <p:txBody>
          <a:bodyPr wrap="none" rtlCol="0">
            <a:spAutoFit/>
          </a:bodyPr>
          <a:lstStyle/>
          <a:p>
            <a:endParaRPr lang="fr-FR" dirty="0"/>
          </a:p>
        </p:txBody>
      </p:sp>
      <p:sp>
        <p:nvSpPr>
          <p:cNvPr id="9" name="ZoneTexte 8"/>
          <p:cNvSpPr txBox="1"/>
          <p:nvPr/>
        </p:nvSpPr>
        <p:spPr>
          <a:xfrm>
            <a:off x="146439" y="1137149"/>
            <a:ext cx="8997563" cy="5355312"/>
          </a:xfrm>
          <a:prstGeom prst="rect">
            <a:avLst/>
          </a:prstGeom>
          <a:noFill/>
        </p:spPr>
        <p:txBody>
          <a:bodyPr wrap="square" rtlCol="0">
            <a:spAutoFit/>
          </a:bodyPr>
          <a:lstStyle/>
          <a:p>
            <a:endParaRPr lang="fr-FR" dirty="0"/>
          </a:p>
          <a:p>
            <a:pPr marL="285750" indent="-285750">
              <a:buClr>
                <a:schemeClr val="tx2"/>
              </a:buClr>
              <a:buFont typeface="Wingdings" panose="05000000000000000000" pitchFamily="2" charset="2"/>
              <a:buChar char="q"/>
            </a:pPr>
            <a:r>
              <a:rPr lang="fr-FR" dirty="0"/>
              <a:t>Et si vous retrouviez au même endroit :</a:t>
            </a:r>
          </a:p>
          <a:p>
            <a:pPr>
              <a:buClr>
                <a:schemeClr val="tx2"/>
              </a:buClr>
            </a:pPr>
            <a:endParaRPr lang="fr-FR" dirty="0"/>
          </a:p>
          <a:p>
            <a:pPr>
              <a:buClr>
                <a:schemeClr val="tx2"/>
              </a:buClr>
            </a:pPr>
            <a:endParaRPr lang="fr-FR" dirty="0"/>
          </a:p>
          <a:p>
            <a:pPr marL="742950" lvl="1" indent="-285750">
              <a:buFont typeface="Wingdings" panose="05000000000000000000" pitchFamily="2" charset="2"/>
              <a:buChar char="§"/>
            </a:pPr>
            <a:r>
              <a:rPr lang="fr-FR" dirty="0"/>
              <a:t>un outil qui vous </a:t>
            </a:r>
            <a:r>
              <a:rPr lang="fr-FR" b="1" dirty="0"/>
              <a:t>oriente</a:t>
            </a:r>
            <a:r>
              <a:rPr lang="fr-FR" dirty="0"/>
              <a:t> au travers de quelques questions simples vers le choix du TPE à proposer puis mette à votre disposition un fiche descriptive du matériel et son prix dans la foulée,</a:t>
            </a:r>
          </a:p>
          <a:p>
            <a:pPr marL="742950" lvl="1" indent="-285750">
              <a:buFont typeface="Wingdings" panose="05000000000000000000" pitchFamily="2" charset="2"/>
              <a:buChar char="§"/>
            </a:pPr>
            <a:r>
              <a:rPr lang="fr-FR" dirty="0"/>
              <a:t>La </a:t>
            </a:r>
            <a:r>
              <a:rPr lang="fr-FR" b="1" dirty="0"/>
              <a:t>fiche descriptive </a:t>
            </a:r>
            <a:r>
              <a:rPr lang="fr-FR" dirty="0"/>
              <a:t>du matériel à proposer et son </a:t>
            </a:r>
            <a:r>
              <a:rPr lang="fr-FR" b="1" dirty="0"/>
              <a:t>tarif</a:t>
            </a:r>
            <a:r>
              <a:rPr lang="fr-FR" dirty="0"/>
              <a:t>,</a:t>
            </a:r>
          </a:p>
          <a:p>
            <a:pPr marL="742950" lvl="1" indent="-285750">
              <a:buFont typeface="Wingdings" panose="05000000000000000000" pitchFamily="2" charset="2"/>
              <a:buChar char="§"/>
            </a:pPr>
            <a:r>
              <a:rPr lang="fr-FR" dirty="0"/>
              <a:t>Les </a:t>
            </a:r>
            <a:r>
              <a:rPr lang="fr-FR" b="1" dirty="0"/>
              <a:t>services complémentaires </a:t>
            </a:r>
            <a:r>
              <a:rPr lang="fr-FR" dirty="0"/>
              <a:t>disponibles et leurs descriptions,</a:t>
            </a:r>
          </a:p>
          <a:p>
            <a:pPr marL="742950" lvl="1" indent="-285750">
              <a:buFont typeface="Wingdings" panose="05000000000000000000" pitchFamily="2" charset="2"/>
              <a:buChar char="§"/>
            </a:pPr>
            <a:r>
              <a:rPr lang="fr-FR" dirty="0"/>
              <a:t>Les </a:t>
            </a:r>
            <a:r>
              <a:rPr lang="fr-FR" b="1" dirty="0"/>
              <a:t>coordonnées téléphoniques et mails </a:t>
            </a:r>
            <a:r>
              <a:rPr lang="fr-FR" dirty="0"/>
              <a:t>de l’assistance monétique,</a:t>
            </a:r>
          </a:p>
          <a:p>
            <a:pPr marL="742950" lvl="1" indent="-285750">
              <a:buFont typeface="Wingdings" panose="05000000000000000000" pitchFamily="2" charset="2"/>
              <a:buChar char="§"/>
            </a:pPr>
            <a:r>
              <a:rPr lang="fr-FR" dirty="0"/>
              <a:t>Le lien vers </a:t>
            </a:r>
            <a:r>
              <a:rPr lang="fr-FR" b="1" dirty="0" err="1"/>
              <a:t>monexpert</a:t>
            </a:r>
            <a:endParaRPr lang="fr-FR" b="1" dirty="0"/>
          </a:p>
          <a:p>
            <a:pPr lvl="1"/>
            <a:endParaRPr lang="fr-FR" dirty="0"/>
          </a:p>
          <a:p>
            <a:pPr lvl="1"/>
            <a:endParaRPr lang="fr-FR" dirty="0"/>
          </a:p>
          <a:p>
            <a:pPr lvl="1"/>
            <a:r>
              <a:rPr lang="fr-FR" dirty="0"/>
              <a:t>C’est </a:t>
            </a:r>
            <a:r>
              <a:rPr lang="fr-FR" b="1" dirty="0" err="1"/>
              <a:t>Easy</a:t>
            </a:r>
            <a:r>
              <a:rPr lang="fr-FR" b="1" dirty="0"/>
              <a:t> TPE </a:t>
            </a:r>
            <a:r>
              <a:rPr lang="fr-FR" dirty="0"/>
              <a:t>qu’il vous faut et c’est </a:t>
            </a:r>
            <a:r>
              <a:rPr lang="fr-FR" dirty="0">
                <a:hlinkClick r:id="rId4"/>
              </a:rPr>
              <a:t>ici</a:t>
            </a:r>
            <a:r>
              <a:rPr lang="fr-FR" b="1" dirty="0"/>
              <a:t>.</a:t>
            </a:r>
          </a:p>
          <a:p>
            <a:pPr lvl="1"/>
            <a:endParaRPr lang="fr-FR" b="1" dirty="0"/>
          </a:p>
          <a:p>
            <a:pPr lvl="1"/>
            <a:r>
              <a:rPr lang="fr-FR" b="1" dirty="0"/>
              <a:t>Le consulter c’est l’adopter !</a:t>
            </a:r>
          </a:p>
          <a:p>
            <a:pPr lvl="1"/>
            <a:endParaRPr lang="fr-FR" dirty="0"/>
          </a:p>
          <a:p>
            <a:pPr lvl="1"/>
            <a:endParaRPr lang="fr-FR" dirty="0"/>
          </a:p>
          <a:p>
            <a:endParaRPr lang="fr-FR" dirty="0"/>
          </a:p>
          <a:p>
            <a:endParaRPr lang="fr-FR" dirty="0"/>
          </a:p>
        </p:txBody>
      </p:sp>
      <p:pic>
        <p:nvPicPr>
          <p:cNvPr id="4" name="Image 3"/>
          <p:cNvPicPr>
            <a:picLocks noChangeAspect="1"/>
          </p:cNvPicPr>
          <p:nvPr/>
        </p:nvPicPr>
        <p:blipFill rotWithShape="1">
          <a:blip r:embed="rId5">
            <a:extLst>
              <a:ext uri="{28A0092B-C50C-407E-A947-70E740481C1C}">
                <a14:useLocalDpi xmlns:a14="http://schemas.microsoft.com/office/drawing/2010/main" val="0"/>
              </a:ext>
            </a:extLst>
          </a:blip>
          <a:srcRect r="2000" b="10241"/>
          <a:stretch/>
        </p:blipFill>
        <p:spPr>
          <a:xfrm>
            <a:off x="5512308" y="4117277"/>
            <a:ext cx="2314956" cy="1588580"/>
          </a:xfrm>
          <a:prstGeom prst="rect">
            <a:avLst/>
          </a:prstGeom>
        </p:spPr>
      </p:pic>
    </p:spTree>
    <p:extLst>
      <p:ext uri="{BB962C8B-B14F-4D97-AF65-F5344CB8AC3E}">
        <p14:creationId xmlns:p14="http://schemas.microsoft.com/office/powerpoint/2010/main" val="149349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1047168" y="4529975"/>
            <a:ext cx="6832718" cy="1009707"/>
          </a:xfrm>
          <a:prstGeom prst="round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Mais avant et pour bien comprendre comment fonctionne l’outil, voyons une notion essentielle qui est celle </a:t>
            </a:r>
            <a:r>
              <a:rPr lang="fr-FR" b="1" dirty="0">
                <a:solidFill>
                  <a:schemeClr val="tx1"/>
                </a:solidFill>
              </a:rPr>
              <a:t>des commissions commerçants</a:t>
            </a:r>
            <a:r>
              <a:rPr lang="fr-FR" dirty="0">
                <a:solidFill>
                  <a:schemeClr val="tx1"/>
                </a:solidFill>
              </a:rPr>
              <a:t>.</a:t>
            </a:r>
          </a:p>
        </p:txBody>
      </p:sp>
      <p:sp>
        <p:nvSpPr>
          <p:cNvPr id="3" name="Titre 2"/>
          <p:cNvSpPr>
            <a:spLocks noGrp="1"/>
          </p:cNvSpPr>
          <p:nvPr>
            <p:ph type="title"/>
          </p:nvPr>
        </p:nvSpPr>
        <p:spPr/>
        <p:txBody>
          <a:bodyPr/>
          <a:lstStyle/>
          <a:p>
            <a:pPr algn="r"/>
            <a:r>
              <a:rPr lang="fr-FR" dirty="0" err="1" smtClean="0"/>
              <a:t>Simul</a:t>
            </a:r>
            <a:r>
              <a:rPr lang="fr-FR" dirty="0" smtClean="0"/>
              <a:t> </a:t>
            </a:r>
            <a:r>
              <a:rPr lang="fr-FR" dirty="0" err="1" smtClean="0"/>
              <a:t>easy</a:t>
            </a:r>
            <a:endParaRPr lang="fr-FR" dirty="0"/>
          </a:p>
        </p:txBody>
      </p:sp>
      <p:sp>
        <p:nvSpPr>
          <p:cNvPr id="4" name="Espace réservé du texte 4"/>
          <p:cNvSpPr txBox="1">
            <a:spLocks/>
          </p:cNvSpPr>
          <p:nvPr/>
        </p:nvSpPr>
        <p:spPr>
          <a:xfrm>
            <a:off x="403094" y="1089027"/>
            <a:ext cx="8120871" cy="5108331"/>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200"/>
              </a:spcBef>
              <a:buClr>
                <a:srgbClr val="FF0000"/>
              </a:buClr>
              <a:defRPr/>
            </a:pPr>
            <a:endParaRPr lang="fr-FR" b="1" dirty="0">
              <a:solidFill>
                <a:srgbClr val="000000"/>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8" name="ZoneTexte 7"/>
          <p:cNvSpPr txBox="1"/>
          <p:nvPr/>
        </p:nvSpPr>
        <p:spPr>
          <a:xfrm>
            <a:off x="444382" y="1113655"/>
            <a:ext cx="7364594" cy="3693319"/>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fr-FR" dirty="0"/>
              <a:t>Lorsque je vends un contrat de proximité a un client professionnel je me pose souvent les questions suivantes : </a:t>
            </a:r>
          </a:p>
          <a:p>
            <a:pPr marL="285750" indent="-285750">
              <a:buClr>
                <a:schemeClr val="tx2"/>
              </a:buClr>
              <a:buFont typeface="Wingdings" panose="05000000000000000000" pitchFamily="2" charset="2"/>
              <a:buChar char="q"/>
            </a:pPr>
            <a:endParaRPr lang="fr-FR" dirty="0"/>
          </a:p>
          <a:p>
            <a:pPr marL="742950" lvl="1" indent="-285750">
              <a:buFont typeface="Wingdings" panose="05000000000000000000" pitchFamily="2" charset="2"/>
              <a:buChar char="§"/>
            </a:pPr>
            <a:r>
              <a:rPr lang="fr-FR" dirty="0"/>
              <a:t>quel est le </a:t>
            </a:r>
            <a:r>
              <a:rPr lang="fr-FR" b="1" dirty="0"/>
              <a:t>juste niveau de frais de commission </a:t>
            </a:r>
            <a:r>
              <a:rPr lang="fr-FR" dirty="0"/>
              <a:t>que je dois lui appliquer ?</a:t>
            </a:r>
          </a:p>
          <a:p>
            <a:pPr marL="742950" lvl="1" indent="-285750">
              <a:buFont typeface="Wingdings" panose="05000000000000000000" pitchFamily="2" charset="2"/>
              <a:buChar char="§"/>
            </a:pPr>
            <a:r>
              <a:rPr lang="fr-FR" dirty="0"/>
              <a:t>A partir de </a:t>
            </a:r>
            <a:r>
              <a:rPr lang="fr-FR" b="1" dirty="0"/>
              <a:t>quel moment </a:t>
            </a:r>
            <a:r>
              <a:rPr lang="fr-FR" dirty="0"/>
              <a:t>mon contrat de proximité est il rentable ?</a:t>
            </a:r>
          </a:p>
          <a:p>
            <a:pPr marL="742950" lvl="1" indent="-285750">
              <a:buFont typeface="Wingdings" panose="05000000000000000000" pitchFamily="2" charset="2"/>
              <a:buChar char="§"/>
            </a:pPr>
            <a:r>
              <a:rPr lang="fr-FR" dirty="0"/>
              <a:t>A ce taux là est ce que </a:t>
            </a:r>
            <a:r>
              <a:rPr lang="fr-FR" b="1" dirty="0"/>
              <a:t>je perds </a:t>
            </a:r>
            <a:r>
              <a:rPr lang="fr-FR" dirty="0"/>
              <a:t>ou </a:t>
            </a:r>
            <a:r>
              <a:rPr lang="fr-FR" b="1" dirty="0"/>
              <a:t>je gagne </a:t>
            </a:r>
            <a:r>
              <a:rPr lang="fr-FR" dirty="0"/>
              <a:t>de l’argent ?</a:t>
            </a:r>
          </a:p>
          <a:p>
            <a:pPr marL="742950" lvl="1" indent="-285750">
              <a:buFont typeface="Wingdings" panose="05000000000000000000" pitchFamily="2" charset="2"/>
              <a:buChar char="§"/>
            </a:pPr>
            <a:r>
              <a:rPr lang="fr-FR" dirty="0"/>
              <a:t>Sur </a:t>
            </a:r>
            <a:r>
              <a:rPr lang="fr-FR" b="1" dirty="0"/>
              <a:t>quels critères </a:t>
            </a:r>
            <a:r>
              <a:rPr lang="fr-FR" dirty="0"/>
              <a:t>dois je m’appuyer pour faire ma proposition de taux ?</a:t>
            </a:r>
          </a:p>
          <a:p>
            <a:pPr lvl="1"/>
            <a:endParaRPr lang="fr-FR" dirty="0"/>
          </a:p>
          <a:p>
            <a:pPr lvl="1"/>
            <a:endParaRPr lang="fr-FR" dirty="0"/>
          </a:p>
          <a:p>
            <a:pPr marL="285750" indent="-285750">
              <a:buClr>
                <a:schemeClr val="tx2"/>
              </a:buClr>
              <a:buFont typeface="Wingdings" panose="05000000000000000000" pitchFamily="2" charset="2"/>
              <a:buChar char="q"/>
            </a:pPr>
            <a:r>
              <a:rPr lang="fr-FR" dirty="0"/>
              <a:t>Si je me pose ces questions sans réellement trouver de réponse </a:t>
            </a:r>
            <a:r>
              <a:rPr lang="fr-FR" b="1" dirty="0" err="1"/>
              <a:t>simul</a:t>
            </a:r>
            <a:r>
              <a:rPr lang="fr-FR" b="1" dirty="0"/>
              <a:t> </a:t>
            </a:r>
            <a:r>
              <a:rPr lang="fr-FR" b="1" dirty="0" err="1"/>
              <a:t>easy</a:t>
            </a:r>
            <a:r>
              <a:rPr lang="fr-FR" b="1" dirty="0"/>
              <a:t> </a:t>
            </a:r>
            <a:r>
              <a:rPr lang="fr-FR" dirty="0"/>
              <a:t>est là pour vous.</a:t>
            </a:r>
          </a:p>
          <a:p>
            <a:pPr marL="285750" indent="-285750">
              <a:buClr>
                <a:schemeClr val="tx2"/>
              </a:buClr>
              <a:buFont typeface="Wingdings" panose="05000000000000000000" pitchFamily="2" charset="2"/>
              <a:buChar char="q"/>
            </a:pPr>
            <a:endParaRPr lang="fr-FR" dirty="0"/>
          </a:p>
          <a:p>
            <a:pPr>
              <a:buClr>
                <a:schemeClr val="tx2"/>
              </a:buClr>
            </a:pPr>
            <a:endParaRPr lang="fr-FR" dirty="0"/>
          </a:p>
        </p:txBody>
      </p:sp>
    </p:spTree>
    <p:extLst>
      <p:ext uri="{BB962C8B-B14F-4D97-AF65-F5344CB8AC3E}">
        <p14:creationId xmlns:p14="http://schemas.microsoft.com/office/powerpoint/2010/main" val="184888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err="1"/>
              <a:t>Simul</a:t>
            </a:r>
            <a:r>
              <a:rPr lang="fr-FR" dirty="0"/>
              <a:t> </a:t>
            </a:r>
            <a:r>
              <a:rPr lang="fr-FR" dirty="0" err="1"/>
              <a:t>easy</a:t>
            </a:r>
            <a:endParaRPr lang="fr-FR"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114169" cy="276999"/>
          </a:xfrm>
          <a:prstGeom prst="rect">
            <a:avLst/>
          </a:prstGeom>
        </p:spPr>
        <p:txBody>
          <a:bodyPr wrap="none">
            <a:spAutoFit/>
          </a:bodyPr>
          <a:lstStyle/>
          <a:p>
            <a:pPr>
              <a:defRPr/>
            </a:pPr>
            <a:r>
              <a:rPr lang="fr-FR" sz="1200" dirty="0">
                <a:solidFill>
                  <a:srgbClr val="EEECE1">
                    <a:lumMod val="50000"/>
                  </a:srgbClr>
                </a:solidFill>
                <a:latin typeface="Arial Narrow"/>
              </a:rPr>
              <a:t>L’HEBDO PRO – Semaine S 2020</a:t>
            </a:r>
          </a:p>
        </p:txBody>
      </p:sp>
      <p:sp>
        <p:nvSpPr>
          <p:cNvPr id="7" name="ZoneTexte 6"/>
          <p:cNvSpPr txBox="1"/>
          <p:nvPr/>
        </p:nvSpPr>
        <p:spPr>
          <a:xfrm>
            <a:off x="431455" y="1197857"/>
            <a:ext cx="8375574" cy="369332"/>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fr-FR" dirty="0"/>
              <a:t>A quoi correspond  la </a:t>
            </a:r>
            <a:r>
              <a:rPr lang="fr-FR" b="1" dirty="0"/>
              <a:t>commission commerçant </a:t>
            </a:r>
            <a:r>
              <a:rPr lang="fr-FR" dirty="0"/>
              <a:t>qu’il paye ?</a:t>
            </a:r>
          </a:p>
        </p:txBody>
      </p:sp>
      <p:sp>
        <p:nvSpPr>
          <p:cNvPr id="10" name="ZoneTexte 9"/>
          <p:cNvSpPr txBox="1"/>
          <p:nvPr/>
        </p:nvSpPr>
        <p:spPr>
          <a:xfrm>
            <a:off x="320042" y="2833248"/>
            <a:ext cx="3049637" cy="369332"/>
          </a:xfrm>
          <a:prstGeom prst="rect">
            <a:avLst/>
          </a:prstGeom>
          <a:ln>
            <a:solidFill>
              <a:srgbClr val="00B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Commission d’</a:t>
            </a:r>
            <a:r>
              <a:rPr lang="fr-FR" dirty="0" err="1"/>
              <a:t>interchange</a:t>
            </a:r>
            <a:r>
              <a:rPr lang="fr-FR" dirty="0"/>
              <a:t> (CIP)*</a:t>
            </a:r>
          </a:p>
        </p:txBody>
      </p:sp>
      <p:sp>
        <p:nvSpPr>
          <p:cNvPr id="14" name="Plus 13"/>
          <p:cNvSpPr/>
          <p:nvPr/>
        </p:nvSpPr>
        <p:spPr>
          <a:xfrm>
            <a:off x="3506047" y="2850551"/>
            <a:ext cx="360021" cy="353979"/>
          </a:xfrm>
          <a:prstGeom prst="mathPlus">
            <a:avLst/>
          </a:prstGeom>
          <a:solidFill>
            <a:schemeClr val="tx2"/>
          </a:solidFill>
          <a:ln>
            <a:solidFill>
              <a:srgbClr val="EB0F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3974878" y="2833248"/>
            <a:ext cx="1479892" cy="369332"/>
          </a:xfrm>
          <a:prstGeom prst="rect">
            <a:avLst/>
          </a:prstGeom>
          <a:ln>
            <a:solidFill>
              <a:srgbClr val="0066CC"/>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a:t>Frais réseaux**</a:t>
            </a:r>
          </a:p>
        </p:txBody>
      </p:sp>
      <p:sp>
        <p:nvSpPr>
          <p:cNvPr id="19" name="ZoneTexte 18"/>
          <p:cNvSpPr txBox="1"/>
          <p:nvPr/>
        </p:nvSpPr>
        <p:spPr>
          <a:xfrm>
            <a:off x="6067488" y="2817895"/>
            <a:ext cx="2739543" cy="369332"/>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Marge banque commerçant***</a:t>
            </a:r>
          </a:p>
        </p:txBody>
      </p:sp>
      <p:sp>
        <p:nvSpPr>
          <p:cNvPr id="20" name="ZoneTexte 19"/>
          <p:cNvSpPr txBox="1"/>
          <p:nvPr/>
        </p:nvSpPr>
        <p:spPr>
          <a:xfrm>
            <a:off x="3369677" y="1765770"/>
            <a:ext cx="2501006" cy="369332"/>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fr-FR" b="1" dirty="0"/>
              <a:t>Commission commerçant</a:t>
            </a:r>
          </a:p>
        </p:txBody>
      </p:sp>
      <p:sp>
        <p:nvSpPr>
          <p:cNvPr id="23" name="Plus 22"/>
          <p:cNvSpPr/>
          <p:nvPr/>
        </p:nvSpPr>
        <p:spPr>
          <a:xfrm>
            <a:off x="5567235" y="2833250"/>
            <a:ext cx="360021" cy="353979"/>
          </a:xfrm>
          <a:prstGeom prst="mathPlus">
            <a:avLst/>
          </a:prstGeom>
          <a:solidFill>
            <a:schemeClr val="tx2"/>
          </a:solidFill>
          <a:ln>
            <a:solidFill>
              <a:srgbClr val="EB0F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Égal 14"/>
          <p:cNvSpPr/>
          <p:nvPr/>
        </p:nvSpPr>
        <p:spPr>
          <a:xfrm>
            <a:off x="4513656" y="2253876"/>
            <a:ext cx="402336" cy="426168"/>
          </a:xfrm>
          <a:prstGeom prst="mathEqual">
            <a:avLst/>
          </a:prstGeom>
          <a:solidFill>
            <a:schemeClr val="tx2"/>
          </a:solidFill>
          <a:ln>
            <a:solidFill>
              <a:srgbClr val="EB0F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4" name="ZoneTexte 23"/>
          <p:cNvSpPr txBox="1"/>
          <p:nvPr/>
        </p:nvSpPr>
        <p:spPr>
          <a:xfrm>
            <a:off x="431455" y="3556885"/>
            <a:ext cx="8516738" cy="2446824"/>
          </a:xfrm>
          <a:prstGeom prst="rect">
            <a:avLst/>
          </a:prstGeom>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fr-FR" sz="1700" dirty="0"/>
              <a:t>*Le principe est le suivant, </a:t>
            </a:r>
            <a:r>
              <a:rPr lang="fr-FR" sz="1700" b="1" dirty="0"/>
              <a:t>la banque du commerçant paie une commission à la banque du porteur de carte</a:t>
            </a:r>
            <a:r>
              <a:rPr lang="fr-FR" sz="1700" dirty="0"/>
              <a:t> sur chaque transaction. C’est ce qu’on appelle </a:t>
            </a:r>
            <a:r>
              <a:rPr lang="fr-FR" sz="1700" b="1" dirty="0"/>
              <a:t>la commission d’</a:t>
            </a:r>
            <a:r>
              <a:rPr lang="fr-FR" sz="1700" b="1" dirty="0" err="1"/>
              <a:t>interchange</a:t>
            </a:r>
            <a:r>
              <a:rPr lang="fr-FR" sz="1700" b="1" dirty="0"/>
              <a:t> </a:t>
            </a:r>
            <a:r>
              <a:rPr lang="fr-FR" sz="1700" dirty="0"/>
              <a:t>ou CIP.</a:t>
            </a:r>
          </a:p>
          <a:p>
            <a:endParaRPr lang="fr-FR" sz="1700" dirty="0"/>
          </a:p>
          <a:p>
            <a:r>
              <a:rPr lang="fr-FR" sz="1700" dirty="0"/>
              <a:t>**Par ailleurs les réseaux de paiement (Carte Bancaire, Mastercard, Visa, American Express) ont pour mission de s’assurer que le commerçant sera bien payé par la banque du porteur de carte, si la transaction est acceptée. Pour assurer ce service, les réseaux prélèvent des frais appelés </a:t>
            </a:r>
            <a:r>
              <a:rPr lang="fr-FR" sz="1700" dirty="0" err="1"/>
              <a:t>scheme</a:t>
            </a:r>
            <a:r>
              <a:rPr lang="fr-FR" sz="1700" dirty="0"/>
              <a:t> </a:t>
            </a:r>
            <a:r>
              <a:rPr lang="fr-FR" sz="1700" dirty="0" err="1"/>
              <a:t>fees</a:t>
            </a:r>
            <a:r>
              <a:rPr lang="fr-FR" sz="1700" dirty="0"/>
              <a:t> et </a:t>
            </a:r>
            <a:r>
              <a:rPr lang="fr-FR" sz="1700" dirty="0" err="1"/>
              <a:t>processing</a:t>
            </a:r>
            <a:r>
              <a:rPr lang="fr-FR" sz="1700" dirty="0"/>
              <a:t> </a:t>
            </a:r>
            <a:r>
              <a:rPr lang="fr-FR" sz="1700" dirty="0" err="1"/>
              <a:t>fees</a:t>
            </a:r>
            <a:r>
              <a:rPr lang="fr-FR" sz="1700" dirty="0"/>
              <a:t>.</a:t>
            </a:r>
          </a:p>
          <a:p>
            <a:endParaRPr lang="fr-FR" sz="1700" dirty="0"/>
          </a:p>
          <a:p>
            <a:r>
              <a:rPr lang="fr-FR" sz="1700" dirty="0"/>
              <a:t>***La marge banque est ce que nous gagnons ou perdons en contrepartie du service.</a:t>
            </a:r>
          </a:p>
        </p:txBody>
      </p:sp>
    </p:spTree>
    <p:extLst>
      <p:ext uri="{BB962C8B-B14F-4D97-AF65-F5344CB8AC3E}">
        <p14:creationId xmlns:p14="http://schemas.microsoft.com/office/powerpoint/2010/main" val="139221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4" grpId="0" animBg="1"/>
      <p:bldP spid="18" grpId="0" animBg="1"/>
      <p:bldP spid="19" grpId="0" animBg="1"/>
      <p:bldP spid="20" grpId="0" animBg="1"/>
      <p:bldP spid="23"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err="1"/>
              <a:t>Simul</a:t>
            </a:r>
            <a:r>
              <a:rPr lang="fr-FR" dirty="0"/>
              <a:t> </a:t>
            </a:r>
            <a:r>
              <a:rPr lang="fr-FR" dirty="0" err="1"/>
              <a:t>easy</a:t>
            </a:r>
            <a:endParaRPr lang="fr-FR"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255233" cy="276999"/>
          </a:xfrm>
          <a:prstGeom prst="rect">
            <a:avLst/>
          </a:prstGeom>
        </p:spPr>
        <p:txBody>
          <a:bodyPr wrap="none">
            <a:spAutoFit/>
          </a:bodyPr>
          <a:lstStyle/>
          <a:p>
            <a:pPr>
              <a:defRPr/>
            </a:pPr>
            <a:r>
              <a:rPr lang="fr-FR" sz="1200" dirty="0">
                <a:solidFill>
                  <a:srgbClr val="EEECE1">
                    <a:lumMod val="50000"/>
                  </a:srgbClr>
                </a:solidFill>
                <a:latin typeface="Arial Narrow"/>
              </a:rPr>
              <a:t>L’HEBDO PRO – Semaine </a:t>
            </a:r>
            <a:r>
              <a:rPr lang="fr-FR" sz="1200" dirty="0" smtClean="0">
                <a:solidFill>
                  <a:srgbClr val="EEECE1">
                    <a:lumMod val="50000"/>
                  </a:srgbClr>
                </a:solidFill>
                <a:latin typeface="Arial Narrow"/>
              </a:rPr>
              <a:t>S47 </a:t>
            </a:r>
            <a:r>
              <a:rPr lang="fr-FR" sz="1200" dirty="0">
                <a:solidFill>
                  <a:srgbClr val="EEECE1">
                    <a:lumMod val="50000"/>
                  </a:srgbClr>
                </a:solidFill>
                <a:latin typeface="Arial Narrow"/>
              </a:rPr>
              <a:t>2020</a:t>
            </a:r>
          </a:p>
        </p:txBody>
      </p:sp>
      <p:sp>
        <p:nvSpPr>
          <p:cNvPr id="2" name="ZoneTexte 1"/>
          <p:cNvSpPr txBox="1"/>
          <p:nvPr/>
        </p:nvSpPr>
        <p:spPr>
          <a:xfrm>
            <a:off x="545125" y="1389185"/>
            <a:ext cx="2781467" cy="369332"/>
          </a:xfrm>
          <a:prstGeom prst="rect">
            <a:avLst/>
          </a:prstGeom>
          <a:noFill/>
        </p:spPr>
        <p:txBody>
          <a:bodyPr wrap="none" rtlCol="0">
            <a:spAutoFit/>
          </a:bodyPr>
          <a:lstStyle/>
          <a:p>
            <a:pPr marL="285750" indent="-285750">
              <a:buClr>
                <a:schemeClr val="tx2"/>
              </a:buClr>
              <a:buFont typeface="Wingdings" panose="05000000000000000000" pitchFamily="2" charset="2"/>
              <a:buChar char="q"/>
            </a:pPr>
            <a:r>
              <a:rPr lang="fr-FR" dirty="0"/>
              <a:t>Quel est le coût de la CIP ?</a:t>
            </a:r>
          </a:p>
        </p:txBody>
      </p:sp>
      <p:graphicFrame>
        <p:nvGraphicFramePr>
          <p:cNvPr id="6" name="Tableau 5"/>
          <p:cNvGraphicFramePr>
            <a:graphicFrameLocks noGrp="1"/>
          </p:cNvGraphicFramePr>
          <p:nvPr>
            <p:extLst>
              <p:ext uri="{D42A27DB-BD31-4B8C-83A1-F6EECF244321}">
                <p14:modId xmlns:p14="http://schemas.microsoft.com/office/powerpoint/2010/main" val="2686624767"/>
              </p:ext>
            </p:extLst>
          </p:nvPr>
        </p:nvGraphicFramePr>
        <p:xfrm>
          <a:off x="1179474" y="1894779"/>
          <a:ext cx="4590390" cy="1942478"/>
        </p:xfrm>
        <a:graphic>
          <a:graphicData uri="http://schemas.openxmlformats.org/drawingml/2006/table">
            <a:tbl>
              <a:tblPr/>
              <a:tblGrid>
                <a:gridCol w="1776997">
                  <a:extLst>
                    <a:ext uri="{9D8B030D-6E8A-4147-A177-3AD203B41FA5}">
                      <a16:colId xmlns:a16="http://schemas.microsoft.com/office/drawing/2014/main" val="3810616986"/>
                    </a:ext>
                  </a:extLst>
                </a:gridCol>
                <a:gridCol w="1402893">
                  <a:extLst>
                    <a:ext uri="{9D8B030D-6E8A-4147-A177-3AD203B41FA5}">
                      <a16:colId xmlns:a16="http://schemas.microsoft.com/office/drawing/2014/main" val="2119176347"/>
                    </a:ext>
                  </a:extLst>
                </a:gridCol>
                <a:gridCol w="1410500">
                  <a:extLst>
                    <a:ext uri="{9D8B030D-6E8A-4147-A177-3AD203B41FA5}">
                      <a16:colId xmlns:a16="http://schemas.microsoft.com/office/drawing/2014/main" val="1627087796"/>
                    </a:ext>
                  </a:extLst>
                </a:gridCol>
              </a:tblGrid>
              <a:tr h="417560">
                <a:tc>
                  <a:txBody>
                    <a:bodyPr/>
                    <a:lstStyle/>
                    <a:p>
                      <a:pPr algn="ctr" fontAlgn="b"/>
                      <a:r>
                        <a:rPr lang="fr-FR" sz="1100" b="0" i="0" u="none" strike="noStrike" dirty="0">
                          <a:solidFill>
                            <a:srgbClr val="000000"/>
                          </a:solidFill>
                          <a:effectLst/>
                          <a:latin typeface="Calibri" panose="020F0502020204030204" pitchFamily="34" charset="0"/>
                        </a:rPr>
                        <a:t>Type de paiement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fr-FR" sz="1100" b="0" i="0" u="none" strike="noStrike">
                          <a:solidFill>
                            <a:srgbClr val="000000"/>
                          </a:solidFill>
                          <a:effectLst/>
                          <a:latin typeface="Calibri" panose="020F0502020204030204" pitchFamily="34" charset="0"/>
                        </a:rPr>
                        <a:t>Zone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fr-FR" sz="1100" b="0" i="0" u="none" strike="noStrike" dirty="0" err="1">
                          <a:solidFill>
                            <a:srgbClr val="000000"/>
                          </a:solidFill>
                          <a:effectLst/>
                          <a:latin typeface="Calibri" panose="020F0502020204030204" pitchFamily="34" charset="0"/>
                        </a:rPr>
                        <a:t>Tauc</a:t>
                      </a:r>
                      <a:r>
                        <a:rPr lang="fr-FR" sz="1100" b="0" i="0" u="none" strike="noStrike" dirty="0">
                          <a:solidFill>
                            <a:srgbClr val="000000"/>
                          </a:solidFill>
                          <a:effectLst/>
                          <a:latin typeface="Calibri" panose="020F0502020204030204" pitchFamily="34" charset="0"/>
                        </a:rPr>
                        <a:t> CIP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264109293"/>
                  </a:ext>
                </a:extLst>
              </a:tr>
              <a:tr h="254153">
                <a:tc>
                  <a:txBody>
                    <a:bodyPr/>
                    <a:lstStyle/>
                    <a:p>
                      <a:pPr algn="l" fontAlgn="b"/>
                      <a:r>
                        <a:rPr lang="fr-FR" sz="1100" b="0" i="0" u="none" strike="noStrike" dirty="0">
                          <a:solidFill>
                            <a:srgbClr val="000000"/>
                          </a:solidFill>
                          <a:effectLst/>
                          <a:latin typeface="Calibri" panose="020F0502020204030204" pitchFamily="34" charset="0"/>
                        </a:rPr>
                        <a:t>Carte à Débit Immédiat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a:solidFill>
                            <a:srgbClr val="000000"/>
                          </a:solidFill>
                          <a:effectLst/>
                          <a:latin typeface="Calibri" panose="020F0502020204030204" pitchFamily="34" charset="0"/>
                        </a:rPr>
                        <a:t>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dirty="0">
                          <a:solidFill>
                            <a:srgbClr val="000000"/>
                          </a:solidFill>
                          <a:effectLst/>
                          <a:latin typeface="Calibri" panose="020F0502020204030204" pitchFamily="34" charset="0"/>
                        </a:rPr>
                        <a:t>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367674"/>
                  </a:ext>
                </a:extLst>
              </a:tr>
              <a:tr h="254153">
                <a:tc>
                  <a:txBody>
                    <a:bodyPr/>
                    <a:lstStyle/>
                    <a:p>
                      <a:pPr algn="l" fontAlgn="b"/>
                      <a:r>
                        <a:rPr lang="fr-FR" sz="1100" b="0" i="0" u="none" strike="noStrike">
                          <a:solidFill>
                            <a:srgbClr val="000000"/>
                          </a:solidFill>
                          <a:effectLst/>
                          <a:latin typeface="Calibri" panose="020F0502020204030204" pitchFamily="34" charset="0"/>
                        </a:rPr>
                        <a:t>Carte à Débit différé</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a:solidFill>
                            <a:srgbClr val="000000"/>
                          </a:solidFill>
                          <a:effectLst/>
                          <a:latin typeface="Calibri" panose="020F0502020204030204" pitchFamily="34" charset="0"/>
                        </a:rPr>
                        <a:t>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dirty="0">
                          <a:solidFill>
                            <a:srgbClr val="000000"/>
                          </a:solidFill>
                          <a:effectLst/>
                          <a:latin typeface="Calibri" panose="020F0502020204030204" pitchFamily="34" charset="0"/>
                        </a:rPr>
                        <a:t>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9945188"/>
                  </a:ext>
                </a:extLst>
              </a:tr>
              <a:tr h="254153">
                <a:tc>
                  <a:txBody>
                    <a:bodyPr/>
                    <a:lstStyle/>
                    <a:p>
                      <a:pPr algn="l" fontAlgn="b"/>
                      <a:r>
                        <a:rPr lang="fr-FR" sz="1100" b="0" i="0" u="none" strike="noStrike">
                          <a:solidFill>
                            <a:srgbClr val="000000"/>
                          </a:solidFill>
                          <a:effectLst/>
                          <a:latin typeface="Calibri" panose="020F0502020204030204" pitchFamily="34" charset="0"/>
                        </a:rPr>
                        <a:t>Carte commerciale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a:solidFill>
                            <a:srgbClr val="000000"/>
                          </a:solidFill>
                          <a:effectLst/>
                          <a:latin typeface="Calibri" panose="020F0502020204030204" pitchFamily="34" charset="0"/>
                        </a:rPr>
                        <a:t>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dirty="0">
                          <a:solidFill>
                            <a:srgbClr val="000000"/>
                          </a:solidFill>
                          <a:effectLst/>
                          <a:latin typeface="Calibri" panose="020F0502020204030204" pitchFamily="34" charset="0"/>
                        </a:rPr>
                        <a:t>d</a:t>
                      </a:r>
                      <a:r>
                        <a:rPr lang="fr-FR" sz="1100" b="0" i="0" u="none" strike="noStrike" dirty="0" smtClean="0">
                          <a:solidFill>
                            <a:srgbClr val="000000"/>
                          </a:solidFill>
                          <a:effectLst/>
                          <a:latin typeface="Calibri" panose="020F0502020204030204" pitchFamily="34" charset="0"/>
                        </a:rPr>
                        <a:t>e </a:t>
                      </a:r>
                      <a:r>
                        <a:rPr lang="fr-FR" sz="1100" b="0" i="0" u="none" strike="noStrike" dirty="0">
                          <a:solidFill>
                            <a:srgbClr val="000000"/>
                          </a:solidFill>
                          <a:effectLst/>
                          <a:latin typeface="Calibri" panose="020F0502020204030204" pitchFamily="34" charset="0"/>
                        </a:rPr>
                        <a:t>0,9 %à 1,90 </a:t>
                      </a:r>
                      <a:r>
                        <a:rPr lang="fr-FR" sz="1100" b="0" i="0" u="none" strike="noStrike" dirty="0" smtClean="0">
                          <a:solidFill>
                            <a:srgbClr val="000000"/>
                          </a:solidFill>
                          <a:effectLst/>
                          <a:latin typeface="Calibri" panose="020F0502020204030204" pitchFamily="34" charset="0"/>
                        </a:rPr>
                        <a:t>%*</a:t>
                      </a:r>
                      <a:endParaRPr lang="fr-FR"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5047263"/>
                  </a:ext>
                </a:extLst>
              </a:tr>
              <a:tr h="254153">
                <a:tc>
                  <a:txBody>
                    <a:bodyPr/>
                    <a:lstStyle/>
                    <a:p>
                      <a:pPr algn="l" fontAlgn="b"/>
                      <a:r>
                        <a:rPr lang="fr-FR" sz="1100" b="0" i="0" u="none" strike="noStrike">
                          <a:solidFill>
                            <a:srgbClr val="000000"/>
                          </a:solidFill>
                          <a:effectLst/>
                          <a:latin typeface="Calibri" panose="020F0502020204030204" pitchFamily="34" charset="0"/>
                        </a:rPr>
                        <a:t>Carte à Débit Immédiat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a:solidFill>
                            <a:srgbClr val="000000"/>
                          </a:solidFill>
                          <a:effectLst/>
                          <a:latin typeface="Calibri" panose="020F0502020204030204" pitchFamily="34" charset="0"/>
                        </a:rPr>
                        <a:t>Hors 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6749216"/>
                  </a:ext>
                </a:extLst>
              </a:tr>
              <a:tr h="254153">
                <a:tc>
                  <a:txBody>
                    <a:bodyPr/>
                    <a:lstStyle/>
                    <a:p>
                      <a:pPr algn="l" fontAlgn="b"/>
                      <a:r>
                        <a:rPr lang="fr-FR" sz="1100" b="0" i="0" u="none" strike="noStrike">
                          <a:solidFill>
                            <a:srgbClr val="000000"/>
                          </a:solidFill>
                          <a:effectLst/>
                          <a:latin typeface="Calibri" panose="020F0502020204030204" pitchFamily="34" charset="0"/>
                        </a:rPr>
                        <a:t>Carte à Débit différé</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a:solidFill>
                            <a:srgbClr val="000000"/>
                          </a:solidFill>
                          <a:effectLst/>
                          <a:latin typeface="Calibri" panose="020F0502020204030204" pitchFamily="34" charset="0"/>
                        </a:rPr>
                        <a:t>Hors 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591392"/>
                  </a:ext>
                </a:extLst>
              </a:tr>
              <a:tr h="254153">
                <a:tc>
                  <a:txBody>
                    <a:bodyPr/>
                    <a:lstStyle/>
                    <a:p>
                      <a:pPr algn="l" fontAlgn="b"/>
                      <a:r>
                        <a:rPr lang="fr-FR" sz="1100" b="0" i="0" u="none" strike="noStrike">
                          <a:solidFill>
                            <a:srgbClr val="000000"/>
                          </a:solidFill>
                          <a:effectLst/>
                          <a:latin typeface="Calibri" panose="020F0502020204030204" pitchFamily="34" charset="0"/>
                        </a:rPr>
                        <a:t>Carte commerciale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a:solidFill>
                            <a:srgbClr val="000000"/>
                          </a:solidFill>
                          <a:effectLst/>
                          <a:latin typeface="Calibri" panose="020F0502020204030204" pitchFamily="34" charset="0"/>
                        </a:rPr>
                        <a:t>Hors 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dirty="0">
                          <a:solidFill>
                            <a:srgbClr val="000000"/>
                          </a:solidFill>
                          <a:effectLst/>
                          <a:latin typeface="Calibri" panose="020F0502020204030204" pitchFamily="34" charset="0"/>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0257749"/>
                  </a:ext>
                </a:extLst>
              </a:tr>
            </a:tbl>
          </a:graphicData>
        </a:graphic>
      </p:graphicFrame>
      <p:sp>
        <p:nvSpPr>
          <p:cNvPr id="8" name="ZoneTexte 7"/>
          <p:cNvSpPr txBox="1"/>
          <p:nvPr/>
        </p:nvSpPr>
        <p:spPr>
          <a:xfrm>
            <a:off x="545124" y="4007954"/>
            <a:ext cx="8022805" cy="147732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Clr>
                <a:schemeClr val="tx2"/>
              </a:buClr>
              <a:buFont typeface="Wingdings" panose="05000000000000000000" pitchFamily="2" charset="2"/>
              <a:buChar char="q"/>
            </a:pPr>
            <a:r>
              <a:rPr lang="fr-FR" dirty="0"/>
              <a:t>Et entre clients porteurs et commerçants de la Caisse d’Epargne ???</a:t>
            </a:r>
          </a:p>
          <a:p>
            <a:endParaRPr lang="fr-FR" dirty="0"/>
          </a:p>
          <a:p>
            <a:r>
              <a:rPr lang="fr-FR" dirty="0"/>
              <a:t>Il n’y a pas de CIP mais si nous devons négocier une autre ligne nous pouvons peut être nous rattraper un peu sur celle là (voir plus loin) !</a:t>
            </a:r>
          </a:p>
          <a:p>
            <a:endParaRPr lang="fr-FR" dirty="0"/>
          </a:p>
        </p:txBody>
      </p:sp>
      <p:sp>
        <p:nvSpPr>
          <p:cNvPr id="4" name="Rectangle à coins arrondis 3"/>
          <p:cNvSpPr/>
          <p:nvPr/>
        </p:nvSpPr>
        <p:spPr>
          <a:xfrm>
            <a:off x="1655064" y="5175504"/>
            <a:ext cx="6053328" cy="911190"/>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1719072" y="5271722"/>
            <a:ext cx="5925312" cy="646331"/>
          </a:xfrm>
          <a:prstGeom prst="rect">
            <a:avLst/>
          </a:prstGeom>
          <a:noFill/>
        </p:spPr>
        <p:txBody>
          <a:bodyPr wrap="square" rtlCol="0">
            <a:spAutoFit/>
          </a:bodyPr>
          <a:lstStyle/>
          <a:p>
            <a:pPr algn="ctr"/>
            <a:r>
              <a:rPr lang="fr-FR" b="1" dirty="0"/>
              <a:t>Maintenant que ces quelques notions nous sont familières voyons comment les utiliser sur </a:t>
            </a:r>
            <a:r>
              <a:rPr lang="fr-FR" b="1" dirty="0" err="1"/>
              <a:t>simul’easy</a:t>
            </a:r>
            <a:r>
              <a:rPr lang="fr-FR" b="1" dirty="0"/>
              <a:t>… </a:t>
            </a:r>
          </a:p>
        </p:txBody>
      </p:sp>
      <p:sp>
        <p:nvSpPr>
          <p:cNvPr id="7" name="ZoneTexte 6"/>
          <p:cNvSpPr txBox="1"/>
          <p:nvPr/>
        </p:nvSpPr>
        <p:spPr>
          <a:xfrm>
            <a:off x="7808978" y="3583341"/>
            <a:ext cx="854721" cy="253916"/>
          </a:xfrm>
          <a:prstGeom prst="rect">
            <a:avLst/>
          </a:prstGeom>
          <a:noFill/>
        </p:spPr>
        <p:txBody>
          <a:bodyPr wrap="none" rtlCol="0">
            <a:spAutoFit/>
          </a:bodyPr>
          <a:lstStyle/>
          <a:p>
            <a:r>
              <a:rPr lang="fr-FR" sz="1050" dirty="0"/>
              <a:t>*selon réseau</a:t>
            </a:r>
          </a:p>
        </p:txBody>
      </p:sp>
    </p:spTree>
    <p:extLst>
      <p:ext uri="{BB962C8B-B14F-4D97-AF65-F5344CB8AC3E}">
        <p14:creationId xmlns:p14="http://schemas.microsoft.com/office/powerpoint/2010/main" val="198389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9"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err="1"/>
              <a:t>Simul</a:t>
            </a:r>
            <a:r>
              <a:rPr lang="fr-FR" dirty="0"/>
              <a:t> </a:t>
            </a:r>
            <a:r>
              <a:rPr lang="fr-FR" dirty="0" err="1"/>
              <a:t>easy</a:t>
            </a:r>
            <a:endParaRPr lang="fr-FR" dirty="0"/>
          </a:p>
        </p:txBody>
      </p:sp>
      <p:sp>
        <p:nvSpPr>
          <p:cNvPr id="4" name="Espace réservé du texte 4"/>
          <p:cNvSpPr txBox="1">
            <a:spLocks/>
          </p:cNvSpPr>
          <p:nvPr/>
        </p:nvSpPr>
        <p:spPr>
          <a:xfrm>
            <a:off x="403094" y="1089027"/>
            <a:ext cx="8120871" cy="5108331"/>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200"/>
              </a:spcBef>
              <a:buClr>
                <a:srgbClr val="FF0000"/>
              </a:buClr>
              <a:defRPr/>
            </a:pPr>
            <a:endParaRPr lang="fr-FR" b="1" dirty="0">
              <a:solidFill>
                <a:srgbClr val="000000"/>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6" name="ZoneTexte 5"/>
          <p:cNvSpPr txBox="1"/>
          <p:nvPr/>
        </p:nvSpPr>
        <p:spPr>
          <a:xfrm>
            <a:off x="5928365" y="1201791"/>
            <a:ext cx="2578019" cy="923330"/>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1. Vous saisissez dans la référence le nom de la personne ou de la société.</a:t>
            </a:r>
          </a:p>
        </p:txBody>
      </p:sp>
      <p:sp>
        <p:nvSpPr>
          <p:cNvPr id="7" name="ZoneTexte 6"/>
          <p:cNvSpPr txBox="1"/>
          <p:nvPr/>
        </p:nvSpPr>
        <p:spPr>
          <a:xfrm>
            <a:off x="5928363" y="2281889"/>
            <a:ext cx="2610648" cy="1477328"/>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2. Vous entrez le code APE puis le type de contrat sur lequel vous souhaitez travailler. </a:t>
            </a:r>
            <a:r>
              <a:rPr lang="fr-FR" b="1" dirty="0"/>
              <a:t>A cet endroit patientez quelque peu.</a:t>
            </a:r>
          </a:p>
        </p:txBody>
      </p:sp>
      <p:pic>
        <p:nvPicPr>
          <p:cNvPr id="11" name="Image 10"/>
          <p:cNvPicPr>
            <a:picLocks noChangeAspect="1"/>
          </p:cNvPicPr>
          <p:nvPr/>
        </p:nvPicPr>
        <p:blipFill>
          <a:blip r:embed="rId5"/>
          <a:stretch>
            <a:fillRect/>
          </a:stretch>
        </p:blipFill>
        <p:spPr>
          <a:xfrm>
            <a:off x="49581" y="1089025"/>
            <a:ext cx="5696745" cy="5084776"/>
          </a:xfrm>
          <a:prstGeom prst="rect">
            <a:avLst/>
          </a:prstGeom>
        </p:spPr>
      </p:pic>
      <p:cxnSp>
        <p:nvCxnSpPr>
          <p:cNvPr id="10" name="Connecteur droit avec flèche 9"/>
          <p:cNvCxnSpPr/>
          <p:nvPr/>
        </p:nvCxnSpPr>
        <p:spPr>
          <a:xfrm flipH="1" flipV="1">
            <a:off x="5586177" y="2203447"/>
            <a:ext cx="320299" cy="7844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H="1">
            <a:off x="5586551" y="2302680"/>
            <a:ext cx="319925" cy="10193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5609574" y="3865477"/>
            <a:ext cx="2798064" cy="2308324"/>
          </a:xfrm>
          <a:prstGeom prst="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dirty="0"/>
              <a:t>3. En fonction du code APE et du contrat les champs vont s’alimenter automatiquement (partie en gris) en fonction des données du marché.</a:t>
            </a:r>
          </a:p>
          <a:p>
            <a:r>
              <a:rPr lang="fr-FR" dirty="0"/>
              <a:t>Vous pouvez modifier chacun des champs en blanc si vous le souhaitez.</a:t>
            </a:r>
          </a:p>
        </p:txBody>
      </p:sp>
      <p:pic>
        <p:nvPicPr>
          <p:cNvPr id="2" name="Imag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28789" y="2819540"/>
            <a:ext cx="899160" cy="992809"/>
          </a:xfrm>
          <a:prstGeom prst="rect">
            <a:avLst/>
          </a:prstGeom>
        </p:spPr>
      </p:pic>
    </p:spTree>
    <p:extLst>
      <p:ext uri="{BB962C8B-B14F-4D97-AF65-F5344CB8AC3E}">
        <p14:creationId xmlns:p14="http://schemas.microsoft.com/office/powerpoint/2010/main" val="1801678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p:cNvPicPr>
            <a:picLocks noChangeAspect="1"/>
          </p:cNvPicPr>
          <p:nvPr/>
        </p:nvPicPr>
        <p:blipFill rotWithShape="1">
          <a:blip r:embed="rId3"/>
          <a:srcRect t="28507"/>
          <a:stretch/>
        </p:blipFill>
        <p:spPr>
          <a:xfrm>
            <a:off x="49581" y="1089027"/>
            <a:ext cx="5592269" cy="5084775"/>
          </a:xfrm>
          <a:prstGeom prst="rect">
            <a:avLst/>
          </a:prstGeom>
        </p:spPr>
      </p:pic>
      <p:sp>
        <p:nvSpPr>
          <p:cNvPr id="4" name="Espace réservé du texte 4"/>
          <p:cNvSpPr txBox="1">
            <a:spLocks/>
          </p:cNvSpPr>
          <p:nvPr/>
        </p:nvSpPr>
        <p:spPr>
          <a:xfrm>
            <a:off x="403094" y="1089027"/>
            <a:ext cx="8120871" cy="5108331"/>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200"/>
              </a:spcBef>
              <a:buClr>
                <a:srgbClr val="FF0000"/>
              </a:buClr>
              <a:defRPr/>
            </a:pPr>
            <a:endParaRPr lang="fr-FR" b="1" dirty="0">
              <a:solidFill>
                <a:srgbClr val="000000"/>
              </a:solidFill>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8" name="ZoneTexte 7"/>
          <p:cNvSpPr txBox="1"/>
          <p:nvPr/>
        </p:nvSpPr>
        <p:spPr>
          <a:xfrm>
            <a:off x="5174580" y="1452590"/>
            <a:ext cx="2988319" cy="646331"/>
          </a:xfrm>
          <a:prstGeom prst="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wrap="none" rtlCol="0">
            <a:spAutoFit/>
          </a:bodyPr>
          <a:lstStyle/>
          <a:p>
            <a:r>
              <a:rPr lang="fr-FR" dirty="0"/>
              <a:t>Faisons le lien entre les diverses </a:t>
            </a:r>
          </a:p>
          <a:p>
            <a:r>
              <a:rPr lang="fr-FR" dirty="0"/>
              <a:t>lignes du tableau et les CIP :</a:t>
            </a:r>
          </a:p>
        </p:txBody>
      </p:sp>
      <p:sp>
        <p:nvSpPr>
          <p:cNvPr id="14" name="ZoneTexte 13"/>
          <p:cNvSpPr txBox="1"/>
          <p:nvPr/>
        </p:nvSpPr>
        <p:spPr>
          <a:xfrm>
            <a:off x="4670196" y="3225913"/>
            <a:ext cx="4649627" cy="646331"/>
          </a:xfrm>
          <a:prstGeom prst="rect">
            <a:avLst/>
          </a:prstGeom>
          <a:noFill/>
        </p:spPr>
        <p:txBody>
          <a:bodyPr wrap="square" rtlCol="0">
            <a:spAutoFit/>
          </a:bodyPr>
          <a:lstStyle/>
          <a:p>
            <a:r>
              <a:rPr lang="fr-FR" sz="1200" dirty="0"/>
              <a:t>62 % des flux se font en carte UE débit immédiat dont  la CIP est de 0,20 %</a:t>
            </a:r>
          </a:p>
          <a:p>
            <a:r>
              <a:rPr lang="fr-FR" sz="1200" dirty="0"/>
              <a:t>31 % des flux se font en carte UE débit immédiat dont  la CIP est de 0,30 % </a:t>
            </a:r>
          </a:p>
          <a:p>
            <a:r>
              <a:rPr lang="fr-FR" sz="1200" dirty="0"/>
              <a:t>7% des flux se font en carte commerciale à la CIP de 0,90 % à 1,90 %</a:t>
            </a:r>
          </a:p>
        </p:txBody>
      </p:sp>
      <p:sp>
        <p:nvSpPr>
          <p:cNvPr id="20" name="ZoneTexte 19"/>
          <p:cNvSpPr txBox="1"/>
          <p:nvPr/>
        </p:nvSpPr>
        <p:spPr>
          <a:xfrm>
            <a:off x="4670196" y="4235807"/>
            <a:ext cx="4574085" cy="830997"/>
          </a:xfrm>
          <a:prstGeom prst="rect">
            <a:avLst/>
          </a:prstGeom>
          <a:noFill/>
        </p:spPr>
        <p:txBody>
          <a:bodyPr wrap="square" rtlCol="0">
            <a:spAutoFit/>
          </a:bodyPr>
          <a:lstStyle/>
          <a:p>
            <a:r>
              <a:rPr lang="fr-FR" sz="1200" dirty="0"/>
              <a:t>13,6 % des flux se font en carte réseau CE dont  la CIP est de 0 %</a:t>
            </a:r>
          </a:p>
          <a:p>
            <a:r>
              <a:rPr lang="fr-FR" sz="1200" dirty="0"/>
              <a:t>81,1 % des flux se font en carte hors réseau dont  la CIP va de 0,20 % à 1,90 % (pour les cartes commerciales qui ne représentent </a:t>
            </a:r>
            <a:r>
              <a:rPr lang="fr-FR" sz="1200"/>
              <a:t>que 7 </a:t>
            </a:r>
            <a:r>
              <a:rPr lang="fr-FR" sz="1200" dirty="0"/>
              <a:t>%)</a:t>
            </a:r>
          </a:p>
          <a:p>
            <a:r>
              <a:rPr lang="fr-FR" sz="1200" dirty="0"/>
              <a:t>5,2 % des flux se font à une CIP allant de 0,2 % à 1,90 %</a:t>
            </a:r>
          </a:p>
        </p:txBody>
      </p:sp>
      <p:sp>
        <p:nvSpPr>
          <p:cNvPr id="15" name="Flèche droite à entaille 14"/>
          <p:cNvSpPr/>
          <p:nvPr/>
        </p:nvSpPr>
        <p:spPr>
          <a:xfrm>
            <a:off x="4306244" y="3328416"/>
            <a:ext cx="363950" cy="64008"/>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2" name="Flèche droite à entaille 21"/>
          <p:cNvSpPr/>
          <p:nvPr/>
        </p:nvSpPr>
        <p:spPr>
          <a:xfrm>
            <a:off x="4306244" y="3526889"/>
            <a:ext cx="363950" cy="64008"/>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3" name="Flèche droite à entaille 22"/>
          <p:cNvSpPr/>
          <p:nvPr/>
        </p:nvSpPr>
        <p:spPr>
          <a:xfrm>
            <a:off x="4306244" y="3699565"/>
            <a:ext cx="363950" cy="64008"/>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4" name="Flèche droite à entaille 23"/>
          <p:cNvSpPr/>
          <p:nvPr/>
        </p:nvSpPr>
        <p:spPr>
          <a:xfrm>
            <a:off x="4306244" y="4356131"/>
            <a:ext cx="363950" cy="64008"/>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5" name="Flèche droite à entaille 24"/>
          <p:cNvSpPr/>
          <p:nvPr/>
        </p:nvSpPr>
        <p:spPr>
          <a:xfrm>
            <a:off x="4319999" y="4569409"/>
            <a:ext cx="363950" cy="64008"/>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6" name="Flèche droite à entaille 25"/>
          <p:cNvSpPr/>
          <p:nvPr/>
        </p:nvSpPr>
        <p:spPr>
          <a:xfrm>
            <a:off x="4319999" y="4865932"/>
            <a:ext cx="363950" cy="64008"/>
          </a:xfrm>
          <a:prstGeom prst="notch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 name="Titre 2"/>
          <p:cNvSpPr>
            <a:spLocks noGrp="1"/>
          </p:cNvSpPr>
          <p:nvPr>
            <p:ph type="title"/>
          </p:nvPr>
        </p:nvSpPr>
        <p:spPr/>
        <p:txBody>
          <a:bodyPr/>
          <a:lstStyle/>
          <a:p>
            <a:pPr algn="r"/>
            <a:r>
              <a:rPr lang="fr-FR" dirty="0" err="1"/>
              <a:t>Simul</a:t>
            </a:r>
            <a:r>
              <a:rPr lang="fr-FR" dirty="0"/>
              <a:t> </a:t>
            </a:r>
            <a:r>
              <a:rPr lang="fr-FR" dirty="0" err="1"/>
              <a:t>easy</a:t>
            </a:r>
            <a:endParaRPr lang="fr-FR" dirty="0"/>
          </a:p>
        </p:txBody>
      </p:sp>
    </p:spTree>
    <p:extLst>
      <p:ext uri="{BB962C8B-B14F-4D97-AF65-F5344CB8AC3E}">
        <p14:creationId xmlns:p14="http://schemas.microsoft.com/office/powerpoint/2010/main" val="219233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20" grpId="0"/>
      <p:bldP spid="15" grpId="0" animBg="1"/>
      <p:bldP spid="22" grpId="0" animBg="1"/>
      <p:bldP spid="23" grpId="0" animBg="1"/>
      <p:bldP spid="24" grpId="0" animBg="1"/>
      <p:bldP spid="25"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err="1"/>
              <a:t>Simul</a:t>
            </a:r>
            <a:r>
              <a:rPr lang="fr-FR" dirty="0"/>
              <a:t> </a:t>
            </a:r>
            <a:r>
              <a:rPr lang="fr-FR" dirty="0" err="1"/>
              <a:t>easy</a:t>
            </a:r>
            <a:endParaRPr lang="fr-FR" dirty="0"/>
          </a:p>
        </p:txBody>
      </p:sp>
      <p:sp>
        <p:nvSpPr>
          <p:cNvPr id="4" name="Espace réservé du texte 4"/>
          <p:cNvSpPr txBox="1">
            <a:spLocks/>
          </p:cNvSpPr>
          <p:nvPr/>
        </p:nvSpPr>
        <p:spPr>
          <a:xfrm>
            <a:off x="403094" y="4186757"/>
            <a:ext cx="8120871" cy="2010601"/>
          </a:xfrm>
          <a:prstGeom prst="rect">
            <a:avLst/>
          </a:prstGeom>
        </p:spPr>
        <p:txBody>
          <a:bodyPr vert="horz" lIns="91440" tIns="45720" rIns="91440" bIns="45720" rtlCol="0">
            <a:normAutofit fontScale="70000" lnSpcReduction="2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200"/>
              </a:spcBef>
              <a:buClr>
                <a:srgbClr val="FF0000"/>
              </a:buClr>
              <a:buFont typeface="Wingdings" panose="05000000000000000000" pitchFamily="2" charset="2"/>
              <a:buChar char="q"/>
              <a:defRPr/>
            </a:pPr>
            <a:r>
              <a:rPr lang="fr-FR" dirty="0">
                <a:solidFill>
                  <a:srgbClr val="000000"/>
                </a:solidFill>
                <a:latin typeface="Arial Narrow"/>
              </a:rPr>
              <a:t>Sur la partie basse vous allez voir ligne par ligne le point mort pour votre client en fonction des données récupérées précédemment (en gris ce que vous propose l’outil) et en blanc ce que vous allez choisir de mettre (ici ce qui est la base du FLU006) et en fonction de cela, ce que rapporte ou coûte le contrat ! Ici le contrat rapporte 116,68 euros.</a:t>
            </a:r>
          </a:p>
          <a:p>
            <a:pPr>
              <a:spcBef>
                <a:spcPts val="200"/>
              </a:spcBef>
              <a:buClr>
                <a:srgbClr val="FF0000"/>
              </a:buClr>
              <a:defRPr/>
            </a:pPr>
            <a:endParaRPr lang="fr-FR" dirty="0">
              <a:solidFill>
                <a:srgbClr val="000000"/>
              </a:solidFill>
              <a:latin typeface="Arial Narrow"/>
            </a:endParaRPr>
          </a:p>
          <a:p>
            <a:pPr>
              <a:spcBef>
                <a:spcPts val="200"/>
              </a:spcBef>
              <a:buClr>
                <a:srgbClr val="FF0000"/>
              </a:buClr>
              <a:buFont typeface="Wingdings" panose="05000000000000000000" pitchFamily="2" charset="2"/>
              <a:buChar char="q"/>
              <a:defRPr/>
            </a:pPr>
            <a:r>
              <a:rPr lang="fr-FR" dirty="0">
                <a:solidFill>
                  <a:srgbClr val="000000"/>
                </a:solidFill>
                <a:latin typeface="Arial Narrow"/>
              </a:rPr>
              <a:t>Vous l’avez compris, nous avons intérêt à appliquer une tarification différenciée ligne par ligne et puis commerçant par commerçant.</a:t>
            </a:r>
          </a:p>
          <a:p>
            <a:pPr marL="0" indent="0">
              <a:spcBef>
                <a:spcPts val="200"/>
              </a:spcBef>
              <a:buClr>
                <a:srgbClr val="FF0000"/>
              </a:buClr>
              <a:buNone/>
              <a:defRPr/>
            </a:pPr>
            <a:endParaRPr lang="fr-FR" dirty="0">
              <a:solidFill>
                <a:srgbClr val="000000"/>
              </a:solidFill>
              <a:latin typeface="Arial Narrow"/>
            </a:endParaRPr>
          </a:p>
          <a:p>
            <a:pPr>
              <a:spcBef>
                <a:spcPts val="200"/>
              </a:spcBef>
              <a:buClr>
                <a:srgbClr val="FF0000"/>
              </a:buClr>
              <a:buFont typeface="Wingdings" panose="05000000000000000000" pitchFamily="2" charset="2"/>
              <a:buChar char="q"/>
              <a:defRPr/>
            </a:pPr>
            <a:r>
              <a:rPr lang="fr-FR" dirty="0">
                <a:solidFill>
                  <a:srgbClr val="000000"/>
                </a:solidFill>
                <a:latin typeface="Arial Narrow"/>
              </a:rPr>
              <a:t>Ce client a très peu de clients professionnels (cartes commerciales) la ligne aura moins d’incidence que celle concernant la ligne carte UE par exemple.</a:t>
            </a:r>
          </a:p>
          <a:p>
            <a:pPr>
              <a:spcBef>
                <a:spcPts val="200"/>
              </a:spcBef>
              <a:buClr>
                <a:srgbClr val="FF0000"/>
              </a:buClr>
              <a:buFont typeface="Wingdings" panose="05000000000000000000" pitchFamily="2" charset="2"/>
              <a:buChar char="q"/>
              <a:defRPr/>
            </a:pPr>
            <a:endParaRPr lang="fr-FR" dirty="0">
              <a:solidFill>
                <a:srgbClr val="000000"/>
              </a:solidFill>
              <a:latin typeface="Arial Narrow"/>
            </a:endParaRPr>
          </a:p>
          <a:p>
            <a:pPr>
              <a:spcBef>
                <a:spcPts val="200"/>
              </a:spcBef>
              <a:buClr>
                <a:srgbClr val="FF0000"/>
              </a:buClr>
              <a:buFont typeface="Wingdings" panose="05000000000000000000" pitchFamily="2" charset="2"/>
              <a:buChar char="q"/>
              <a:defRPr/>
            </a:pPr>
            <a:r>
              <a:rPr lang="fr-FR" dirty="0">
                <a:solidFill>
                  <a:srgbClr val="000000"/>
                </a:solidFill>
                <a:latin typeface="Arial Narrow"/>
              </a:rPr>
              <a:t>Lien vers l’outil : </a:t>
            </a:r>
            <a:r>
              <a:rPr lang="fr-FR" dirty="0">
                <a:solidFill>
                  <a:srgbClr val="000000"/>
                </a:solidFill>
                <a:latin typeface="Arial Narrow"/>
                <a:hlinkClick r:id="rId3"/>
              </a:rPr>
              <a:t>ici</a:t>
            </a:r>
            <a:endParaRPr lang="fr-FR" dirty="0">
              <a:solidFill>
                <a:srgbClr val="000000"/>
              </a:solidFill>
              <a:latin typeface="Arial Narrow"/>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255233" cy="276999"/>
          </a:xfrm>
          <a:prstGeom prst="rect">
            <a:avLst/>
          </a:prstGeom>
        </p:spPr>
        <p:txBody>
          <a:bodyPr wrap="none">
            <a:spAutoFit/>
          </a:bodyPr>
          <a:lstStyle/>
          <a:p>
            <a:pPr>
              <a:defRPr/>
            </a:pPr>
            <a:r>
              <a:rPr lang="fr-FR" sz="1200" dirty="0">
                <a:solidFill>
                  <a:srgbClr val="EEECE1">
                    <a:lumMod val="50000"/>
                  </a:srgbClr>
                </a:solidFill>
                <a:latin typeface="Arial Narrow"/>
              </a:rPr>
              <a:t>L’HEBDO PRO – Semaine </a:t>
            </a:r>
            <a:r>
              <a:rPr lang="fr-FR" sz="1200" dirty="0" smtClean="0">
                <a:solidFill>
                  <a:srgbClr val="EEECE1">
                    <a:lumMod val="50000"/>
                  </a:srgbClr>
                </a:solidFill>
                <a:latin typeface="Arial Narrow"/>
              </a:rPr>
              <a:t>S47 </a:t>
            </a:r>
            <a:r>
              <a:rPr lang="fr-FR" sz="1200" dirty="0">
                <a:solidFill>
                  <a:srgbClr val="EEECE1">
                    <a:lumMod val="50000"/>
                  </a:srgbClr>
                </a:solidFill>
                <a:latin typeface="Arial Narrow"/>
              </a:rPr>
              <a:t>2020</a:t>
            </a:r>
          </a:p>
        </p:txBody>
      </p:sp>
      <p:pic>
        <p:nvPicPr>
          <p:cNvPr id="7" name="Image 6"/>
          <p:cNvPicPr>
            <a:picLocks noChangeAspect="1"/>
          </p:cNvPicPr>
          <p:nvPr/>
        </p:nvPicPr>
        <p:blipFill>
          <a:blip r:embed="rId6"/>
          <a:stretch>
            <a:fillRect/>
          </a:stretch>
        </p:blipFill>
        <p:spPr>
          <a:xfrm>
            <a:off x="403094" y="1109895"/>
            <a:ext cx="8330001" cy="2992222"/>
          </a:xfrm>
          <a:prstGeom prst="rect">
            <a:avLst/>
          </a:prstGeom>
        </p:spPr>
      </p:pic>
      <p:pic>
        <p:nvPicPr>
          <p:cNvPr id="6" name="Image 5"/>
          <p:cNvPicPr>
            <a:picLocks noChangeAspect="1"/>
          </p:cNvPicPr>
          <p:nvPr/>
        </p:nvPicPr>
        <p:blipFill rotWithShape="1">
          <a:blip r:embed="rId7"/>
          <a:srcRect t="26546"/>
          <a:stretch/>
        </p:blipFill>
        <p:spPr>
          <a:xfrm>
            <a:off x="5063737" y="3191258"/>
            <a:ext cx="4189993" cy="995499"/>
          </a:xfrm>
          <a:prstGeom prst="rect">
            <a:avLst/>
          </a:prstGeom>
        </p:spPr>
      </p:pic>
      <p:cxnSp>
        <p:nvCxnSpPr>
          <p:cNvPr id="11" name="Connecteur droit avec flèche 10"/>
          <p:cNvCxnSpPr/>
          <p:nvPr/>
        </p:nvCxnSpPr>
        <p:spPr>
          <a:xfrm flipV="1">
            <a:off x="4568094" y="2914791"/>
            <a:ext cx="885076" cy="150611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28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94682" y="278432"/>
            <a:ext cx="8537693" cy="709200"/>
          </a:xfrm>
        </p:spPr>
        <p:txBody>
          <a:bodyPr>
            <a:normAutofit/>
          </a:bodyPr>
          <a:lstStyle/>
          <a:p>
            <a:pPr algn="r"/>
            <a:r>
              <a:rPr lang="fr-FR" sz="2400" dirty="0"/>
              <a:t>Rappel option </a:t>
            </a:r>
            <a:r>
              <a:rPr lang="fr-FR" sz="2400" dirty="0" err="1"/>
              <a:t>vad</a:t>
            </a:r>
            <a:r>
              <a:rPr lang="fr-FR" sz="2400" dirty="0"/>
              <a:t> et opportunités DE </a:t>
            </a:r>
            <a:r>
              <a:rPr lang="fr-FR" sz="2400" dirty="0" err="1"/>
              <a:t>venteS</a:t>
            </a:r>
            <a:endParaRPr lang="fr-FR" sz="2400" dirty="0"/>
          </a:p>
        </p:txBody>
      </p:sp>
      <p:sp>
        <p:nvSpPr>
          <p:cNvPr id="4" name="Espace réservé du texte 4"/>
          <p:cNvSpPr txBox="1">
            <a:spLocks/>
          </p:cNvSpPr>
          <p:nvPr/>
        </p:nvSpPr>
        <p:spPr>
          <a:xfrm>
            <a:off x="403094" y="1089027"/>
            <a:ext cx="8120871" cy="5108331"/>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200"/>
              </a:spcBef>
              <a:buClr>
                <a:srgbClr val="FF0000"/>
              </a:buClr>
              <a:buFont typeface="Wingdings" panose="05000000000000000000" pitchFamily="2" charset="2"/>
              <a:buChar char="q"/>
              <a:defRPr/>
            </a:pPr>
            <a:r>
              <a:rPr lang="fr-FR" b="1" dirty="0">
                <a:solidFill>
                  <a:srgbClr val="000000"/>
                </a:solidFill>
                <a:latin typeface="Arial Narrow"/>
              </a:rPr>
              <a:t>Rappel de ce qu’est l’option VAD ou paiement à distance :</a:t>
            </a:r>
          </a:p>
          <a:p>
            <a:pPr>
              <a:spcBef>
                <a:spcPts val="200"/>
              </a:spcBef>
              <a:buClr>
                <a:srgbClr val="FF0000"/>
              </a:buClr>
              <a:buFont typeface="Wingdings" panose="05000000000000000000" pitchFamily="2" charset="2"/>
              <a:buChar char="q"/>
              <a:defRPr/>
            </a:pPr>
            <a:endParaRPr lang="fr-FR" b="1" dirty="0">
              <a:solidFill>
                <a:srgbClr val="000000"/>
              </a:solidFill>
              <a:latin typeface="Arial Narrow"/>
            </a:endParaRPr>
          </a:p>
          <a:p>
            <a:pPr marL="0" indent="0">
              <a:buNone/>
            </a:pPr>
            <a:r>
              <a:rPr lang="fr-FR" i="1" dirty="0"/>
              <a:t>Extrait des conditions générales :</a:t>
            </a:r>
          </a:p>
          <a:p>
            <a:pPr marL="0" indent="0">
              <a:buNone/>
            </a:pPr>
            <a:r>
              <a:rPr lang="fr-FR" b="1" dirty="0"/>
              <a:t>« Paiement à distance »</a:t>
            </a:r>
          </a:p>
          <a:p>
            <a:pPr marL="0" indent="0">
              <a:buNone/>
            </a:pPr>
            <a:r>
              <a:rPr lang="fr-FR" dirty="0"/>
              <a:t>Par « Paiement à distance », il faut entendre tout paiement par correspondance et assimilé notamment fax, email, courrier, téléphone, pour lequel l’opération de paiement est réalisée sur communication de numéro de la Carte, de sa date de fin de validité et de son cryptogramme visuel et, à chaque fois que cela est possible et/ou nécessaire, les nom et prénom du titulaire de la Carte.</a:t>
            </a:r>
          </a:p>
          <a:p>
            <a:pPr marL="0" indent="0">
              <a:spcBef>
                <a:spcPts val="200"/>
              </a:spcBef>
              <a:buClr>
                <a:srgbClr val="FF0000"/>
              </a:buClr>
              <a:buNone/>
              <a:defRPr/>
            </a:pPr>
            <a:endParaRPr lang="fr-FR" b="1" dirty="0">
              <a:solidFill>
                <a:srgbClr val="000000"/>
              </a:solidFill>
              <a:latin typeface="Arial Narrow"/>
            </a:endParaRPr>
          </a:p>
          <a:p>
            <a:pPr>
              <a:spcBef>
                <a:spcPts val="200"/>
              </a:spcBef>
              <a:buClr>
                <a:srgbClr val="FF0000"/>
              </a:buClr>
              <a:buFont typeface="Wingdings" panose="05000000000000000000" pitchFamily="2" charset="2"/>
              <a:buChar char="q"/>
              <a:defRPr/>
            </a:pPr>
            <a:r>
              <a:rPr lang="fr-FR" b="1" dirty="0">
                <a:solidFill>
                  <a:srgbClr val="000000"/>
                </a:solidFill>
                <a:latin typeface="Arial Narrow"/>
              </a:rPr>
              <a:t>C’est pratique pour le client et le commerçant mais :</a:t>
            </a: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r>
              <a:rPr lang="fr-FR" dirty="0">
                <a:solidFill>
                  <a:srgbClr val="000000"/>
                </a:solidFill>
                <a:latin typeface="Arial Narrow"/>
              </a:rPr>
              <a:t>Le paiement n’ayant pas été validé par une authentification renforcée 3D Secure du type SMS ou </a:t>
            </a:r>
            <a:r>
              <a:rPr lang="fr-FR" dirty="0" err="1">
                <a:solidFill>
                  <a:srgbClr val="000000"/>
                </a:solidFill>
                <a:latin typeface="Arial Narrow"/>
              </a:rPr>
              <a:t>Secur</a:t>
            </a:r>
            <a:r>
              <a:rPr lang="fr-FR" dirty="0">
                <a:solidFill>
                  <a:srgbClr val="000000"/>
                </a:solidFill>
                <a:latin typeface="Arial Narrow"/>
              </a:rPr>
              <a:t> </a:t>
            </a:r>
            <a:r>
              <a:rPr lang="fr-FR" dirty="0" err="1">
                <a:solidFill>
                  <a:srgbClr val="000000"/>
                </a:solidFill>
                <a:latin typeface="Arial Narrow"/>
              </a:rPr>
              <a:t>pass</a:t>
            </a:r>
            <a:r>
              <a:rPr lang="fr-FR" dirty="0">
                <a:solidFill>
                  <a:srgbClr val="000000"/>
                </a:solidFill>
                <a:latin typeface="Arial Narrow"/>
              </a:rPr>
              <a:t>, </a:t>
            </a:r>
            <a:r>
              <a:rPr lang="fr-FR" b="1" dirty="0">
                <a:solidFill>
                  <a:srgbClr val="000000"/>
                </a:solidFill>
                <a:latin typeface="Arial Narrow"/>
              </a:rPr>
              <a:t>il n’est pas garanti </a:t>
            </a:r>
            <a:r>
              <a:rPr lang="fr-FR" dirty="0">
                <a:solidFill>
                  <a:srgbClr val="000000"/>
                </a:solidFill>
                <a:latin typeface="Arial Narrow"/>
              </a:rPr>
              <a:t>!! Notre client peut par conséquent être débité d’une transaction carte qui aurait pu être créditée quelques jours auparavant sur son compte.</a:t>
            </a:r>
          </a:p>
          <a:p>
            <a:pPr marL="0" indent="0">
              <a:spcBef>
                <a:spcPts val="200"/>
              </a:spcBef>
              <a:buClr>
                <a:srgbClr val="FF0000"/>
              </a:buClr>
              <a:buNone/>
              <a:defRPr/>
            </a:pPr>
            <a:r>
              <a:rPr lang="fr-FR" dirty="0">
                <a:solidFill>
                  <a:srgbClr val="000000"/>
                </a:solidFill>
                <a:latin typeface="Arial Narrow"/>
              </a:rPr>
              <a:t>Notre devoir de conseil nous oblige à l’en </a:t>
            </a:r>
            <a:r>
              <a:rPr lang="fr-FR" b="1" dirty="0">
                <a:solidFill>
                  <a:srgbClr val="000000"/>
                </a:solidFill>
                <a:latin typeface="Arial Narrow"/>
              </a:rPr>
              <a:t>informer</a:t>
            </a:r>
            <a:r>
              <a:rPr lang="fr-FR" dirty="0">
                <a:solidFill>
                  <a:srgbClr val="000000"/>
                </a:solidFill>
                <a:latin typeface="Arial Narrow"/>
              </a:rPr>
              <a:t> et à </a:t>
            </a:r>
            <a:r>
              <a:rPr lang="fr-FR" b="1" dirty="0">
                <a:solidFill>
                  <a:srgbClr val="000000"/>
                </a:solidFill>
                <a:latin typeface="Arial Narrow"/>
              </a:rPr>
              <a:t>rebondir</a:t>
            </a:r>
            <a:r>
              <a:rPr lang="fr-FR" dirty="0">
                <a:solidFill>
                  <a:srgbClr val="000000"/>
                </a:solidFill>
                <a:latin typeface="Arial Narrow"/>
              </a:rPr>
              <a:t>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255233" cy="276999"/>
          </a:xfrm>
          <a:prstGeom prst="rect">
            <a:avLst/>
          </a:prstGeom>
        </p:spPr>
        <p:txBody>
          <a:bodyPr wrap="none">
            <a:spAutoFit/>
          </a:bodyPr>
          <a:lstStyle/>
          <a:p>
            <a:pPr>
              <a:defRPr/>
            </a:pPr>
            <a:r>
              <a:rPr lang="fr-FR" sz="1200" dirty="0">
                <a:solidFill>
                  <a:srgbClr val="EEECE1">
                    <a:lumMod val="50000"/>
                  </a:srgbClr>
                </a:solidFill>
                <a:latin typeface="Arial Narrow"/>
              </a:rPr>
              <a:t>L’HEBDO PRO – Semaine </a:t>
            </a:r>
            <a:r>
              <a:rPr lang="fr-FR" sz="1200" dirty="0" smtClean="0">
                <a:solidFill>
                  <a:srgbClr val="EEECE1">
                    <a:lumMod val="50000"/>
                  </a:srgbClr>
                </a:solidFill>
                <a:latin typeface="Arial Narrow"/>
              </a:rPr>
              <a:t>S47 </a:t>
            </a:r>
            <a:r>
              <a:rPr lang="fr-FR" sz="1200" dirty="0">
                <a:solidFill>
                  <a:srgbClr val="EEECE1">
                    <a:lumMod val="50000"/>
                  </a:srgbClr>
                </a:solidFill>
                <a:latin typeface="Arial Narrow"/>
              </a:rPr>
              <a:t>2020</a:t>
            </a:r>
          </a:p>
        </p:txBody>
      </p:sp>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7538" y="5392098"/>
            <a:ext cx="1014837" cy="805258"/>
          </a:xfrm>
          <a:prstGeom prst="rect">
            <a:avLst/>
          </a:prstGeom>
        </p:spPr>
      </p:pic>
    </p:spTree>
    <p:extLst>
      <p:ext uri="{BB962C8B-B14F-4D97-AF65-F5344CB8AC3E}">
        <p14:creationId xmlns:p14="http://schemas.microsoft.com/office/powerpoint/2010/main" val="244407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94682" y="278432"/>
            <a:ext cx="8537693" cy="709200"/>
          </a:xfrm>
        </p:spPr>
        <p:txBody>
          <a:bodyPr>
            <a:normAutofit/>
          </a:bodyPr>
          <a:lstStyle/>
          <a:p>
            <a:pPr algn="r"/>
            <a:r>
              <a:rPr lang="fr-FR" sz="2400" dirty="0"/>
              <a:t>Rappel option </a:t>
            </a:r>
            <a:r>
              <a:rPr lang="fr-FR" sz="2400" dirty="0" err="1"/>
              <a:t>vad</a:t>
            </a:r>
            <a:r>
              <a:rPr lang="fr-FR" sz="2400" dirty="0"/>
              <a:t> et opportunités DE </a:t>
            </a:r>
            <a:r>
              <a:rPr lang="fr-FR" sz="2400" dirty="0" err="1"/>
              <a:t>venteS</a:t>
            </a:r>
            <a:endParaRPr lang="fr-FR" sz="2400" dirty="0"/>
          </a:p>
        </p:txBody>
      </p:sp>
      <p:sp>
        <p:nvSpPr>
          <p:cNvPr id="4" name="Espace réservé du texte 4"/>
          <p:cNvSpPr txBox="1">
            <a:spLocks/>
          </p:cNvSpPr>
          <p:nvPr/>
        </p:nvSpPr>
        <p:spPr>
          <a:xfrm>
            <a:off x="403094" y="1089027"/>
            <a:ext cx="8120871" cy="5551523"/>
          </a:xfrm>
          <a:prstGeom prst="rect">
            <a:avLst/>
          </a:prstGeom>
        </p:spPr>
        <p:txBody>
          <a:bodyPr vert="horz" lIns="91440" tIns="45720" rIns="91440" bIns="45720" rtlCol="0">
            <a:normAutofit fontScale="92500" lnSpcReduction="1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200"/>
              </a:spcBef>
              <a:buClr>
                <a:srgbClr val="FF0000"/>
              </a:buClr>
              <a:buFont typeface="Wingdings" panose="05000000000000000000" pitchFamily="2" charset="2"/>
              <a:buChar char="q"/>
              <a:defRPr/>
            </a:pPr>
            <a:r>
              <a:rPr lang="fr-FR" b="1" dirty="0">
                <a:solidFill>
                  <a:srgbClr val="000000"/>
                </a:solidFill>
                <a:latin typeface="Arial Narrow"/>
              </a:rPr>
              <a:t>La parade !!!!</a:t>
            </a:r>
          </a:p>
          <a:p>
            <a:pPr>
              <a:spcBef>
                <a:spcPts val="200"/>
              </a:spcBef>
              <a:buClr>
                <a:srgbClr val="FF0000"/>
              </a:buClr>
              <a:defRPr/>
            </a:pPr>
            <a:endParaRPr lang="fr-FR" b="1" dirty="0">
              <a:solidFill>
                <a:srgbClr val="000000"/>
              </a:solidFill>
              <a:latin typeface="Arial Narrow"/>
            </a:endParaRPr>
          </a:p>
          <a:p>
            <a:pPr marL="0" indent="0">
              <a:spcBef>
                <a:spcPts val="200"/>
              </a:spcBef>
              <a:buClr>
                <a:srgbClr val="FF0000"/>
              </a:buClr>
              <a:buNone/>
              <a:defRPr/>
            </a:pPr>
            <a:r>
              <a:rPr lang="fr-FR" dirty="0">
                <a:solidFill>
                  <a:srgbClr val="000000"/>
                </a:solidFill>
                <a:latin typeface="Arial Narrow"/>
              </a:rPr>
              <a:t>Quel est le produit qui nous permet d’enregistrer un paiement à distance en ayant une garantie de paiement 3D sécure ????</a:t>
            </a: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lgn="ctr">
              <a:spcBef>
                <a:spcPts val="200"/>
              </a:spcBef>
              <a:buClr>
                <a:srgbClr val="FF0000"/>
              </a:buClr>
              <a:buNone/>
              <a:defRPr/>
            </a:pPr>
            <a:r>
              <a:rPr lang="fr-FR" dirty="0">
                <a:solidFill>
                  <a:srgbClr val="000000"/>
                </a:solidFill>
                <a:latin typeface="Arial Narrow"/>
              </a:rPr>
              <a:t>Vous avez trouvé ?</a:t>
            </a:r>
            <a:r>
              <a:rPr lang="fr-FR" b="1" dirty="0">
                <a:solidFill>
                  <a:srgbClr val="000000"/>
                </a:solidFill>
                <a:latin typeface="Arial Narrow"/>
              </a:rPr>
              <a:t> </a:t>
            </a:r>
            <a:r>
              <a:rPr lang="fr-FR" dirty="0">
                <a:solidFill>
                  <a:srgbClr val="000000"/>
                </a:solidFill>
                <a:latin typeface="Arial Narrow"/>
              </a:rPr>
              <a:t>Il s’appelle </a:t>
            </a:r>
            <a:r>
              <a:rPr lang="fr-FR" b="1" dirty="0">
                <a:solidFill>
                  <a:srgbClr val="000000"/>
                </a:solidFill>
                <a:latin typeface="Arial Narrow"/>
              </a:rPr>
              <a:t>Je Paie En Ligne. </a:t>
            </a: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r>
              <a:rPr lang="fr-FR" dirty="0">
                <a:solidFill>
                  <a:srgbClr val="000000"/>
                </a:solidFill>
                <a:latin typeface="Arial Narrow"/>
              </a:rPr>
              <a:t>Il permet en effet plutôt que d’enregistrer un numéro de CB à distance sur un TPE, d’envoyer un mail avec un lien de paiement qui garanti la transaction.</a:t>
            </a:r>
          </a:p>
          <a:p>
            <a:pPr marL="0" indent="0">
              <a:spcBef>
                <a:spcPts val="200"/>
              </a:spcBef>
              <a:buClr>
                <a:srgbClr val="FF0000"/>
              </a:buClr>
              <a:buNone/>
              <a:defRPr/>
            </a:pPr>
            <a:r>
              <a:rPr lang="fr-FR" dirty="0">
                <a:solidFill>
                  <a:srgbClr val="000000"/>
                </a:solidFill>
                <a:latin typeface="Arial Narrow"/>
              </a:rPr>
              <a:t>C’est bon pour lui (parce que plus de risque d’impayé) et c’est bon pour nous parce que nous lui aurons fourni le conseil adapté.</a:t>
            </a:r>
          </a:p>
          <a:p>
            <a:pPr marL="0" indent="0">
              <a:spcBef>
                <a:spcPts val="200"/>
              </a:spcBef>
              <a:buClr>
                <a:srgbClr val="FF0000"/>
              </a:buClr>
              <a:buNone/>
              <a:defRPr/>
            </a:pPr>
            <a:endParaRPr lang="fr-FR" dirty="0">
              <a:solidFill>
                <a:srgbClr val="000000"/>
              </a:solidFill>
              <a:latin typeface="Arial Narrow"/>
            </a:endParaRPr>
          </a:p>
          <a:p>
            <a:pPr marL="0" indent="0" algn="ctr">
              <a:spcBef>
                <a:spcPts val="200"/>
              </a:spcBef>
              <a:buClr>
                <a:srgbClr val="FF0000"/>
              </a:buClr>
              <a:buNone/>
              <a:defRPr/>
            </a:pPr>
            <a:r>
              <a:rPr lang="fr-FR" b="1" dirty="0">
                <a:solidFill>
                  <a:srgbClr val="000000"/>
                </a:solidFill>
                <a:latin typeface="Arial Narrow"/>
              </a:rPr>
              <a:t>Et quelles sont les opportunités ?</a:t>
            </a:r>
          </a:p>
          <a:p>
            <a:pPr marL="0" indent="0" algn="ctr">
              <a:spcBef>
                <a:spcPts val="200"/>
              </a:spcBef>
              <a:buClr>
                <a:srgbClr val="FF0000"/>
              </a:buClr>
              <a:buNone/>
              <a:defRPr/>
            </a:pPr>
            <a:r>
              <a:rPr lang="fr-FR" dirty="0">
                <a:solidFill>
                  <a:srgbClr val="000000"/>
                </a:solidFill>
                <a:latin typeface="Arial Narrow"/>
              </a:rPr>
              <a:t>(Voir page suivante)</a:t>
            </a: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a:p>
            <a:pPr marL="0" indent="0">
              <a:spcBef>
                <a:spcPts val="200"/>
              </a:spcBef>
              <a:buClr>
                <a:srgbClr val="FF0000"/>
              </a:buClr>
              <a:buNone/>
              <a:defRPr/>
            </a:pPr>
            <a:endParaRPr lang="fr-FR" b="1" dirty="0">
              <a:solidFill>
                <a:srgbClr val="000000"/>
              </a:solidFill>
              <a:latin typeface="Arial Narrow"/>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255233" cy="276999"/>
          </a:xfrm>
          <a:prstGeom prst="rect">
            <a:avLst/>
          </a:prstGeom>
        </p:spPr>
        <p:txBody>
          <a:bodyPr wrap="none">
            <a:spAutoFit/>
          </a:bodyPr>
          <a:lstStyle/>
          <a:p>
            <a:pPr>
              <a:defRPr/>
            </a:pPr>
            <a:r>
              <a:rPr lang="fr-FR" sz="1200" dirty="0">
                <a:solidFill>
                  <a:srgbClr val="EEECE1">
                    <a:lumMod val="50000"/>
                  </a:srgbClr>
                </a:solidFill>
                <a:latin typeface="Arial Narrow"/>
              </a:rPr>
              <a:t>L’HEBDO PRO – Semaine </a:t>
            </a:r>
            <a:r>
              <a:rPr lang="fr-FR" sz="1200" dirty="0" smtClean="0">
                <a:solidFill>
                  <a:srgbClr val="EEECE1">
                    <a:lumMod val="50000"/>
                  </a:srgbClr>
                </a:solidFill>
                <a:latin typeface="Arial Narrow"/>
              </a:rPr>
              <a:t>S47 </a:t>
            </a:r>
            <a:r>
              <a:rPr lang="fr-FR" sz="1200" dirty="0">
                <a:solidFill>
                  <a:srgbClr val="EEECE1">
                    <a:lumMod val="50000"/>
                  </a:srgbClr>
                </a:solidFill>
                <a:latin typeface="Arial Narrow"/>
              </a:rPr>
              <a:t>2020</a:t>
            </a:r>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9076" y="2145984"/>
            <a:ext cx="2628900" cy="1743075"/>
          </a:xfrm>
          <a:prstGeom prst="rect">
            <a:avLst/>
          </a:prstGeom>
        </p:spPr>
      </p:pic>
    </p:spTree>
    <p:extLst>
      <p:ext uri="{BB962C8B-B14F-4D97-AF65-F5344CB8AC3E}">
        <p14:creationId xmlns:p14="http://schemas.microsoft.com/office/powerpoint/2010/main" val="159655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94682" y="278432"/>
            <a:ext cx="8537693" cy="709200"/>
          </a:xfrm>
        </p:spPr>
        <p:txBody>
          <a:bodyPr>
            <a:normAutofit/>
          </a:bodyPr>
          <a:lstStyle/>
          <a:p>
            <a:pPr algn="r"/>
            <a:r>
              <a:rPr lang="fr-FR" sz="2400" dirty="0"/>
              <a:t>Les opportunités de ventes</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7" name="Rectangle 16"/>
          <p:cNvSpPr/>
          <p:nvPr/>
        </p:nvSpPr>
        <p:spPr>
          <a:xfrm>
            <a:off x="2724049"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6" name="ZoneTexte 5"/>
          <p:cNvSpPr txBox="1"/>
          <p:nvPr/>
        </p:nvSpPr>
        <p:spPr>
          <a:xfrm>
            <a:off x="320042" y="1069189"/>
            <a:ext cx="8412333" cy="3693319"/>
          </a:xfrm>
          <a:prstGeom prst="rect">
            <a:avLst/>
          </a:prstGeom>
          <a:noFill/>
        </p:spPr>
        <p:txBody>
          <a:bodyPr wrap="square" rtlCol="0">
            <a:spAutoFit/>
          </a:bodyPr>
          <a:lstStyle/>
          <a:p>
            <a:pPr marL="285750" indent="-285750">
              <a:buClr>
                <a:srgbClr val="C00000"/>
              </a:buClr>
              <a:buFont typeface="Wingdings" panose="05000000000000000000" pitchFamily="2" charset="2"/>
              <a:buChar char="q"/>
            </a:pPr>
            <a:endParaRPr lang="fr-FR" dirty="0"/>
          </a:p>
          <a:p>
            <a:pPr marL="285750" indent="-285750">
              <a:buClr>
                <a:srgbClr val="C00000"/>
              </a:buClr>
              <a:buFont typeface="Wingdings" panose="05000000000000000000" pitchFamily="2" charset="2"/>
              <a:buChar char="q"/>
            </a:pPr>
            <a:endParaRPr lang="fr-FR" dirty="0"/>
          </a:p>
          <a:p>
            <a:pPr marL="285750" indent="-285750">
              <a:buClr>
                <a:srgbClr val="C00000"/>
              </a:buClr>
              <a:buFont typeface="Wingdings" panose="05000000000000000000" pitchFamily="2" charset="2"/>
              <a:buChar char="q"/>
            </a:pPr>
            <a:r>
              <a:rPr lang="fr-FR" b="1" dirty="0"/>
              <a:t>2 angles d’attaques </a:t>
            </a:r>
            <a:r>
              <a:rPr lang="fr-FR" dirty="0"/>
              <a:t>:</a:t>
            </a:r>
          </a:p>
          <a:p>
            <a:pPr>
              <a:buClr>
                <a:srgbClr val="C00000"/>
              </a:buClr>
            </a:pPr>
            <a:endParaRPr lang="fr-FR" dirty="0"/>
          </a:p>
          <a:p>
            <a:pPr marL="742950" lvl="1" indent="-285750">
              <a:buClr>
                <a:srgbClr val="C00000"/>
              </a:buClr>
              <a:buFont typeface="Wingdings" panose="05000000000000000000" pitchFamily="2" charset="2"/>
              <a:buChar char="§"/>
            </a:pPr>
            <a:r>
              <a:rPr lang="fr-FR" b="1" dirty="0"/>
              <a:t>A chaque nouvelle demande d’option VAD </a:t>
            </a:r>
            <a:r>
              <a:rPr lang="fr-FR" dirty="0"/>
              <a:t>nous nous devons de systématiquement attirer l’attention sur le fait des risques d’impayés </a:t>
            </a:r>
            <a:r>
              <a:rPr lang="fr-FR" b="1" dirty="0"/>
              <a:t>et </a:t>
            </a:r>
            <a:r>
              <a:rPr lang="fr-FR" dirty="0"/>
              <a:t>de proposer </a:t>
            </a:r>
            <a:r>
              <a:rPr lang="fr-FR" b="1" dirty="0"/>
              <a:t>notre parade !</a:t>
            </a:r>
          </a:p>
          <a:p>
            <a:pPr marL="742950" lvl="1" indent="-285750">
              <a:buClr>
                <a:srgbClr val="C00000"/>
              </a:buClr>
              <a:buFont typeface="Wingdings" panose="05000000000000000000" pitchFamily="2" charset="2"/>
              <a:buChar char="§"/>
            </a:pPr>
            <a:endParaRPr lang="fr-FR" b="1" dirty="0"/>
          </a:p>
          <a:p>
            <a:pPr marL="742950" lvl="1" indent="-285750">
              <a:buClr>
                <a:srgbClr val="C00000"/>
              </a:buClr>
              <a:buFont typeface="Wingdings" panose="05000000000000000000" pitchFamily="2" charset="2"/>
              <a:buChar char="§"/>
            </a:pPr>
            <a:r>
              <a:rPr lang="fr-FR" b="1" dirty="0"/>
              <a:t>Mais </a:t>
            </a:r>
            <a:r>
              <a:rPr lang="fr-FR" dirty="0"/>
              <a:t>nous nous devons de revenir également vers notre stock de clients détenteurs pour nous assurer qu’ils possèdent cette information cruciale</a:t>
            </a:r>
            <a:r>
              <a:rPr lang="fr-FR" b="1" dirty="0"/>
              <a:t>. Clic </a:t>
            </a:r>
            <a:r>
              <a:rPr lang="fr-FR" b="1" dirty="0">
                <a:hlinkClick r:id="rId4"/>
              </a:rPr>
              <a:t>ici</a:t>
            </a:r>
            <a:r>
              <a:rPr lang="fr-FR" b="1" dirty="0"/>
              <a:t>.</a:t>
            </a:r>
          </a:p>
          <a:p>
            <a:pPr>
              <a:buClr>
                <a:srgbClr val="C00000"/>
              </a:buClr>
            </a:pPr>
            <a:endParaRPr lang="fr-FR" b="1" dirty="0"/>
          </a:p>
          <a:p>
            <a:pPr marL="285750" indent="-285750">
              <a:buClr>
                <a:srgbClr val="C00000"/>
              </a:buClr>
              <a:buFont typeface="Wingdings" panose="05000000000000000000" pitchFamily="2" charset="2"/>
              <a:buChar char="q"/>
            </a:pPr>
            <a:r>
              <a:rPr lang="fr-FR" b="1" dirty="0"/>
              <a:t>Et comment je l’utilise ?</a:t>
            </a:r>
          </a:p>
          <a:p>
            <a:pPr marL="285750" indent="-285750">
              <a:buClr>
                <a:srgbClr val="C00000"/>
              </a:buClr>
              <a:buFont typeface="Wingdings" panose="05000000000000000000" pitchFamily="2" charset="2"/>
              <a:buChar char="q"/>
            </a:pPr>
            <a:endParaRPr lang="fr-FR" b="1" dirty="0"/>
          </a:p>
          <a:p>
            <a:pPr>
              <a:buClr>
                <a:srgbClr val="C00000"/>
              </a:buClr>
            </a:pPr>
            <a:r>
              <a:rPr lang="fr-FR" dirty="0"/>
              <a:t>	Il suffit de quelques manipulations très simples. Voir page suivante.</a:t>
            </a:r>
          </a:p>
        </p:txBody>
      </p:sp>
    </p:spTree>
    <p:extLst>
      <p:ext uri="{BB962C8B-B14F-4D97-AF65-F5344CB8AC3E}">
        <p14:creationId xmlns:p14="http://schemas.microsoft.com/office/powerpoint/2010/main" val="370916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a:t>Les opportunités de ventes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24049"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pic>
        <p:nvPicPr>
          <p:cNvPr id="17" name="Image 16"/>
          <p:cNvPicPr>
            <a:picLocks noChangeAspect="1"/>
          </p:cNvPicPr>
          <p:nvPr/>
        </p:nvPicPr>
        <p:blipFill>
          <a:blip r:embed="rId4"/>
          <a:stretch>
            <a:fillRect/>
          </a:stretch>
        </p:blipFill>
        <p:spPr>
          <a:xfrm>
            <a:off x="0" y="4983389"/>
            <a:ext cx="9144000" cy="1048220"/>
          </a:xfrm>
          <a:prstGeom prst="rect">
            <a:avLst/>
          </a:prstGeom>
        </p:spPr>
      </p:pic>
      <p:pic>
        <p:nvPicPr>
          <p:cNvPr id="11" name="Image 10"/>
          <p:cNvPicPr>
            <a:picLocks noChangeAspect="1"/>
          </p:cNvPicPr>
          <p:nvPr/>
        </p:nvPicPr>
        <p:blipFill rotWithShape="1">
          <a:blip r:embed="rId5"/>
          <a:srcRect t="6882"/>
          <a:stretch/>
        </p:blipFill>
        <p:spPr>
          <a:xfrm>
            <a:off x="146304" y="2330381"/>
            <a:ext cx="8851392" cy="2653009"/>
          </a:xfrm>
          <a:prstGeom prst="rect">
            <a:avLst/>
          </a:prstGeom>
        </p:spPr>
      </p:pic>
      <p:sp>
        <p:nvSpPr>
          <p:cNvPr id="2" name="ZoneTexte 1"/>
          <p:cNvSpPr txBox="1"/>
          <p:nvPr/>
        </p:nvSpPr>
        <p:spPr>
          <a:xfrm>
            <a:off x="3146683" y="2346609"/>
            <a:ext cx="375976" cy="369332"/>
          </a:xfrm>
          <a:prstGeom prst="rect">
            <a:avLst/>
          </a:prstGeom>
          <a:noFill/>
        </p:spPr>
        <p:txBody>
          <a:bodyPr wrap="square" rtlCol="0">
            <a:spAutoFit/>
          </a:bodyPr>
          <a:lstStyle/>
          <a:p>
            <a:r>
              <a:rPr lang="fr-FR" dirty="0"/>
              <a:t>1</a:t>
            </a:r>
          </a:p>
        </p:txBody>
      </p:sp>
      <p:sp>
        <p:nvSpPr>
          <p:cNvPr id="5" name="Ellipse 4"/>
          <p:cNvSpPr/>
          <p:nvPr/>
        </p:nvSpPr>
        <p:spPr>
          <a:xfrm>
            <a:off x="3182112" y="2394562"/>
            <a:ext cx="300680" cy="27652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1399032" y="3656883"/>
            <a:ext cx="290464" cy="369332"/>
          </a:xfrm>
          <a:prstGeom prst="rect">
            <a:avLst/>
          </a:prstGeom>
          <a:noFill/>
        </p:spPr>
        <p:txBody>
          <a:bodyPr wrap="none" rtlCol="0">
            <a:spAutoFit/>
          </a:bodyPr>
          <a:lstStyle/>
          <a:p>
            <a:r>
              <a:rPr lang="fr-FR" dirty="0"/>
              <a:t>2</a:t>
            </a:r>
          </a:p>
        </p:txBody>
      </p:sp>
      <p:sp>
        <p:nvSpPr>
          <p:cNvPr id="8" name="Ellipse 7"/>
          <p:cNvSpPr/>
          <p:nvPr/>
        </p:nvSpPr>
        <p:spPr>
          <a:xfrm>
            <a:off x="1399032" y="3680161"/>
            <a:ext cx="292608" cy="322779"/>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241690" y="5118021"/>
            <a:ext cx="261230" cy="369332"/>
          </a:xfrm>
          <a:prstGeom prst="rect">
            <a:avLst/>
          </a:prstGeom>
          <a:noFill/>
        </p:spPr>
        <p:txBody>
          <a:bodyPr wrap="square" rtlCol="0">
            <a:spAutoFit/>
          </a:bodyPr>
          <a:lstStyle/>
          <a:p>
            <a:r>
              <a:rPr lang="fr-FR" dirty="0"/>
              <a:t>3</a:t>
            </a:r>
          </a:p>
        </p:txBody>
      </p:sp>
      <p:sp>
        <p:nvSpPr>
          <p:cNvPr id="13" name="Ellipse 12"/>
          <p:cNvSpPr/>
          <p:nvPr/>
        </p:nvSpPr>
        <p:spPr>
          <a:xfrm>
            <a:off x="212285" y="5151892"/>
            <a:ext cx="320040" cy="3015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8592932" y="5076354"/>
            <a:ext cx="290464" cy="369332"/>
          </a:xfrm>
          <a:prstGeom prst="rect">
            <a:avLst/>
          </a:prstGeom>
          <a:noFill/>
        </p:spPr>
        <p:txBody>
          <a:bodyPr wrap="none" rtlCol="0">
            <a:spAutoFit/>
          </a:bodyPr>
          <a:lstStyle/>
          <a:p>
            <a:r>
              <a:rPr lang="fr-FR" dirty="0"/>
              <a:t>4</a:t>
            </a:r>
          </a:p>
        </p:txBody>
      </p:sp>
      <p:sp>
        <p:nvSpPr>
          <p:cNvPr id="16" name="Ellipse 15"/>
          <p:cNvSpPr/>
          <p:nvPr/>
        </p:nvSpPr>
        <p:spPr>
          <a:xfrm>
            <a:off x="8556640" y="5118023"/>
            <a:ext cx="356616" cy="3020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532326" y="1006495"/>
            <a:ext cx="7624123" cy="1625444"/>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fr-FR" sz="1600" u="sng" dirty="0"/>
              <a:t>Pour aller à l’essentiel voilà les quelques manipulations </a:t>
            </a:r>
            <a:r>
              <a:rPr lang="fr-FR" sz="1600" dirty="0"/>
              <a:t>:</a:t>
            </a:r>
          </a:p>
          <a:p>
            <a:pPr marL="742950" lvl="1" indent="-285750">
              <a:buFont typeface="Wingdings" panose="05000000000000000000" pitchFamily="2" charset="2"/>
              <a:buChar char="§"/>
            </a:pPr>
            <a:r>
              <a:rPr lang="fr-FR" sz="1600" dirty="0"/>
              <a:t>Cliquer dans « données » sur « filtrer »         pour activer tous les filtres </a:t>
            </a:r>
            <a:r>
              <a:rPr lang="fr-FR" sz="1600" dirty="0">
                <a:solidFill>
                  <a:srgbClr val="FF0000"/>
                </a:solidFill>
              </a:rPr>
              <a:t>(</a:t>
            </a:r>
            <a:r>
              <a:rPr lang="fr-FR" sz="1600" dirty="0"/>
              <a:t>1</a:t>
            </a:r>
            <a:r>
              <a:rPr lang="fr-FR" sz="1600" dirty="0">
                <a:solidFill>
                  <a:srgbClr val="FF0000"/>
                </a:solidFill>
              </a:rPr>
              <a:t>)</a:t>
            </a:r>
            <a:r>
              <a:rPr lang="fr-FR" sz="1600" dirty="0"/>
              <a:t>,</a:t>
            </a:r>
          </a:p>
          <a:p>
            <a:pPr marL="742950" lvl="1" indent="-285750">
              <a:buFont typeface="Wingdings" panose="05000000000000000000" pitchFamily="2" charset="2"/>
              <a:buChar char="§"/>
            </a:pPr>
            <a:r>
              <a:rPr lang="fr-FR" sz="1600" dirty="0"/>
              <a:t>Sélectionnez votre ou vos agences en colonne D par leurs codes agence </a:t>
            </a:r>
            <a:r>
              <a:rPr lang="fr-FR" sz="1600" dirty="0">
                <a:solidFill>
                  <a:srgbClr val="FF0000"/>
                </a:solidFill>
              </a:rPr>
              <a:t>(</a:t>
            </a:r>
            <a:r>
              <a:rPr lang="fr-FR" sz="1600" dirty="0"/>
              <a:t>2</a:t>
            </a:r>
            <a:r>
              <a:rPr lang="fr-FR" sz="1600" dirty="0">
                <a:solidFill>
                  <a:srgbClr val="FF0000"/>
                </a:solidFill>
              </a:rPr>
              <a:t>)</a:t>
            </a:r>
            <a:r>
              <a:rPr lang="fr-FR" sz="1600" dirty="0"/>
              <a:t>,</a:t>
            </a:r>
          </a:p>
          <a:p>
            <a:pPr marL="742950" lvl="1" indent="-285750">
              <a:buFont typeface="Wingdings" panose="05000000000000000000" pitchFamily="2" charset="2"/>
              <a:buChar char="§"/>
            </a:pPr>
            <a:r>
              <a:rPr lang="fr-FR" sz="1600" dirty="0"/>
              <a:t>Allez colonne BA pour voir le CA VAD encaissé cette année </a:t>
            </a:r>
            <a:r>
              <a:rPr lang="fr-FR" sz="1600" dirty="0">
                <a:solidFill>
                  <a:srgbClr val="FF0000"/>
                </a:solidFill>
              </a:rPr>
              <a:t>(</a:t>
            </a:r>
            <a:r>
              <a:rPr lang="fr-FR" sz="1600" dirty="0"/>
              <a:t>3</a:t>
            </a:r>
            <a:r>
              <a:rPr lang="fr-FR" sz="1600" dirty="0">
                <a:solidFill>
                  <a:srgbClr val="FF0000"/>
                </a:solidFill>
              </a:rPr>
              <a:t>)</a:t>
            </a:r>
            <a:r>
              <a:rPr lang="fr-FR" sz="1600" dirty="0"/>
              <a:t>,</a:t>
            </a:r>
          </a:p>
          <a:p>
            <a:pPr marL="742950" lvl="1" indent="-285750">
              <a:buFont typeface="Wingdings" panose="05000000000000000000" pitchFamily="2" charset="2"/>
              <a:buChar char="§"/>
            </a:pPr>
            <a:r>
              <a:rPr lang="fr-FR" sz="1600" dirty="0"/>
              <a:t>En colonne BM vous trouverez le panier moyen </a:t>
            </a:r>
            <a:r>
              <a:rPr lang="fr-FR" sz="1600" dirty="0">
                <a:solidFill>
                  <a:srgbClr val="FF0000"/>
                </a:solidFill>
              </a:rPr>
              <a:t>(</a:t>
            </a:r>
            <a:r>
              <a:rPr lang="fr-FR" sz="1600" dirty="0"/>
              <a:t>4</a:t>
            </a:r>
            <a:r>
              <a:rPr lang="fr-FR" sz="1600" dirty="0">
                <a:solidFill>
                  <a:srgbClr val="FF0000"/>
                </a:solidFill>
              </a:rPr>
              <a:t>)</a:t>
            </a:r>
            <a:r>
              <a:rPr lang="fr-FR" sz="1600" dirty="0"/>
              <a:t>.</a:t>
            </a:r>
          </a:p>
          <a:p>
            <a:endParaRPr lang="fr-FR" dirty="0"/>
          </a:p>
        </p:txBody>
      </p:sp>
      <p:pic>
        <p:nvPicPr>
          <p:cNvPr id="20" name="Image 19"/>
          <p:cNvPicPr>
            <a:picLocks noChangeAspect="1"/>
          </p:cNvPicPr>
          <p:nvPr/>
        </p:nvPicPr>
        <p:blipFill>
          <a:blip r:embed="rId6"/>
          <a:stretch>
            <a:fillRect/>
          </a:stretch>
        </p:blipFill>
        <p:spPr>
          <a:xfrm>
            <a:off x="4276259" y="1304413"/>
            <a:ext cx="295743" cy="290879"/>
          </a:xfrm>
          <a:prstGeom prst="rect">
            <a:avLst/>
          </a:prstGeom>
        </p:spPr>
      </p:pic>
    </p:spTree>
    <p:extLst>
      <p:ext uri="{BB962C8B-B14F-4D97-AF65-F5344CB8AC3E}">
        <p14:creationId xmlns:p14="http://schemas.microsoft.com/office/powerpoint/2010/main" val="207510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a:t>Les opportunités de ventes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24047"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15" name="ZoneTexte 14"/>
          <p:cNvSpPr txBox="1"/>
          <p:nvPr/>
        </p:nvSpPr>
        <p:spPr>
          <a:xfrm>
            <a:off x="435238" y="1438888"/>
            <a:ext cx="8393862" cy="3693319"/>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fr-FR" dirty="0"/>
              <a:t>Et maintenant comment </a:t>
            </a:r>
            <a:r>
              <a:rPr lang="fr-FR" b="1" dirty="0"/>
              <a:t>interpréter</a:t>
            </a:r>
            <a:r>
              <a:rPr lang="fr-FR" dirty="0"/>
              <a:t> le résultat ????</a:t>
            </a:r>
          </a:p>
          <a:p>
            <a:endParaRPr lang="fr-FR" dirty="0"/>
          </a:p>
          <a:p>
            <a:pPr marL="285750" indent="-285750">
              <a:buFont typeface="Wingdings" panose="05000000000000000000" pitchFamily="2" charset="2"/>
              <a:buChar char="§"/>
            </a:pPr>
            <a:r>
              <a:rPr lang="fr-FR" dirty="0"/>
              <a:t>Prenons la seconde ligne. Ce client a encaissé depuis le début de l’année 14990 euros pour un panier moyen de 1249 euros ce qui signifie que chaque fois qu’il accepte un paiement il prend un risque d’impayé de 1249 euros ! </a:t>
            </a:r>
          </a:p>
          <a:p>
            <a:endParaRPr lang="fr-FR" dirty="0"/>
          </a:p>
          <a:p>
            <a:endParaRPr lang="fr-FR" dirty="0"/>
          </a:p>
          <a:p>
            <a:endParaRPr lang="fr-FR" dirty="0"/>
          </a:p>
          <a:p>
            <a:endParaRPr lang="fr-FR" dirty="0"/>
          </a:p>
          <a:p>
            <a:endParaRPr lang="fr-FR" dirty="0"/>
          </a:p>
          <a:p>
            <a:endParaRPr lang="fr-FR" dirty="0"/>
          </a:p>
          <a:p>
            <a:endParaRPr lang="fr-FR" dirty="0"/>
          </a:p>
          <a:p>
            <a:pPr marL="285750" indent="-285750">
              <a:buFont typeface="Wingdings" panose="05000000000000000000" pitchFamily="2" charset="2"/>
              <a:buChar char="§"/>
            </a:pPr>
            <a:r>
              <a:rPr lang="fr-FR" dirty="0"/>
              <a:t>Et si nous allions un peu plus loin dans l’analyse grâce à </a:t>
            </a:r>
            <a:r>
              <a:rPr lang="fr-FR" b="1" dirty="0"/>
              <a:t>BOAC</a:t>
            </a:r>
            <a:r>
              <a:rPr lang="fr-FR" dirty="0"/>
              <a:t> ?</a:t>
            </a:r>
          </a:p>
        </p:txBody>
      </p:sp>
      <p:pic>
        <p:nvPicPr>
          <p:cNvPr id="7" name="Image 6"/>
          <p:cNvPicPr>
            <a:picLocks noChangeAspect="1"/>
          </p:cNvPicPr>
          <p:nvPr/>
        </p:nvPicPr>
        <p:blipFill>
          <a:blip r:embed="rId4"/>
          <a:stretch>
            <a:fillRect/>
          </a:stretch>
        </p:blipFill>
        <p:spPr>
          <a:xfrm>
            <a:off x="0" y="3214250"/>
            <a:ext cx="9144000" cy="1048220"/>
          </a:xfrm>
          <a:prstGeom prst="rect">
            <a:avLst/>
          </a:prstGeom>
        </p:spPr>
      </p:pic>
    </p:spTree>
    <p:extLst>
      <p:ext uri="{BB962C8B-B14F-4D97-AF65-F5344CB8AC3E}">
        <p14:creationId xmlns:p14="http://schemas.microsoft.com/office/powerpoint/2010/main" val="364794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a:stretch>
            <a:fillRect/>
          </a:stretch>
        </p:blipFill>
        <p:spPr>
          <a:xfrm>
            <a:off x="22234" y="2685175"/>
            <a:ext cx="9144000" cy="3449817"/>
          </a:xfrm>
          <a:prstGeom prst="rect">
            <a:avLst/>
          </a:prstGeom>
        </p:spPr>
      </p:pic>
      <p:sp>
        <p:nvSpPr>
          <p:cNvPr id="3" name="Titre 2"/>
          <p:cNvSpPr>
            <a:spLocks noGrp="1"/>
          </p:cNvSpPr>
          <p:nvPr>
            <p:ph type="title"/>
          </p:nvPr>
        </p:nvSpPr>
        <p:spPr/>
        <p:txBody>
          <a:bodyPr/>
          <a:lstStyle/>
          <a:p>
            <a:pPr algn="r"/>
            <a:r>
              <a:rPr lang="fr-FR" dirty="0" smtClean="0"/>
              <a:t>BOAC</a:t>
            </a:r>
            <a:endParaRPr lang="fr-FR"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24049"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2" name="ZoneTexte 1"/>
          <p:cNvSpPr txBox="1"/>
          <p:nvPr/>
        </p:nvSpPr>
        <p:spPr>
          <a:xfrm>
            <a:off x="402336" y="1170579"/>
            <a:ext cx="8631936" cy="1754326"/>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fr-FR" dirty="0"/>
              <a:t>Qu’est ce que </a:t>
            </a:r>
            <a:r>
              <a:rPr lang="fr-FR" b="1" dirty="0"/>
              <a:t>BOAC </a:t>
            </a:r>
            <a:r>
              <a:rPr lang="fr-FR" dirty="0"/>
              <a:t>(</a:t>
            </a:r>
            <a:r>
              <a:rPr lang="fr-FR" b="1" dirty="0"/>
              <a:t>B</a:t>
            </a:r>
            <a:r>
              <a:rPr lang="fr-FR" dirty="0"/>
              <a:t>ase d’</a:t>
            </a:r>
            <a:r>
              <a:rPr lang="fr-FR" b="1" dirty="0"/>
              <a:t>O</a:t>
            </a:r>
            <a:r>
              <a:rPr lang="fr-FR" dirty="0"/>
              <a:t>bservation de l’</a:t>
            </a:r>
            <a:r>
              <a:rPr lang="fr-FR" b="1" dirty="0"/>
              <a:t>A</a:t>
            </a:r>
            <a:r>
              <a:rPr lang="fr-FR" dirty="0"/>
              <a:t>ctivité des </a:t>
            </a:r>
            <a:r>
              <a:rPr lang="fr-FR" b="1" dirty="0"/>
              <a:t>C</a:t>
            </a:r>
            <a:r>
              <a:rPr lang="fr-FR" dirty="0"/>
              <a:t>ommerçants) ?</a:t>
            </a:r>
          </a:p>
          <a:p>
            <a:endParaRPr lang="fr-FR" dirty="0"/>
          </a:p>
          <a:p>
            <a:pPr marL="285750" indent="-285750">
              <a:buFont typeface="Wingdings" panose="05000000000000000000" pitchFamily="2" charset="2"/>
              <a:buChar char="§"/>
            </a:pPr>
            <a:r>
              <a:rPr lang="fr-FR" dirty="0"/>
              <a:t>BOAC va vous fournir une vision à la fois synthétique mais également très détaillée du contrat monétique de votre client. Tapez le code transaction </a:t>
            </a:r>
            <a:r>
              <a:rPr lang="fr-FR" b="1" dirty="0"/>
              <a:t>1306</a:t>
            </a:r>
            <a:r>
              <a:rPr lang="fr-FR" dirty="0"/>
              <a:t> en étant sur la ligne du client bancaire et voici ce qui apparait :</a:t>
            </a:r>
          </a:p>
          <a:p>
            <a:endParaRPr lang="fr-FR" dirty="0"/>
          </a:p>
        </p:txBody>
      </p:sp>
      <p:sp>
        <p:nvSpPr>
          <p:cNvPr id="7" name="ZoneTexte 6"/>
          <p:cNvSpPr txBox="1"/>
          <p:nvPr/>
        </p:nvSpPr>
        <p:spPr>
          <a:xfrm>
            <a:off x="374936" y="4625671"/>
            <a:ext cx="4717958" cy="1200329"/>
          </a:xfrm>
          <a:prstGeom prst="rect">
            <a:avLst/>
          </a:prstGeom>
          <a:noFill/>
        </p:spPr>
        <p:txBody>
          <a:bodyPr wrap="none" rtlCol="0">
            <a:spAutoFit/>
          </a:bodyPr>
          <a:lstStyle/>
          <a:p>
            <a:r>
              <a:rPr lang="fr-FR" dirty="0"/>
              <a:t>Si on veut analyser </a:t>
            </a:r>
            <a:r>
              <a:rPr lang="fr-FR" b="1" dirty="0"/>
              <a:t>toute la relation </a:t>
            </a:r>
            <a:r>
              <a:rPr lang="fr-FR" dirty="0"/>
              <a:t>on clique ici</a:t>
            </a:r>
          </a:p>
          <a:p>
            <a:r>
              <a:rPr lang="fr-FR" dirty="0"/>
              <a:t>Si on veut analyser </a:t>
            </a:r>
            <a:r>
              <a:rPr lang="fr-FR" b="1" dirty="0"/>
              <a:t>un seul contrat </a:t>
            </a:r>
            <a:r>
              <a:rPr lang="fr-FR" dirty="0"/>
              <a:t>on sélectionne ici</a:t>
            </a:r>
          </a:p>
          <a:p>
            <a:endParaRPr lang="fr-FR" dirty="0"/>
          </a:p>
          <a:p>
            <a:r>
              <a:rPr lang="fr-FR" dirty="0"/>
              <a:t>Pour l’exemple je ne sélectionne que </a:t>
            </a:r>
            <a:r>
              <a:rPr lang="fr-FR" b="1" dirty="0"/>
              <a:t>le contrat VAD.</a:t>
            </a:r>
          </a:p>
        </p:txBody>
      </p:sp>
      <p:cxnSp>
        <p:nvCxnSpPr>
          <p:cNvPr id="16" name="Connecteur droit avec flèche 15"/>
          <p:cNvCxnSpPr/>
          <p:nvPr/>
        </p:nvCxnSpPr>
        <p:spPr>
          <a:xfrm flipH="1" flipV="1">
            <a:off x="2700840" y="4136012"/>
            <a:ext cx="1646785" cy="548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4956071" y="4054458"/>
            <a:ext cx="744864" cy="10245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V="1">
            <a:off x="4956071" y="4527240"/>
            <a:ext cx="781440" cy="551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a:off x="4956071" y="5079040"/>
            <a:ext cx="7448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a:off x="4956071" y="5078830"/>
            <a:ext cx="763152" cy="5385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55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smtClean="0"/>
              <a:t>BOAC</a:t>
            </a: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24049"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2" name="ZoneTexte 1"/>
          <p:cNvSpPr txBox="1"/>
          <p:nvPr/>
        </p:nvSpPr>
        <p:spPr>
          <a:xfrm>
            <a:off x="402336" y="1170579"/>
            <a:ext cx="8631936" cy="369332"/>
          </a:xfrm>
          <a:prstGeom prst="rect">
            <a:avLst/>
          </a:prstGeom>
          <a:noFill/>
        </p:spPr>
        <p:txBody>
          <a:bodyPr wrap="square" rtlCol="0">
            <a:spAutoFit/>
          </a:bodyPr>
          <a:lstStyle/>
          <a:p>
            <a:pPr marL="285750" indent="-285750">
              <a:buFont typeface="Wingdings" panose="05000000000000000000" pitchFamily="2" charset="2"/>
              <a:buChar char="§"/>
            </a:pPr>
            <a:r>
              <a:rPr lang="fr-FR" dirty="0"/>
              <a:t>Voici ce que nous obtenons :</a:t>
            </a:r>
          </a:p>
        </p:txBody>
      </p:sp>
      <p:pic>
        <p:nvPicPr>
          <p:cNvPr id="5" name="Image 4"/>
          <p:cNvPicPr>
            <a:picLocks noChangeAspect="1"/>
          </p:cNvPicPr>
          <p:nvPr/>
        </p:nvPicPr>
        <p:blipFill>
          <a:blip r:embed="rId4"/>
          <a:stretch>
            <a:fillRect/>
          </a:stretch>
        </p:blipFill>
        <p:spPr>
          <a:xfrm>
            <a:off x="402336" y="1539913"/>
            <a:ext cx="8430438" cy="3781897"/>
          </a:xfrm>
          <a:prstGeom prst="rect">
            <a:avLst/>
          </a:prstGeom>
        </p:spPr>
      </p:pic>
      <p:pic>
        <p:nvPicPr>
          <p:cNvPr id="6" name="Image 5"/>
          <p:cNvPicPr>
            <a:picLocks noChangeAspect="1"/>
          </p:cNvPicPr>
          <p:nvPr/>
        </p:nvPicPr>
        <p:blipFill>
          <a:blip r:embed="rId5"/>
          <a:stretch>
            <a:fillRect/>
          </a:stretch>
        </p:blipFill>
        <p:spPr>
          <a:xfrm>
            <a:off x="402336" y="5317997"/>
            <a:ext cx="8430438" cy="882445"/>
          </a:xfrm>
          <a:prstGeom prst="rect">
            <a:avLst/>
          </a:prstGeom>
        </p:spPr>
      </p:pic>
    </p:spTree>
    <p:extLst>
      <p:ext uri="{BB962C8B-B14F-4D97-AF65-F5344CB8AC3E}">
        <p14:creationId xmlns:p14="http://schemas.microsoft.com/office/powerpoint/2010/main" val="3631653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smtClean="0"/>
              <a:t>BOAC</a:t>
            </a: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24049"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sp>
        <p:nvSpPr>
          <p:cNvPr id="2" name="ZoneTexte 1"/>
          <p:cNvSpPr txBox="1"/>
          <p:nvPr/>
        </p:nvSpPr>
        <p:spPr>
          <a:xfrm>
            <a:off x="274320" y="1371602"/>
            <a:ext cx="8558454" cy="2308324"/>
          </a:xfrm>
          <a:prstGeom prst="rect">
            <a:avLst/>
          </a:prstGeom>
          <a:noFill/>
        </p:spPr>
        <p:txBody>
          <a:bodyPr wrap="square" rtlCol="0">
            <a:spAutoFit/>
          </a:bodyPr>
          <a:lstStyle/>
          <a:p>
            <a:pPr marL="285750" indent="-285750">
              <a:buClr>
                <a:srgbClr val="FF0000"/>
              </a:buClr>
              <a:buFont typeface="Wingdings" panose="05000000000000000000" pitchFamily="2" charset="2"/>
              <a:buChar char="q"/>
            </a:pPr>
            <a:r>
              <a:rPr lang="fr-FR" dirty="0"/>
              <a:t>Et que nous apprend </a:t>
            </a:r>
            <a:r>
              <a:rPr lang="fr-FR" b="1" dirty="0"/>
              <a:t>BOAC</a:t>
            </a:r>
            <a:r>
              <a:rPr lang="fr-FR" dirty="0"/>
              <a:t> sur ce client ?</a:t>
            </a:r>
          </a:p>
          <a:p>
            <a:endParaRPr lang="fr-FR" dirty="0"/>
          </a:p>
          <a:p>
            <a:pPr marL="285750" indent="-285750">
              <a:buFont typeface="Wingdings" panose="05000000000000000000" pitchFamily="2" charset="2"/>
              <a:buChar char="§"/>
            </a:pPr>
            <a:r>
              <a:rPr lang="fr-FR" dirty="0"/>
              <a:t>Il y a énormément d’informations sur la rentabilité du client, les commissions que nous encaissons, le nombre d’opérations du contrat et le CA encaissé mois par mois mais arrêtons nous plus spécifiquement </a:t>
            </a:r>
            <a:r>
              <a:rPr lang="fr-FR" dirty="0" smtClean="0"/>
              <a:t>sur</a:t>
            </a:r>
          </a:p>
          <a:p>
            <a:r>
              <a:rPr lang="fr-FR" dirty="0"/>
              <a:t> </a:t>
            </a:r>
            <a:r>
              <a:rPr lang="fr-FR" dirty="0" smtClean="0"/>
              <a:t>    cette tuile :</a:t>
            </a:r>
          </a:p>
          <a:p>
            <a:endParaRPr lang="fr-FR" dirty="0"/>
          </a:p>
          <a:p>
            <a:endParaRPr lang="fr-FR" dirty="0"/>
          </a:p>
        </p:txBody>
      </p:sp>
      <p:pic>
        <p:nvPicPr>
          <p:cNvPr id="5" name="Image 4"/>
          <p:cNvPicPr>
            <a:picLocks noChangeAspect="1"/>
          </p:cNvPicPr>
          <p:nvPr/>
        </p:nvPicPr>
        <p:blipFill>
          <a:blip r:embed="rId4"/>
          <a:stretch>
            <a:fillRect/>
          </a:stretch>
        </p:blipFill>
        <p:spPr>
          <a:xfrm>
            <a:off x="3315124" y="2533293"/>
            <a:ext cx="2476846" cy="1552792"/>
          </a:xfrm>
          <a:prstGeom prst="rect">
            <a:avLst/>
          </a:prstGeom>
        </p:spPr>
      </p:pic>
      <p:pic>
        <p:nvPicPr>
          <p:cNvPr id="6" name="Image 5"/>
          <p:cNvPicPr>
            <a:picLocks noChangeAspect="1"/>
          </p:cNvPicPr>
          <p:nvPr/>
        </p:nvPicPr>
        <p:blipFill>
          <a:blip r:embed="rId5"/>
          <a:stretch>
            <a:fillRect/>
          </a:stretch>
        </p:blipFill>
        <p:spPr>
          <a:xfrm>
            <a:off x="177684" y="4218613"/>
            <a:ext cx="8857955" cy="1902983"/>
          </a:xfrm>
          <a:prstGeom prst="rect">
            <a:avLst/>
          </a:prstGeom>
        </p:spPr>
      </p:pic>
      <p:sp>
        <p:nvSpPr>
          <p:cNvPr id="7" name="ZoneTexte 6"/>
          <p:cNvSpPr txBox="1"/>
          <p:nvPr/>
        </p:nvSpPr>
        <p:spPr>
          <a:xfrm>
            <a:off x="6455664" y="2940357"/>
            <a:ext cx="1619354" cy="923330"/>
          </a:xfrm>
          <a:prstGeom prst="rect">
            <a:avLst/>
          </a:prstGeom>
          <a:noFill/>
        </p:spPr>
        <p:txBody>
          <a:bodyPr wrap="none" rtlCol="0">
            <a:spAutoFit/>
          </a:bodyPr>
          <a:lstStyle/>
          <a:p>
            <a:r>
              <a:rPr lang="fr-FR" dirty="0"/>
              <a:t>Et cliquons ici…</a:t>
            </a:r>
          </a:p>
          <a:p>
            <a:endParaRPr lang="fr-FR" dirty="0"/>
          </a:p>
          <a:p>
            <a:r>
              <a:rPr lang="fr-FR" dirty="0"/>
              <a:t>Pour obtenir cela</a:t>
            </a:r>
          </a:p>
        </p:txBody>
      </p:sp>
      <p:cxnSp>
        <p:nvCxnSpPr>
          <p:cNvPr id="11" name="Connecteur droit avec flèche 10"/>
          <p:cNvCxnSpPr/>
          <p:nvPr/>
        </p:nvCxnSpPr>
        <p:spPr>
          <a:xfrm flipH="1">
            <a:off x="5632704" y="3282840"/>
            <a:ext cx="1444752" cy="5027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Connecteur droit avec flèche 12"/>
          <p:cNvCxnSpPr>
            <a:stCxn id="7" idx="2"/>
          </p:cNvCxnSpPr>
          <p:nvPr/>
        </p:nvCxnSpPr>
        <p:spPr>
          <a:xfrm flipH="1">
            <a:off x="4425698" y="3863689"/>
            <a:ext cx="2839645" cy="5802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0666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smtClean="0"/>
              <a:t>BOAC</a:t>
            </a:r>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24049" y="6363551"/>
            <a:ext cx="2255233" cy="276999"/>
          </a:xfrm>
          <a:prstGeom prst="rect">
            <a:avLst/>
          </a:prstGeom>
        </p:spPr>
        <p:txBody>
          <a:bodyPr wrap="none">
            <a:spAutoFit/>
          </a:bodyPr>
          <a:lstStyle/>
          <a:p>
            <a:pPr>
              <a:defRPr/>
            </a:pPr>
            <a:r>
              <a:rPr lang="fr-FR" sz="1200" dirty="0">
                <a:solidFill>
                  <a:srgbClr val="EEECE1">
                    <a:lumMod val="50000"/>
                  </a:srgbClr>
                </a:solidFill>
                <a:latin typeface="Arial Narrow"/>
              </a:rPr>
              <a:t>L’HEBDO PRO – Semaine </a:t>
            </a:r>
            <a:r>
              <a:rPr lang="fr-FR" sz="1200" dirty="0" smtClean="0">
                <a:solidFill>
                  <a:srgbClr val="EEECE1">
                    <a:lumMod val="50000"/>
                  </a:srgbClr>
                </a:solidFill>
                <a:latin typeface="Arial Narrow"/>
              </a:rPr>
              <a:t>S47 </a:t>
            </a:r>
            <a:r>
              <a:rPr lang="fr-FR" sz="1200" dirty="0">
                <a:solidFill>
                  <a:srgbClr val="EEECE1">
                    <a:lumMod val="50000"/>
                  </a:srgbClr>
                </a:solidFill>
                <a:latin typeface="Arial Narrow"/>
              </a:rPr>
              <a:t>2020</a:t>
            </a:r>
          </a:p>
        </p:txBody>
      </p:sp>
      <p:sp>
        <p:nvSpPr>
          <p:cNvPr id="8" name="ZoneTexte 7"/>
          <p:cNvSpPr txBox="1"/>
          <p:nvPr/>
        </p:nvSpPr>
        <p:spPr>
          <a:xfrm>
            <a:off x="365760" y="1380744"/>
            <a:ext cx="8467014" cy="1754326"/>
          </a:xfrm>
          <a:prstGeom prst="rect">
            <a:avLst/>
          </a:prstGeom>
          <a:noFill/>
        </p:spPr>
        <p:txBody>
          <a:bodyPr wrap="square" rtlCol="0">
            <a:spAutoFit/>
          </a:bodyPr>
          <a:lstStyle/>
          <a:p>
            <a:pPr marL="285750" indent="-285750">
              <a:buFont typeface="Wingdings" panose="05000000000000000000" pitchFamily="2" charset="2"/>
              <a:buChar char="§"/>
            </a:pPr>
            <a:r>
              <a:rPr lang="fr-FR" dirty="0"/>
              <a:t>Le détail nous montre que le client a fait passer </a:t>
            </a:r>
            <a:r>
              <a:rPr lang="fr-FR" b="1" dirty="0"/>
              <a:t>4 transactions en VAD </a:t>
            </a:r>
            <a:r>
              <a:rPr lang="fr-FR" dirty="0"/>
              <a:t>qui sont revenues impayées. Si le client avait utilisé un contrat du style JPEL il aurait eu une garantie de paiement.</a:t>
            </a:r>
          </a:p>
          <a:p>
            <a:endParaRPr lang="fr-FR" dirty="0"/>
          </a:p>
          <a:p>
            <a:pPr marL="285750" indent="-285750">
              <a:buFont typeface="Wingdings" panose="05000000000000000000" pitchFamily="2" charset="2"/>
              <a:buChar char="§"/>
            </a:pPr>
            <a:r>
              <a:rPr lang="fr-FR" dirty="0"/>
              <a:t>Ne pensez vous pas que ce client puisse être ouvert au fait que nous lui proposions </a:t>
            </a:r>
            <a:r>
              <a:rPr lang="fr-FR" b="1" dirty="0"/>
              <a:t>JPEL</a:t>
            </a:r>
            <a:r>
              <a:rPr lang="fr-FR" dirty="0"/>
              <a:t> ?</a:t>
            </a:r>
          </a:p>
          <a:p>
            <a:endParaRPr lang="fr-FR" dirty="0"/>
          </a:p>
          <a:p>
            <a:endParaRPr lang="fr-FR" dirty="0"/>
          </a:p>
        </p:txBody>
      </p:sp>
    </p:spTree>
    <p:extLst>
      <p:ext uri="{BB962C8B-B14F-4D97-AF65-F5344CB8AC3E}">
        <p14:creationId xmlns:p14="http://schemas.microsoft.com/office/powerpoint/2010/main" val="13301713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5" name="Rectangle 4"/>
          <p:cNvSpPr/>
          <p:nvPr/>
        </p:nvSpPr>
        <p:spPr>
          <a:xfrm>
            <a:off x="2724049" y="6363551"/>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S47 </a:t>
            </a:r>
            <a:r>
              <a:rPr lang="fr-FR" sz="1200" dirty="0">
                <a:solidFill>
                  <a:srgbClr val="EEECE1">
                    <a:lumMod val="50000"/>
                  </a:srgbClr>
                </a:solidFill>
              </a:rPr>
              <a:t>2020</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5" y="3522837"/>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136717" y="2579872"/>
            <a:ext cx="6677025" cy="369332"/>
          </a:xfrm>
          <a:prstGeom prst="rect">
            <a:avLst/>
          </a:prstGeom>
        </p:spPr>
        <p:txBody>
          <a:bodyPr wrap="square">
            <a:spAutoFit/>
          </a:bodyPr>
          <a:lstStyle/>
          <a:p>
            <a:pPr marL="523875"/>
            <a:endParaRPr lang="fr-FR" dirty="0"/>
          </a:p>
        </p:txBody>
      </p:sp>
      <p:sp>
        <p:nvSpPr>
          <p:cNvPr id="11" name="Titre 8"/>
          <p:cNvSpPr>
            <a:spLocks noGrp="1"/>
          </p:cNvSpPr>
          <p:nvPr>
            <p:ph type="title"/>
          </p:nvPr>
        </p:nvSpPr>
        <p:spPr>
          <a:xfrm>
            <a:off x="765177" y="379413"/>
            <a:ext cx="7910513" cy="709612"/>
          </a:xfrm>
        </p:spPr>
        <p:txBody>
          <a:bodyPr/>
          <a:lstStyle/>
          <a:p>
            <a:pPr algn="r"/>
            <a:r>
              <a:rPr lang="fr-FR" dirty="0"/>
              <a:t>En résumé </a:t>
            </a:r>
            <a:endParaRPr lang="fr-FR" b="0" dirty="0"/>
          </a:p>
        </p:txBody>
      </p:sp>
      <p:sp>
        <p:nvSpPr>
          <p:cNvPr id="3" name="Rectangle 2"/>
          <p:cNvSpPr/>
          <p:nvPr/>
        </p:nvSpPr>
        <p:spPr>
          <a:xfrm>
            <a:off x="804923" y="1201448"/>
            <a:ext cx="5108693" cy="2539157"/>
          </a:xfrm>
          <a:prstGeom prst="rect">
            <a:avLst/>
          </a:prstGeom>
        </p:spPr>
        <p:txBody>
          <a:bodyPr wrap="square">
            <a:spAutoFit/>
          </a:bodyPr>
          <a:lstStyle/>
          <a:p>
            <a:pPr marL="285750" indent="-285750">
              <a:buClr>
                <a:srgbClr val="FF0000"/>
              </a:buClr>
              <a:buFont typeface="Wingdings" panose="05000000000000000000" pitchFamily="2" charset="2"/>
              <a:buChar char="q"/>
            </a:pPr>
            <a:r>
              <a:rPr lang="fr-FR" dirty="0"/>
              <a:t>Vous retrouverez sous la rubrique des commerciaux </a:t>
            </a:r>
            <a:r>
              <a:rPr lang="fr-FR" dirty="0" smtClean="0"/>
              <a:t>:</a:t>
            </a:r>
          </a:p>
          <a:p>
            <a:endParaRPr lang="fr-FR" dirty="0"/>
          </a:p>
          <a:p>
            <a:pPr marL="285750" indent="-285750">
              <a:buClr>
                <a:srgbClr val="FF0000"/>
              </a:buClr>
              <a:buFont typeface="Wingdings" panose="05000000000000000000" pitchFamily="2" charset="2"/>
              <a:buChar char="Ø"/>
            </a:pPr>
            <a:r>
              <a:rPr lang="fr-FR" dirty="0" smtClean="0"/>
              <a:t>Lien vers </a:t>
            </a:r>
            <a:r>
              <a:rPr lang="fr-FR" dirty="0" err="1" smtClean="0"/>
              <a:t>Easy</a:t>
            </a:r>
            <a:r>
              <a:rPr lang="fr-FR" dirty="0" smtClean="0"/>
              <a:t> TPE : clic </a:t>
            </a:r>
            <a:r>
              <a:rPr lang="fr-FR" dirty="0" smtClean="0">
                <a:hlinkClick r:id="rId4"/>
              </a:rPr>
              <a:t>ici</a:t>
            </a:r>
            <a:endParaRPr lang="fr-FR" dirty="0" smtClean="0"/>
          </a:p>
          <a:p>
            <a:pPr marL="285750" indent="-285750">
              <a:buClr>
                <a:srgbClr val="FF0000"/>
              </a:buClr>
              <a:buFont typeface="Wingdings" panose="05000000000000000000" pitchFamily="2" charset="2"/>
              <a:buChar char="Ø"/>
            </a:pPr>
            <a:endParaRPr lang="fr-FR" dirty="0" smtClean="0"/>
          </a:p>
          <a:p>
            <a:pPr marL="285750" indent="-285750">
              <a:buClr>
                <a:srgbClr val="FF0000"/>
              </a:buClr>
              <a:buFont typeface="Wingdings" panose="05000000000000000000" pitchFamily="2" charset="2"/>
              <a:buChar char="Ø"/>
            </a:pPr>
            <a:r>
              <a:rPr lang="fr-FR" dirty="0" smtClean="0"/>
              <a:t>Lien vers </a:t>
            </a:r>
            <a:r>
              <a:rPr lang="fr-FR" dirty="0" err="1" smtClean="0"/>
              <a:t>Simul</a:t>
            </a:r>
            <a:r>
              <a:rPr lang="fr-FR" dirty="0" smtClean="0"/>
              <a:t> </a:t>
            </a:r>
            <a:r>
              <a:rPr lang="fr-FR" dirty="0" err="1" smtClean="0"/>
              <a:t>easy</a:t>
            </a:r>
            <a:r>
              <a:rPr lang="fr-FR" dirty="0" smtClean="0"/>
              <a:t> : clic </a:t>
            </a:r>
            <a:r>
              <a:rPr lang="fr-FR" dirty="0" smtClean="0">
                <a:hlinkClick r:id="rId5"/>
              </a:rPr>
              <a:t>ici</a:t>
            </a:r>
            <a:endParaRPr lang="fr-FR" dirty="0" smtClean="0"/>
          </a:p>
          <a:p>
            <a:pPr marL="285750" indent="-285750">
              <a:buClr>
                <a:srgbClr val="FF0000"/>
              </a:buClr>
              <a:buFont typeface="Wingdings" panose="05000000000000000000" pitchFamily="2" charset="2"/>
              <a:buChar char="Ø"/>
            </a:pPr>
            <a:endParaRPr lang="fr-FR" dirty="0" smtClean="0"/>
          </a:p>
          <a:p>
            <a:pPr marL="285750" indent="-285750">
              <a:buClr>
                <a:srgbClr val="FF0000"/>
              </a:buClr>
              <a:buFont typeface="Wingdings" panose="05000000000000000000" pitchFamily="2" charset="2"/>
              <a:buChar char="Ø"/>
            </a:pPr>
            <a:r>
              <a:rPr lang="fr-FR" dirty="0" smtClean="0"/>
              <a:t>Lien vers le fichier des clients détenteurs d’un contrat VAD : clic </a:t>
            </a:r>
            <a:r>
              <a:rPr lang="fr-FR" dirty="0" smtClean="0">
                <a:hlinkClick r:id="rId6"/>
              </a:rPr>
              <a:t>ici </a:t>
            </a:r>
            <a:endParaRPr lang="fr-FR" dirty="0" smtClean="0"/>
          </a:p>
          <a:p>
            <a:endParaRPr lang="fr-FR" sz="1500" dirty="0"/>
          </a:p>
        </p:txBody>
      </p:sp>
    </p:spTree>
    <p:extLst>
      <p:ext uri="{BB962C8B-B14F-4D97-AF65-F5344CB8AC3E}">
        <p14:creationId xmlns:p14="http://schemas.microsoft.com/office/powerpoint/2010/main" val="2397920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9" ma:contentTypeDescription="Create a new document." ma:contentTypeScope="" ma:versionID="15289593ee7c3e634593547d52851675">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a947f488d0e41918df71ff9b88f20d93"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CFDA15A3-77BF-4595-A4E7-92D158FE91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3.xml><?xml version="1.0" encoding="utf-8"?>
<ds:datastoreItem xmlns:ds="http://schemas.openxmlformats.org/officeDocument/2006/customXml" ds:itemID="{1C925DB7-CCE4-48F1-BF80-9981159D6B98}">
  <ds:schemaRefs>
    <ds:schemaRef ds:uri="http://purl.org/dc/terms/"/>
    <ds:schemaRef ds:uri="df2096ab-7d57-4ad3-817e-19c322fe2331"/>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a6eaa20e-8785-4f6a-ad54-680d61602c4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15765</TotalTime>
  <Words>1400</Words>
  <Application>Microsoft Office PowerPoint</Application>
  <PresentationFormat>Affichage à l'écran (4:3)</PresentationFormat>
  <Paragraphs>227</Paragraphs>
  <Slides>19</Slides>
  <Notes>6</Notes>
  <HiddenSlides>0</HiddenSlides>
  <MMClips>0</MMClips>
  <ScaleCrop>false</ScaleCrop>
  <HeadingPairs>
    <vt:vector size="6" baseType="variant">
      <vt:variant>
        <vt:lpstr>Polices utilisées</vt:lpstr>
      </vt:variant>
      <vt:variant>
        <vt:i4>6</vt:i4>
      </vt:variant>
      <vt:variant>
        <vt:lpstr>Thème</vt:lpstr>
      </vt:variant>
      <vt:variant>
        <vt:i4>9</vt:i4>
      </vt:variant>
      <vt:variant>
        <vt:lpstr>Titres des diapositives</vt:lpstr>
      </vt:variant>
      <vt:variant>
        <vt:i4>19</vt:i4>
      </vt:variant>
    </vt:vector>
  </HeadingPairs>
  <TitlesOfParts>
    <vt:vector size="34" baseType="lpstr">
      <vt:lpstr>Aharoni</vt:lpstr>
      <vt:lpstr>Arial</vt:lpstr>
      <vt:lpstr>Arial Narrow</vt:lpstr>
      <vt:lpstr>Calibri</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Easy TPE</vt:lpstr>
      <vt:lpstr>Simul easy</vt:lpstr>
      <vt:lpstr>Simul easy</vt:lpstr>
      <vt:lpstr>Simul easy</vt:lpstr>
      <vt:lpstr>Simul easy</vt:lpstr>
      <vt:lpstr>Simul easy</vt:lpstr>
      <vt:lpstr>Simul easy</vt:lpstr>
      <vt:lpstr>Rappel option vad et opportunités DE venteS</vt:lpstr>
      <vt:lpstr>Rappel option vad et opportunités DE venteS</vt:lpstr>
      <vt:lpstr>Les opportunités de ventes</vt:lpstr>
      <vt:lpstr>Les opportunités de ventes</vt:lpstr>
      <vt:lpstr>Les opportunités de ventes</vt:lpstr>
      <vt:lpstr>BOAC</vt:lpstr>
      <vt:lpstr>BOAC</vt:lpstr>
      <vt:lpstr>BOAC</vt:lpstr>
      <vt:lpstr>BOAC</vt:lpstr>
      <vt:lpstr>En résumé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688</cp:revision>
  <cp:lastPrinted>2020-01-23T16:40:35Z</cp:lastPrinted>
  <dcterms:created xsi:type="dcterms:W3CDTF">2016-06-03T08:10:53Z</dcterms:created>
  <dcterms:modified xsi:type="dcterms:W3CDTF">2020-11-18T09:00:47Z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daniel.rohde@cegee.caisse-epargne.fr</vt:lpwstr>
  </property>
  <property fmtid="{D5CDD505-2E9C-101B-9397-08002B2CF9AE}" pid="5" name="MSIP_Label_48a19f0c-bea1-442e-a475-ed109d9ec508_SetDate">
    <vt:lpwstr>2020-05-28T15:17:20.3613256Z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