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5"/>
  </p:notesMasterIdLst>
  <p:handoutMasterIdLst>
    <p:handoutMasterId r:id="rId26"/>
  </p:handoutMasterIdLst>
  <p:sldIdLst>
    <p:sldId id="286" r:id="rId13"/>
    <p:sldId id="289" r:id="rId14"/>
    <p:sldId id="465" r:id="rId15"/>
    <p:sldId id="466" r:id="rId16"/>
    <p:sldId id="471" r:id="rId17"/>
    <p:sldId id="473" r:id="rId18"/>
    <p:sldId id="474" r:id="rId19"/>
    <p:sldId id="472" r:id="rId20"/>
    <p:sldId id="475" r:id="rId21"/>
    <p:sldId id="486" r:id="rId22"/>
    <p:sldId id="485" r:id="rId23"/>
    <p:sldId id="413" r:id="rId2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188" userDrawn="1">
          <p15:clr>
            <a:srgbClr val="A4A3A4"/>
          </p15:clr>
        </p15:guide>
        <p15:guide id="7" pos="5602" userDrawn="1">
          <p15:clr>
            <a:srgbClr val="A4A3A4"/>
          </p15:clr>
        </p15:guide>
        <p15:guide id="8" pos="48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ves ZINCK" initials="YZ" lastIdx="1" clrIdx="0">
    <p:extLst>
      <p:ext uri="{19B8F6BF-5375-455C-9EA6-DF929625EA0E}">
        <p15:presenceInfo xmlns:p15="http://schemas.microsoft.com/office/powerpoint/2012/main" userId="Yves ZIN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F2D"/>
    <a:srgbClr val="0066CC"/>
    <a:srgbClr val="581D41"/>
    <a:srgbClr val="CCECFF"/>
    <a:srgbClr val="F7DAAF"/>
    <a:srgbClr val="A79C86"/>
    <a:srgbClr val="EA9922"/>
    <a:srgbClr val="DE6225"/>
    <a:srgbClr val="BFBFBF"/>
    <a:srgbClr val="FFD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244274-9096-58A9-30A7-54796E5B947A}" v="8" dt="2020-06-10T16:16:09.6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29" autoAdjust="0"/>
  </p:normalViewPr>
  <p:slideViewPr>
    <p:cSldViewPr snapToGrid="0">
      <p:cViewPr varScale="1">
        <p:scale>
          <a:sx n="107" d="100"/>
          <a:sy n="107" d="100"/>
        </p:scale>
        <p:origin x="1692" y="11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46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r>
              <a:rPr lang="fr-FR" smtClean="0"/>
              <a:t>L’HEBDO PRO – Semaine S 50 2020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r>
              <a:rPr lang="fr-FR" smtClean="0"/>
              <a:t>L’HEBDO PRO – Semaine S 50 2020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L’HEBDO PRO – Semaine S 50 2020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573" y="6294047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EBFF1-B3C1-4661-A48A-65A91DB828DE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3107798" y="6418416"/>
            <a:ext cx="22544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49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8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/>
          <p:cNvSpPr/>
          <p:nvPr userDrawn="1"/>
        </p:nvSpPr>
        <p:spPr>
          <a:xfrm>
            <a:off x="3038525" y="6346220"/>
            <a:ext cx="23955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fr-FR" sz="1200" baseline="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48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8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 8"/>
          <p:cNvSpPr/>
          <p:nvPr userDrawn="1"/>
        </p:nvSpPr>
        <p:spPr>
          <a:xfrm>
            <a:off x="3038525" y="6346220"/>
            <a:ext cx="24388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S48 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8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Rectangle 11"/>
          <p:cNvSpPr/>
          <p:nvPr userDrawn="1"/>
        </p:nvSpPr>
        <p:spPr>
          <a:xfrm>
            <a:off x="3038525" y="6346220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S47 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8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Rectangle 11"/>
          <p:cNvSpPr/>
          <p:nvPr userDrawn="1"/>
        </p:nvSpPr>
        <p:spPr>
          <a:xfrm>
            <a:off x="3038525" y="6346220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S47 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3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2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2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2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2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6" y="6404446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6" y="6404446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6" y="6404446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6" y="6404446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6" y="6404446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7084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7084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7084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7084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7084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2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2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2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2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2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2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2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2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2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2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2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2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7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7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7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1" y="6297051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4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L’HEBDO PRO – Semaine S47  2020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EBFF1-B3C1-4661-A48A-65A91DB828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4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4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6" y="6405774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4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60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9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5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9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5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1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9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5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9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5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1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9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5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6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1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9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pify.com/plus/pricing" TargetMode="External"/><Relationship Id="rId2" Type="http://schemas.openxmlformats.org/officeDocument/2006/relationships/hyperlink" Target="https://www.shopify.fr/tarif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://service-cegee-sps/sites/refdoc/mydocs/Documents%20partages/NI-A-0245.pdf?Web=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147/e-commerce/20280/plaquette_conseillers_pro_iz_e-commerce.pdf" TargetMode="External"/><Relationship Id="rId5" Type="http://schemas.openxmlformats.org/officeDocument/2006/relationships/hyperlink" Target="http://commerciaux.celca.caisse-epargne.fr/download/1147/e-commerce/20279/fiche_produit_iz_e-commerce_1308vf.pdf" TargetMode="External"/><Relationship Id="rId4" Type="http://schemas.openxmlformats.org/officeDocument/2006/relationships/hyperlink" Target="http://commerciaux.celca.caisse-epargne.fr/download/1147/e-commerce/20282/presentation-iz-e-commerce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4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 11 décembre–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S50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2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21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8" y="4774034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47" y="5420365"/>
            <a:ext cx="1114512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429" y="6294810"/>
            <a:ext cx="4177278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6" name="Rectangle 5"/>
          <p:cNvSpPr/>
          <p:nvPr/>
        </p:nvSpPr>
        <p:spPr>
          <a:xfrm>
            <a:off x="309678" y="114554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Lancement de la nouvelle offre </a:t>
            </a:r>
          </a:p>
          <a:p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Proposez </a:t>
            </a:r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une solution clé en 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main pour </a:t>
            </a:r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créer 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           	son </a:t>
            </a: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site e-commerce</a:t>
            </a:r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	</a:t>
            </a:r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</a:t>
            </a:r>
            <a:endParaRPr lang="fr-F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107798" y="6418416"/>
            <a:ext cx="22544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49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7293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50 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685" y="1354138"/>
            <a:ext cx="2886075" cy="158115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931" y="3881586"/>
            <a:ext cx="1839582" cy="29771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59" y="1182277"/>
            <a:ext cx="2077591" cy="129717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365" y="4809687"/>
            <a:ext cx="1114512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cap="none" dirty="0" smtClean="0"/>
              <a:t>CONTEXTE ET ENJEU</a:t>
            </a:r>
            <a:endParaRPr lang="fr-FR" cap="none" dirty="0"/>
          </a:p>
        </p:txBody>
      </p:sp>
      <p:sp>
        <p:nvSpPr>
          <p:cNvPr id="4" name="Espace réservé du texte 2"/>
          <p:cNvSpPr txBox="1">
            <a:spLocks/>
          </p:cNvSpPr>
          <p:nvPr/>
        </p:nvSpPr>
        <p:spPr>
          <a:xfrm>
            <a:off x="217398" y="1133177"/>
            <a:ext cx="8615376" cy="716636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5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r-FR" u="sng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Objectifs business</a:t>
            </a:r>
            <a:r>
              <a:rPr lang="fr-FR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: Prendre une part significative des flux générés par les 30 000 sites e-commerces qui se créent par an et accompagner une part plus grande de clients professionnels et entreprises dans la digitalisation de leur CA. </a:t>
            </a:r>
            <a:endParaRPr lang="fr-FR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33908" y="2130482"/>
            <a:ext cx="5691185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ontserrat SemiBold"/>
              </a:rPr>
              <a:t>L’e-commerce, un marché en forte croissance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C737087-5977-6E4A-BCB7-F0051555D3E2}"/>
              </a:ext>
            </a:extLst>
          </p:cNvPr>
          <p:cNvSpPr/>
          <p:nvPr/>
        </p:nvSpPr>
        <p:spPr>
          <a:xfrm>
            <a:off x="7837730" y="4686009"/>
            <a:ext cx="848888" cy="130470"/>
          </a:xfrm>
          <a:prstGeom prst="round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771571">
              <a:defRPr/>
            </a:pPr>
            <a:r>
              <a:rPr lang="fr-FR" sz="844" b="1" cap="small" dirty="0">
                <a:solidFill>
                  <a:srgbClr val="FFFFFF"/>
                </a:solidFill>
                <a:latin typeface="Gill Sans MT" panose="020B0502020104020203" pitchFamily="34" charset="0"/>
              </a:rPr>
              <a:t>Conquête</a:t>
            </a:r>
          </a:p>
        </p:txBody>
      </p:sp>
      <p:sp>
        <p:nvSpPr>
          <p:cNvPr id="7" name="Rectangle : coins arrondis 13">
            <a:extLst>
              <a:ext uri="{FF2B5EF4-FFF2-40B4-BE49-F238E27FC236}">
                <a16:creationId xmlns:a16="http://schemas.microsoft.com/office/drawing/2014/main" id="{AA38CCD2-4527-BA4A-86FB-47B0D7B451FA}"/>
              </a:ext>
            </a:extLst>
          </p:cNvPr>
          <p:cNvSpPr/>
          <p:nvPr/>
        </p:nvSpPr>
        <p:spPr>
          <a:xfrm>
            <a:off x="7830363" y="4895583"/>
            <a:ext cx="848888" cy="127931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771571">
              <a:defRPr/>
            </a:pPr>
            <a:r>
              <a:rPr lang="fr-FR" sz="844" b="1" cap="small" dirty="0">
                <a:solidFill>
                  <a:srgbClr val="FFFFFF"/>
                </a:solidFill>
                <a:latin typeface="Gill Sans MT" panose="020B0502020104020203" pitchFamily="34" charset="0"/>
              </a:rPr>
              <a:t>Activation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00708" y="2603261"/>
            <a:ext cx="19920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200" b="1" dirty="0"/>
              <a:t>Augmentation des ventes sur Internet de 11,6%</a:t>
            </a:r>
            <a:br>
              <a:rPr lang="fr-FR" sz="1200" b="1" dirty="0"/>
            </a:br>
            <a:r>
              <a:rPr lang="fr-FR" sz="1200" dirty="0"/>
              <a:t>par rapport à </a:t>
            </a:r>
            <a:r>
              <a:rPr lang="fr-FR" sz="1200" dirty="0" smtClean="0"/>
              <a:t>2018</a:t>
            </a:r>
            <a:endParaRPr lang="fr-FR" sz="12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fr-FR" sz="1200" dirty="0">
                <a:solidFill>
                  <a:srgbClr val="FF0000"/>
                </a:solidFill>
              </a:rPr>
              <a:t>9,8% du Commerce de détail*</a:t>
            </a:r>
          </a:p>
          <a:p>
            <a:pPr>
              <a:defRPr/>
            </a:pPr>
            <a:r>
              <a:rPr lang="fr-FR" sz="1200" dirty="0">
                <a:solidFill>
                  <a:srgbClr val="FF0000"/>
                </a:solidFill>
              </a:rPr>
              <a:t>Un CA de 103,4 Mds d’€ en 2019, dont 30% sur mobiles</a:t>
            </a:r>
          </a:p>
          <a:p>
            <a:pPr>
              <a:defRPr/>
            </a:pP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799047" y="4153124"/>
            <a:ext cx="20623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200" b="1" dirty="0"/>
              <a:t>40 millions de Français achètent sur Internet </a:t>
            </a:r>
          </a:p>
          <a:p>
            <a:pPr>
              <a:defRPr/>
            </a:pPr>
            <a:endParaRPr lang="fr-FR" sz="12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fr-FR" sz="1200" dirty="0">
                <a:solidFill>
                  <a:srgbClr val="FF0000"/>
                </a:solidFill>
              </a:rPr>
              <a:t>78,3% des Internautes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265554" y="4073699"/>
            <a:ext cx="19182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rgbClr val="FF0000"/>
                </a:solidFill>
              </a:rPr>
              <a:t>75% des e-acheteurs </a:t>
            </a:r>
            <a:r>
              <a:rPr lang="fr-FR" sz="1200" b="1" dirty="0"/>
              <a:t>considèrent que les </a:t>
            </a:r>
            <a:r>
              <a:rPr lang="fr-FR" sz="1200" b="1" dirty="0">
                <a:solidFill>
                  <a:srgbClr val="FF0000"/>
                </a:solidFill>
              </a:rPr>
              <a:t>commerces de proximité devraient proposer une offre e-commerce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581418" y="2712742"/>
            <a:ext cx="2114575" cy="988962"/>
            <a:chOff x="3764315" y="1870966"/>
            <a:chExt cx="2114575" cy="988962"/>
          </a:xfrm>
        </p:grpSpPr>
        <p:sp>
          <p:nvSpPr>
            <p:cNvPr id="12" name="ZoneTexte 11"/>
            <p:cNvSpPr txBox="1"/>
            <p:nvPr/>
          </p:nvSpPr>
          <p:spPr>
            <a:xfrm>
              <a:off x="3764315" y="1870966"/>
              <a:ext cx="21145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200" b="1" dirty="0">
                  <a:solidFill>
                    <a:srgbClr val="FF0000"/>
                  </a:solidFill>
                </a:rPr>
                <a:t>80,1% </a:t>
              </a:r>
              <a:r>
                <a:rPr lang="fr-FR" sz="1200" b="1" dirty="0"/>
                <a:t>des paiements par </a:t>
              </a:r>
              <a:r>
                <a:rPr lang="fr-FR" sz="1200" b="1" dirty="0">
                  <a:solidFill>
                    <a:srgbClr val="FF0000"/>
                  </a:solidFill>
                </a:rPr>
                <a:t>Carte Bancaire</a:t>
              </a:r>
              <a:r>
                <a:rPr lang="fr-FR" sz="1200" b="1" dirty="0">
                  <a:solidFill>
                    <a:schemeClr val="tx2"/>
                  </a:solidFill>
                </a:rPr>
                <a:t> </a:t>
              </a:r>
              <a:r>
                <a:rPr lang="fr-FR" sz="1200" b="1" dirty="0"/>
                <a:t>et</a:t>
              </a:r>
              <a:r>
                <a:rPr lang="fr-FR" sz="12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fr-FR" sz="1200" b="1" dirty="0">
                  <a:solidFill>
                    <a:srgbClr val="FF0000"/>
                  </a:solidFill>
                </a:rPr>
                <a:t>11,5%</a:t>
              </a:r>
              <a:r>
                <a:rPr lang="fr-FR" sz="1200" b="1" dirty="0">
                  <a:solidFill>
                    <a:schemeClr val="tx2"/>
                  </a:solidFill>
                </a:rPr>
                <a:t> </a:t>
              </a:r>
              <a:r>
                <a:rPr lang="fr-FR" sz="1200" b="1" dirty="0"/>
                <a:t>par</a:t>
              </a:r>
              <a:r>
                <a:rPr lang="fr-FR" sz="12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fr-FR" sz="1200" b="1" dirty="0">
                  <a:solidFill>
                    <a:srgbClr val="FF0000"/>
                  </a:solidFill>
                </a:rPr>
                <a:t>portefeuille en ligne </a:t>
              </a:r>
              <a:r>
                <a:rPr lang="fr-FR" sz="1200" dirty="0"/>
                <a:t>en 2018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3779912" y="2398263"/>
              <a:ext cx="158417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200" dirty="0"/>
                <a:t>Montant moyen d’une transaction </a:t>
              </a:r>
              <a:r>
                <a:rPr lang="fr-FR" sz="1200" dirty="0">
                  <a:solidFill>
                    <a:srgbClr val="FF0000"/>
                  </a:solidFill>
                </a:rPr>
                <a:t>59 € </a:t>
              </a:r>
              <a:r>
                <a:rPr lang="fr-FR" sz="1200" dirty="0"/>
                <a:t>en 2019</a:t>
              </a:r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6882663" y="3085632"/>
            <a:ext cx="18462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rgbClr val="FF0000"/>
                </a:solidFill>
              </a:rPr>
              <a:t>200 650 sites marchands actifs </a:t>
            </a:r>
            <a:r>
              <a:rPr lang="fr-FR" sz="1200" b="1" dirty="0"/>
              <a:t>au T1 2020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1150841" y="4157746"/>
            <a:ext cx="613168" cy="593498"/>
            <a:chOff x="3094674" y="1695278"/>
            <a:chExt cx="613168" cy="593498"/>
          </a:xfrm>
        </p:grpSpPr>
        <p:sp>
          <p:nvSpPr>
            <p:cNvPr id="16" name="Freeform 19"/>
            <p:cNvSpPr>
              <a:spLocks noEditPoints="1"/>
            </p:cNvSpPr>
            <p:nvPr/>
          </p:nvSpPr>
          <p:spPr bwMode="auto">
            <a:xfrm>
              <a:off x="3147223" y="1695278"/>
              <a:ext cx="517714" cy="423719"/>
            </a:xfrm>
            <a:custGeom>
              <a:avLst/>
              <a:gdLst>
                <a:gd name="T0" fmla="*/ 98 w 129"/>
                <a:gd name="T1" fmla="*/ 18 h 106"/>
                <a:gd name="T2" fmla="*/ 78 w 129"/>
                <a:gd name="T3" fmla="*/ 2 h 106"/>
                <a:gd name="T4" fmla="*/ 70 w 129"/>
                <a:gd name="T5" fmla="*/ 25 h 106"/>
                <a:gd name="T6" fmla="*/ 80 w 129"/>
                <a:gd name="T7" fmla="*/ 8 h 106"/>
                <a:gd name="T8" fmla="*/ 96 w 129"/>
                <a:gd name="T9" fmla="*/ 14 h 106"/>
                <a:gd name="T10" fmla="*/ 85 w 129"/>
                <a:gd name="T11" fmla="*/ 29 h 106"/>
                <a:gd name="T12" fmla="*/ 79 w 129"/>
                <a:gd name="T13" fmla="*/ 49 h 106"/>
                <a:gd name="T14" fmla="*/ 64 w 129"/>
                <a:gd name="T15" fmla="*/ 24 h 106"/>
                <a:gd name="T16" fmla="*/ 51 w 129"/>
                <a:gd name="T17" fmla="*/ 42 h 106"/>
                <a:gd name="T18" fmla="*/ 57 w 129"/>
                <a:gd name="T19" fmla="*/ 38 h 106"/>
                <a:gd name="T20" fmla="*/ 76 w 129"/>
                <a:gd name="T21" fmla="*/ 40 h 106"/>
                <a:gd name="T22" fmla="*/ 74 w 129"/>
                <a:gd name="T23" fmla="*/ 43 h 106"/>
                <a:gd name="T24" fmla="*/ 42 w 129"/>
                <a:gd name="T25" fmla="*/ 37 h 106"/>
                <a:gd name="T26" fmla="*/ 52 w 129"/>
                <a:gd name="T27" fmla="*/ 98 h 106"/>
                <a:gd name="T28" fmla="*/ 116 w 129"/>
                <a:gd name="T29" fmla="*/ 74 h 106"/>
                <a:gd name="T30" fmla="*/ 9 w 129"/>
                <a:gd name="T31" fmla="*/ 106 h 106"/>
                <a:gd name="T32" fmla="*/ 102 w 129"/>
                <a:gd name="T33" fmla="*/ 34 h 106"/>
                <a:gd name="T34" fmla="*/ 117 w 129"/>
                <a:gd name="T35" fmla="*/ 38 h 106"/>
                <a:gd name="T36" fmla="*/ 107 w 129"/>
                <a:gd name="T37" fmla="*/ 52 h 106"/>
                <a:gd name="T38" fmla="*/ 95 w 129"/>
                <a:gd name="T39" fmla="*/ 40 h 106"/>
                <a:gd name="T40" fmla="*/ 107 w 129"/>
                <a:gd name="T41" fmla="*/ 24 h 106"/>
                <a:gd name="T42" fmla="*/ 110 w 129"/>
                <a:gd name="T43" fmla="*/ 63 h 106"/>
                <a:gd name="T44" fmla="*/ 115 w 129"/>
                <a:gd name="T45" fmla="*/ 57 h 106"/>
                <a:gd name="T46" fmla="*/ 101 w 129"/>
                <a:gd name="T47" fmla="*/ 61 h 106"/>
                <a:gd name="T48" fmla="*/ 101 w 129"/>
                <a:gd name="T49" fmla="*/ 54 h 106"/>
                <a:gd name="T50" fmla="*/ 87 w 129"/>
                <a:gd name="T51" fmla="*/ 89 h 106"/>
                <a:gd name="T52" fmla="*/ 86 w 129"/>
                <a:gd name="T53" fmla="*/ 46 h 106"/>
                <a:gd name="T54" fmla="*/ 37 w 129"/>
                <a:gd name="T55" fmla="*/ 11 h 106"/>
                <a:gd name="T56" fmla="*/ 52 w 129"/>
                <a:gd name="T57" fmla="*/ 19 h 106"/>
                <a:gd name="T58" fmla="*/ 52 w 129"/>
                <a:gd name="T59" fmla="*/ 13 h 106"/>
                <a:gd name="T60" fmla="*/ 52 w 129"/>
                <a:gd name="T61" fmla="*/ 19 h 106"/>
                <a:gd name="T62" fmla="*/ 32 w 129"/>
                <a:gd name="T63" fmla="*/ 14 h 106"/>
                <a:gd name="T64" fmla="*/ 42 w 129"/>
                <a:gd name="T65" fmla="*/ 29 h 106"/>
                <a:gd name="T66" fmla="*/ 43 w 129"/>
                <a:gd name="T67" fmla="*/ 37 h 106"/>
                <a:gd name="T68" fmla="*/ 84 w 129"/>
                <a:gd name="T69" fmla="*/ 73 h 106"/>
                <a:gd name="T70" fmla="*/ 64 w 129"/>
                <a:gd name="T71" fmla="*/ 59 h 106"/>
                <a:gd name="T72" fmla="*/ 56 w 129"/>
                <a:gd name="T73" fmla="*/ 58 h 106"/>
                <a:gd name="T74" fmla="*/ 61 w 129"/>
                <a:gd name="T75" fmla="*/ 63 h 106"/>
                <a:gd name="T76" fmla="*/ 33 w 129"/>
                <a:gd name="T77" fmla="*/ 40 h 106"/>
                <a:gd name="T78" fmla="*/ 21 w 129"/>
                <a:gd name="T79" fmla="*/ 24 h 106"/>
                <a:gd name="T80" fmla="*/ 11 w 129"/>
                <a:gd name="T81" fmla="*/ 43 h 106"/>
                <a:gd name="T82" fmla="*/ 11 w 129"/>
                <a:gd name="T83" fmla="*/ 37 h 106"/>
                <a:gd name="T84" fmla="*/ 12 w 129"/>
                <a:gd name="T85" fmla="*/ 43 h 106"/>
                <a:gd name="T86" fmla="*/ 27 w 129"/>
                <a:gd name="T87" fmla="*/ 54 h 106"/>
                <a:gd name="T88" fmla="*/ 41 w 129"/>
                <a:gd name="T89" fmla="*/ 85 h 106"/>
                <a:gd name="T90" fmla="*/ 21 w 129"/>
                <a:gd name="T91" fmla="*/ 59 h 106"/>
                <a:gd name="T92" fmla="*/ 2 w 129"/>
                <a:gd name="T9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9" h="106">
                  <a:moveTo>
                    <a:pt x="91" y="27"/>
                  </a:moveTo>
                  <a:cubicBezTo>
                    <a:pt x="93" y="28"/>
                    <a:pt x="96" y="29"/>
                    <a:pt x="100" y="25"/>
                  </a:cubicBezTo>
                  <a:cubicBezTo>
                    <a:pt x="100" y="25"/>
                    <a:pt x="96" y="24"/>
                    <a:pt x="98" y="18"/>
                  </a:cubicBezTo>
                  <a:cubicBezTo>
                    <a:pt x="99" y="12"/>
                    <a:pt x="95" y="0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3" y="0"/>
                    <a:pt x="80" y="1"/>
                    <a:pt x="78" y="2"/>
                  </a:cubicBezTo>
                  <a:moveTo>
                    <a:pt x="74" y="7"/>
                  </a:moveTo>
                  <a:cubicBezTo>
                    <a:pt x="73" y="11"/>
                    <a:pt x="72" y="15"/>
                    <a:pt x="73" y="18"/>
                  </a:cubicBezTo>
                  <a:cubicBezTo>
                    <a:pt x="74" y="24"/>
                    <a:pt x="70" y="25"/>
                    <a:pt x="70" y="25"/>
                  </a:cubicBezTo>
                  <a:cubicBezTo>
                    <a:pt x="76" y="30"/>
                    <a:pt x="80" y="26"/>
                    <a:pt x="80" y="26"/>
                  </a:cubicBezTo>
                  <a:moveTo>
                    <a:pt x="90" y="15"/>
                  </a:moveTo>
                  <a:cubicBezTo>
                    <a:pt x="88" y="14"/>
                    <a:pt x="84" y="13"/>
                    <a:pt x="80" y="8"/>
                  </a:cubicBezTo>
                  <a:moveTo>
                    <a:pt x="95" y="19"/>
                  </a:moveTo>
                  <a:cubicBezTo>
                    <a:pt x="96" y="19"/>
                    <a:pt x="97" y="18"/>
                    <a:pt x="97" y="17"/>
                  </a:cubicBezTo>
                  <a:cubicBezTo>
                    <a:pt x="97" y="15"/>
                    <a:pt x="97" y="14"/>
                    <a:pt x="96" y="14"/>
                  </a:cubicBezTo>
                  <a:moveTo>
                    <a:pt x="86" y="29"/>
                  </a:moveTo>
                  <a:cubicBezTo>
                    <a:pt x="90" y="29"/>
                    <a:pt x="94" y="25"/>
                    <a:pt x="95" y="19"/>
                  </a:cubicBezTo>
                  <a:moveTo>
                    <a:pt x="85" y="29"/>
                  </a:moveTo>
                  <a:cubicBezTo>
                    <a:pt x="81" y="29"/>
                    <a:pt x="77" y="25"/>
                    <a:pt x="76" y="19"/>
                  </a:cubicBezTo>
                  <a:moveTo>
                    <a:pt x="70" y="51"/>
                  </a:moveTo>
                  <a:cubicBezTo>
                    <a:pt x="71" y="51"/>
                    <a:pt x="75" y="52"/>
                    <a:pt x="79" y="49"/>
                  </a:cubicBezTo>
                  <a:cubicBezTo>
                    <a:pt x="79" y="49"/>
                    <a:pt x="75" y="48"/>
                    <a:pt x="76" y="42"/>
                  </a:cubicBezTo>
                  <a:cubicBezTo>
                    <a:pt x="78" y="36"/>
                    <a:pt x="73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1" y="24"/>
                    <a:pt x="59" y="25"/>
                    <a:pt x="57" y="26"/>
                  </a:cubicBezTo>
                  <a:moveTo>
                    <a:pt x="53" y="31"/>
                  </a:moveTo>
                  <a:cubicBezTo>
                    <a:pt x="51" y="35"/>
                    <a:pt x="51" y="39"/>
                    <a:pt x="51" y="42"/>
                  </a:cubicBezTo>
                  <a:cubicBezTo>
                    <a:pt x="53" y="48"/>
                    <a:pt x="49" y="49"/>
                    <a:pt x="49" y="49"/>
                  </a:cubicBezTo>
                  <a:cubicBezTo>
                    <a:pt x="54" y="53"/>
                    <a:pt x="58" y="50"/>
                    <a:pt x="58" y="50"/>
                  </a:cubicBezTo>
                  <a:moveTo>
                    <a:pt x="57" y="38"/>
                  </a:moveTo>
                  <a:cubicBezTo>
                    <a:pt x="59" y="38"/>
                    <a:pt x="63" y="36"/>
                    <a:pt x="68" y="32"/>
                  </a:cubicBezTo>
                  <a:moveTo>
                    <a:pt x="74" y="43"/>
                  </a:moveTo>
                  <a:cubicBezTo>
                    <a:pt x="75" y="43"/>
                    <a:pt x="76" y="42"/>
                    <a:pt x="76" y="40"/>
                  </a:cubicBezTo>
                  <a:cubicBezTo>
                    <a:pt x="76" y="39"/>
                    <a:pt x="75" y="38"/>
                    <a:pt x="74" y="38"/>
                  </a:cubicBezTo>
                  <a:moveTo>
                    <a:pt x="64" y="52"/>
                  </a:moveTo>
                  <a:cubicBezTo>
                    <a:pt x="69" y="52"/>
                    <a:pt x="72" y="49"/>
                    <a:pt x="74" y="43"/>
                  </a:cubicBezTo>
                  <a:moveTo>
                    <a:pt x="64" y="52"/>
                  </a:moveTo>
                  <a:cubicBezTo>
                    <a:pt x="60" y="52"/>
                    <a:pt x="56" y="49"/>
                    <a:pt x="55" y="43"/>
                  </a:cubicBezTo>
                  <a:moveTo>
                    <a:pt x="42" y="37"/>
                  </a:moveTo>
                  <a:cubicBezTo>
                    <a:pt x="42" y="54"/>
                    <a:pt x="42" y="54"/>
                    <a:pt x="42" y="54"/>
                  </a:cubicBezTo>
                  <a:moveTo>
                    <a:pt x="52" y="70"/>
                  </a:moveTo>
                  <a:cubicBezTo>
                    <a:pt x="52" y="98"/>
                    <a:pt x="52" y="98"/>
                    <a:pt x="52" y="98"/>
                  </a:cubicBezTo>
                  <a:moveTo>
                    <a:pt x="74" y="75"/>
                  </a:moveTo>
                  <a:cubicBezTo>
                    <a:pt x="74" y="84"/>
                    <a:pt x="74" y="84"/>
                    <a:pt x="74" y="84"/>
                  </a:cubicBezTo>
                  <a:moveTo>
                    <a:pt x="116" y="74"/>
                  </a:moveTo>
                  <a:cubicBezTo>
                    <a:pt x="116" y="101"/>
                    <a:pt x="116" y="101"/>
                    <a:pt x="116" y="101"/>
                  </a:cubicBezTo>
                  <a:moveTo>
                    <a:pt x="9" y="72"/>
                  </a:moveTo>
                  <a:cubicBezTo>
                    <a:pt x="9" y="106"/>
                    <a:pt x="9" y="106"/>
                    <a:pt x="9" y="106"/>
                  </a:cubicBezTo>
                  <a:moveTo>
                    <a:pt x="113" y="35"/>
                  </a:moveTo>
                  <a:cubicBezTo>
                    <a:pt x="113" y="35"/>
                    <a:pt x="107" y="37"/>
                    <a:pt x="103" y="31"/>
                  </a:cubicBezTo>
                  <a:cubicBezTo>
                    <a:pt x="102" y="34"/>
                    <a:pt x="102" y="34"/>
                    <a:pt x="102" y="34"/>
                  </a:cubicBezTo>
                  <a:moveTo>
                    <a:pt x="117" y="43"/>
                  </a:moveTo>
                  <a:cubicBezTo>
                    <a:pt x="118" y="43"/>
                    <a:pt x="119" y="42"/>
                    <a:pt x="119" y="40"/>
                  </a:cubicBezTo>
                  <a:cubicBezTo>
                    <a:pt x="119" y="39"/>
                    <a:pt x="118" y="38"/>
                    <a:pt x="117" y="38"/>
                  </a:cubicBezTo>
                  <a:moveTo>
                    <a:pt x="117" y="37"/>
                  </a:moveTo>
                  <a:cubicBezTo>
                    <a:pt x="117" y="30"/>
                    <a:pt x="112" y="24"/>
                    <a:pt x="107" y="24"/>
                  </a:cubicBezTo>
                  <a:moveTo>
                    <a:pt x="107" y="52"/>
                  </a:moveTo>
                  <a:cubicBezTo>
                    <a:pt x="111" y="52"/>
                    <a:pt x="115" y="49"/>
                    <a:pt x="116" y="43"/>
                  </a:cubicBezTo>
                  <a:moveTo>
                    <a:pt x="97" y="43"/>
                  </a:moveTo>
                  <a:cubicBezTo>
                    <a:pt x="96" y="43"/>
                    <a:pt x="95" y="42"/>
                    <a:pt x="95" y="40"/>
                  </a:cubicBezTo>
                  <a:cubicBezTo>
                    <a:pt x="95" y="39"/>
                    <a:pt x="96" y="38"/>
                    <a:pt x="97" y="38"/>
                  </a:cubicBezTo>
                  <a:moveTo>
                    <a:pt x="97" y="37"/>
                  </a:moveTo>
                  <a:cubicBezTo>
                    <a:pt x="97" y="30"/>
                    <a:pt x="102" y="24"/>
                    <a:pt x="107" y="24"/>
                  </a:cubicBezTo>
                  <a:moveTo>
                    <a:pt x="107" y="52"/>
                  </a:moveTo>
                  <a:cubicBezTo>
                    <a:pt x="102" y="52"/>
                    <a:pt x="99" y="49"/>
                    <a:pt x="98" y="43"/>
                  </a:cubicBezTo>
                  <a:moveTo>
                    <a:pt x="110" y="63"/>
                  </a:moveTo>
                  <a:cubicBezTo>
                    <a:pt x="107" y="59"/>
                    <a:pt x="107" y="59"/>
                    <a:pt x="107" y="59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15" y="57"/>
                    <a:pt x="115" y="57"/>
                    <a:pt x="115" y="57"/>
                  </a:cubicBezTo>
                  <a:cubicBezTo>
                    <a:pt x="129" y="62"/>
                    <a:pt x="126" y="73"/>
                    <a:pt x="126" y="73"/>
                  </a:cubicBezTo>
                  <a:cubicBezTo>
                    <a:pt x="126" y="90"/>
                    <a:pt x="126" y="90"/>
                    <a:pt x="126" y="90"/>
                  </a:cubicBezTo>
                  <a:moveTo>
                    <a:pt x="101" y="61"/>
                  </a:moveTo>
                  <a:cubicBezTo>
                    <a:pt x="103" y="63"/>
                    <a:pt x="103" y="63"/>
                    <a:pt x="103" y="63"/>
                  </a:cubicBezTo>
                  <a:cubicBezTo>
                    <a:pt x="106" y="59"/>
                    <a:pt x="106" y="59"/>
                    <a:pt x="106" y="59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85" y="63"/>
                    <a:pt x="87" y="73"/>
                    <a:pt x="87" y="73"/>
                  </a:cubicBezTo>
                  <a:cubicBezTo>
                    <a:pt x="87" y="89"/>
                    <a:pt x="87" y="89"/>
                    <a:pt x="87" y="89"/>
                  </a:cubicBezTo>
                  <a:moveTo>
                    <a:pt x="91" y="32"/>
                  </a:moveTo>
                  <a:cubicBezTo>
                    <a:pt x="86" y="37"/>
                    <a:pt x="86" y="37"/>
                    <a:pt x="86" y="37"/>
                  </a:cubicBezTo>
                  <a:cubicBezTo>
                    <a:pt x="86" y="46"/>
                    <a:pt x="86" y="46"/>
                    <a:pt x="86" y="46"/>
                  </a:cubicBezTo>
                  <a:moveTo>
                    <a:pt x="79" y="32"/>
                  </a:moveTo>
                  <a:cubicBezTo>
                    <a:pt x="85" y="37"/>
                    <a:pt x="85" y="37"/>
                    <a:pt x="85" y="37"/>
                  </a:cubicBezTo>
                  <a:moveTo>
                    <a:pt x="37" y="11"/>
                  </a:moveTo>
                  <a:cubicBezTo>
                    <a:pt x="37" y="11"/>
                    <a:pt x="42" y="13"/>
                    <a:pt x="46" y="7"/>
                  </a:cubicBezTo>
                  <a:cubicBezTo>
                    <a:pt x="47" y="10"/>
                    <a:pt x="47" y="10"/>
                    <a:pt x="47" y="10"/>
                  </a:cubicBezTo>
                  <a:moveTo>
                    <a:pt x="52" y="19"/>
                  </a:moveTo>
                  <a:cubicBezTo>
                    <a:pt x="53" y="19"/>
                    <a:pt x="54" y="18"/>
                    <a:pt x="54" y="16"/>
                  </a:cubicBezTo>
                  <a:cubicBezTo>
                    <a:pt x="54" y="15"/>
                    <a:pt x="54" y="14"/>
                    <a:pt x="52" y="14"/>
                  </a:cubicBezTo>
                  <a:moveTo>
                    <a:pt x="52" y="13"/>
                  </a:moveTo>
                  <a:cubicBezTo>
                    <a:pt x="52" y="6"/>
                    <a:pt x="48" y="1"/>
                    <a:pt x="43" y="1"/>
                  </a:cubicBezTo>
                  <a:moveTo>
                    <a:pt x="43" y="29"/>
                  </a:moveTo>
                  <a:cubicBezTo>
                    <a:pt x="47" y="29"/>
                    <a:pt x="50" y="25"/>
                    <a:pt x="52" y="19"/>
                  </a:cubicBezTo>
                  <a:moveTo>
                    <a:pt x="32" y="19"/>
                  </a:moveTo>
                  <a:cubicBezTo>
                    <a:pt x="31" y="19"/>
                    <a:pt x="30" y="18"/>
                    <a:pt x="30" y="16"/>
                  </a:cubicBezTo>
                  <a:cubicBezTo>
                    <a:pt x="30" y="15"/>
                    <a:pt x="31" y="14"/>
                    <a:pt x="32" y="14"/>
                  </a:cubicBezTo>
                  <a:moveTo>
                    <a:pt x="32" y="13"/>
                  </a:moveTo>
                  <a:cubicBezTo>
                    <a:pt x="33" y="6"/>
                    <a:pt x="37" y="1"/>
                    <a:pt x="42" y="1"/>
                  </a:cubicBezTo>
                  <a:moveTo>
                    <a:pt x="42" y="29"/>
                  </a:moveTo>
                  <a:cubicBezTo>
                    <a:pt x="38" y="29"/>
                    <a:pt x="34" y="25"/>
                    <a:pt x="33" y="19"/>
                  </a:cubicBezTo>
                  <a:moveTo>
                    <a:pt x="48" y="32"/>
                  </a:moveTo>
                  <a:cubicBezTo>
                    <a:pt x="43" y="37"/>
                    <a:pt x="43" y="37"/>
                    <a:pt x="43" y="37"/>
                  </a:cubicBezTo>
                  <a:moveTo>
                    <a:pt x="36" y="32"/>
                  </a:moveTo>
                  <a:cubicBezTo>
                    <a:pt x="42" y="37"/>
                    <a:pt x="42" y="37"/>
                    <a:pt x="42" y="37"/>
                  </a:cubicBezTo>
                  <a:moveTo>
                    <a:pt x="84" y="73"/>
                  </a:moveTo>
                  <a:cubicBezTo>
                    <a:pt x="84" y="73"/>
                    <a:pt x="86" y="62"/>
                    <a:pt x="72" y="5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7" y="63"/>
                    <a:pt x="67" y="63"/>
                    <a:pt x="67" y="63"/>
                  </a:cubicBezTo>
                  <a:moveTo>
                    <a:pt x="45" y="73"/>
                  </a:moveTo>
                  <a:cubicBezTo>
                    <a:pt x="45" y="73"/>
                    <a:pt x="42" y="63"/>
                    <a:pt x="56" y="58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8" y="61"/>
                    <a:pt x="58" y="61"/>
                    <a:pt x="58" y="61"/>
                  </a:cubicBezTo>
                  <a:moveTo>
                    <a:pt x="31" y="43"/>
                  </a:moveTo>
                  <a:cubicBezTo>
                    <a:pt x="32" y="43"/>
                    <a:pt x="33" y="42"/>
                    <a:pt x="33" y="40"/>
                  </a:cubicBezTo>
                  <a:cubicBezTo>
                    <a:pt x="33" y="39"/>
                    <a:pt x="32" y="38"/>
                    <a:pt x="31" y="38"/>
                  </a:cubicBezTo>
                  <a:moveTo>
                    <a:pt x="31" y="37"/>
                  </a:moveTo>
                  <a:cubicBezTo>
                    <a:pt x="31" y="30"/>
                    <a:pt x="27" y="24"/>
                    <a:pt x="21" y="24"/>
                  </a:cubicBezTo>
                  <a:moveTo>
                    <a:pt x="21" y="52"/>
                  </a:moveTo>
                  <a:cubicBezTo>
                    <a:pt x="26" y="52"/>
                    <a:pt x="29" y="49"/>
                    <a:pt x="31" y="43"/>
                  </a:cubicBezTo>
                  <a:moveTo>
                    <a:pt x="11" y="43"/>
                  </a:moveTo>
                  <a:cubicBezTo>
                    <a:pt x="10" y="43"/>
                    <a:pt x="9" y="42"/>
                    <a:pt x="9" y="40"/>
                  </a:cubicBezTo>
                  <a:cubicBezTo>
                    <a:pt x="9" y="39"/>
                    <a:pt x="10" y="38"/>
                    <a:pt x="11" y="38"/>
                  </a:cubicBezTo>
                  <a:moveTo>
                    <a:pt x="11" y="37"/>
                  </a:moveTo>
                  <a:cubicBezTo>
                    <a:pt x="12" y="30"/>
                    <a:pt x="16" y="24"/>
                    <a:pt x="21" y="24"/>
                  </a:cubicBezTo>
                  <a:moveTo>
                    <a:pt x="21" y="52"/>
                  </a:moveTo>
                  <a:cubicBezTo>
                    <a:pt x="17" y="52"/>
                    <a:pt x="13" y="49"/>
                    <a:pt x="12" y="43"/>
                  </a:cubicBezTo>
                  <a:moveTo>
                    <a:pt x="25" y="63"/>
                  </a:moveTo>
                  <a:cubicBezTo>
                    <a:pt x="22" y="59"/>
                    <a:pt x="22" y="59"/>
                    <a:pt x="22" y="59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3" y="62"/>
                    <a:pt x="41" y="73"/>
                    <a:pt x="41" y="73"/>
                  </a:cubicBezTo>
                  <a:cubicBezTo>
                    <a:pt x="41" y="85"/>
                    <a:pt x="41" y="85"/>
                    <a:pt x="41" y="85"/>
                  </a:cubicBezTo>
                  <a:moveTo>
                    <a:pt x="15" y="61"/>
                  </a:moveTo>
                  <a:cubicBezTo>
                    <a:pt x="18" y="63"/>
                    <a:pt x="18" y="63"/>
                    <a:pt x="18" y="63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0" y="63"/>
                    <a:pt x="2" y="73"/>
                    <a:pt x="2" y="73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2" y="89"/>
                    <a:pt x="0" y="99"/>
                    <a:pt x="9" y="99"/>
                  </a:cubicBezTo>
                </a:path>
              </a:pathLst>
            </a:custGeom>
            <a:noFill/>
            <a:ln w="317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20"/>
            <p:cNvSpPr>
              <a:spLocks noEditPoints="1"/>
            </p:cNvSpPr>
            <p:nvPr/>
          </p:nvSpPr>
          <p:spPr bwMode="auto">
            <a:xfrm>
              <a:off x="3094674" y="1737086"/>
              <a:ext cx="613168" cy="551690"/>
            </a:xfrm>
            <a:custGeom>
              <a:avLst/>
              <a:gdLst>
                <a:gd name="T0" fmla="*/ 141 w 141"/>
                <a:gd name="T1" fmla="*/ 57 h 127"/>
                <a:gd name="T2" fmla="*/ 71 w 141"/>
                <a:gd name="T3" fmla="*/ 116 h 127"/>
                <a:gd name="T4" fmla="*/ 0 w 141"/>
                <a:gd name="T5" fmla="*/ 45 h 127"/>
                <a:gd name="T6" fmla="*/ 17 w 141"/>
                <a:gd name="T7" fmla="*/ 0 h 127"/>
                <a:gd name="T8" fmla="*/ 114 w 141"/>
                <a:gd name="T9" fmla="*/ 115 h 127"/>
                <a:gd name="T10" fmla="*/ 105 w 141"/>
                <a:gd name="T11" fmla="*/ 120 h 127"/>
                <a:gd name="T12" fmla="*/ 90 w 141"/>
                <a:gd name="T13" fmla="*/ 125 h 127"/>
                <a:gd name="T14" fmla="*/ 71 w 141"/>
                <a:gd name="T15" fmla="*/ 127 h 127"/>
                <a:gd name="T16" fmla="*/ 52 w 141"/>
                <a:gd name="T17" fmla="*/ 125 h 127"/>
                <a:gd name="T18" fmla="*/ 41 w 141"/>
                <a:gd name="T19" fmla="*/ 122 h 127"/>
                <a:gd name="T20" fmla="*/ 22 w 141"/>
                <a:gd name="T21" fmla="*/ 11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27">
                  <a:moveTo>
                    <a:pt x="141" y="57"/>
                  </a:moveTo>
                  <a:cubicBezTo>
                    <a:pt x="135" y="91"/>
                    <a:pt x="106" y="116"/>
                    <a:pt x="71" y="116"/>
                  </a:cubicBezTo>
                  <a:cubicBezTo>
                    <a:pt x="32" y="116"/>
                    <a:pt x="0" y="84"/>
                    <a:pt x="0" y="45"/>
                  </a:cubicBezTo>
                  <a:cubicBezTo>
                    <a:pt x="0" y="28"/>
                    <a:pt x="6" y="12"/>
                    <a:pt x="17" y="0"/>
                  </a:cubicBezTo>
                  <a:moveTo>
                    <a:pt x="114" y="115"/>
                  </a:moveTo>
                  <a:cubicBezTo>
                    <a:pt x="111" y="117"/>
                    <a:pt x="108" y="118"/>
                    <a:pt x="105" y="120"/>
                  </a:cubicBezTo>
                  <a:moveTo>
                    <a:pt x="90" y="125"/>
                  </a:moveTo>
                  <a:cubicBezTo>
                    <a:pt x="84" y="126"/>
                    <a:pt x="78" y="127"/>
                    <a:pt x="71" y="127"/>
                  </a:cubicBezTo>
                  <a:cubicBezTo>
                    <a:pt x="64" y="127"/>
                    <a:pt x="58" y="126"/>
                    <a:pt x="52" y="125"/>
                  </a:cubicBezTo>
                  <a:moveTo>
                    <a:pt x="41" y="122"/>
                  </a:moveTo>
                  <a:cubicBezTo>
                    <a:pt x="35" y="119"/>
                    <a:pt x="28" y="115"/>
                    <a:pt x="22" y="111"/>
                  </a:cubicBezTo>
                </a:path>
              </a:pathLst>
            </a:custGeom>
            <a:noFill/>
            <a:ln w="317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3087705" y="2993630"/>
            <a:ext cx="430213" cy="338137"/>
            <a:chOff x="4649788" y="2524126"/>
            <a:chExt cx="430213" cy="338137"/>
          </a:xfrm>
        </p:grpSpPr>
        <p:grpSp>
          <p:nvGrpSpPr>
            <p:cNvPr id="19" name="Groupe 18"/>
            <p:cNvGrpSpPr/>
            <p:nvPr/>
          </p:nvGrpSpPr>
          <p:grpSpPr>
            <a:xfrm>
              <a:off x="4791076" y="2524126"/>
              <a:ext cx="288925" cy="268288"/>
              <a:chOff x="4791076" y="2524126"/>
              <a:chExt cx="288925" cy="268288"/>
            </a:xfrm>
          </p:grpSpPr>
          <p:sp>
            <p:nvSpPr>
              <p:cNvPr id="27" name="Freeform 239"/>
              <p:cNvSpPr>
                <a:spLocks/>
              </p:cNvSpPr>
              <p:nvPr/>
            </p:nvSpPr>
            <p:spPr bwMode="auto">
              <a:xfrm>
                <a:off x="4791076" y="2657476"/>
                <a:ext cx="79375" cy="134938"/>
              </a:xfrm>
              <a:custGeom>
                <a:avLst/>
                <a:gdLst>
                  <a:gd name="T0" fmla="*/ 45 w 45"/>
                  <a:gd name="T1" fmla="*/ 73 h 74"/>
                  <a:gd name="T2" fmla="*/ 33 w 45"/>
                  <a:gd name="T3" fmla="*/ 67 h 74"/>
                  <a:gd name="T4" fmla="*/ 0 w 45"/>
                  <a:gd name="T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74">
                    <a:moveTo>
                      <a:pt x="45" y="73"/>
                    </a:moveTo>
                    <a:cubicBezTo>
                      <a:pt x="40" y="74"/>
                      <a:pt x="35" y="72"/>
                      <a:pt x="33" y="6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" name="Freeform 240"/>
              <p:cNvSpPr>
                <a:spLocks/>
              </p:cNvSpPr>
              <p:nvPr/>
            </p:nvSpPr>
            <p:spPr bwMode="auto">
              <a:xfrm>
                <a:off x="4835526" y="2524126"/>
                <a:ext cx="244475" cy="233363"/>
              </a:xfrm>
              <a:custGeom>
                <a:avLst/>
                <a:gdLst>
                  <a:gd name="T0" fmla="*/ 0 w 140"/>
                  <a:gd name="T1" fmla="*/ 47 h 127"/>
                  <a:gd name="T2" fmla="*/ 89 w 140"/>
                  <a:gd name="T3" fmla="*/ 3 h 127"/>
                  <a:gd name="T4" fmla="*/ 105 w 140"/>
                  <a:gd name="T5" fmla="*/ 8 h 127"/>
                  <a:gd name="T6" fmla="*/ 138 w 140"/>
                  <a:gd name="T7" fmla="*/ 75 h 127"/>
                  <a:gd name="T8" fmla="*/ 132 w 140"/>
                  <a:gd name="T9" fmla="*/ 90 h 127"/>
                  <a:gd name="T10" fmla="*/ 57 w 140"/>
                  <a:gd name="T11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127">
                    <a:moveTo>
                      <a:pt x="0" y="47"/>
                    </a:moveTo>
                    <a:cubicBezTo>
                      <a:pt x="89" y="3"/>
                      <a:pt x="89" y="3"/>
                      <a:pt x="89" y="3"/>
                    </a:cubicBezTo>
                    <a:cubicBezTo>
                      <a:pt x="95" y="0"/>
                      <a:pt x="102" y="3"/>
                      <a:pt x="105" y="8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40" y="81"/>
                      <a:pt x="138" y="88"/>
                      <a:pt x="132" y="90"/>
                    </a:cubicBezTo>
                    <a:cubicBezTo>
                      <a:pt x="57" y="127"/>
                      <a:pt x="57" y="127"/>
                      <a:pt x="57" y="127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" name="Line 241"/>
              <p:cNvSpPr>
                <a:spLocks noChangeShapeType="1"/>
              </p:cNvSpPr>
              <p:nvPr/>
            </p:nvSpPr>
            <p:spPr bwMode="auto">
              <a:xfrm flipV="1">
                <a:off x="4849813" y="2562226"/>
                <a:ext cx="176213" cy="90488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" name="Line 242"/>
              <p:cNvSpPr>
                <a:spLocks noChangeShapeType="1"/>
              </p:cNvSpPr>
              <p:nvPr/>
            </p:nvSpPr>
            <p:spPr bwMode="auto">
              <a:xfrm flipH="1">
                <a:off x="4819651" y="2600326"/>
                <a:ext cx="223838" cy="117475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Line 243"/>
              <p:cNvSpPr>
                <a:spLocks noChangeShapeType="1"/>
              </p:cNvSpPr>
              <p:nvPr/>
            </p:nvSpPr>
            <p:spPr bwMode="auto">
              <a:xfrm flipV="1">
                <a:off x="4862513" y="2719388"/>
                <a:ext cx="25400" cy="12700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" name="Line 244"/>
              <p:cNvSpPr>
                <a:spLocks noChangeShapeType="1"/>
              </p:cNvSpPr>
              <p:nvPr/>
            </p:nvSpPr>
            <p:spPr bwMode="auto">
              <a:xfrm flipV="1">
                <a:off x="4867276" y="2722563"/>
                <a:ext cx="52388" cy="28575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" name="Freeform 245"/>
              <p:cNvSpPr>
                <a:spLocks/>
              </p:cNvSpPr>
              <p:nvPr/>
            </p:nvSpPr>
            <p:spPr bwMode="auto">
              <a:xfrm>
                <a:off x="4981576" y="2638426"/>
                <a:ext cx="60325" cy="49213"/>
              </a:xfrm>
              <a:custGeom>
                <a:avLst/>
                <a:gdLst>
                  <a:gd name="T0" fmla="*/ 38 w 38"/>
                  <a:gd name="T1" fmla="*/ 15 h 31"/>
                  <a:gd name="T2" fmla="*/ 7 w 38"/>
                  <a:gd name="T3" fmla="*/ 31 h 31"/>
                  <a:gd name="T4" fmla="*/ 0 w 38"/>
                  <a:gd name="T5" fmla="*/ 16 h 31"/>
                  <a:gd name="T6" fmla="*/ 32 w 38"/>
                  <a:gd name="T7" fmla="*/ 0 h 31"/>
                  <a:gd name="T8" fmla="*/ 38 w 38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1">
                    <a:moveTo>
                      <a:pt x="38" y="15"/>
                    </a:moveTo>
                    <a:lnTo>
                      <a:pt x="7" y="31"/>
                    </a:lnTo>
                    <a:lnTo>
                      <a:pt x="0" y="16"/>
                    </a:lnTo>
                    <a:lnTo>
                      <a:pt x="32" y="0"/>
                    </a:lnTo>
                    <a:lnTo>
                      <a:pt x="38" y="15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20" name="Groupe 19"/>
            <p:cNvGrpSpPr/>
            <p:nvPr/>
          </p:nvGrpSpPr>
          <p:grpSpPr>
            <a:xfrm>
              <a:off x="4649788" y="2587626"/>
              <a:ext cx="327026" cy="274637"/>
              <a:chOff x="4649788" y="2587626"/>
              <a:chExt cx="327026" cy="274637"/>
            </a:xfrm>
          </p:grpSpPr>
          <p:sp>
            <p:nvSpPr>
              <p:cNvPr id="21" name="Freeform 246"/>
              <p:cNvSpPr>
                <a:spLocks/>
              </p:cNvSpPr>
              <p:nvPr/>
            </p:nvSpPr>
            <p:spPr bwMode="auto">
              <a:xfrm>
                <a:off x="4678363" y="2587626"/>
                <a:ext cx="192088" cy="153988"/>
              </a:xfrm>
              <a:custGeom>
                <a:avLst/>
                <a:gdLst>
                  <a:gd name="T0" fmla="*/ 0 w 110"/>
                  <a:gd name="T1" fmla="*/ 84 h 84"/>
                  <a:gd name="T2" fmla="*/ 25 w 110"/>
                  <a:gd name="T3" fmla="*/ 22 h 84"/>
                  <a:gd name="T4" fmla="*/ 66 w 110"/>
                  <a:gd name="T5" fmla="*/ 0 h 84"/>
                  <a:gd name="T6" fmla="*/ 110 w 110"/>
                  <a:gd name="T7" fmla="*/ 24 h 84"/>
                  <a:gd name="T8" fmla="*/ 50 w 110"/>
                  <a:gd name="T9" fmla="*/ 3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4">
                    <a:moveTo>
                      <a:pt x="0" y="84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10" y="24"/>
                      <a:pt x="95" y="53"/>
                      <a:pt x="50" y="32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" name="Line 247"/>
              <p:cNvSpPr>
                <a:spLocks noChangeShapeType="1"/>
              </p:cNvSpPr>
              <p:nvPr/>
            </p:nvSpPr>
            <p:spPr bwMode="auto">
              <a:xfrm flipH="1">
                <a:off x="4649788" y="2717801"/>
                <a:ext cx="34925" cy="0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" name="Line 248"/>
              <p:cNvSpPr>
                <a:spLocks noChangeShapeType="1"/>
              </p:cNvSpPr>
              <p:nvPr/>
            </p:nvSpPr>
            <p:spPr bwMode="auto">
              <a:xfrm flipH="1" flipV="1">
                <a:off x="4716463" y="2855913"/>
                <a:ext cx="87313" cy="1588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" name="Freeform 249"/>
              <p:cNvSpPr>
                <a:spLocks/>
              </p:cNvSpPr>
              <p:nvPr/>
            </p:nvSpPr>
            <p:spPr bwMode="auto">
              <a:xfrm>
                <a:off x="4832351" y="2811463"/>
                <a:ext cx="107950" cy="50800"/>
              </a:xfrm>
              <a:custGeom>
                <a:avLst/>
                <a:gdLst>
                  <a:gd name="T0" fmla="*/ 48 w 62"/>
                  <a:gd name="T1" fmla="*/ 28 h 28"/>
                  <a:gd name="T2" fmla="*/ 14 w 62"/>
                  <a:gd name="T3" fmla="*/ 28 h 28"/>
                  <a:gd name="T4" fmla="*/ 0 w 62"/>
                  <a:gd name="T5" fmla="*/ 14 h 28"/>
                  <a:gd name="T6" fmla="*/ 0 w 62"/>
                  <a:gd name="T7" fmla="*/ 14 h 28"/>
                  <a:gd name="T8" fmla="*/ 14 w 62"/>
                  <a:gd name="T9" fmla="*/ 0 h 28"/>
                  <a:gd name="T10" fmla="*/ 48 w 62"/>
                  <a:gd name="T11" fmla="*/ 0 h 28"/>
                  <a:gd name="T12" fmla="*/ 62 w 62"/>
                  <a:gd name="T13" fmla="*/ 14 h 28"/>
                  <a:gd name="T14" fmla="*/ 62 w 62"/>
                  <a:gd name="T15" fmla="*/ 14 h 28"/>
                  <a:gd name="T16" fmla="*/ 48 w 62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28">
                    <a:moveTo>
                      <a:pt x="48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7" y="28"/>
                      <a:pt x="0" y="21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5" y="0"/>
                      <a:pt x="62" y="6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21"/>
                      <a:pt x="55" y="28"/>
                      <a:pt x="48" y="2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" name="Freeform 250"/>
              <p:cNvSpPr>
                <a:spLocks/>
              </p:cNvSpPr>
              <p:nvPr/>
            </p:nvSpPr>
            <p:spPr bwMode="auto">
              <a:xfrm>
                <a:off x="4870451" y="2757488"/>
                <a:ext cx="106363" cy="52388"/>
              </a:xfrm>
              <a:custGeom>
                <a:avLst/>
                <a:gdLst>
                  <a:gd name="T0" fmla="*/ 47 w 61"/>
                  <a:gd name="T1" fmla="*/ 28 h 28"/>
                  <a:gd name="T2" fmla="*/ 14 w 61"/>
                  <a:gd name="T3" fmla="*/ 28 h 28"/>
                  <a:gd name="T4" fmla="*/ 0 w 61"/>
                  <a:gd name="T5" fmla="*/ 14 h 28"/>
                  <a:gd name="T6" fmla="*/ 0 w 61"/>
                  <a:gd name="T7" fmla="*/ 14 h 28"/>
                  <a:gd name="T8" fmla="*/ 14 w 61"/>
                  <a:gd name="T9" fmla="*/ 0 h 28"/>
                  <a:gd name="T10" fmla="*/ 47 w 61"/>
                  <a:gd name="T11" fmla="*/ 0 h 28"/>
                  <a:gd name="T12" fmla="*/ 61 w 61"/>
                  <a:gd name="T13" fmla="*/ 14 h 28"/>
                  <a:gd name="T14" fmla="*/ 61 w 61"/>
                  <a:gd name="T15" fmla="*/ 14 h 28"/>
                  <a:gd name="T16" fmla="*/ 47 w 61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28">
                    <a:moveTo>
                      <a:pt x="47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5" y="0"/>
                      <a:pt x="61" y="7"/>
                      <a:pt x="61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22"/>
                      <a:pt x="55" y="28"/>
                      <a:pt x="47" y="2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" name="Line 251"/>
              <p:cNvSpPr>
                <a:spLocks noChangeShapeType="1"/>
              </p:cNvSpPr>
              <p:nvPr/>
            </p:nvSpPr>
            <p:spPr bwMode="auto">
              <a:xfrm flipH="1">
                <a:off x="4673601" y="2855913"/>
                <a:ext cx="20638" cy="0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34" name="Groupe 33"/>
          <p:cNvGrpSpPr/>
          <p:nvPr/>
        </p:nvGrpSpPr>
        <p:grpSpPr>
          <a:xfrm>
            <a:off x="6461974" y="2978259"/>
            <a:ext cx="503238" cy="487363"/>
            <a:chOff x="1336675" y="1316038"/>
            <a:chExt cx="503238" cy="487363"/>
          </a:xfrm>
        </p:grpSpPr>
        <p:grpSp>
          <p:nvGrpSpPr>
            <p:cNvPr id="35" name="Groupe 34"/>
            <p:cNvGrpSpPr/>
            <p:nvPr/>
          </p:nvGrpSpPr>
          <p:grpSpPr>
            <a:xfrm>
              <a:off x="1336675" y="1460501"/>
              <a:ext cx="381000" cy="342900"/>
              <a:chOff x="1336675" y="1460501"/>
              <a:chExt cx="381000" cy="342900"/>
            </a:xfrm>
          </p:grpSpPr>
          <p:sp>
            <p:nvSpPr>
              <p:cNvPr id="48" name="Freeform 43"/>
              <p:cNvSpPr>
                <a:spLocks/>
              </p:cNvSpPr>
              <p:nvPr/>
            </p:nvSpPr>
            <p:spPr bwMode="auto">
              <a:xfrm>
                <a:off x="1530350" y="1460501"/>
                <a:ext cx="187325" cy="288925"/>
              </a:xfrm>
              <a:custGeom>
                <a:avLst/>
                <a:gdLst>
                  <a:gd name="T0" fmla="*/ 82 w 106"/>
                  <a:gd name="T1" fmla="*/ 0 h 156"/>
                  <a:gd name="T2" fmla="*/ 93 w 106"/>
                  <a:gd name="T3" fmla="*/ 0 h 156"/>
                  <a:gd name="T4" fmla="*/ 106 w 106"/>
                  <a:gd name="T5" fmla="*/ 13 h 156"/>
                  <a:gd name="T6" fmla="*/ 106 w 106"/>
                  <a:gd name="T7" fmla="*/ 143 h 156"/>
                  <a:gd name="T8" fmla="*/ 93 w 106"/>
                  <a:gd name="T9" fmla="*/ 156 h 156"/>
                  <a:gd name="T10" fmla="*/ 0 w 106"/>
                  <a:gd name="T11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" h="156">
                    <a:moveTo>
                      <a:pt x="82" y="0"/>
                    </a:moveTo>
                    <a:cubicBezTo>
                      <a:pt x="93" y="0"/>
                      <a:pt x="93" y="0"/>
                      <a:pt x="93" y="0"/>
                    </a:cubicBezTo>
                    <a:cubicBezTo>
                      <a:pt x="100" y="0"/>
                      <a:pt x="106" y="6"/>
                      <a:pt x="106" y="13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06" y="150"/>
                      <a:pt x="100" y="156"/>
                      <a:pt x="93" y="156"/>
                    </a:cubicBezTo>
                    <a:cubicBezTo>
                      <a:pt x="0" y="156"/>
                      <a:pt x="0" y="156"/>
                      <a:pt x="0" y="156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9" name="Freeform 44"/>
              <p:cNvSpPr>
                <a:spLocks/>
              </p:cNvSpPr>
              <p:nvPr/>
            </p:nvSpPr>
            <p:spPr bwMode="auto">
              <a:xfrm>
                <a:off x="1336675" y="1460501"/>
                <a:ext cx="317500" cy="288925"/>
              </a:xfrm>
              <a:custGeom>
                <a:avLst/>
                <a:gdLst>
                  <a:gd name="T0" fmla="*/ 96 w 179"/>
                  <a:gd name="T1" fmla="*/ 156 h 156"/>
                  <a:gd name="T2" fmla="*/ 12 w 179"/>
                  <a:gd name="T3" fmla="*/ 156 h 156"/>
                  <a:gd name="T4" fmla="*/ 0 w 179"/>
                  <a:gd name="T5" fmla="*/ 143 h 156"/>
                  <a:gd name="T6" fmla="*/ 0 w 179"/>
                  <a:gd name="T7" fmla="*/ 13 h 156"/>
                  <a:gd name="T8" fmla="*/ 12 w 179"/>
                  <a:gd name="T9" fmla="*/ 0 h 156"/>
                  <a:gd name="T10" fmla="*/ 179 w 179"/>
                  <a:gd name="T1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9" h="156">
                    <a:moveTo>
                      <a:pt x="96" y="156"/>
                    </a:moveTo>
                    <a:cubicBezTo>
                      <a:pt x="12" y="156"/>
                      <a:pt x="12" y="156"/>
                      <a:pt x="12" y="156"/>
                    </a:cubicBezTo>
                    <a:cubicBezTo>
                      <a:pt x="6" y="156"/>
                      <a:pt x="0" y="150"/>
                      <a:pt x="0" y="14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2" y="0"/>
                    </a:cubicBezTo>
                    <a:cubicBezTo>
                      <a:pt x="179" y="0"/>
                      <a:pt x="179" y="0"/>
                      <a:pt x="179" y="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0" name="Line 45"/>
              <p:cNvSpPr>
                <a:spLocks noChangeShapeType="1"/>
              </p:cNvSpPr>
              <p:nvPr/>
            </p:nvSpPr>
            <p:spPr bwMode="auto">
              <a:xfrm>
                <a:off x="1339850" y="1689101"/>
                <a:ext cx="355600" cy="0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1" name="Line 46"/>
              <p:cNvSpPr>
                <a:spLocks noChangeShapeType="1"/>
              </p:cNvSpPr>
              <p:nvPr/>
            </p:nvSpPr>
            <p:spPr bwMode="auto">
              <a:xfrm flipH="1">
                <a:off x="1420813" y="1803401"/>
                <a:ext cx="203200" cy="0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2" name="Line 47"/>
              <p:cNvSpPr>
                <a:spLocks noChangeShapeType="1"/>
              </p:cNvSpPr>
              <p:nvPr/>
            </p:nvSpPr>
            <p:spPr bwMode="auto">
              <a:xfrm flipH="1">
                <a:off x="1651000" y="1803401"/>
                <a:ext cx="9525" cy="0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3" name="Freeform 48"/>
              <p:cNvSpPr>
                <a:spLocks/>
              </p:cNvSpPr>
              <p:nvPr/>
            </p:nvSpPr>
            <p:spPr bwMode="auto">
              <a:xfrm>
                <a:off x="1463675" y="1749426"/>
                <a:ext cx="23812" cy="53975"/>
              </a:xfrm>
              <a:custGeom>
                <a:avLst/>
                <a:gdLst>
                  <a:gd name="T0" fmla="*/ 12 w 14"/>
                  <a:gd name="T1" fmla="*/ 0 h 29"/>
                  <a:gd name="T2" fmla="*/ 0 w 14"/>
                  <a:gd name="T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9">
                    <a:moveTo>
                      <a:pt x="12" y="0"/>
                    </a:moveTo>
                    <a:cubicBezTo>
                      <a:pt x="12" y="0"/>
                      <a:pt x="14" y="29"/>
                      <a:pt x="0" y="29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4" name="Freeform 49"/>
              <p:cNvSpPr>
                <a:spLocks/>
              </p:cNvSpPr>
              <p:nvPr/>
            </p:nvSpPr>
            <p:spPr bwMode="auto">
              <a:xfrm>
                <a:off x="1565275" y="1749426"/>
                <a:ext cx="25400" cy="53975"/>
              </a:xfrm>
              <a:custGeom>
                <a:avLst/>
                <a:gdLst>
                  <a:gd name="T0" fmla="*/ 3 w 14"/>
                  <a:gd name="T1" fmla="*/ 0 h 29"/>
                  <a:gd name="T2" fmla="*/ 14 w 14"/>
                  <a:gd name="T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9">
                    <a:moveTo>
                      <a:pt x="3" y="0"/>
                    </a:moveTo>
                    <a:cubicBezTo>
                      <a:pt x="3" y="0"/>
                      <a:pt x="0" y="29"/>
                      <a:pt x="14" y="29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5" name="Oval 50"/>
              <p:cNvSpPr>
                <a:spLocks noChangeArrowheads="1"/>
              </p:cNvSpPr>
              <p:nvPr/>
            </p:nvSpPr>
            <p:spPr bwMode="auto">
              <a:xfrm>
                <a:off x="1516063" y="1706563"/>
                <a:ext cx="20637" cy="22225"/>
              </a:xfrm>
              <a:prstGeom prst="ellips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6" name="Line 51"/>
              <p:cNvSpPr>
                <a:spLocks noChangeShapeType="1"/>
              </p:cNvSpPr>
              <p:nvPr/>
            </p:nvSpPr>
            <p:spPr bwMode="auto">
              <a:xfrm>
                <a:off x="1387475" y="1514476"/>
                <a:ext cx="23812" cy="23813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7" name="Line 52"/>
              <p:cNvSpPr>
                <a:spLocks noChangeShapeType="1"/>
              </p:cNvSpPr>
              <p:nvPr/>
            </p:nvSpPr>
            <p:spPr bwMode="auto">
              <a:xfrm>
                <a:off x="1362075" y="1489076"/>
                <a:ext cx="7937" cy="6350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</p:grpSp>
        <p:grpSp>
          <p:nvGrpSpPr>
            <p:cNvPr id="36" name="Groupe 35"/>
            <p:cNvGrpSpPr/>
            <p:nvPr/>
          </p:nvGrpSpPr>
          <p:grpSpPr>
            <a:xfrm>
              <a:off x="1716088" y="1316038"/>
              <a:ext cx="123825" cy="150813"/>
              <a:chOff x="1716088" y="1316038"/>
              <a:chExt cx="123825" cy="150813"/>
            </a:xfrm>
          </p:grpSpPr>
          <p:sp>
            <p:nvSpPr>
              <p:cNvPr id="45" name="Freeform 53"/>
              <p:cNvSpPr>
                <a:spLocks/>
              </p:cNvSpPr>
              <p:nvPr/>
            </p:nvSpPr>
            <p:spPr bwMode="auto">
              <a:xfrm>
                <a:off x="1725613" y="1368426"/>
                <a:ext cx="73025" cy="92075"/>
              </a:xfrm>
              <a:custGeom>
                <a:avLst/>
                <a:gdLst>
                  <a:gd name="T0" fmla="*/ 42 w 42"/>
                  <a:gd name="T1" fmla="*/ 50 h 50"/>
                  <a:gd name="T2" fmla="*/ 0 w 42"/>
                  <a:gd name="T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2" h="50">
                    <a:moveTo>
                      <a:pt x="42" y="50"/>
                    </a:moveTo>
                    <a:cubicBezTo>
                      <a:pt x="40" y="27"/>
                      <a:pt x="24" y="6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6" name="Freeform 54"/>
              <p:cNvSpPr>
                <a:spLocks/>
              </p:cNvSpPr>
              <p:nvPr/>
            </p:nvSpPr>
            <p:spPr bwMode="auto">
              <a:xfrm>
                <a:off x="1716088" y="1414463"/>
                <a:ext cx="41275" cy="52388"/>
              </a:xfrm>
              <a:custGeom>
                <a:avLst/>
                <a:gdLst>
                  <a:gd name="T0" fmla="*/ 23 w 23"/>
                  <a:gd name="T1" fmla="*/ 28 h 28"/>
                  <a:gd name="T2" fmla="*/ 0 w 23"/>
                  <a:gd name="T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28">
                    <a:moveTo>
                      <a:pt x="23" y="28"/>
                    </a:moveTo>
                    <a:cubicBezTo>
                      <a:pt x="22" y="15"/>
                      <a:pt x="13" y="4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7" name="Freeform 55"/>
              <p:cNvSpPr>
                <a:spLocks/>
              </p:cNvSpPr>
              <p:nvPr/>
            </p:nvSpPr>
            <p:spPr bwMode="auto">
              <a:xfrm>
                <a:off x="1731963" y="1316038"/>
                <a:ext cx="107950" cy="134938"/>
              </a:xfrm>
              <a:custGeom>
                <a:avLst/>
                <a:gdLst>
                  <a:gd name="T0" fmla="*/ 61 w 61"/>
                  <a:gd name="T1" fmla="*/ 73 h 73"/>
                  <a:gd name="T2" fmla="*/ 0 w 61"/>
                  <a:gd name="T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1" h="73">
                    <a:moveTo>
                      <a:pt x="61" y="73"/>
                    </a:moveTo>
                    <a:cubicBezTo>
                      <a:pt x="58" y="40"/>
                      <a:pt x="34" y="1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</p:grpSp>
        <p:grpSp>
          <p:nvGrpSpPr>
            <p:cNvPr id="37" name="Groupe 36"/>
            <p:cNvGrpSpPr/>
            <p:nvPr/>
          </p:nvGrpSpPr>
          <p:grpSpPr>
            <a:xfrm>
              <a:off x="1439863" y="1485901"/>
              <a:ext cx="171450" cy="177800"/>
              <a:chOff x="1439863" y="1485901"/>
              <a:chExt cx="171450" cy="177800"/>
            </a:xfrm>
          </p:grpSpPr>
          <p:sp>
            <p:nvSpPr>
              <p:cNvPr id="38" name="Oval 56"/>
              <p:cNvSpPr>
                <a:spLocks noChangeArrowheads="1"/>
              </p:cNvSpPr>
              <p:nvPr/>
            </p:nvSpPr>
            <p:spPr bwMode="auto">
              <a:xfrm>
                <a:off x="1439863" y="1485901"/>
                <a:ext cx="171450" cy="177800"/>
              </a:xfrm>
              <a:prstGeom prst="ellips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39" name="Line 57"/>
              <p:cNvSpPr>
                <a:spLocks noChangeShapeType="1"/>
              </p:cNvSpPr>
              <p:nvPr/>
            </p:nvSpPr>
            <p:spPr bwMode="auto">
              <a:xfrm>
                <a:off x="1527175" y="1485901"/>
                <a:ext cx="0" cy="177800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0" name="Freeform 58"/>
              <p:cNvSpPr>
                <a:spLocks/>
              </p:cNvSpPr>
              <p:nvPr/>
            </p:nvSpPr>
            <p:spPr bwMode="auto">
              <a:xfrm>
                <a:off x="1477963" y="1485901"/>
                <a:ext cx="41275" cy="177800"/>
              </a:xfrm>
              <a:custGeom>
                <a:avLst/>
                <a:gdLst>
                  <a:gd name="T0" fmla="*/ 20 w 24"/>
                  <a:gd name="T1" fmla="*/ 0 h 96"/>
                  <a:gd name="T2" fmla="*/ 0 w 24"/>
                  <a:gd name="T3" fmla="*/ 48 h 96"/>
                  <a:gd name="T4" fmla="*/ 24 w 24"/>
                  <a:gd name="T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96">
                    <a:moveTo>
                      <a:pt x="20" y="0"/>
                    </a:moveTo>
                    <a:cubicBezTo>
                      <a:pt x="20" y="0"/>
                      <a:pt x="0" y="10"/>
                      <a:pt x="0" y="48"/>
                    </a:cubicBezTo>
                    <a:cubicBezTo>
                      <a:pt x="0" y="87"/>
                      <a:pt x="24" y="96"/>
                      <a:pt x="24" y="96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1" name="Freeform 59"/>
              <p:cNvSpPr>
                <a:spLocks/>
              </p:cNvSpPr>
              <p:nvPr/>
            </p:nvSpPr>
            <p:spPr bwMode="auto">
              <a:xfrm>
                <a:off x="1531938" y="1485901"/>
                <a:ext cx="42862" cy="177800"/>
              </a:xfrm>
              <a:custGeom>
                <a:avLst/>
                <a:gdLst>
                  <a:gd name="T0" fmla="*/ 4 w 24"/>
                  <a:gd name="T1" fmla="*/ 0 h 96"/>
                  <a:gd name="T2" fmla="*/ 24 w 24"/>
                  <a:gd name="T3" fmla="*/ 48 h 96"/>
                  <a:gd name="T4" fmla="*/ 0 w 24"/>
                  <a:gd name="T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96">
                    <a:moveTo>
                      <a:pt x="4" y="0"/>
                    </a:moveTo>
                    <a:cubicBezTo>
                      <a:pt x="4" y="0"/>
                      <a:pt x="24" y="10"/>
                      <a:pt x="24" y="48"/>
                    </a:cubicBezTo>
                    <a:cubicBezTo>
                      <a:pt x="24" y="87"/>
                      <a:pt x="0" y="96"/>
                      <a:pt x="0" y="96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2" name="Line 60"/>
              <p:cNvSpPr>
                <a:spLocks noChangeShapeType="1"/>
              </p:cNvSpPr>
              <p:nvPr/>
            </p:nvSpPr>
            <p:spPr bwMode="auto">
              <a:xfrm flipH="1">
                <a:off x="1439863" y="1574801"/>
                <a:ext cx="171450" cy="0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3" name="Freeform 61"/>
              <p:cNvSpPr>
                <a:spLocks/>
              </p:cNvSpPr>
              <p:nvPr/>
            </p:nvSpPr>
            <p:spPr bwMode="auto">
              <a:xfrm>
                <a:off x="1460500" y="1614488"/>
                <a:ext cx="131762" cy="19050"/>
              </a:xfrm>
              <a:custGeom>
                <a:avLst/>
                <a:gdLst>
                  <a:gd name="T0" fmla="*/ 74 w 74"/>
                  <a:gd name="T1" fmla="*/ 10 h 10"/>
                  <a:gd name="T2" fmla="*/ 36 w 74"/>
                  <a:gd name="T3" fmla="*/ 0 h 10"/>
                  <a:gd name="T4" fmla="*/ 0 w 74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10">
                    <a:moveTo>
                      <a:pt x="74" y="10"/>
                    </a:moveTo>
                    <a:cubicBezTo>
                      <a:pt x="67" y="5"/>
                      <a:pt x="55" y="0"/>
                      <a:pt x="36" y="0"/>
                    </a:cubicBezTo>
                    <a:cubicBezTo>
                      <a:pt x="19" y="0"/>
                      <a:pt x="7" y="5"/>
                      <a:pt x="0" y="1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4" name="Freeform 62"/>
              <p:cNvSpPr>
                <a:spLocks/>
              </p:cNvSpPr>
              <p:nvPr/>
            </p:nvSpPr>
            <p:spPr bwMode="auto">
              <a:xfrm>
                <a:off x="1458913" y="1519238"/>
                <a:ext cx="134937" cy="20638"/>
              </a:xfrm>
              <a:custGeom>
                <a:avLst/>
                <a:gdLst>
                  <a:gd name="T0" fmla="*/ 76 w 76"/>
                  <a:gd name="T1" fmla="*/ 1 h 11"/>
                  <a:gd name="T2" fmla="*/ 37 w 76"/>
                  <a:gd name="T3" fmla="*/ 11 h 11"/>
                  <a:gd name="T4" fmla="*/ 0 w 76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11">
                    <a:moveTo>
                      <a:pt x="76" y="1"/>
                    </a:moveTo>
                    <a:cubicBezTo>
                      <a:pt x="69" y="6"/>
                      <a:pt x="57" y="11"/>
                      <a:pt x="37" y="11"/>
                    </a:cubicBezTo>
                    <a:cubicBezTo>
                      <a:pt x="18" y="11"/>
                      <a:pt x="7" y="5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</p:grpSp>
      </p:grpSp>
      <p:grpSp>
        <p:nvGrpSpPr>
          <p:cNvPr id="58" name="Groupe 57"/>
          <p:cNvGrpSpPr/>
          <p:nvPr/>
        </p:nvGrpSpPr>
        <p:grpSpPr>
          <a:xfrm>
            <a:off x="4642988" y="4357408"/>
            <a:ext cx="468313" cy="441325"/>
            <a:chOff x="5380038" y="1460501"/>
            <a:chExt cx="468313" cy="441325"/>
          </a:xfrm>
        </p:grpSpPr>
        <p:sp>
          <p:nvSpPr>
            <p:cNvPr id="59" name="Line 173"/>
            <p:cNvSpPr>
              <a:spLocks noChangeShapeType="1"/>
            </p:cNvSpPr>
            <p:nvPr/>
          </p:nvSpPr>
          <p:spPr bwMode="auto">
            <a:xfrm flipV="1">
              <a:off x="5491163" y="1528763"/>
              <a:ext cx="0" cy="166688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Line 174"/>
            <p:cNvSpPr>
              <a:spLocks noChangeShapeType="1"/>
            </p:cNvSpPr>
            <p:nvPr/>
          </p:nvSpPr>
          <p:spPr bwMode="auto">
            <a:xfrm flipV="1">
              <a:off x="5491163" y="1800226"/>
              <a:ext cx="0" cy="93663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175"/>
            <p:cNvSpPr>
              <a:spLocks/>
            </p:cNvSpPr>
            <p:nvPr/>
          </p:nvSpPr>
          <p:spPr bwMode="auto">
            <a:xfrm>
              <a:off x="5462588" y="1493838"/>
              <a:ext cx="301625" cy="28575"/>
            </a:xfrm>
            <a:custGeom>
              <a:avLst/>
              <a:gdLst>
                <a:gd name="T0" fmla="*/ 131 w 190"/>
                <a:gd name="T1" fmla="*/ 18 h 18"/>
                <a:gd name="T2" fmla="*/ 0 w 190"/>
                <a:gd name="T3" fmla="*/ 18 h 18"/>
                <a:gd name="T4" fmla="*/ 0 w 190"/>
                <a:gd name="T5" fmla="*/ 0 h 18"/>
                <a:gd name="T6" fmla="*/ 190 w 190"/>
                <a:gd name="T7" fmla="*/ 0 h 18"/>
                <a:gd name="T8" fmla="*/ 190 w 190"/>
                <a:gd name="T9" fmla="*/ 18 h 18"/>
                <a:gd name="T10" fmla="*/ 153 w 190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0" h="18">
                  <a:moveTo>
                    <a:pt x="131" y="18"/>
                  </a:moveTo>
                  <a:lnTo>
                    <a:pt x="0" y="18"/>
                  </a:lnTo>
                  <a:lnTo>
                    <a:pt x="0" y="0"/>
                  </a:lnTo>
                  <a:lnTo>
                    <a:pt x="190" y="0"/>
                  </a:lnTo>
                  <a:lnTo>
                    <a:pt x="190" y="18"/>
                  </a:lnTo>
                  <a:lnTo>
                    <a:pt x="153" y="18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Rectangle 176"/>
            <p:cNvSpPr>
              <a:spLocks noChangeArrowheads="1"/>
            </p:cNvSpPr>
            <p:nvPr/>
          </p:nvSpPr>
          <p:spPr bwMode="auto">
            <a:xfrm>
              <a:off x="5564188" y="1460501"/>
              <a:ext cx="39688" cy="33338"/>
            </a:xfrm>
            <a:prstGeom prst="rect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Rectangle 177"/>
            <p:cNvSpPr>
              <a:spLocks noChangeArrowheads="1"/>
            </p:cNvSpPr>
            <p:nvPr/>
          </p:nvSpPr>
          <p:spPr bwMode="auto">
            <a:xfrm>
              <a:off x="5532438" y="1565276"/>
              <a:ext cx="34925" cy="60325"/>
            </a:xfrm>
            <a:prstGeom prst="rect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Rectangle 178"/>
            <p:cNvSpPr>
              <a:spLocks noChangeArrowheads="1"/>
            </p:cNvSpPr>
            <p:nvPr/>
          </p:nvSpPr>
          <p:spPr bwMode="auto">
            <a:xfrm>
              <a:off x="5600701" y="1565276"/>
              <a:ext cx="33338" cy="60325"/>
            </a:xfrm>
            <a:prstGeom prst="rect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Rectangle 179"/>
            <p:cNvSpPr>
              <a:spLocks noChangeArrowheads="1"/>
            </p:cNvSpPr>
            <p:nvPr/>
          </p:nvSpPr>
          <p:spPr bwMode="auto">
            <a:xfrm>
              <a:off x="5532438" y="1658938"/>
              <a:ext cx="34925" cy="58738"/>
            </a:xfrm>
            <a:prstGeom prst="rect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Rectangle 180"/>
            <p:cNvSpPr>
              <a:spLocks noChangeArrowheads="1"/>
            </p:cNvSpPr>
            <p:nvPr/>
          </p:nvSpPr>
          <p:spPr bwMode="auto">
            <a:xfrm>
              <a:off x="5600701" y="1658938"/>
              <a:ext cx="33338" cy="58738"/>
            </a:xfrm>
            <a:prstGeom prst="rect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Rectangle 181"/>
            <p:cNvSpPr>
              <a:spLocks noChangeArrowheads="1"/>
            </p:cNvSpPr>
            <p:nvPr/>
          </p:nvSpPr>
          <p:spPr bwMode="auto">
            <a:xfrm>
              <a:off x="5668963" y="1565276"/>
              <a:ext cx="33338" cy="60325"/>
            </a:xfrm>
            <a:prstGeom prst="rect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Oval 182"/>
            <p:cNvSpPr>
              <a:spLocks noChangeArrowheads="1"/>
            </p:cNvSpPr>
            <p:nvPr/>
          </p:nvSpPr>
          <p:spPr bwMode="auto">
            <a:xfrm>
              <a:off x="5380038" y="1681163"/>
              <a:ext cx="136525" cy="133350"/>
            </a:xfrm>
            <a:prstGeom prst="ellips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Line 183"/>
            <p:cNvSpPr>
              <a:spLocks noChangeShapeType="1"/>
            </p:cNvSpPr>
            <p:nvPr/>
          </p:nvSpPr>
          <p:spPr bwMode="auto">
            <a:xfrm>
              <a:off x="5448301" y="1735138"/>
              <a:ext cx="0" cy="16510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Line 184"/>
            <p:cNvSpPr>
              <a:spLocks noChangeShapeType="1"/>
            </p:cNvSpPr>
            <p:nvPr/>
          </p:nvSpPr>
          <p:spPr bwMode="auto">
            <a:xfrm>
              <a:off x="5416551" y="1752601"/>
              <a:ext cx="28575" cy="28575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Line 185"/>
            <p:cNvSpPr>
              <a:spLocks noChangeShapeType="1"/>
            </p:cNvSpPr>
            <p:nvPr/>
          </p:nvSpPr>
          <p:spPr bwMode="auto">
            <a:xfrm>
              <a:off x="5745163" y="1831976"/>
              <a:ext cx="0" cy="68263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Line 186"/>
            <p:cNvSpPr>
              <a:spLocks noChangeShapeType="1"/>
            </p:cNvSpPr>
            <p:nvPr/>
          </p:nvSpPr>
          <p:spPr bwMode="auto">
            <a:xfrm>
              <a:off x="5745163" y="1547813"/>
              <a:ext cx="0" cy="1079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Freeform 187"/>
            <p:cNvSpPr>
              <a:spLocks/>
            </p:cNvSpPr>
            <p:nvPr/>
          </p:nvSpPr>
          <p:spPr bwMode="auto">
            <a:xfrm>
              <a:off x="5575301" y="1760538"/>
              <a:ext cx="80963" cy="136525"/>
            </a:xfrm>
            <a:custGeom>
              <a:avLst/>
              <a:gdLst>
                <a:gd name="T0" fmla="*/ 0 w 29"/>
                <a:gd name="T1" fmla="*/ 48 h 48"/>
                <a:gd name="T2" fmla="*/ 0 w 29"/>
                <a:gd name="T3" fmla="*/ 14 h 48"/>
                <a:gd name="T4" fmla="*/ 15 w 29"/>
                <a:gd name="T5" fmla="*/ 0 h 48"/>
                <a:gd name="T6" fmla="*/ 15 w 29"/>
                <a:gd name="T7" fmla="*/ 0 h 48"/>
                <a:gd name="T8" fmla="*/ 29 w 29"/>
                <a:gd name="T9" fmla="*/ 14 h 48"/>
                <a:gd name="T10" fmla="*/ 29 w 29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48">
                  <a:moveTo>
                    <a:pt x="0" y="48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2" y="0"/>
                    <a:pt x="29" y="7"/>
                    <a:pt x="29" y="14"/>
                  </a:cubicBezTo>
                  <a:cubicBezTo>
                    <a:pt x="29" y="48"/>
                    <a:pt x="29" y="48"/>
                    <a:pt x="29" y="48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4" name="Line 188"/>
            <p:cNvSpPr>
              <a:spLocks noChangeShapeType="1"/>
            </p:cNvSpPr>
            <p:nvPr/>
          </p:nvSpPr>
          <p:spPr bwMode="auto">
            <a:xfrm>
              <a:off x="5405438" y="1901826"/>
              <a:ext cx="401638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5" name="Line 189"/>
            <p:cNvSpPr>
              <a:spLocks noChangeShapeType="1"/>
            </p:cNvSpPr>
            <p:nvPr/>
          </p:nvSpPr>
          <p:spPr bwMode="auto">
            <a:xfrm>
              <a:off x="5832476" y="1901826"/>
              <a:ext cx="14288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6" name="Line 190"/>
            <p:cNvSpPr>
              <a:spLocks noChangeShapeType="1"/>
            </p:cNvSpPr>
            <p:nvPr/>
          </p:nvSpPr>
          <p:spPr bwMode="auto">
            <a:xfrm>
              <a:off x="5784851" y="1757363"/>
              <a:ext cx="0" cy="142875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Line 191"/>
            <p:cNvSpPr>
              <a:spLocks noChangeShapeType="1"/>
            </p:cNvSpPr>
            <p:nvPr/>
          </p:nvSpPr>
          <p:spPr bwMode="auto">
            <a:xfrm flipV="1">
              <a:off x="5784851" y="1771651"/>
              <a:ext cx="25400" cy="14288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" name="Oval 192"/>
            <p:cNvSpPr>
              <a:spLocks noChangeArrowheads="1"/>
            </p:cNvSpPr>
            <p:nvPr/>
          </p:nvSpPr>
          <p:spPr bwMode="auto">
            <a:xfrm>
              <a:off x="5721351" y="1636713"/>
              <a:ext cx="127000" cy="180975"/>
            </a:xfrm>
            <a:prstGeom prst="ellips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9" name="Line 193"/>
            <p:cNvSpPr>
              <a:spLocks noChangeShapeType="1"/>
            </p:cNvSpPr>
            <p:nvPr/>
          </p:nvSpPr>
          <p:spPr bwMode="auto">
            <a:xfrm>
              <a:off x="5491163" y="1543051"/>
              <a:ext cx="58738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" name="Line 194"/>
            <p:cNvSpPr>
              <a:spLocks noChangeShapeType="1"/>
            </p:cNvSpPr>
            <p:nvPr/>
          </p:nvSpPr>
          <p:spPr bwMode="auto">
            <a:xfrm>
              <a:off x="5630863" y="1811338"/>
              <a:ext cx="0" cy="571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81" name="ZoneTexte 2"/>
          <p:cNvSpPr txBox="1">
            <a:spLocks noChangeArrowheads="1"/>
          </p:cNvSpPr>
          <p:nvPr/>
        </p:nvSpPr>
        <p:spPr bwMode="auto">
          <a:xfrm>
            <a:off x="3597015" y="5337189"/>
            <a:ext cx="89479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r>
              <a:rPr lang="fr-FR" altLang="fr-FR" sz="700" b="1" dirty="0">
                <a:solidFill>
                  <a:schemeClr val="bg1">
                    <a:lumMod val="50000"/>
                  </a:schemeClr>
                </a:solidFill>
              </a:rPr>
              <a:t>Source FEVAD 2020</a:t>
            </a:r>
          </a:p>
        </p:txBody>
      </p:sp>
      <p:grpSp>
        <p:nvGrpSpPr>
          <p:cNvPr id="82" name="Groupe 81"/>
          <p:cNvGrpSpPr/>
          <p:nvPr/>
        </p:nvGrpSpPr>
        <p:grpSpPr>
          <a:xfrm>
            <a:off x="171864" y="2979342"/>
            <a:ext cx="511176" cy="473075"/>
            <a:chOff x="184150" y="4078288"/>
            <a:chExt cx="511176" cy="473075"/>
          </a:xfrm>
        </p:grpSpPr>
        <p:sp>
          <p:nvSpPr>
            <p:cNvPr id="83" name="Line 133"/>
            <p:cNvSpPr>
              <a:spLocks noChangeShapeType="1"/>
            </p:cNvSpPr>
            <p:nvPr/>
          </p:nvSpPr>
          <p:spPr bwMode="auto">
            <a:xfrm>
              <a:off x="261938" y="4551363"/>
              <a:ext cx="433388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4" name="Line 134"/>
            <p:cNvSpPr>
              <a:spLocks noChangeShapeType="1"/>
            </p:cNvSpPr>
            <p:nvPr/>
          </p:nvSpPr>
          <p:spPr bwMode="auto">
            <a:xfrm>
              <a:off x="184150" y="4551363"/>
              <a:ext cx="20638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5" name="Freeform 135"/>
            <p:cNvSpPr>
              <a:spLocks/>
            </p:cNvSpPr>
            <p:nvPr/>
          </p:nvSpPr>
          <p:spPr bwMode="auto">
            <a:xfrm>
              <a:off x="292100" y="4092576"/>
              <a:ext cx="34925" cy="20638"/>
            </a:xfrm>
            <a:custGeom>
              <a:avLst/>
              <a:gdLst>
                <a:gd name="T0" fmla="*/ 12 w 12"/>
                <a:gd name="T1" fmla="*/ 7 h 7"/>
                <a:gd name="T2" fmla="*/ 0 w 12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7">
                  <a:moveTo>
                    <a:pt x="12" y="7"/>
                  </a:moveTo>
                  <a:cubicBezTo>
                    <a:pt x="12" y="7"/>
                    <a:pt x="9" y="1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6" name="Freeform 136"/>
            <p:cNvSpPr>
              <a:spLocks/>
            </p:cNvSpPr>
            <p:nvPr/>
          </p:nvSpPr>
          <p:spPr bwMode="auto">
            <a:xfrm>
              <a:off x="292100" y="4111626"/>
              <a:ext cx="17463" cy="7938"/>
            </a:xfrm>
            <a:custGeom>
              <a:avLst/>
              <a:gdLst>
                <a:gd name="T0" fmla="*/ 0 w 6"/>
                <a:gd name="T1" fmla="*/ 0 h 3"/>
                <a:gd name="T2" fmla="*/ 6 w 6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2" y="0"/>
                    <a:pt x="4" y="1"/>
                    <a:pt x="6" y="3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7" name="Line 137"/>
            <p:cNvSpPr>
              <a:spLocks noChangeShapeType="1"/>
            </p:cNvSpPr>
            <p:nvPr/>
          </p:nvSpPr>
          <p:spPr bwMode="auto">
            <a:xfrm>
              <a:off x="363538" y="4298951"/>
              <a:ext cx="30163" cy="87313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8" name="Line 138"/>
            <p:cNvSpPr>
              <a:spLocks noChangeShapeType="1"/>
            </p:cNvSpPr>
            <p:nvPr/>
          </p:nvSpPr>
          <p:spPr bwMode="auto">
            <a:xfrm>
              <a:off x="309563" y="4119563"/>
              <a:ext cx="44450" cy="147638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9" name="Line 139"/>
            <p:cNvSpPr>
              <a:spLocks noChangeShapeType="1"/>
            </p:cNvSpPr>
            <p:nvPr/>
          </p:nvSpPr>
          <p:spPr bwMode="auto">
            <a:xfrm flipH="1" flipV="1">
              <a:off x="327025" y="4113213"/>
              <a:ext cx="80963" cy="269875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0" name="Freeform 140"/>
            <p:cNvSpPr>
              <a:spLocks/>
            </p:cNvSpPr>
            <p:nvPr/>
          </p:nvSpPr>
          <p:spPr bwMode="auto">
            <a:xfrm>
              <a:off x="423863" y="4398963"/>
              <a:ext cx="227013" cy="77788"/>
            </a:xfrm>
            <a:custGeom>
              <a:avLst/>
              <a:gdLst>
                <a:gd name="T0" fmla="*/ 76 w 76"/>
                <a:gd name="T1" fmla="*/ 26 h 26"/>
                <a:gd name="T2" fmla="*/ 60 w 76"/>
                <a:gd name="T3" fmla="*/ 10 h 26"/>
                <a:gd name="T4" fmla="*/ 0 w 7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26">
                  <a:moveTo>
                    <a:pt x="76" y="26"/>
                  </a:moveTo>
                  <a:cubicBezTo>
                    <a:pt x="75" y="23"/>
                    <a:pt x="72" y="12"/>
                    <a:pt x="60" y="10"/>
                  </a:cubicBezTo>
                  <a:cubicBezTo>
                    <a:pt x="48" y="8"/>
                    <a:pt x="12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1" name="Freeform 141"/>
            <p:cNvSpPr>
              <a:spLocks/>
            </p:cNvSpPr>
            <p:nvPr/>
          </p:nvSpPr>
          <p:spPr bwMode="auto">
            <a:xfrm>
              <a:off x="563563" y="4437063"/>
              <a:ext cx="66675" cy="36513"/>
            </a:xfrm>
            <a:custGeom>
              <a:avLst/>
              <a:gdLst>
                <a:gd name="T0" fmla="*/ 0 w 22"/>
                <a:gd name="T1" fmla="*/ 0 h 12"/>
                <a:gd name="T2" fmla="*/ 12 w 22"/>
                <a:gd name="T3" fmla="*/ 2 h 12"/>
                <a:gd name="T4" fmla="*/ 22 w 22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2">
                  <a:moveTo>
                    <a:pt x="0" y="0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20" y="4"/>
                    <a:pt x="22" y="12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Line 142"/>
            <p:cNvSpPr>
              <a:spLocks noChangeShapeType="1"/>
            </p:cNvSpPr>
            <p:nvPr/>
          </p:nvSpPr>
          <p:spPr bwMode="auto">
            <a:xfrm>
              <a:off x="423863" y="4413251"/>
              <a:ext cx="109538" cy="17463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Line 143"/>
            <p:cNvSpPr>
              <a:spLocks noChangeShapeType="1"/>
            </p:cNvSpPr>
            <p:nvPr/>
          </p:nvSpPr>
          <p:spPr bwMode="auto">
            <a:xfrm flipV="1">
              <a:off x="336550" y="4425951"/>
              <a:ext cx="57150" cy="5080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Line 144"/>
            <p:cNvSpPr>
              <a:spLocks noChangeShapeType="1"/>
            </p:cNvSpPr>
            <p:nvPr/>
          </p:nvSpPr>
          <p:spPr bwMode="auto">
            <a:xfrm flipH="1">
              <a:off x="330200" y="4413251"/>
              <a:ext cx="50800" cy="444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5" name="Oval 145"/>
            <p:cNvSpPr>
              <a:spLocks noChangeArrowheads="1"/>
            </p:cNvSpPr>
            <p:nvPr/>
          </p:nvSpPr>
          <p:spPr bwMode="auto">
            <a:xfrm>
              <a:off x="288925" y="4491038"/>
              <a:ext cx="60325" cy="57150"/>
            </a:xfrm>
            <a:prstGeom prst="ellips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6" name="Oval 146"/>
            <p:cNvSpPr>
              <a:spLocks noChangeArrowheads="1"/>
            </p:cNvSpPr>
            <p:nvPr/>
          </p:nvSpPr>
          <p:spPr bwMode="auto">
            <a:xfrm>
              <a:off x="300038" y="4500563"/>
              <a:ext cx="36513" cy="38100"/>
            </a:xfrm>
            <a:prstGeom prst="ellips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7" name="Freeform 147"/>
            <p:cNvSpPr>
              <a:spLocks/>
            </p:cNvSpPr>
            <p:nvPr/>
          </p:nvSpPr>
          <p:spPr bwMode="auto">
            <a:xfrm>
              <a:off x="298450" y="4476751"/>
              <a:ext cx="47625" cy="11113"/>
            </a:xfrm>
            <a:custGeom>
              <a:avLst/>
              <a:gdLst>
                <a:gd name="T0" fmla="*/ 14 w 16"/>
                <a:gd name="T1" fmla="*/ 4 h 4"/>
                <a:gd name="T2" fmla="*/ 2 w 16"/>
                <a:gd name="T3" fmla="*/ 4 h 4"/>
                <a:gd name="T4" fmla="*/ 0 w 16"/>
                <a:gd name="T5" fmla="*/ 2 h 4"/>
                <a:gd name="T6" fmla="*/ 0 w 16"/>
                <a:gd name="T7" fmla="*/ 2 h 4"/>
                <a:gd name="T8" fmla="*/ 2 w 16"/>
                <a:gd name="T9" fmla="*/ 0 h 4"/>
                <a:gd name="T10" fmla="*/ 14 w 16"/>
                <a:gd name="T11" fmla="*/ 0 h 4"/>
                <a:gd name="T12" fmla="*/ 16 w 16"/>
                <a:gd name="T13" fmla="*/ 2 h 4"/>
                <a:gd name="T14" fmla="*/ 16 w 16"/>
                <a:gd name="T15" fmla="*/ 2 h 4"/>
                <a:gd name="T16" fmla="*/ 14 w 16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">
                  <a:moveTo>
                    <a:pt x="1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3"/>
                    <a:pt x="15" y="4"/>
                    <a:pt x="14" y="4"/>
                  </a:cubicBezTo>
                  <a:close/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8" name="Oval 148"/>
            <p:cNvSpPr>
              <a:spLocks noChangeArrowheads="1"/>
            </p:cNvSpPr>
            <p:nvPr/>
          </p:nvSpPr>
          <p:spPr bwMode="auto">
            <a:xfrm>
              <a:off x="611188" y="4491038"/>
              <a:ext cx="60325" cy="60325"/>
            </a:xfrm>
            <a:prstGeom prst="ellips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Oval 149"/>
            <p:cNvSpPr>
              <a:spLocks noChangeArrowheads="1"/>
            </p:cNvSpPr>
            <p:nvPr/>
          </p:nvSpPr>
          <p:spPr bwMode="auto">
            <a:xfrm>
              <a:off x="623888" y="4503738"/>
              <a:ext cx="36513" cy="34925"/>
            </a:xfrm>
            <a:prstGeom prst="ellips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0" name="Freeform 150"/>
            <p:cNvSpPr>
              <a:spLocks/>
            </p:cNvSpPr>
            <p:nvPr/>
          </p:nvSpPr>
          <p:spPr bwMode="auto">
            <a:xfrm>
              <a:off x="614363" y="4476751"/>
              <a:ext cx="50800" cy="11113"/>
            </a:xfrm>
            <a:custGeom>
              <a:avLst/>
              <a:gdLst>
                <a:gd name="T0" fmla="*/ 15 w 17"/>
                <a:gd name="T1" fmla="*/ 4 h 4"/>
                <a:gd name="T2" fmla="*/ 2 w 17"/>
                <a:gd name="T3" fmla="*/ 4 h 4"/>
                <a:gd name="T4" fmla="*/ 0 w 17"/>
                <a:gd name="T5" fmla="*/ 2 h 4"/>
                <a:gd name="T6" fmla="*/ 0 w 17"/>
                <a:gd name="T7" fmla="*/ 2 h 4"/>
                <a:gd name="T8" fmla="*/ 2 w 17"/>
                <a:gd name="T9" fmla="*/ 0 h 4"/>
                <a:gd name="T10" fmla="*/ 15 w 17"/>
                <a:gd name="T11" fmla="*/ 0 h 4"/>
                <a:gd name="T12" fmla="*/ 17 w 17"/>
                <a:gd name="T13" fmla="*/ 2 h 4"/>
                <a:gd name="T14" fmla="*/ 17 w 17"/>
                <a:gd name="T15" fmla="*/ 2 h 4"/>
                <a:gd name="T16" fmla="*/ 15 w 17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">
                  <a:moveTo>
                    <a:pt x="15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7" y="1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6" y="4"/>
                    <a:pt x="15" y="4"/>
                  </a:cubicBezTo>
                  <a:close/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1" name="Oval 151"/>
            <p:cNvSpPr>
              <a:spLocks noChangeArrowheads="1"/>
            </p:cNvSpPr>
            <p:nvPr/>
          </p:nvSpPr>
          <p:spPr bwMode="auto">
            <a:xfrm>
              <a:off x="381000" y="4383088"/>
              <a:ext cx="42863" cy="42863"/>
            </a:xfrm>
            <a:prstGeom prst="ellips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Freeform 152"/>
            <p:cNvSpPr>
              <a:spLocks/>
            </p:cNvSpPr>
            <p:nvPr/>
          </p:nvSpPr>
          <p:spPr bwMode="auto">
            <a:xfrm>
              <a:off x="404813" y="4189413"/>
              <a:ext cx="282575" cy="176213"/>
            </a:xfrm>
            <a:custGeom>
              <a:avLst/>
              <a:gdLst>
                <a:gd name="T0" fmla="*/ 94 w 94"/>
                <a:gd name="T1" fmla="*/ 0 h 59"/>
                <a:gd name="T2" fmla="*/ 90 w 94"/>
                <a:gd name="T3" fmla="*/ 41 h 59"/>
                <a:gd name="T4" fmla="*/ 84 w 94"/>
                <a:gd name="T5" fmla="*/ 48 h 59"/>
                <a:gd name="T6" fmla="*/ 0 w 94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59">
                  <a:moveTo>
                    <a:pt x="94" y="0"/>
                  </a:moveTo>
                  <a:cubicBezTo>
                    <a:pt x="90" y="41"/>
                    <a:pt x="90" y="41"/>
                    <a:pt x="90" y="41"/>
                  </a:cubicBezTo>
                  <a:cubicBezTo>
                    <a:pt x="90" y="45"/>
                    <a:pt x="87" y="47"/>
                    <a:pt x="84" y="48"/>
                  </a:cubicBezTo>
                  <a:cubicBezTo>
                    <a:pt x="0" y="59"/>
                    <a:pt x="0" y="59"/>
                    <a:pt x="0" y="59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Line 153"/>
            <p:cNvSpPr>
              <a:spLocks noChangeShapeType="1"/>
            </p:cNvSpPr>
            <p:nvPr/>
          </p:nvSpPr>
          <p:spPr bwMode="auto">
            <a:xfrm>
              <a:off x="360363" y="4129088"/>
              <a:ext cx="327025" cy="444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Line 154"/>
            <p:cNvSpPr>
              <a:spLocks noChangeShapeType="1"/>
            </p:cNvSpPr>
            <p:nvPr/>
          </p:nvSpPr>
          <p:spPr bwMode="auto">
            <a:xfrm>
              <a:off x="390525" y="4186238"/>
              <a:ext cx="50800" cy="169863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Line 155"/>
            <p:cNvSpPr>
              <a:spLocks noChangeShapeType="1"/>
            </p:cNvSpPr>
            <p:nvPr/>
          </p:nvSpPr>
          <p:spPr bwMode="auto">
            <a:xfrm>
              <a:off x="441325" y="4219576"/>
              <a:ext cx="36513" cy="131763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" name="Line 156"/>
            <p:cNvSpPr>
              <a:spLocks noChangeShapeType="1"/>
            </p:cNvSpPr>
            <p:nvPr/>
          </p:nvSpPr>
          <p:spPr bwMode="auto">
            <a:xfrm>
              <a:off x="458788" y="4143376"/>
              <a:ext cx="60325" cy="201613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7" name="Line 157"/>
            <p:cNvSpPr>
              <a:spLocks noChangeShapeType="1"/>
            </p:cNvSpPr>
            <p:nvPr/>
          </p:nvSpPr>
          <p:spPr bwMode="auto">
            <a:xfrm>
              <a:off x="501650" y="4149726"/>
              <a:ext cx="55563" cy="188913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" name="Line 158"/>
            <p:cNvSpPr>
              <a:spLocks noChangeShapeType="1"/>
            </p:cNvSpPr>
            <p:nvPr/>
          </p:nvSpPr>
          <p:spPr bwMode="auto">
            <a:xfrm>
              <a:off x="546100" y="4156076"/>
              <a:ext cx="47625" cy="16510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Line 159"/>
            <p:cNvSpPr>
              <a:spLocks noChangeShapeType="1"/>
            </p:cNvSpPr>
            <p:nvPr/>
          </p:nvSpPr>
          <p:spPr bwMode="auto">
            <a:xfrm>
              <a:off x="596900" y="4200526"/>
              <a:ext cx="38100" cy="128588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Line 160"/>
            <p:cNvSpPr>
              <a:spLocks noChangeShapeType="1"/>
            </p:cNvSpPr>
            <p:nvPr/>
          </p:nvSpPr>
          <p:spPr bwMode="auto">
            <a:xfrm>
              <a:off x="630238" y="4167188"/>
              <a:ext cx="44450" cy="144463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Freeform 161"/>
            <p:cNvSpPr>
              <a:spLocks/>
            </p:cNvSpPr>
            <p:nvPr/>
          </p:nvSpPr>
          <p:spPr bwMode="auto">
            <a:xfrm>
              <a:off x="246063" y="4078288"/>
              <a:ext cx="46038" cy="44450"/>
            </a:xfrm>
            <a:custGeom>
              <a:avLst/>
              <a:gdLst>
                <a:gd name="T0" fmla="*/ 1 w 15"/>
                <a:gd name="T1" fmla="*/ 11 h 15"/>
                <a:gd name="T2" fmla="*/ 0 w 15"/>
                <a:gd name="T3" fmla="*/ 8 h 15"/>
                <a:gd name="T4" fmla="*/ 8 w 15"/>
                <a:gd name="T5" fmla="*/ 0 h 15"/>
                <a:gd name="T6" fmla="*/ 15 w 15"/>
                <a:gd name="T7" fmla="*/ 8 h 15"/>
                <a:gd name="T8" fmla="*/ 8 w 15"/>
                <a:gd name="T9" fmla="*/ 15 h 15"/>
                <a:gd name="T10" fmla="*/ 5 w 15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">
                  <a:moveTo>
                    <a:pt x="1" y="11"/>
                  </a:moveTo>
                  <a:cubicBezTo>
                    <a:pt x="1" y="10"/>
                    <a:pt x="0" y="9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" y="0"/>
                    <a:pt x="15" y="3"/>
                    <a:pt x="15" y="8"/>
                  </a:cubicBezTo>
                  <a:cubicBezTo>
                    <a:pt x="15" y="12"/>
                    <a:pt x="12" y="15"/>
                    <a:pt x="8" y="15"/>
                  </a:cubicBezTo>
                  <a:cubicBezTo>
                    <a:pt x="7" y="15"/>
                    <a:pt x="6" y="15"/>
                    <a:pt x="5" y="15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" name="Line 162"/>
            <p:cNvSpPr>
              <a:spLocks noChangeShapeType="1"/>
            </p:cNvSpPr>
            <p:nvPr/>
          </p:nvSpPr>
          <p:spPr bwMode="auto">
            <a:xfrm flipV="1">
              <a:off x="393700" y="4305301"/>
              <a:ext cx="166688" cy="23813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" name="Line 163"/>
            <p:cNvSpPr>
              <a:spLocks noChangeShapeType="1"/>
            </p:cNvSpPr>
            <p:nvPr/>
          </p:nvSpPr>
          <p:spPr bwMode="auto">
            <a:xfrm flipV="1">
              <a:off x="384175" y="4270376"/>
              <a:ext cx="128588" cy="17463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499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/>
              <a:t>Contexte et enjeu</a:t>
            </a:r>
          </a:p>
        </p:txBody>
      </p:sp>
      <p:sp>
        <p:nvSpPr>
          <p:cNvPr id="4" name="Espace réservé du texte 2"/>
          <p:cNvSpPr txBox="1">
            <a:spLocks/>
          </p:cNvSpPr>
          <p:nvPr/>
        </p:nvSpPr>
        <p:spPr>
          <a:xfrm>
            <a:off x="430200" y="1140606"/>
            <a:ext cx="8737548" cy="3283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ts val="1480"/>
            </a:pPr>
            <a:r>
              <a:rPr lang="fr-FR" sz="1800" b="0" cap="none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Proposer une offre </a:t>
            </a:r>
            <a:r>
              <a:rPr lang="fr-FR" sz="1600" b="0" cap="none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e-commerce</a:t>
            </a:r>
            <a:r>
              <a:rPr lang="fr-FR" sz="1800" b="0" cap="none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clé en main adaptée à nos clients leur permettant de :   </a:t>
            </a:r>
            <a:endParaRPr lang="fr-FR" sz="1800" b="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oogle Shape;289;p31"/>
          <p:cNvGrpSpPr/>
          <p:nvPr/>
        </p:nvGrpSpPr>
        <p:grpSpPr>
          <a:xfrm>
            <a:off x="219557" y="3072569"/>
            <a:ext cx="8861935" cy="2623931"/>
            <a:chOff x="0" y="2779444"/>
            <a:chExt cx="8861935" cy="2012314"/>
          </a:xfrm>
        </p:grpSpPr>
        <p:sp>
          <p:nvSpPr>
            <p:cNvPr id="7" name="Google Shape;290;p31"/>
            <p:cNvSpPr/>
            <p:nvPr/>
          </p:nvSpPr>
          <p:spPr>
            <a:xfrm>
              <a:off x="0" y="3375094"/>
              <a:ext cx="2880320" cy="1413636"/>
            </a:xfrm>
            <a:prstGeom prst="rect">
              <a:avLst/>
            </a:prstGeom>
            <a:solidFill>
              <a:srgbClr val="D191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buClr>
                  <a:schemeClr val="dk1"/>
                </a:buClr>
                <a:buSzPts val="1100"/>
              </a:pPr>
              <a:r>
                <a:rPr lang="fr-FR" sz="11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Wingdings" panose="05000000000000000000" pitchFamily="2" charset="2"/>
                </a:rPr>
                <a:t></a:t>
              </a:r>
              <a:r>
                <a:rPr lang="fr-FR" sz="11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conseil, accompagnement</a:t>
              </a:r>
              <a:endParaRPr dirty="0"/>
            </a:p>
            <a:p>
              <a:pPr>
                <a:buClr>
                  <a:schemeClr val="dk1"/>
                </a:buClr>
                <a:buSzPts val="1100"/>
              </a:pPr>
              <a:r>
                <a:rPr lang="fr-FR" sz="11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et expertise e-commerce </a:t>
              </a:r>
              <a:r>
                <a:rPr lang="fr-FR" sz="11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Shopify</a:t>
              </a:r>
              <a:endParaRPr sz="11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just">
                <a:buClr>
                  <a:srgbClr val="000000"/>
                </a:buClr>
                <a:buSzPts val="1100"/>
              </a:pPr>
              <a:r>
                <a:rPr lang="fr-FR" sz="11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/>
              </a:r>
              <a:br>
                <a:rPr lang="fr-FR" sz="11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fr-FR" sz="1100" b="1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Partenaire Caisse d’Epargne, </a:t>
              </a:r>
              <a:r>
                <a:rPr lang="fr-FR" sz="1100" b="1" dirty="0" err="1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Shopify</a:t>
              </a:r>
              <a:r>
                <a:rPr lang="fr-FR" sz="1100" b="1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 et PayPlug</a:t>
              </a:r>
              <a:endParaRPr dirty="0">
                <a:solidFill>
                  <a:srgbClr val="FF0000"/>
                </a:solidFill>
              </a:endParaRPr>
            </a:p>
            <a:p>
              <a:pPr algn="just">
                <a:buClr>
                  <a:srgbClr val="000000"/>
                </a:buClr>
                <a:buSzPts val="1000"/>
              </a:pPr>
              <a:endParaRPr sz="1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indent="-171450" algn="just"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fr-FR" sz="1000" dirty="0">
                  <a:solidFill>
                    <a:schemeClr val="lt1"/>
                  </a:solidFill>
                </a:rPr>
                <a:t>S</a:t>
              </a:r>
              <a:r>
                <a:rPr lang="fr-FR" sz="10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pécialisée dans la conception de site e-commerce Shopify</a:t>
              </a:r>
              <a:endParaRPr dirty="0"/>
            </a:p>
            <a:p>
              <a:pPr marL="171450" indent="-171450" algn="just"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fr-FR" sz="10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800 clients</a:t>
              </a:r>
              <a:endParaRPr dirty="0"/>
            </a:p>
            <a:p>
              <a:pPr marL="171450" indent="-171450" algn="just"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fr-FR" sz="10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Partenaire PayPlug depuis 2015</a:t>
              </a:r>
              <a:endParaRPr dirty="0"/>
            </a:p>
          </p:txBody>
        </p:sp>
        <p:sp>
          <p:nvSpPr>
            <p:cNvPr id="8" name="Google Shape;291;p31"/>
            <p:cNvSpPr/>
            <p:nvPr/>
          </p:nvSpPr>
          <p:spPr>
            <a:xfrm>
              <a:off x="3024334" y="3378122"/>
              <a:ext cx="2736303" cy="1413636"/>
            </a:xfrm>
            <a:prstGeom prst="rect">
              <a:avLst/>
            </a:prstGeom>
            <a:solidFill>
              <a:srgbClr val="D191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buClr>
                  <a:schemeClr val="dk1"/>
                </a:buClr>
                <a:buSzPts val="1100"/>
              </a:pPr>
              <a:r>
                <a:rPr lang="fr-FR" sz="11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Wingdings" panose="05000000000000000000" pitchFamily="2" charset="2"/>
                </a:rPr>
                <a:t></a:t>
              </a:r>
              <a:r>
                <a:rPr lang="fr-FR" sz="11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plateforme pour créer, gérer et développer son site e-commerce</a:t>
              </a:r>
              <a:endParaRPr sz="1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indent="-107950" algn="just">
                <a:buClr>
                  <a:srgbClr val="000000"/>
                </a:buClr>
                <a:buSzPts val="1000"/>
              </a:pPr>
              <a:endParaRPr lang="fr-FR" sz="1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0" algn="just">
                <a:buClr>
                  <a:srgbClr val="581D74"/>
                </a:buClr>
                <a:buSzPts val="1100"/>
              </a:pPr>
              <a:r>
                <a:rPr lang="fr-FR" sz="1100" b="1" dirty="0">
                  <a:solidFill>
                    <a:srgbClr val="581D74"/>
                  </a:solidFill>
                </a:rPr>
                <a:t>Partenaire Trenta Axome et PayPlug</a:t>
              </a:r>
              <a:endParaRPr sz="1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indent="-171450" algn="just"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fr-FR" sz="1000" dirty="0">
                  <a:solidFill>
                    <a:schemeClr val="lt1"/>
                  </a:solidFill>
                </a:rPr>
                <a:t>Un des leaders mondiaux des CMS (plateforme de gestion de contenu de sites e-commerce)</a:t>
              </a:r>
              <a:endParaRPr sz="1000" dirty="0">
                <a:solidFill>
                  <a:schemeClr val="lt1"/>
                </a:solidFill>
              </a:endParaRPr>
            </a:p>
            <a:p>
              <a:pPr marL="171450" indent="-171450" algn="just"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fr-FR" sz="1000" dirty="0">
                  <a:solidFill>
                    <a:schemeClr val="lt1"/>
                  </a:solidFill>
                </a:rPr>
                <a:t>Plus d’1 million de sites dans 175 pays</a:t>
              </a:r>
              <a:endParaRPr sz="1000" dirty="0">
                <a:solidFill>
                  <a:schemeClr val="lt1"/>
                </a:solidFill>
              </a:endParaRPr>
            </a:p>
            <a:p>
              <a:pPr marL="171450" indent="-171450" algn="just"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fr-FR" sz="1000" dirty="0">
                  <a:solidFill>
                    <a:schemeClr val="lt1"/>
                  </a:solidFill>
                </a:rPr>
                <a:t>15 ans d’existence</a:t>
              </a:r>
              <a:endParaRPr sz="1000" dirty="0">
                <a:solidFill>
                  <a:schemeClr val="lt1"/>
                </a:solidFill>
              </a:endParaRPr>
            </a:p>
            <a:p>
              <a:pPr marL="171450" indent="-171450" algn="just"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fr-FR" sz="1000" dirty="0">
                  <a:solidFill>
                    <a:schemeClr val="lt1"/>
                  </a:solidFill>
                </a:rPr>
                <a:t>Une équipe dédiée au marché français</a:t>
              </a:r>
              <a:endParaRPr sz="1000" dirty="0">
                <a:solidFill>
                  <a:schemeClr val="lt1"/>
                </a:solidFill>
              </a:endParaRPr>
            </a:p>
          </p:txBody>
        </p:sp>
        <p:sp>
          <p:nvSpPr>
            <p:cNvPr id="9" name="Google Shape;292;p31"/>
            <p:cNvSpPr/>
            <p:nvPr/>
          </p:nvSpPr>
          <p:spPr>
            <a:xfrm>
              <a:off x="5929199" y="3361605"/>
              <a:ext cx="2891273" cy="1419652"/>
            </a:xfrm>
            <a:prstGeom prst="rect">
              <a:avLst/>
            </a:prstGeom>
            <a:solidFill>
              <a:srgbClr val="D191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buClr>
                  <a:schemeClr val="dk1"/>
                </a:buClr>
                <a:buSzPts val="1100"/>
              </a:pPr>
              <a:r>
                <a:rPr lang="fr-FR" sz="11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Wingdings" panose="05000000000000000000" pitchFamily="2" charset="2"/>
                </a:rPr>
                <a:t></a:t>
              </a:r>
              <a:r>
                <a:rPr lang="fr-FR" sz="11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solution d’encaissement de son site e-commerce, simple et sécurisée</a:t>
              </a:r>
              <a:endParaRPr sz="11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just">
                <a:buClr>
                  <a:srgbClr val="000000"/>
                </a:buClr>
                <a:buSzPts val="1100"/>
              </a:pPr>
              <a:endParaRPr lang="fr-FR" sz="1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just">
                <a:buClr>
                  <a:schemeClr val="accent1"/>
                </a:buClr>
                <a:buSzPts val="1100"/>
              </a:pPr>
              <a:r>
                <a:rPr lang="fr-FR" sz="1100" b="1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Partenaire Caisse d’Epargne, </a:t>
              </a:r>
              <a:r>
                <a:rPr lang="fr-FR" sz="1100" b="1" dirty="0" err="1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Shopify</a:t>
              </a:r>
              <a:r>
                <a:rPr lang="fr-FR" sz="1100" b="1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 et Trenta Axome</a:t>
              </a:r>
              <a:endParaRPr sz="11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just">
                <a:buClr>
                  <a:srgbClr val="000000"/>
                </a:buClr>
                <a:buSzPts val="1000"/>
              </a:pPr>
              <a:endParaRPr sz="1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indent="-171450" algn="just"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fr-FR" sz="1000" dirty="0">
                  <a:solidFill>
                    <a:schemeClr val="lt1"/>
                  </a:solidFill>
                </a:rPr>
                <a:t>S</a:t>
              </a:r>
              <a:r>
                <a:rPr lang="fr-FR" sz="10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olution française d'encaissement en ligne 100% </a:t>
              </a:r>
              <a:r>
                <a:rPr lang="fr-FR" sz="1000" dirty="0">
                  <a:solidFill>
                    <a:schemeClr val="lt1"/>
                  </a:solidFill>
                </a:rPr>
                <a:t>digital</a:t>
              </a:r>
              <a:endParaRPr sz="1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indent="-171450" algn="just"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fr-FR" sz="10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Conçue pour les PME </a:t>
              </a:r>
              <a:endParaRPr sz="1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indent="-171450" algn="just"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fr-FR" sz="10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Des milliers de clients en France</a:t>
              </a:r>
              <a:endParaRPr dirty="0"/>
            </a:p>
          </p:txBody>
        </p:sp>
        <p:sp>
          <p:nvSpPr>
            <p:cNvPr id="10" name="Google Shape;293;p31"/>
            <p:cNvSpPr/>
            <p:nvPr/>
          </p:nvSpPr>
          <p:spPr>
            <a:xfrm>
              <a:off x="41463" y="2779444"/>
              <a:ext cx="8820472" cy="18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" name="Google Shape;2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88440" y="3213144"/>
            <a:ext cx="1534033" cy="447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95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0345" y="3243698"/>
            <a:ext cx="1256971" cy="359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96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5174" y="3288340"/>
            <a:ext cx="1130184" cy="45666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659985" y="1639752"/>
            <a:ext cx="87179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vendre 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</a:rPr>
              <a:t>en ligne grâce à un site marchant </a:t>
            </a:r>
            <a:r>
              <a:rPr lang="fr-FR" sz="1600" b="1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Shopify</a:t>
            </a:r>
            <a:r>
              <a:rPr lang="fr-FR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, intégrant la solution d’encaissements </a:t>
            </a:r>
            <a:r>
              <a:rPr lang="fr-FR" sz="1600" b="1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PayPlug</a:t>
            </a:r>
            <a:r>
              <a:rPr lang="fr-FR" sz="16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marL="285750"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6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être accompagné 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</a:rPr>
              <a:t>par un expert e-commerce de l’agence </a:t>
            </a:r>
            <a:r>
              <a:rPr lang="fr-FR" sz="1600" b="1" dirty="0" err="1">
                <a:latin typeface="Calibri" panose="020F0502020204030204" pitchFamily="34" charset="0"/>
                <a:ea typeface="Calibri" panose="020F0502020204030204" pitchFamily="34" charset="0"/>
              </a:rPr>
              <a:t>Trenta</a:t>
            </a: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600" b="1" dirty="0" err="1">
                <a:latin typeface="Calibri" panose="020F0502020204030204" pitchFamily="34" charset="0"/>
                <a:ea typeface="Calibri" panose="020F0502020204030204" pitchFamily="34" charset="0"/>
              </a:rPr>
              <a:t>Axome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</a:rPr>
              <a:t>, partenaire des CE.</a:t>
            </a:r>
            <a:endParaRPr lang="fr-FR" sz="1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2471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b="0" cap="none" dirty="0"/>
              <a:t>Présentation de </a:t>
            </a:r>
            <a:r>
              <a:rPr lang="fr-FR" cap="none" dirty="0" smtClean="0"/>
              <a:t>l’offre </a:t>
            </a:r>
            <a:r>
              <a:rPr lang="fr-FR" cap="none" dirty="0" err="1"/>
              <a:t>I</a:t>
            </a:r>
            <a:r>
              <a:rPr lang="fr-FR" cap="none" dirty="0" err="1" smtClean="0"/>
              <a:t>z</a:t>
            </a:r>
            <a:r>
              <a:rPr lang="fr-FR" cap="none" dirty="0" smtClean="0"/>
              <a:t> </a:t>
            </a:r>
            <a:r>
              <a:rPr lang="fr-FR" cap="none" dirty="0"/>
              <a:t>e-commerce</a:t>
            </a: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251520" y="1151355"/>
            <a:ext cx="2013650" cy="64807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INITIAL</a:t>
            </a:r>
          </a:p>
          <a:p>
            <a:pPr algn="ctr"/>
            <a:r>
              <a:rPr lang="fr-FR" b="1" dirty="0"/>
              <a:t>500€ HT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4652972" y="1151355"/>
            <a:ext cx="2013650" cy="64807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OPTIMAL</a:t>
            </a:r>
          </a:p>
          <a:p>
            <a:pPr algn="ctr"/>
            <a:r>
              <a:rPr lang="fr-FR" b="1" dirty="0"/>
              <a:t>7 500€ HT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2452246" y="1151355"/>
            <a:ext cx="2013650" cy="64807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CONFORT</a:t>
            </a:r>
          </a:p>
          <a:p>
            <a:pPr algn="ctr"/>
            <a:r>
              <a:rPr lang="fr-FR" b="1" dirty="0"/>
              <a:t>3 500€ HT</a:t>
            </a:r>
          </a:p>
        </p:txBody>
      </p:sp>
      <p:sp>
        <p:nvSpPr>
          <p:cNvPr id="7" name="Rectangle 6"/>
          <p:cNvSpPr/>
          <p:nvPr/>
        </p:nvSpPr>
        <p:spPr>
          <a:xfrm>
            <a:off x="322241" y="2151270"/>
            <a:ext cx="18722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- Création basique du site comprise </a:t>
            </a:r>
          </a:p>
          <a:p>
            <a:r>
              <a:rPr lang="fr-FR" dirty="0"/>
              <a:t>- Configuration par le client</a:t>
            </a:r>
          </a:p>
          <a:p>
            <a:r>
              <a:rPr lang="fr-FR" dirty="0"/>
              <a:t>- 1 thème par défaut</a:t>
            </a:r>
          </a:p>
          <a:p>
            <a:r>
              <a:rPr lang="fr-FR" dirty="0"/>
              <a:t>- Documentation et assistance par Shopify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59784" y="1799427"/>
            <a:ext cx="2005386" cy="332006"/>
          </a:xfrm>
          <a:prstGeom prst="round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sz="1350" dirty="0"/>
              <a:t>+ abonnement Shopify*</a:t>
            </a:r>
          </a:p>
        </p:txBody>
      </p:sp>
      <p:sp>
        <p:nvSpPr>
          <p:cNvPr id="9" name="Rectangle 8"/>
          <p:cNvSpPr/>
          <p:nvPr/>
        </p:nvSpPr>
        <p:spPr>
          <a:xfrm>
            <a:off x="2397389" y="2137910"/>
            <a:ext cx="22007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- Configuration comprise</a:t>
            </a:r>
          </a:p>
          <a:p>
            <a:r>
              <a:rPr lang="fr-FR" dirty="0"/>
              <a:t>- 5 thèmes par défaut</a:t>
            </a:r>
          </a:p>
          <a:p>
            <a:r>
              <a:rPr lang="fr-FR" dirty="0"/>
              <a:t>- Documentation, accompagnement et assistance par Trenta et Shopify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2452246" y="1799426"/>
            <a:ext cx="2005386" cy="332006"/>
          </a:xfrm>
          <a:prstGeom prst="round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sz="1350" dirty="0"/>
              <a:t>+ abonnement Shopify*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6274" y="2137910"/>
            <a:ext cx="213291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- Configuration comprise </a:t>
            </a:r>
          </a:p>
          <a:p>
            <a:r>
              <a:rPr lang="fr-FR" dirty="0"/>
              <a:t>- Personnalisation parmi</a:t>
            </a:r>
          </a:p>
          <a:p>
            <a:r>
              <a:rPr lang="fr-FR" dirty="0"/>
              <a:t>5 thèmes au choix et navigation personnalisable </a:t>
            </a:r>
          </a:p>
          <a:p>
            <a:r>
              <a:rPr lang="fr-FR" dirty="0"/>
              <a:t>- Accompagnement SEO</a:t>
            </a:r>
          </a:p>
          <a:p>
            <a:r>
              <a:rPr lang="fr-FR" dirty="0"/>
              <a:t>- Documentation, accompagnement et assistance par Trenta et Shopify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4644708" y="1784782"/>
            <a:ext cx="2005386" cy="332006"/>
          </a:xfrm>
          <a:prstGeom prst="round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sz="1350" dirty="0"/>
              <a:t>+ abonnement Shopify*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6857830" y="1778173"/>
            <a:ext cx="2005386" cy="332006"/>
          </a:xfrm>
          <a:prstGeom prst="round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sz="1350" dirty="0"/>
              <a:t>+ abonnement Shopify*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6839847" y="1136710"/>
            <a:ext cx="2013650" cy="64807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PREMIUM</a:t>
            </a:r>
            <a:endParaRPr lang="fr-FR" b="1" dirty="0"/>
          </a:p>
          <a:p>
            <a:pPr algn="ctr"/>
            <a:r>
              <a:rPr lang="fr-FR" sz="1600" b="1" dirty="0" smtClean="0"/>
              <a:t>A</a:t>
            </a:r>
            <a:r>
              <a:rPr lang="fr-FR" sz="1600" b="1" dirty="0"/>
              <a:t> </a:t>
            </a:r>
            <a:r>
              <a:rPr lang="fr-FR" sz="1600" b="1" dirty="0" smtClean="0"/>
              <a:t>partir de </a:t>
            </a:r>
            <a:r>
              <a:rPr lang="fr-FR" b="1" dirty="0" smtClean="0"/>
              <a:t>13500 HT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27475" y="2140043"/>
            <a:ext cx="2170964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700" dirty="0"/>
              <a:t>- Configuration comprise, y compris la gestion des mentions légales</a:t>
            </a:r>
          </a:p>
          <a:p>
            <a:r>
              <a:rPr lang="fr-FR" sz="1700" dirty="0"/>
              <a:t>- Personnalisation du thème choisi (parmi 70 thèmes) et de la navigation des fonctionnalités inclues</a:t>
            </a:r>
          </a:p>
          <a:p>
            <a:r>
              <a:rPr lang="fr-FR" sz="1700" dirty="0"/>
              <a:t>- Accompagnement SEO</a:t>
            </a:r>
          </a:p>
          <a:p>
            <a:r>
              <a:rPr lang="fr-FR" sz="1700" dirty="0"/>
              <a:t>- Documentation, accompagnement et assistance par Trenta et Shopify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22241" y="5061852"/>
            <a:ext cx="3947834" cy="1015663"/>
          </a:xfrm>
          <a:prstGeom prst="rect">
            <a:avLst/>
          </a:prstGeom>
          <a:noFill/>
          <a:ln>
            <a:solidFill>
              <a:srgbClr val="EB0F2D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i="1" dirty="0"/>
              <a:t>*Abonnement Shopify : 3 formules avec abonnement + frais de transaction (29$+2% ou 79$+1% ou 299$+0,5%) et une offre Plus (2000$+0,2% capé à 40k$/mois)</a:t>
            </a:r>
            <a:br>
              <a:rPr lang="fr-FR" sz="1200" i="1" dirty="0"/>
            </a:br>
            <a:r>
              <a:rPr lang="fr-FR" sz="1200" i="1" dirty="0"/>
              <a:t>Détails sur </a:t>
            </a:r>
            <a:r>
              <a:rPr lang="fr-FR" sz="1200" i="1" dirty="0">
                <a:hlinkClick r:id="rId2"/>
              </a:rPr>
              <a:t>https://www.shopify.fr/tarifs</a:t>
            </a:r>
            <a:r>
              <a:rPr lang="fr-FR" sz="1200" i="1" dirty="0"/>
              <a:t>, </a:t>
            </a:r>
            <a:r>
              <a:rPr lang="fr-FR" sz="1200" i="1" dirty="0">
                <a:hlinkClick r:id="rId3"/>
              </a:rPr>
              <a:t>https://www.shopify.com/plus/pricing</a:t>
            </a:r>
            <a:r>
              <a:rPr lang="fr-FR" sz="1200" i="1" dirty="0"/>
              <a:t> et </a:t>
            </a:r>
            <a:r>
              <a:rPr lang="fr-FR" sz="1200" i="1" dirty="0" smtClean="0"/>
              <a:t>en pages suivantes</a:t>
            </a:r>
            <a:endParaRPr lang="fr-FR" sz="1200" i="1" dirty="0"/>
          </a:p>
        </p:txBody>
      </p:sp>
    </p:spTree>
    <p:extLst>
      <p:ext uri="{BB962C8B-B14F-4D97-AF65-F5344CB8AC3E}">
        <p14:creationId xmlns:p14="http://schemas.microsoft.com/office/powerpoint/2010/main" val="19157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cap="none" dirty="0" smtClean="0"/>
              <a:t>Exemples de coûts clients </a:t>
            </a:r>
            <a:r>
              <a:rPr lang="fr-FR" sz="2000" dirty="0" smtClean="0"/>
              <a:t>(</a:t>
            </a:r>
            <a:r>
              <a:rPr lang="fr-FR" sz="2000" dirty="0" err="1" smtClean="0"/>
              <a:t>trenta</a:t>
            </a:r>
            <a:r>
              <a:rPr lang="fr-FR" sz="2000" dirty="0" smtClean="0"/>
              <a:t> + </a:t>
            </a:r>
            <a:r>
              <a:rPr lang="fr-FR" sz="2000" dirty="0" err="1" smtClean="0"/>
              <a:t>shopify</a:t>
            </a:r>
            <a:r>
              <a:rPr lang="fr-FR" sz="2000" dirty="0" smtClean="0"/>
              <a:t> + </a:t>
            </a:r>
            <a:r>
              <a:rPr lang="fr-FR" sz="2000" dirty="0" err="1" smtClean="0"/>
              <a:t>payplug</a:t>
            </a:r>
            <a:r>
              <a:rPr lang="fr-FR" sz="2000" dirty="0" smtClean="0"/>
              <a:t>)</a:t>
            </a:r>
            <a:endParaRPr lang="fr-FR" sz="2000" dirty="0"/>
          </a:p>
        </p:txBody>
      </p:sp>
      <p:sp>
        <p:nvSpPr>
          <p:cNvPr id="5" name="Espace réservé du contenu 3"/>
          <p:cNvSpPr>
            <a:spLocks noGrp="1"/>
          </p:cNvSpPr>
          <p:nvPr>
            <p:ph sz="quarter" idx="4294967295"/>
          </p:nvPr>
        </p:nvSpPr>
        <p:spPr>
          <a:xfrm>
            <a:off x="616318" y="1276611"/>
            <a:ext cx="7704856" cy="181103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b="0" cap="none" dirty="0" smtClean="0">
                <a:solidFill>
                  <a:schemeClr val="tx1"/>
                </a:solidFill>
              </a:rPr>
              <a:t>Exemple client 1 </a:t>
            </a:r>
            <a:r>
              <a:rPr lang="fr-FR" sz="1600" b="0" i="1" cap="none" dirty="0" smtClean="0">
                <a:solidFill>
                  <a:schemeClr val="tx1"/>
                </a:solidFill>
              </a:rPr>
              <a:t>(basé sur les donnés </a:t>
            </a:r>
            <a:r>
              <a:rPr lang="fr-FR" sz="1600" b="0" i="1" cap="none" dirty="0" err="1" smtClean="0">
                <a:solidFill>
                  <a:schemeClr val="tx1"/>
                </a:solidFill>
              </a:rPr>
              <a:t>payplug</a:t>
            </a:r>
            <a:r>
              <a:rPr lang="fr-FR" sz="1600" b="0" i="1" cap="none" dirty="0" smtClean="0">
                <a:solidFill>
                  <a:schemeClr val="tx1"/>
                </a:solidFill>
              </a:rPr>
              <a:t> de </a:t>
            </a:r>
            <a:r>
              <a:rPr lang="fr-FR" sz="1600" b="0" i="1" cap="none" dirty="0" err="1" smtClean="0">
                <a:solidFill>
                  <a:schemeClr val="tx1"/>
                </a:solidFill>
              </a:rPr>
              <a:t>payment</a:t>
            </a:r>
            <a:r>
              <a:rPr lang="fr-FR" sz="1600" b="0" i="1" cap="none" dirty="0" smtClean="0">
                <a:solidFill>
                  <a:schemeClr val="tx1"/>
                </a:solidFill>
              </a:rPr>
              <a:t> report à fin juillet 2020) :</a:t>
            </a:r>
          </a:p>
          <a:p>
            <a:pPr marL="429750" lvl="3" indent="-285750">
              <a:buClr>
                <a:srgbClr val="C00000"/>
              </a:buClr>
            </a:pPr>
            <a:r>
              <a:rPr lang="fr-FR" b="0" i="1" cap="none" dirty="0" smtClean="0">
                <a:solidFill>
                  <a:schemeClr val="tx1"/>
                </a:solidFill>
              </a:rPr>
              <a:t>Panier moyen : 95€</a:t>
            </a:r>
          </a:p>
          <a:p>
            <a:pPr marL="429750" lvl="3" indent="-285750">
              <a:buClr>
                <a:srgbClr val="C00000"/>
              </a:buClr>
            </a:pPr>
            <a:r>
              <a:rPr lang="fr-FR" b="0" i="1" cap="none" dirty="0" smtClean="0">
                <a:solidFill>
                  <a:schemeClr val="tx1"/>
                </a:solidFill>
              </a:rPr>
              <a:t>CA mensuel moyen : 3000€</a:t>
            </a:r>
          </a:p>
          <a:p>
            <a:pPr marL="429750" lvl="3" indent="-285750">
              <a:buClr>
                <a:srgbClr val="C00000"/>
              </a:buClr>
            </a:pPr>
            <a:r>
              <a:rPr lang="fr-FR" b="0" i="1" cap="none" dirty="0" smtClean="0">
                <a:solidFill>
                  <a:schemeClr val="tx1"/>
                </a:solidFill>
              </a:rPr>
              <a:t>Nombre de transactions moyennes : 32</a:t>
            </a:r>
            <a:r>
              <a:rPr lang="fr-FR" b="0" cap="none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fr-FR" sz="1600" b="0" cap="none" dirty="0" smtClean="0">
                <a:solidFill>
                  <a:schemeClr val="tx1"/>
                </a:solidFill>
              </a:rPr>
              <a:t/>
            </a:r>
            <a:br>
              <a:rPr lang="fr-FR" sz="1600" b="0" cap="none" dirty="0" smtClean="0">
                <a:solidFill>
                  <a:schemeClr val="tx1"/>
                </a:solidFill>
              </a:rPr>
            </a:br>
            <a:r>
              <a:rPr lang="fr-FR" b="0" cap="none" dirty="0" smtClean="0">
                <a:solidFill>
                  <a:schemeClr val="tx1"/>
                </a:solidFill>
              </a:rPr>
              <a:t>Avec une formule confort, le coût de </a:t>
            </a:r>
            <a:r>
              <a:rPr lang="fr-FR" b="0" cap="none" dirty="0" err="1" smtClean="0">
                <a:solidFill>
                  <a:schemeClr val="tx1"/>
                </a:solidFill>
              </a:rPr>
              <a:t>set-up</a:t>
            </a:r>
            <a:r>
              <a:rPr lang="fr-FR" b="0" cap="none" dirty="0" smtClean="0">
                <a:solidFill>
                  <a:schemeClr val="tx1"/>
                </a:solidFill>
              </a:rPr>
              <a:t> du client 1 est de 3500€ HT et le coût mensuel est de 141,78€ comme détaillé ci-dessous : </a:t>
            </a:r>
            <a:endParaRPr lang="fr-FR" b="0" cap="none" dirty="0">
              <a:solidFill>
                <a:schemeClr val="tx1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938629"/>
              </p:ext>
            </p:extLst>
          </p:nvPr>
        </p:nvGraphicFramePr>
        <p:xfrm>
          <a:off x="407837" y="3343958"/>
          <a:ext cx="8424937" cy="2082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42644971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879808286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25130793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24051130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557649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49260712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143714719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2123947618"/>
                    </a:ext>
                  </a:extLst>
                </a:gridCol>
              </a:tblGrid>
              <a:tr h="244868">
                <a:tc>
                  <a:txBody>
                    <a:bodyPr/>
                    <a:lstStyle/>
                    <a:p>
                      <a:endParaRPr lang="fr-FR" sz="1100" dirty="0">
                        <a:effectLst/>
                        <a:latin typeface="+mn-lt"/>
                      </a:endParaRPr>
                    </a:p>
                  </a:txBody>
                  <a:tcPr marL="45393" marR="4539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+mn-lt"/>
                        </a:rPr>
                        <a:t>Trenta-Axome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5393" marR="45393" marT="0" marB="0"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+mn-lt"/>
                        </a:rPr>
                        <a:t>Shopify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5393" marR="45393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+mn-lt"/>
                        </a:rPr>
                        <a:t>PayPlug</a:t>
                      </a:r>
                      <a:endParaRPr lang="fr-FR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5393" marR="45393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45393" marR="45393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697012"/>
                  </a:ext>
                </a:extLst>
              </a:tr>
              <a:tr h="4318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i="1" dirty="0">
                          <a:effectLst/>
                        </a:rPr>
                        <a:t>Frais de transaction</a:t>
                      </a:r>
                      <a:endParaRPr lang="fr-FR" sz="105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i="1" dirty="0">
                          <a:effectLst/>
                        </a:rPr>
                        <a:t>Abonnement</a:t>
                      </a:r>
                      <a:endParaRPr lang="fr-FR" sz="105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i="1" dirty="0">
                          <a:effectLst/>
                        </a:rPr>
                        <a:t>Frais de transactions</a:t>
                      </a:r>
                      <a:endParaRPr lang="fr-FR" sz="105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i="1" dirty="0">
                          <a:effectLst/>
                        </a:rPr>
                        <a:t>Abonnement</a:t>
                      </a:r>
                      <a:endParaRPr lang="fr-FR" sz="105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endParaRPr lang="fr-FR" sz="1000" i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93" marR="45393" marT="0" marB="0"/>
                </a:tc>
                <a:extLst>
                  <a:ext uri="{0D108BD9-81ED-4DB2-BD59-A6C34878D82A}">
                    <a16:rowId xmlns:a16="http://schemas.microsoft.com/office/drawing/2014/main" val="3950044698"/>
                  </a:ext>
                </a:extLst>
              </a:tr>
              <a:tr h="4623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Coût de l'investissement/ coût de </a:t>
                      </a:r>
                      <a:r>
                        <a:rPr lang="fr-FR" sz="1000" dirty="0" err="1">
                          <a:effectLst/>
                        </a:rPr>
                        <a:t>set-up</a:t>
                      </a:r>
                      <a:r>
                        <a:rPr lang="fr-FR" sz="1000" dirty="0">
                          <a:effectLst/>
                        </a:rPr>
                        <a:t> (HT) : 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3 500,00 €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</a:rPr>
                        <a:t>3 500,00 €</a:t>
                      </a:r>
                      <a:endParaRPr lang="fr-FR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extLst>
                  <a:ext uri="{0D108BD9-81ED-4DB2-BD59-A6C34878D82A}">
                    <a16:rowId xmlns:a16="http://schemas.microsoft.com/office/drawing/2014/main" val="1523753156"/>
                  </a:ext>
                </a:extLst>
              </a:tr>
              <a:tr h="453392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Coûts mensuels : abonnement mensuel </a:t>
                      </a:r>
                      <a:br>
                        <a:rPr lang="fr-FR" sz="1000" dirty="0">
                          <a:effectLst/>
                        </a:rPr>
                      </a:br>
                      <a:r>
                        <a:rPr lang="fr-FR" sz="1000" dirty="0">
                          <a:effectLst/>
                        </a:rPr>
                        <a:t>+ frais de transactions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effectLst/>
                        </a:rPr>
                        <a:t>60,80 </a:t>
                      </a:r>
                      <a:r>
                        <a:rPr lang="fr-FR" sz="1000" dirty="0" smtClean="0">
                          <a:effectLst/>
                        </a:rPr>
                        <a:t>€¹</a:t>
                      </a:r>
                      <a:br>
                        <a:rPr lang="fr-FR" sz="1000" dirty="0" smtClean="0">
                          <a:effectLst/>
                        </a:rPr>
                      </a:br>
                      <a:r>
                        <a:rPr lang="fr-FR" sz="1000" dirty="0" smtClean="0">
                          <a:effectLst/>
                        </a:rPr>
                        <a:t>1,73€⁴</a:t>
                      </a:r>
                      <a:endParaRPr lang="fr-FR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24,43 </a:t>
                      </a:r>
                      <a:r>
                        <a:rPr lang="fr-FR" sz="1000" dirty="0" smtClean="0">
                          <a:effectLst/>
                        </a:rPr>
                        <a:t>€</a:t>
                      </a:r>
                      <a:r>
                        <a:rPr lang="fr-FR" sz="1050" dirty="0" smtClean="0">
                          <a:effectLst/>
                        </a:rPr>
                        <a:t>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>
                          <a:effectLst/>
                        </a:rPr>
                        <a:t>0,70€⁴</a:t>
                      </a:r>
                      <a:endParaRPr lang="fr-FR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87,66 </a:t>
                      </a:r>
                      <a:r>
                        <a:rPr lang="fr-FR" sz="1000" b="1" dirty="0">
                          <a:effectLst/>
                        </a:rPr>
                        <a:t>€</a:t>
                      </a:r>
                      <a:endParaRPr lang="fr-FR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extLst>
                  <a:ext uri="{0D108BD9-81ED-4DB2-BD59-A6C34878D82A}">
                    <a16:rowId xmlns:a16="http://schemas.microsoft.com/office/drawing/2014/main" val="1364066262"/>
                  </a:ext>
                </a:extLst>
              </a:tr>
              <a:tr h="48973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4,80 </a:t>
                      </a:r>
                      <a:r>
                        <a:rPr lang="fr-FR" sz="1000" dirty="0" smtClean="0">
                          <a:effectLst/>
                        </a:rPr>
                        <a:t>€³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24,32 </a:t>
                      </a:r>
                      <a:r>
                        <a:rPr lang="fr-FR" sz="1000" dirty="0" smtClean="0">
                          <a:effectLst/>
                        </a:rPr>
                        <a:t>€³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25 </a:t>
                      </a:r>
                      <a:r>
                        <a:rPr lang="fr-FR" sz="1000" dirty="0" smtClean="0">
                          <a:effectLst/>
                        </a:rPr>
                        <a:t>€³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</a:rPr>
                        <a:t>54,12 €</a:t>
                      </a:r>
                      <a:endParaRPr lang="fr-FR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93" marR="45393" marT="0" marB="0"/>
                </a:tc>
                <a:extLst>
                  <a:ext uri="{0D108BD9-81ED-4DB2-BD59-A6C34878D82A}">
                    <a16:rowId xmlns:a16="http://schemas.microsoft.com/office/drawing/2014/main" val="85053212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07836" y="5426132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100" dirty="0"/>
              <a:t>¹ </a:t>
            </a:r>
            <a:r>
              <a:rPr lang="fr-FR" sz="1100" i="1" dirty="0"/>
              <a:t>Frais de transaction </a:t>
            </a:r>
            <a:r>
              <a:rPr lang="fr-FR" sz="1100" i="1" dirty="0" err="1"/>
              <a:t>Shopify</a:t>
            </a:r>
            <a:r>
              <a:rPr lang="fr-FR" sz="1100" i="1" dirty="0"/>
              <a:t> : 2%            </a:t>
            </a:r>
          </a:p>
          <a:p>
            <a:r>
              <a:rPr lang="fr-FR" sz="1100" dirty="0"/>
              <a:t>² </a:t>
            </a:r>
            <a:r>
              <a:rPr lang="fr-FR" sz="1100" i="1" dirty="0"/>
              <a:t>Abonnement Basic </a:t>
            </a:r>
            <a:r>
              <a:rPr lang="fr-FR" sz="1100" i="1" dirty="0" err="1"/>
              <a:t>Shopify</a:t>
            </a:r>
            <a:r>
              <a:rPr lang="fr-FR" sz="1100" i="1" dirty="0"/>
              <a:t> : 29$ </a:t>
            </a:r>
          </a:p>
          <a:p>
            <a:r>
              <a:rPr lang="fr-FR" sz="1100" dirty="0"/>
              <a:t>³ </a:t>
            </a:r>
            <a:r>
              <a:rPr lang="fr-FR" sz="1100" i="1" dirty="0"/>
              <a:t>Offre PRO – CE : 0,8% + 0,15€ + 25€/ mois</a:t>
            </a:r>
          </a:p>
          <a:p>
            <a:r>
              <a:rPr lang="fr-FR" sz="1100" dirty="0"/>
              <a:t>⁴ Frais de commission sur opérations hors EU (2,85%)</a:t>
            </a:r>
          </a:p>
        </p:txBody>
      </p:sp>
      <p:sp>
        <p:nvSpPr>
          <p:cNvPr id="8" name="Rectangle 7"/>
          <p:cNvSpPr/>
          <p:nvPr/>
        </p:nvSpPr>
        <p:spPr>
          <a:xfrm>
            <a:off x="4584300" y="5705907"/>
            <a:ext cx="4246280" cy="23335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Le coût mensuel représente 4,73% du CA du client </a:t>
            </a:r>
          </a:p>
        </p:txBody>
      </p:sp>
    </p:spTree>
    <p:extLst>
      <p:ext uri="{BB962C8B-B14F-4D97-AF65-F5344CB8AC3E}">
        <p14:creationId xmlns:p14="http://schemas.microsoft.com/office/powerpoint/2010/main" val="89843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cap="none" dirty="0" smtClean="0"/>
              <a:t>Exemples de coûts clients </a:t>
            </a:r>
            <a:r>
              <a:rPr lang="fr-FR" sz="2000" dirty="0" smtClean="0"/>
              <a:t>(</a:t>
            </a:r>
            <a:r>
              <a:rPr lang="fr-FR" sz="2000" dirty="0" err="1" smtClean="0"/>
              <a:t>trenta</a:t>
            </a:r>
            <a:r>
              <a:rPr lang="fr-FR" sz="2000" dirty="0" smtClean="0"/>
              <a:t> + </a:t>
            </a:r>
            <a:r>
              <a:rPr lang="fr-FR" sz="2000" dirty="0" err="1" smtClean="0"/>
              <a:t>shopify</a:t>
            </a:r>
            <a:r>
              <a:rPr lang="fr-FR" sz="2000" dirty="0" smtClean="0"/>
              <a:t> + </a:t>
            </a:r>
            <a:r>
              <a:rPr lang="fr-FR" sz="2000" dirty="0" err="1" smtClean="0"/>
              <a:t>payplug</a:t>
            </a:r>
            <a:r>
              <a:rPr lang="fr-FR" sz="2000" dirty="0" smtClean="0"/>
              <a:t>)</a:t>
            </a:r>
            <a:endParaRPr lang="fr-FR" sz="2000" dirty="0"/>
          </a:p>
        </p:txBody>
      </p:sp>
      <p:sp>
        <p:nvSpPr>
          <p:cNvPr id="5" name="Espace réservé du contenu 3"/>
          <p:cNvSpPr>
            <a:spLocks noGrp="1"/>
          </p:cNvSpPr>
          <p:nvPr>
            <p:ph sz="quarter" idx="4294967295"/>
          </p:nvPr>
        </p:nvSpPr>
        <p:spPr>
          <a:xfrm>
            <a:off x="585154" y="1330820"/>
            <a:ext cx="7704856" cy="181103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/>
              <a:t>Exemple client 2 </a:t>
            </a:r>
            <a:r>
              <a:rPr lang="fr-FR" sz="1600" i="1" dirty="0"/>
              <a:t>(basé sur les donnés SP plus de </a:t>
            </a:r>
            <a:r>
              <a:rPr lang="fr-FR" sz="1600" i="1" dirty="0" err="1"/>
              <a:t>payment</a:t>
            </a:r>
            <a:r>
              <a:rPr lang="fr-FR" sz="1600" i="1" dirty="0"/>
              <a:t> report à fin juillet 2020) :</a:t>
            </a:r>
          </a:p>
          <a:p>
            <a:pPr marL="429750" lvl="3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i="1" dirty="0"/>
              <a:t>Panier moyen : 80€</a:t>
            </a:r>
          </a:p>
          <a:p>
            <a:pPr marL="429750" lvl="3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i="1" dirty="0"/>
              <a:t>CA mensuel moyen : 10 000€</a:t>
            </a:r>
          </a:p>
          <a:p>
            <a:pPr marL="429750" lvl="3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i="1" dirty="0"/>
              <a:t>Nombre de transactions moyennes : 125</a:t>
            </a:r>
            <a:endParaRPr lang="fr-FR" dirty="0"/>
          </a:p>
          <a:p>
            <a:pPr marL="0" indent="0">
              <a:buNone/>
            </a:pPr>
            <a:r>
              <a:rPr lang="fr-FR" sz="1600" b="0" cap="none" dirty="0" smtClean="0">
                <a:solidFill>
                  <a:schemeClr val="tx1"/>
                </a:solidFill>
              </a:rPr>
              <a:t/>
            </a:r>
            <a:br>
              <a:rPr lang="fr-FR" sz="1600" b="0" cap="none" dirty="0" smtClean="0">
                <a:solidFill>
                  <a:schemeClr val="tx1"/>
                </a:solidFill>
              </a:rPr>
            </a:br>
            <a:r>
              <a:rPr lang="fr-FR" dirty="0"/>
              <a:t>Avec une formule confort, le coût de </a:t>
            </a:r>
            <a:r>
              <a:rPr lang="fr-FR" dirty="0" err="1"/>
              <a:t>set-up</a:t>
            </a:r>
            <a:r>
              <a:rPr lang="fr-FR" dirty="0"/>
              <a:t> du client 2 est de 3500€ HT et le coût mensuel est de 295,03€ comme détaillé ci-dessous :</a:t>
            </a:r>
            <a:endParaRPr lang="fr-FR" b="0" cap="none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7836" y="5426132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¹ 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Frais de transaction </a:t>
            </a:r>
            <a:r>
              <a:rPr kumimoji="0" lang="fr-FR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Shopify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: 2%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² 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Abonnement Basic </a:t>
            </a:r>
            <a:r>
              <a:rPr kumimoji="0" lang="fr-FR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Shopify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: 29$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³ 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Offre PRO – CE : 0,8% + 0,15€ + 25€/ mois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⁴ Frais de commission sur opérations hors EU (2,85%)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576754"/>
              </p:ext>
            </p:extLst>
          </p:nvPr>
        </p:nvGraphicFramePr>
        <p:xfrm>
          <a:off x="405133" y="3373306"/>
          <a:ext cx="8424937" cy="20754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42644971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879808286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25130793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24051130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557649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49260712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143714719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2123947618"/>
                    </a:ext>
                  </a:extLst>
                </a:gridCol>
              </a:tblGrid>
              <a:tr h="217650">
                <a:tc>
                  <a:txBody>
                    <a:bodyPr/>
                    <a:lstStyle/>
                    <a:p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Trenta-Axome</a:t>
                      </a: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Shopify</a:t>
                      </a: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PayPlug</a:t>
                      </a: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Total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697012"/>
                  </a:ext>
                </a:extLst>
              </a:tr>
              <a:tr h="3938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Frais de transaction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i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Abonnement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Frais de transactions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Abonnement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1000" i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0044698"/>
                  </a:ext>
                </a:extLst>
              </a:tr>
              <a:tr h="6498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Coût de l'investissement/ coût de </a:t>
                      </a:r>
                      <a:r>
                        <a:rPr lang="fr-FR" sz="11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set-up</a:t>
                      </a: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(HT) : </a:t>
                      </a: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3 500,00 €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 b="1" i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3 500,00 €</a:t>
                      </a:r>
                      <a:endParaRPr lang="fr-FR" sz="1000" i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3753156"/>
                  </a:ext>
                </a:extLst>
              </a:tr>
              <a:tr h="37883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Coûts mensuels : abonnement mensuel </a:t>
                      </a:r>
                      <a:b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</a:b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+ frais de transactions </a:t>
                      </a: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100,00 </a:t>
                      </a:r>
                      <a:r>
                        <a:rPr lang="fr-FR" sz="100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€</a:t>
                      </a:r>
                      <a:r>
                        <a:rPr lang="fr-FR" sz="1000" dirty="0" smtClean="0">
                          <a:effectLst/>
                        </a:rPr>
                        <a:t>¹ 2,85€⁴</a:t>
                      </a:r>
                      <a:endParaRPr lang="fr-FR" sz="100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66,54 </a:t>
                      </a:r>
                      <a:r>
                        <a:rPr lang="fr-FR" sz="100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€</a:t>
                      </a:r>
                      <a:r>
                        <a:rPr lang="fr-FR" sz="1000" dirty="0" smtClean="0">
                          <a:effectLst/>
                        </a:rPr>
                        <a:t>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effectLst/>
                        </a:rPr>
                        <a:t>1,89€⁴</a:t>
                      </a:r>
                      <a:endParaRPr lang="fr-FR" sz="100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 b="1" i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166,54 €</a:t>
                      </a:r>
                      <a:endParaRPr lang="fr-FR" sz="1000" i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4066262"/>
                  </a:ext>
                </a:extLst>
              </a:tr>
              <a:tr h="4352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18,75 </a:t>
                      </a:r>
                      <a:r>
                        <a:rPr lang="fr-FR" sz="100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€</a:t>
                      </a:r>
                      <a:r>
                        <a:rPr lang="fr-FR" sz="1000" dirty="0" smtClean="0">
                          <a:effectLst/>
                        </a:rPr>
                        <a:t>³</a:t>
                      </a:r>
                      <a:endParaRPr lang="fr-FR" sz="100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80,00 </a:t>
                      </a:r>
                      <a:r>
                        <a:rPr lang="fr-FR" sz="100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€</a:t>
                      </a:r>
                      <a:r>
                        <a:rPr lang="fr-FR" sz="1000" dirty="0" smtClean="0">
                          <a:effectLst/>
                        </a:rPr>
                        <a:t>³</a:t>
                      </a:r>
                      <a:endParaRPr lang="fr-FR" sz="100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25,00 </a:t>
                      </a:r>
                      <a:r>
                        <a:rPr lang="fr-FR" sz="100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€</a:t>
                      </a:r>
                      <a:r>
                        <a:rPr lang="fr-FR" sz="1000" dirty="0" smtClean="0">
                          <a:effectLst/>
                        </a:rPr>
                        <a:t>³</a:t>
                      </a:r>
                      <a:endParaRPr lang="fr-FR" sz="100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49580" algn="r">
                        <a:spcAft>
                          <a:spcPts val="0"/>
                        </a:spcAft>
                      </a:pPr>
                      <a:r>
                        <a:rPr lang="fr-FR" sz="10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123,75€</a:t>
                      </a:r>
                      <a:endParaRPr lang="fr-FR" sz="100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0532122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4437582" y="5588756"/>
            <a:ext cx="4392488" cy="233431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Le coût mensuel représente 2,95% du CA du client</a:t>
            </a:r>
          </a:p>
        </p:txBody>
      </p:sp>
    </p:spTree>
    <p:extLst>
      <p:ext uri="{BB962C8B-B14F-4D97-AF65-F5344CB8AC3E}">
        <p14:creationId xmlns:p14="http://schemas.microsoft.com/office/powerpoint/2010/main" val="25009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cap="none" dirty="0"/>
              <a:t>Les points clés de l’offre</a:t>
            </a:r>
            <a:endParaRPr lang="fr-FR" dirty="0"/>
          </a:p>
        </p:txBody>
      </p:sp>
      <p:sp>
        <p:nvSpPr>
          <p:cNvPr id="4" name="Espace réservé du texte 4"/>
          <p:cNvSpPr txBox="1">
            <a:spLocks/>
          </p:cNvSpPr>
          <p:nvPr/>
        </p:nvSpPr>
        <p:spPr>
          <a:xfrm>
            <a:off x="647960" y="1268760"/>
            <a:ext cx="7848079" cy="3035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fr-FR" dirty="0" smtClean="0"/>
              <a:t>Accompagnement, plateforme performante et solution d’encaissement CE </a:t>
            </a:r>
            <a:endParaRPr lang="fr-FR" dirty="0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647960" y="1578676"/>
            <a:ext cx="3817034" cy="201023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800" kern="12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4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Accompagnement</a:t>
            </a:r>
          </a:p>
          <a:p>
            <a:pPr marL="171450" indent="-171450" algn="l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fr-FR" sz="1400" b="1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Tout au long du projet par des partenaires de confiance :</a:t>
            </a: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Trenta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Axome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: de la qualification du besoin à la livraison du site e-commerce (suivant la formule choisie) </a:t>
            </a:r>
          </a:p>
          <a:p>
            <a:pPr marL="628650" lvl="1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PayPlug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avec sa solution clé-en-main facile d’utilisation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592405" y="1572326"/>
            <a:ext cx="3903634" cy="201658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1100" b="1" kern="120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Simplicité</a:t>
            </a:r>
          </a:p>
          <a:p>
            <a:pPr marL="171450" indent="-171450" algn="l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fr-FR" sz="13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3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Grâce </a:t>
            </a:r>
            <a:r>
              <a:rPr lang="fr-FR" sz="13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CMS </a:t>
            </a:r>
            <a:r>
              <a:rPr lang="fr-FR" sz="13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Shopify</a:t>
            </a:r>
            <a:r>
              <a:rPr lang="fr-FR" sz="13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permet une gestion </a:t>
            </a:r>
            <a:endParaRPr lang="fr-FR" sz="13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rgbClr val="FF0000"/>
              </a:buClr>
            </a:pPr>
            <a:r>
              <a:rPr lang="fr-FR" sz="13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facile </a:t>
            </a:r>
            <a:r>
              <a:rPr lang="fr-FR" sz="13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son site e-commerce </a:t>
            </a:r>
            <a:endParaRPr lang="fr-FR" sz="13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3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Maintenance </a:t>
            </a:r>
            <a:r>
              <a:rPr lang="fr-FR" sz="13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boutique en ligne simplifiée et mise à jour régulière et automatique par </a:t>
            </a:r>
            <a:r>
              <a:rPr lang="fr-FR" sz="13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Shopify</a:t>
            </a:r>
            <a:endParaRPr lang="fr-FR" sz="13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3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</a:t>
            </a:r>
            <a:r>
              <a:rPr lang="fr-FR" sz="13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livré avec le paramétrage de la solution d'encaissement de la Caisse d'Epargne choisie (</a:t>
            </a:r>
            <a:r>
              <a:rPr lang="fr-FR" sz="13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PayPlug</a:t>
            </a:r>
            <a:r>
              <a:rPr lang="fr-FR" sz="13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3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sinon SP Plus)</a:t>
            </a:r>
            <a:endParaRPr lang="fr-FR" sz="13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647960" y="3733226"/>
            <a:ext cx="3825248" cy="225461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b="1" dirty="0"/>
              <a:t>Flexibilité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Grâce aux différentes formules </a:t>
            </a:r>
            <a:br>
              <a:rPr lang="fr-FR" dirty="0"/>
            </a:br>
            <a:r>
              <a:rPr lang="fr-FR" dirty="0"/>
              <a:t>e-commerce personnalisables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Un large choix d’options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Possibilité de changer d’abonnement </a:t>
            </a:r>
            <a:r>
              <a:rPr lang="fr-FR" dirty="0" err="1"/>
              <a:t>Shopify</a:t>
            </a:r>
            <a:r>
              <a:rPr lang="fr-FR" dirty="0"/>
              <a:t> et PayPlug à tout moment, en fonction de l’évolution de son activité en ligne 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4567454" y="3741313"/>
            <a:ext cx="3903634" cy="225461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b="1" dirty="0"/>
              <a:t>Sécurité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Des experts recommandés par la Caisse d’Epargne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 err="1"/>
              <a:t>Shopify</a:t>
            </a:r>
            <a:r>
              <a:rPr lang="fr-FR" dirty="0"/>
              <a:t> : solution hébergée et sécurisée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PayPlug : 3D-Secure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3722832" y="1583475"/>
            <a:ext cx="685942" cy="508383"/>
            <a:chOff x="5899151" y="4149725"/>
            <a:chExt cx="706438" cy="420688"/>
          </a:xfrm>
        </p:grpSpPr>
        <p:sp>
          <p:nvSpPr>
            <p:cNvPr id="10" name="Line 471"/>
            <p:cNvSpPr>
              <a:spLocks noChangeShapeType="1"/>
            </p:cNvSpPr>
            <p:nvPr/>
          </p:nvSpPr>
          <p:spPr bwMode="auto">
            <a:xfrm flipH="1">
              <a:off x="5981701" y="4570413"/>
              <a:ext cx="623888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472"/>
            <p:cNvSpPr>
              <a:spLocks noChangeShapeType="1"/>
            </p:cNvSpPr>
            <p:nvPr/>
          </p:nvSpPr>
          <p:spPr bwMode="auto">
            <a:xfrm flipH="1">
              <a:off x="5930901" y="4570413"/>
              <a:ext cx="19050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474"/>
            <p:cNvSpPr>
              <a:spLocks/>
            </p:cNvSpPr>
            <p:nvPr/>
          </p:nvSpPr>
          <p:spPr bwMode="auto">
            <a:xfrm>
              <a:off x="6108701" y="4329113"/>
              <a:ext cx="31750" cy="25400"/>
            </a:xfrm>
            <a:custGeom>
              <a:avLst/>
              <a:gdLst>
                <a:gd name="T0" fmla="*/ 9 w 10"/>
                <a:gd name="T1" fmla="*/ 8 h 8"/>
                <a:gd name="T2" fmla="*/ 2 w 10"/>
                <a:gd name="T3" fmla="*/ 8 h 8"/>
                <a:gd name="T4" fmla="*/ 0 w 10"/>
                <a:gd name="T5" fmla="*/ 6 h 8"/>
                <a:gd name="T6" fmla="*/ 0 w 10"/>
                <a:gd name="T7" fmla="*/ 1 h 8"/>
                <a:gd name="T8" fmla="*/ 2 w 10"/>
                <a:gd name="T9" fmla="*/ 0 h 8"/>
                <a:gd name="T10" fmla="*/ 9 w 10"/>
                <a:gd name="T11" fmla="*/ 0 h 8"/>
                <a:gd name="T12" fmla="*/ 10 w 10"/>
                <a:gd name="T13" fmla="*/ 1 h 8"/>
                <a:gd name="T14" fmla="*/ 10 w 10"/>
                <a:gd name="T15" fmla="*/ 6 h 8"/>
                <a:gd name="T16" fmla="*/ 9 w 10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8">
                  <a:moveTo>
                    <a:pt x="9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8"/>
                    <a:pt x="9" y="8"/>
                  </a:cubicBezTo>
                  <a:close/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475"/>
            <p:cNvSpPr>
              <a:spLocks/>
            </p:cNvSpPr>
            <p:nvPr/>
          </p:nvSpPr>
          <p:spPr bwMode="auto">
            <a:xfrm>
              <a:off x="6159501" y="4329113"/>
              <a:ext cx="31750" cy="25400"/>
            </a:xfrm>
            <a:custGeom>
              <a:avLst/>
              <a:gdLst>
                <a:gd name="T0" fmla="*/ 8 w 10"/>
                <a:gd name="T1" fmla="*/ 8 h 8"/>
                <a:gd name="T2" fmla="*/ 1 w 10"/>
                <a:gd name="T3" fmla="*/ 8 h 8"/>
                <a:gd name="T4" fmla="*/ 0 w 10"/>
                <a:gd name="T5" fmla="*/ 6 h 8"/>
                <a:gd name="T6" fmla="*/ 0 w 10"/>
                <a:gd name="T7" fmla="*/ 1 h 8"/>
                <a:gd name="T8" fmla="*/ 1 w 10"/>
                <a:gd name="T9" fmla="*/ 0 h 8"/>
                <a:gd name="T10" fmla="*/ 8 w 10"/>
                <a:gd name="T11" fmla="*/ 0 h 8"/>
                <a:gd name="T12" fmla="*/ 10 w 10"/>
                <a:gd name="T13" fmla="*/ 1 h 8"/>
                <a:gd name="T14" fmla="*/ 10 w 10"/>
                <a:gd name="T15" fmla="*/ 6 h 8"/>
                <a:gd name="T16" fmla="*/ 8 w 10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8">
                  <a:moveTo>
                    <a:pt x="8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0"/>
                    <a:pt x="10" y="1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9" y="8"/>
                    <a:pt x="8" y="8"/>
                  </a:cubicBezTo>
                  <a:close/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476"/>
            <p:cNvSpPr>
              <a:spLocks/>
            </p:cNvSpPr>
            <p:nvPr/>
          </p:nvSpPr>
          <p:spPr bwMode="auto">
            <a:xfrm>
              <a:off x="6140451" y="4329113"/>
              <a:ext cx="19050" cy="3175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0" y="1"/>
                    <a:pt x="2" y="0"/>
                    <a:pt x="6" y="1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477"/>
            <p:cNvSpPr>
              <a:spLocks/>
            </p:cNvSpPr>
            <p:nvPr/>
          </p:nvSpPr>
          <p:spPr bwMode="auto">
            <a:xfrm>
              <a:off x="6140451" y="4370388"/>
              <a:ext cx="15875" cy="3175"/>
            </a:xfrm>
            <a:custGeom>
              <a:avLst/>
              <a:gdLst>
                <a:gd name="T0" fmla="*/ 0 w 5"/>
                <a:gd name="T1" fmla="*/ 0 h 1"/>
                <a:gd name="T2" fmla="*/ 3 w 5"/>
                <a:gd name="T3" fmla="*/ 1 h 1"/>
                <a:gd name="T4" fmla="*/ 5 w 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cubicBezTo>
                    <a:pt x="1" y="1"/>
                    <a:pt x="2" y="1"/>
                    <a:pt x="3" y="1"/>
                  </a:cubicBezTo>
                  <a:cubicBezTo>
                    <a:pt x="4" y="1"/>
                    <a:pt x="5" y="1"/>
                    <a:pt x="5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478"/>
            <p:cNvSpPr>
              <a:spLocks/>
            </p:cNvSpPr>
            <p:nvPr/>
          </p:nvSpPr>
          <p:spPr bwMode="auto">
            <a:xfrm>
              <a:off x="6099176" y="4341813"/>
              <a:ext cx="101600" cy="57150"/>
            </a:xfrm>
            <a:custGeom>
              <a:avLst/>
              <a:gdLst>
                <a:gd name="T0" fmla="*/ 0 w 32"/>
                <a:gd name="T1" fmla="*/ 0 h 18"/>
                <a:gd name="T2" fmla="*/ 16 w 32"/>
                <a:gd name="T3" fmla="*/ 18 h 18"/>
                <a:gd name="T4" fmla="*/ 32 w 32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8">
                  <a:moveTo>
                    <a:pt x="0" y="0"/>
                  </a:moveTo>
                  <a:cubicBezTo>
                    <a:pt x="0" y="10"/>
                    <a:pt x="7" y="18"/>
                    <a:pt x="16" y="18"/>
                  </a:cubicBezTo>
                  <a:cubicBezTo>
                    <a:pt x="25" y="18"/>
                    <a:pt x="32" y="10"/>
                    <a:pt x="32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479"/>
            <p:cNvSpPr>
              <a:spLocks/>
            </p:cNvSpPr>
            <p:nvPr/>
          </p:nvSpPr>
          <p:spPr bwMode="auto">
            <a:xfrm>
              <a:off x="6099176" y="4283075"/>
              <a:ext cx="101600" cy="49212"/>
            </a:xfrm>
            <a:custGeom>
              <a:avLst/>
              <a:gdLst>
                <a:gd name="T0" fmla="*/ 0 w 32"/>
                <a:gd name="T1" fmla="*/ 15 h 15"/>
                <a:gd name="T2" fmla="*/ 9 w 32"/>
                <a:gd name="T3" fmla="*/ 0 h 15"/>
                <a:gd name="T4" fmla="*/ 23 w 32"/>
                <a:gd name="T5" fmla="*/ 0 h 15"/>
                <a:gd name="T6" fmla="*/ 32 w 32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0" y="15"/>
                  </a:moveTo>
                  <a:cubicBezTo>
                    <a:pt x="0" y="1"/>
                    <a:pt x="9" y="0"/>
                    <a:pt x="9" y="0"/>
                  </a:cubicBezTo>
                  <a:cubicBezTo>
                    <a:pt x="9" y="0"/>
                    <a:pt x="15" y="9"/>
                    <a:pt x="23" y="0"/>
                  </a:cubicBezTo>
                  <a:cubicBezTo>
                    <a:pt x="32" y="2"/>
                    <a:pt x="32" y="15"/>
                    <a:pt x="32" y="15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480"/>
            <p:cNvSpPr>
              <a:spLocks/>
            </p:cNvSpPr>
            <p:nvPr/>
          </p:nvSpPr>
          <p:spPr bwMode="auto">
            <a:xfrm>
              <a:off x="6083301" y="4232275"/>
              <a:ext cx="133350" cy="100012"/>
            </a:xfrm>
            <a:custGeom>
              <a:avLst/>
              <a:gdLst>
                <a:gd name="T0" fmla="*/ 39 w 42"/>
                <a:gd name="T1" fmla="*/ 31 h 31"/>
                <a:gd name="T2" fmla="*/ 37 w 42"/>
                <a:gd name="T3" fmla="*/ 15 h 31"/>
                <a:gd name="T4" fmla="*/ 30 w 42"/>
                <a:gd name="T5" fmla="*/ 8 h 31"/>
                <a:gd name="T6" fmla="*/ 30 w 42"/>
                <a:gd name="T7" fmla="*/ 5 h 31"/>
                <a:gd name="T8" fmla="*/ 15 w 42"/>
                <a:gd name="T9" fmla="*/ 6 h 31"/>
                <a:gd name="T10" fmla="*/ 9 w 42"/>
                <a:gd name="T11" fmla="*/ 9 h 31"/>
                <a:gd name="T12" fmla="*/ 1 w 42"/>
                <a:gd name="T13" fmla="*/ 13 h 31"/>
                <a:gd name="T14" fmla="*/ 4 w 42"/>
                <a:gd name="T15" fmla="*/ 15 h 31"/>
                <a:gd name="T16" fmla="*/ 3 w 42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1">
                  <a:moveTo>
                    <a:pt x="39" y="31"/>
                  </a:moveTo>
                  <a:cubicBezTo>
                    <a:pt x="39" y="31"/>
                    <a:pt x="42" y="19"/>
                    <a:pt x="37" y="15"/>
                  </a:cubicBezTo>
                  <a:cubicBezTo>
                    <a:pt x="37" y="15"/>
                    <a:pt x="38" y="9"/>
                    <a:pt x="30" y="8"/>
                  </a:cubicBezTo>
                  <a:cubicBezTo>
                    <a:pt x="30" y="8"/>
                    <a:pt x="29" y="6"/>
                    <a:pt x="30" y="5"/>
                  </a:cubicBezTo>
                  <a:cubicBezTo>
                    <a:pt x="30" y="5"/>
                    <a:pt x="20" y="0"/>
                    <a:pt x="15" y="6"/>
                  </a:cubicBezTo>
                  <a:cubicBezTo>
                    <a:pt x="15" y="6"/>
                    <a:pt x="10" y="4"/>
                    <a:pt x="9" y="9"/>
                  </a:cubicBezTo>
                  <a:cubicBezTo>
                    <a:pt x="9" y="9"/>
                    <a:pt x="4" y="9"/>
                    <a:pt x="1" y="13"/>
                  </a:cubicBezTo>
                  <a:cubicBezTo>
                    <a:pt x="1" y="13"/>
                    <a:pt x="4" y="14"/>
                    <a:pt x="4" y="15"/>
                  </a:cubicBezTo>
                  <a:cubicBezTo>
                    <a:pt x="4" y="15"/>
                    <a:pt x="0" y="23"/>
                    <a:pt x="3" y="31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481"/>
            <p:cNvSpPr>
              <a:spLocks/>
            </p:cNvSpPr>
            <p:nvPr/>
          </p:nvSpPr>
          <p:spPr bwMode="auto">
            <a:xfrm>
              <a:off x="6207126" y="4494213"/>
              <a:ext cx="3175" cy="76200"/>
            </a:xfrm>
            <a:custGeom>
              <a:avLst/>
              <a:gdLst>
                <a:gd name="T0" fmla="*/ 1 w 1"/>
                <a:gd name="T1" fmla="*/ 24 h 24"/>
                <a:gd name="T2" fmla="*/ 0 w 1"/>
                <a:gd name="T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4">
                  <a:moveTo>
                    <a:pt x="1" y="24"/>
                  </a:moveTo>
                  <a:cubicBezTo>
                    <a:pt x="1" y="13"/>
                    <a:pt x="0" y="10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483"/>
            <p:cNvSpPr>
              <a:spLocks noChangeShapeType="1"/>
            </p:cNvSpPr>
            <p:nvPr/>
          </p:nvSpPr>
          <p:spPr bwMode="auto">
            <a:xfrm>
              <a:off x="6086476" y="4484688"/>
              <a:ext cx="0" cy="60325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Line 484"/>
            <p:cNvSpPr>
              <a:spLocks noChangeShapeType="1"/>
            </p:cNvSpPr>
            <p:nvPr/>
          </p:nvSpPr>
          <p:spPr bwMode="auto">
            <a:xfrm>
              <a:off x="6191251" y="4411663"/>
              <a:ext cx="0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Line 485"/>
            <p:cNvSpPr>
              <a:spLocks noChangeShapeType="1"/>
            </p:cNvSpPr>
            <p:nvPr/>
          </p:nvSpPr>
          <p:spPr bwMode="auto">
            <a:xfrm>
              <a:off x="6380163" y="4532313"/>
              <a:ext cx="0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487"/>
            <p:cNvSpPr>
              <a:spLocks/>
            </p:cNvSpPr>
            <p:nvPr/>
          </p:nvSpPr>
          <p:spPr bwMode="auto">
            <a:xfrm>
              <a:off x="6137276" y="4433888"/>
              <a:ext cx="25400" cy="31750"/>
            </a:xfrm>
            <a:custGeom>
              <a:avLst/>
              <a:gdLst>
                <a:gd name="T0" fmla="*/ 16 w 16"/>
                <a:gd name="T1" fmla="*/ 20 h 20"/>
                <a:gd name="T2" fmla="*/ 8 w 16"/>
                <a:gd name="T3" fmla="*/ 0 h 20"/>
                <a:gd name="T4" fmla="*/ 0 w 16"/>
                <a:gd name="T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0">
                  <a:moveTo>
                    <a:pt x="16" y="20"/>
                  </a:moveTo>
                  <a:lnTo>
                    <a:pt x="8" y="0"/>
                  </a:lnTo>
                  <a:lnTo>
                    <a:pt x="0" y="16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488"/>
            <p:cNvSpPr>
              <a:spLocks/>
            </p:cNvSpPr>
            <p:nvPr/>
          </p:nvSpPr>
          <p:spPr bwMode="auto">
            <a:xfrm>
              <a:off x="6140451" y="4414838"/>
              <a:ext cx="19050" cy="19050"/>
            </a:xfrm>
            <a:custGeom>
              <a:avLst/>
              <a:gdLst>
                <a:gd name="T0" fmla="*/ 6 w 12"/>
                <a:gd name="T1" fmla="*/ 12 h 12"/>
                <a:gd name="T2" fmla="*/ 12 w 12"/>
                <a:gd name="T3" fmla="*/ 0 h 12"/>
                <a:gd name="T4" fmla="*/ 0 w 12"/>
                <a:gd name="T5" fmla="*/ 0 h 12"/>
                <a:gd name="T6" fmla="*/ 6 w 12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6" y="1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Line 489"/>
            <p:cNvSpPr>
              <a:spLocks noChangeShapeType="1"/>
            </p:cNvSpPr>
            <p:nvPr/>
          </p:nvSpPr>
          <p:spPr bwMode="auto">
            <a:xfrm flipV="1">
              <a:off x="6178551" y="4392613"/>
              <a:ext cx="0" cy="190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490"/>
            <p:cNvSpPr>
              <a:spLocks/>
            </p:cNvSpPr>
            <p:nvPr/>
          </p:nvSpPr>
          <p:spPr bwMode="auto">
            <a:xfrm>
              <a:off x="6153151" y="4398963"/>
              <a:ext cx="95250" cy="111125"/>
            </a:xfrm>
            <a:custGeom>
              <a:avLst/>
              <a:gdLst>
                <a:gd name="T0" fmla="*/ 0 w 30"/>
                <a:gd name="T1" fmla="*/ 35 h 35"/>
                <a:gd name="T2" fmla="*/ 8 w 30"/>
                <a:gd name="T3" fmla="*/ 4 h 35"/>
                <a:gd name="T4" fmla="*/ 30 w 30"/>
                <a:gd name="T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5">
                  <a:moveTo>
                    <a:pt x="0" y="35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30" y="0"/>
                    <a:pt x="30" y="23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491"/>
            <p:cNvSpPr>
              <a:spLocks/>
            </p:cNvSpPr>
            <p:nvPr/>
          </p:nvSpPr>
          <p:spPr bwMode="auto">
            <a:xfrm>
              <a:off x="6248401" y="4475163"/>
              <a:ext cx="0" cy="92075"/>
            </a:xfrm>
            <a:custGeom>
              <a:avLst/>
              <a:gdLst>
                <a:gd name="T0" fmla="*/ 0 h 29"/>
                <a:gd name="T1" fmla="*/ 29 h 2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29">
                  <a:moveTo>
                    <a:pt x="0" y="0"/>
                  </a:moveTo>
                  <a:cubicBezTo>
                    <a:pt x="0" y="4"/>
                    <a:pt x="0" y="24"/>
                    <a:pt x="0" y="29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492"/>
            <p:cNvSpPr>
              <a:spLocks/>
            </p:cNvSpPr>
            <p:nvPr/>
          </p:nvSpPr>
          <p:spPr bwMode="auto">
            <a:xfrm>
              <a:off x="6051551" y="4395788"/>
              <a:ext cx="101600" cy="174625"/>
            </a:xfrm>
            <a:custGeom>
              <a:avLst/>
              <a:gdLst>
                <a:gd name="T0" fmla="*/ 0 w 32"/>
                <a:gd name="T1" fmla="*/ 24 h 55"/>
                <a:gd name="T2" fmla="*/ 22 w 32"/>
                <a:gd name="T3" fmla="*/ 4 h 55"/>
                <a:gd name="T4" fmla="*/ 32 w 32"/>
                <a:gd name="T5" fmla="*/ 36 h 55"/>
                <a:gd name="T6" fmla="*/ 32 w 32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55">
                  <a:moveTo>
                    <a:pt x="0" y="24"/>
                  </a:moveTo>
                  <a:cubicBezTo>
                    <a:pt x="0" y="0"/>
                    <a:pt x="22" y="4"/>
                    <a:pt x="22" y="4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55"/>
                    <a:pt x="32" y="55"/>
                    <a:pt x="32" y="55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493"/>
            <p:cNvSpPr>
              <a:spLocks/>
            </p:cNvSpPr>
            <p:nvPr/>
          </p:nvSpPr>
          <p:spPr bwMode="auto">
            <a:xfrm>
              <a:off x="6051551" y="4471988"/>
              <a:ext cx="0" cy="95250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494"/>
            <p:cNvSpPr>
              <a:spLocks/>
            </p:cNvSpPr>
            <p:nvPr/>
          </p:nvSpPr>
          <p:spPr bwMode="auto">
            <a:xfrm>
              <a:off x="5930901" y="4149725"/>
              <a:ext cx="149225" cy="111125"/>
            </a:xfrm>
            <a:custGeom>
              <a:avLst/>
              <a:gdLst>
                <a:gd name="T0" fmla="*/ 0 w 47"/>
                <a:gd name="T1" fmla="*/ 5 h 35"/>
                <a:gd name="T2" fmla="*/ 18 w 47"/>
                <a:gd name="T3" fmla="*/ 0 h 35"/>
                <a:gd name="T4" fmla="*/ 47 w 47"/>
                <a:gd name="T5" fmla="*/ 20 h 35"/>
                <a:gd name="T6" fmla="*/ 36 w 47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35">
                  <a:moveTo>
                    <a:pt x="0" y="5"/>
                  </a:moveTo>
                  <a:cubicBezTo>
                    <a:pt x="5" y="2"/>
                    <a:pt x="11" y="0"/>
                    <a:pt x="18" y="0"/>
                  </a:cubicBezTo>
                  <a:cubicBezTo>
                    <a:pt x="34" y="0"/>
                    <a:pt x="47" y="9"/>
                    <a:pt x="47" y="20"/>
                  </a:cubicBezTo>
                  <a:cubicBezTo>
                    <a:pt x="47" y="26"/>
                    <a:pt x="42" y="31"/>
                    <a:pt x="36" y="35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495"/>
            <p:cNvSpPr>
              <a:spLocks/>
            </p:cNvSpPr>
            <p:nvPr/>
          </p:nvSpPr>
          <p:spPr bwMode="auto">
            <a:xfrm>
              <a:off x="5899151" y="4181475"/>
              <a:ext cx="111125" cy="92075"/>
            </a:xfrm>
            <a:custGeom>
              <a:avLst/>
              <a:gdLst>
                <a:gd name="T0" fmla="*/ 35 w 35"/>
                <a:gd name="T1" fmla="*/ 28 h 29"/>
                <a:gd name="T2" fmla="*/ 28 w 35"/>
                <a:gd name="T3" fmla="*/ 29 h 29"/>
                <a:gd name="T4" fmla="*/ 0 w 35"/>
                <a:gd name="T5" fmla="*/ 10 h 29"/>
                <a:gd name="T6" fmla="*/ 4 w 35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9">
                  <a:moveTo>
                    <a:pt x="35" y="28"/>
                  </a:moveTo>
                  <a:cubicBezTo>
                    <a:pt x="33" y="29"/>
                    <a:pt x="31" y="29"/>
                    <a:pt x="28" y="29"/>
                  </a:cubicBezTo>
                  <a:cubicBezTo>
                    <a:pt x="13" y="29"/>
                    <a:pt x="0" y="20"/>
                    <a:pt x="0" y="10"/>
                  </a:cubicBezTo>
                  <a:cubicBezTo>
                    <a:pt x="0" y="6"/>
                    <a:pt x="2" y="3"/>
                    <a:pt x="4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496"/>
            <p:cNvSpPr>
              <a:spLocks/>
            </p:cNvSpPr>
            <p:nvPr/>
          </p:nvSpPr>
          <p:spPr bwMode="auto">
            <a:xfrm>
              <a:off x="6013451" y="4260850"/>
              <a:ext cx="41275" cy="28575"/>
            </a:xfrm>
            <a:custGeom>
              <a:avLst/>
              <a:gdLst>
                <a:gd name="T0" fmla="*/ 20 w 26"/>
                <a:gd name="T1" fmla="*/ 0 h 18"/>
                <a:gd name="T2" fmla="*/ 26 w 26"/>
                <a:gd name="T3" fmla="*/ 18 h 18"/>
                <a:gd name="T4" fmla="*/ 0 w 26"/>
                <a:gd name="T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8">
                  <a:moveTo>
                    <a:pt x="20" y="0"/>
                  </a:moveTo>
                  <a:lnTo>
                    <a:pt x="26" y="18"/>
                  </a:lnTo>
                  <a:lnTo>
                    <a:pt x="0" y="6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497"/>
            <p:cNvSpPr>
              <a:spLocks/>
            </p:cNvSpPr>
            <p:nvPr/>
          </p:nvSpPr>
          <p:spPr bwMode="auto">
            <a:xfrm>
              <a:off x="5946776" y="4184650"/>
              <a:ext cx="88900" cy="53975"/>
            </a:xfrm>
            <a:custGeom>
              <a:avLst/>
              <a:gdLst>
                <a:gd name="T0" fmla="*/ 0 w 56"/>
                <a:gd name="T1" fmla="*/ 16 h 34"/>
                <a:gd name="T2" fmla="*/ 20 w 56"/>
                <a:gd name="T3" fmla="*/ 34 h 34"/>
                <a:gd name="T4" fmla="*/ 56 w 56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34">
                  <a:moveTo>
                    <a:pt x="0" y="16"/>
                  </a:moveTo>
                  <a:lnTo>
                    <a:pt x="20" y="34"/>
                  </a:lnTo>
                  <a:lnTo>
                    <a:pt x="56" y="0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498"/>
            <p:cNvSpPr>
              <a:spLocks/>
            </p:cNvSpPr>
            <p:nvPr/>
          </p:nvSpPr>
          <p:spPr bwMode="auto">
            <a:xfrm>
              <a:off x="6076951" y="4541838"/>
              <a:ext cx="50800" cy="25400"/>
            </a:xfrm>
            <a:custGeom>
              <a:avLst/>
              <a:gdLst>
                <a:gd name="T0" fmla="*/ 0 w 16"/>
                <a:gd name="T1" fmla="*/ 8 h 8"/>
                <a:gd name="T2" fmla="*/ 8 w 16"/>
                <a:gd name="T3" fmla="*/ 0 h 8"/>
                <a:gd name="T4" fmla="*/ 16 w 1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8"/>
                  </a:moveTo>
                  <a:cubicBezTo>
                    <a:pt x="0" y="3"/>
                    <a:pt x="4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499"/>
            <p:cNvSpPr>
              <a:spLocks/>
            </p:cNvSpPr>
            <p:nvPr/>
          </p:nvSpPr>
          <p:spPr bwMode="auto">
            <a:xfrm>
              <a:off x="6383338" y="4279900"/>
              <a:ext cx="95250" cy="103187"/>
            </a:xfrm>
            <a:custGeom>
              <a:avLst/>
              <a:gdLst>
                <a:gd name="T0" fmla="*/ 2 w 30"/>
                <a:gd name="T1" fmla="*/ 7 h 32"/>
                <a:gd name="T2" fmla="*/ 0 w 30"/>
                <a:gd name="T3" fmla="*/ 15 h 32"/>
                <a:gd name="T4" fmla="*/ 15 w 30"/>
                <a:gd name="T5" fmla="*/ 32 h 32"/>
                <a:gd name="T6" fmla="*/ 30 w 30"/>
                <a:gd name="T7" fmla="*/ 15 h 32"/>
                <a:gd name="T8" fmla="*/ 30 w 30"/>
                <a:gd name="T9" fmla="*/ 11 h 32"/>
                <a:gd name="T10" fmla="*/ 10 w 30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2">
                  <a:moveTo>
                    <a:pt x="2" y="7"/>
                  </a:moveTo>
                  <a:cubicBezTo>
                    <a:pt x="1" y="10"/>
                    <a:pt x="0" y="12"/>
                    <a:pt x="0" y="15"/>
                  </a:cubicBezTo>
                  <a:cubicBezTo>
                    <a:pt x="0" y="24"/>
                    <a:pt x="7" y="32"/>
                    <a:pt x="15" y="32"/>
                  </a:cubicBezTo>
                  <a:cubicBezTo>
                    <a:pt x="24" y="32"/>
                    <a:pt x="30" y="24"/>
                    <a:pt x="30" y="15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1"/>
                    <a:pt x="21" y="13"/>
                    <a:pt x="1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Line 500"/>
            <p:cNvSpPr>
              <a:spLocks noChangeShapeType="1"/>
            </p:cNvSpPr>
            <p:nvPr/>
          </p:nvSpPr>
          <p:spPr bwMode="auto">
            <a:xfrm>
              <a:off x="6408738" y="4316413"/>
              <a:ext cx="0" cy="9525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Line 501"/>
            <p:cNvSpPr>
              <a:spLocks noChangeShapeType="1"/>
            </p:cNvSpPr>
            <p:nvPr/>
          </p:nvSpPr>
          <p:spPr bwMode="auto">
            <a:xfrm>
              <a:off x="6456363" y="4316413"/>
              <a:ext cx="0" cy="9525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502"/>
            <p:cNvSpPr>
              <a:spLocks/>
            </p:cNvSpPr>
            <p:nvPr/>
          </p:nvSpPr>
          <p:spPr bwMode="auto">
            <a:xfrm>
              <a:off x="6424613" y="4357688"/>
              <a:ext cx="19050" cy="3175"/>
            </a:xfrm>
            <a:custGeom>
              <a:avLst/>
              <a:gdLst>
                <a:gd name="T0" fmla="*/ 6 w 6"/>
                <a:gd name="T1" fmla="*/ 0 h 1"/>
                <a:gd name="T2" fmla="*/ 0 w 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4" y="1"/>
                    <a:pt x="1" y="1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503"/>
            <p:cNvSpPr>
              <a:spLocks/>
            </p:cNvSpPr>
            <p:nvPr/>
          </p:nvSpPr>
          <p:spPr bwMode="auto">
            <a:xfrm>
              <a:off x="6348413" y="4229100"/>
              <a:ext cx="168275" cy="166687"/>
            </a:xfrm>
            <a:custGeom>
              <a:avLst/>
              <a:gdLst>
                <a:gd name="T0" fmla="*/ 13 w 53"/>
                <a:gd name="T1" fmla="*/ 49 h 52"/>
                <a:gd name="T2" fmla="*/ 9 w 53"/>
                <a:gd name="T3" fmla="*/ 43 h 52"/>
                <a:gd name="T4" fmla="*/ 1 w 53"/>
                <a:gd name="T5" fmla="*/ 31 h 52"/>
                <a:gd name="T6" fmla="*/ 8 w 53"/>
                <a:gd name="T7" fmla="*/ 16 h 52"/>
                <a:gd name="T8" fmla="*/ 19 w 53"/>
                <a:gd name="T9" fmla="*/ 6 h 52"/>
                <a:gd name="T10" fmla="*/ 36 w 53"/>
                <a:gd name="T11" fmla="*/ 4 h 52"/>
                <a:gd name="T12" fmla="*/ 45 w 53"/>
                <a:gd name="T13" fmla="*/ 19 h 52"/>
                <a:gd name="T14" fmla="*/ 53 w 53"/>
                <a:gd name="T15" fmla="*/ 32 h 52"/>
                <a:gd name="T16" fmla="*/ 44 w 53"/>
                <a:gd name="T17" fmla="*/ 44 h 52"/>
                <a:gd name="T18" fmla="*/ 36 w 53"/>
                <a:gd name="T1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2">
                  <a:moveTo>
                    <a:pt x="13" y="49"/>
                  </a:moveTo>
                  <a:cubicBezTo>
                    <a:pt x="10" y="47"/>
                    <a:pt x="9" y="43"/>
                    <a:pt x="9" y="43"/>
                  </a:cubicBezTo>
                  <a:cubicBezTo>
                    <a:pt x="9" y="43"/>
                    <a:pt x="0" y="40"/>
                    <a:pt x="1" y="31"/>
                  </a:cubicBezTo>
                  <a:cubicBezTo>
                    <a:pt x="1" y="23"/>
                    <a:pt x="8" y="23"/>
                    <a:pt x="8" y="16"/>
                  </a:cubicBezTo>
                  <a:cubicBezTo>
                    <a:pt x="9" y="10"/>
                    <a:pt x="13" y="6"/>
                    <a:pt x="19" y="6"/>
                  </a:cubicBezTo>
                  <a:cubicBezTo>
                    <a:pt x="19" y="6"/>
                    <a:pt x="25" y="0"/>
                    <a:pt x="36" y="4"/>
                  </a:cubicBezTo>
                  <a:cubicBezTo>
                    <a:pt x="46" y="8"/>
                    <a:pt x="45" y="19"/>
                    <a:pt x="45" y="19"/>
                  </a:cubicBezTo>
                  <a:cubicBezTo>
                    <a:pt x="45" y="19"/>
                    <a:pt x="53" y="22"/>
                    <a:pt x="53" y="32"/>
                  </a:cubicBezTo>
                  <a:cubicBezTo>
                    <a:pt x="53" y="42"/>
                    <a:pt x="44" y="44"/>
                    <a:pt x="44" y="44"/>
                  </a:cubicBezTo>
                  <a:cubicBezTo>
                    <a:pt x="44" y="44"/>
                    <a:pt x="43" y="51"/>
                    <a:pt x="36" y="52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504"/>
            <p:cNvSpPr>
              <a:spLocks/>
            </p:cNvSpPr>
            <p:nvPr/>
          </p:nvSpPr>
          <p:spPr bwMode="auto">
            <a:xfrm>
              <a:off x="6488113" y="4525963"/>
              <a:ext cx="3175" cy="44450"/>
            </a:xfrm>
            <a:custGeom>
              <a:avLst/>
              <a:gdLst>
                <a:gd name="T0" fmla="*/ 1 w 1"/>
                <a:gd name="T1" fmla="*/ 14 h 14"/>
                <a:gd name="T2" fmla="*/ 0 w 1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4">
                  <a:moveTo>
                    <a:pt x="1" y="14"/>
                  </a:moveTo>
                  <a:cubicBezTo>
                    <a:pt x="0" y="3"/>
                    <a:pt x="0" y="9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505"/>
            <p:cNvSpPr>
              <a:spLocks/>
            </p:cNvSpPr>
            <p:nvPr/>
          </p:nvSpPr>
          <p:spPr bwMode="auto">
            <a:xfrm>
              <a:off x="6386513" y="4525963"/>
              <a:ext cx="3175" cy="44450"/>
            </a:xfrm>
            <a:custGeom>
              <a:avLst/>
              <a:gdLst>
                <a:gd name="T0" fmla="*/ 1 w 1"/>
                <a:gd name="T1" fmla="*/ 14 h 14"/>
                <a:gd name="T2" fmla="*/ 0 w 1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4">
                  <a:moveTo>
                    <a:pt x="1" y="14"/>
                  </a:moveTo>
                  <a:cubicBezTo>
                    <a:pt x="0" y="3"/>
                    <a:pt x="0" y="9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Line 507"/>
            <p:cNvSpPr>
              <a:spLocks noChangeShapeType="1"/>
            </p:cNvSpPr>
            <p:nvPr/>
          </p:nvSpPr>
          <p:spPr bwMode="auto">
            <a:xfrm>
              <a:off x="6475413" y="4408488"/>
              <a:ext cx="0" cy="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Line 509"/>
            <p:cNvSpPr>
              <a:spLocks noChangeShapeType="1"/>
            </p:cNvSpPr>
            <p:nvPr/>
          </p:nvSpPr>
          <p:spPr bwMode="auto">
            <a:xfrm flipV="1">
              <a:off x="6459538" y="4373563"/>
              <a:ext cx="0" cy="3810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510"/>
            <p:cNvSpPr>
              <a:spLocks/>
            </p:cNvSpPr>
            <p:nvPr/>
          </p:nvSpPr>
          <p:spPr bwMode="auto">
            <a:xfrm>
              <a:off x="6440488" y="4395788"/>
              <a:ext cx="88900" cy="85725"/>
            </a:xfrm>
            <a:custGeom>
              <a:avLst/>
              <a:gdLst>
                <a:gd name="T0" fmla="*/ 0 w 28"/>
                <a:gd name="T1" fmla="*/ 27 h 27"/>
                <a:gd name="T2" fmla="*/ 6 w 28"/>
                <a:gd name="T3" fmla="*/ 5 h 27"/>
                <a:gd name="T4" fmla="*/ 28 w 28"/>
                <a:gd name="T5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7">
                  <a:moveTo>
                    <a:pt x="0" y="27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28" y="0"/>
                    <a:pt x="28" y="24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511"/>
            <p:cNvSpPr>
              <a:spLocks/>
            </p:cNvSpPr>
            <p:nvPr/>
          </p:nvSpPr>
          <p:spPr bwMode="auto">
            <a:xfrm>
              <a:off x="6529388" y="4471988"/>
              <a:ext cx="0" cy="95250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5"/>
                    <a:pt x="0" y="25"/>
                    <a:pt x="0" y="3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512"/>
            <p:cNvSpPr>
              <a:spLocks/>
            </p:cNvSpPr>
            <p:nvPr/>
          </p:nvSpPr>
          <p:spPr bwMode="auto">
            <a:xfrm>
              <a:off x="6335713" y="4395788"/>
              <a:ext cx="104775" cy="85725"/>
            </a:xfrm>
            <a:custGeom>
              <a:avLst/>
              <a:gdLst>
                <a:gd name="T0" fmla="*/ 0 w 33"/>
                <a:gd name="T1" fmla="*/ 23 h 27"/>
                <a:gd name="T2" fmla="*/ 22 w 33"/>
                <a:gd name="T3" fmla="*/ 4 h 27"/>
                <a:gd name="T4" fmla="*/ 28 w 33"/>
                <a:gd name="T5" fmla="*/ 27 h 27"/>
                <a:gd name="T6" fmla="*/ 33 w 33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7">
                  <a:moveTo>
                    <a:pt x="0" y="23"/>
                  </a:moveTo>
                  <a:cubicBezTo>
                    <a:pt x="0" y="0"/>
                    <a:pt x="22" y="4"/>
                    <a:pt x="22" y="4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33" y="27"/>
                    <a:pt x="33" y="27"/>
                    <a:pt x="33" y="27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513"/>
            <p:cNvSpPr>
              <a:spLocks/>
            </p:cNvSpPr>
            <p:nvPr/>
          </p:nvSpPr>
          <p:spPr bwMode="auto">
            <a:xfrm>
              <a:off x="6335713" y="4471988"/>
              <a:ext cx="0" cy="95250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514"/>
            <p:cNvSpPr>
              <a:spLocks/>
            </p:cNvSpPr>
            <p:nvPr/>
          </p:nvSpPr>
          <p:spPr bwMode="auto">
            <a:xfrm>
              <a:off x="6475413" y="4500563"/>
              <a:ext cx="25400" cy="28575"/>
            </a:xfrm>
            <a:custGeom>
              <a:avLst/>
              <a:gdLst>
                <a:gd name="T0" fmla="*/ 8 w 8"/>
                <a:gd name="T1" fmla="*/ 0 h 9"/>
                <a:gd name="T2" fmla="*/ 0 w 8"/>
                <a:gd name="T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9">
                  <a:moveTo>
                    <a:pt x="8" y="0"/>
                  </a:moveTo>
                  <a:cubicBezTo>
                    <a:pt x="8" y="5"/>
                    <a:pt x="5" y="9"/>
                    <a:pt x="0" y="9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515"/>
            <p:cNvSpPr>
              <a:spLocks/>
            </p:cNvSpPr>
            <p:nvPr/>
          </p:nvSpPr>
          <p:spPr bwMode="auto">
            <a:xfrm>
              <a:off x="6373813" y="4500563"/>
              <a:ext cx="28575" cy="28575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0" y="5"/>
                    <a:pt x="4" y="9"/>
                    <a:pt x="9" y="9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516"/>
            <p:cNvSpPr>
              <a:spLocks/>
            </p:cNvSpPr>
            <p:nvPr/>
          </p:nvSpPr>
          <p:spPr bwMode="auto">
            <a:xfrm>
              <a:off x="6175376" y="4554538"/>
              <a:ext cx="223838" cy="12700"/>
            </a:xfrm>
            <a:custGeom>
              <a:avLst/>
              <a:gdLst>
                <a:gd name="T0" fmla="*/ 0 w 70"/>
                <a:gd name="T1" fmla="*/ 0 h 4"/>
                <a:gd name="T2" fmla="*/ 0 w 70"/>
                <a:gd name="T3" fmla="*/ 0 h 4"/>
                <a:gd name="T4" fmla="*/ 4 w 70"/>
                <a:gd name="T5" fmla="*/ 4 h 4"/>
                <a:gd name="T6" fmla="*/ 66 w 70"/>
                <a:gd name="T7" fmla="*/ 4 h 4"/>
                <a:gd name="T8" fmla="*/ 70 w 70"/>
                <a:gd name="T9" fmla="*/ 0 h 4"/>
                <a:gd name="T10" fmla="*/ 70 w 70"/>
                <a:gd name="T11" fmla="*/ 0 h 4"/>
                <a:gd name="T12" fmla="*/ 0 w 7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2" y="4"/>
                    <a:pt x="4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9" y="4"/>
                    <a:pt x="70" y="2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517"/>
            <p:cNvSpPr>
              <a:spLocks/>
            </p:cNvSpPr>
            <p:nvPr/>
          </p:nvSpPr>
          <p:spPr bwMode="auto">
            <a:xfrm>
              <a:off x="6207126" y="4443413"/>
              <a:ext cx="198438" cy="123825"/>
            </a:xfrm>
            <a:custGeom>
              <a:avLst/>
              <a:gdLst>
                <a:gd name="T0" fmla="*/ 60 w 62"/>
                <a:gd name="T1" fmla="*/ 39 h 39"/>
                <a:gd name="T2" fmla="*/ 2 w 62"/>
                <a:gd name="T3" fmla="*/ 39 h 39"/>
                <a:gd name="T4" fmla="*/ 0 w 62"/>
                <a:gd name="T5" fmla="*/ 37 h 39"/>
                <a:gd name="T6" fmla="*/ 0 w 62"/>
                <a:gd name="T7" fmla="*/ 2 h 39"/>
                <a:gd name="T8" fmla="*/ 2 w 62"/>
                <a:gd name="T9" fmla="*/ 0 h 39"/>
                <a:gd name="T10" fmla="*/ 60 w 62"/>
                <a:gd name="T11" fmla="*/ 0 h 39"/>
                <a:gd name="T12" fmla="*/ 62 w 62"/>
                <a:gd name="T13" fmla="*/ 2 h 39"/>
                <a:gd name="T14" fmla="*/ 62 w 62"/>
                <a:gd name="T15" fmla="*/ 37 h 39"/>
                <a:gd name="T16" fmla="*/ 60 w 62"/>
                <a:gd name="T1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60" y="39"/>
                  </a:move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38"/>
                    <a:pt x="0" y="3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0"/>
                    <a:pt x="62" y="1"/>
                    <a:pt x="62" y="2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2" y="38"/>
                    <a:pt x="61" y="39"/>
                    <a:pt x="60" y="39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518"/>
            <p:cNvSpPr>
              <a:spLocks/>
            </p:cNvSpPr>
            <p:nvPr/>
          </p:nvSpPr>
          <p:spPr bwMode="auto">
            <a:xfrm>
              <a:off x="6286501" y="4484688"/>
              <a:ext cx="39688" cy="38100"/>
            </a:xfrm>
            <a:custGeom>
              <a:avLst/>
              <a:gdLst>
                <a:gd name="T0" fmla="*/ 10 w 12"/>
                <a:gd name="T1" fmla="*/ 5 h 12"/>
                <a:gd name="T2" fmla="*/ 6 w 12"/>
                <a:gd name="T3" fmla="*/ 1 h 12"/>
                <a:gd name="T4" fmla="*/ 6 w 12"/>
                <a:gd name="T5" fmla="*/ 0 h 12"/>
                <a:gd name="T6" fmla="*/ 0 w 12"/>
                <a:gd name="T7" fmla="*/ 6 h 12"/>
                <a:gd name="T8" fmla="*/ 6 w 12"/>
                <a:gd name="T9" fmla="*/ 12 h 12"/>
                <a:gd name="T10" fmla="*/ 12 w 12"/>
                <a:gd name="T11" fmla="*/ 6 h 12"/>
                <a:gd name="T12" fmla="*/ 12 w 12"/>
                <a:gd name="T13" fmla="*/ 4 h 12"/>
                <a:gd name="T14" fmla="*/ 10 w 12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2">
                  <a:moveTo>
                    <a:pt x="10" y="5"/>
                  </a:moveTo>
                  <a:cubicBezTo>
                    <a:pt x="8" y="5"/>
                    <a:pt x="6" y="3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  <a:cubicBezTo>
                    <a:pt x="9" y="12"/>
                    <a:pt x="12" y="10"/>
                    <a:pt x="12" y="6"/>
                  </a:cubicBezTo>
                  <a:cubicBezTo>
                    <a:pt x="12" y="6"/>
                    <a:pt x="12" y="5"/>
                    <a:pt x="12" y="4"/>
                  </a:cubicBezTo>
                  <a:cubicBezTo>
                    <a:pt x="11" y="5"/>
                    <a:pt x="11" y="5"/>
                    <a:pt x="10" y="5"/>
                  </a:cubicBezTo>
                  <a:close/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53" name="Groupe 52"/>
          <p:cNvGrpSpPr/>
          <p:nvPr/>
        </p:nvGrpSpPr>
        <p:grpSpPr>
          <a:xfrm>
            <a:off x="8023567" y="2432813"/>
            <a:ext cx="472472" cy="441946"/>
            <a:chOff x="2181225" y="1306513"/>
            <a:chExt cx="503238" cy="479425"/>
          </a:xfrm>
        </p:grpSpPr>
        <p:sp>
          <p:nvSpPr>
            <p:cNvPr id="54" name="Freeform 83"/>
            <p:cNvSpPr>
              <a:spLocks/>
            </p:cNvSpPr>
            <p:nvPr/>
          </p:nvSpPr>
          <p:spPr bwMode="auto">
            <a:xfrm>
              <a:off x="2181225" y="1624013"/>
              <a:ext cx="228600" cy="161925"/>
            </a:xfrm>
            <a:custGeom>
              <a:avLst/>
              <a:gdLst>
                <a:gd name="T0" fmla="*/ 144 w 144"/>
                <a:gd name="T1" fmla="*/ 102 h 102"/>
                <a:gd name="T2" fmla="*/ 144 w 144"/>
                <a:gd name="T3" fmla="*/ 93 h 102"/>
                <a:gd name="T4" fmla="*/ 50 w 144"/>
                <a:gd name="T5" fmla="*/ 93 h 102"/>
                <a:gd name="T6" fmla="*/ 9 w 144"/>
                <a:gd name="T7" fmla="*/ 0 h 102"/>
                <a:gd name="T8" fmla="*/ 0 w 144"/>
                <a:gd name="T9" fmla="*/ 0 h 102"/>
                <a:gd name="T10" fmla="*/ 22 w 144"/>
                <a:gd name="T11" fmla="*/ 5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02">
                  <a:moveTo>
                    <a:pt x="144" y="102"/>
                  </a:moveTo>
                  <a:lnTo>
                    <a:pt x="144" y="93"/>
                  </a:lnTo>
                  <a:lnTo>
                    <a:pt x="50" y="93"/>
                  </a:lnTo>
                  <a:lnTo>
                    <a:pt x="9" y="0"/>
                  </a:lnTo>
                  <a:lnTo>
                    <a:pt x="0" y="0"/>
                  </a:lnTo>
                  <a:lnTo>
                    <a:pt x="22" y="50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55" name="Groupe 54"/>
            <p:cNvGrpSpPr/>
            <p:nvPr/>
          </p:nvGrpSpPr>
          <p:grpSpPr>
            <a:xfrm>
              <a:off x="2290763" y="1306513"/>
              <a:ext cx="393700" cy="479425"/>
              <a:chOff x="2290763" y="1306513"/>
              <a:chExt cx="393700" cy="479425"/>
            </a:xfrm>
          </p:grpSpPr>
          <p:sp>
            <p:nvSpPr>
              <p:cNvPr id="56" name="Line 66"/>
              <p:cNvSpPr>
                <a:spLocks noChangeShapeType="1"/>
              </p:cNvSpPr>
              <p:nvPr/>
            </p:nvSpPr>
            <p:spPr bwMode="auto">
              <a:xfrm flipH="1">
                <a:off x="2290763" y="1785938"/>
                <a:ext cx="393700" cy="0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" name="Line 68"/>
              <p:cNvSpPr>
                <a:spLocks noChangeShapeType="1"/>
              </p:cNvSpPr>
              <p:nvPr/>
            </p:nvSpPr>
            <p:spPr bwMode="auto">
              <a:xfrm>
                <a:off x="2465388" y="1436688"/>
                <a:ext cx="3175" cy="9525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" name="Freeform 69"/>
              <p:cNvSpPr>
                <a:spLocks/>
              </p:cNvSpPr>
              <p:nvPr/>
            </p:nvSpPr>
            <p:spPr bwMode="auto">
              <a:xfrm>
                <a:off x="2460625" y="1485900"/>
                <a:ext cx="17462" cy="9525"/>
              </a:xfrm>
              <a:custGeom>
                <a:avLst/>
                <a:gdLst>
                  <a:gd name="T0" fmla="*/ 0 w 10"/>
                  <a:gd name="T1" fmla="*/ 2 h 5"/>
                  <a:gd name="T2" fmla="*/ 6 w 10"/>
                  <a:gd name="T3" fmla="*/ 5 h 5"/>
                  <a:gd name="T4" fmla="*/ 10 w 10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0" y="2"/>
                    </a:moveTo>
                    <a:cubicBezTo>
                      <a:pt x="1" y="4"/>
                      <a:pt x="3" y="5"/>
                      <a:pt x="6" y="5"/>
                    </a:cubicBezTo>
                    <a:cubicBezTo>
                      <a:pt x="8" y="4"/>
                      <a:pt x="10" y="3"/>
                      <a:pt x="10" y="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" name="Freeform 70"/>
              <p:cNvSpPr>
                <a:spLocks/>
              </p:cNvSpPr>
              <p:nvPr/>
            </p:nvSpPr>
            <p:spPr bwMode="auto">
              <a:xfrm>
                <a:off x="2413000" y="1393825"/>
                <a:ext cx="14287" cy="30162"/>
              </a:xfrm>
              <a:custGeom>
                <a:avLst/>
                <a:gdLst>
                  <a:gd name="T0" fmla="*/ 8 w 8"/>
                  <a:gd name="T1" fmla="*/ 16 h 16"/>
                  <a:gd name="T2" fmla="*/ 0 w 8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16">
                    <a:moveTo>
                      <a:pt x="8" y="16"/>
                    </a:moveTo>
                    <a:cubicBezTo>
                      <a:pt x="8" y="16"/>
                      <a:pt x="0" y="11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" name="Line 71"/>
              <p:cNvSpPr>
                <a:spLocks noChangeShapeType="1"/>
              </p:cNvSpPr>
              <p:nvPr/>
            </p:nvSpPr>
            <p:spPr bwMode="auto">
              <a:xfrm>
                <a:off x="2420938" y="1457325"/>
                <a:ext cx="0" cy="0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" name="Freeform 72"/>
              <p:cNvSpPr>
                <a:spLocks/>
              </p:cNvSpPr>
              <p:nvPr/>
            </p:nvSpPr>
            <p:spPr bwMode="auto">
              <a:xfrm>
                <a:off x="2427288" y="1306513"/>
                <a:ext cx="176212" cy="257175"/>
              </a:xfrm>
              <a:custGeom>
                <a:avLst/>
                <a:gdLst>
                  <a:gd name="T0" fmla="*/ 0 w 100"/>
                  <a:gd name="T1" fmla="*/ 32 h 138"/>
                  <a:gd name="T2" fmla="*/ 70 w 100"/>
                  <a:gd name="T3" fmla="*/ 34 h 138"/>
                  <a:gd name="T4" fmla="*/ 83 w 100"/>
                  <a:gd name="T5" fmla="*/ 82 h 138"/>
                  <a:gd name="T6" fmla="*/ 66 w 100"/>
                  <a:gd name="T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38">
                    <a:moveTo>
                      <a:pt x="0" y="32"/>
                    </a:moveTo>
                    <a:cubicBezTo>
                      <a:pt x="64" y="0"/>
                      <a:pt x="70" y="34"/>
                      <a:pt x="70" y="34"/>
                    </a:cubicBezTo>
                    <a:cubicBezTo>
                      <a:pt x="94" y="44"/>
                      <a:pt x="83" y="82"/>
                      <a:pt x="83" y="82"/>
                    </a:cubicBezTo>
                    <a:cubicBezTo>
                      <a:pt x="83" y="82"/>
                      <a:pt x="100" y="127"/>
                      <a:pt x="66" y="138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" name="Freeform 73"/>
              <p:cNvSpPr>
                <a:spLocks/>
              </p:cNvSpPr>
              <p:nvPr/>
            </p:nvSpPr>
            <p:spPr bwMode="auto">
              <a:xfrm>
                <a:off x="2424113" y="1423988"/>
                <a:ext cx="77787" cy="98425"/>
              </a:xfrm>
              <a:custGeom>
                <a:avLst/>
                <a:gdLst>
                  <a:gd name="T0" fmla="*/ 2 w 44"/>
                  <a:gd name="T1" fmla="*/ 0 h 53"/>
                  <a:gd name="T2" fmla="*/ 1 w 44"/>
                  <a:gd name="T3" fmla="*/ 16 h 53"/>
                  <a:gd name="T4" fmla="*/ 44 w 44"/>
                  <a:gd name="T5" fmla="*/ 5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53">
                    <a:moveTo>
                      <a:pt x="2" y="0"/>
                    </a:moveTo>
                    <a:cubicBezTo>
                      <a:pt x="0" y="5"/>
                      <a:pt x="0" y="11"/>
                      <a:pt x="1" y="16"/>
                    </a:cubicBezTo>
                    <a:cubicBezTo>
                      <a:pt x="4" y="38"/>
                      <a:pt x="23" y="53"/>
                      <a:pt x="44" y="51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" name="Freeform 74"/>
              <p:cNvSpPr>
                <a:spLocks/>
              </p:cNvSpPr>
              <p:nvPr/>
            </p:nvSpPr>
            <p:spPr bwMode="auto">
              <a:xfrm>
                <a:off x="2562225" y="1716088"/>
                <a:ext cx="20637" cy="46037"/>
              </a:xfrm>
              <a:custGeom>
                <a:avLst/>
                <a:gdLst>
                  <a:gd name="T0" fmla="*/ 12 w 12"/>
                  <a:gd name="T1" fmla="*/ 0 h 25"/>
                  <a:gd name="T2" fmla="*/ 0 w 12"/>
                  <a:gd name="T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25">
                    <a:moveTo>
                      <a:pt x="12" y="0"/>
                    </a:moveTo>
                    <a:cubicBezTo>
                      <a:pt x="9" y="10"/>
                      <a:pt x="4" y="19"/>
                      <a:pt x="0" y="25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" name="Freeform 75"/>
              <p:cNvSpPr>
                <a:spLocks/>
              </p:cNvSpPr>
              <p:nvPr/>
            </p:nvSpPr>
            <p:spPr bwMode="auto">
              <a:xfrm>
                <a:off x="2533650" y="1560513"/>
                <a:ext cx="57150" cy="80962"/>
              </a:xfrm>
              <a:custGeom>
                <a:avLst/>
                <a:gdLst>
                  <a:gd name="T0" fmla="*/ 0 w 33"/>
                  <a:gd name="T1" fmla="*/ 2 h 44"/>
                  <a:gd name="T2" fmla="*/ 32 w 33"/>
                  <a:gd name="T3" fmla="*/ 39 h 44"/>
                  <a:gd name="T4" fmla="*/ 33 w 33"/>
                  <a:gd name="T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44">
                    <a:moveTo>
                      <a:pt x="0" y="2"/>
                    </a:moveTo>
                    <a:cubicBezTo>
                      <a:pt x="0" y="2"/>
                      <a:pt x="24" y="0"/>
                      <a:pt x="32" y="39"/>
                    </a:cubicBezTo>
                    <a:cubicBezTo>
                      <a:pt x="33" y="41"/>
                      <a:pt x="33" y="43"/>
                      <a:pt x="33" y="44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" name="Freeform 76"/>
              <p:cNvSpPr>
                <a:spLocks/>
              </p:cNvSpPr>
              <p:nvPr/>
            </p:nvSpPr>
            <p:spPr bwMode="auto">
              <a:xfrm>
                <a:off x="2422525" y="1571625"/>
                <a:ext cx="73025" cy="214312"/>
              </a:xfrm>
              <a:custGeom>
                <a:avLst/>
                <a:gdLst>
                  <a:gd name="T0" fmla="*/ 17 w 42"/>
                  <a:gd name="T1" fmla="*/ 115 h 115"/>
                  <a:gd name="T2" fmla="*/ 19 w 42"/>
                  <a:gd name="T3" fmla="*/ 92 h 115"/>
                  <a:gd name="T4" fmla="*/ 2 w 42"/>
                  <a:gd name="T5" fmla="*/ 69 h 115"/>
                  <a:gd name="T6" fmla="*/ 42 w 42"/>
                  <a:gd name="T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15">
                    <a:moveTo>
                      <a:pt x="17" y="115"/>
                    </a:moveTo>
                    <a:cubicBezTo>
                      <a:pt x="19" y="92"/>
                      <a:pt x="19" y="92"/>
                      <a:pt x="19" y="92"/>
                    </a:cubicBezTo>
                    <a:cubicBezTo>
                      <a:pt x="19" y="92"/>
                      <a:pt x="0" y="87"/>
                      <a:pt x="2" y="69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" name="Freeform 77"/>
              <p:cNvSpPr>
                <a:spLocks/>
              </p:cNvSpPr>
              <p:nvPr/>
            </p:nvSpPr>
            <p:spPr bwMode="auto">
              <a:xfrm>
                <a:off x="2503488" y="1641475"/>
                <a:ext cx="158750" cy="144462"/>
              </a:xfrm>
              <a:custGeom>
                <a:avLst/>
                <a:gdLst>
                  <a:gd name="T0" fmla="*/ 50 w 90"/>
                  <a:gd name="T1" fmla="*/ 0 h 77"/>
                  <a:gd name="T2" fmla="*/ 90 w 90"/>
                  <a:gd name="T3" fmla="*/ 77 h 77"/>
                  <a:gd name="T4" fmla="*/ 0 w 90"/>
                  <a:gd name="T5" fmla="*/ 77 h 77"/>
                  <a:gd name="T6" fmla="*/ 58 w 90"/>
                  <a:gd name="T7" fmla="*/ 59 h 77"/>
                  <a:gd name="T8" fmla="*/ 28 w 90"/>
                  <a:gd name="T9" fmla="*/ 12 h 77"/>
                  <a:gd name="T10" fmla="*/ 40 w 90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7">
                    <a:moveTo>
                      <a:pt x="50" y="0"/>
                    </a:moveTo>
                    <a:cubicBezTo>
                      <a:pt x="90" y="77"/>
                      <a:pt x="90" y="77"/>
                      <a:pt x="90" y="7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2"/>
                      <a:pt x="26" y="5"/>
                      <a:pt x="40" y="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" name="Line 78"/>
              <p:cNvSpPr>
                <a:spLocks noChangeShapeType="1"/>
              </p:cNvSpPr>
              <p:nvPr/>
            </p:nvSpPr>
            <p:spPr bwMode="auto">
              <a:xfrm>
                <a:off x="2489200" y="1519238"/>
                <a:ext cx="6350" cy="52387"/>
              </a:xfrm>
              <a:prstGeom prst="line">
                <a:avLst/>
              </a:pr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" name="Freeform 79"/>
              <p:cNvSpPr>
                <a:spLocks/>
              </p:cNvSpPr>
              <p:nvPr/>
            </p:nvSpPr>
            <p:spPr bwMode="auto">
              <a:xfrm>
                <a:off x="2474913" y="1498600"/>
                <a:ext cx="58737" cy="142875"/>
              </a:xfrm>
              <a:custGeom>
                <a:avLst/>
                <a:gdLst>
                  <a:gd name="T0" fmla="*/ 0 w 37"/>
                  <a:gd name="T1" fmla="*/ 90 h 90"/>
                  <a:gd name="T2" fmla="*/ 37 w 37"/>
                  <a:gd name="T3" fmla="*/ 41 h 90"/>
                  <a:gd name="T4" fmla="*/ 31 w 37"/>
                  <a:gd name="T5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90">
                    <a:moveTo>
                      <a:pt x="0" y="90"/>
                    </a:moveTo>
                    <a:lnTo>
                      <a:pt x="37" y="41"/>
                    </a:lnTo>
                    <a:lnTo>
                      <a:pt x="31" y="0"/>
                    </a:ln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" name="Freeform 80"/>
              <p:cNvSpPr>
                <a:spLocks/>
              </p:cNvSpPr>
              <p:nvPr/>
            </p:nvSpPr>
            <p:spPr bwMode="auto">
              <a:xfrm>
                <a:off x="2422525" y="1531938"/>
                <a:ext cx="68262" cy="111125"/>
              </a:xfrm>
              <a:custGeom>
                <a:avLst/>
                <a:gdLst>
                  <a:gd name="T0" fmla="*/ 39 w 39"/>
                  <a:gd name="T1" fmla="*/ 0 h 60"/>
                  <a:gd name="T2" fmla="*/ 19 w 39"/>
                  <a:gd name="T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9" h="60">
                    <a:moveTo>
                      <a:pt x="39" y="0"/>
                    </a:moveTo>
                    <a:cubicBezTo>
                      <a:pt x="39" y="0"/>
                      <a:pt x="0" y="23"/>
                      <a:pt x="19" y="6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" name="Freeform 81"/>
              <p:cNvSpPr>
                <a:spLocks/>
              </p:cNvSpPr>
              <p:nvPr/>
            </p:nvSpPr>
            <p:spPr bwMode="auto">
              <a:xfrm>
                <a:off x="2438400" y="1403350"/>
                <a:ext cx="109537" cy="74612"/>
              </a:xfrm>
              <a:custGeom>
                <a:avLst/>
                <a:gdLst>
                  <a:gd name="T0" fmla="*/ 0 w 62"/>
                  <a:gd name="T1" fmla="*/ 0 h 40"/>
                  <a:gd name="T2" fmla="*/ 62 w 62"/>
                  <a:gd name="T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2" h="40">
                    <a:moveTo>
                      <a:pt x="0" y="0"/>
                    </a:moveTo>
                    <a:cubicBezTo>
                      <a:pt x="0" y="0"/>
                      <a:pt x="37" y="9"/>
                      <a:pt x="62" y="40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" name="Freeform 82"/>
              <p:cNvSpPr>
                <a:spLocks/>
              </p:cNvSpPr>
              <p:nvPr/>
            </p:nvSpPr>
            <p:spPr bwMode="auto">
              <a:xfrm>
                <a:off x="2520950" y="1468438"/>
                <a:ext cx="17462" cy="20637"/>
              </a:xfrm>
              <a:custGeom>
                <a:avLst/>
                <a:gdLst>
                  <a:gd name="T0" fmla="*/ 10 w 10"/>
                  <a:gd name="T1" fmla="*/ 0 h 11"/>
                  <a:gd name="T2" fmla="*/ 0 w 10"/>
                  <a:gd name="T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cubicBezTo>
                      <a:pt x="10" y="0"/>
                      <a:pt x="10" y="10"/>
                      <a:pt x="0" y="11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" name="Freeform 84"/>
              <p:cNvSpPr>
                <a:spLocks/>
              </p:cNvSpPr>
              <p:nvPr/>
            </p:nvSpPr>
            <p:spPr bwMode="auto">
              <a:xfrm>
                <a:off x="2290763" y="1736725"/>
                <a:ext cx="165100" cy="33337"/>
              </a:xfrm>
              <a:custGeom>
                <a:avLst/>
                <a:gdLst>
                  <a:gd name="T0" fmla="*/ 93 w 93"/>
                  <a:gd name="T1" fmla="*/ 15 h 18"/>
                  <a:gd name="T2" fmla="*/ 44 w 93"/>
                  <a:gd name="T3" fmla="*/ 11 h 18"/>
                  <a:gd name="T4" fmla="*/ 22 w 93"/>
                  <a:gd name="T5" fmla="*/ 0 h 18"/>
                  <a:gd name="T6" fmla="*/ 1 w 93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18">
                    <a:moveTo>
                      <a:pt x="93" y="15"/>
                    </a:moveTo>
                    <a:cubicBezTo>
                      <a:pt x="44" y="11"/>
                      <a:pt x="44" y="11"/>
                      <a:pt x="44" y="1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0" y="0"/>
                      <a:pt x="1" y="18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73" name="Groupe 72"/>
          <p:cNvGrpSpPr/>
          <p:nvPr/>
        </p:nvGrpSpPr>
        <p:grpSpPr>
          <a:xfrm>
            <a:off x="3900703" y="3772304"/>
            <a:ext cx="447676" cy="423863"/>
            <a:chOff x="2674938" y="4311650"/>
            <a:chExt cx="447676" cy="423863"/>
          </a:xfrm>
        </p:grpSpPr>
        <p:sp>
          <p:nvSpPr>
            <p:cNvPr id="74" name="Freeform 559"/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5" name="Freeform 560"/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6" name="Freeform 561"/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Freeform 562"/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" name="Freeform 563"/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9" name="Freeform 564"/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" name="Freeform 565"/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" name="Freeform 566"/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2" name="Freeform 567"/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3" name="Line 568"/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4" name="Line 569"/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5" name="Line 570"/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6" name="Line 571"/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7" name="Freeform 572"/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8" name="Freeform 574"/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9" name="Freeform 575"/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90" name="Groupe 89"/>
          <p:cNvGrpSpPr/>
          <p:nvPr/>
        </p:nvGrpSpPr>
        <p:grpSpPr>
          <a:xfrm>
            <a:off x="7878526" y="5021024"/>
            <a:ext cx="422275" cy="346075"/>
            <a:chOff x="4545013" y="3094038"/>
            <a:chExt cx="422275" cy="346075"/>
          </a:xfrm>
        </p:grpSpPr>
        <p:sp>
          <p:nvSpPr>
            <p:cNvPr id="91" name="Freeform 394"/>
            <p:cNvSpPr>
              <a:spLocks/>
            </p:cNvSpPr>
            <p:nvPr/>
          </p:nvSpPr>
          <p:spPr bwMode="auto">
            <a:xfrm>
              <a:off x="4545013" y="3222625"/>
              <a:ext cx="219075" cy="169863"/>
            </a:xfrm>
            <a:custGeom>
              <a:avLst/>
              <a:gdLst>
                <a:gd name="T0" fmla="*/ 138 w 138"/>
                <a:gd name="T1" fmla="*/ 58 h 107"/>
                <a:gd name="T2" fmla="*/ 138 w 138"/>
                <a:gd name="T3" fmla="*/ 0 h 107"/>
                <a:gd name="T4" fmla="*/ 0 w 138"/>
                <a:gd name="T5" fmla="*/ 0 h 107"/>
                <a:gd name="T6" fmla="*/ 0 w 138"/>
                <a:gd name="T7" fmla="*/ 107 h 107"/>
                <a:gd name="T8" fmla="*/ 91 w 138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07">
                  <a:moveTo>
                    <a:pt x="138" y="58"/>
                  </a:moveTo>
                  <a:lnTo>
                    <a:pt x="138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91" y="107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Freeform 395"/>
            <p:cNvSpPr>
              <a:spLocks/>
            </p:cNvSpPr>
            <p:nvPr/>
          </p:nvSpPr>
          <p:spPr bwMode="auto">
            <a:xfrm>
              <a:off x="4584701" y="3094038"/>
              <a:ext cx="139700" cy="128588"/>
            </a:xfrm>
            <a:custGeom>
              <a:avLst/>
              <a:gdLst>
                <a:gd name="T0" fmla="*/ 0 w 80"/>
                <a:gd name="T1" fmla="*/ 70 h 70"/>
                <a:gd name="T2" fmla="*/ 0 w 80"/>
                <a:gd name="T3" fmla="*/ 40 h 70"/>
                <a:gd name="T4" fmla="*/ 40 w 80"/>
                <a:gd name="T5" fmla="*/ 0 h 70"/>
                <a:gd name="T6" fmla="*/ 40 w 80"/>
                <a:gd name="T7" fmla="*/ 0 h 70"/>
                <a:gd name="T8" fmla="*/ 80 w 80"/>
                <a:gd name="T9" fmla="*/ 40 h 70"/>
                <a:gd name="T10" fmla="*/ 80 w 80"/>
                <a:gd name="T11" fmla="*/ 40 h 70"/>
                <a:gd name="T12" fmla="*/ 80 w 80"/>
                <a:gd name="T13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70">
                  <a:moveTo>
                    <a:pt x="0" y="7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52"/>
                    <a:pt x="80" y="52"/>
                    <a:pt x="80" y="52"/>
                  </a:cubicBez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Freeform 396"/>
            <p:cNvSpPr>
              <a:spLocks/>
            </p:cNvSpPr>
            <p:nvPr/>
          </p:nvSpPr>
          <p:spPr bwMode="auto">
            <a:xfrm>
              <a:off x="4630738" y="3263900"/>
              <a:ext cx="49213" cy="85725"/>
            </a:xfrm>
            <a:custGeom>
              <a:avLst/>
              <a:gdLst>
                <a:gd name="T0" fmla="*/ 28 w 28"/>
                <a:gd name="T1" fmla="*/ 14 h 46"/>
                <a:gd name="T2" fmla="*/ 14 w 28"/>
                <a:gd name="T3" fmla="*/ 0 h 46"/>
                <a:gd name="T4" fmla="*/ 0 w 28"/>
                <a:gd name="T5" fmla="*/ 14 h 46"/>
                <a:gd name="T6" fmla="*/ 0 w 28"/>
                <a:gd name="T7" fmla="*/ 14 h 46"/>
                <a:gd name="T8" fmla="*/ 8 w 28"/>
                <a:gd name="T9" fmla="*/ 27 h 46"/>
                <a:gd name="T10" fmla="*/ 8 w 28"/>
                <a:gd name="T11" fmla="*/ 40 h 46"/>
                <a:gd name="T12" fmla="*/ 14 w 28"/>
                <a:gd name="T13" fmla="*/ 46 h 46"/>
                <a:gd name="T14" fmla="*/ 20 w 28"/>
                <a:gd name="T15" fmla="*/ 40 h 46"/>
                <a:gd name="T16" fmla="*/ 20 w 28"/>
                <a:gd name="T17" fmla="*/ 27 h 46"/>
                <a:gd name="T18" fmla="*/ 28 w 28"/>
                <a:gd name="T19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6">
                  <a:moveTo>
                    <a:pt x="28" y="14"/>
                  </a:moveTo>
                  <a:cubicBezTo>
                    <a:pt x="28" y="7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0"/>
                    <a:pt x="3" y="25"/>
                    <a:pt x="8" y="27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3"/>
                    <a:pt x="10" y="46"/>
                    <a:pt x="14" y="46"/>
                  </a:cubicBezTo>
                  <a:cubicBezTo>
                    <a:pt x="17" y="46"/>
                    <a:pt x="20" y="43"/>
                    <a:pt x="20" y="40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5" y="25"/>
                    <a:pt x="28" y="20"/>
                    <a:pt x="28" y="14"/>
                  </a:cubicBezTo>
                  <a:close/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Freeform 397"/>
            <p:cNvSpPr>
              <a:spLocks/>
            </p:cNvSpPr>
            <p:nvPr/>
          </p:nvSpPr>
          <p:spPr bwMode="auto">
            <a:xfrm>
              <a:off x="4687888" y="3314700"/>
              <a:ext cx="279400" cy="125413"/>
            </a:xfrm>
            <a:custGeom>
              <a:avLst/>
              <a:gdLst>
                <a:gd name="T0" fmla="*/ 35 w 159"/>
                <a:gd name="T1" fmla="*/ 0 h 69"/>
                <a:gd name="T2" fmla="*/ 0 w 159"/>
                <a:gd name="T3" fmla="*/ 35 h 69"/>
                <a:gd name="T4" fmla="*/ 35 w 159"/>
                <a:gd name="T5" fmla="*/ 69 h 69"/>
                <a:gd name="T6" fmla="*/ 124 w 159"/>
                <a:gd name="T7" fmla="*/ 69 h 69"/>
                <a:gd name="T8" fmla="*/ 158 w 159"/>
                <a:gd name="T9" fmla="*/ 34 h 69"/>
                <a:gd name="T10" fmla="*/ 124 w 159"/>
                <a:gd name="T11" fmla="*/ 0 h 69"/>
                <a:gd name="T12" fmla="*/ 35 w 159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69">
                  <a:moveTo>
                    <a:pt x="35" y="0"/>
                  </a:moveTo>
                  <a:cubicBezTo>
                    <a:pt x="16" y="0"/>
                    <a:pt x="0" y="15"/>
                    <a:pt x="0" y="35"/>
                  </a:cubicBezTo>
                  <a:cubicBezTo>
                    <a:pt x="0" y="54"/>
                    <a:pt x="16" y="69"/>
                    <a:pt x="35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43" y="69"/>
                    <a:pt x="159" y="53"/>
                    <a:pt x="158" y="34"/>
                  </a:cubicBezTo>
                  <a:cubicBezTo>
                    <a:pt x="158" y="15"/>
                    <a:pt x="143" y="0"/>
                    <a:pt x="124" y="0"/>
                  </a:cubicBezTo>
                  <a:lnTo>
                    <a:pt x="35" y="0"/>
                  </a:lnTo>
                  <a:close/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5" name="Freeform 398"/>
            <p:cNvSpPr>
              <a:spLocks noEditPoints="1"/>
            </p:cNvSpPr>
            <p:nvPr/>
          </p:nvSpPr>
          <p:spPr bwMode="auto">
            <a:xfrm>
              <a:off x="4733926" y="3354388"/>
              <a:ext cx="188913" cy="42863"/>
            </a:xfrm>
            <a:custGeom>
              <a:avLst/>
              <a:gdLst>
                <a:gd name="T0" fmla="*/ 13 w 119"/>
                <a:gd name="T1" fmla="*/ 15 h 27"/>
                <a:gd name="T2" fmla="*/ 13 w 119"/>
                <a:gd name="T3" fmla="*/ 0 h 27"/>
                <a:gd name="T4" fmla="*/ 13 w 119"/>
                <a:gd name="T5" fmla="*/ 15 h 27"/>
                <a:gd name="T6" fmla="*/ 26 w 119"/>
                <a:gd name="T7" fmla="*/ 10 h 27"/>
                <a:gd name="T8" fmla="*/ 13 w 119"/>
                <a:gd name="T9" fmla="*/ 15 h 27"/>
                <a:gd name="T10" fmla="*/ 0 w 119"/>
                <a:gd name="T11" fmla="*/ 10 h 27"/>
                <a:gd name="T12" fmla="*/ 13 w 119"/>
                <a:gd name="T13" fmla="*/ 15 h 27"/>
                <a:gd name="T14" fmla="*/ 4 w 119"/>
                <a:gd name="T15" fmla="*/ 27 h 27"/>
                <a:gd name="T16" fmla="*/ 13 w 119"/>
                <a:gd name="T17" fmla="*/ 15 h 27"/>
                <a:gd name="T18" fmla="*/ 21 w 119"/>
                <a:gd name="T19" fmla="*/ 27 h 27"/>
                <a:gd name="T20" fmla="*/ 59 w 119"/>
                <a:gd name="T21" fmla="*/ 15 h 27"/>
                <a:gd name="T22" fmla="*/ 59 w 119"/>
                <a:gd name="T23" fmla="*/ 0 h 27"/>
                <a:gd name="T24" fmla="*/ 59 w 119"/>
                <a:gd name="T25" fmla="*/ 15 h 27"/>
                <a:gd name="T26" fmla="*/ 73 w 119"/>
                <a:gd name="T27" fmla="*/ 10 h 27"/>
                <a:gd name="T28" fmla="*/ 59 w 119"/>
                <a:gd name="T29" fmla="*/ 15 h 27"/>
                <a:gd name="T30" fmla="*/ 46 w 119"/>
                <a:gd name="T31" fmla="*/ 10 h 27"/>
                <a:gd name="T32" fmla="*/ 59 w 119"/>
                <a:gd name="T33" fmla="*/ 15 h 27"/>
                <a:gd name="T34" fmla="*/ 52 w 119"/>
                <a:gd name="T35" fmla="*/ 27 h 27"/>
                <a:gd name="T36" fmla="*/ 59 w 119"/>
                <a:gd name="T37" fmla="*/ 15 h 27"/>
                <a:gd name="T38" fmla="*/ 67 w 119"/>
                <a:gd name="T39" fmla="*/ 27 h 27"/>
                <a:gd name="T40" fmla="*/ 106 w 119"/>
                <a:gd name="T41" fmla="*/ 15 h 27"/>
                <a:gd name="T42" fmla="*/ 106 w 119"/>
                <a:gd name="T43" fmla="*/ 0 h 27"/>
                <a:gd name="T44" fmla="*/ 106 w 119"/>
                <a:gd name="T45" fmla="*/ 15 h 27"/>
                <a:gd name="T46" fmla="*/ 119 w 119"/>
                <a:gd name="T47" fmla="*/ 10 h 27"/>
                <a:gd name="T48" fmla="*/ 106 w 119"/>
                <a:gd name="T49" fmla="*/ 15 h 27"/>
                <a:gd name="T50" fmla="*/ 92 w 119"/>
                <a:gd name="T51" fmla="*/ 10 h 27"/>
                <a:gd name="T52" fmla="*/ 106 w 119"/>
                <a:gd name="T53" fmla="*/ 15 h 27"/>
                <a:gd name="T54" fmla="*/ 98 w 119"/>
                <a:gd name="T55" fmla="*/ 27 h 27"/>
                <a:gd name="T56" fmla="*/ 106 w 119"/>
                <a:gd name="T57" fmla="*/ 15 h 27"/>
                <a:gd name="T58" fmla="*/ 115 w 119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9" h="27">
                  <a:moveTo>
                    <a:pt x="13" y="15"/>
                  </a:moveTo>
                  <a:lnTo>
                    <a:pt x="13" y="0"/>
                  </a:lnTo>
                  <a:moveTo>
                    <a:pt x="13" y="15"/>
                  </a:moveTo>
                  <a:lnTo>
                    <a:pt x="26" y="10"/>
                  </a:lnTo>
                  <a:moveTo>
                    <a:pt x="13" y="15"/>
                  </a:moveTo>
                  <a:lnTo>
                    <a:pt x="0" y="10"/>
                  </a:lnTo>
                  <a:moveTo>
                    <a:pt x="13" y="15"/>
                  </a:moveTo>
                  <a:lnTo>
                    <a:pt x="4" y="27"/>
                  </a:lnTo>
                  <a:moveTo>
                    <a:pt x="13" y="15"/>
                  </a:moveTo>
                  <a:lnTo>
                    <a:pt x="21" y="27"/>
                  </a:lnTo>
                  <a:moveTo>
                    <a:pt x="59" y="15"/>
                  </a:moveTo>
                  <a:lnTo>
                    <a:pt x="59" y="0"/>
                  </a:lnTo>
                  <a:moveTo>
                    <a:pt x="59" y="15"/>
                  </a:moveTo>
                  <a:lnTo>
                    <a:pt x="73" y="10"/>
                  </a:lnTo>
                  <a:moveTo>
                    <a:pt x="59" y="15"/>
                  </a:moveTo>
                  <a:lnTo>
                    <a:pt x="46" y="10"/>
                  </a:lnTo>
                  <a:moveTo>
                    <a:pt x="59" y="15"/>
                  </a:moveTo>
                  <a:lnTo>
                    <a:pt x="52" y="27"/>
                  </a:lnTo>
                  <a:moveTo>
                    <a:pt x="59" y="15"/>
                  </a:moveTo>
                  <a:lnTo>
                    <a:pt x="67" y="27"/>
                  </a:lnTo>
                  <a:moveTo>
                    <a:pt x="106" y="15"/>
                  </a:moveTo>
                  <a:lnTo>
                    <a:pt x="106" y="0"/>
                  </a:lnTo>
                  <a:moveTo>
                    <a:pt x="106" y="15"/>
                  </a:moveTo>
                  <a:lnTo>
                    <a:pt x="119" y="10"/>
                  </a:lnTo>
                  <a:moveTo>
                    <a:pt x="106" y="15"/>
                  </a:moveTo>
                  <a:lnTo>
                    <a:pt x="92" y="10"/>
                  </a:lnTo>
                  <a:moveTo>
                    <a:pt x="106" y="15"/>
                  </a:moveTo>
                  <a:lnTo>
                    <a:pt x="98" y="27"/>
                  </a:lnTo>
                  <a:moveTo>
                    <a:pt x="106" y="15"/>
                  </a:moveTo>
                  <a:lnTo>
                    <a:pt x="115" y="27"/>
                  </a:lnTo>
                </a:path>
              </a:pathLst>
            </a:custGeom>
            <a:noFill/>
            <a:ln w="9525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0484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cap="none" dirty="0" smtClean="0"/>
              <a:t>Parcours de distribution via </a:t>
            </a:r>
            <a:r>
              <a:rPr lang="fr-FR" cap="none" dirty="0" err="1" smtClean="0"/>
              <a:t>Monexpert</a:t>
            </a:r>
            <a:endParaRPr lang="fr-FR" cap="none" dirty="0"/>
          </a:p>
        </p:txBody>
      </p:sp>
      <p:sp>
        <p:nvSpPr>
          <p:cNvPr id="4" name="Rectangle 3"/>
          <p:cNvSpPr/>
          <p:nvPr/>
        </p:nvSpPr>
        <p:spPr>
          <a:xfrm>
            <a:off x="560818" y="1167804"/>
            <a:ext cx="907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Clr>
                <a:srgbClr val="B24388"/>
              </a:buClr>
              <a:buSzPts val="1400"/>
            </a:pPr>
            <a:r>
              <a:rPr lang="fr-FR" dirty="0">
                <a:latin typeface="Calibri" panose="020F0502020204030204" pitchFamily="34" charset="0"/>
                <a:ea typeface="Montserrat SemiBold"/>
                <a:cs typeface="Calibri" panose="020F0502020204030204" pitchFamily="34" charset="0"/>
                <a:sym typeface="Montserrat SemiBold"/>
              </a:rPr>
              <a:t>Intégration du parcours actuel pour envoyer un seul lead transmis aux 2 partenaires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598" y="1615915"/>
            <a:ext cx="4612570" cy="4113769"/>
          </a:xfrm>
          <a:prstGeom prst="rect">
            <a:avLst/>
          </a:prstGeom>
        </p:spPr>
      </p:pic>
      <p:sp>
        <p:nvSpPr>
          <p:cNvPr id="6" name="Google Shape;599;p41"/>
          <p:cNvSpPr/>
          <p:nvPr/>
        </p:nvSpPr>
        <p:spPr>
          <a:xfrm>
            <a:off x="375628" y="4536232"/>
            <a:ext cx="1789842" cy="136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5599"/>
              </a:buClr>
              <a:buSzPts val="1200"/>
              <a:buFont typeface="Arial"/>
              <a:buNone/>
            </a:pPr>
            <a:r>
              <a:rPr lang="fr-FR" sz="1200" b="0" i="0" u="none" strike="noStrike" cap="none" dirty="0" smtClean="0">
                <a:latin typeface="Arial"/>
                <a:ea typeface="Arial"/>
                <a:cs typeface="Arial"/>
                <a:sym typeface="Arial"/>
              </a:rPr>
              <a:t>4.   Le </a:t>
            </a:r>
            <a:r>
              <a:rPr lang="fr-FR" sz="1200" b="0" i="0" u="none" strike="noStrike" cap="none" dirty="0">
                <a:latin typeface="Arial"/>
                <a:ea typeface="Arial"/>
                <a:cs typeface="Arial"/>
                <a:sym typeface="Arial"/>
              </a:rPr>
              <a:t>client signe les </a:t>
            </a:r>
            <a:r>
              <a:rPr lang="fr-FR" sz="1200" b="0" i="0" u="none" strike="noStrike" cap="none" dirty="0" smtClean="0">
                <a:latin typeface="Arial"/>
                <a:ea typeface="Arial"/>
                <a:cs typeface="Arial"/>
                <a:sym typeface="Arial"/>
              </a:rPr>
              <a:t>   CGS </a:t>
            </a:r>
            <a:r>
              <a:rPr lang="fr-FR" sz="1200" b="0" i="0" u="none" strike="noStrike" cap="none" dirty="0">
                <a:latin typeface="Arial"/>
                <a:ea typeface="Arial"/>
                <a:cs typeface="Arial"/>
                <a:sym typeface="Arial"/>
              </a:rPr>
              <a:t>et CP </a:t>
            </a:r>
            <a:r>
              <a:rPr lang="fr-FR" sz="1200" b="0" i="0" u="none" strike="noStrike" cap="none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de</a:t>
            </a:r>
            <a:r>
              <a:rPr lang="fr-FR" sz="1200" b="0" i="0" u="none" strike="noStrike" cap="none" dirty="0">
                <a:latin typeface="Arial"/>
                <a:ea typeface="Arial"/>
                <a:cs typeface="Arial"/>
                <a:sym typeface="Arial"/>
              </a:rPr>
              <a:t> Trenta Axome, adhère en ligne aux CGV Shopify et souscrit au contrat PayPlug (ou SP Plus)</a:t>
            </a:r>
            <a:endParaRPr sz="12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236296" y="2854082"/>
            <a:ext cx="16955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Gestion du lead en parallèle chez les 2 partenaires</a:t>
            </a:r>
          </a:p>
          <a:p>
            <a:pPr marL="228600" indent="-228600">
              <a:buFont typeface="+mj-lt"/>
              <a:buAutoNum type="arabicPeriod"/>
            </a:pP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Mise à jour du lead dans Monexpert par chaque partenaire et notification conseillers</a:t>
            </a:r>
          </a:p>
          <a:p>
            <a:pPr marL="228600" indent="-228600">
              <a:buFont typeface="+mj-lt"/>
              <a:buAutoNum type="arabicPeriod"/>
            </a:pP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Échanges entre les 2 partenaires pour l’intégration de la solution d’encaissement dans le site du client</a:t>
            </a:r>
          </a:p>
        </p:txBody>
      </p:sp>
    </p:spTree>
    <p:extLst>
      <p:ext uri="{BB962C8B-B14F-4D97-AF65-F5344CB8AC3E}">
        <p14:creationId xmlns:p14="http://schemas.microsoft.com/office/powerpoint/2010/main" val="339847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cap="none" dirty="0" smtClean="0"/>
              <a:t>Parcours de distribution via </a:t>
            </a:r>
            <a:r>
              <a:rPr lang="fr-FR" cap="none" dirty="0" err="1" smtClean="0"/>
              <a:t>Monexpert</a:t>
            </a:r>
            <a:endParaRPr lang="fr-FR" cap="none" dirty="0"/>
          </a:p>
        </p:txBody>
      </p:sp>
      <p:grpSp>
        <p:nvGrpSpPr>
          <p:cNvPr id="8" name="Groupe 7"/>
          <p:cNvGrpSpPr/>
          <p:nvPr/>
        </p:nvGrpSpPr>
        <p:grpSpPr>
          <a:xfrm>
            <a:off x="494728" y="891067"/>
            <a:ext cx="8412536" cy="4562822"/>
            <a:chOff x="539552" y="900032"/>
            <a:chExt cx="8412536" cy="4562822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9552" y="1688446"/>
              <a:ext cx="8412536" cy="3774408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6660232" y="900032"/>
              <a:ext cx="1345721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3" name="Connecteur droit avec flèche 12"/>
          <p:cNvCxnSpPr/>
          <p:nvPr/>
        </p:nvCxnSpPr>
        <p:spPr>
          <a:xfrm>
            <a:off x="2604919" y="2979022"/>
            <a:ext cx="1800200" cy="72008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2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QUESTIONS DE DÉCOUVERTE</a:t>
            </a:r>
          </a:p>
          <a:p>
            <a:pPr marL="315450" indent="-1714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/>
              <a:t>Comment souhaitez-vous </a:t>
            </a:r>
            <a:r>
              <a:rPr lang="fr-FR" b="1" dirty="0"/>
              <a:t>développer votre activité </a:t>
            </a:r>
            <a:r>
              <a:rPr lang="fr-FR" dirty="0"/>
              <a:t>?</a:t>
            </a:r>
          </a:p>
          <a:p>
            <a:pPr marL="315450" indent="-1714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/>
              <a:t>Communiquez-vous déjà sur les </a:t>
            </a:r>
            <a:r>
              <a:rPr lang="fr-FR" b="1" dirty="0"/>
              <a:t>réseaux sociaux </a:t>
            </a:r>
            <a:r>
              <a:rPr lang="fr-FR" dirty="0"/>
              <a:t>?</a:t>
            </a:r>
          </a:p>
          <a:p>
            <a:pPr marL="315450" indent="-1714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/>
              <a:t>Quelles seraient vos </a:t>
            </a:r>
            <a:r>
              <a:rPr lang="fr-FR" b="1" dirty="0"/>
              <a:t>motivations </a:t>
            </a:r>
            <a:r>
              <a:rPr lang="fr-FR" dirty="0"/>
              <a:t>à la mise en place d'un site internet ?</a:t>
            </a:r>
          </a:p>
          <a:p>
            <a:pPr marL="315450" indent="-1714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/>
              <a:t>Souhaiteriez-vous </a:t>
            </a:r>
            <a:r>
              <a:rPr lang="fr-FR" b="1" dirty="0"/>
              <a:t>développer </a:t>
            </a:r>
            <a:r>
              <a:rPr lang="fr-FR" dirty="0"/>
              <a:t>votre business sur un autre canal que votre boutique physique, par exemple, via un site internet, un réseau social ?</a:t>
            </a:r>
          </a:p>
          <a:p>
            <a:pPr marL="315450" indent="-1714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/>
              <a:t>Souhaiteriez-vous </a:t>
            </a:r>
            <a:r>
              <a:rPr lang="fr-FR" b="1" dirty="0"/>
              <a:t>développer </a:t>
            </a:r>
            <a:r>
              <a:rPr lang="fr-FR" dirty="0"/>
              <a:t>votre business sur un autre canal que </a:t>
            </a:r>
            <a:r>
              <a:rPr lang="fr-FR" dirty="0" smtClean="0"/>
              <a:t>votre boutique </a:t>
            </a:r>
            <a:r>
              <a:rPr lang="fr-FR" dirty="0"/>
              <a:t>physique, par exemple, via un site internet, un réseau social ?</a:t>
            </a:r>
          </a:p>
          <a:p>
            <a:pPr marL="315450" indent="-1714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/>
              <a:t>Possédez-vous un site vitrine* et/ou un site e-commerce** ?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fr-FR" cap="none" dirty="0" smtClean="0"/>
              <a:t>Connaître la maturité de son client sur internet</a:t>
            </a:r>
            <a:br>
              <a:rPr lang="fr-FR" cap="none" dirty="0" smtClean="0"/>
            </a:br>
            <a:r>
              <a:rPr lang="fr-FR" cap="none" dirty="0" smtClean="0"/>
              <a:t> </a:t>
            </a:r>
            <a:r>
              <a:rPr lang="fr-FR" b="0" cap="none" dirty="0" smtClean="0"/>
              <a:t>et son envie de développer son activité</a:t>
            </a:r>
            <a:endParaRPr lang="fr-FR" cap="none" dirty="0"/>
          </a:p>
        </p:txBody>
      </p:sp>
      <p:sp>
        <p:nvSpPr>
          <p:cNvPr id="4" name="ZoneTexte 3"/>
          <p:cNvSpPr txBox="1"/>
          <p:nvPr/>
        </p:nvSpPr>
        <p:spPr>
          <a:xfrm>
            <a:off x="733472" y="5580631"/>
            <a:ext cx="767229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latin typeface="Calibri" panose="020F0502020204030204" pitchFamily="34" charset="0"/>
                <a:cs typeface="Calibri" panose="020F0502020204030204" pitchFamily="34" charset="0"/>
              </a:rPr>
              <a:t>*Site vitrine = site permettant de présenter l’activité du client, sans réalisation de transactions en ligne (comme la vitrine d’une boutique</a:t>
            </a:r>
          </a:p>
          <a:p>
            <a:r>
              <a:rPr lang="fr-FR" sz="1050" dirty="0">
                <a:latin typeface="Calibri" panose="020F0502020204030204" pitchFamily="34" charset="0"/>
                <a:cs typeface="Calibri" panose="020F0502020204030204" pitchFamily="34" charset="0"/>
              </a:rPr>
              <a:t>physique). **Site e-commerce = site permettant de présenter les produits, de les mettre dans un panier d’achat et d’encaisser en ligne le</a:t>
            </a:r>
          </a:p>
          <a:p>
            <a:r>
              <a:rPr lang="fr-FR" sz="1050" dirty="0">
                <a:latin typeface="Calibri" panose="020F0502020204030204" pitchFamily="34" charset="0"/>
                <a:cs typeface="Calibri" panose="020F0502020204030204" pitchFamily="34" charset="0"/>
              </a:rPr>
              <a:t>total du panier (également appelé site marchand, e-boutique). Il s’agit du principal canal de la vente à distance.</a:t>
            </a:r>
            <a:endParaRPr lang="fr-FR" sz="105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31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5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724049" y="6363551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L’HEBDO PRO – Semaine S49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5" y="3522837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136717" y="25798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765177" y="379413"/>
            <a:ext cx="7910513" cy="709612"/>
          </a:xfrm>
        </p:spPr>
        <p:txBody>
          <a:bodyPr/>
          <a:lstStyle/>
          <a:p>
            <a:pPr algn="r"/>
            <a:r>
              <a:rPr lang="fr-FR" dirty="0"/>
              <a:t>En résumé </a:t>
            </a:r>
            <a:endParaRPr lang="fr-FR" b="0" dirty="0"/>
          </a:p>
        </p:txBody>
      </p:sp>
      <p:sp>
        <p:nvSpPr>
          <p:cNvPr id="3" name="Rectangle 2"/>
          <p:cNvSpPr/>
          <p:nvPr/>
        </p:nvSpPr>
        <p:spPr>
          <a:xfrm>
            <a:off x="867676" y="1585569"/>
            <a:ext cx="6707501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/>
              <a:t>Vous retrouverez sous la rubrique des commerciaux </a:t>
            </a:r>
            <a:r>
              <a:rPr lang="fr-FR" dirty="0" smtClean="0"/>
              <a:t>:</a:t>
            </a:r>
          </a:p>
          <a:p>
            <a:endParaRPr lang="fr-FR" dirty="0"/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dirty="0" smtClean="0"/>
              <a:t>Lien vers la présentation complète: clic </a:t>
            </a:r>
            <a:r>
              <a:rPr lang="fr-FR" dirty="0" smtClean="0">
                <a:hlinkClick r:id="rId4"/>
              </a:rPr>
              <a:t>ici</a:t>
            </a:r>
            <a:endParaRPr lang="fr-FR" dirty="0" smtClean="0"/>
          </a:p>
          <a:p>
            <a:pPr marL="28575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dirty="0" smtClean="0"/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dirty="0" smtClean="0"/>
              <a:t>Lien vers la fiche produit Client: clic </a:t>
            </a:r>
            <a:r>
              <a:rPr lang="fr-FR" dirty="0" smtClean="0">
                <a:hlinkClick r:id="rId5"/>
              </a:rPr>
              <a:t>ici</a:t>
            </a:r>
            <a:endParaRPr lang="fr-FR" dirty="0" smtClean="0"/>
          </a:p>
          <a:p>
            <a:pPr marL="28575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dirty="0" smtClean="0"/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dirty="0" smtClean="0"/>
              <a:t>Lien vers la fiche produit Conseiller : clic </a:t>
            </a:r>
            <a:r>
              <a:rPr lang="fr-FR" dirty="0" smtClean="0">
                <a:hlinkClick r:id="rId6"/>
              </a:rPr>
              <a:t>ici </a:t>
            </a:r>
            <a:endParaRPr lang="fr-FR" dirty="0" smtClean="0"/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dirty="0" smtClean="0"/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dirty="0" smtClean="0"/>
              <a:t>La note de lancement (cliquer </a:t>
            </a:r>
            <a:r>
              <a:rPr lang="fr-FR" dirty="0" smtClean="0">
                <a:hlinkClick r:id="rId7"/>
              </a:rPr>
              <a:t>ici</a:t>
            </a:r>
            <a:r>
              <a:rPr lang="fr-FR" dirty="0" smtClean="0"/>
              <a:t>)</a:t>
            </a:r>
            <a:endParaRPr lang="fr-FR" dirty="0" smtClean="0"/>
          </a:p>
          <a:p>
            <a:pPr lvl="1">
              <a:buClr>
                <a:srgbClr val="C00000"/>
              </a:buClr>
            </a:pPr>
            <a:endParaRPr lang="fr-FR" dirty="0"/>
          </a:p>
          <a:p>
            <a:pPr lvl="1">
              <a:buClr>
                <a:srgbClr val="C00000"/>
              </a:buClr>
            </a:pPr>
            <a:endParaRPr lang="fr-FR" dirty="0" smtClean="0"/>
          </a:p>
          <a:p>
            <a:pPr marL="28575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dirty="0"/>
          </a:p>
          <a:p>
            <a:pPr marL="28575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dirty="0"/>
          </a:p>
          <a:p>
            <a:pPr marL="28575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239792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9" ma:contentTypeDescription="Create a new document." ma:contentTypeScope="" ma:versionID="15289593ee7c3e634593547d52851675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a947f488d0e41918df71ff9b88f20d93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DA15A3-77BF-4595-A4E7-92D158FE91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a6eaa20e-8785-4f6a-ad54-680d61602c4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16287</TotalTime>
  <Words>1198</Words>
  <Application>Microsoft Office PowerPoint</Application>
  <PresentationFormat>Affichage à l'écran (4:3)</PresentationFormat>
  <Paragraphs>233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12</vt:i4>
      </vt:variant>
    </vt:vector>
  </HeadingPairs>
  <TitlesOfParts>
    <vt:vector size="31" baseType="lpstr">
      <vt:lpstr>Aharoni</vt:lpstr>
      <vt:lpstr>Arial</vt:lpstr>
      <vt:lpstr>Arial Narrow</vt:lpstr>
      <vt:lpstr>Calibri</vt:lpstr>
      <vt:lpstr>Gill Sans MT</vt:lpstr>
      <vt:lpstr>Montserrat SemiBold</vt:lpstr>
      <vt:lpstr>Segoe Print</vt:lpstr>
      <vt:lpstr>Times New Roman</vt:lpstr>
      <vt:lpstr>Verdana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CONTEXTE ET ENJEU</vt:lpstr>
      <vt:lpstr>Contexte et enjeu</vt:lpstr>
      <vt:lpstr>Présentation de l’offre Iz e-commerce</vt:lpstr>
      <vt:lpstr>Exemples de coûts clients (trenta + shopify + payplug)</vt:lpstr>
      <vt:lpstr>Exemples de coûts clients (trenta + shopify + payplug)</vt:lpstr>
      <vt:lpstr>Les points clés de l’offre</vt:lpstr>
      <vt:lpstr>Parcours de distribution via Monexpert</vt:lpstr>
      <vt:lpstr>Parcours de distribution via Monexpert</vt:lpstr>
      <vt:lpstr>Connaître la maturité de son client sur internet  et son envie de développer son activité</vt:lpstr>
      <vt:lpstr>En résumé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718</cp:revision>
  <cp:lastPrinted>2020-01-23T16:40:35Z</cp:lastPrinted>
  <dcterms:created xsi:type="dcterms:W3CDTF">2016-06-03T08:10:53Z</dcterms:created>
  <dcterms:modified xsi:type="dcterms:W3CDTF">2020-12-11T14:47:50Z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daniel.rohde@cegee.caisse-epargne.fr</vt:lpwstr>
  </property>
  <property fmtid="{D5CDD505-2E9C-101B-9397-08002B2CF9AE}" pid="5" name="MSIP_Label_48a19f0c-bea1-442e-a475-ed109d9ec508_SetDate">
    <vt:lpwstr>2020-05-28T15:17:20.3613256Z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