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3"/>
  </p:notesMasterIdLst>
  <p:handoutMasterIdLst>
    <p:handoutMasterId r:id="rId34"/>
  </p:handoutMasterIdLst>
  <p:sldIdLst>
    <p:sldId id="286" r:id="rId13"/>
    <p:sldId id="289" r:id="rId14"/>
    <p:sldId id="303" r:id="rId15"/>
    <p:sldId id="370" r:id="rId16"/>
    <p:sldId id="371" r:id="rId17"/>
    <p:sldId id="372" r:id="rId18"/>
    <p:sldId id="381" r:id="rId19"/>
    <p:sldId id="373" r:id="rId20"/>
    <p:sldId id="374" r:id="rId21"/>
    <p:sldId id="375" r:id="rId22"/>
    <p:sldId id="382" r:id="rId23"/>
    <p:sldId id="376" r:id="rId24"/>
    <p:sldId id="377" r:id="rId25"/>
    <p:sldId id="380" r:id="rId26"/>
    <p:sldId id="378" r:id="rId27"/>
    <p:sldId id="379" r:id="rId28"/>
    <p:sldId id="385" r:id="rId29"/>
    <p:sldId id="383" r:id="rId30"/>
    <p:sldId id="384" r:id="rId31"/>
    <p:sldId id="369" r:id="rId32"/>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p15:clr>
            <a:srgbClr val="A4A3A4"/>
          </p15:clr>
        </p15:guide>
        <p15:guide id="2" orient="horz" pos="4005">
          <p15:clr>
            <a:srgbClr val="A4A3A4"/>
          </p15:clr>
        </p15:guide>
        <p15:guide id="3" orient="horz" pos="4319">
          <p15:clr>
            <a:srgbClr val="A4A3A4"/>
          </p15:clr>
        </p15:guide>
        <p15:guide id="4" orient="horz" pos="167">
          <p15:clr>
            <a:srgbClr val="A4A3A4"/>
          </p15:clr>
        </p15:guide>
        <p15:guide id="5" orient="horz" pos="853">
          <p15:clr>
            <a:srgbClr val="A4A3A4"/>
          </p15:clr>
        </p15:guide>
        <p15:guide id="6" pos="188">
          <p15:clr>
            <a:srgbClr val="A4A3A4"/>
          </p15:clr>
        </p15:guide>
        <p15:guide id="7" pos="5602">
          <p15:clr>
            <a:srgbClr val="A4A3A4"/>
          </p15:clr>
        </p15:guide>
        <p15:guide id="8" pos="482">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AAF"/>
    <a:srgbClr val="A79C86"/>
    <a:srgbClr val="EB0F2D"/>
    <a:srgbClr val="EA9922"/>
    <a:srgbClr val="581D41"/>
    <a:srgbClr val="DE6225"/>
    <a:srgbClr val="BFBFBF"/>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9EFE80-F599-D211-0EB5-CF897AB50A8C}" v="2" dt="2021-01-25T15:03:10.96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717" autoAdjust="0"/>
    <p:restoredTop sz="94629" autoAdjust="0"/>
  </p:normalViewPr>
  <p:slideViewPr>
    <p:cSldViewPr snapToGrid="0">
      <p:cViewPr>
        <p:scale>
          <a:sx n="80" d="100"/>
          <a:sy n="80" d="100"/>
        </p:scale>
        <p:origin x="396" y="-720"/>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theme" Target="theme/theme1.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IGNANT Anne [CEGEE]" userId="S::anne.poignant@cegee.caisse-epargne.fr::af6df3f1-a87d-480c-bbdf-6cf40f26f82f" providerId="AD" clId="Web-{2E9EFE80-F599-D211-0EB5-CF897AB50A8C}"/>
    <pc:docChg chg="modSld">
      <pc:chgData name="POIGNANT Anne [CEGEE]" userId="S::anne.poignant@cegee.caisse-epargne.fr::af6df3f1-a87d-480c-bbdf-6cf40f26f82f" providerId="AD" clId="Web-{2E9EFE80-F599-D211-0EB5-CF897AB50A8C}" dt="2021-01-25T15:03:10.961" v="1" actId="1076"/>
      <pc:docMkLst>
        <pc:docMk/>
      </pc:docMkLst>
      <pc:sldChg chg="modSp">
        <pc:chgData name="POIGNANT Anne [CEGEE]" userId="S::anne.poignant@cegee.caisse-epargne.fr::af6df3f1-a87d-480c-bbdf-6cf40f26f82f" providerId="AD" clId="Web-{2E9EFE80-F599-D211-0EB5-CF897AB50A8C}" dt="2021-01-25T15:03:10.961" v="1" actId="1076"/>
        <pc:sldMkLst>
          <pc:docMk/>
          <pc:sldMk cId="464391162" sldId="373"/>
        </pc:sldMkLst>
        <pc:picChg chg="mod">
          <ac:chgData name="POIGNANT Anne [CEGEE]" userId="S::anne.poignant@cegee.caisse-epargne.fr::af6df3f1-a87d-480c-bbdf-6cf40f26f82f" providerId="AD" clId="Web-{2E9EFE80-F599-D211-0EB5-CF897AB50A8C}" dt="2021-01-25T15:03:10.961" v="1" actId="1076"/>
          <ac:picMkLst>
            <pc:docMk/>
            <pc:sldMk cId="464391162" sldId="373"/>
            <ac:picMk id="4"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29/01/2021</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29/01/2021</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20</a:t>
            </a:fld>
            <a:endParaRPr lang="fr-FR"/>
          </a:p>
        </p:txBody>
      </p:sp>
    </p:spTree>
    <p:extLst>
      <p:ext uri="{BB962C8B-B14F-4D97-AF65-F5344CB8AC3E}">
        <p14:creationId xmlns:p14="http://schemas.microsoft.com/office/powerpoint/2010/main" val="36757673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7.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7.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7.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7.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7.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7.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e 10"/>
          <p:cNvGrpSpPr/>
          <p:nvPr userDrawn="1"/>
        </p:nvGrpSpPr>
        <p:grpSpPr>
          <a:xfrm>
            <a:off x="2401293" y="6281994"/>
            <a:ext cx="2862915" cy="440108"/>
            <a:chOff x="2401293" y="6281994"/>
            <a:chExt cx="2862915" cy="440108"/>
          </a:xfrm>
        </p:grpSpPr>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13" name="Rectangle 12"/>
            <p:cNvSpPr/>
            <p:nvPr/>
          </p:nvSpPr>
          <p:spPr>
            <a:xfrm>
              <a:off x="2724047" y="6363549"/>
              <a:ext cx="2184701" cy="276999"/>
            </a:xfrm>
            <a:prstGeom prst="rect">
              <a:avLst/>
            </a:prstGeom>
          </p:spPr>
          <p:txBody>
            <a:bodyPr wrap="none">
              <a:spAutoFit/>
            </a:bodyPr>
            <a:lstStyle/>
            <a:p>
              <a:r>
                <a:rPr lang="fr-FR" sz="1200" dirty="0">
                  <a:solidFill>
                    <a:srgbClr val="EEECE1">
                      <a:lumMod val="50000"/>
                    </a:srgbClr>
                  </a:solidFill>
                </a:rPr>
                <a:t>L’HEBDO PRO – Semaine S4 2021</a:t>
              </a:r>
            </a:p>
          </p:txBody>
        </p:sp>
      </p:grpSp>
    </p:spTree>
    <p:extLst>
      <p:ext uri="{BB962C8B-B14F-4D97-AF65-F5344CB8AC3E}">
        <p14:creationId xmlns:p14="http://schemas.microsoft.com/office/powerpoint/2010/main" val="112494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e 5"/>
          <p:cNvGrpSpPr/>
          <p:nvPr userDrawn="1"/>
        </p:nvGrpSpPr>
        <p:grpSpPr>
          <a:xfrm>
            <a:off x="2401293" y="6281994"/>
            <a:ext cx="2862915" cy="440108"/>
            <a:chOff x="2401293" y="6281994"/>
            <a:chExt cx="2862915" cy="440108"/>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8" name="Rectangle 7"/>
            <p:cNvSpPr/>
            <p:nvPr/>
          </p:nvSpPr>
          <p:spPr>
            <a:xfrm>
              <a:off x="2724047" y="6363549"/>
              <a:ext cx="2184701" cy="276999"/>
            </a:xfrm>
            <a:prstGeom prst="rect">
              <a:avLst/>
            </a:prstGeom>
          </p:spPr>
          <p:txBody>
            <a:bodyPr wrap="none">
              <a:spAutoFit/>
            </a:bodyPr>
            <a:lstStyle/>
            <a:p>
              <a:r>
                <a:rPr lang="fr-FR" sz="1200" dirty="0">
                  <a:solidFill>
                    <a:srgbClr val="EEECE1">
                      <a:lumMod val="50000"/>
                    </a:srgbClr>
                  </a:solidFill>
                </a:rPr>
                <a:t>L’HEBDO PRO – Semaine S4 2021</a:t>
              </a:r>
            </a:p>
          </p:txBody>
        </p:sp>
      </p:grpSp>
    </p:spTree>
    <p:extLst>
      <p:ext uri="{BB962C8B-B14F-4D97-AF65-F5344CB8AC3E}">
        <p14:creationId xmlns:p14="http://schemas.microsoft.com/office/powerpoint/2010/main" val="5913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userDrawn="1"/>
        </p:nvGrpSpPr>
        <p:grpSpPr>
          <a:xfrm>
            <a:off x="2401293" y="6281994"/>
            <a:ext cx="2862915" cy="440108"/>
            <a:chOff x="2401293" y="6281994"/>
            <a:chExt cx="2862915" cy="440108"/>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10" name="Rectangle 9"/>
            <p:cNvSpPr/>
            <p:nvPr/>
          </p:nvSpPr>
          <p:spPr>
            <a:xfrm>
              <a:off x="2724047" y="6363549"/>
              <a:ext cx="2184701" cy="276999"/>
            </a:xfrm>
            <a:prstGeom prst="rect">
              <a:avLst/>
            </a:prstGeom>
          </p:spPr>
          <p:txBody>
            <a:bodyPr wrap="none">
              <a:spAutoFit/>
            </a:bodyPr>
            <a:lstStyle/>
            <a:p>
              <a:r>
                <a:rPr lang="fr-FR" sz="1200" dirty="0">
                  <a:solidFill>
                    <a:srgbClr val="EEECE1">
                      <a:lumMod val="50000"/>
                    </a:srgbClr>
                  </a:solidFill>
                </a:rPr>
                <a:t>L’HEBDO PRO – Semaine S4 2021</a:t>
              </a:r>
            </a:p>
          </p:txBody>
        </p:sp>
      </p:grpSp>
    </p:spTree>
    <p:extLst>
      <p:ext uri="{BB962C8B-B14F-4D97-AF65-F5344CB8AC3E}">
        <p14:creationId xmlns:p14="http://schemas.microsoft.com/office/powerpoint/2010/main" val="315941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grpSp>
        <p:nvGrpSpPr>
          <p:cNvPr id="10" name="Groupe 9"/>
          <p:cNvGrpSpPr/>
          <p:nvPr userDrawn="1"/>
        </p:nvGrpSpPr>
        <p:grpSpPr>
          <a:xfrm>
            <a:off x="2401293" y="6281994"/>
            <a:ext cx="2862915" cy="440108"/>
            <a:chOff x="2401293" y="6281994"/>
            <a:chExt cx="2862915" cy="440108"/>
          </a:xfrm>
        </p:grpSpPr>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12" name="Rectangle 11"/>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S24 2019</a:t>
              </a:r>
            </a:p>
          </p:txBody>
        </p:sp>
      </p:grpSp>
    </p:spTree>
    <p:extLst>
      <p:ext uri="{BB962C8B-B14F-4D97-AF65-F5344CB8AC3E}">
        <p14:creationId xmlns:p14="http://schemas.microsoft.com/office/powerpoint/2010/main" val="400798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grpSp>
        <p:nvGrpSpPr>
          <p:cNvPr id="10" name="Groupe 9"/>
          <p:cNvGrpSpPr/>
          <p:nvPr userDrawn="1"/>
        </p:nvGrpSpPr>
        <p:grpSpPr>
          <a:xfrm>
            <a:off x="2401293" y="6281994"/>
            <a:ext cx="2862915" cy="440108"/>
            <a:chOff x="2401293" y="6281994"/>
            <a:chExt cx="2862915" cy="440108"/>
          </a:xfrm>
        </p:grpSpPr>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12" name="Rectangle 11"/>
            <p:cNvSpPr/>
            <p:nvPr/>
          </p:nvSpPr>
          <p:spPr>
            <a:xfrm>
              <a:off x="2724047" y="6363549"/>
              <a:ext cx="2184701" cy="276999"/>
            </a:xfrm>
            <a:prstGeom prst="rect">
              <a:avLst/>
            </a:prstGeom>
          </p:spPr>
          <p:txBody>
            <a:bodyPr wrap="none">
              <a:spAutoFit/>
            </a:bodyPr>
            <a:lstStyle/>
            <a:p>
              <a:r>
                <a:rPr lang="fr-FR" sz="1200" dirty="0">
                  <a:solidFill>
                    <a:srgbClr val="EEECE1">
                      <a:lumMod val="50000"/>
                    </a:srgbClr>
                  </a:solidFill>
                </a:rPr>
                <a:t>L’HEBDO PRO – Semaine S4 2021</a:t>
              </a:r>
            </a:p>
          </p:txBody>
        </p:sp>
      </p:grpSp>
    </p:spTree>
    <p:extLst>
      <p:ext uri="{BB962C8B-B14F-4D97-AF65-F5344CB8AC3E}">
        <p14:creationId xmlns:p14="http://schemas.microsoft.com/office/powerpoint/2010/main" val="238929090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7.jpg"/><Relationship Id="rId4" Type="http://schemas.openxmlformats.org/officeDocument/2006/relationships/slideLayout" Target="../slideLayouts/slideLayout13.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7.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8.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7.jpg"/><Relationship Id="rId4" Type="http://schemas.openxmlformats.org/officeDocument/2006/relationships/slideLayout" Target="../slideLayouts/slideLayout42.xml"/><Relationship Id="rId9" Type="http://schemas.openxmlformats.org/officeDocument/2006/relationships/image" Target="../media/image12.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7.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7.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7.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grpSp>
        <p:nvGrpSpPr>
          <p:cNvPr id="22" name="Groupe 21"/>
          <p:cNvGrpSpPr/>
          <p:nvPr userDrawn="1"/>
        </p:nvGrpSpPr>
        <p:grpSpPr>
          <a:xfrm>
            <a:off x="2401293" y="6281994"/>
            <a:ext cx="2862915" cy="440108"/>
            <a:chOff x="2401293" y="6281994"/>
            <a:chExt cx="2862915" cy="440108"/>
          </a:xfrm>
        </p:grpSpPr>
        <p:pic>
          <p:nvPicPr>
            <p:cNvPr id="23"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24" name="Rectangle 23"/>
            <p:cNvSpPr/>
            <p:nvPr/>
          </p:nvSpPr>
          <p:spPr>
            <a:xfrm>
              <a:off x="2724047" y="6363549"/>
              <a:ext cx="2184701" cy="276999"/>
            </a:xfrm>
            <a:prstGeom prst="rect">
              <a:avLst/>
            </a:prstGeom>
          </p:spPr>
          <p:txBody>
            <a:bodyPr wrap="none">
              <a:spAutoFit/>
            </a:bodyPr>
            <a:lstStyle/>
            <a:p>
              <a:r>
                <a:rPr lang="fr-FR" sz="1200" dirty="0">
                  <a:solidFill>
                    <a:srgbClr val="EEECE1">
                      <a:lumMod val="50000"/>
                    </a:srgbClr>
                  </a:solidFill>
                </a:rPr>
                <a:t>L’HEBDO PRO – Semaine S4 2021</a:t>
              </a:r>
            </a:p>
          </p:txBody>
        </p:sp>
      </p:gr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ihmgestimp-pro.sigce.caisse-epargne.fr:8853/GestionImprimes/frmFusionImprime.aspx?id_doc=2188" TargetMode="External"/><Relationship Id="rId3" Type="http://schemas.openxmlformats.org/officeDocument/2006/relationships/image" Target="../media/image2.png"/><Relationship Id="rId7" Type="http://schemas.openxmlformats.org/officeDocument/2006/relationships/hyperlink" Target="http://commerciaux.celca.caisse-epargne.fr/download/1836/gamme-tpe/20478/gamme-tpa-sante-2021.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commerciaux.celca.caisse-epargne.fr/download/1836/gamme-tpe/20479/gamme-tpe-2021.pdf" TargetMode="External"/><Relationship Id="rId5" Type="http://schemas.openxmlformats.org/officeDocument/2006/relationships/hyperlink" Target="http://commerciaux.celca.caisse-epargne.fr/download/1836/gamme-tpe/20481/catalogue-tpe-2021.pdf"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29 janvier– Semaine 4 </a:t>
            </a: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883780"/>
            <a:ext cx="1235223" cy="880216"/>
          </a:xfrm>
          <a:prstGeom prst="rect">
            <a:avLst/>
          </a:prstGeom>
          <a:solidFill>
            <a:schemeClr val="bg1"/>
          </a:solidFill>
          <a:ln>
            <a:noFill/>
          </a:ln>
          <a:effec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11" name="Ellipse 10"/>
          <p:cNvSpPr/>
          <p:nvPr/>
        </p:nvSpPr>
        <p:spPr>
          <a:xfrm>
            <a:off x="1495919"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6" y="4774032"/>
            <a:ext cx="8009723" cy="646331"/>
          </a:xfrm>
          <a:prstGeom prst="rect">
            <a:avLst/>
          </a:prstGeom>
        </p:spPr>
        <p:txBody>
          <a:bodyPr wrap="square">
            <a:spAutoFit/>
          </a:bodyPr>
          <a:lstStyle/>
          <a:p>
            <a:pPr algn="ctr"/>
            <a:r>
              <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703" y="3658032"/>
            <a:ext cx="1114512" cy="1116000"/>
          </a:xfrm>
          <a:prstGeom prst="rect">
            <a:avLst/>
          </a:prstGeom>
        </p:spPr>
      </p:pic>
    </p:spTree>
    <p:extLst>
      <p:ext uri="{BB962C8B-B14F-4D97-AF65-F5344CB8AC3E}">
        <p14:creationId xmlns:p14="http://schemas.microsoft.com/office/powerpoint/2010/main" val="401538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p>
        </p:txBody>
      </p:sp>
      <p:sp>
        <p:nvSpPr>
          <p:cNvPr id="6" name="Rectangle 5"/>
          <p:cNvSpPr/>
          <p:nvPr/>
        </p:nvSpPr>
        <p:spPr>
          <a:xfrm>
            <a:off x="290285" y="1191060"/>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r>
              <a:rPr lang="fr-FR" sz="24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r>
              <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p>
          <a:p>
            <a:endPar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Catalogue Monétique 2021 : Les Nouveautés</a:t>
            </a:r>
          </a:p>
          <a:p>
            <a:pPr marL="914400" lvl="1" indent="-457200">
              <a:buFont typeface="Wingdings" panose="05000000000000000000" pitchFamily="2" charset="2"/>
              <a:buChar char="Ø"/>
              <a:defRPr/>
            </a:pPr>
            <a:r>
              <a:rPr lang="fr-FR" sz="2800" b="1" spc="3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Présentation Nouveau TPE et CE </a:t>
            </a:r>
            <a:r>
              <a:rPr lang="fr-FR" sz="2800" b="1" spc="30" dirty="0" err="1">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Boost</a:t>
            </a:r>
            <a:r>
              <a:rPr lang="fr-FR" sz="2800" b="1" spc="3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r>
              <a:rPr lang="fr-FR" sz="2800" b="1" spc="30" dirty="0" err="1">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Pay</a:t>
            </a:r>
            <a:endParaRPr lang="fr-FR" sz="2800" b="1" spc="3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spc="3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Rappel </a:t>
            </a:r>
            <a:r>
              <a:rPr lang="fr-FR" sz="2800" b="1" spc="30" dirty="0" err="1">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process</a:t>
            </a:r>
            <a:r>
              <a:rPr lang="fr-FR" sz="2800" b="1" spc="3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de retour des </a:t>
            </a:r>
            <a:r>
              <a:rPr lang="fr-FR" sz="2800" b="1" spc="3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TPE</a:t>
            </a:r>
          </a:p>
          <a:p>
            <a:pPr marL="914400" lvl="1" indent="-457200">
              <a:buFont typeface="Wingdings" panose="05000000000000000000" pitchFamily="2" charset="2"/>
              <a:buChar char="Ø"/>
              <a:defRPr/>
            </a:pPr>
            <a:r>
              <a:rPr lang="fr-FR" sz="2800" b="1" spc="3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L’enveloppe commerciale NPS</a:t>
            </a:r>
            <a:endParaRPr lang="fr-FR" sz="2800" b="1" spc="3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spc="3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Nouveau FLU006</a:t>
            </a:r>
            <a:endParaRPr lang="fr-FR" sz="2800" b="1" spc="30" dirty="0">
              <a:solidFill>
                <a:schemeClr val="bg1"/>
              </a:solidFill>
            </a:endParaRPr>
          </a:p>
          <a:p>
            <a:pPr lvl="1">
              <a:defRPr/>
            </a:pPr>
            <a:endParaRPr lang="fr-FR" sz="2800" b="1" spc="30" dirty="0">
              <a:solidFill>
                <a:schemeClr val="bg1"/>
              </a:solidFill>
            </a:endParaRPr>
          </a:p>
          <a:p>
            <a:pPr marL="1828800" lvl="3" indent="-457200">
              <a:buFont typeface="Wingdings" panose="05000000000000000000" pitchFamily="2" charset="2"/>
              <a:buChar char="ü"/>
            </a:pP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1"/>
            <a:r>
              <a:rPr lang="fr-FR" sz="24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algn="ct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797291" y="372795"/>
            <a:ext cx="1293944"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4</a:t>
            </a:r>
          </a:p>
        </p:txBody>
      </p:sp>
      <p:pic>
        <p:nvPicPr>
          <p:cNvPr id="11" name="Imag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1784" y="1354138"/>
            <a:ext cx="1114512" cy="1116000"/>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2146" y="4282872"/>
            <a:ext cx="2724150" cy="1676400"/>
          </a:xfrm>
          <a:prstGeom prst="rect">
            <a:avLst/>
          </a:prstGeom>
        </p:spPr>
      </p:pic>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spc="30" dirty="0"/>
              <a:t>Les nouveautés dans le catalogue</a:t>
            </a:r>
            <a:endParaRPr lang="fr-FR" sz="2400"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1" name="Rectangle 10"/>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309717" y="1139679"/>
            <a:ext cx="8523057" cy="5293757"/>
          </a:xfrm>
          <a:prstGeom prst="rect">
            <a:avLst/>
          </a:prstGeom>
          <a:noFill/>
        </p:spPr>
        <p:txBody>
          <a:bodyPr wrap="square" rtlCol="0">
            <a:spAutoFit/>
          </a:bodyPr>
          <a:lstStyle/>
          <a:p>
            <a:pPr marL="285750" indent="-285750">
              <a:buClr>
                <a:srgbClr val="C00000"/>
              </a:buClr>
              <a:buFont typeface="Wingdings" panose="05000000000000000000" pitchFamily="2" charset="2"/>
              <a:buChar char="q"/>
            </a:pPr>
            <a:r>
              <a:rPr lang="fr-FR" sz="1600" dirty="0"/>
              <a:t>Le nouveau catalogue monétique 2021 est en ligne et vous vous demandez en quoi il nécessite une communication particulière ?</a:t>
            </a:r>
          </a:p>
          <a:p>
            <a:pPr marL="285750" indent="-285750">
              <a:buClr>
                <a:srgbClr val="C00000"/>
              </a:buClr>
              <a:buFont typeface="Wingdings" panose="05000000000000000000" pitchFamily="2" charset="2"/>
              <a:buChar char="q"/>
            </a:pPr>
            <a:endParaRPr lang="fr-FR" sz="1600" dirty="0"/>
          </a:p>
          <a:p>
            <a:pPr marL="285750" indent="-285750">
              <a:buClr>
                <a:srgbClr val="C00000"/>
              </a:buClr>
              <a:buFont typeface="Wingdings" panose="05000000000000000000" pitchFamily="2" charset="2"/>
              <a:buChar char="q"/>
            </a:pPr>
            <a:r>
              <a:rPr lang="fr-FR" sz="1600" dirty="0"/>
              <a:t>Et bien, il y des </a:t>
            </a:r>
            <a:r>
              <a:rPr lang="fr-FR" sz="1600" b="1" dirty="0"/>
              <a:t>nouveautés</a:t>
            </a:r>
            <a:r>
              <a:rPr lang="fr-FR" sz="1600" dirty="0"/>
              <a:t> qui nécessitent toute votre attention : </a:t>
            </a:r>
          </a:p>
          <a:p>
            <a:pPr>
              <a:buClr>
                <a:srgbClr val="C00000"/>
              </a:buClr>
            </a:pPr>
            <a:endParaRPr lang="fr-FR" sz="1600" dirty="0"/>
          </a:p>
          <a:p>
            <a:pPr marL="742950" lvl="1" indent="-285750">
              <a:buClr>
                <a:srgbClr val="C00000"/>
              </a:buClr>
              <a:buFont typeface="Wingdings" panose="05000000000000000000" pitchFamily="2" charset="2"/>
              <a:buChar char="§"/>
            </a:pPr>
            <a:r>
              <a:rPr lang="fr-FR" sz="1600" dirty="0"/>
              <a:t>Une </a:t>
            </a:r>
            <a:r>
              <a:rPr lang="fr-FR" sz="1600" b="1" dirty="0"/>
              <a:t>nouvelle gamme </a:t>
            </a:r>
            <a:r>
              <a:rPr lang="fr-FR" sz="1600" dirty="0"/>
              <a:t>de </a:t>
            </a:r>
            <a:r>
              <a:rPr lang="fr-FR" sz="1600" b="1" dirty="0"/>
              <a:t>TPE Premium </a:t>
            </a:r>
            <a:r>
              <a:rPr lang="fr-FR" sz="1600" dirty="0"/>
              <a:t>fait son apparition,</a:t>
            </a:r>
          </a:p>
          <a:p>
            <a:pPr marL="285750" indent="-285750">
              <a:buClr>
                <a:srgbClr val="C00000"/>
              </a:buClr>
              <a:buFont typeface="Wingdings" panose="05000000000000000000" pitchFamily="2" charset="2"/>
              <a:buChar char="§"/>
            </a:pPr>
            <a:endParaRPr lang="fr-FR" sz="1600" dirty="0"/>
          </a:p>
          <a:p>
            <a:pPr marL="742950" lvl="1" indent="-285750">
              <a:buClr>
                <a:srgbClr val="C00000"/>
              </a:buClr>
              <a:buFont typeface="Wingdings" panose="05000000000000000000" pitchFamily="2" charset="2"/>
              <a:buChar char="§"/>
            </a:pPr>
            <a:r>
              <a:rPr lang="fr-FR" sz="1600" dirty="0"/>
              <a:t>Dans le même temps l’offre </a:t>
            </a:r>
            <a:r>
              <a:rPr lang="fr-FR" sz="1600" b="1" dirty="0"/>
              <a:t>CE </a:t>
            </a:r>
            <a:r>
              <a:rPr lang="fr-FR" sz="1600" b="1" dirty="0" err="1"/>
              <a:t>Boost</a:t>
            </a:r>
            <a:r>
              <a:rPr lang="fr-FR" sz="1600" b="1" dirty="0"/>
              <a:t> </a:t>
            </a:r>
            <a:r>
              <a:rPr lang="fr-FR" sz="1600" b="1" dirty="0" err="1"/>
              <a:t>Pay</a:t>
            </a:r>
            <a:r>
              <a:rPr lang="fr-FR" sz="1600" b="1" dirty="0"/>
              <a:t> Business </a:t>
            </a:r>
            <a:r>
              <a:rPr lang="fr-FR" sz="1600" dirty="0"/>
              <a:t>s’enrichit de </a:t>
            </a:r>
            <a:r>
              <a:rPr lang="fr-FR" sz="1600" b="1" dirty="0"/>
              <a:t>3 nouvelles offres</a:t>
            </a:r>
            <a:r>
              <a:rPr lang="fr-FR" sz="1600" dirty="0"/>
              <a:t>,</a:t>
            </a:r>
          </a:p>
          <a:p>
            <a:pPr marL="285750" indent="-285750">
              <a:buClr>
                <a:srgbClr val="C00000"/>
              </a:buClr>
              <a:buFont typeface="Wingdings" panose="05000000000000000000" pitchFamily="2" charset="2"/>
              <a:buChar char="§"/>
            </a:pPr>
            <a:endParaRPr lang="fr-FR" sz="1600" dirty="0"/>
          </a:p>
          <a:p>
            <a:pPr marL="742950" lvl="1" indent="-285750">
              <a:buClr>
                <a:srgbClr val="C00000"/>
              </a:buClr>
              <a:buFont typeface="Wingdings" panose="05000000000000000000" pitchFamily="2" charset="2"/>
              <a:buChar char="§"/>
            </a:pPr>
            <a:r>
              <a:rPr lang="fr-FR" sz="1600" dirty="0"/>
              <a:t>L’offre </a:t>
            </a:r>
            <a:r>
              <a:rPr lang="fr-FR" sz="1600" b="1" dirty="0"/>
              <a:t>TPE santé </a:t>
            </a:r>
            <a:r>
              <a:rPr lang="fr-FR" sz="1600" dirty="0"/>
              <a:t>se </a:t>
            </a:r>
            <a:r>
              <a:rPr lang="fr-FR" sz="1600" b="1" dirty="0"/>
              <a:t>simplifie</a:t>
            </a:r>
            <a:r>
              <a:rPr lang="fr-FR" sz="1600" dirty="0"/>
              <a:t>,</a:t>
            </a:r>
            <a:endParaRPr lang="fr-FR" sz="1600" b="1" dirty="0"/>
          </a:p>
          <a:p>
            <a:pPr marL="285750" indent="-285750">
              <a:buClr>
                <a:srgbClr val="C00000"/>
              </a:buClr>
              <a:buFont typeface="Wingdings" panose="05000000000000000000" pitchFamily="2" charset="2"/>
              <a:buChar char="§"/>
            </a:pPr>
            <a:endParaRPr lang="fr-FR" sz="1600" dirty="0"/>
          </a:p>
          <a:p>
            <a:pPr marL="742950" lvl="1" indent="-285750">
              <a:buClr>
                <a:srgbClr val="C00000"/>
              </a:buClr>
              <a:buFont typeface="Wingdings" panose="05000000000000000000" pitchFamily="2" charset="2"/>
              <a:buChar char="§"/>
            </a:pPr>
            <a:r>
              <a:rPr lang="fr-FR" sz="1600" dirty="0"/>
              <a:t>Un </a:t>
            </a:r>
            <a:r>
              <a:rPr lang="fr-FR" sz="1600" b="1" dirty="0"/>
              <a:t>nouveau </a:t>
            </a:r>
            <a:r>
              <a:rPr lang="fr-FR" sz="1600" b="1" dirty="0" err="1"/>
              <a:t>process</a:t>
            </a:r>
            <a:r>
              <a:rPr lang="fr-FR" sz="1600" b="1" dirty="0"/>
              <a:t> </a:t>
            </a:r>
            <a:r>
              <a:rPr lang="fr-FR" sz="1600" dirty="0"/>
              <a:t>pour le </a:t>
            </a:r>
            <a:r>
              <a:rPr lang="fr-FR" sz="1600" b="1" dirty="0"/>
              <a:t>transfert de location de TPE </a:t>
            </a:r>
            <a:r>
              <a:rPr lang="fr-FR" sz="1600" dirty="0"/>
              <a:t>voit le jour,</a:t>
            </a:r>
          </a:p>
          <a:p>
            <a:pPr marL="285750" indent="-285750">
              <a:buClr>
                <a:srgbClr val="C00000"/>
              </a:buClr>
              <a:buFont typeface="Wingdings" panose="05000000000000000000" pitchFamily="2" charset="2"/>
              <a:buChar char="§"/>
            </a:pPr>
            <a:endParaRPr lang="fr-FR" sz="1600" dirty="0"/>
          </a:p>
          <a:p>
            <a:pPr marL="742950" lvl="1" indent="-285750">
              <a:buClr>
                <a:srgbClr val="C00000"/>
              </a:buClr>
              <a:buFont typeface="Wingdings" panose="05000000000000000000" pitchFamily="2" charset="2"/>
              <a:buChar char="§"/>
            </a:pPr>
            <a:r>
              <a:rPr lang="fr-FR" sz="1600" dirty="0"/>
              <a:t>Les </a:t>
            </a:r>
            <a:r>
              <a:rPr lang="fr-FR" sz="1600" b="1" dirty="0"/>
              <a:t>offres commerciales pérennes </a:t>
            </a:r>
            <a:r>
              <a:rPr lang="fr-FR" sz="1600" dirty="0"/>
              <a:t>pour 2021 </a:t>
            </a:r>
          </a:p>
          <a:p>
            <a:pPr marL="285750" indent="-285750">
              <a:buClr>
                <a:srgbClr val="C00000"/>
              </a:buClr>
              <a:buFont typeface="Wingdings" panose="05000000000000000000" pitchFamily="2" charset="2"/>
              <a:buChar char="§"/>
            </a:pPr>
            <a:endParaRPr lang="fr-FR" sz="1600" dirty="0"/>
          </a:p>
          <a:p>
            <a:pPr marL="742950" lvl="1" indent="-285750">
              <a:buClr>
                <a:srgbClr val="C00000"/>
              </a:buClr>
              <a:buFont typeface="Wingdings" panose="05000000000000000000" pitchFamily="2" charset="2"/>
              <a:buChar char="§"/>
            </a:pPr>
            <a:r>
              <a:rPr lang="fr-FR" sz="1600" dirty="0"/>
              <a:t>Le </a:t>
            </a:r>
            <a:r>
              <a:rPr lang="fr-FR" sz="1600" b="1" dirty="0" err="1"/>
              <a:t>process</a:t>
            </a:r>
            <a:r>
              <a:rPr lang="fr-FR" sz="1600" b="1" dirty="0"/>
              <a:t> d’installation des TPE </a:t>
            </a:r>
            <a:r>
              <a:rPr lang="fr-FR" sz="1600" dirty="0"/>
              <a:t>par </a:t>
            </a:r>
            <a:r>
              <a:rPr lang="fr-FR" sz="1600" dirty="0" err="1"/>
              <a:t>Natixis</a:t>
            </a:r>
            <a:r>
              <a:rPr lang="fr-FR" sz="1600" dirty="0"/>
              <a:t> </a:t>
            </a:r>
            <a:r>
              <a:rPr lang="fr-FR" sz="1600" dirty="0" err="1"/>
              <a:t>Payment</a:t>
            </a:r>
            <a:r>
              <a:rPr lang="fr-FR" sz="1600" dirty="0"/>
              <a:t> y est précisé avec notamment les engagements pris en terme </a:t>
            </a:r>
            <a:r>
              <a:rPr lang="fr-FR" sz="1600" b="1" dirty="0"/>
              <a:t>de délais</a:t>
            </a:r>
            <a:r>
              <a:rPr lang="fr-FR" sz="1600" dirty="0"/>
              <a:t>. </a:t>
            </a:r>
          </a:p>
          <a:p>
            <a:pPr marL="742950" lvl="1" indent="-285750">
              <a:buClr>
                <a:srgbClr val="C00000"/>
              </a:buClr>
              <a:buFont typeface="Wingdings" panose="05000000000000000000" pitchFamily="2" charset="2"/>
              <a:buChar char="§"/>
            </a:pPr>
            <a:endParaRPr lang="fr-FR" sz="1600" dirty="0"/>
          </a:p>
          <a:p>
            <a:pPr lvl="1">
              <a:buClr>
                <a:srgbClr val="C00000"/>
              </a:buClr>
            </a:pPr>
            <a:r>
              <a:rPr lang="fr-FR" sz="1600" dirty="0"/>
              <a:t>Vous y trouverez également </a:t>
            </a:r>
            <a:r>
              <a:rPr lang="fr-FR" sz="1600" b="1" dirty="0"/>
              <a:t>une foultitude d’informations </a:t>
            </a:r>
            <a:r>
              <a:rPr lang="fr-FR" sz="1600" dirty="0"/>
              <a:t>plus intéressantes les unes que les autres, en résumé, une vraie bible de la monétique </a:t>
            </a:r>
            <a:r>
              <a:rPr lang="fr-FR" sz="1600" b="1" dirty="0"/>
              <a:t>à garder sous la main</a:t>
            </a:r>
            <a:r>
              <a:rPr lang="fr-FR" sz="1600" dirty="0"/>
              <a:t>.</a:t>
            </a:r>
          </a:p>
          <a:p>
            <a:endParaRPr lang="fr-FR" dirty="0"/>
          </a:p>
        </p:txBody>
      </p: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0455" y="3472180"/>
            <a:ext cx="1989522" cy="1297656"/>
          </a:xfrm>
          <a:prstGeom prst="rect">
            <a:avLst/>
          </a:prstGeom>
        </p:spPr>
      </p:pic>
    </p:spTree>
    <p:extLst>
      <p:ext uri="{BB962C8B-B14F-4D97-AF65-F5344CB8AC3E}">
        <p14:creationId xmlns:p14="http://schemas.microsoft.com/office/powerpoint/2010/main" val="3515663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spc="30" dirty="0"/>
              <a:t>Nouvelle gamme de TPE : Les </a:t>
            </a:r>
            <a:r>
              <a:rPr lang="fr-FR" sz="2400" spc="30" dirty="0" err="1"/>
              <a:t>tpe</a:t>
            </a:r>
            <a:r>
              <a:rPr lang="fr-FR" sz="2400" spc="30" dirty="0"/>
              <a:t> premium</a:t>
            </a:r>
            <a:endParaRPr lang="fr-FR" sz="2400"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1" name="Rectangle 10"/>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4" name="Image 3"/>
          <p:cNvPicPr>
            <a:picLocks noChangeAspect="1"/>
          </p:cNvPicPr>
          <p:nvPr/>
        </p:nvPicPr>
        <p:blipFill>
          <a:blip r:embed="rId3"/>
          <a:stretch>
            <a:fillRect/>
          </a:stretch>
        </p:blipFill>
        <p:spPr>
          <a:xfrm>
            <a:off x="93307" y="1170580"/>
            <a:ext cx="8986686" cy="5029860"/>
          </a:xfrm>
          <a:prstGeom prst="rect">
            <a:avLst/>
          </a:prstGeom>
        </p:spPr>
      </p:pic>
    </p:spTree>
    <p:extLst>
      <p:ext uri="{BB962C8B-B14F-4D97-AF65-F5344CB8AC3E}">
        <p14:creationId xmlns:p14="http://schemas.microsoft.com/office/powerpoint/2010/main" val="74605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spc="30" dirty="0"/>
              <a:t>Nouvelle gamme de TPE : Les </a:t>
            </a:r>
            <a:r>
              <a:rPr lang="fr-FR" sz="2400" spc="30" dirty="0" err="1"/>
              <a:t>tpe</a:t>
            </a:r>
            <a:r>
              <a:rPr lang="fr-FR" sz="2400" spc="30" dirty="0"/>
              <a:t> premium</a:t>
            </a:r>
            <a:endParaRPr lang="fr-FR" sz="2400"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1" name="Rectangle 10"/>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4" name="Image 3"/>
          <p:cNvPicPr>
            <a:picLocks noChangeAspect="1"/>
          </p:cNvPicPr>
          <p:nvPr/>
        </p:nvPicPr>
        <p:blipFill>
          <a:blip r:embed="rId3"/>
          <a:stretch>
            <a:fillRect/>
          </a:stretch>
        </p:blipFill>
        <p:spPr>
          <a:xfrm>
            <a:off x="177682" y="1089025"/>
            <a:ext cx="8865734" cy="5028311"/>
          </a:xfrm>
          <a:prstGeom prst="rect">
            <a:avLst/>
          </a:prstGeom>
        </p:spPr>
      </p:pic>
      <p:sp>
        <p:nvSpPr>
          <p:cNvPr id="10" name="Rectangle 9"/>
          <p:cNvSpPr/>
          <p:nvPr/>
        </p:nvSpPr>
        <p:spPr>
          <a:xfrm>
            <a:off x="6902245" y="2755477"/>
            <a:ext cx="2241755" cy="2331323"/>
          </a:xfrm>
          <a:prstGeom prst="rect">
            <a:avLst/>
          </a:prstGeom>
          <a:solidFill>
            <a:srgbClr val="C00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Offre promotionnelle </a:t>
            </a:r>
            <a:r>
              <a:rPr lang="fr-FR" dirty="0" smtClean="0"/>
              <a:t>:</a:t>
            </a:r>
          </a:p>
          <a:p>
            <a:pPr algn="ctr"/>
            <a:endParaRPr lang="fr-FR" dirty="0"/>
          </a:p>
          <a:p>
            <a:pPr algn="ctr"/>
            <a:r>
              <a:rPr lang="fr-FR" dirty="0">
                <a:solidFill>
                  <a:schemeClr val="bg1"/>
                </a:solidFill>
              </a:rPr>
              <a:t>3 mois offerts pour 48 mois de souscription à l’offre TPE Premium </a:t>
            </a:r>
          </a:p>
          <a:p>
            <a:pPr algn="ctr"/>
            <a:r>
              <a:rPr lang="fr-FR" sz="1400" i="1" dirty="0">
                <a:solidFill>
                  <a:schemeClr val="bg1"/>
                </a:solidFill>
              </a:rPr>
              <a:t>(Les frais de dossier ne sont pas offerts</a:t>
            </a:r>
            <a:r>
              <a:rPr lang="fr-FR" dirty="0">
                <a:solidFill>
                  <a:schemeClr val="bg1"/>
                </a:solidFill>
              </a:rPr>
              <a:t>)</a:t>
            </a:r>
          </a:p>
          <a:p>
            <a:r>
              <a:rPr lang="fr-FR" b="1" dirty="0">
                <a:solidFill>
                  <a:schemeClr val="bg1"/>
                </a:solidFill>
              </a:rPr>
              <a:t>Date :</a:t>
            </a:r>
            <a:r>
              <a:rPr lang="fr-FR" dirty="0">
                <a:solidFill>
                  <a:schemeClr val="bg1"/>
                </a:solidFill>
              </a:rPr>
              <a:t> </a:t>
            </a:r>
            <a:r>
              <a:rPr lang="fr-FR" b="1" dirty="0">
                <a:solidFill>
                  <a:schemeClr val="bg1"/>
                </a:solidFill>
              </a:rPr>
              <a:t>janvier à fin avril</a:t>
            </a:r>
            <a:endParaRPr lang="fr-FR" b="1" dirty="0"/>
          </a:p>
        </p:txBody>
      </p:sp>
    </p:spTree>
    <p:extLst>
      <p:ext uri="{BB962C8B-B14F-4D97-AF65-F5344CB8AC3E}">
        <p14:creationId xmlns:p14="http://schemas.microsoft.com/office/powerpoint/2010/main" val="1527485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pPr algn="r">
              <a:defRPr/>
            </a:pPr>
            <a:r>
              <a:rPr lang="fr-FR" sz="2400" spc="30" dirty="0"/>
              <a:t>Nouvelle gamme de TPE : Les </a:t>
            </a:r>
            <a:r>
              <a:rPr lang="fr-FR" sz="2400" spc="30" dirty="0" err="1"/>
              <a:t>tpe</a:t>
            </a:r>
            <a:r>
              <a:rPr lang="fr-FR" sz="2400" spc="30" dirty="0"/>
              <a:t> ce </a:t>
            </a:r>
            <a:r>
              <a:rPr lang="fr-FR" sz="2400" spc="30" dirty="0" err="1"/>
              <a:t>boost</a:t>
            </a:r>
            <a:r>
              <a:rPr lang="fr-FR" sz="2400" spc="30" dirty="0"/>
              <a:t> </a:t>
            </a:r>
            <a:r>
              <a:rPr lang="fr-FR" sz="2400" spc="30" dirty="0" err="1"/>
              <a:t>pay</a:t>
            </a:r>
            <a:endParaRPr lang="fr-FR" sz="24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5" name="Rectangle 4"/>
          <p:cNvSpPr/>
          <p:nvPr/>
        </p:nvSpPr>
        <p:spPr>
          <a:xfrm>
            <a:off x="2724047" y="6363549"/>
            <a:ext cx="225523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EEECE1">
                    <a:lumMod val="50000"/>
                  </a:srgbClr>
                </a:solidFill>
                <a:effectLst/>
                <a:uLnTx/>
                <a:uFillTx/>
                <a:latin typeface="Arial Narrow"/>
                <a:ea typeface="+mn-ea"/>
                <a:cs typeface="+mn-cs"/>
              </a:rPr>
              <a:t>L’HEBDO PRO – Semaine S24 2019</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1" name="Rectangle 10"/>
          <p:cNvSpPr/>
          <p:nvPr/>
        </p:nvSpPr>
        <p:spPr>
          <a:xfrm>
            <a:off x="6534150"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pic>
        <p:nvPicPr>
          <p:cNvPr id="2" name="Image 1"/>
          <p:cNvPicPr>
            <a:picLocks noChangeAspect="1"/>
          </p:cNvPicPr>
          <p:nvPr/>
        </p:nvPicPr>
        <p:blipFill>
          <a:blip r:embed="rId4"/>
          <a:stretch>
            <a:fillRect/>
          </a:stretch>
        </p:blipFill>
        <p:spPr>
          <a:xfrm>
            <a:off x="89290" y="1170580"/>
            <a:ext cx="8933688" cy="5029860"/>
          </a:xfrm>
          <a:prstGeom prst="rect">
            <a:avLst/>
          </a:prstGeom>
        </p:spPr>
      </p:pic>
    </p:spTree>
    <p:extLst>
      <p:ext uri="{BB962C8B-B14F-4D97-AF65-F5344CB8AC3E}">
        <p14:creationId xmlns:p14="http://schemas.microsoft.com/office/powerpoint/2010/main" val="1834066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pPr algn="l"/>
            <a:r>
              <a:rPr lang="fr-FR" spc="30" dirty="0"/>
              <a:t>Nouvelle gamme de TPE </a:t>
            </a:r>
            <a:r>
              <a:rPr lang="fr-FR" spc="30" dirty="0" smtClean="0"/>
              <a:t>: </a:t>
            </a:r>
            <a:br>
              <a:rPr lang="fr-FR" spc="30" dirty="0" smtClean="0"/>
            </a:br>
            <a:r>
              <a:rPr lang="fr-FR" spc="30" dirty="0" smtClean="0"/>
              <a:t>                                </a:t>
            </a:r>
            <a:r>
              <a:rPr lang="fr-FR" dirty="0" smtClean="0"/>
              <a:t>Zoom </a:t>
            </a:r>
            <a:r>
              <a:rPr lang="fr-FR" dirty="0"/>
              <a:t>sur les applications Premium</a:t>
            </a:r>
          </a:p>
        </p:txBody>
      </p:sp>
      <p:pic>
        <p:nvPicPr>
          <p:cNvPr id="4" name="Image 3"/>
          <p:cNvPicPr>
            <a:picLocks noChangeAspect="1"/>
          </p:cNvPicPr>
          <p:nvPr/>
        </p:nvPicPr>
        <p:blipFill>
          <a:blip r:embed="rId2"/>
          <a:stretch>
            <a:fillRect/>
          </a:stretch>
        </p:blipFill>
        <p:spPr>
          <a:xfrm>
            <a:off x="367955" y="1642082"/>
            <a:ext cx="715325" cy="674055"/>
          </a:xfrm>
          <a:prstGeom prst="rect">
            <a:avLst/>
          </a:prstGeom>
        </p:spPr>
      </p:pic>
      <p:pic>
        <p:nvPicPr>
          <p:cNvPr id="6" name="Image 5"/>
          <p:cNvPicPr>
            <a:picLocks noChangeAspect="1"/>
          </p:cNvPicPr>
          <p:nvPr/>
        </p:nvPicPr>
        <p:blipFill rotWithShape="1">
          <a:blip r:embed="rId3"/>
          <a:srcRect l="-1" r="7689" b="10829"/>
          <a:stretch/>
        </p:blipFill>
        <p:spPr>
          <a:xfrm>
            <a:off x="337550" y="2456239"/>
            <a:ext cx="708311" cy="634181"/>
          </a:xfrm>
          <a:prstGeom prst="rect">
            <a:avLst/>
          </a:prstGeom>
        </p:spPr>
      </p:pic>
      <p:pic>
        <p:nvPicPr>
          <p:cNvPr id="7" name="Image 6"/>
          <p:cNvPicPr>
            <a:picLocks noChangeAspect="1"/>
          </p:cNvPicPr>
          <p:nvPr/>
        </p:nvPicPr>
        <p:blipFill>
          <a:blip r:embed="rId4"/>
          <a:stretch>
            <a:fillRect/>
          </a:stretch>
        </p:blipFill>
        <p:spPr>
          <a:xfrm>
            <a:off x="358326" y="3232643"/>
            <a:ext cx="736032" cy="691870"/>
          </a:xfrm>
          <a:prstGeom prst="rect">
            <a:avLst/>
          </a:prstGeom>
        </p:spPr>
      </p:pic>
      <p:pic>
        <p:nvPicPr>
          <p:cNvPr id="8" name="Image 7"/>
          <p:cNvPicPr>
            <a:picLocks noChangeAspect="1"/>
          </p:cNvPicPr>
          <p:nvPr/>
        </p:nvPicPr>
        <p:blipFill>
          <a:blip r:embed="rId5"/>
          <a:stretch>
            <a:fillRect/>
          </a:stretch>
        </p:blipFill>
        <p:spPr>
          <a:xfrm>
            <a:off x="404264" y="4067753"/>
            <a:ext cx="650620" cy="693995"/>
          </a:xfrm>
          <a:prstGeom prst="rect">
            <a:avLst/>
          </a:prstGeom>
        </p:spPr>
      </p:pic>
      <p:pic>
        <p:nvPicPr>
          <p:cNvPr id="9" name="Image 8"/>
          <p:cNvPicPr>
            <a:picLocks noChangeAspect="1"/>
          </p:cNvPicPr>
          <p:nvPr/>
        </p:nvPicPr>
        <p:blipFill rotWithShape="1">
          <a:blip r:embed="rId6"/>
          <a:srcRect l="6379" t="6378" r="9205" b="9021"/>
          <a:stretch/>
        </p:blipFill>
        <p:spPr>
          <a:xfrm>
            <a:off x="390274" y="4901850"/>
            <a:ext cx="656861" cy="658291"/>
          </a:xfrm>
          <a:prstGeom prst="rect">
            <a:avLst/>
          </a:prstGeom>
        </p:spPr>
      </p:pic>
      <p:pic>
        <p:nvPicPr>
          <p:cNvPr id="11" name="Image 10"/>
          <p:cNvPicPr>
            <a:picLocks noChangeAspect="1"/>
          </p:cNvPicPr>
          <p:nvPr/>
        </p:nvPicPr>
        <p:blipFill>
          <a:blip r:embed="rId4"/>
          <a:stretch>
            <a:fillRect/>
          </a:stretch>
        </p:blipFill>
        <p:spPr>
          <a:xfrm>
            <a:off x="357601" y="3230522"/>
            <a:ext cx="736032" cy="691870"/>
          </a:xfrm>
          <a:prstGeom prst="rect">
            <a:avLst/>
          </a:prstGeom>
        </p:spPr>
      </p:pic>
      <p:pic>
        <p:nvPicPr>
          <p:cNvPr id="12" name="Image 11"/>
          <p:cNvPicPr>
            <a:picLocks noChangeAspect="1"/>
          </p:cNvPicPr>
          <p:nvPr/>
        </p:nvPicPr>
        <p:blipFill>
          <a:blip r:embed="rId5"/>
          <a:stretch>
            <a:fillRect/>
          </a:stretch>
        </p:blipFill>
        <p:spPr>
          <a:xfrm>
            <a:off x="403539" y="4065632"/>
            <a:ext cx="650620" cy="693995"/>
          </a:xfrm>
          <a:prstGeom prst="rect">
            <a:avLst/>
          </a:prstGeom>
        </p:spPr>
      </p:pic>
      <p:pic>
        <p:nvPicPr>
          <p:cNvPr id="13" name="Image 12"/>
          <p:cNvPicPr>
            <a:picLocks noChangeAspect="1"/>
          </p:cNvPicPr>
          <p:nvPr/>
        </p:nvPicPr>
        <p:blipFill rotWithShape="1">
          <a:blip r:embed="rId6"/>
          <a:srcRect l="6379" t="6378" r="9205" b="9021"/>
          <a:stretch/>
        </p:blipFill>
        <p:spPr>
          <a:xfrm>
            <a:off x="389549" y="4899729"/>
            <a:ext cx="656861" cy="658291"/>
          </a:xfrm>
          <a:prstGeom prst="rect">
            <a:avLst/>
          </a:prstGeom>
        </p:spPr>
      </p:pic>
      <p:sp>
        <p:nvSpPr>
          <p:cNvPr id="15" name="Rectangle 14"/>
          <p:cNvSpPr/>
          <p:nvPr/>
        </p:nvSpPr>
        <p:spPr>
          <a:xfrm>
            <a:off x="1237354" y="1627587"/>
            <a:ext cx="7595420" cy="738664"/>
          </a:xfrm>
          <a:prstGeom prst="rect">
            <a:avLst/>
          </a:prstGeom>
        </p:spPr>
        <p:txBody>
          <a:bodyPr wrap="square">
            <a:spAutoFit/>
          </a:bodyPr>
          <a:lstStyle/>
          <a:p>
            <a:r>
              <a:rPr lang="fr-FR" sz="1400" b="1" dirty="0">
                <a:solidFill>
                  <a:srgbClr val="000000"/>
                </a:solidFill>
                <a:latin typeface="Arial" panose="020B0604020202020204" pitchFamily="34" charset="0"/>
              </a:rPr>
              <a:t>L’Application calculatrice </a:t>
            </a:r>
            <a:r>
              <a:rPr lang="fr-FR" sz="1400" dirty="0">
                <a:solidFill>
                  <a:srgbClr val="000000"/>
                </a:solidFill>
                <a:latin typeface="Arial" panose="020B0604020202020204" pitchFamily="34" charset="0"/>
              </a:rPr>
              <a:t>permet de déclencher le paiement dans la continuité de l’opération, de calculer des pourcentages pour effectuer des remises et d’afficher l’historique des dernières opérations effectuées. </a:t>
            </a:r>
            <a:endParaRPr lang="fr-FR" sz="1400" dirty="0"/>
          </a:p>
        </p:txBody>
      </p:sp>
      <p:sp>
        <p:nvSpPr>
          <p:cNvPr id="16" name="Rectangle 15"/>
          <p:cNvSpPr/>
          <p:nvPr/>
        </p:nvSpPr>
        <p:spPr>
          <a:xfrm>
            <a:off x="1237354" y="2533900"/>
            <a:ext cx="7759162" cy="523220"/>
          </a:xfrm>
          <a:prstGeom prst="rect">
            <a:avLst/>
          </a:prstGeom>
        </p:spPr>
        <p:txBody>
          <a:bodyPr wrap="square">
            <a:spAutoFit/>
          </a:bodyPr>
          <a:lstStyle/>
          <a:p>
            <a:r>
              <a:rPr lang="fr-FR" sz="1400" b="1" dirty="0">
                <a:solidFill>
                  <a:srgbClr val="000000"/>
                </a:solidFill>
                <a:latin typeface="Arial" panose="020B0604020202020204" pitchFamily="34" charset="0"/>
              </a:rPr>
              <a:t>L’Application Agenda </a:t>
            </a:r>
            <a:r>
              <a:rPr lang="fr-FR" sz="1400" dirty="0">
                <a:solidFill>
                  <a:srgbClr val="000000"/>
                </a:solidFill>
                <a:latin typeface="Arial" panose="020B0604020202020204" pitchFamily="34" charset="0"/>
              </a:rPr>
              <a:t>permet de gérer et organiser les rendez-vous, évènements, réservations, etc.. </a:t>
            </a:r>
            <a:endParaRPr lang="fr-FR" sz="1400" dirty="0"/>
          </a:p>
        </p:txBody>
      </p:sp>
      <p:sp>
        <p:nvSpPr>
          <p:cNvPr id="17" name="Rectangle 16"/>
          <p:cNvSpPr/>
          <p:nvPr/>
        </p:nvSpPr>
        <p:spPr>
          <a:xfrm>
            <a:off x="1237354" y="3263110"/>
            <a:ext cx="7906646" cy="523220"/>
          </a:xfrm>
          <a:prstGeom prst="rect">
            <a:avLst/>
          </a:prstGeom>
        </p:spPr>
        <p:txBody>
          <a:bodyPr wrap="square">
            <a:spAutoFit/>
          </a:bodyPr>
          <a:lstStyle/>
          <a:p>
            <a:r>
              <a:rPr lang="fr-FR" sz="1400" b="1" dirty="0">
                <a:solidFill>
                  <a:srgbClr val="000000"/>
                </a:solidFill>
                <a:latin typeface="Arial" panose="020B0604020202020204" pitchFamily="34" charset="0"/>
              </a:rPr>
              <a:t>L’Application Convertisseur </a:t>
            </a:r>
            <a:r>
              <a:rPr lang="fr-FR" sz="1400" dirty="0">
                <a:solidFill>
                  <a:srgbClr val="000000"/>
                </a:solidFill>
                <a:latin typeface="Arial" panose="020B0604020202020204" pitchFamily="34" charset="0"/>
              </a:rPr>
              <a:t>permet de convertir des devises étrangères entre elles avec des taux de change actualisés directement auprès de la Banque Centrale Européenne. </a:t>
            </a:r>
            <a:endParaRPr lang="fr-FR" sz="1400" dirty="0"/>
          </a:p>
        </p:txBody>
      </p:sp>
      <p:sp>
        <p:nvSpPr>
          <p:cNvPr id="18" name="Rectangle 17"/>
          <p:cNvSpPr/>
          <p:nvPr/>
        </p:nvSpPr>
        <p:spPr>
          <a:xfrm>
            <a:off x="1237354" y="4089040"/>
            <a:ext cx="7759162" cy="523220"/>
          </a:xfrm>
          <a:prstGeom prst="rect">
            <a:avLst/>
          </a:prstGeom>
        </p:spPr>
        <p:txBody>
          <a:bodyPr wrap="square">
            <a:spAutoFit/>
          </a:bodyPr>
          <a:lstStyle/>
          <a:p>
            <a:r>
              <a:rPr lang="fr-FR" sz="1400" b="1" dirty="0">
                <a:solidFill>
                  <a:srgbClr val="000000"/>
                </a:solidFill>
                <a:latin typeface="Arial" panose="020B0604020202020204" pitchFamily="34" charset="0"/>
              </a:rPr>
              <a:t>L’Application Mes transactions </a:t>
            </a:r>
            <a:r>
              <a:rPr lang="fr-FR" sz="1400" dirty="0">
                <a:solidFill>
                  <a:srgbClr val="000000"/>
                </a:solidFill>
                <a:latin typeface="Arial" panose="020B0604020202020204" pitchFamily="34" charset="0"/>
              </a:rPr>
              <a:t>présente l’activité carte du jour (CB, VISA, MasterCard). Elle donne l’accès à un historique des transactions sur la journée, la semaine ou le mois. </a:t>
            </a:r>
            <a:endParaRPr lang="fr-FR" sz="1400" dirty="0"/>
          </a:p>
        </p:txBody>
      </p:sp>
      <p:sp>
        <p:nvSpPr>
          <p:cNvPr id="20" name="Rectangle 19"/>
          <p:cNvSpPr/>
          <p:nvPr/>
        </p:nvSpPr>
        <p:spPr>
          <a:xfrm>
            <a:off x="1228155" y="5074985"/>
            <a:ext cx="7595420" cy="307777"/>
          </a:xfrm>
          <a:prstGeom prst="rect">
            <a:avLst/>
          </a:prstGeom>
        </p:spPr>
        <p:txBody>
          <a:bodyPr wrap="square">
            <a:spAutoFit/>
          </a:bodyPr>
          <a:lstStyle/>
          <a:p>
            <a:r>
              <a:rPr lang="fr-FR" sz="1400" b="1" dirty="0">
                <a:solidFill>
                  <a:srgbClr val="000000"/>
                </a:solidFill>
                <a:latin typeface="Arial" panose="020B0604020202020204" pitchFamily="34" charset="0"/>
              </a:rPr>
              <a:t>L’Application mes consommables </a:t>
            </a:r>
            <a:r>
              <a:rPr lang="fr-FR" sz="1400" dirty="0">
                <a:solidFill>
                  <a:srgbClr val="000000"/>
                </a:solidFill>
                <a:latin typeface="Arial" panose="020B0604020202020204" pitchFamily="34" charset="0"/>
              </a:rPr>
              <a:t>permet la commande de rouleaux TPE </a:t>
            </a:r>
            <a:endParaRPr lang="fr-FR" sz="1400" dirty="0"/>
          </a:p>
        </p:txBody>
      </p:sp>
    </p:spTree>
    <p:extLst>
      <p:ext uri="{BB962C8B-B14F-4D97-AF65-F5344CB8AC3E}">
        <p14:creationId xmlns:p14="http://schemas.microsoft.com/office/powerpoint/2010/main" val="1911591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spc="30" dirty="0"/>
              <a:t>Nouvelle gamme de TPE : Les </a:t>
            </a:r>
            <a:r>
              <a:rPr lang="fr-FR" spc="30" dirty="0" err="1"/>
              <a:t>tpe</a:t>
            </a:r>
            <a:r>
              <a:rPr lang="fr-FR" spc="30" dirty="0"/>
              <a:t> ce </a:t>
            </a:r>
            <a:r>
              <a:rPr lang="fr-FR" spc="30" dirty="0" err="1"/>
              <a:t>boost</a:t>
            </a:r>
            <a:r>
              <a:rPr lang="fr-FR" spc="30" dirty="0"/>
              <a:t> </a:t>
            </a:r>
            <a:r>
              <a:rPr lang="fr-FR" spc="30" dirty="0" err="1"/>
              <a:t>pay</a:t>
            </a:r>
            <a:endParaRPr lang="fr-FR" dirty="0"/>
          </a:p>
        </p:txBody>
      </p:sp>
      <p:pic>
        <p:nvPicPr>
          <p:cNvPr id="4" name="Image 3"/>
          <p:cNvPicPr>
            <a:picLocks noChangeAspect="1"/>
          </p:cNvPicPr>
          <p:nvPr/>
        </p:nvPicPr>
        <p:blipFill>
          <a:blip r:embed="rId2"/>
          <a:stretch>
            <a:fillRect/>
          </a:stretch>
        </p:blipFill>
        <p:spPr>
          <a:xfrm>
            <a:off x="262190" y="1114636"/>
            <a:ext cx="8613648" cy="4992624"/>
          </a:xfrm>
          <a:prstGeom prst="rect">
            <a:avLst/>
          </a:prstGeom>
        </p:spPr>
      </p:pic>
      <p:sp>
        <p:nvSpPr>
          <p:cNvPr id="5" name="Rectangle 4"/>
          <p:cNvSpPr/>
          <p:nvPr/>
        </p:nvSpPr>
        <p:spPr>
          <a:xfrm>
            <a:off x="411480" y="5925312"/>
            <a:ext cx="1773936" cy="228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7058838" y="5833872"/>
            <a:ext cx="1773936"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643911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spc="30" dirty="0"/>
              <a:t>Nouvelle gamme de TPE : Les </a:t>
            </a:r>
            <a:r>
              <a:rPr lang="fr-FR" spc="30" dirty="0" err="1"/>
              <a:t>tpe</a:t>
            </a:r>
            <a:r>
              <a:rPr lang="fr-FR" spc="30" dirty="0"/>
              <a:t> ce </a:t>
            </a:r>
            <a:r>
              <a:rPr lang="fr-FR" spc="30" dirty="0" err="1"/>
              <a:t>boost</a:t>
            </a:r>
            <a:r>
              <a:rPr lang="fr-FR" spc="30" dirty="0"/>
              <a:t> </a:t>
            </a:r>
            <a:r>
              <a:rPr lang="fr-FR" spc="30" dirty="0" err="1"/>
              <a:t>pay</a:t>
            </a:r>
            <a:endParaRPr lang="fr-FR" dirty="0"/>
          </a:p>
        </p:txBody>
      </p:sp>
      <p:pic>
        <p:nvPicPr>
          <p:cNvPr id="5" name="Image 4"/>
          <p:cNvPicPr>
            <a:picLocks noChangeAspect="1"/>
          </p:cNvPicPr>
          <p:nvPr/>
        </p:nvPicPr>
        <p:blipFill>
          <a:blip r:embed="rId2"/>
          <a:stretch>
            <a:fillRect/>
          </a:stretch>
        </p:blipFill>
        <p:spPr>
          <a:xfrm>
            <a:off x="91440" y="1252728"/>
            <a:ext cx="8967480" cy="4818888"/>
          </a:xfrm>
          <a:prstGeom prst="rect">
            <a:avLst/>
          </a:prstGeom>
        </p:spPr>
      </p:pic>
    </p:spTree>
    <p:extLst>
      <p:ext uri="{BB962C8B-B14F-4D97-AF65-F5344CB8AC3E}">
        <p14:creationId xmlns:p14="http://schemas.microsoft.com/office/powerpoint/2010/main" val="3453280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spc="30" dirty="0"/>
              <a:t>Nouvelle gamme de TPE : Les </a:t>
            </a:r>
            <a:r>
              <a:rPr lang="fr-FR" spc="30" dirty="0" err="1"/>
              <a:t>tpe</a:t>
            </a:r>
            <a:r>
              <a:rPr lang="fr-FR" spc="30" dirty="0"/>
              <a:t> ce </a:t>
            </a:r>
            <a:r>
              <a:rPr lang="fr-FR" spc="30" dirty="0" err="1"/>
              <a:t>boost</a:t>
            </a:r>
            <a:r>
              <a:rPr lang="fr-FR" spc="30" dirty="0"/>
              <a:t> </a:t>
            </a:r>
            <a:r>
              <a:rPr lang="fr-FR" spc="30" dirty="0" err="1"/>
              <a:t>pay</a:t>
            </a:r>
            <a:endParaRPr lang="fr-FR" dirty="0"/>
          </a:p>
        </p:txBody>
      </p:sp>
      <p:pic>
        <p:nvPicPr>
          <p:cNvPr id="4" name="Image 3"/>
          <p:cNvPicPr>
            <a:picLocks noChangeAspect="1"/>
          </p:cNvPicPr>
          <p:nvPr/>
        </p:nvPicPr>
        <p:blipFill>
          <a:blip r:embed="rId2"/>
          <a:stretch>
            <a:fillRect/>
          </a:stretch>
        </p:blipFill>
        <p:spPr>
          <a:xfrm>
            <a:off x="147484" y="1357023"/>
            <a:ext cx="8834284" cy="4527583"/>
          </a:xfrm>
          <a:prstGeom prst="rect">
            <a:avLst/>
          </a:prstGeom>
        </p:spPr>
      </p:pic>
      <p:sp>
        <p:nvSpPr>
          <p:cNvPr id="5" name="Rectangle 4"/>
          <p:cNvSpPr/>
          <p:nvPr/>
        </p:nvSpPr>
        <p:spPr>
          <a:xfrm>
            <a:off x="4564626" y="5324168"/>
            <a:ext cx="4468761" cy="828436"/>
          </a:xfrm>
          <a:prstGeom prst="rect">
            <a:avLst/>
          </a:prstGeom>
          <a:solidFill>
            <a:srgbClr val="C00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Offre promotionnelle :</a:t>
            </a:r>
          </a:p>
          <a:p>
            <a:pPr algn="ctr"/>
            <a:r>
              <a:rPr lang="fr-FR" sz="1200" b="1" dirty="0">
                <a:solidFill>
                  <a:schemeClr val="bg1"/>
                </a:solidFill>
              </a:rPr>
              <a:t>2 mois offerts </a:t>
            </a:r>
            <a:r>
              <a:rPr lang="fr-FR" sz="1200" dirty="0">
                <a:solidFill>
                  <a:schemeClr val="bg1"/>
                </a:solidFill>
              </a:rPr>
              <a:t>pour une souscription de 48 mois à CE </a:t>
            </a:r>
            <a:r>
              <a:rPr lang="fr-FR" sz="1200" dirty="0" err="1">
                <a:solidFill>
                  <a:schemeClr val="bg1"/>
                </a:solidFill>
              </a:rPr>
              <a:t>boost</a:t>
            </a:r>
            <a:r>
              <a:rPr lang="fr-FR" sz="1200" dirty="0">
                <a:solidFill>
                  <a:schemeClr val="bg1"/>
                </a:solidFill>
              </a:rPr>
              <a:t> </a:t>
            </a:r>
            <a:r>
              <a:rPr lang="fr-FR" sz="1200" dirty="0" err="1">
                <a:solidFill>
                  <a:schemeClr val="bg1"/>
                </a:solidFill>
              </a:rPr>
              <a:t>Pay</a:t>
            </a:r>
            <a:r>
              <a:rPr lang="fr-FR" sz="1200" dirty="0">
                <a:solidFill>
                  <a:schemeClr val="bg1"/>
                </a:solidFill>
              </a:rPr>
              <a:t> Business -  </a:t>
            </a:r>
            <a:r>
              <a:rPr lang="fr-FR" sz="1200" b="1" dirty="0">
                <a:solidFill>
                  <a:schemeClr val="bg1"/>
                </a:solidFill>
              </a:rPr>
              <a:t>1 mois offert  </a:t>
            </a:r>
            <a:r>
              <a:rPr lang="fr-FR" sz="1200" dirty="0">
                <a:solidFill>
                  <a:schemeClr val="bg1"/>
                </a:solidFill>
              </a:rPr>
              <a:t>pour 24 mois d’engagement </a:t>
            </a:r>
          </a:p>
          <a:p>
            <a:r>
              <a:rPr lang="fr-FR" sz="1200" b="1" dirty="0">
                <a:solidFill>
                  <a:schemeClr val="bg1"/>
                </a:solidFill>
              </a:rPr>
              <a:t>Date : janvier à fin avril</a:t>
            </a:r>
          </a:p>
        </p:txBody>
      </p:sp>
      <p:sp>
        <p:nvSpPr>
          <p:cNvPr id="2" name="Rectangle 1"/>
          <p:cNvSpPr/>
          <p:nvPr/>
        </p:nvSpPr>
        <p:spPr>
          <a:xfrm>
            <a:off x="7964130" y="2934929"/>
            <a:ext cx="1179870" cy="15190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0546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pPr algn="l"/>
            <a:r>
              <a:rPr lang="fr-FR" spc="30" dirty="0"/>
              <a:t>Les </a:t>
            </a:r>
            <a:r>
              <a:rPr lang="fr-FR" spc="30" dirty="0" err="1"/>
              <a:t>tpe</a:t>
            </a:r>
            <a:r>
              <a:rPr lang="fr-FR" spc="30" dirty="0"/>
              <a:t> ce </a:t>
            </a:r>
            <a:r>
              <a:rPr lang="fr-FR" spc="30" dirty="0" err="1"/>
              <a:t>boost</a:t>
            </a:r>
            <a:r>
              <a:rPr lang="fr-FR" spc="30" dirty="0"/>
              <a:t> </a:t>
            </a:r>
            <a:r>
              <a:rPr lang="fr-FR" spc="30" dirty="0" err="1"/>
              <a:t>pay</a:t>
            </a:r>
            <a:r>
              <a:rPr lang="fr-FR" spc="30" dirty="0"/>
              <a:t> </a:t>
            </a:r>
            <a:r>
              <a:rPr lang="fr-FR" spc="30" dirty="0" smtClean="0"/>
              <a:t>:</a:t>
            </a:r>
            <a:br>
              <a:rPr lang="fr-FR" spc="30" dirty="0" smtClean="0"/>
            </a:br>
            <a:r>
              <a:rPr lang="fr-FR" spc="30" dirty="0" smtClean="0"/>
              <a:t>                      </a:t>
            </a:r>
            <a:r>
              <a:rPr lang="fr-FR" dirty="0" smtClean="0"/>
              <a:t>Zoom </a:t>
            </a:r>
            <a:r>
              <a:rPr lang="fr-FR" dirty="0"/>
              <a:t>sur les caisses </a:t>
            </a:r>
            <a:r>
              <a:rPr lang="fr-FR" dirty="0" err="1"/>
              <a:t>beaute</a:t>
            </a:r>
            <a:r>
              <a:rPr lang="fr-FR" dirty="0"/>
              <a:t> et </a:t>
            </a:r>
            <a:r>
              <a:rPr lang="fr-FR" dirty="0" err="1"/>
              <a:t>addict</a:t>
            </a:r>
            <a:endParaRPr lang="fr-FR" dirty="0"/>
          </a:p>
        </p:txBody>
      </p:sp>
      <p:pic>
        <p:nvPicPr>
          <p:cNvPr id="2" name="Image 1"/>
          <p:cNvPicPr>
            <a:picLocks noChangeAspect="1"/>
          </p:cNvPicPr>
          <p:nvPr/>
        </p:nvPicPr>
        <p:blipFill>
          <a:blip r:embed="rId2"/>
          <a:stretch>
            <a:fillRect/>
          </a:stretch>
        </p:blipFill>
        <p:spPr>
          <a:xfrm>
            <a:off x="6535323" y="1235323"/>
            <a:ext cx="800212" cy="819264"/>
          </a:xfrm>
          <a:prstGeom prst="rect">
            <a:avLst/>
          </a:prstGeom>
        </p:spPr>
      </p:pic>
      <p:pic>
        <p:nvPicPr>
          <p:cNvPr id="5" name="Image 4"/>
          <p:cNvPicPr>
            <a:picLocks noChangeAspect="1"/>
          </p:cNvPicPr>
          <p:nvPr/>
        </p:nvPicPr>
        <p:blipFill>
          <a:blip r:embed="rId3"/>
          <a:stretch>
            <a:fillRect/>
          </a:stretch>
        </p:blipFill>
        <p:spPr>
          <a:xfrm>
            <a:off x="1645742" y="1210562"/>
            <a:ext cx="1228896" cy="762106"/>
          </a:xfrm>
          <a:prstGeom prst="rect">
            <a:avLst/>
          </a:prstGeom>
        </p:spPr>
      </p:pic>
      <p:sp>
        <p:nvSpPr>
          <p:cNvPr id="14" name="Rectangle 13"/>
          <p:cNvSpPr/>
          <p:nvPr/>
        </p:nvSpPr>
        <p:spPr>
          <a:xfrm>
            <a:off x="103238" y="2200885"/>
            <a:ext cx="4468762" cy="3600986"/>
          </a:xfrm>
          <a:prstGeom prst="rect">
            <a:avLst/>
          </a:prstGeom>
        </p:spPr>
        <p:txBody>
          <a:bodyPr wrap="square">
            <a:spAutoFit/>
          </a:bodyPr>
          <a:lstStyle/>
          <a:p>
            <a:r>
              <a:rPr lang="fr-FR" sz="1200" b="1" dirty="0">
                <a:solidFill>
                  <a:srgbClr val="000000"/>
                </a:solidFill>
                <a:latin typeface="Arial" panose="020B0604020202020204" pitchFamily="34" charset="0"/>
                <a:cs typeface="Arial" panose="020B0604020202020204" pitchFamily="34" charset="0"/>
              </a:rPr>
              <a:t>L’Application de Caisse </a:t>
            </a:r>
            <a:r>
              <a:rPr lang="fr-FR" sz="1200" b="1" dirty="0" err="1">
                <a:solidFill>
                  <a:srgbClr val="000000"/>
                </a:solidFill>
                <a:latin typeface="Arial" panose="020B0604020202020204" pitchFamily="34" charset="0"/>
                <a:cs typeface="Arial" panose="020B0604020202020204" pitchFamily="34" charset="0"/>
              </a:rPr>
              <a:t>Addict</a:t>
            </a:r>
            <a:r>
              <a:rPr lang="fr-FR" sz="1200" b="1" dirty="0">
                <a:solidFill>
                  <a:srgbClr val="000000"/>
                </a:solidFill>
                <a:latin typeface="Arial" panose="020B0604020202020204" pitchFamily="34" charset="0"/>
                <a:cs typeface="Arial" panose="020B0604020202020204" pitchFamily="34" charset="0"/>
              </a:rPr>
              <a:t> </a:t>
            </a:r>
            <a:r>
              <a:rPr lang="fr-FR" sz="1200" dirty="0">
                <a:solidFill>
                  <a:srgbClr val="000000"/>
                </a:solidFill>
                <a:latin typeface="Arial" panose="020B0604020202020204" pitchFamily="34" charset="0"/>
                <a:cs typeface="Arial" panose="020B0604020202020204" pitchFamily="34" charset="0"/>
              </a:rPr>
              <a:t>est souscrite au travers du contrat de location « CE </a:t>
            </a:r>
            <a:r>
              <a:rPr lang="fr-FR" sz="1200" dirty="0" err="1">
                <a:solidFill>
                  <a:srgbClr val="000000"/>
                </a:solidFill>
                <a:latin typeface="Arial" panose="020B0604020202020204" pitchFamily="34" charset="0"/>
                <a:cs typeface="Arial" panose="020B0604020202020204" pitchFamily="34" charset="0"/>
              </a:rPr>
              <a:t>boost</a:t>
            </a:r>
            <a:r>
              <a:rPr lang="fr-FR" sz="1200" dirty="0">
                <a:solidFill>
                  <a:srgbClr val="000000"/>
                </a:solidFill>
                <a:latin typeface="Arial" panose="020B0604020202020204" pitchFamily="34" charset="0"/>
                <a:cs typeface="Arial" panose="020B0604020202020204" pitchFamily="34" charset="0"/>
              </a:rPr>
              <a:t> </a:t>
            </a:r>
            <a:r>
              <a:rPr lang="fr-FR" sz="1200" dirty="0" err="1">
                <a:solidFill>
                  <a:srgbClr val="000000"/>
                </a:solidFill>
                <a:latin typeface="Arial" panose="020B0604020202020204" pitchFamily="34" charset="0"/>
                <a:cs typeface="Arial" panose="020B0604020202020204" pitchFamily="34" charset="0"/>
              </a:rPr>
              <a:t>Pay</a:t>
            </a:r>
            <a:r>
              <a:rPr lang="fr-FR" sz="1200" dirty="0">
                <a:solidFill>
                  <a:srgbClr val="000000"/>
                </a:solidFill>
                <a:latin typeface="Arial" panose="020B0604020202020204" pitchFamily="34" charset="0"/>
                <a:cs typeface="Arial" panose="020B0604020202020204" pitchFamily="34" charset="0"/>
              </a:rPr>
              <a:t> Business ». Cette caisse digitale intégrée au TPE, conforme à la norme NF 525, permet en standard de : </a:t>
            </a:r>
          </a:p>
          <a:p>
            <a:endParaRPr lang="fr-FR" sz="1200" dirty="0">
              <a:latin typeface="Arial" panose="020B0604020202020204" pitchFamily="34" charset="0"/>
              <a:cs typeface="Arial" panose="020B0604020202020204" pitchFamily="34" charset="0"/>
            </a:endParaRP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Gérer un catalogue de produits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Gérer des encaissements/commandes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Gérer les utilisateurs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Gérer un carnet d’adresses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Consulter et analyser les ventes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Sauvegarder et sécuriser les données </a:t>
            </a:r>
          </a:p>
          <a:p>
            <a:pPr marL="285750" indent="-285750">
              <a:buClr>
                <a:srgbClr val="C00000"/>
              </a:buClr>
              <a:buFont typeface="Wingdings" panose="05000000000000000000" pitchFamily="2" charset="2"/>
              <a:buChar char="§"/>
            </a:pPr>
            <a:endParaRPr lang="fr-FR" sz="1200" dirty="0">
              <a:latin typeface="Arial" panose="020B0604020202020204" pitchFamily="34" charset="0"/>
              <a:cs typeface="Arial" panose="020B0604020202020204" pitchFamily="34" charset="0"/>
            </a:endParaRPr>
          </a:p>
          <a:p>
            <a:r>
              <a:rPr lang="fr-FR" sz="1200" b="1" dirty="0">
                <a:latin typeface="Arial" panose="020B0604020202020204" pitchFamily="34" charset="0"/>
                <a:cs typeface="Arial" panose="020B0604020202020204" pitchFamily="34" charset="0"/>
              </a:rPr>
              <a:t>et en option</a:t>
            </a:r>
            <a:r>
              <a:rPr lang="fr-FR" sz="1200" dirty="0">
                <a:latin typeface="Arial" panose="020B0604020202020204" pitchFamily="34" charset="0"/>
                <a:cs typeface="Arial" panose="020B0604020202020204" pitchFamily="34" charset="0"/>
              </a:rPr>
              <a:t>, avec facturation complémentaire, de :</a:t>
            </a:r>
          </a:p>
          <a:p>
            <a:endParaRPr lang="fr-FR" sz="12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gérer les stocks depuis le back office et si besoin synchroniser ou décrémenter les stocks sur plusieurs sites simultanément : 10 € HT/mois/équipement </a:t>
            </a:r>
          </a:p>
          <a:p>
            <a:pPr marL="285750" indent="-285750">
              <a:buClr>
                <a:srgbClr val="FF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mettre en place un export comptable des ventes au format des leaders du marché : 10 € HT/mois/équipement </a:t>
            </a:r>
            <a:endParaRPr lang="fr-FR" dirty="0"/>
          </a:p>
        </p:txBody>
      </p:sp>
      <p:sp>
        <p:nvSpPr>
          <p:cNvPr id="19" name="Rectangle 18"/>
          <p:cNvSpPr/>
          <p:nvPr/>
        </p:nvSpPr>
        <p:spPr>
          <a:xfrm>
            <a:off x="4726859" y="2200885"/>
            <a:ext cx="4417141" cy="4524315"/>
          </a:xfrm>
          <a:prstGeom prst="rect">
            <a:avLst/>
          </a:prstGeom>
        </p:spPr>
        <p:txBody>
          <a:bodyPr wrap="square">
            <a:spAutoFit/>
          </a:bodyPr>
          <a:lstStyle/>
          <a:p>
            <a:r>
              <a:rPr lang="fr-FR" sz="1200" b="1" dirty="0">
                <a:solidFill>
                  <a:srgbClr val="000000"/>
                </a:solidFill>
                <a:latin typeface="Arial" panose="020B0604020202020204" pitchFamily="34" charset="0"/>
                <a:cs typeface="Arial" panose="020B0604020202020204" pitchFamily="34" charset="0"/>
              </a:rPr>
              <a:t>L’Application de Caisse Beauté </a:t>
            </a:r>
            <a:r>
              <a:rPr lang="fr-FR" sz="1200" dirty="0">
                <a:solidFill>
                  <a:srgbClr val="000000"/>
                </a:solidFill>
                <a:latin typeface="Arial" panose="020B0604020202020204" pitchFamily="34" charset="0"/>
                <a:cs typeface="Arial" panose="020B0604020202020204" pitchFamily="34" charset="0"/>
              </a:rPr>
              <a:t>est souscrite au travers du contrat de location « CE </a:t>
            </a:r>
            <a:r>
              <a:rPr lang="fr-FR" sz="1200" dirty="0" err="1">
                <a:solidFill>
                  <a:srgbClr val="000000"/>
                </a:solidFill>
                <a:latin typeface="Arial" panose="020B0604020202020204" pitchFamily="34" charset="0"/>
                <a:cs typeface="Arial" panose="020B0604020202020204" pitchFamily="34" charset="0"/>
              </a:rPr>
              <a:t>boost</a:t>
            </a:r>
            <a:r>
              <a:rPr lang="fr-FR" sz="1200" dirty="0">
                <a:solidFill>
                  <a:srgbClr val="000000"/>
                </a:solidFill>
                <a:latin typeface="Arial" panose="020B0604020202020204" pitchFamily="34" charset="0"/>
                <a:cs typeface="Arial" panose="020B0604020202020204" pitchFamily="34" charset="0"/>
              </a:rPr>
              <a:t> </a:t>
            </a:r>
            <a:r>
              <a:rPr lang="fr-FR" sz="1200" dirty="0" err="1">
                <a:solidFill>
                  <a:srgbClr val="000000"/>
                </a:solidFill>
                <a:latin typeface="Arial" panose="020B0604020202020204" pitchFamily="34" charset="0"/>
                <a:cs typeface="Arial" panose="020B0604020202020204" pitchFamily="34" charset="0"/>
              </a:rPr>
              <a:t>Pay</a:t>
            </a:r>
            <a:r>
              <a:rPr lang="fr-FR" sz="1200" dirty="0">
                <a:solidFill>
                  <a:srgbClr val="000000"/>
                </a:solidFill>
                <a:latin typeface="Arial" panose="020B0604020202020204" pitchFamily="34" charset="0"/>
                <a:cs typeface="Arial" panose="020B0604020202020204" pitchFamily="34" charset="0"/>
              </a:rPr>
              <a:t> Business » Cette caisse digitale intégrée au TPE, conforme à la norme NF 525, présente les mêmes fonctionnalités que la Caisse digitale </a:t>
            </a:r>
            <a:r>
              <a:rPr lang="fr-FR" sz="1200" dirty="0" err="1">
                <a:solidFill>
                  <a:srgbClr val="000000"/>
                </a:solidFill>
                <a:latin typeface="Arial" panose="020B0604020202020204" pitchFamily="34" charset="0"/>
                <a:cs typeface="Arial" panose="020B0604020202020204" pitchFamily="34" charset="0"/>
              </a:rPr>
              <a:t>Addict</a:t>
            </a:r>
            <a:r>
              <a:rPr lang="fr-FR" sz="1200" dirty="0">
                <a:solidFill>
                  <a:srgbClr val="000000"/>
                </a:solidFill>
                <a:latin typeface="Arial" panose="020B0604020202020204" pitchFamily="34" charset="0"/>
                <a:cs typeface="Arial" panose="020B0604020202020204" pitchFamily="34" charset="0"/>
              </a:rPr>
              <a:t>, options exceptées, avec des fonctionnalités spécifiques dédiées aux métiers de la coiffure et de l’esthétique comme : </a:t>
            </a:r>
          </a:p>
          <a:p>
            <a:endParaRPr lang="fr-FR" sz="1200" dirty="0">
              <a:latin typeface="Arial" panose="020B0604020202020204" pitchFamily="34" charset="0"/>
              <a:cs typeface="Arial" panose="020B0604020202020204" pitchFamily="34" charset="0"/>
            </a:endParaRP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Gestion des forfaits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Affectation d’un ou plusieurs collaborateurs sur le ticket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Lien obligatoire ticket / fiche client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Gestion de la notion de client de passage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Gestion de la notion de regroupement de services et produits. Par exemple coiffage / couleur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Distinction vente de services / revente de produits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Enrichissement de la fiche clients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Mise à disposition d’un catalogue de produits de marques de soins pour téléchargement </a:t>
            </a:r>
          </a:p>
          <a:p>
            <a:pPr marL="285750" indent="-285750">
              <a:buClr>
                <a:srgbClr val="C00000"/>
              </a:buClr>
              <a:buFont typeface="Wingdings" panose="05000000000000000000" pitchFamily="2" charset="2"/>
              <a:buChar char="§"/>
            </a:pPr>
            <a:r>
              <a:rPr lang="fr-FR" sz="1200" dirty="0">
                <a:latin typeface="Arial" panose="020B0604020202020204" pitchFamily="34" charset="0"/>
                <a:cs typeface="Arial" panose="020B0604020202020204" pitchFamily="34" charset="0"/>
              </a:rPr>
              <a:t>Prise de rendez-vous sur le site web https://gobeaute.fr. Cette place de marché de type '</a:t>
            </a:r>
            <a:r>
              <a:rPr lang="fr-FR" sz="1200" dirty="0" err="1">
                <a:latin typeface="Arial" panose="020B0604020202020204" pitchFamily="34" charset="0"/>
                <a:cs typeface="Arial" panose="020B0604020202020204" pitchFamily="34" charset="0"/>
              </a:rPr>
              <a:t>Doctolib</a:t>
            </a:r>
            <a:r>
              <a:rPr lang="fr-FR" sz="1200" dirty="0">
                <a:latin typeface="Arial" panose="020B0604020202020204" pitchFamily="34" charset="0"/>
                <a:cs typeface="Arial" panose="020B0604020202020204" pitchFamily="34" charset="0"/>
              </a:rPr>
              <a:t>' sera intégrée à l'application dans une version ultérieure. </a:t>
            </a:r>
          </a:p>
          <a:p>
            <a:endParaRPr lang="fr-FR" dirty="0"/>
          </a:p>
          <a:p>
            <a:endParaRPr lang="fr-FR" dirty="0"/>
          </a:p>
        </p:txBody>
      </p:sp>
      <p:cxnSp>
        <p:nvCxnSpPr>
          <p:cNvPr id="22" name="Connecteur droit 21"/>
          <p:cNvCxnSpPr/>
          <p:nvPr/>
        </p:nvCxnSpPr>
        <p:spPr>
          <a:xfrm>
            <a:off x="4572000" y="1089025"/>
            <a:ext cx="0" cy="50463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61998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a:t>SYNTHESE Des offres </a:t>
            </a:r>
            <a:r>
              <a:rPr lang="fr-FR" dirty="0" smtClean="0"/>
              <a:t>TPE</a:t>
            </a:r>
            <a:endParaRPr lang="fr-FR" dirty="0"/>
          </a:p>
        </p:txBody>
      </p:sp>
      <p:pic>
        <p:nvPicPr>
          <p:cNvPr id="4" name="Image 3"/>
          <p:cNvPicPr>
            <a:picLocks noChangeAspect="1"/>
          </p:cNvPicPr>
          <p:nvPr/>
        </p:nvPicPr>
        <p:blipFill>
          <a:blip r:embed="rId2"/>
          <a:stretch>
            <a:fillRect/>
          </a:stretch>
        </p:blipFill>
        <p:spPr>
          <a:xfrm>
            <a:off x="206477" y="1349331"/>
            <a:ext cx="8937523" cy="4505777"/>
          </a:xfrm>
          <a:prstGeom prst="rect">
            <a:avLst/>
          </a:prstGeom>
        </p:spPr>
      </p:pic>
      <p:pic>
        <p:nvPicPr>
          <p:cNvPr id="2" name="Image 1"/>
          <p:cNvPicPr>
            <a:picLocks noChangeAspect="1"/>
          </p:cNvPicPr>
          <p:nvPr/>
        </p:nvPicPr>
        <p:blipFill rotWithShape="1">
          <a:blip r:embed="rId3"/>
          <a:srcRect l="2737"/>
          <a:stretch/>
        </p:blipFill>
        <p:spPr>
          <a:xfrm>
            <a:off x="1207008" y="2441448"/>
            <a:ext cx="7379208" cy="3038564"/>
          </a:xfrm>
          <a:prstGeom prst="rect">
            <a:avLst/>
          </a:prstGeom>
        </p:spPr>
      </p:pic>
      <p:sp>
        <p:nvSpPr>
          <p:cNvPr id="5" name="Rectangle 4"/>
          <p:cNvSpPr/>
          <p:nvPr/>
        </p:nvSpPr>
        <p:spPr>
          <a:xfrm>
            <a:off x="8586216" y="5157216"/>
            <a:ext cx="557784" cy="3227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a:blip r:embed="rId4"/>
          <a:stretch>
            <a:fillRect/>
          </a:stretch>
        </p:blipFill>
        <p:spPr>
          <a:xfrm>
            <a:off x="7829367" y="5738019"/>
            <a:ext cx="1314633" cy="447737"/>
          </a:xfrm>
          <a:prstGeom prst="rect">
            <a:avLst/>
          </a:prstGeom>
        </p:spPr>
      </p:pic>
    </p:spTree>
    <p:extLst>
      <p:ext uri="{BB962C8B-B14F-4D97-AF65-F5344CB8AC3E}">
        <p14:creationId xmlns:p14="http://schemas.microsoft.com/office/powerpoint/2010/main" val="41805107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a:t>Simplification de l’offre TPE sante</a:t>
            </a:r>
          </a:p>
        </p:txBody>
      </p:sp>
      <p:pic>
        <p:nvPicPr>
          <p:cNvPr id="4" name="Image 3"/>
          <p:cNvPicPr>
            <a:picLocks noChangeAspect="1"/>
          </p:cNvPicPr>
          <p:nvPr/>
        </p:nvPicPr>
        <p:blipFill>
          <a:blip r:embed="rId2"/>
          <a:stretch>
            <a:fillRect/>
          </a:stretch>
        </p:blipFill>
        <p:spPr>
          <a:xfrm>
            <a:off x="203893" y="1089025"/>
            <a:ext cx="8411749" cy="4944165"/>
          </a:xfrm>
          <a:prstGeom prst="rect">
            <a:avLst/>
          </a:prstGeom>
        </p:spPr>
      </p:pic>
    </p:spTree>
    <p:extLst>
      <p:ext uri="{BB962C8B-B14F-4D97-AF65-F5344CB8AC3E}">
        <p14:creationId xmlns:p14="http://schemas.microsoft.com/office/powerpoint/2010/main" val="13354029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34543" y="1079935"/>
            <a:ext cx="8653045" cy="5267529"/>
          </a:xfrm>
        </p:spPr>
        <p:txBody>
          <a:bodyPr>
            <a:normAutofit fontScale="85000" lnSpcReduction="20000"/>
          </a:bodyPr>
          <a:lstStyle/>
          <a:p>
            <a:pPr>
              <a:buFont typeface="Wingdings" panose="05000000000000000000" pitchFamily="2" charset="2"/>
              <a:buChar char="q"/>
            </a:pPr>
            <a:r>
              <a:rPr lang="fr-FR" sz="1700" b="1" dirty="0"/>
              <a:t>Installations </a:t>
            </a:r>
            <a:endParaRPr lang="fr-FR" sz="1700" dirty="0"/>
          </a:p>
          <a:p>
            <a:pPr lvl="1">
              <a:buClr>
                <a:srgbClr val="C00000"/>
              </a:buClr>
              <a:buFont typeface="Wingdings" panose="05000000000000000000" pitchFamily="2" charset="2"/>
              <a:buChar char="§"/>
            </a:pPr>
            <a:r>
              <a:rPr lang="fr-FR" sz="1700" dirty="0"/>
              <a:t>Livraison par transporteur en standard incluse dans le loyer </a:t>
            </a:r>
          </a:p>
          <a:p>
            <a:pPr lvl="1">
              <a:buClr>
                <a:srgbClr val="C00000"/>
              </a:buClr>
              <a:buFont typeface="Wingdings" panose="05000000000000000000" pitchFamily="2" charset="2"/>
              <a:buChar char="§"/>
            </a:pPr>
            <a:r>
              <a:rPr lang="fr-FR" sz="1700" dirty="0"/>
              <a:t>Installation sur site en option (incluse pour les offres CE </a:t>
            </a:r>
            <a:r>
              <a:rPr lang="fr-FR" sz="1700" dirty="0" err="1"/>
              <a:t>boost</a:t>
            </a:r>
            <a:r>
              <a:rPr lang="fr-FR" sz="1700" dirty="0"/>
              <a:t> </a:t>
            </a:r>
            <a:r>
              <a:rPr lang="fr-FR" sz="1700" dirty="0" err="1"/>
              <a:t>Pay</a:t>
            </a:r>
            <a:r>
              <a:rPr lang="fr-FR" sz="1700" dirty="0"/>
              <a:t> Business) : 99 € HT </a:t>
            </a:r>
          </a:p>
          <a:p>
            <a:pPr lvl="1">
              <a:buClr>
                <a:srgbClr val="C00000"/>
              </a:buClr>
              <a:buFont typeface="Wingdings" panose="05000000000000000000" pitchFamily="2" charset="2"/>
              <a:buChar char="§"/>
            </a:pPr>
            <a:r>
              <a:rPr lang="fr-FR" sz="1700" dirty="0"/>
              <a:t>Engagements NP : 	</a:t>
            </a:r>
          </a:p>
          <a:p>
            <a:pPr lvl="2">
              <a:buClr>
                <a:srgbClr val="C00000"/>
              </a:buClr>
              <a:buFont typeface="Arial" panose="020B0604020202020204" pitchFamily="34" charset="0"/>
              <a:buChar char="•"/>
            </a:pPr>
            <a:r>
              <a:rPr lang="fr-FR" sz="1700" dirty="0"/>
              <a:t>Pré-appel à J+3 maximum </a:t>
            </a:r>
          </a:p>
          <a:p>
            <a:pPr lvl="2">
              <a:buClr>
                <a:srgbClr val="C00000"/>
              </a:buClr>
              <a:buFont typeface="Arial" panose="020B0604020202020204" pitchFamily="34" charset="0"/>
              <a:buChar char="•"/>
            </a:pPr>
            <a:r>
              <a:rPr lang="fr-FR" sz="1700" dirty="0"/>
              <a:t>Livraison à J+5 maximum </a:t>
            </a:r>
          </a:p>
          <a:p>
            <a:endParaRPr lang="fr-FR" sz="1700" dirty="0"/>
          </a:p>
          <a:p>
            <a:pPr>
              <a:buFont typeface="Wingdings" panose="05000000000000000000" pitchFamily="2" charset="2"/>
              <a:buChar char="q"/>
            </a:pPr>
            <a:r>
              <a:rPr lang="fr-FR" sz="1700" b="1" dirty="0"/>
              <a:t>SAV </a:t>
            </a:r>
            <a:endParaRPr lang="fr-FR" sz="1700" dirty="0"/>
          </a:p>
          <a:p>
            <a:pPr lvl="1">
              <a:buClr>
                <a:srgbClr val="C00000"/>
              </a:buClr>
              <a:buFont typeface="Wingdings" panose="05000000000000000000" pitchFamily="2" charset="2"/>
              <a:buChar char="§"/>
            </a:pPr>
            <a:r>
              <a:rPr lang="fr-FR" sz="1700" dirty="0"/>
              <a:t>Assistance Technique Téléphonique (ATT) disponible du lundi au samedi de 8h à 20 h via un numéro cristal</a:t>
            </a:r>
          </a:p>
          <a:p>
            <a:pPr marL="0" indent="0">
              <a:buNone/>
            </a:pPr>
            <a:endParaRPr lang="fr-FR" sz="1700" dirty="0"/>
          </a:p>
          <a:p>
            <a:pPr marL="0" indent="0">
              <a:buNone/>
            </a:pPr>
            <a:endParaRPr lang="fr-FR" sz="1700" dirty="0"/>
          </a:p>
          <a:p>
            <a:pPr marL="0" indent="0">
              <a:buNone/>
            </a:pPr>
            <a:endParaRPr lang="fr-FR" sz="1700" dirty="0"/>
          </a:p>
          <a:p>
            <a:pPr marL="0" indent="0">
              <a:buNone/>
            </a:pPr>
            <a:endParaRPr lang="fr-FR" sz="1700" dirty="0"/>
          </a:p>
          <a:p>
            <a:pPr lvl="1">
              <a:buClr>
                <a:srgbClr val="C00000"/>
              </a:buClr>
              <a:buFont typeface="Wingdings" panose="05000000000000000000" pitchFamily="2" charset="2"/>
              <a:buChar char="§"/>
            </a:pPr>
            <a:r>
              <a:rPr lang="fr-FR" sz="1700" dirty="0"/>
              <a:t>Echanges de matériels : dépannage par transporteur (standard) :</a:t>
            </a:r>
          </a:p>
          <a:p>
            <a:pPr lvl="2">
              <a:buClr>
                <a:srgbClr val="C00000"/>
              </a:buClr>
              <a:buFont typeface="Arial" panose="020B0604020202020204" pitchFamily="34" charset="0"/>
              <a:buChar char="•"/>
            </a:pPr>
            <a:r>
              <a:rPr lang="fr-FR" sz="1700" dirty="0"/>
              <a:t>J+1 ouvrable si appel du client avant 18H00 du lundi au vendredi </a:t>
            </a:r>
          </a:p>
          <a:p>
            <a:pPr lvl="2">
              <a:buClr>
                <a:srgbClr val="C00000"/>
              </a:buClr>
              <a:buFont typeface="Arial" panose="020B0604020202020204" pitchFamily="34" charset="0"/>
              <a:buChar char="•"/>
            </a:pPr>
            <a:r>
              <a:rPr lang="fr-FR" sz="1700" dirty="0"/>
              <a:t>Si appel du client le samedi avant 16H, dépannage le lundi </a:t>
            </a:r>
          </a:p>
          <a:p>
            <a:endParaRPr lang="fr-FR" sz="1700" dirty="0"/>
          </a:p>
          <a:p>
            <a:pPr lvl="1">
              <a:buClr>
                <a:srgbClr val="C00000"/>
              </a:buClr>
              <a:buFont typeface="Wingdings" panose="05000000000000000000" pitchFamily="2" charset="2"/>
              <a:buChar char="§"/>
            </a:pPr>
            <a:r>
              <a:rPr lang="fr-FR" sz="1700" dirty="0"/>
              <a:t>Dépannage par technicien sur site (OPTION) : 3,5 € HT/mois ou à l’acte : 130 € HT o </a:t>
            </a:r>
          </a:p>
          <a:p>
            <a:pPr lvl="2">
              <a:buClr>
                <a:srgbClr val="C00000"/>
              </a:buClr>
              <a:buFont typeface="Arial" panose="020B0604020202020204" pitchFamily="34" charset="0"/>
              <a:buChar char="•"/>
            </a:pPr>
            <a:r>
              <a:rPr lang="fr-FR" sz="1700" dirty="0"/>
              <a:t>J+1 ouvrable si appel du client avant 18H00 du lundi au vendredi </a:t>
            </a:r>
          </a:p>
          <a:p>
            <a:pPr lvl="2">
              <a:buClr>
                <a:srgbClr val="C00000"/>
              </a:buClr>
              <a:buFont typeface="Arial" panose="020B0604020202020204" pitchFamily="34" charset="0"/>
              <a:buChar char="•"/>
            </a:pPr>
            <a:r>
              <a:rPr lang="fr-FR" sz="1700" dirty="0"/>
              <a:t>Si appel du client le samedi avant 16H, dépannage le lundi </a:t>
            </a:r>
          </a:p>
          <a:p>
            <a:pPr marL="0" indent="0">
              <a:buNone/>
            </a:pPr>
            <a:endParaRPr lang="fr-FR" sz="1700" dirty="0"/>
          </a:p>
          <a:p>
            <a:pPr>
              <a:buFont typeface="Wingdings" panose="05000000000000000000" pitchFamily="2" charset="2"/>
              <a:buChar char="q"/>
            </a:pPr>
            <a:r>
              <a:rPr lang="fr-FR" sz="1700" b="1" dirty="0"/>
              <a:t>Autre service (offres TPE Premium et CE </a:t>
            </a:r>
            <a:r>
              <a:rPr lang="fr-FR" sz="1700" b="1" dirty="0" err="1"/>
              <a:t>boost</a:t>
            </a:r>
            <a:r>
              <a:rPr lang="fr-FR" sz="1700" b="1" dirty="0"/>
              <a:t> </a:t>
            </a:r>
            <a:r>
              <a:rPr lang="fr-FR" sz="1700" b="1" dirty="0" err="1"/>
              <a:t>Pay</a:t>
            </a:r>
            <a:r>
              <a:rPr lang="fr-FR" sz="1700" b="1" dirty="0"/>
              <a:t> Business) </a:t>
            </a:r>
          </a:p>
          <a:p>
            <a:pPr lvl="1">
              <a:buClr>
                <a:srgbClr val="C00000"/>
              </a:buClr>
              <a:buFont typeface="Wingdings" panose="05000000000000000000" pitchFamily="2" charset="2"/>
              <a:buChar char="§"/>
            </a:pPr>
            <a:r>
              <a:rPr lang="fr-FR" sz="1700" dirty="0"/>
              <a:t>Un portail </a:t>
            </a:r>
            <a:r>
              <a:rPr lang="fr-FR" sz="1700" b="1" dirty="0"/>
              <a:t>www.ce-boost-pay.fr </a:t>
            </a:r>
            <a:r>
              <a:rPr lang="fr-FR" sz="1700" dirty="0"/>
              <a:t>mettant à disposition les guides de démarrage et d’utilisation, une rubrique Aide (FAQ) et des astuces rapides </a:t>
            </a:r>
          </a:p>
          <a:p>
            <a:endParaRPr lang="fr-FR" dirty="0"/>
          </a:p>
          <a:p>
            <a:endParaRPr lang="fr-FR" dirty="0"/>
          </a:p>
          <a:p>
            <a:pPr marL="0" indent="0">
              <a:buNone/>
            </a:pPr>
            <a:endParaRPr lang="fr-FR" dirty="0"/>
          </a:p>
          <a:p>
            <a:endParaRPr lang="fr-FR" dirty="0"/>
          </a:p>
          <a:p>
            <a:endParaRPr lang="fr-FR" dirty="0"/>
          </a:p>
        </p:txBody>
      </p:sp>
      <p:sp>
        <p:nvSpPr>
          <p:cNvPr id="3" name="Titre 2"/>
          <p:cNvSpPr>
            <a:spLocks noGrp="1"/>
          </p:cNvSpPr>
          <p:nvPr>
            <p:ph type="title"/>
          </p:nvPr>
        </p:nvSpPr>
        <p:spPr/>
        <p:txBody>
          <a:bodyPr/>
          <a:lstStyle/>
          <a:p>
            <a:pPr algn="r"/>
            <a:r>
              <a:rPr lang="fr-FR" dirty="0"/>
              <a:t>PROCESS INSTALLATION TPE</a:t>
            </a:r>
          </a:p>
        </p:txBody>
      </p:sp>
      <p:grpSp>
        <p:nvGrpSpPr>
          <p:cNvPr id="8" name="Groupe 7"/>
          <p:cNvGrpSpPr/>
          <p:nvPr/>
        </p:nvGrpSpPr>
        <p:grpSpPr>
          <a:xfrm>
            <a:off x="1482501" y="3071636"/>
            <a:ext cx="6632946" cy="917477"/>
            <a:chOff x="1537660" y="3434524"/>
            <a:chExt cx="6632946" cy="917477"/>
          </a:xfrm>
        </p:grpSpPr>
        <p:pic>
          <p:nvPicPr>
            <p:cNvPr id="4" name="Image 3"/>
            <p:cNvPicPr>
              <a:picLocks noChangeAspect="1"/>
            </p:cNvPicPr>
            <p:nvPr/>
          </p:nvPicPr>
          <p:blipFill>
            <a:blip r:embed="rId2"/>
            <a:stretch>
              <a:fillRect/>
            </a:stretch>
          </p:blipFill>
          <p:spPr>
            <a:xfrm>
              <a:off x="1661390" y="3683336"/>
              <a:ext cx="2381582" cy="573398"/>
            </a:xfrm>
            <a:prstGeom prst="rect">
              <a:avLst/>
            </a:prstGeom>
          </p:spPr>
        </p:pic>
        <p:pic>
          <p:nvPicPr>
            <p:cNvPr id="5" name="Image 4"/>
            <p:cNvPicPr>
              <a:picLocks noChangeAspect="1"/>
            </p:cNvPicPr>
            <p:nvPr/>
          </p:nvPicPr>
          <p:blipFill>
            <a:blip r:embed="rId3"/>
            <a:stretch>
              <a:fillRect/>
            </a:stretch>
          </p:blipFill>
          <p:spPr>
            <a:xfrm>
              <a:off x="5619837" y="3704922"/>
              <a:ext cx="2189433" cy="647079"/>
            </a:xfrm>
            <a:prstGeom prst="rect">
              <a:avLst/>
            </a:prstGeom>
          </p:spPr>
        </p:pic>
        <p:sp>
          <p:nvSpPr>
            <p:cNvPr id="6" name="Rectangle 5"/>
            <p:cNvSpPr/>
            <p:nvPr/>
          </p:nvSpPr>
          <p:spPr>
            <a:xfrm>
              <a:off x="5258502" y="3436525"/>
              <a:ext cx="2912104" cy="268398"/>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TPE Premium et CE </a:t>
              </a:r>
              <a:r>
                <a:rPr lang="fr-FR" sz="1400" dirty="0" err="1">
                  <a:solidFill>
                    <a:schemeClr val="tx1"/>
                  </a:solidFill>
                </a:rPr>
                <a:t>Boost</a:t>
              </a:r>
              <a:r>
                <a:rPr lang="fr-FR" sz="1400" dirty="0">
                  <a:solidFill>
                    <a:schemeClr val="tx1"/>
                  </a:solidFill>
                </a:rPr>
                <a:t> </a:t>
              </a:r>
              <a:r>
                <a:rPr lang="fr-FR" sz="1400" dirty="0" err="1">
                  <a:solidFill>
                    <a:schemeClr val="tx1"/>
                  </a:solidFill>
                </a:rPr>
                <a:t>Pay</a:t>
              </a:r>
              <a:r>
                <a:rPr lang="fr-FR" sz="1400" dirty="0">
                  <a:solidFill>
                    <a:schemeClr val="tx1"/>
                  </a:solidFill>
                </a:rPr>
                <a:t> Business</a:t>
              </a:r>
            </a:p>
          </p:txBody>
        </p:sp>
        <p:sp>
          <p:nvSpPr>
            <p:cNvPr id="7" name="Rectangle 6"/>
            <p:cNvSpPr/>
            <p:nvPr/>
          </p:nvSpPr>
          <p:spPr>
            <a:xfrm>
              <a:off x="1537660" y="3434524"/>
              <a:ext cx="2629041" cy="248812"/>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TPE (Hors Premium)</a:t>
              </a:r>
            </a:p>
          </p:txBody>
        </p:sp>
      </p:grpSp>
    </p:spTree>
    <p:extLst>
      <p:ext uri="{BB962C8B-B14F-4D97-AF65-F5344CB8AC3E}">
        <p14:creationId xmlns:p14="http://schemas.microsoft.com/office/powerpoint/2010/main" val="10207595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8"/>
            <a:ext cx="8542338" cy="5297385"/>
          </a:xfrm>
        </p:spPr>
        <p:txBody>
          <a:bodyPr>
            <a:normAutofit fontScale="77500" lnSpcReduction="20000"/>
          </a:bodyPr>
          <a:lstStyle/>
          <a:p>
            <a:pPr>
              <a:buFont typeface="Wingdings" panose="05000000000000000000" pitchFamily="2" charset="2"/>
              <a:buChar char="q"/>
            </a:pPr>
            <a:r>
              <a:rPr lang="fr-FR" b="1" dirty="0"/>
              <a:t>Rappel de la problématique :</a:t>
            </a:r>
          </a:p>
          <a:p>
            <a:pPr>
              <a:buFont typeface="Wingdings" panose="05000000000000000000" pitchFamily="2" charset="2"/>
              <a:buChar char="q"/>
            </a:pPr>
            <a:endParaRPr lang="fr-FR" dirty="0"/>
          </a:p>
          <a:p>
            <a:pPr lvl="1">
              <a:buClr>
                <a:srgbClr val="C00000"/>
              </a:buClr>
              <a:buFont typeface="Wingdings" panose="05000000000000000000" pitchFamily="2" charset="2"/>
              <a:buChar char="§"/>
            </a:pPr>
            <a:r>
              <a:rPr lang="fr-FR" dirty="0"/>
              <a:t>Le contrat de location n’est ni cessible, ni transférable. </a:t>
            </a:r>
          </a:p>
          <a:p>
            <a:pPr lvl="1">
              <a:buClr>
                <a:srgbClr val="C00000"/>
              </a:buClr>
              <a:buFont typeface="Wingdings" panose="05000000000000000000" pitchFamily="2" charset="2"/>
              <a:buChar char="§"/>
            </a:pPr>
            <a:r>
              <a:rPr lang="fr-FR" dirty="0"/>
              <a:t>Lors d’un changement de Raison Sociale (ex : passage à une autre activité) ou de la reprise du fonds de commerce par un membre de la famille ou de la vente dudit fonds de commerce à un tiers, un nouveau contrat monétique est créé avec les références de la nouvelle entité. Dans ce type de situation, il est parfois demandé par l’Etablissement bancaire que le « repreneur » (nouvelle entité) conserve le TPE du « cédant » (ancienne entité), par commodité, et pour éviter la facturation des Indemnités de Rupture Anticipée déclenchée par la restitution de l’équipement. </a:t>
            </a:r>
          </a:p>
          <a:p>
            <a:pPr lvl="1">
              <a:buClr>
                <a:srgbClr val="C00000"/>
              </a:buClr>
              <a:buFont typeface="Wingdings" panose="05000000000000000000" pitchFamily="2" charset="2"/>
              <a:buChar char="§"/>
            </a:pPr>
            <a:r>
              <a:rPr lang="fr-FR" dirty="0"/>
              <a:t>Répondre à cette demande nécessite de faire signer au « repreneur » un contrat de location incluant toutes les caractéristiques du TPE du « cédant » (modèle, date d’effet du contrat initial, montant des loyers, logiciels). Ce contrat de location n’existe pas. </a:t>
            </a:r>
          </a:p>
          <a:p>
            <a:pPr lvl="1">
              <a:buFont typeface="Wingdings" panose="05000000000000000000" pitchFamily="2" charset="2"/>
              <a:buChar char="§"/>
            </a:pPr>
            <a:endParaRPr lang="fr-FR" dirty="0"/>
          </a:p>
          <a:p>
            <a:pPr lvl="1">
              <a:buFont typeface="Wingdings" panose="05000000000000000000" pitchFamily="2" charset="2"/>
              <a:buChar char="§"/>
            </a:pPr>
            <a:endParaRPr lang="fr-FR" dirty="0"/>
          </a:p>
          <a:p>
            <a:pPr>
              <a:buFont typeface="Wingdings" panose="05000000000000000000" pitchFamily="2" charset="2"/>
              <a:buChar char="q"/>
            </a:pPr>
            <a:r>
              <a:rPr lang="fr-FR" b="1" dirty="0"/>
              <a:t>Nouveau </a:t>
            </a:r>
            <a:r>
              <a:rPr lang="fr-FR" b="1" dirty="0" err="1"/>
              <a:t>process</a:t>
            </a:r>
            <a:r>
              <a:rPr lang="fr-FR" b="1" dirty="0"/>
              <a:t> proposé : </a:t>
            </a:r>
          </a:p>
          <a:p>
            <a:pPr>
              <a:buFont typeface="Wingdings" panose="05000000000000000000" pitchFamily="2" charset="2"/>
              <a:buChar char="q"/>
            </a:pPr>
            <a:endParaRPr lang="fr-FR" dirty="0"/>
          </a:p>
          <a:p>
            <a:pPr lvl="1">
              <a:buClr>
                <a:srgbClr val="C00000"/>
              </a:buClr>
              <a:buFont typeface="Wingdings" panose="05000000000000000000" pitchFamily="2" charset="2"/>
              <a:buChar char="§"/>
            </a:pPr>
            <a:r>
              <a:rPr lang="fr-FR" dirty="0"/>
              <a:t>Pour apporter une résolution contractuelle et une solution financière satisfaisante à l’ensemble des parties, Natixis </a:t>
            </a:r>
            <a:r>
              <a:rPr lang="fr-FR" dirty="0" err="1"/>
              <a:t>Payment</a:t>
            </a:r>
            <a:r>
              <a:rPr lang="fr-FR" dirty="0"/>
              <a:t> Solutions propose le </a:t>
            </a:r>
            <a:r>
              <a:rPr lang="fr-FR" dirty="0" err="1"/>
              <a:t>process</a:t>
            </a:r>
            <a:r>
              <a:rPr lang="fr-FR" dirty="0"/>
              <a:t> suivant : </a:t>
            </a:r>
          </a:p>
          <a:p>
            <a:pPr marL="457200" lvl="1" indent="0">
              <a:buNone/>
            </a:pPr>
            <a:r>
              <a:rPr lang="fr-FR" dirty="0"/>
              <a:t>	• </a:t>
            </a:r>
            <a:r>
              <a:rPr lang="fr-FR" b="1" dirty="0"/>
              <a:t>Pour le « repreneur », </a:t>
            </a:r>
            <a:r>
              <a:rPr lang="fr-FR" dirty="0"/>
              <a:t>la commande d’un TPE effectuée en fonction des offres en présence et selon les procédures en vigueur lui 	permettant de recevoir un équipement neuf de son choix. </a:t>
            </a:r>
          </a:p>
          <a:p>
            <a:pPr lvl="1">
              <a:buFont typeface="Wingdings" panose="05000000000000000000" pitchFamily="2" charset="2"/>
              <a:buChar char="§"/>
            </a:pPr>
            <a:endParaRPr lang="fr-FR" dirty="0"/>
          </a:p>
          <a:p>
            <a:pPr marL="457200" lvl="1" indent="0">
              <a:buNone/>
            </a:pPr>
            <a:r>
              <a:rPr lang="fr-FR" dirty="0"/>
              <a:t>	• </a:t>
            </a:r>
            <a:r>
              <a:rPr lang="fr-FR" b="1" dirty="0"/>
              <a:t>Pour le « cédant », </a:t>
            </a:r>
            <a:r>
              <a:rPr lang="fr-FR" dirty="0"/>
              <a:t>la clôture du contrat de location de TPE avec restitution du matériel également effectuée selon les procédures 	en vigueur en renseignant le commentaire suivant dans l’OSC : </a:t>
            </a:r>
            <a:r>
              <a:rPr lang="fr-FR" b="1" dirty="0"/>
              <a:t>« Reprise d’activité par une autre entité contrat CB n° </a:t>
            </a:r>
            <a:r>
              <a:rPr lang="fr-FR" b="1" dirty="0" err="1"/>
              <a:t>xxxxxxx</a:t>
            </a:r>
            <a:r>
              <a:rPr lang="fr-FR" b="1" dirty="0"/>
              <a:t>. 	Indemnité de 49 € à la place des IRA »</a:t>
            </a:r>
            <a:r>
              <a:rPr lang="fr-FR" dirty="0"/>
              <a:t>. En effet, pour éviter au « cédant » d’avoir à supporter le coût des Indemnités de Rupture 	Anticipée, et afin de limiter la perte financière due à cette absence de facturation, Natixis </a:t>
            </a:r>
            <a:r>
              <a:rPr lang="fr-FR" dirty="0" err="1"/>
              <a:t>Payment</a:t>
            </a:r>
            <a:r>
              <a:rPr lang="fr-FR" dirty="0"/>
              <a:t> Solutions prélèvera en lieu et place 	une indemnité de 49 € HT, à l’identique de celle pratiquée dans le cas d’un changement de TPE. </a:t>
            </a:r>
          </a:p>
          <a:p>
            <a:pPr lvl="1">
              <a:buFont typeface="Wingdings" panose="05000000000000000000" pitchFamily="2" charset="2"/>
              <a:buChar char="§"/>
            </a:pPr>
            <a:endParaRPr lang="fr-FR" dirty="0"/>
          </a:p>
          <a:p>
            <a:pPr marL="457200" lvl="1" indent="0">
              <a:buNone/>
            </a:pPr>
            <a:r>
              <a:rPr lang="fr-FR" b="1" dirty="0"/>
              <a:t>NB : </a:t>
            </a:r>
            <a:r>
              <a:rPr lang="fr-FR" dirty="0"/>
              <a:t>Il est important de bien renseigner ce commentaire dans l’OSC pour permettre aux équipes de Natixis </a:t>
            </a:r>
            <a:r>
              <a:rPr lang="fr-FR" dirty="0" err="1"/>
              <a:t>Payment</a:t>
            </a:r>
            <a:r>
              <a:rPr lang="fr-FR" dirty="0"/>
              <a:t> Solutions de procéder à la facturation de ce montant de 49 € HT et de contrôler qu’une commande de TPE a bien été réalisée sur le contrat CB du « repreneur », et ce, à la même adresse du Point De Vente. </a:t>
            </a:r>
          </a:p>
        </p:txBody>
      </p:sp>
      <p:sp>
        <p:nvSpPr>
          <p:cNvPr id="3" name="Titre 2"/>
          <p:cNvSpPr>
            <a:spLocks noGrp="1"/>
          </p:cNvSpPr>
          <p:nvPr>
            <p:ph type="title"/>
          </p:nvPr>
        </p:nvSpPr>
        <p:spPr/>
        <p:txBody>
          <a:bodyPr/>
          <a:lstStyle/>
          <a:p>
            <a:pPr algn="r"/>
            <a:r>
              <a:rPr lang="fr-FR" dirty="0"/>
              <a:t>Nouveau </a:t>
            </a:r>
            <a:r>
              <a:rPr lang="fr-FR" dirty="0" err="1"/>
              <a:t>process</a:t>
            </a:r>
            <a:r>
              <a:rPr lang="fr-FR" dirty="0"/>
              <a:t> pour le transfert de TPE </a:t>
            </a:r>
          </a:p>
        </p:txBody>
      </p:sp>
    </p:spTree>
    <p:extLst>
      <p:ext uri="{BB962C8B-B14F-4D97-AF65-F5344CB8AC3E}">
        <p14:creationId xmlns:p14="http://schemas.microsoft.com/office/powerpoint/2010/main" val="10934749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r"/>
            <a:r>
              <a:rPr lang="fr-FR" dirty="0"/>
              <a:t>Les offres pérennes 2021</a:t>
            </a:r>
          </a:p>
        </p:txBody>
      </p:sp>
      <p:pic>
        <p:nvPicPr>
          <p:cNvPr id="4" name="Image 3"/>
          <p:cNvPicPr>
            <a:picLocks noChangeAspect="1"/>
          </p:cNvPicPr>
          <p:nvPr/>
        </p:nvPicPr>
        <p:blipFill>
          <a:blip r:embed="rId2"/>
          <a:stretch>
            <a:fillRect/>
          </a:stretch>
        </p:blipFill>
        <p:spPr>
          <a:xfrm>
            <a:off x="1" y="1089025"/>
            <a:ext cx="4483510" cy="4010585"/>
          </a:xfrm>
          <a:prstGeom prst="rect">
            <a:avLst/>
          </a:prstGeom>
        </p:spPr>
      </p:pic>
      <p:pic>
        <p:nvPicPr>
          <p:cNvPr id="5" name="Image 4"/>
          <p:cNvPicPr>
            <a:picLocks noChangeAspect="1"/>
          </p:cNvPicPr>
          <p:nvPr/>
        </p:nvPicPr>
        <p:blipFill>
          <a:blip r:embed="rId3"/>
          <a:stretch>
            <a:fillRect/>
          </a:stretch>
        </p:blipFill>
        <p:spPr>
          <a:xfrm>
            <a:off x="4483511" y="1089025"/>
            <a:ext cx="4349263" cy="3055760"/>
          </a:xfrm>
          <a:prstGeom prst="rect">
            <a:avLst/>
          </a:prstGeom>
        </p:spPr>
      </p:pic>
      <p:pic>
        <p:nvPicPr>
          <p:cNvPr id="6" name="Image 5"/>
          <p:cNvPicPr>
            <a:picLocks noChangeAspect="1"/>
          </p:cNvPicPr>
          <p:nvPr/>
        </p:nvPicPr>
        <p:blipFill>
          <a:blip r:embed="rId4"/>
          <a:stretch>
            <a:fillRect/>
          </a:stretch>
        </p:blipFill>
        <p:spPr>
          <a:xfrm>
            <a:off x="2700791" y="4035367"/>
            <a:ext cx="6308964" cy="2128486"/>
          </a:xfrm>
          <a:prstGeom prst="rect">
            <a:avLst/>
          </a:prstGeom>
        </p:spPr>
      </p:pic>
    </p:spTree>
    <p:extLst>
      <p:ext uri="{BB962C8B-B14F-4D97-AF65-F5344CB8AC3E}">
        <p14:creationId xmlns:p14="http://schemas.microsoft.com/office/powerpoint/2010/main" val="2699702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6260" y="1089025"/>
            <a:ext cx="8701171" cy="5143333"/>
          </a:xfrm>
        </p:spPr>
        <p:txBody>
          <a:bodyPr>
            <a:noAutofit/>
          </a:bodyPr>
          <a:lstStyle/>
          <a:p>
            <a:pPr>
              <a:buFont typeface="Wingdings" panose="05000000000000000000" pitchFamily="2" charset="2"/>
              <a:buChar char="q"/>
            </a:pPr>
            <a:r>
              <a:rPr lang="fr-FR" sz="1600" dirty="0" err="1" smtClean="0"/>
              <a:t>Natixis</a:t>
            </a:r>
            <a:r>
              <a:rPr lang="fr-FR" sz="1600" dirty="0" smtClean="0"/>
              <a:t> </a:t>
            </a:r>
            <a:r>
              <a:rPr lang="fr-FR" sz="1600" dirty="0" err="1" smtClean="0"/>
              <a:t>Payment</a:t>
            </a:r>
            <a:r>
              <a:rPr lang="fr-FR" sz="1600" dirty="0" smtClean="0"/>
              <a:t> met à disposition des Caisses </a:t>
            </a:r>
            <a:r>
              <a:rPr lang="fr-FR" sz="1600" b="1" dirty="0" smtClean="0"/>
              <a:t>une</a:t>
            </a:r>
            <a:r>
              <a:rPr lang="fr-FR" sz="1600" b="1" dirty="0" smtClean="0"/>
              <a:t> enveloppe commerciale </a:t>
            </a:r>
            <a:r>
              <a:rPr lang="fr-FR" sz="1600" dirty="0" smtClean="0"/>
              <a:t>à utiliser </a:t>
            </a:r>
            <a:r>
              <a:rPr lang="fr-FR" sz="1600" dirty="0" smtClean="0"/>
              <a:t>comme </a:t>
            </a:r>
            <a:r>
              <a:rPr lang="fr-FR" sz="1600" dirty="0" smtClean="0"/>
              <a:t>suit:</a:t>
            </a:r>
            <a:endParaRPr lang="fr-FR" sz="1600" dirty="0" smtClean="0"/>
          </a:p>
          <a:p>
            <a:pPr lvl="2">
              <a:buClr>
                <a:srgbClr val="C00000"/>
              </a:buClr>
              <a:buFont typeface="Wingdings" panose="05000000000000000000" pitchFamily="2" charset="2"/>
              <a:buChar char="§"/>
            </a:pPr>
            <a:r>
              <a:rPr lang="fr-FR" dirty="0" smtClean="0"/>
              <a:t>Prise </a:t>
            </a:r>
            <a:r>
              <a:rPr lang="fr-FR" dirty="0" smtClean="0"/>
              <a:t>en charge de mensualités de loyer de TPE pour compenser le manque/l’absence d’activité </a:t>
            </a:r>
            <a:endParaRPr lang="fr-FR" dirty="0" smtClean="0"/>
          </a:p>
          <a:p>
            <a:pPr lvl="2">
              <a:buClr>
                <a:srgbClr val="C00000"/>
              </a:buClr>
              <a:buFont typeface="Wingdings" panose="05000000000000000000" pitchFamily="2" charset="2"/>
              <a:buChar char="§"/>
            </a:pPr>
            <a:endParaRPr lang="fr-FR" dirty="0" smtClean="0"/>
          </a:p>
          <a:p>
            <a:pPr lvl="2">
              <a:buClr>
                <a:srgbClr val="C00000"/>
              </a:buClr>
              <a:buFont typeface="Wingdings" panose="05000000000000000000" pitchFamily="2" charset="2"/>
              <a:buChar char="§"/>
            </a:pPr>
            <a:r>
              <a:rPr lang="fr-FR" dirty="0" smtClean="0"/>
              <a:t>Prise </a:t>
            </a:r>
            <a:r>
              <a:rPr lang="fr-FR" dirty="0"/>
              <a:t>en charge des frais d’installation du logiciel CE </a:t>
            </a:r>
            <a:r>
              <a:rPr lang="fr-FR" dirty="0" err="1"/>
              <a:t>Bosst</a:t>
            </a:r>
            <a:r>
              <a:rPr lang="fr-FR" dirty="0"/>
              <a:t> </a:t>
            </a:r>
            <a:r>
              <a:rPr lang="fr-FR" dirty="0" err="1"/>
              <a:t>Fid</a:t>
            </a:r>
            <a:r>
              <a:rPr lang="fr-FR" dirty="0"/>
              <a:t> </a:t>
            </a:r>
            <a:r>
              <a:rPr lang="fr-FR" dirty="0" smtClean="0"/>
              <a:t>Analytique</a:t>
            </a:r>
          </a:p>
          <a:p>
            <a:pPr lvl="2">
              <a:buClr>
                <a:srgbClr val="C00000"/>
              </a:buClr>
              <a:buFont typeface="Wingdings" panose="05000000000000000000" pitchFamily="2" charset="2"/>
              <a:buChar char="§"/>
            </a:pPr>
            <a:endParaRPr lang="fr-FR" dirty="0"/>
          </a:p>
          <a:p>
            <a:pPr lvl="2">
              <a:buClr>
                <a:srgbClr val="C00000"/>
              </a:buClr>
              <a:buFont typeface="Wingdings" panose="05000000000000000000" pitchFamily="2" charset="2"/>
              <a:buChar char="§"/>
            </a:pPr>
            <a:r>
              <a:rPr lang="fr-FR" dirty="0" smtClean="0"/>
              <a:t>Prise </a:t>
            </a:r>
            <a:r>
              <a:rPr lang="fr-FR" dirty="0"/>
              <a:t>en charge des indemnités de rupture de contrat monétique à la concurrence pour mise en place du TPE chez nous</a:t>
            </a:r>
            <a:r>
              <a:rPr lang="fr-FR" dirty="0" smtClean="0"/>
              <a:t>,</a:t>
            </a:r>
          </a:p>
          <a:p>
            <a:pPr lvl="2">
              <a:buClr>
                <a:srgbClr val="C00000"/>
              </a:buClr>
              <a:buFont typeface="Wingdings" panose="05000000000000000000" pitchFamily="2" charset="2"/>
              <a:buChar char="§"/>
            </a:pPr>
            <a:endParaRPr lang="fr-FR" dirty="0"/>
          </a:p>
          <a:p>
            <a:pPr lvl="2">
              <a:buClr>
                <a:srgbClr val="C00000"/>
              </a:buClr>
              <a:buFont typeface="Wingdings" panose="05000000000000000000" pitchFamily="2" charset="2"/>
              <a:buChar char="§"/>
            </a:pPr>
            <a:r>
              <a:rPr lang="fr-FR" dirty="0" smtClean="0"/>
              <a:t>Demande </a:t>
            </a:r>
            <a:r>
              <a:rPr lang="fr-FR" dirty="0"/>
              <a:t>de prise en charge ponctuelle de l’une ou l’autre mensualité de loyer pour remporter l’affaire</a:t>
            </a:r>
            <a:r>
              <a:rPr lang="fr-FR" dirty="0" smtClean="0"/>
              <a:t>,</a:t>
            </a:r>
          </a:p>
          <a:p>
            <a:pPr lvl="2">
              <a:buClr>
                <a:srgbClr val="C00000"/>
              </a:buClr>
              <a:buFont typeface="Wingdings" panose="05000000000000000000" pitchFamily="2" charset="2"/>
              <a:buChar char="§"/>
            </a:pPr>
            <a:endParaRPr lang="fr-FR" dirty="0"/>
          </a:p>
          <a:p>
            <a:pPr lvl="2">
              <a:buClr>
                <a:srgbClr val="C00000"/>
              </a:buClr>
              <a:buFont typeface="Wingdings" panose="05000000000000000000" pitchFamily="2" charset="2"/>
              <a:buChar char="§"/>
            </a:pPr>
            <a:r>
              <a:rPr lang="fr-FR" dirty="0" smtClean="0"/>
              <a:t>Prise en charge des mensualité des loyers TPE pour compenser l’absence d’activité dû </a:t>
            </a:r>
            <a:r>
              <a:rPr lang="fr-FR" dirty="0" smtClean="0"/>
              <a:t>à la crise </a:t>
            </a:r>
            <a:r>
              <a:rPr lang="fr-FR" dirty="0" smtClean="0"/>
              <a:t>sanitaire</a:t>
            </a:r>
          </a:p>
          <a:p>
            <a:pPr lvl="2">
              <a:buClr>
                <a:srgbClr val="C00000"/>
              </a:buClr>
              <a:buFont typeface="Wingdings" panose="05000000000000000000" pitchFamily="2" charset="2"/>
              <a:buChar char="§"/>
            </a:pPr>
            <a:endParaRPr lang="fr-FR" dirty="0" smtClean="0"/>
          </a:p>
          <a:p>
            <a:pPr lvl="2">
              <a:buClr>
                <a:srgbClr val="C00000"/>
              </a:buClr>
              <a:buFont typeface="Wingdings" panose="05000000000000000000" pitchFamily="2" charset="2"/>
              <a:buChar char="§"/>
            </a:pPr>
            <a:r>
              <a:rPr lang="fr-FR" dirty="0"/>
              <a:t>P</a:t>
            </a:r>
            <a:r>
              <a:rPr lang="fr-FR" dirty="0" smtClean="0"/>
              <a:t>rise </a:t>
            </a:r>
            <a:r>
              <a:rPr lang="fr-FR" dirty="0" smtClean="0"/>
              <a:t>en charge de l’installation d’un logiciel</a:t>
            </a:r>
            <a:r>
              <a:rPr lang="fr-FR" dirty="0" smtClean="0"/>
              <a:t>…</a:t>
            </a:r>
            <a:endParaRPr lang="fr-FR" dirty="0" smtClean="0"/>
          </a:p>
          <a:p>
            <a:pPr marL="914400" lvl="2" indent="0">
              <a:buClr>
                <a:schemeClr val="bg1">
                  <a:lumMod val="50000"/>
                </a:schemeClr>
              </a:buClr>
              <a:buNone/>
            </a:pPr>
            <a:endParaRPr lang="fr-FR" dirty="0" smtClean="0"/>
          </a:p>
          <a:p>
            <a:pPr marL="0" indent="0" algn="ctr">
              <a:buNone/>
            </a:pPr>
            <a:r>
              <a:rPr lang="fr-FR" sz="1600" dirty="0" smtClean="0"/>
              <a:t>Faire remonter vos demandes en précisant le nom de la DR, le nom du client, le numéro de contrat concerné, le montant, la raison de la demande et le RIB sur </a:t>
            </a:r>
            <a:r>
              <a:rPr lang="fr-FR" sz="1600" b="1" dirty="0" smtClean="0"/>
              <a:t>la boite cegee-b-rm-professionnels@cegee.caisse-epargne.fr</a:t>
            </a:r>
            <a:endParaRPr lang="fr-FR" sz="1600" b="1" dirty="0"/>
          </a:p>
        </p:txBody>
      </p:sp>
      <p:sp>
        <p:nvSpPr>
          <p:cNvPr id="3" name="Titre 2"/>
          <p:cNvSpPr>
            <a:spLocks noGrp="1"/>
          </p:cNvSpPr>
          <p:nvPr>
            <p:ph type="title"/>
          </p:nvPr>
        </p:nvSpPr>
        <p:spPr/>
        <p:txBody>
          <a:bodyPr>
            <a:noAutofit/>
          </a:bodyPr>
          <a:lstStyle/>
          <a:p>
            <a:pPr algn="r"/>
            <a:r>
              <a:rPr lang="fr-FR" sz="2400" dirty="0" smtClean="0"/>
              <a:t>L’ enveloppes commerciale NPS  a notre disposition</a:t>
            </a:r>
            <a:endParaRPr lang="fr-FR" sz="2400" dirty="0"/>
          </a:p>
        </p:txBody>
      </p:sp>
    </p:spTree>
    <p:extLst>
      <p:ext uri="{BB962C8B-B14F-4D97-AF65-F5344CB8AC3E}">
        <p14:creationId xmlns:p14="http://schemas.microsoft.com/office/powerpoint/2010/main" val="39099161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2058925"/>
            <a:ext cx="8761329" cy="4474222"/>
          </a:xfrm>
        </p:spPr>
        <p:txBody>
          <a:bodyPr>
            <a:noAutofit/>
          </a:bodyPr>
          <a:lstStyle/>
          <a:p>
            <a:pPr>
              <a:buFont typeface="Wingdings" panose="05000000000000000000" pitchFamily="2" charset="2"/>
              <a:buChar char="q"/>
            </a:pPr>
            <a:r>
              <a:rPr lang="fr-FR" sz="1300" b="1" dirty="0"/>
              <a:t>En cas de changement de matériel </a:t>
            </a:r>
            <a:r>
              <a:rPr lang="fr-FR" sz="1300" dirty="0"/>
              <a:t>:</a:t>
            </a:r>
          </a:p>
          <a:p>
            <a:pPr lvl="1">
              <a:buClr>
                <a:srgbClr val="C00000"/>
              </a:buClr>
              <a:buFont typeface="Wingdings" panose="05000000000000000000" pitchFamily="2" charset="2"/>
              <a:buChar char="§"/>
            </a:pPr>
            <a:r>
              <a:rPr lang="fr-FR" sz="1300" dirty="0"/>
              <a:t>Il se traduit par la résiliation de l’ancien contrat de location puis l’ouverture d’un nouveau contrat de location </a:t>
            </a:r>
          </a:p>
          <a:p>
            <a:pPr lvl="1">
              <a:buClr>
                <a:srgbClr val="C00000"/>
              </a:buClr>
              <a:buFont typeface="Wingdings" panose="05000000000000000000" pitchFamily="2" charset="2"/>
              <a:buChar char="§"/>
            </a:pPr>
            <a:r>
              <a:rPr lang="fr-FR" sz="1300" dirty="0"/>
              <a:t>Cette prestation implique obligatoirement un changement de modèle de matériel. </a:t>
            </a:r>
          </a:p>
          <a:p>
            <a:pPr lvl="1">
              <a:buClr>
                <a:srgbClr val="C00000"/>
              </a:buClr>
              <a:buFont typeface="Wingdings" panose="05000000000000000000" pitchFamily="2" charset="2"/>
              <a:buChar char="§"/>
            </a:pPr>
            <a:r>
              <a:rPr lang="fr-FR" sz="1300" b="1" dirty="0"/>
              <a:t>Le commerçant devra gérer le retour du TPE, les frais de transport étant pris en charge par Natixis </a:t>
            </a:r>
            <a:r>
              <a:rPr lang="fr-FR" sz="1300" b="1" dirty="0" err="1"/>
              <a:t>Payment</a:t>
            </a:r>
            <a:r>
              <a:rPr lang="fr-FR" sz="1300" b="1" dirty="0"/>
              <a:t> Solutions via un bon de retour préaffranchi joint au colis du nouveau matériel. </a:t>
            </a:r>
          </a:p>
          <a:p>
            <a:pPr lvl="1">
              <a:buClr>
                <a:srgbClr val="C00000"/>
              </a:buClr>
              <a:buFont typeface="Wingdings" panose="05000000000000000000" pitchFamily="2" charset="2"/>
              <a:buChar char="§"/>
            </a:pPr>
            <a:r>
              <a:rPr lang="fr-FR" sz="1300" dirty="0"/>
              <a:t>Lors du retour du TPE, le bordereau de « clôture de contrat de location suite à changement de matériel » issu de l’OSC et signé par l’Etablissement bancaire et le Locataire doit être joint au colis. </a:t>
            </a:r>
          </a:p>
          <a:p>
            <a:pPr lvl="1">
              <a:buClr>
                <a:srgbClr val="C00000"/>
              </a:buClr>
              <a:buFont typeface="Wingdings" panose="05000000000000000000" pitchFamily="2" charset="2"/>
              <a:buChar char="§"/>
            </a:pPr>
            <a:r>
              <a:rPr lang="fr-FR" sz="1300" dirty="0"/>
              <a:t>Si le nouvel équipement fait l’objet d’une installation sur site, le technicien récupèrera l’ancien matériel. </a:t>
            </a:r>
          </a:p>
          <a:p>
            <a:pPr marL="0" indent="0">
              <a:buNone/>
            </a:pPr>
            <a:endParaRPr lang="fr-FR" sz="1300" dirty="0"/>
          </a:p>
          <a:p>
            <a:pPr>
              <a:buFont typeface="Wingdings" panose="05000000000000000000" pitchFamily="2" charset="2"/>
              <a:buChar char="q"/>
            </a:pPr>
            <a:r>
              <a:rPr lang="fr-FR" sz="1300" b="1" dirty="0"/>
              <a:t>En cas de résiliation (rupture) du contrat </a:t>
            </a:r>
            <a:r>
              <a:rPr lang="fr-FR" sz="1300" dirty="0"/>
              <a:t>:</a:t>
            </a:r>
          </a:p>
          <a:p>
            <a:pPr lvl="1">
              <a:buClr>
                <a:srgbClr val="C00000"/>
              </a:buClr>
              <a:buFont typeface="Wingdings" panose="05000000000000000000" pitchFamily="2" charset="2"/>
              <a:buChar char="§"/>
            </a:pPr>
            <a:r>
              <a:rPr lang="fr-FR" sz="1300" dirty="0"/>
              <a:t>Le locataire ne peut pas devenir propriétaire de son terminal : </a:t>
            </a:r>
            <a:r>
              <a:rPr lang="fr-FR" sz="1300" b="1" dirty="0"/>
              <a:t>il est tenu de restituer par lui-même et à ses frais</a:t>
            </a:r>
            <a:r>
              <a:rPr lang="fr-FR" sz="1300" dirty="0"/>
              <a:t> le terminal au mainteneur de Natixis </a:t>
            </a:r>
            <a:r>
              <a:rPr lang="fr-FR" sz="1300" dirty="0" err="1"/>
              <a:t>Payment</a:t>
            </a:r>
            <a:r>
              <a:rPr lang="fr-FR" sz="1300" dirty="0"/>
              <a:t> Solutions.</a:t>
            </a:r>
          </a:p>
          <a:p>
            <a:pPr lvl="1">
              <a:buClr>
                <a:srgbClr val="C00000"/>
              </a:buClr>
              <a:buFont typeface="Wingdings" panose="05000000000000000000" pitchFamily="2" charset="2"/>
              <a:buChar char="§"/>
            </a:pPr>
            <a:r>
              <a:rPr lang="fr-FR" sz="1300" dirty="0"/>
              <a:t>Lors du retour du TPE, le bordereau de « clôture de contrat de location » issu de l’OSC et signé par l’Etablissement bancaire et le Locataire doit être joint au colis. </a:t>
            </a:r>
          </a:p>
          <a:p>
            <a:pPr lvl="1">
              <a:buClr>
                <a:srgbClr val="C00000"/>
              </a:buClr>
              <a:buFont typeface="Wingdings" panose="05000000000000000000" pitchFamily="2" charset="2"/>
              <a:buChar char="§"/>
            </a:pPr>
            <a:r>
              <a:rPr lang="fr-FR" sz="1300" dirty="0"/>
              <a:t>Le </a:t>
            </a:r>
            <a:r>
              <a:rPr lang="fr-FR" sz="1300" dirty="0" err="1"/>
              <a:t>process</a:t>
            </a:r>
            <a:r>
              <a:rPr lang="fr-FR" sz="1300" dirty="0"/>
              <a:t> et les instructions (ainsi que l’adresse) de retour lui sont précisés dans le bordereau évoqué précédemment. </a:t>
            </a:r>
          </a:p>
          <a:p>
            <a:pPr marL="0" indent="0">
              <a:buNone/>
            </a:pPr>
            <a:endParaRPr lang="fr-FR" sz="1300" dirty="0"/>
          </a:p>
          <a:p>
            <a:pPr>
              <a:buFont typeface="Wingdings" panose="05000000000000000000" pitchFamily="2" charset="2"/>
              <a:buChar char="q"/>
            </a:pPr>
            <a:r>
              <a:rPr lang="fr-FR" sz="1300" b="1" dirty="0" smtClean="0"/>
              <a:t>En cas </a:t>
            </a:r>
            <a:r>
              <a:rPr lang="fr-FR" sz="1300" b="1" dirty="0"/>
              <a:t>d’échange standard suite à dysfonctionnement de l’appareil </a:t>
            </a:r>
            <a:r>
              <a:rPr lang="fr-FR" sz="1300" dirty="0"/>
              <a:t>:</a:t>
            </a:r>
          </a:p>
          <a:p>
            <a:pPr lvl="1">
              <a:buClr>
                <a:srgbClr val="C00000"/>
              </a:buClr>
              <a:buFont typeface="Wingdings" panose="05000000000000000000" pitchFamily="2" charset="2"/>
              <a:buChar char="§"/>
            </a:pPr>
            <a:r>
              <a:rPr lang="fr-FR" sz="1300" dirty="0"/>
              <a:t>Le CA Pro n’intervient pas. Le client appelle le 0969391617 qui prend en charge la demande.</a:t>
            </a:r>
          </a:p>
          <a:p>
            <a:pPr lvl="1">
              <a:buClr>
                <a:srgbClr val="C00000"/>
              </a:buClr>
              <a:buFont typeface="Wingdings" panose="05000000000000000000" pitchFamily="2" charset="2"/>
              <a:buChar char="§"/>
            </a:pPr>
            <a:r>
              <a:rPr lang="fr-FR" sz="1300" b="1" dirty="0"/>
              <a:t>Le transporteur qui livre le nouveau matériel récupère celui qui est </a:t>
            </a:r>
            <a:r>
              <a:rPr lang="fr-FR" sz="1300" b="1" dirty="0" smtClean="0"/>
              <a:t> défectueux</a:t>
            </a:r>
            <a:r>
              <a:rPr lang="fr-FR" sz="1300" dirty="0"/>
              <a:t>. </a:t>
            </a:r>
          </a:p>
        </p:txBody>
      </p:sp>
      <p:sp>
        <p:nvSpPr>
          <p:cNvPr id="3" name="Titre 2"/>
          <p:cNvSpPr>
            <a:spLocks noGrp="1"/>
          </p:cNvSpPr>
          <p:nvPr>
            <p:ph type="title"/>
          </p:nvPr>
        </p:nvSpPr>
        <p:spPr/>
        <p:txBody>
          <a:bodyPr/>
          <a:lstStyle/>
          <a:p>
            <a:pPr algn="r"/>
            <a:r>
              <a:rPr lang="fr-FR" dirty="0"/>
              <a:t>Rappels important sur le retour de </a:t>
            </a:r>
            <a:r>
              <a:rPr lang="fr-FR" dirty="0" err="1"/>
              <a:t>tpe</a:t>
            </a:r>
            <a:endParaRPr lang="fr-FR" dirty="0"/>
          </a:p>
        </p:txBody>
      </p:sp>
      <p:sp>
        <p:nvSpPr>
          <p:cNvPr id="4" name="Rectangle 3"/>
          <p:cNvSpPr/>
          <p:nvPr/>
        </p:nvSpPr>
        <p:spPr>
          <a:xfrm>
            <a:off x="298450" y="1089025"/>
            <a:ext cx="8534324" cy="872122"/>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tx1"/>
                </a:solidFill>
              </a:rPr>
              <a:t>Contexte</a:t>
            </a:r>
            <a:r>
              <a:rPr lang="fr-FR" sz="1600" dirty="0">
                <a:solidFill>
                  <a:schemeClr val="tx1"/>
                </a:solidFill>
              </a:rPr>
              <a:t> : certains clients ont récemment été facturé des frais de non restitution de TPE suite au dépôt en agence de leur TPE. Pour éviter toute insatisfaction nous avons souhaité vous rappeler les </a:t>
            </a:r>
            <a:r>
              <a:rPr lang="fr-FR" sz="1600" dirty="0" err="1">
                <a:solidFill>
                  <a:schemeClr val="tx1"/>
                </a:solidFill>
              </a:rPr>
              <a:t>process</a:t>
            </a:r>
            <a:r>
              <a:rPr lang="fr-FR" sz="1600" dirty="0">
                <a:solidFill>
                  <a:schemeClr val="tx1"/>
                </a:solidFill>
              </a:rPr>
              <a:t> de changement en fonction de la situation rencontrée.</a:t>
            </a:r>
          </a:p>
        </p:txBody>
      </p:sp>
    </p:spTree>
    <p:extLst>
      <p:ext uri="{BB962C8B-B14F-4D97-AF65-F5344CB8AC3E}">
        <p14:creationId xmlns:p14="http://schemas.microsoft.com/office/powerpoint/2010/main" val="2471879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t>Nous vous annoncions </a:t>
            </a:r>
            <a:r>
              <a:rPr lang="fr-FR" b="1" dirty="0"/>
              <a:t>une mise à jour </a:t>
            </a:r>
            <a:r>
              <a:rPr lang="fr-FR" dirty="0"/>
              <a:t>du FLLU006, c’est chose faite. Voici les nouveautés :</a:t>
            </a:r>
          </a:p>
          <a:p>
            <a:pPr marL="0" indent="0">
              <a:buNone/>
            </a:pPr>
            <a:endParaRPr lang="fr-FR" dirty="0"/>
          </a:p>
          <a:p>
            <a:pPr lvl="1">
              <a:buClr>
                <a:srgbClr val="C00000"/>
              </a:buClr>
              <a:buFont typeface="Wingdings" panose="05000000000000000000" pitchFamily="2" charset="2"/>
              <a:buChar char="Ø"/>
            </a:pPr>
            <a:r>
              <a:rPr lang="fr-FR" sz="1800" dirty="0"/>
              <a:t>Suppression en 1</a:t>
            </a:r>
            <a:r>
              <a:rPr lang="fr-FR" sz="1800" baseline="30000" dirty="0"/>
              <a:t>ère</a:t>
            </a:r>
            <a:r>
              <a:rPr lang="fr-FR" sz="1800" dirty="0"/>
              <a:t> page de champs inutiles.</a:t>
            </a:r>
          </a:p>
          <a:p>
            <a:pPr lvl="1">
              <a:buClr>
                <a:srgbClr val="C00000"/>
              </a:buClr>
              <a:buFont typeface="Wingdings" panose="05000000000000000000" pitchFamily="2" charset="2"/>
              <a:buChar char="Ø"/>
            </a:pPr>
            <a:endParaRPr lang="fr-FR" sz="1800" dirty="0"/>
          </a:p>
          <a:p>
            <a:pPr lvl="1">
              <a:buClr>
                <a:srgbClr val="C00000"/>
              </a:buClr>
              <a:buFont typeface="Wingdings" panose="05000000000000000000" pitchFamily="2" charset="2"/>
              <a:buChar char="Ø"/>
            </a:pPr>
            <a:r>
              <a:rPr lang="fr-FR" sz="1800" dirty="0"/>
              <a:t>Apparition du </a:t>
            </a:r>
            <a:r>
              <a:rPr lang="fr-FR" sz="1800" b="1" dirty="0"/>
              <a:t>N° code guichet</a:t>
            </a:r>
            <a:r>
              <a:rPr lang="fr-FR" sz="1800" dirty="0"/>
              <a:t>, du </a:t>
            </a:r>
            <a:r>
              <a:rPr lang="fr-FR" sz="1800" b="1" dirty="0" err="1"/>
              <a:t>n°de</a:t>
            </a:r>
            <a:r>
              <a:rPr lang="fr-FR" sz="1800" b="1" dirty="0"/>
              <a:t> personne </a:t>
            </a:r>
            <a:r>
              <a:rPr lang="fr-FR" sz="1800" dirty="0"/>
              <a:t>et du </a:t>
            </a:r>
            <a:r>
              <a:rPr lang="fr-FR" sz="1800" b="1" dirty="0"/>
              <a:t>Siret sur 14 positions</a:t>
            </a:r>
          </a:p>
          <a:p>
            <a:pPr lvl="1">
              <a:buClr>
                <a:srgbClr val="C00000"/>
              </a:buClr>
              <a:buFont typeface="Wingdings" panose="05000000000000000000" pitchFamily="2" charset="2"/>
              <a:buChar char="Ø"/>
            </a:pPr>
            <a:endParaRPr lang="fr-FR" sz="1800" dirty="0"/>
          </a:p>
          <a:p>
            <a:pPr lvl="1">
              <a:buClr>
                <a:srgbClr val="C00000"/>
              </a:buClr>
              <a:buFont typeface="Wingdings" panose="05000000000000000000" pitchFamily="2" charset="2"/>
              <a:buChar char="Ø"/>
            </a:pPr>
            <a:r>
              <a:rPr lang="fr-FR" sz="1800" dirty="0"/>
              <a:t>Positionnement par défaut de la périodicité du prélèvement des commissions monétiques à </a:t>
            </a:r>
            <a:r>
              <a:rPr lang="fr-FR" sz="1800" b="1" dirty="0"/>
              <a:t>« mensuelle »</a:t>
            </a:r>
          </a:p>
          <a:p>
            <a:pPr lvl="1">
              <a:buClr>
                <a:srgbClr val="C00000"/>
              </a:buClr>
              <a:buFont typeface="Wingdings" panose="05000000000000000000" pitchFamily="2" charset="2"/>
              <a:buChar char="Ø"/>
            </a:pPr>
            <a:endParaRPr lang="fr-FR" sz="1800" dirty="0"/>
          </a:p>
          <a:p>
            <a:pPr lvl="1">
              <a:buClr>
                <a:srgbClr val="C00000"/>
              </a:buClr>
              <a:buFont typeface="Wingdings" panose="05000000000000000000" pitchFamily="2" charset="2"/>
              <a:buChar char="Ø"/>
            </a:pPr>
            <a:r>
              <a:rPr lang="fr-FR" sz="1800" dirty="0"/>
              <a:t>Modification de la gamme des TPE en intégrant </a:t>
            </a:r>
            <a:r>
              <a:rPr lang="fr-FR" sz="1800" b="1" dirty="0"/>
              <a:t>les TPE Premiums et CE </a:t>
            </a:r>
            <a:r>
              <a:rPr lang="fr-FR" sz="1800" b="1" dirty="0" err="1"/>
              <a:t>Boost</a:t>
            </a:r>
            <a:r>
              <a:rPr lang="fr-FR" sz="1800" b="1" dirty="0"/>
              <a:t> </a:t>
            </a:r>
            <a:r>
              <a:rPr lang="fr-FR" sz="1800" b="1" dirty="0" err="1"/>
              <a:t>Pay</a:t>
            </a:r>
            <a:r>
              <a:rPr lang="fr-FR" sz="1800" dirty="0"/>
              <a:t>	</a:t>
            </a:r>
          </a:p>
          <a:p>
            <a:pPr lvl="1">
              <a:buClr>
                <a:srgbClr val="C00000"/>
              </a:buClr>
              <a:buFont typeface="Wingdings" panose="05000000000000000000" pitchFamily="2" charset="2"/>
              <a:buChar char="Ø"/>
            </a:pPr>
            <a:endParaRPr lang="fr-FR" sz="1800" dirty="0"/>
          </a:p>
          <a:p>
            <a:pPr lvl="1">
              <a:buClr>
                <a:srgbClr val="C00000"/>
              </a:buClr>
              <a:buFont typeface="Wingdings" panose="05000000000000000000" pitchFamily="2" charset="2"/>
              <a:buChar char="Ø"/>
            </a:pPr>
            <a:r>
              <a:rPr lang="fr-FR" sz="1800" dirty="0"/>
              <a:t>Mise en place </a:t>
            </a:r>
            <a:r>
              <a:rPr lang="fr-FR" dirty="0"/>
              <a:t>de </a:t>
            </a:r>
            <a:r>
              <a:rPr lang="fr-FR" b="1" dirty="0"/>
              <a:t>la coche </a:t>
            </a:r>
            <a:r>
              <a:rPr lang="fr-FR" dirty="0"/>
              <a:t>par défaut sur le service </a:t>
            </a:r>
            <a:r>
              <a:rPr lang="fr-FR" b="1" dirty="0"/>
              <a:t>CE </a:t>
            </a:r>
            <a:r>
              <a:rPr lang="fr-FR" b="1" dirty="0" err="1"/>
              <a:t>Boost</a:t>
            </a:r>
            <a:r>
              <a:rPr lang="fr-FR" b="1" dirty="0"/>
              <a:t> </a:t>
            </a:r>
            <a:r>
              <a:rPr lang="fr-FR" b="1" dirty="0" err="1"/>
              <a:t>Fid</a:t>
            </a:r>
            <a:r>
              <a:rPr lang="fr-FR" b="1" dirty="0"/>
              <a:t> Analytique </a:t>
            </a:r>
            <a:r>
              <a:rPr lang="fr-FR" dirty="0"/>
              <a:t>	</a:t>
            </a:r>
          </a:p>
        </p:txBody>
      </p:sp>
      <p:sp>
        <p:nvSpPr>
          <p:cNvPr id="3" name="Titre 2"/>
          <p:cNvSpPr>
            <a:spLocks noGrp="1"/>
          </p:cNvSpPr>
          <p:nvPr>
            <p:ph type="title"/>
          </p:nvPr>
        </p:nvSpPr>
        <p:spPr/>
        <p:txBody>
          <a:bodyPr/>
          <a:lstStyle/>
          <a:p>
            <a:pPr algn="r"/>
            <a:r>
              <a:rPr lang="fr-FR" dirty="0"/>
              <a:t>Nouveau bon de commande FLU006</a:t>
            </a:r>
          </a:p>
        </p:txBody>
      </p:sp>
    </p:spTree>
    <p:extLst>
      <p:ext uri="{BB962C8B-B14F-4D97-AF65-F5344CB8AC3E}">
        <p14:creationId xmlns:p14="http://schemas.microsoft.com/office/powerpoint/2010/main" val="35627397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11082" y="405670"/>
            <a:ext cx="8067600" cy="709200"/>
          </a:xfrm>
        </p:spPr>
        <p:txBody>
          <a:bodyPr>
            <a:noAutofit/>
          </a:bodyPr>
          <a:lstStyle/>
          <a:p>
            <a:pPr algn="r">
              <a:defRPr/>
            </a:pPr>
            <a:r>
              <a:rPr lang="fr-FR" sz="2400" spc="30" dirty="0"/>
              <a:t>Pour en savoir Plus  </a:t>
            </a:r>
            <a:endParaRPr lang="fr-FR" sz="2400"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S24 2019</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1" name="Rectangle 10"/>
          <p:cNvSpPr/>
          <p:nvPr/>
        </p:nvSpPr>
        <p:spPr>
          <a:xfrm>
            <a:off x="5896968" y="3332335"/>
            <a:ext cx="1219200"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444382" y="1594199"/>
            <a:ext cx="6543675" cy="646331"/>
          </a:xfrm>
          <a:prstGeom prst="rect">
            <a:avLst/>
          </a:prstGeom>
        </p:spPr>
        <p:txBody>
          <a:bodyPr wrap="square">
            <a:spAutoFit/>
          </a:bodyPr>
          <a:lstStyle/>
          <a:p>
            <a:r>
              <a:rPr lang="fr-FR" dirty="0"/>
              <a:t>Vous trouverez sous La Rubrique des </a:t>
            </a:r>
            <a:r>
              <a:rPr lang="fr-FR" dirty="0" smtClean="0"/>
              <a:t>Commerciaux </a:t>
            </a:r>
            <a:r>
              <a:rPr lang="fr-FR" dirty="0"/>
              <a:t>:</a:t>
            </a:r>
          </a:p>
          <a:p>
            <a:endParaRPr lang="fr-FR" dirty="0"/>
          </a:p>
        </p:txBody>
      </p:sp>
      <p:sp>
        <p:nvSpPr>
          <p:cNvPr id="10" name="Rectangle 9"/>
          <p:cNvSpPr/>
          <p:nvPr/>
        </p:nvSpPr>
        <p:spPr>
          <a:xfrm>
            <a:off x="416800" y="2392009"/>
            <a:ext cx="7267110" cy="2308324"/>
          </a:xfrm>
          <a:prstGeom prst="rect">
            <a:avLst/>
          </a:prstGeom>
          <a:ln>
            <a:noFill/>
          </a:ln>
        </p:spPr>
        <p:txBody>
          <a:bodyPr wrap="square">
            <a:spAutoFit/>
          </a:bodyPr>
          <a:lstStyle/>
          <a:p>
            <a:pPr marL="285750" lvl="0" indent="-285750">
              <a:buClr>
                <a:srgbClr val="C00000"/>
              </a:buClr>
              <a:buFont typeface="Wingdings" panose="05000000000000000000" pitchFamily="2" charset="2"/>
              <a:buChar char="Ø"/>
            </a:pPr>
            <a:r>
              <a:rPr lang="fr-FR" dirty="0"/>
              <a:t>Le catalogue monétique 2021 : </a:t>
            </a:r>
            <a:r>
              <a:rPr lang="fr-FR" dirty="0" smtClean="0"/>
              <a:t>clic </a:t>
            </a:r>
            <a:r>
              <a:rPr lang="fr-FR" u="sng" dirty="0" smtClean="0">
                <a:hlinkClick r:id="rId5"/>
              </a:rPr>
              <a:t>ici</a:t>
            </a:r>
            <a:endParaRPr lang="fr-FR" u="sng" dirty="0"/>
          </a:p>
          <a:p>
            <a:pPr marL="285750" lvl="0" indent="-285750">
              <a:buClr>
                <a:srgbClr val="C00000"/>
              </a:buClr>
              <a:buFont typeface="Wingdings" panose="05000000000000000000" pitchFamily="2" charset="2"/>
              <a:buChar char="Ø"/>
            </a:pPr>
            <a:endParaRPr lang="fr-FR" u="sng" dirty="0" smtClean="0"/>
          </a:p>
          <a:p>
            <a:pPr marL="285750" lvl="0" indent="-285750">
              <a:buClr>
                <a:srgbClr val="C00000"/>
              </a:buClr>
              <a:buFont typeface="Wingdings" panose="05000000000000000000" pitchFamily="2" charset="2"/>
              <a:buChar char="Ø"/>
            </a:pPr>
            <a:r>
              <a:rPr lang="fr-FR" dirty="0" smtClean="0"/>
              <a:t>Gamme TPE 2021 : clic </a:t>
            </a:r>
            <a:r>
              <a:rPr lang="fr-FR" dirty="0" smtClean="0">
                <a:hlinkClick r:id="rId6"/>
              </a:rPr>
              <a:t>ici</a:t>
            </a:r>
            <a:endParaRPr lang="fr-FR" dirty="0" smtClean="0"/>
          </a:p>
          <a:p>
            <a:pPr marL="285750" lvl="0" indent="-285750">
              <a:buClr>
                <a:srgbClr val="C00000"/>
              </a:buClr>
              <a:buFont typeface="Wingdings" panose="05000000000000000000" pitchFamily="2" charset="2"/>
              <a:buChar char="Ø"/>
            </a:pPr>
            <a:endParaRPr lang="fr-FR" dirty="0" smtClean="0"/>
          </a:p>
          <a:p>
            <a:pPr marL="285750" lvl="0" indent="-285750">
              <a:buClr>
                <a:srgbClr val="C00000"/>
              </a:buClr>
              <a:buFont typeface="Wingdings" panose="05000000000000000000" pitchFamily="2" charset="2"/>
              <a:buChar char="Ø"/>
            </a:pPr>
            <a:r>
              <a:rPr lang="fr-FR" dirty="0" smtClean="0"/>
              <a:t>Gamme TPE  Santé 2021: clic </a:t>
            </a:r>
            <a:r>
              <a:rPr lang="fr-FR" dirty="0" smtClean="0">
                <a:hlinkClick r:id="rId7"/>
              </a:rPr>
              <a:t>ici</a:t>
            </a:r>
            <a:endParaRPr lang="fr-FR" dirty="0" smtClean="0"/>
          </a:p>
          <a:p>
            <a:pPr marL="285750" lvl="0" indent="-285750">
              <a:buClr>
                <a:srgbClr val="C00000"/>
              </a:buClr>
              <a:buFont typeface="Wingdings" panose="05000000000000000000" pitchFamily="2" charset="2"/>
              <a:buChar char="Ø"/>
            </a:pPr>
            <a:endParaRPr lang="fr-FR" dirty="0">
              <a:solidFill>
                <a:srgbClr val="FF0000"/>
              </a:solidFill>
            </a:endParaRPr>
          </a:p>
          <a:p>
            <a:pPr marL="285750" lvl="0" indent="-285750">
              <a:buClr>
                <a:srgbClr val="C00000"/>
              </a:buClr>
              <a:buFont typeface="Wingdings" panose="05000000000000000000" pitchFamily="2" charset="2"/>
              <a:buChar char="Ø"/>
            </a:pPr>
            <a:r>
              <a:rPr lang="fr-FR" dirty="0"/>
              <a:t>Lien vers le FLU006 : clic </a:t>
            </a:r>
            <a:r>
              <a:rPr lang="fr-FR" dirty="0">
                <a:hlinkClick r:id="rId8"/>
              </a:rPr>
              <a:t>ici</a:t>
            </a:r>
            <a:endParaRPr lang="fr-FR" dirty="0"/>
          </a:p>
          <a:p>
            <a:pPr marL="285750" lvl="0" indent="-285750">
              <a:buClr>
                <a:srgbClr val="C00000"/>
              </a:buClr>
              <a:buFont typeface="Wingdings" panose="05000000000000000000" pitchFamily="2" charset="2"/>
              <a:buChar char="Ø"/>
            </a:pPr>
            <a:endParaRPr lang="fr-FR" u="sng" dirty="0"/>
          </a:p>
        </p:txBody>
      </p:sp>
    </p:spTree>
    <p:extLst>
      <p:ext uri="{BB962C8B-B14F-4D97-AF65-F5344CB8AC3E}">
        <p14:creationId xmlns:p14="http://schemas.microsoft.com/office/powerpoint/2010/main" val="921323598"/>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0" ma:contentTypeDescription="Create a new document." ma:contentTypeScope="" ma:versionID="61637efcb182c232f40fd863b85bc18c">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fe4997e14e96a559dee44ffbe762b7e7"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http://purl.org/dc/elements/1.1/"/>
    <ds:schemaRef ds:uri="http://schemas.microsoft.com/office/2006/metadata/properties"/>
    <ds:schemaRef ds:uri="df2096ab-7d57-4ad3-817e-19c322fe233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a6eaa20e-8785-4f6a-ad54-680d61602c43"/>
    <ds:schemaRef ds:uri="http://www.w3.org/XML/1998/namespace"/>
    <ds:schemaRef ds:uri="http://purl.org/dc/dcmitype/"/>
  </ds:schemaRefs>
</ds:datastoreItem>
</file>

<file path=customXml/itemProps2.xml><?xml version="1.0" encoding="utf-8"?>
<ds:datastoreItem xmlns:ds="http://schemas.openxmlformats.org/officeDocument/2006/customXml" ds:itemID="{F5A41C4C-0326-407B-98FB-55AA2C74ED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9753</TotalTime>
  <Words>1967</Words>
  <Application>Microsoft Office PowerPoint</Application>
  <PresentationFormat>Affichage à l'écran (4:3)</PresentationFormat>
  <Paragraphs>186</Paragraphs>
  <Slides>20</Slides>
  <Notes>2</Notes>
  <HiddenSlides>0</HiddenSlides>
  <MMClips>0</MMClips>
  <ScaleCrop>false</ScaleCrop>
  <HeadingPairs>
    <vt:vector size="6" baseType="variant">
      <vt:variant>
        <vt:lpstr>Polices utilisées</vt:lpstr>
      </vt:variant>
      <vt:variant>
        <vt:i4>6</vt:i4>
      </vt:variant>
      <vt:variant>
        <vt:lpstr>Thème</vt:lpstr>
      </vt:variant>
      <vt:variant>
        <vt:i4>9</vt:i4>
      </vt:variant>
      <vt:variant>
        <vt:lpstr>Titres des diapositives</vt:lpstr>
      </vt:variant>
      <vt:variant>
        <vt:i4>20</vt:i4>
      </vt:variant>
    </vt:vector>
  </HeadingPairs>
  <TitlesOfParts>
    <vt:vector size="35" baseType="lpstr">
      <vt:lpstr>Aharoni</vt:lpstr>
      <vt:lpstr>Arial</vt:lpstr>
      <vt:lpstr>Arial Narrow</vt:lpstr>
      <vt:lpstr>Calibri</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Les nouveautés dans le catalogue</vt:lpstr>
      <vt:lpstr>Nouvelle gamme de TPE : Les tpe premium</vt:lpstr>
      <vt:lpstr>Nouvelle gamme de TPE : Les tpe premium</vt:lpstr>
      <vt:lpstr>Nouvelle gamme de TPE : Les tpe ce boost pay</vt:lpstr>
      <vt:lpstr>Nouvelle gamme de TPE :                                  Zoom sur les applications Premium</vt:lpstr>
      <vt:lpstr>Nouvelle gamme de TPE : Les tpe ce boost pay</vt:lpstr>
      <vt:lpstr>Nouvelle gamme de TPE : Les tpe ce boost pay</vt:lpstr>
      <vt:lpstr>Nouvelle gamme de TPE : Les tpe ce boost pay</vt:lpstr>
      <vt:lpstr>Les tpe ce boost pay :                       Zoom sur les caisses beaute et addict</vt:lpstr>
      <vt:lpstr>SYNTHESE Des offres TPE</vt:lpstr>
      <vt:lpstr>Simplification de l’offre TPE sante</vt:lpstr>
      <vt:lpstr>PROCESS INSTALLATION TPE</vt:lpstr>
      <vt:lpstr>Nouveau process pour le transfert de TPE </vt:lpstr>
      <vt:lpstr>Les offres pérennes 2021</vt:lpstr>
      <vt:lpstr>L’ enveloppes commerciale NPS  a notre disposition</vt:lpstr>
      <vt:lpstr>Rappels important sur le retour de tpe</vt:lpstr>
      <vt:lpstr>Nouveau bon de commande FLU006</vt:lpstr>
      <vt:lpstr>Pour en savoir Plus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431</cp:revision>
  <cp:lastPrinted>2019-05-21T15:43:18Z</cp:lastPrinted>
  <dcterms:created xsi:type="dcterms:W3CDTF">2016-06-03T08:10:53Z</dcterms:created>
  <dcterms:modified xsi:type="dcterms:W3CDTF">2021-01-29T17:33:02Z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yves.zinck@cegee.caisse-epargne.fr</vt:lpwstr>
  </property>
  <property fmtid="{D5CDD505-2E9C-101B-9397-08002B2CF9AE}" pid="5" name="MSIP_Label_48a19f0c-bea1-442e-a475-ed109d9ec508_SetDate">
    <vt:lpwstr>2020-11-23T14:25:30.4980985Z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