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8"/>
  </p:notesMasterIdLst>
  <p:handoutMasterIdLst>
    <p:handoutMasterId r:id="rId29"/>
  </p:handoutMasterIdLst>
  <p:sldIdLst>
    <p:sldId id="286" r:id="rId13"/>
    <p:sldId id="474" r:id="rId14"/>
    <p:sldId id="475" r:id="rId15"/>
    <p:sldId id="479" r:id="rId16"/>
    <p:sldId id="472" r:id="rId17"/>
    <p:sldId id="447" r:id="rId18"/>
    <p:sldId id="480" r:id="rId19"/>
    <p:sldId id="481" r:id="rId20"/>
    <p:sldId id="465" r:id="rId21"/>
    <p:sldId id="482" r:id="rId22"/>
    <p:sldId id="463" r:id="rId23"/>
    <p:sldId id="471" r:id="rId24"/>
    <p:sldId id="483" r:id="rId25"/>
    <p:sldId id="484" r:id="rId26"/>
    <p:sldId id="413" r:id="rId2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8D41B13-4421-4181-A9E6-1EE03806E0D7}">
          <p14:sldIdLst>
            <p14:sldId id="286"/>
            <p14:sldId id="474"/>
            <p14:sldId id="475"/>
            <p14:sldId id="479"/>
          </p14:sldIdLst>
        </p14:section>
        <p14:section name="Section sans titre" id="{1D684246-C2C6-4019-B272-18C4264C9084}">
          <p14:sldIdLst>
            <p14:sldId id="472"/>
            <p14:sldId id="447"/>
            <p14:sldId id="480"/>
            <p14:sldId id="481"/>
            <p14:sldId id="465"/>
            <p14:sldId id="482"/>
            <p14:sldId id="463"/>
            <p14:sldId id="471"/>
            <p14:sldId id="483"/>
            <p14:sldId id="484"/>
            <p14:sldId id="413"/>
          </p14:sldIdLst>
        </p14:section>
      </p14:sectionLst>
    </p:ex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188" userDrawn="1">
          <p15:clr>
            <a:srgbClr val="A4A3A4"/>
          </p15:clr>
        </p15:guide>
        <p15:guide id="7" pos="5602" userDrawn="1">
          <p15:clr>
            <a:srgbClr val="A4A3A4"/>
          </p15:clr>
        </p15:guide>
        <p15:guide id="8" pos="48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EB0F2D"/>
    <a:srgbClr val="581D41"/>
    <a:srgbClr val="CCECFF"/>
    <a:srgbClr val="F7DAAF"/>
    <a:srgbClr val="A79C86"/>
    <a:srgbClr val="EA9922"/>
    <a:srgbClr val="DE6225"/>
    <a:srgbClr val="BFBFBF"/>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5E642-208F-4808-9122-DDA49C0E9C37}" v="24" dt="2022-09-02T06:21:58.90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62" autoAdjust="0"/>
    <p:restoredTop sz="94629" autoAdjust="0"/>
  </p:normalViewPr>
  <p:slideViewPr>
    <p:cSldViewPr snapToGrid="0">
      <p:cViewPr varScale="1">
        <p:scale>
          <a:sx n="64" d="100"/>
          <a:sy n="64" d="100"/>
        </p:scale>
        <p:origin x="678" y="60"/>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3000" y="42"/>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2AB5E642-208F-4808-9122-DDA49C0E9C37}"/>
    <pc:docChg chg="undo custSel addSld delSld modSld">
      <pc:chgData name="ZINCK Yves [CEGEE]" userId="58ab786b-eff3-4fb5-b8c5-161f6b44608b" providerId="ADAL" clId="{2AB5E642-208F-4808-9122-DDA49C0E9C37}" dt="2022-09-02T06:27:07.827" v="193" actId="692"/>
      <pc:docMkLst>
        <pc:docMk/>
      </pc:docMkLst>
      <pc:sldChg chg="addSp delSp modSp mod">
        <pc:chgData name="ZINCK Yves [CEGEE]" userId="58ab786b-eff3-4fb5-b8c5-161f6b44608b" providerId="ADAL" clId="{2AB5E642-208F-4808-9122-DDA49C0E9C37}" dt="2022-09-02T06:20:52.644" v="162"/>
        <pc:sldMkLst>
          <pc:docMk/>
          <pc:sldMk cId="1493490925" sldId="447"/>
        </pc:sldMkLst>
        <pc:spChg chg="add del mod">
          <ac:chgData name="ZINCK Yves [CEGEE]" userId="58ab786b-eff3-4fb5-b8c5-161f6b44608b" providerId="ADAL" clId="{2AB5E642-208F-4808-9122-DDA49C0E9C37}" dt="2022-09-02T06:20:50.834" v="161" actId="478"/>
          <ac:spMkLst>
            <pc:docMk/>
            <pc:sldMk cId="1493490925" sldId="447"/>
            <ac:spMk id="12" creationId="{2E359151-4418-476F-98C3-44000DB26609}"/>
          </ac:spMkLst>
        </pc:spChg>
        <pc:spChg chg="add del mod">
          <ac:chgData name="ZINCK Yves [CEGEE]" userId="58ab786b-eff3-4fb5-b8c5-161f6b44608b" providerId="ADAL" clId="{2AB5E642-208F-4808-9122-DDA49C0E9C37}" dt="2022-09-02T06:20:49.078" v="160" actId="478"/>
          <ac:spMkLst>
            <pc:docMk/>
            <pc:sldMk cId="1493490925" sldId="447"/>
            <ac:spMk id="14" creationId="{BCD6AE8E-D272-435C-BBC7-49B553555B52}"/>
          </ac:spMkLst>
        </pc:spChg>
        <pc:spChg chg="add mod">
          <ac:chgData name="ZINCK Yves [CEGEE]" userId="58ab786b-eff3-4fb5-b8c5-161f6b44608b" providerId="ADAL" clId="{2AB5E642-208F-4808-9122-DDA49C0E9C37}" dt="2022-09-02T06:20:52.644" v="162"/>
          <ac:spMkLst>
            <pc:docMk/>
            <pc:sldMk cId="1493490925" sldId="447"/>
            <ac:spMk id="15" creationId="{1D0CA716-1041-461C-832B-D6A1998AAE63}"/>
          </ac:spMkLst>
        </pc:spChg>
        <pc:spChg chg="add mod">
          <ac:chgData name="ZINCK Yves [CEGEE]" userId="58ab786b-eff3-4fb5-b8c5-161f6b44608b" providerId="ADAL" clId="{2AB5E642-208F-4808-9122-DDA49C0E9C37}" dt="2022-09-02T06:20:52.644" v="162"/>
          <ac:spMkLst>
            <pc:docMk/>
            <pc:sldMk cId="1493490925" sldId="447"/>
            <ac:spMk id="16" creationId="{C2DE7637-7FE8-43E6-89B8-9A65EC568F8C}"/>
          </ac:spMkLst>
        </pc:spChg>
      </pc:sldChg>
      <pc:sldChg chg="addSp delSp modSp mod">
        <pc:chgData name="ZINCK Yves [CEGEE]" userId="58ab786b-eff3-4fb5-b8c5-161f6b44608b" providerId="ADAL" clId="{2AB5E642-208F-4808-9122-DDA49C0E9C37}" dt="2022-09-02T06:21:48.934" v="179"/>
        <pc:sldMkLst>
          <pc:docMk/>
          <pc:sldMk cId="1983898188" sldId="463"/>
        </pc:sldMkLst>
        <pc:spChg chg="add del mod">
          <ac:chgData name="ZINCK Yves [CEGEE]" userId="58ab786b-eff3-4fb5-b8c5-161f6b44608b" providerId="ADAL" clId="{2AB5E642-208F-4808-9122-DDA49C0E9C37}" dt="2022-09-02T06:21:45.564" v="178" actId="478"/>
          <ac:spMkLst>
            <pc:docMk/>
            <pc:sldMk cId="1983898188" sldId="463"/>
            <ac:spMk id="14" creationId="{A0E87367-F4F5-419E-BD6E-42442A8E7AF6}"/>
          </ac:spMkLst>
        </pc:spChg>
        <pc:spChg chg="add del mod">
          <ac:chgData name="ZINCK Yves [CEGEE]" userId="58ab786b-eff3-4fb5-b8c5-161f6b44608b" providerId="ADAL" clId="{2AB5E642-208F-4808-9122-DDA49C0E9C37}" dt="2022-09-02T06:21:43.826" v="177" actId="478"/>
          <ac:spMkLst>
            <pc:docMk/>
            <pc:sldMk cId="1983898188" sldId="463"/>
            <ac:spMk id="15" creationId="{22477BC5-44D1-4D6D-ADFC-CB7F0BB2839B}"/>
          </ac:spMkLst>
        </pc:spChg>
        <pc:spChg chg="add mod">
          <ac:chgData name="ZINCK Yves [CEGEE]" userId="58ab786b-eff3-4fb5-b8c5-161f6b44608b" providerId="ADAL" clId="{2AB5E642-208F-4808-9122-DDA49C0E9C37}" dt="2022-09-02T06:21:48.934" v="179"/>
          <ac:spMkLst>
            <pc:docMk/>
            <pc:sldMk cId="1983898188" sldId="463"/>
            <ac:spMk id="16" creationId="{811F8FBD-FCA7-492F-87A0-2152C97ACE56}"/>
          </ac:spMkLst>
        </pc:spChg>
        <pc:spChg chg="add mod">
          <ac:chgData name="ZINCK Yves [CEGEE]" userId="58ab786b-eff3-4fb5-b8c5-161f6b44608b" providerId="ADAL" clId="{2AB5E642-208F-4808-9122-DDA49C0E9C37}" dt="2022-09-02T06:21:48.934" v="179"/>
          <ac:spMkLst>
            <pc:docMk/>
            <pc:sldMk cId="1983898188" sldId="463"/>
            <ac:spMk id="17" creationId="{BAE529FB-BE79-494F-9B3F-95F1C052FBA7}"/>
          </ac:spMkLst>
        </pc:spChg>
      </pc:sldChg>
      <pc:sldChg chg="addSp delSp modSp mod">
        <pc:chgData name="ZINCK Yves [CEGEE]" userId="58ab786b-eff3-4fb5-b8c5-161f6b44608b" providerId="ADAL" clId="{2AB5E642-208F-4808-9122-DDA49C0E9C37}" dt="2022-09-02T06:21:30.345" v="172"/>
        <pc:sldMkLst>
          <pc:docMk/>
          <pc:sldMk cId="3387346167" sldId="465"/>
        </pc:sldMkLst>
        <pc:spChg chg="add del mod">
          <ac:chgData name="ZINCK Yves [CEGEE]" userId="58ab786b-eff3-4fb5-b8c5-161f6b44608b" providerId="ADAL" clId="{2AB5E642-208F-4808-9122-DDA49C0E9C37}" dt="2022-09-02T06:21:28.860" v="171" actId="478"/>
          <ac:spMkLst>
            <pc:docMk/>
            <pc:sldMk cId="3387346167" sldId="465"/>
            <ac:spMk id="12" creationId="{529C97D2-2EAF-427D-BCB5-9829D1CB6505}"/>
          </ac:spMkLst>
        </pc:spChg>
        <pc:spChg chg="add del mod">
          <ac:chgData name="ZINCK Yves [CEGEE]" userId="58ab786b-eff3-4fb5-b8c5-161f6b44608b" providerId="ADAL" clId="{2AB5E642-208F-4808-9122-DDA49C0E9C37}" dt="2022-09-02T06:21:26.642" v="169" actId="478"/>
          <ac:spMkLst>
            <pc:docMk/>
            <pc:sldMk cId="3387346167" sldId="465"/>
            <ac:spMk id="14" creationId="{A7D5DDCA-EB6D-4D3A-8F1B-18B9549BC585}"/>
          </ac:spMkLst>
        </pc:spChg>
        <pc:spChg chg="add mod">
          <ac:chgData name="ZINCK Yves [CEGEE]" userId="58ab786b-eff3-4fb5-b8c5-161f6b44608b" providerId="ADAL" clId="{2AB5E642-208F-4808-9122-DDA49C0E9C37}" dt="2022-09-02T06:21:30.345" v="172"/>
          <ac:spMkLst>
            <pc:docMk/>
            <pc:sldMk cId="3387346167" sldId="465"/>
            <ac:spMk id="15" creationId="{9E39B175-EC17-4B99-8D57-AB66905C30A7}"/>
          </ac:spMkLst>
        </pc:spChg>
        <pc:spChg chg="add mod">
          <ac:chgData name="ZINCK Yves [CEGEE]" userId="58ab786b-eff3-4fb5-b8c5-161f6b44608b" providerId="ADAL" clId="{2AB5E642-208F-4808-9122-DDA49C0E9C37}" dt="2022-09-02T06:21:30.345" v="172"/>
          <ac:spMkLst>
            <pc:docMk/>
            <pc:sldMk cId="3387346167" sldId="465"/>
            <ac:spMk id="16" creationId="{F13910DB-FC5C-4344-8D1E-E06E8FC39A08}"/>
          </ac:spMkLst>
        </pc:spChg>
      </pc:sldChg>
      <pc:sldChg chg="addSp delSp modSp mod">
        <pc:chgData name="ZINCK Yves [CEGEE]" userId="58ab786b-eff3-4fb5-b8c5-161f6b44608b" providerId="ADAL" clId="{2AB5E642-208F-4808-9122-DDA49C0E9C37}" dt="2022-09-02T06:21:58.909" v="182"/>
        <pc:sldMkLst>
          <pc:docMk/>
          <pc:sldMk cId="1990618494" sldId="471"/>
        </pc:sldMkLst>
        <pc:spChg chg="add del mod">
          <ac:chgData name="ZINCK Yves [CEGEE]" userId="58ab786b-eff3-4fb5-b8c5-161f6b44608b" providerId="ADAL" clId="{2AB5E642-208F-4808-9122-DDA49C0E9C37}" dt="2022-09-02T06:21:57.497" v="181" actId="478"/>
          <ac:spMkLst>
            <pc:docMk/>
            <pc:sldMk cId="1990618494" sldId="471"/>
            <ac:spMk id="11" creationId="{ECBDE0D3-F8C8-4E8B-B6F5-ACB30A2A76BB}"/>
          </ac:spMkLst>
        </pc:spChg>
        <pc:spChg chg="add del mod">
          <ac:chgData name="ZINCK Yves [CEGEE]" userId="58ab786b-eff3-4fb5-b8c5-161f6b44608b" providerId="ADAL" clId="{2AB5E642-208F-4808-9122-DDA49C0E9C37}" dt="2022-09-02T06:21:55.578" v="180" actId="478"/>
          <ac:spMkLst>
            <pc:docMk/>
            <pc:sldMk cId="1990618494" sldId="471"/>
            <ac:spMk id="12" creationId="{28F12509-3F44-4AE9-B792-B317E2A74C9B}"/>
          </ac:spMkLst>
        </pc:spChg>
        <pc:spChg chg="add mod">
          <ac:chgData name="ZINCK Yves [CEGEE]" userId="58ab786b-eff3-4fb5-b8c5-161f6b44608b" providerId="ADAL" clId="{2AB5E642-208F-4808-9122-DDA49C0E9C37}" dt="2022-09-02T06:21:58.909" v="182"/>
          <ac:spMkLst>
            <pc:docMk/>
            <pc:sldMk cId="1990618494" sldId="471"/>
            <ac:spMk id="13" creationId="{98B4CA79-6C44-4AB1-AA04-D31857407712}"/>
          </ac:spMkLst>
        </pc:spChg>
        <pc:spChg chg="add mod">
          <ac:chgData name="ZINCK Yves [CEGEE]" userId="58ab786b-eff3-4fb5-b8c5-161f6b44608b" providerId="ADAL" clId="{2AB5E642-208F-4808-9122-DDA49C0E9C37}" dt="2022-09-02T06:21:58.909" v="182"/>
          <ac:spMkLst>
            <pc:docMk/>
            <pc:sldMk cId="1990618494" sldId="471"/>
            <ac:spMk id="14" creationId="{B2324827-9BE5-454B-902A-5FF3A7A04A0D}"/>
          </ac:spMkLst>
        </pc:spChg>
      </pc:sldChg>
      <pc:sldChg chg="addSp delSp modSp mod">
        <pc:chgData name="ZINCK Yves [CEGEE]" userId="58ab786b-eff3-4fb5-b8c5-161f6b44608b" providerId="ADAL" clId="{2AB5E642-208F-4808-9122-DDA49C0E9C37}" dt="2022-09-02T06:20:32.999" v="159" actId="692"/>
        <pc:sldMkLst>
          <pc:docMk/>
          <pc:sldMk cId="3143415077" sldId="472"/>
        </pc:sldMkLst>
        <pc:spChg chg="add del mod">
          <ac:chgData name="ZINCK Yves [CEGEE]" userId="58ab786b-eff3-4fb5-b8c5-161f6b44608b" providerId="ADAL" clId="{2AB5E642-208F-4808-9122-DDA49C0E9C37}" dt="2022-09-02T06:18:19.360" v="135" actId="478"/>
          <ac:spMkLst>
            <pc:docMk/>
            <pc:sldMk cId="3143415077" sldId="472"/>
            <ac:spMk id="12" creationId="{096A9646-C09F-46C1-97AB-83253B5E056B}"/>
          </ac:spMkLst>
        </pc:spChg>
        <pc:spChg chg="add del mod">
          <ac:chgData name="ZINCK Yves [CEGEE]" userId="58ab786b-eff3-4fb5-b8c5-161f6b44608b" providerId="ADAL" clId="{2AB5E642-208F-4808-9122-DDA49C0E9C37}" dt="2022-09-02T06:18:16.886" v="134" actId="478"/>
          <ac:spMkLst>
            <pc:docMk/>
            <pc:sldMk cId="3143415077" sldId="472"/>
            <ac:spMk id="14" creationId="{137720C3-D6EE-4D07-852E-5B9C06075B98}"/>
          </ac:spMkLst>
        </pc:spChg>
        <pc:spChg chg="add mod">
          <ac:chgData name="ZINCK Yves [CEGEE]" userId="58ab786b-eff3-4fb5-b8c5-161f6b44608b" providerId="ADAL" clId="{2AB5E642-208F-4808-9122-DDA49C0E9C37}" dt="2022-09-02T06:20:32.999" v="159" actId="692"/>
          <ac:spMkLst>
            <pc:docMk/>
            <pc:sldMk cId="3143415077" sldId="472"/>
            <ac:spMk id="15" creationId="{B485E43B-2627-40DC-AA12-3B8279B5A4A6}"/>
          </ac:spMkLst>
        </pc:spChg>
        <pc:spChg chg="add mod">
          <ac:chgData name="ZINCK Yves [CEGEE]" userId="58ab786b-eff3-4fb5-b8c5-161f6b44608b" providerId="ADAL" clId="{2AB5E642-208F-4808-9122-DDA49C0E9C37}" dt="2022-09-02T06:19:16.418" v="146" actId="1076"/>
          <ac:spMkLst>
            <pc:docMk/>
            <pc:sldMk cId="3143415077" sldId="472"/>
            <ac:spMk id="16" creationId="{0356C492-9C9D-4D57-9112-5354062EBE13}"/>
          </ac:spMkLst>
        </pc:spChg>
      </pc:sldChg>
      <pc:sldChg chg="addSp modSp mod">
        <pc:chgData name="ZINCK Yves [CEGEE]" userId="58ab786b-eff3-4fb5-b8c5-161f6b44608b" providerId="ADAL" clId="{2AB5E642-208F-4808-9122-DDA49C0E9C37}" dt="2022-09-02T06:27:07.827" v="193" actId="692"/>
        <pc:sldMkLst>
          <pc:docMk/>
          <pc:sldMk cId="2996001684" sldId="474"/>
        </pc:sldMkLst>
        <pc:spChg chg="add mod">
          <ac:chgData name="ZINCK Yves [CEGEE]" userId="58ab786b-eff3-4fb5-b8c5-161f6b44608b" providerId="ADAL" clId="{2AB5E642-208F-4808-9122-DDA49C0E9C37}" dt="2022-09-02T06:27:07.827" v="193" actId="692"/>
          <ac:spMkLst>
            <pc:docMk/>
            <pc:sldMk cId="2996001684" sldId="474"/>
            <ac:spMk id="4" creationId="{B153A5F7-61CD-4935-8A55-8F695F5FA382}"/>
          </ac:spMkLst>
        </pc:spChg>
        <pc:spChg chg="add mod">
          <ac:chgData name="ZINCK Yves [CEGEE]" userId="58ab786b-eff3-4fb5-b8c5-161f6b44608b" providerId="ADAL" clId="{2AB5E642-208F-4808-9122-DDA49C0E9C37}" dt="2022-09-01T14:45:59.726" v="126" actId="1076"/>
          <ac:spMkLst>
            <pc:docMk/>
            <pc:sldMk cId="2996001684" sldId="474"/>
            <ac:spMk id="17" creationId="{34661058-7663-4ED0-8F48-D98CB7C3DBA8}"/>
          </ac:spMkLst>
        </pc:spChg>
      </pc:sldChg>
      <pc:sldChg chg="addSp delSp modSp mod">
        <pc:chgData name="ZINCK Yves [CEGEE]" userId="58ab786b-eff3-4fb5-b8c5-161f6b44608b" providerId="ADAL" clId="{2AB5E642-208F-4808-9122-DDA49C0E9C37}" dt="2022-09-02T06:21:09.902" v="165"/>
        <pc:sldMkLst>
          <pc:docMk/>
          <pc:sldMk cId="558916317" sldId="480"/>
        </pc:sldMkLst>
        <pc:spChg chg="add del mod">
          <ac:chgData name="ZINCK Yves [CEGEE]" userId="58ab786b-eff3-4fb5-b8c5-161f6b44608b" providerId="ADAL" clId="{2AB5E642-208F-4808-9122-DDA49C0E9C37}" dt="2022-09-02T06:21:08.244" v="164" actId="478"/>
          <ac:spMkLst>
            <pc:docMk/>
            <pc:sldMk cId="558916317" sldId="480"/>
            <ac:spMk id="23" creationId="{8B772C68-F3FD-4C6C-8FB7-03652C798976}"/>
          </ac:spMkLst>
        </pc:spChg>
        <pc:spChg chg="add del mod">
          <ac:chgData name="ZINCK Yves [CEGEE]" userId="58ab786b-eff3-4fb5-b8c5-161f6b44608b" providerId="ADAL" clId="{2AB5E642-208F-4808-9122-DDA49C0E9C37}" dt="2022-09-02T06:21:07.282" v="163" actId="478"/>
          <ac:spMkLst>
            <pc:docMk/>
            <pc:sldMk cId="558916317" sldId="480"/>
            <ac:spMk id="24" creationId="{9A9881E6-B258-41B6-AECA-4895B3CC14D8}"/>
          </ac:spMkLst>
        </pc:spChg>
        <pc:spChg chg="add mod">
          <ac:chgData name="ZINCK Yves [CEGEE]" userId="58ab786b-eff3-4fb5-b8c5-161f6b44608b" providerId="ADAL" clId="{2AB5E642-208F-4808-9122-DDA49C0E9C37}" dt="2022-09-02T06:21:09.902" v="165"/>
          <ac:spMkLst>
            <pc:docMk/>
            <pc:sldMk cId="558916317" sldId="480"/>
            <ac:spMk id="25" creationId="{A054E7DA-2A36-49D8-AB54-12899D4905AD}"/>
          </ac:spMkLst>
        </pc:spChg>
        <pc:spChg chg="add mod">
          <ac:chgData name="ZINCK Yves [CEGEE]" userId="58ab786b-eff3-4fb5-b8c5-161f6b44608b" providerId="ADAL" clId="{2AB5E642-208F-4808-9122-DDA49C0E9C37}" dt="2022-09-02T06:21:09.902" v="165"/>
          <ac:spMkLst>
            <pc:docMk/>
            <pc:sldMk cId="558916317" sldId="480"/>
            <ac:spMk id="26" creationId="{B9B51CA4-B607-4B07-834D-9D6F989B76CB}"/>
          </ac:spMkLst>
        </pc:spChg>
      </pc:sldChg>
      <pc:sldChg chg="addSp delSp modSp mod">
        <pc:chgData name="ZINCK Yves [CEGEE]" userId="58ab786b-eff3-4fb5-b8c5-161f6b44608b" providerId="ADAL" clId="{2AB5E642-208F-4808-9122-DDA49C0E9C37}" dt="2022-09-02T06:21:21.317" v="168"/>
        <pc:sldMkLst>
          <pc:docMk/>
          <pc:sldMk cId="3752470209" sldId="481"/>
        </pc:sldMkLst>
        <pc:spChg chg="add del mod">
          <ac:chgData name="ZINCK Yves [CEGEE]" userId="58ab786b-eff3-4fb5-b8c5-161f6b44608b" providerId="ADAL" clId="{2AB5E642-208F-4808-9122-DDA49C0E9C37}" dt="2022-09-02T06:21:19.766" v="167" actId="478"/>
          <ac:spMkLst>
            <pc:docMk/>
            <pc:sldMk cId="3752470209" sldId="481"/>
            <ac:spMk id="11" creationId="{678C651B-0048-4825-A2F2-CA84FC1F880A}"/>
          </ac:spMkLst>
        </pc:spChg>
        <pc:spChg chg="add del mod">
          <ac:chgData name="ZINCK Yves [CEGEE]" userId="58ab786b-eff3-4fb5-b8c5-161f6b44608b" providerId="ADAL" clId="{2AB5E642-208F-4808-9122-DDA49C0E9C37}" dt="2022-09-02T06:21:17.260" v="166" actId="478"/>
          <ac:spMkLst>
            <pc:docMk/>
            <pc:sldMk cId="3752470209" sldId="481"/>
            <ac:spMk id="12" creationId="{1DEC7DAE-31E5-4590-A83E-717C2BCBB1AC}"/>
          </ac:spMkLst>
        </pc:spChg>
        <pc:spChg chg="add mod">
          <ac:chgData name="ZINCK Yves [CEGEE]" userId="58ab786b-eff3-4fb5-b8c5-161f6b44608b" providerId="ADAL" clId="{2AB5E642-208F-4808-9122-DDA49C0E9C37}" dt="2022-09-02T06:21:21.317" v="168"/>
          <ac:spMkLst>
            <pc:docMk/>
            <pc:sldMk cId="3752470209" sldId="481"/>
            <ac:spMk id="14" creationId="{136AE532-EA7E-469B-9212-DF9B1E7D0CC9}"/>
          </ac:spMkLst>
        </pc:spChg>
        <pc:spChg chg="add mod">
          <ac:chgData name="ZINCK Yves [CEGEE]" userId="58ab786b-eff3-4fb5-b8c5-161f6b44608b" providerId="ADAL" clId="{2AB5E642-208F-4808-9122-DDA49C0E9C37}" dt="2022-09-02T06:21:21.317" v="168"/>
          <ac:spMkLst>
            <pc:docMk/>
            <pc:sldMk cId="3752470209" sldId="481"/>
            <ac:spMk id="15" creationId="{52C39C2C-175C-4C1A-8E96-3BAD64DAB884}"/>
          </ac:spMkLst>
        </pc:spChg>
      </pc:sldChg>
      <pc:sldChg chg="addSp delSp modSp mod">
        <pc:chgData name="ZINCK Yves [CEGEE]" userId="58ab786b-eff3-4fb5-b8c5-161f6b44608b" providerId="ADAL" clId="{2AB5E642-208F-4808-9122-DDA49C0E9C37}" dt="2022-09-02T06:21:39.182" v="176"/>
        <pc:sldMkLst>
          <pc:docMk/>
          <pc:sldMk cId="2977685151" sldId="482"/>
        </pc:sldMkLst>
        <pc:spChg chg="add del mod">
          <ac:chgData name="ZINCK Yves [CEGEE]" userId="58ab786b-eff3-4fb5-b8c5-161f6b44608b" providerId="ADAL" clId="{2AB5E642-208F-4808-9122-DDA49C0E9C37}" dt="2022-09-02T06:21:37.776" v="175" actId="478"/>
          <ac:spMkLst>
            <pc:docMk/>
            <pc:sldMk cId="2977685151" sldId="482"/>
            <ac:spMk id="12" creationId="{EB651AAD-D395-4232-B74C-966737AAA43E}"/>
          </ac:spMkLst>
        </pc:spChg>
        <pc:spChg chg="add del mod">
          <ac:chgData name="ZINCK Yves [CEGEE]" userId="58ab786b-eff3-4fb5-b8c5-161f6b44608b" providerId="ADAL" clId="{2AB5E642-208F-4808-9122-DDA49C0E9C37}" dt="2022-09-02T06:21:35.824" v="173" actId="478"/>
          <ac:spMkLst>
            <pc:docMk/>
            <pc:sldMk cId="2977685151" sldId="482"/>
            <ac:spMk id="14" creationId="{B3F9660D-4B15-4CAF-B25D-410A6CFEF754}"/>
          </ac:spMkLst>
        </pc:spChg>
        <pc:spChg chg="add mod">
          <ac:chgData name="ZINCK Yves [CEGEE]" userId="58ab786b-eff3-4fb5-b8c5-161f6b44608b" providerId="ADAL" clId="{2AB5E642-208F-4808-9122-DDA49C0E9C37}" dt="2022-09-02T06:21:39.182" v="176"/>
          <ac:spMkLst>
            <pc:docMk/>
            <pc:sldMk cId="2977685151" sldId="482"/>
            <ac:spMk id="15" creationId="{8CBAE761-1841-446F-A075-886592A5EE85}"/>
          </ac:spMkLst>
        </pc:spChg>
        <pc:spChg chg="add mod">
          <ac:chgData name="ZINCK Yves [CEGEE]" userId="58ab786b-eff3-4fb5-b8c5-161f6b44608b" providerId="ADAL" clId="{2AB5E642-208F-4808-9122-DDA49C0E9C37}" dt="2022-09-02T06:21:39.182" v="176"/>
          <ac:spMkLst>
            <pc:docMk/>
            <pc:sldMk cId="2977685151" sldId="482"/>
            <ac:spMk id="16" creationId="{63882F0B-41E2-46D8-B889-CE246C61979B}"/>
          </ac:spMkLst>
        </pc:spChg>
      </pc:sldChg>
      <pc:sldChg chg="add del">
        <pc:chgData name="ZINCK Yves [CEGEE]" userId="58ab786b-eff3-4fb5-b8c5-161f6b44608b" providerId="ADAL" clId="{2AB5E642-208F-4808-9122-DDA49C0E9C37}" dt="2022-09-01T14:44:43.123" v="99"/>
        <pc:sldMkLst>
          <pc:docMk/>
          <pc:sldMk cId="129104949" sldId="485"/>
        </pc:sldMkLst>
      </pc:sld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02/09/2022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r>
              <a:rPr lang="fr-FR"/>
              <a:t>L’HEBDO PRO – Semaine S  2021</a:t>
            </a: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02/09/2022</a:t>
            </a:fld>
            <a:endParaRPr lang="fr-FR"/>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r>
              <a:rPr lang="fr-FR"/>
              <a:t>L’HEBDO PRO – Semaine S  2021</a:t>
            </a: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
        <p:nvSpPr>
          <p:cNvPr id="5" name="Espace réservé du pied de page 4"/>
          <p:cNvSpPr>
            <a:spLocks noGrp="1"/>
          </p:cNvSpPr>
          <p:nvPr>
            <p:ph type="ftr" sz="quarter" idx="11"/>
          </p:nvPr>
        </p:nvSpPr>
        <p:spPr/>
        <p:txBody>
          <a:bodyPr/>
          <a:lstStyle/>
          <a:p>
            <a:r>
              <a:rPr lang="fr-FR"/>
              <a:t>L’HEBDO PRO – Semaine S  2021</a:t>
            </a:r>
          </a:p>
        </p:txBody>
      </p:sp>
    </p:spTree>
    <p:extLst>
      <p:ext uri="{BB962C8B-B14F-4D97-AF65-F5344CB8AC3E}">
        <p14:creationId xmlns:p14="http://schemas.microsoft.com/office/powerpoint/2010/main" val="318258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a:t>L’HEBDO PRO – Semaine S  2021</a:t>
            </a:r>
          </a:p>
        </p:txBody>
      </p:sp>
    </p:spTree>
    <p:extLst>
      <p:ext uri="{BB962C8B-B14F-4D97-AF65-F5344CB8AC3E}">
        <p14:creationId xmlns:p14="http://schemas.microsoft.com/office/powerpoint/2010/main" val="1915540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a:t>L’HEBDO PRO – Semaine S  2021</a:t>
            </a:r>
          </a:p>
        </p:txBody>
      </p:sp>
    </p:spTree>
    <p:extLst>
      <p:ext uri="{BB962C8B-B14F-4D97-AF65-F5344CB8AC3E}">
        <p14:creationId xmlns:p14="http://schemas.microsoft.com/office/powerpoint/2010/main" val="76001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a:t>L’HEBDO PRO – Semaine S  2021</a:t>
            </a:r>
          </a:p>
        </p:txBody>
      </p:sp>
    </p:spTree>
    <p:extLst>
      <p:ext uri="{BB962C8B-B14F-4D97-AF65-F5344CB8AC3E}">
        <p14:creationId xmlns:p14="http://schemas.microsoft.com/office/powerpoint/2010/main" val="116237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a:t>L’HEBDO PRO – Semaine S  2021</a:t>
            </a:r>
          </a:p>
        </p:txBody>
      </p:sp>
    </p:spTree>
    <p:extLst>
      <p:ext uri="{BB962C8B-B14F-4D97-AF65-F5344CB8AC3E}">
        <p14:creationId xmlns:p14="http://schemas.microsoft.com/office/powerpoint/2010/main" val="63899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65225" y="1241425"/>
            <a:ext cx="44672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pied de page 4"/>
          <p:cNvSpPr>
            <a:spLocks noGrp="1"/>
          </p:cNvSpPr>
          <p:nvPr>
            <p:ph type="ftr" sz="quarter" idx="11"/>
          </p:nvPr>
        </p:nvSpPr>
        <p:spPr/>
        <p:txBody>
          <a:bodyPr/>
          <a:lstStyle/>
          <a:p>
            <a:r>
              <a:rPr lang="fr-FR"/>
              <a:t>L’HEBDO PRO – Semaine S  2021</a:t>
            </a:r>
          </a:p>
        </p:txBody>
      </p:sp>
    </p:spTree>
    <p:extLst>
      <p:ext uri="{BB962C8B-B14F-4D97-AF65-F5344CB8AC3E}">
        <p14:creationId xmlns:p14="http://schemas.microsoft.com/office/powerpoint/2010/main" val="3577015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2"/>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3"/>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6" y="6404446"/>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17084"/>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1"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2"/>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50" y="5961382"/>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1" y="5961382"/>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50"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50"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9" y="4708957"/>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1" y="6424558"/>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8" y="5438586"/>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2"/>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2"/>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1"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1"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4"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4"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5" y="1336341"/>
            <a:ext cx="4128263"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6" y="1336341"/>
            <a:ext cx="4065709"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5"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2"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3"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8"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3"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50"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6"/>
            <a:ext cx="5684325"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1" y="6297051"/>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6" y="6405774"/>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4"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60"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766989"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298595" y="6372222"/>
            <a:ext cx="274809"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298595"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766989"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298595"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298595" y="6372222"/>
            <a:ext cx="274809"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298595" y="6372222"/>
            <a:ext cx="274809"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629706"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943231"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07156" y="6365079"/>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40"/>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commerciaux.celca.caisse-epargne.fr/download/1466/monetique/27698/hebdo-pro-_s35-2022_-monetique_paylater.pptx"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commerciaux.celca.caisse-epargne.fr/download/1466/monetique/27698/hebdo-pro-_s35-2022_-monetique_paylater.pptx" TargetMode="Externa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commerciaux.celca.caisse-epargne.fr/download/1466/monetique/27698/hebdo-pro-_s35-2022_-monetique_paylater.pptx"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commerciaux.celca.caisse-epargne.fr/download/1466/monetique/27698/hebdo-pro-_s35-2022_-monetique_paylater.pptx"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commerciaux.celca.caisse-epargne.fr/download/1466/monetique/27698/hebdo-pro-_s35-2022_-monetique_paylater.pptx" TargetMode="Externa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commerciaux.celca.caisse-epargne.fr/download/1466/monetique/27698/hebdo-pro-_s35-2022_-monetique_paylater.pptx" TargetMode="Externa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commerciaux.celca.caisse-epargne.fr/download/1466/monetique/27698/hebdo-pro-_s35-2022_-monetique_paylater.pptx" TargetMode="Externa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commerciaux.celca.caisse-epargne.fr/download/1466/monetique/27698/hebdo-pro-_s35-2022_-monetique_paylater.ppt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commerciaux.celca.caisse-epargne.fr/download/1466/monetique/27698/hebdo-pro-_s35-2022_-monetique_paylater.pptx" TargetMode="External"/><Relationship Id="rId5" Type="http://schemas.openxmlformats.org/officeDocument/2006/relationships/image" Target="../media/image2.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notesSlide" Target="../notesSlides/notesSlide5.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2.png"/><Relationship Id="rId10" Type="http://schemas.openxmlformats.org/officeDocument/2006/relationships/image" Target="../media/image31.wmf"/><Relationship Id="rId4" Type="http://schemas.openxmlformats.org/officeDocument/2006/relationships/image" Target="../media/image14.png"/><Relationship Id="rId9"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hyperlink" Target="http://commerciaux.celca.caisse-epargne.fr/download/1691/payplug/22161/support-payplug-oney-20210107.pptx"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commerciaux.celca.caisse-epargne.fr/download/371/bancarisation/22166/presentation-cartes-visa-business-cont-solde-syst-et-associatis.pptx" TargetMode="External"/><Relationship Id="rId4" Type="http://schemas.openxmlformats.org/officeDocument/2006/relationships/hyperlink" Target="http://commerciaux.celca.caisse-epargne.fr/download/371/bancarisation/22165/note-dinformation-carte-visa-business-a-controle-de-solde-et-associatis.d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4"/>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30 /04/2021– Semaine </a:t>
            </a: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5883780"/>
            <a:ext cx="1235223" cy="880216"/>
          </a:xfrm>
          <a:prstGeom prst="rect">
            <a:avLst/>
          </a:prstGeom>
          <a:solidFill>
            <a:schemeClr val="bg1"/>
          </a:solidFill>
          <a:ln>
            <a:noFill/>
          </a:ln>
          <a:effec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 y="2"/>
            <a:ext cx="2333625" cy="2447925"/>
          </a:xfrm>
          <a:prstGeom prst="rect">
            <a:avLst/>
          </a:prstGeom>
        </p:spPr>
      </p:pic>
      <p:sp>
        <p:nvSpPr>
          <p:cNvPr id="11" name="Ellipse 10"/>
          <p:cNvSpPr/>
          <p:nvPr/>
        </p:nvSpPr>
        <p:spPr>
          <a:xfrm>
            <a:off x="1495921"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8" y="4774034"/>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p>
        </p:txBody>
      </p:sp>
      <p:sp>
        <p:nvSpPr>
          <p:cNvPr id="6" name="Rectangle 5"/>
          <p:cNvSpPr/>
          <p:nvPr/>
        </p:nvSpPr>
        <p:spPr>
          <a:xfrm>
            <a:off x="309678" y="1145540"/>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Présentation du nouveau parcours VIP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Payplug</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dans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Monexpert</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Rappel prise de RDV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Iz</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-e-commerce</a:t>
            </a: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Présentation de l’offre : Le 3 ou 4 fois par CB sur le WEB</a:t>
            </a: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Lancement des cartes Visa Business à contrôle de solde et Visa Business </a:t>
            </a:r>
            <a:r>
              <a:rPr lang="fr-FR" sz="2800" b="1" dirty="0" err="1">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Associatis</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r>
              <a:rPr lang="fr-FR" sz="24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797293" y="372795"/>
            <a:ext cx="1463862"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17  </a:t>
            </a:r>
          </a:p>
        </p:txBody>
      </p:sp>
      <p:pic>
        <p:nvPicPr>
          <p:cNvPr id="11" name="Image 10">
            <a:extLst>
              <a:ext uri="{FF2B5EF4-FFF2-40B4-BE49-F238E27FC236}">
                <a16:creationId xmlns:a16="http://schemas.microsoft.com/office/drawing/2014/main" id="{8EABBB00-8F96-436C-8348-A2EC81D567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4267" y="3902178"/>
            <a:ext cx="2026990" cy="809756"/>
          </a:xfrm>
          <a:prstGeom prst="rect">
            <a:avLst/>
          </a:prstGeom>
        </p:spPr>
      </p:pic>
      <p:sp>
        <p:nvSpPr>
          <p:cNvPr id="12" name="ZoneTexte 11"/>
          <p:cNvSpPr txBox="1"/>
          <p:nvPr/>
        </p:nvSpPr>
        <p:spPr>
          <a:xfrm>
            <a:off x="4886168" y="4099307"/>
            <a:ext cx="756084" cy="415498"/>
          </a:xfrm>
          <a:prstGeom prst="rect">
            <a:avLst/>
          </a:prstGeom>
          <a:noFill/>
        </p:spPr>
        <p:txBody>
          <a:bodyPr wrap="square" rtlCol="0">
            <a:spAutoFit/>
          </a:bodyPr>
          <a:lstStyle/>
          <a:p>
            <a:pPr algn="ctr"/>
            <a:r>
              <a:rPr lang="fr-FR" sz="2100" b="1" dirty="0"/>
              <a:t>via</a:t>
            </a:r>
          </a:p>
        </p:txBody>
      </p:sp>
      <p:pic>
        <p:nvPicPr>
          <p:cNvPr id="13" name="Picture 2" descr="PayPlug - Solution de paiement pour les P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9624" y="3900959"/>
            <a:ext cx="2290291" cy="916116"/>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e 13"/>
          <p:cNvGrpSpPr/>
          <p:nvPr/>
        </p:nvGrpSpPr>
        <p:grpSpPr>
          <a:xfrm>
            <a:off x="2401295" y="6281994"/>
            <a:ext cx="2862915" cy="440108"/>
            <a:chOff x="2401295" y="6281994"/>
            <a:chExt cx="2862915" cy="440108"/>
          </a:xfrm>
        </p:grpSpPr>
        <p:pic>
          <p:nvPicPr>
            <p:cNvPr id="1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6" name="Rectangle 15"/>
            <p:cNvSpPr/>
            <p:nvPr/>
          </p:nvSpPr>
          <p:spPr>
            <a:xfrm>
              <a:off x="2757773" y="6352770"/>
              <a:ext cx="1946367" cy="253916"/>
            </a:xfrm>
            <a:prstGeom prst="rect">
              <a:avLst/>
            </a:prstGeom>
          </p:spPr>
          <p:txBody>
            <a:bodyPr wrap="none">
              <a:spAutoFit/>
            </a:bodyPr>
            <a:lstStyle/>
            <a:p>
              <a:r>
                <a:rPr lang="fr-FR" sz="1050" dirty="0">
                  <a:solidFill>
                    <a:srgbClr val="EEECE1">
                      <a:lumMod val="50000"/>
                    </a:srgbClr>
                  </a:solidFill>
                </a:rPr>
                <a:t>L’HEBDO PRO – Semaine 17  2021</a:t>
              </a:r>
            </a:p>
          </p:txBody>
        </p:sp>
      </p:grpSp>
      <p:sp>
        <p:nvSpPr>
          <p:cNvPr id="4" name="ZoneTexte 3">
            <a:extLst>
              <a:ext uri="{FF2B5EF4-FFF2-40B4-BE49-F238E27FC236}">
                <a16:creationId xmlns:a16="http://schemas.microsoft.com/office/drawing/2014/main" id="{B153A5F7-61CD-4935-8A55-8F695F5FA382}"/>
              </a:ext>
            </a:extLst>
          </p:cNvPr>
          <p:cNvSpPr txBox="1"/>
          <p:nvPr/>
        </p:nvSpPr>
        <p:spPr>
          <a:xfrm rot="769244">
            <a:off x="5085915" y="1304544"/>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solidFill>
                  <a:schemeClr val="bg1"/>
                </a:solidFill>
              </a:rPr>
              <a:t>Evolution de l’offre Oney via Payplug en septembre 2022 </a:t>
            </a:r>
          </a:p>
          <a:p>
            <a:pPr algn="ctr"/>
            <a:r>
              <a:rPr lang="fr-FR" b="1">
                <a:solidFill>
                  <a:schemeClr val="bg1"/>
                </a:solidFill>
              </a:rPr>
              <a:t>Voir hebdo Pro S35 2022 clic </a:t>
            </a:r>
            <a:r>
              <a:rPr lang="fr-FR" b="1">
                <a:solidFill>
                  <a:schemeClr val="bg1"/>
                </a:solidFill>
                <a:hlinkClick r:id="rId7"/>
              </a:rPr>
              <a:t>ici</a:t>
            </a:r>
            <a:endParaRPr lang="fr-FR" b="1">
              <a:solidFill>
                <a:schemeClr val="bg1"/>
              </a:solidFill>
            </a:endParaRPr>
          </a:p>
        </p:txBody>
      </p:sp>
      <p:sp>
        <p:nvSpPr>
          <p:cNvPr id="17" name="Ellipse 16">
            <a:extLst>
              <a:ext uri="{FF2B5EF4-FFF2-40B4-BE49-F238E27FC236}">
                <a16:creationId xmlns:a16="http://schemas.microsoft.com/office/drawing/2014/main" id="{34661058-7663-4ED0-8F48-D98CB7C3DBA8}"/>
              </a:ext>
            </a:extLst>
          </p:cNvPr>
          <p:cNvSpPr/>
          <p:nvPr/>
        </p:nvSpPr>
        <p:spPr>
          <a:xfrm>
            <a:off x="4569619" y="960309"/>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2996001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l"/>
            <a:r>
              <a:rPr lang="fr-FR" sz="2400" dirty="0"/>
              <a:t>le parcours vip </a:t>
            </a:r>
            <a:r>
              <a:rPr lang="fr-FR" sz="2400" dirty="0" err="1"/>
              <a:t>payplug</a:t>
            </a:r>
            <a:r>
              <a:rPr lang="fr-FR" sz="2400" dirty="0"/>
              <a:t> dans </a:t>
            </a:r>
            <a:r>
              <a:rPr lang="fr-FR" sz="2400" dirty="0" err="1"/>
              <a:t>monexpert</a:t>
            </a:r>
            <a:endParaRPr lang="fr-FR" sz="24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S17  2021</a:t>
              </a:r>
            </a:p>
          </p:txBody>
        </p:sp>
      </p:grpSp>
      <p:sp>
        <p:nvSpPr>
          <p:cNvPr id="11" name="Rectangle : coins arrondis 3">
            <a:extLst>
              <a:ext uri="{FF2B5EF4-FFF2-40B4-BE49-F238E27FC236}">
                <a16:creationId xmlns:a16="http://schemas.microsoft.com/office/drawing/2014/main" id="{1E4154D3-856F-4A81-A120-63F6A64545A8}"/>
              </a:ext>
            </a:extLst>
          </p:cNvPr>
          <p:cNvSpPr/>
          <p:nvPr/>
        </p:nvSpPr>
        <p:spPr>
          <a:xfrm>
            <a:off x="1107026" y="2499440"/>
            <a:ext cx="1512168" cy="263377"/>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600" dirty="0">
                <a:solidFill>
                  <a:schemeClr val="bg1"/>
                </a:solidFill>
                <a:latin typeface="Arial"/>
              </a:rPr>
              <a:t>Large PRO  </a:t>
            </a:r>
          </a:p>
        </p:txBody>
      </p:sp>
      <p:sp>
        <p:nvSpPr>
          <p:cNvPr id="12" name="Rectangle : coins arrondis 4">
            <a:extLst>
              <a:ext uri="{FF2B5EF4-FFF2-40B4-BE49-F238E27FC236}">
                <a16:creationId xmlns:a16="http://schemas.microsoft.com/office/drawing/2014/main" id="{18B90672-B15A-4C23-BEA2-718AD7978755}"/>
              </a:ext>
            </a:extLst>
          </p:cNvPr>
          <p:cNvSpPr/>
          <p:nvPr/>
        </p:nvSpPr>
        <p:spPr>
          <a:xfrm>
            <a:off x="519333" y="3989443"/>
            <a:ext cx="2735931" cy="31169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b="1" dirty="0">
                <a:solidFill>
                  <a:srgbClr val="66327A"/>
                </a:solidFill>
                <a:latin typeface="Bahnschrift" panose="020B0502040204020203" pitchFamily="34" charset="0"/>
              </a:rPr>
              <a:t>    </a:t>
            </a:r>
            <a:r>
              <a:rPr lang="fr-FR" b="1" dirty="0">
                <a:solidFill>
                  <a:schemeClr val="tx1"/>
                </a:solidFill>
                <a:latin typeface="Bahnschrift" panose="020B0502040204020203" pitchFamily="34" charset="0"/>
              </a:rPr>
              <a:t>RDV AGENDA </a:t>
            </a:r>
            <a:r>
              <a:rPr lang="fr-FR" b="1" dirty="0" err="1">
                <a:solidFill>
                  <a:schemeClr val="tx1"/>
                </a:solidFill>
                <a:latin typeface="Bahnschrift" panose="020B0502040204020203" pitchFamily="34" charset="0"/>
              </a:rPr>
              <a:t>Payplug</a:t>
            </a:r>
            <a:endParaRPr lang="fr-FR" b="1" dirty="0">
              <a:solidFill>
                <a:schemeClr val="tx1"/>
              </a:solidFill>
              <a:latin typeface="Bahnschrift" panose="020B0502040204020203" pitchFamily="34" charset="0"/>
            </a:endParaRPr>
          </a:p>
        </p:txBody>
      </p:sp>
      <p:sp>
        <p:nvSpPr>
          <p:cNvPr id="13" name="Rectangle 12">
            <a:extLst>
              <a:ext uri="{FF2B5EF4-FFF2-40B4-BE49-F238E27FC236}">
                <a16:creationId xmlns:a16="http://schemas.microsoft.com/office/drawing/2014/main" id="{B9A9C6D4-F3B1-4338-B71C-A453F8563529}"/>
              </a:ext>
            </a:extLst>
          </p:cNvPr>
          <p:cNvSpPr/>
          <p:nvPr/>
        </p:nvSpPr>
        <p:spPr>
          <a:xfrm>
            <a:off x="1035017" y="3191374"/>
            <a:ext cx="1800199" cy="263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600" dirty="0">
                <a:solidFill>
                  <a:schemeClr val="tx1"/>
                </a:solidFill>
                <a:latin typeface="Bahnschrift" panose="020B0502040204020203" pitchFamily="34" charset="0"/>
              </a:rPr>
              <a:t>CA &gt;500 K€</a:t>
            </a:r>
          </a:p>
        </p:txBody>
      </p:sp>
      <p:sp>
        <p:nvSpPr>
          <p:cNvPr id="16" name="Flèche : bas 21">
            <a:extLst>
              <a:ext uri="{FF2B5EF4-FFF2-40B4-BE49-F238E27FC236}">
                <a16:creationId xmlns:a16="http://schemas.microsoft.com/office/drawing/2014/main" id="{AD4E6466-E987-4EC5-8A93-BF4382DFFC12}"/>
              </a:ext>
            </a:extLst>
          </p:cNvPr>
          <p:cNvSpPr/>
          <p:nvPr/>
        </p:nvSpPr>
        <p:spPr>
          <a:xfrm>
            <a:off x="1791101" y="2806300"/>
            <a:ext cx="288032" cy="311692"/>
          </a:xfrm>
          <a:prstGeom prst="downArrow">
            <a:avLst>
              <a:gd name="adj1" fmla="val 31846"/>
              <a:gd name="adj2" fmla="val 303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bas 22">
            <a:extLst>
              <a:ext uri="{FF2B5EF4-FFF2-40B4-BE49-F238E27FC236}">
                <a16:creationId xmlns:a16="http://schemas.microsoft.com/office/drawing/2014/main" id="{AC4556FB-34B5-46A4-880B-BACF6AEA6811}"/>
              </a:ext>
            </a:extLst>
          </p:cNvPr>
          <p:cNvSpPr/>
          <p:nvPr/>
        </p:nvSpPr>
        <p:spPr>
          <a:xfrm>
            <a:off x="1807240" y="3581580"/>
            <a:ext cx="288032" cy="311692"/>
          </a:xfrm>
          <a:prstGeom prst="downArrow">
            <a:avLst>
              <a:gd name="adj1" fmla="val 31846"/>
              <a:gd name="adj2" fmla="val 303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CA07D230-8387-4EA2-B877-B93562997CA1}"/>
              </a:ext>
            </a:extLst>
          </p:cNvPr>
          <p:cNvSpPr/>
          <p:nvPr/>
        </p:nvSpPr>
        <p:spPr>
          <a:xfrm>
            <a:off x="1107806" y="4925193"/>
            <a:ext cx="1654620" cy="646331"/>
          </a:xfrm>
          <a:prstGeom prst="rect">
            <a:avLst/>
          </a:prstGeom>
        </p:spPr>
        <p:txBody>
          <a:bodyPr wrap="none">
            <a:spAutoFit/>
          </a:bodyPr>
          <a:lstStyle/>
          <a:p>
            <a:pPr algn="ctr" defTabSz="914378">
              <a:defRPr/>
            </a:pPr>
            <a:r>
              <a:rPr lang="fr-FR" b="1" dirty="0">
                <a:latin typeface="Bahnschrift" panose="020B0502040204020203" pitchFamily="34" charset="0"/>
              </a:rPr>
              <a:t>RDV fixé </a:t>
            </a:r>
            <a:r>
              <a:rPr lang="fr-FR" b="1" dirty="0">
                <a:solidFill>
                  <a:srgbClr val="FF0000"/>
                </a:solidFill>
                <a:latin typeface="Bahnschrift" panose="020B0502040204020203" pitchFamily="34" charset="0"/>
              </a:rPr>
              <a:t>par le</a:t>
            </a:r>
          </a:p>
          <a:p>
            <a:pPr algn="ctr" defTabSz="914378">
              <a:defRPr/>
            </a:pPr>
            <a:r>
              <a:rPr lang="fr-FR" b="1" dirty="0" err="1">
                <a:solidFill>
                  <a:srgbClr val="FF0000"/>
                </a:solidFill>
                <a:latin typeface="Bahnschrift" panose="020B0502040204020203" pitchFamily="34" charset="0"/>
              </a:rPr>
              <a:t>CAPro</a:t>
            </a:r>
            <a:endParaRPr lang="fr-FR" b="1" dirty="0">
              <a:solidFill>
                <a:srgbClr val="FF0000"/>
              </a:solidFill>
              <a:latin typeface="Bahnschrift" panose="020B0502040204020203" pitchFamily="34" charset="0"/>
            </a:endParaRPr>
          </a:p>
        </p:txBody>
      </p:sp>
      <p:sp>
        <p:nvSpPr>
          <p:cNvPr id="19" name="Flèche : bas 24">
            <a:extLst>
              <a:ext uri="{FF2B5EF4-FFF2-40B4-BE49-F238E27FC236}">
                <a16:creationId xmlns:a16="http://schemas.microsoft.com/office/drawing/2014/main" id="{6ADB5168-BB9D-4D0F-A3B0-152694F50F2D}"/>
              </a:ext>
            </a:extLst>
          </p:cNvPr>
          <p:cNvSpPr/>
          <p:nvPr/>
        </p:nvSpPr>
        <p:spPr>
          <a:xfrm>
            <a:off x="1791101" y="4403144"/>
            <a:ext cx="288032" cy="475694"/>
          </a:xfrm>
          <a:prstGeom prst="downArrow">
            <a:avLst>
              <a:gd name="adj1" fmla="val 31846"/>
              <a:gd name="adj2" fmla="val 303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4870243" y="1632581"/>
            <a:ext cx="4107309" cy="1702593"/>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dirty="0">
                <a:solidFill>
                  <a:schemeClr val="tx1"/>
                </a:solidFill>
              </a:rPr>
              <a:t>Cible : client réalisant  un Chiffre d’Affaire de + de 500 k€ (remontée </a:t>
            </a:r>
            <a:r>
              <a:rPr lang="fr-FR" dirty="0" err="1">
                <a:solidFill>
                  <a:schemeClr val="tx1"/>
                </a:solidFill>
              </a:rPr>
              <a:t>Mysys</a:t>
            </a:r>
            <a:r>
              <a:rPr lang="fr-FR" dirty="0">
                <a:solidFill>
                  <a:schemeClr val="tx1"/>
                </a:solidFill>
              </a:rPr>
              <a:t>), le </a:t>
            </a:r>
            <a:r>
              <a:rPr lang="fr-FR" dirty="0" err="1">
                <a:solidFill>
                  <a:schemeClr val="tx1"/>
                </a:solidFill>
              </a:rPr>
              <a:t>CAPro</a:t>
            </a:r>
            <a:r>
              <a:rPr lang="fr-FR" dirty="0">
                <a:solidFill>
                  <a:schemeClr val="tx1"/>
                </a:solidFill>
              </a:rPr>
              <a:t> a accès dans Mon expert à l’étape de prise de rendez vous avec un conseiller </a:t>
            </a:r>
            <a:r>
              <a:rPr lang="fr-FR" dirty="0" err="1">
                <a:solidFill>
                  <a:schemeClr val="tx1"/>
                </a:solidFill>
              </a:rPr>
              <a:t>Payplug</a:t>
            </a:r>
            <a:r>
              <a:rPr lang="fr-FR" dirty="0">
                <a:solidFill>
                  <a:schemeClr val="tx1"/>
                </a:solidFill>
              </a:rPr>
              <a:t>.</a:t>
            </a:r>
          </a:p>
          <a:p>
            <a:pPr algn="ctr"/>
            <a:r>
              <a:rPr lang="fr-FR" dirty="0">
                <a:solidFill>
                  <a:schemeClr val="tx1"/>
                </a:solidFill>
              </a:rPr>
              <a:t>Le rendez vous est confirmé au client par mail.</a:t>
            </a:r>
          </a:p>
        </p:txBody>
      </p:sp>
      <p:grpSp>
        <p:nvGrpSpPr>
          <p:cNvPr id="20" name="Groupe 19">
            <a:extLst>
              <a:ext uri="{FF2B5EF4-FFF2-40B4-BE49-F238E27FC236}">
                <a16:creationId xmlns:a16="http://schemas.microsoft.com/office/drawing/2014/main" id="{425ECF52-4D45-4EE3-90BD-3F07F807C9AF}"/>
              </a:ext>
            </a:extLst>
          </p:cNvPr>
          <p:cNvGrpSpPr/>
          <p:nvPr/>
        </p:nvGrpSpPr>
        <p:grpSpPr>
          <a:xfrm>
            <a:off x="3972382" y="3717032"/>
            <a:ext cx="5078888" cy="2449546"/>
            <a:chOff x="1210514" y="823868"/>
            <a:chExt cx="6673854" cy="3926090"/>
          </a:xfrm>
        </p:grpSpPr>
        <p:pic>
          <p:nvPicPr>
            <p:cNvPr id="21" name="Image 20">
              <a:extLst>
                <a:ext uri="{FF2B5EF4-FFF2-40B4-BE49-F238E27FC236}">
                  <a16:creationId xmlns:a16="http://schemas.microsoft.com/office/drawing/2014/main" id="{193AB319-B720-41D9-8925-7047E2FCC4D0}"/>
                </a:ext>
              </a:extLst>
            </p:cNvPr>
            <p:cNvPicPr>
              <a:picLocks noChangeAspect="1"/>
            </p:cNvPicPr>
            <p:nvPr/>
          </p:nvPicPr>
          <p:blipFill rotWithShape="1">
            <a:blip r:embed="rId5"/>
            <a:srcRect r="9954"/>
            <a:stretch/>
          </p:blipFill>
          <p:spPr>
            <a:xfrm>
              <a:off x="1223342" y="823868"/>
              <a:ext cx="6511559" cy="3696966"/>
            </a:xfrm>
            <a:prstGeom prst="rect">
              <a:avLst/>
            </a:prstGeom>
          </p:spPr>
        </p:pic>
        <p:pic>
          <p:nvPicPr>
            <p:cNvPr id="22" name="Image 21">
              <a:extLst>
                <a:ext uri="{FF2B5EF4-FFF2-40B4-BE49-F238E27FC236}">
                  <a16:creationId xmlns:a16="http://schemas.microsoft.com/office/drawing/2014/main" id="{0F279C90-0A78-450E-95A0-ED99139A1D12}"/>
                </a:ext>
              </a:extLst>
            </p:cNvPr>
            <p:cNvPicPr>
              <a:picLocks noChangeAspect="1"/>
            </p:cNvPicPr>
            <p:nvPr/>
          </p:nvPicPr>
          <p:blipFill>
            <a:blip r:embed="rId6"/>
            <a:stretch>
              <a:fillRect/>
            </a:stretch>
          </p:blipFill>
          <p:spPr>
            <a:xfrm>
              <a:off x="1210514" y="3143183"/>
              <a:ext cx="6673854" cy="1606775"/>
            </a:xfrm>
            <a:prstGeom prst="rect">
              <a:avLst/>
            </a:prstGeom>
          </p:spPr>
        </p:pic>
      </p:grpSp>
      <p:pic>
        <p:nvPicPr>
          <p:cNvPr id="4" name="Image 3"/>
          <p:cNvPicPr>
            <a:picLocks noChangeAspect="1"/>
          </p:cNvPicPr>
          <p:nvPr/>
        </p:nvPicPr>
        <p:blipFill rotWithShape="1">
          <a:blip r:embed="rId7" cstate="print">
            <a:extLst>
              <a:ext uri="{28A0092B-C50C-407E-A947-70E740481C1C}">
                <a14:useLocalDpi xmlns:a14="http://schemas.microsoft.com/office/drawing/2010/main" val="0"/>
              </a:ext>
            </a:extLst>
          </a:blip>
          <a:srcRect l="28157" t="10891" r="27841" b="9506"/>
          <a:stretch/>
        </p:blipFill>
        <p:spPr>
          <a:xfrm>
            <a:off x="576489" y="4026489"/>
            <a:ext cx="237599" cy="237599"/>
          </a:xfrm>
          <a:prstGeom prst="rect">
            <a:avLst/>
          </a:prstGeom>
        </p:spPr>
      </p:pic>
      <p:pic>
        <p:nvPicPr>
          <p:cNvPr id="23" name="Imag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35504" y="1799495"/>
            <a:ext cx="1303587" cy="684383"/>
          </a:xfrm>
          <a:prstGeom prst="rect">
            <a:avLst/>
          </a:prstGeom>
        </p:spPr>
      </p:pic>
      <p:sp>
        <p:nvSpPr>
          <p:cNvPr id="24" name="ZoneTexte 23">
            <a:extLst>
              <a:ext uri="{FF2B5EF4-FFF2-40B4-BE49-F238E27FC236}">
                <a16:creationId xmlns:a16="http://schemas.microsoft.com/office/drawing/2014/main" id="{86BD14D7-5679-41CA-B433-43658D9DC5FC}"/>
              </a:ext>
            </a:extLst>
          </p:cNvPr>
          <p:cNvSpPr txBox="1"/>
          <p:nvPr/>
        </p:nvSpPr>
        <p:spPr>
          <a:xfrm>
            <a:off x="369954" y="1042749"/>
            <a:ext cx="9040920" cy="646331"/>
          </a:xfrm>
          <a:prstGeom prst="rect">
            <a:avLst/>
          </a:prstGeom>
          <a:noFill/>
        </p:spPr>
        <p:txBody>
          <a:bodyPr wrap="square" rtlCol="0">
            <a:spAutoFit/>
          </a:bodyPr>
          <a:lstStyle/>
          <a:p>
            <a:r>
              <a:rPr lang="fr-FR" b="1" u="sng" dirty="0"/>
              <a:t>Objectif</a:t>
            </a:r>
            <a:r>
              <a:rPr lang="fr-FR" b="1" dirty="0"/>
              <a:t>: Permettre au </a:t>
            </a:r>
            <a:r>
              <a:rPr lang="fr-FR" b="1" dirty="0">
                <a:latin typeface="Calibri" panose="020F0502020204030204" pitchFamily="34" charset="0"/>
                <a:cs typeface="Calibri" panose="020F0502020204030204" pitchFamily="34" charset="0"/>
              </a:rPr>
              <a:t>client</a:t>
            </a:r>
            <a:r>
              <a:rPr lang="fr-FR" b="1" dirty="0"/>
              <a:t> à enjeu de pouvoir bénéficier d’un traitement  spécifique de sa demande </a:t>
            </a:r>
          </a:p>
        </p:txBody>
      </p:sp>
      <p:pic>
        <p:nvPicPr>
          <p:cNvPr id="25" name="Image 24"/>
          <p:cNvPicPr>
            <a:picLocks noChangeAspect="1"/>
          </p:cNvPicPr>
          <p:nvPr/>
        </p:nvPicPr>
        <p:blipFill>
          <a:blip r:embed="rId9"/>
          <a:stretch>
            <a:fillRect/>
          </a:stretch>
        </p:blipFill>
        <p:spPr>
          <a:xfrm rot="21191912">
            <a:off x="7382796" y="350397"/>
            <a:ext cx="1037677" cy="594466"/>
          </a:xfrm>
          <a:prstGeom prst="rect">
            <a:avLst/>
          </a:prstGeom>
        </p:spPr>
      </p:pic>
    </p:spTree>
    <p:extLst>
      <p:ext uri="{BB962C8B-B14F-4D97-AF65-F5344CB8AC3E}">
        <p14:creationId xmlns:p14="http://schemas.microsoft.com/office/powerpoint/2010/main" val="350040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a:t>Rappel prise de RDV </a:t>
            </a:r>
            <a:r>
              <a:rPr lang="fr-FR" dirty="0" err="1"/>
              <a:t>Iz</a:t>
            </a:r>
            <a:r>
              <a:rPr lang="fr-FR" dirty="0"/>
              <a:t>-e-commerce</a:t>
            </a:r>
          </a:p>
        </p:txBody>
      </p:sp>
      <p:sp>
        <p:nvSpPr>
          <p:cNvPr id="3" name="Rectangle 2"/>
          <p:cNvSpPr/>
          <p:nvPr/>
        </p:nvSpPr>
        <p:spPr>
          <a:xfrm>
            <a:off x="353962" y="1098043"/>
            <a:ext cx="8613058" cy="2132639"/>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Clr>
                <a:schemeClr val="tx2"/>
              </a:buClr>
              <a:buFont typeface="Wingdings" panose="05000000000000000000" pitchFamily="2" charset="2"/>
              <a:buChar char="q"/>
            </a:pPr>
            <a:r>
              <a:rPr lang="fr-FR" b="1" dirty="0">
                <a:solidFill>
                  <a:schemeClr val="tx1"/>
                </a:solidFill>
              </a:rPr>
              <a:t>25 %</a:t>
            </a:r>
            <a:r>
              <a:rPr lang="fr-FR" dirty="0">
                <a:solidFill>
                  <a:schemeClr val="tx1"/>
                </a:solidFill>
              </a:rPr>
              <a:t> des Leads </a:t>
            </a:r>
            <a:r>
              <a:rPr lang="fr-FR" dirty="0" err="1">
                <a:solidFill>
                  <a:schemeClr val="tx1"/>
                </a:solidFill>
              </a:rPr>
              <a:t>Iz</a:t>
            </a:r>
            <a:r>
              <a:rPr lang="fr-FR" dirty="0">
                <a:solidFill>
                  <a:schemeClr val="tx1"/>
                </a:solidFill>
              </a:rPr>
              <a:t> e commerce qui sont saisis en CEGEE sont clôturés par </a:t>
            </a:r>
            <a:r>
              <a:rPr lang="fr-FR" dirty="0" err="1">
                <a:solidFill>
                  <a:schemeClr val="tx1"/>
                </a:solidFill>
              </a:rPr>
              <a:t>Trenta</a:t>
            </a:r>
            <a:r>
              <a:rPr lang="fr-FR" dirty="0">
                <a:solidFill>
                  <a:schemeClr val="tx1"/>
                </a:solidFill>
              </a:rPr>
              <a:t> </a:t>
            </a:r>
            <a:r>
              <a:rPr lang="fr-FR" dirty="0" err="1">
                <a:solidFill>
                  <a:schemeClr val="tx1"/>
                </a:solidFill>
              </a:rPr>
              <a:t>Axome</a:t>
            </a:r>
            <a:r>
              <a:rPr lang="fr-FR" dirty="0">
                <a:solidFill>
                  <a:schemeClr val="tx1"/>
                </a:solidFill>
              </a:rPr>
              <a:t> pour motif </a:t>
            </a:r>
            <a:r>
              <a:rPr lang="fr-FR" b="1" dirty="0">
                <a:solidFill>
                  <a:schemeClr val="tx1"/>
                </a:solidFill>
              </a:rPr>
              <a:t>« Impossible de joindre le client »</a:t>
            </a:r>
            <a:r>
              <a:rPr lang="fr-FR" dirty="0">
                <a:solidFill>
                  <a:schemeClr val="tx1"/>
                </a:solidFill>
              </a:rPr>
              <a:t>. </a:t>
            </a:r>
          </a:p>
          <a:p>
            <a:pPr marL="285750" indent="-285750">
              <a:buClr>
                <a:schemeClr val="tx2"/>
              </a:buClr>
              <a:buFont typeface="Wingdings" panose="05000000000000000000" pitchFamily="2" charset="2"/>
              <a:buChar char="q"/>
            </a:pPr>
            <a:r>
              <a:rPr lang="fr-FR" dirty="0">
                <a:solidFill>
                  <a:schemeClr val="tx1"/>
                </a:solidFill>
              </a:rPr>
              <a:t>Pour éviter cette déperdition et pour parfaire notre qualification, il est impératif d’utiliser la fonctionnalité offerte de prise de rendez vous avec le conseiller de notre partenaire pour la partie conception du site. </a:t>
            </a:r>
          </a:p>
          <a:p>
            <a:pPr marL="285750" indent="-285750">
              <a:buClr>
                <a:schemeClr val="tx2"/>
              </a:buClr>
              <a:buFont typeface="Wingdings" panose="05000000000000000000" pitchFamily="2" charset="2"/>
              <a:buChar char="q"/>
            </a:pPr>
            <a:r>
              <a:rPr lang="fr-FR" dirty="0">
                <a:solidFill>
                  <a:schemeClr val="tx1"/>
                </a:solidFill>
              </a:rPr>
              <a:t>Le client sera ainsi prêt a décrocher sur un numéro de téléphone qu’il ne connait pas et nous aurons tous gagné en qualité de service rendu et un temps précieux .</a:t>
            </a:r>
          </a:p>
        </p:txBody>
      </p:sp>
      <p:pic>
        <p:nvPicPr>
          <p:cNvPr id="5" name="Image 4"/>
          <p:cNvPicPr>
            <a:picLocks noChangeAspect="1"/>
          </p:cNvPicPr>
          <p:nvPr/>
        </p:nvPicPr>
        <p:blipFill rotWithShape="1">
          <a:blip r:embed="rId2"/>
          <a:srcRect t="6550"/>
          <a:stretch/>
        </p:blipFill>
        <p:spPr>
          <a:xfrm>
            <a:off x="1004840" y="3265520"/>
            <a:ext cx="7324335" cy="2900149"/>
          </a:xfrm>
          <a:prstGeom prst="rect">
            <a:avLst/>
          </a:prstGeom>
        </p:spPr>
      </p:pic>
      <p:pic>
        <p:nvPicPr>
          <p:cNvPr id="6" name="Image 5"/>
          <p:cNvPicPr>
            <a:picLocks noChangeAspect="1"/>
          </p:cNvPicPr>
          <p:nvPr/>
        </p:nvPicPr>
        <p:blipFill>
          <a:blip r:embed="rId3"/>
          <a:stretch>
            <a:fillRect/>
          </a:stretch>
        </p:blipFill>
        <p:spPr>
          <a:xfrm rot="21191912">
            <a:off x="7005772" y="283351"/>
            <a:ext cx="1456884" cy="703510"/>
          </a:xfrm>
          <a:prstGeom prst="rect">
            <a:avLst/>
          </a:prstGeom>
        </p:spPr>
      </p:pic>
    </p:spTree>
    <p:extLst>
      <p:ext uri="{BB962C8B-B14F-4D97-AF65-F5344CB8AC3E}">
        <p14:creationId xmlns:p14="http://schemas.microsoft.com/office/powerpoint/2010/main" val="314427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Lancement de </a:t>
            </a:r>
            <a:r>
              <a:rPr lang="fr-FR" sz="2400" dirty="0" err="1"/>
              <a:t>Payplug</a:t>
            </a:r>
            <a:r>
              <a:rPr lang="fr-FR" sz="2400" dirty="0"/>
              <a:t> ONEY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8" name="Rectangle 7"/>
          <p:cNvSpPr/>
          <p:nvPr/>
        </p:nvSpPr>
        <p:spPr>
          <a:xfrm>
            <a:off x="2724049" y="6363551"/>
            <a:ext cx="214943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EEECE1">
                    <a:lumMod val="50000"/>
                  </a:srgbClr>
                </a:solidFill>
                <a:effectLst/>
                <a:uLnTx/>
                <a:uFillTx/>
                <a:latin typeface="Arial Narrow"/>
                <a:ea typeface="+mn-ea"/>
                <a:cs typeface="+mn-cs"/>
              </a:rPr>
              <a:t>L’HEBDO PRO – Semaine S  2021</a:t>
            </a:r>
          </a:p>
        </p:txBody>
      </p:sp>
      <p:sp>
        <p:nvSpPr>
          <p:cNvPr id="2" name="ZoneTexte 1"/>
          <p:cNvSpPr txBox="1"/>
          <p:nvPr/>
        </p:nvSpPr>
        <p:spPr>
          <a:xfrm>
            <a:off x="177684" y="27051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10" name="Titre 1"/>
          <p:cNvSpPr txBox="1">
            <a:spLocks/>
          </p:cNvSpPr>
          <p:nvPr/>
        </p:nvSpPr>
        <p:spPr>
          <a:xfrm>
            <a:off x="177682" y="1250556"/>
            <a:ext cx="8424936" cy="432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all" spc="0" normalizeH="0" baseline="0" noProof="0">
                <a:ln>
                  <a:noFill/>
                </a:ln>
                <a:solidFill>
                  <a:prstClr val="white"/>
                </a:solidFill>
                <a:effectLst/>
                <a:uLnTx/>
                <a:uFillTx/>
                <a:latin typeface="Arial Narrow"/>
                <a:ea typeface="+mj-ea"/>
                <a:cs typeface="+mj-cs"/>
              </a:rPr>
              <a:t>L’Offre PayPlug - Oney</a:t>
            </a:r>
            <a:endParaRPr kumimoji="0" lang="fr-FR" sz="2800" b="1" i="0" u="none" strike="noStrike" kern="1200" cap="all" spc="0" normalizeH="0" baseline="0" noProof="0" dirty="0">
              <a:ln>
                <a:noFill/>
              </a:ln>
              <a:solidFill>
                <a:prstClr val="white"/>
              </a:solidFill>
              <a:effectLst/>
              <a:uLnTx/>
              <a:uFillTx/>
              <a:latin typeface="Arial Narrow"/>
              <a:ea typeface="+mj-ea"/>
              <a:cs typeface="+mj-cs"/>
            </a:endParaRPr>
          </a:p>
        </p:txBody>
      </p:sp>
      <p:pic>
        <p:nvPicPr>
          <p:cNvPr id="13" name="Image 12"/>
          <p:cNvPicPr>
            <a:picLocks noChangeAspect="1"/>
          </p:cNvPicPr>
          <p:nvPr/>
        </p:nvPicPr>
        <p:blipFill>
          <a:blip r:embed="rId4"/>
          <a:stretch>
            <a:fillRect/>
          </a:stretch>
        </p:blipFill>
        <p:spPr>
          <a:xfrm>
            <a:off x="4067235" y="3522030"/>
            <a:ext cx="285790" cy="209579"/>
          </a:xfrm>
          <a:prstGeom prst="rect">
            <a:avLst/>
          </a:prstGeom>
        </p:spPr>
      </p:pic>
      <p:sp>
        <p:nvSpPr>
          <p:cNvPr id="6" name="Rectangle 5"/>
          <p:cNvSpPr/>
          <p:nvPr/>
        </p:nvSpPr>
        <p:spPr>
          <a:xfrm>
            <a:off x="177682" y="5707626"/>
            <a:ext cx="2997955"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21" name="Rectangle 20"/>
          <p:cNvSpPr/>
          <p:nvPr/>
        </p:nvSpPr>
        <p:spPr>
          <a:xfrm>
            <a:off x="7506929" y="5707626"/>
            <a:ext cx="730596"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23" name="Espace réservé du contenu 2"/>
          <p:cNvSpPr>
            <a:spLocks noGrp="1"/>
          </p:cNvSpPr>
          <p:nvPr>
            <p:ph idx="1"/>
          </p:nvPr>
        </p:nvSpPr>
        <p:spPr>
          <a:xfrm>
            <a:off x="321698" y="1089025"/>
            <a:ext cx="8280920" cy="4842003"/>
          </a:xfrm>
        </p:spPr>
        <p:txBody>
          <a:bodyPr>
            <a:normAutofit/>
          </a:bodyPr>
          <a:lstStyle/>
          <a:p>
            <a:pPr marL="0" indent="0" algn="just">
              <a:buNone/>
            </a:pPr>
            <a:endParaRPr lang="fr-FR" sz="2400" b="1" dirty="0"/>
          </a:p>
          <a:p>
            <a:pPr algn="just"/>
            <a:r>
              <a:rPr lang="fr-FR" dirty="0"/>
              <a:t>Pour rappel </a:t>
            </a:r>
            <a:r>
              <a:rPr lang="fr-FR" dirty="0" err="1"/>
              <a:t>PayPlug</a:t>
            </a:r>
            <a:r>
              <a:rPr lang="fr-FR" dirty="0"/>
              <a:t> est une solution 100% digitale qui permet d’encaisser des paiements en ligne par carte.</a:t>
            </a:r>
          </a:p>
          <a:p>
            <a:pPr marL="0" indent="0" algn="just">
              <a:buNone/>
            </a:pPr>
            <a:endParaRPr lang="fr-FR" b="1" dirty="0"/>
          </a:p>
          <a:p>
            <a:pPr algn="just"/>
            <a:r>
              <a:rPr lang="fr-FR" dirty="0"/>
              <a:t>En réponse à une demande croissante des e-commerçants, PayPlug a choisi la </a:t>
            </a:r>
            <a:r>
              <a:rPr lang="fr-FR" b="1" dirty="0"/>
              <a:t>solution </a:t>
            </a:r>
            <a:r>
              <a:rPr lang="fr-FR" b="1" dirty="0" err="1"/>
              <a:t>Oney</a:t>
            </a:r>
            <a:r>
              <a:rPr lang="fr-FR" dirty="0"/>
              <a:t> comme partenaire pour proposer le paiement 3x et 4x garanti aux e-acheteurs souhaitant payer à crédit par carte bancaire, avec une réponse immédiate, sans signature de contrat ou d’impression papier, avec possibilité de faire du paiement en 1 clic. </a:t>
            </a:r>
          </a:p>
          <a:p>
            <a:pPr algn="just"/>
            <a:endParaRPr lang="fr-FR" dirty="0"/>
          </a:p>
          <a:p>
            <a:pPr algn="just"/>
            <a:r>
              <a:rPr lang="fr-FR" dirty="0"/>
              <a:t>SP+ ne proposant plus le paiement en </a:t>
            </a:r>
            <a:r>
              <a:rPr lang="fr-FR" dirty="0" err="1"/>
              <a:t>Nfois</a:t>
            </a:r>
            <a:r>
              <a:rPr lang="fr-FR" dirty="0"/>
              <a:t> garanti, </a:t>
            </a:r>
            <a:r>
              <a:rPr lang="fr-FR" dirty="0" err="1"/>
              <a:t>Payplug</a:t>
            </a:r>
            <a:r>
              <a:rPr lang="fr-FR" dirty="0"/>
              <a:t> prend le relai.</a:t>
            </a:r>
            <a:endParaRPr lang="fr-FR" b="1" dirty="0"/>
          </a:p>
          <a:p>
            <a:pPr algn="just"/>
            <a:endParaRPr lang="fr-FR" dirty="0"/>
          </a:p>
          <a:p>
            <a:pPr algn="just"/>
            <a:r>
              <a:rPr lang="fr-FR" dirty="0"/>
              <a:t>Cette fonctionnalité vient donc s’ajouter à l’ensemble des fonctionnalités des </a:t>
            </a:r>
            <a:r>
              <a:rPr lang="fr-FR" b="1" u="sng" dirty="0"/>
              <a:t>Packs Pro et Premium</a:t>
            </a:r>
            <a:r>
              <a:rPr lang="fr-FR" b="1" dirty="0"/>
              <a:t> de PayPlug. </a:t>
            </a:r>
          </a:p>
          <a:p>
            <a:pPr marL="0" indent="0" algn="just">
              <a:spcBef>
                <a:spcPts val="500"/>
              </a:spcBef>
              <a:buNone/>
            </a:pPr>
            <a:endParaRPr lang="fr-FR" dirty="0"/>
          </a:p>
        </p:txBody>
      </p:sp>
      <p:sp>
        <p:nvSpPr>
          <p:cNvPr id="15" name="ZoneTexte 14">
            <a:extLst>
              <a:ext uri="{FF2B5EF4-FFF2-40B4-BE49-F238E27FC236}">
                <a16:creationId xmlns:a16="http://schemas.microsoft.com/office/drawing/2014/main" id="{B485E43B-2627-40DC-AA12-3B8279B5A4A6}"/>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5">
                  <a:extLst>
                    <a:ext uri="{A12FA001-AC4F-418D-AE19-62706E023703}">
                      <ahyp:hlinkClr xmlns:ahyp="http://schemas.microsoft.com/office/drawing/2018/hyperlinkcolor" val="tx"/>
                    </a:ext>
                  </a:extLst>
                </a:hlinkClick>
              </a:rPr>
              <a:t>ici</a:t>
            </a:r>
            <a:endParaRPr lang="fr-FR" b="1"/>
          </a:p>
        </p:txBody>
      </p:sp>
      <p:sp>
        <p:nvSpPr>
          <p:cNvPr id="16" name="Ellipse 15">
            <a:extLst>
              <a:ext uri="{FF2B5EF4-FFF2-40B4-BE49-F238E27FC236}">
                <a16:creationId xmlns:a16="http://schemas.microsoft.com/office/drawing/2014/main" id="{0356C492-9C9D-4D57-9112-5354062EBE13}"/>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3143415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L’offre PAYPLUG ONEY</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8" name="Rectangle 7"/>
          <p:cNvSpPr/>
          <p:nvPr/>
        </p:nvSpPr>
        <p:spPr>
          <a:xfrm>
            <a:off x="2724049" y="6363551"/>
            <a:ext cx="2290499" cy="276999"/>
          </a:xfrm>
          <a:prstGeom prst="rect">
            <a:avLst/>
          </a:prstGeom>
        </p:spPr>
        <p:txBody>
          <a:bodyPr wrap="none">
            <a:spAutoFit/>
          </a:bodyPr>
          <a:lstStyle/>
          <a:p>
            <a:r>
              <a:rPr lang="fr-FR" sz="1200" dirty="0">
                <a:solidFill>
                  <a:srgbClr val="EEECE1">
                    <a:lumMod val="50000"/>
                  </a:srgbClr>
                </a:solidFill>
              </a:rPr>
              <a:t>L’HEBDO PRO – Semaine S 17 2021</a:t>
            </a:r>
          </a:p>
        </p:txBody>
      </p:sp>
      <p:sp>
        <p:nvSpPr>
          <p:cNvPr id="2" name="ZoneTexte 1"/>
          <p:cNvSpPr txBox="1"/>
          <p:nvPr/>
        </p:nvSpPr>
        <p:spPr>
          <a:xfrm>
            <a:off x="177684" y="2705100"/>
            <a:ext cx="184731" cy="369332"/>
          </a:xfrm>
          <a:prstGeom prst="rect">
            <a:avLst/>
          </a:prstGeom>
          <a:noFill/>
        </p:spPr>
        <p:txBody>
          <a:bodyPr wrap="none" rtlCol="0">
            <a:spAutoFit/>
          </a:bodyPr>
          <a:lstStyle/>
          <a:p>
            <a:endParaRPr lang="fr-FR" dirty="0"/>
          </a:p>
        </p:txBody>
      </p:sp>
      <p:pic>
        <p:nvPicPr>
          <p:cNvPr id="13" name="Image 12"/>
          <p:cNvPicPr>
            <a:picLocks noChangeAspect="1"/>
          </p:cNvPicPr>
          <p:nvPr/>
        </p:nvPicPr>
        <p:blipFill>
          <a:blip r:embed="rId4"/>
          <a:stretch>
            <a:fillRect/>
          </a:stretch>
        </p:blipFill>
        <p:spPr>
          <a:xfrm>
            <a:off x="4067235" y="3522030"/>
            <a:ext cx="285790" cy="209579"/>
          </a:xfrm>
          <a:prstGeom prst="rect">
            <a:avLst/>
          </a:prstGeom>
        </p:spPr>
      </p:pic>
      <p:sp>
        <p:nvSpPr>
          <p:cNvPr id="6" name="Rectangle 5"/>
          <p:cNvSpPr/>
          <p:nvPr/>
        </p:nvSpPr>
        <p:spPr>
          <a:xfrm>
            <a:off x="177682" y="5707626"/>
            <a:ext cx="2997955"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7506929" y="5707626"/>
            <a:ext cx="730596"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8" name="Imag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2573" y="1865685"/>
            <a:ext cx="4913193" cy="331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444382" y="1140421"/>
            <a:ext cx="8388392" cy="369332"/>
          </a:xfrm>
          <a:prstGeom prst="rect">
            <a:avLst/>
          </a:prstGeom>
        </p:spPr>
        <p:txBody>
          <a:bodyPr wrap="square">
            <a:spAutoFit/>
          </a:bodyPr>
          <a:lstStyle/>
          <a:p>
            <a:r>
              <a:rPr lang="fr-FR" b="1" dirty="0">
                <a:latin typeface="Calibri" panose="020F0502020204030204" pitchFamily="34" charset="0"/>
                <a:ea typeface="Times New Roman" panose="02020603050405020304" pitchFamily="18" charset="0"/>
              </a:rPr>
              <a:t>Le paiement en plusieurs fois est disponible à dans les packages PRO et PREMIUM</a:t>
            </a:r>
            <a:endParaRPr lang="fr-FR" dirty="0"/>
          </a:p>
        </p:txBody>
      </p:sp>
      <p:sp>
        <p:nvSpPr>
          <p:cNvPr id="15" name="ZoneTexte 14">
            <a:extLst>
              <a:ext uri="{FF2B5EF4-FFF2-40B4-BE49-F238E27FC236}">
                <a16:creationId xmlns:a16="http://schemas.microsoft.com/office/drawing/2014/main" id="{1D0CA716-1041-461C-832B-D6A1998AAE63}"/>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6">
                  <a:extLst>
                    <a:ext uri="{A12FA001-AC4F-418D-AE19-62706E023703}">
                      <ahyp:hlinkClr xmlns:ahyp="http://schemas.microsoft.com/office/drawing/2018/hyperlinkcolor" val="tx"/>
                    </a:ext>
                  </a:extLst>
                </a:hlinkClick>
              </a:rPr>
              <a:t>ici</a:t>
            </a:r>
            <a:endParaRPr lang="fr-FR" b="1"/>
          </a:p>
        </p:txBody>
      </p:sp>
      <p:sp>
        <p:nvSpPr>
          <p:cNvPr id="16" name="Ellipse 15">
            <a:extLst>
              <a:ext uri="{FF2B5EF4-FFF2-40B4-BE49-F238E27FC236}">
                <a16:creationId xmlns:a16="http://schemas.microsoft.com/office/drawing/2014/main" id="{C2DE7637-7FE8-43E6-89B8-9A65EC568F8C}"/>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1493490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L’offre PAYPLUG ONEY</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8" name="Rectangle 7"/>
          <p:cNvSpPr/>
          <p:nvPr/>
        </p:nvSpPr>
        <p:spPr>
          <a:xfrm>
            <a:off x="2724049" y="6363551"/>
            <a:ext cx="2290499" cy="276999"/>
          </a:xfrm>
          <a:prstGeom prst="rect">
            <a:avLst/>
          </a:prstGeom>
        </p:spPr>
        <p:txBody>
          <a:bodyPr wrap="none">
            <a:spAutoFit/>
          </a:bodyPr>
          <a:lstStyle/>
          <a:p>
            <a:r>
              <a:rPr lang="fr-FR" sz="1200" dirty="0">
                <a:solidFill>
                  <a:srgbClr val="EEECE1">
                    <a:lumMod val="50000"/>
                  </a:srgbClr>
                </a:solidFill>
              </a:rPr>
              <a:t>L’HEBDO PRO – Semaine S17  2021</a:t>
            </a:r>
          </a:p>
        </p:txBody>
      </p:sp>
      <p:sp>
        <p:nvSpPr>
          <p:cNvPr id="2" name="ZoneTexte 1"/>
          <p:cNvSpPr txBox="1"/>
          <p:nvPr/>
        </p:nvSpPr>
        <p:spPr>
          <a:xfrm>
            <a:off x="177684" y="2705100"/>
            <a:ext cx="184731" cy="369332"/>
          </a:xfrm>
          <a:prstGeom prst="rect">
            <a:avLst/>
          </a:prstGeom>
          <a:noFill/>
        </p:spPr>
        <p:txBody>
          <a:bodyPr wrap="none" rtlCol="0">
            <a:spAutoFit/>
          </a:bodyPr>
          <a:lstStyle/>
          <a:p>
            <a:endParaRPr lang="fr-FR" dirty="0"/>
          </a:p>
        </p:txBody>
      </p:sp>
      <p:sp>
        <p:nvSpPr>
          <p:cNvPr id="10" name="Titre 1"/>
          <p:cNvSpPr txBox="1">
            <a:spLocks/>
          </p:cNvSpPr>
          <p:nvPr/>
        </p:nvSpPr>
        <p:spPr>
          <a:xfrm>
            <a:off x="177682" y="1250556"/>
            <a:ext cx="8424936" cy="432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dirty="0"/>
              <a:t>L’Offre </a:t>
            </a:r>
            <a:r>
              <a:rPr lang="fr-FR" dirty="0" err="1"/>
              <a:t>PayPlug</a:t>
            </a:r>
            <a:r>
              <a:rPr lang="fr-FR" dirty="0"/>
              <a:t> - </a:t>
            </a:r>
            <a:r>
              <a:rPr lang="fr-FR" dirty="0" err="1"/>
              <a:t>Oney</a:t>
            </a:r>
            <a:endParaRPr lang="fr-FR" dirty="0"/>
          </a:p>
        </p:txBody>
      </p:sp>
      <p:sp>
        <p:nvSpPr>
          <p:cNvPr id="11" name="Ellipse 10"/>
          <p:cNvSpPr/>
          <p:nvPr/>
        </p:nvSpPr>
        <p:spPr>
          <a:xfrm>
            <a:off x="2841978" y="4850956"/>
            <a:ext cx="2232248"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6316039" y="1170582"/>
            <a:ext cx="1958165" cy="276999"/>
          </a:xfrm>
          <a:prstGeom prst="rect">
            <a:avLst/>
          </a:prstGeom>
          <a:noFill/>
        </p:spPr>
        <p:txBody>
          <a:bodyPr wrap="none" rtlCol="0">
            <a:spAutoFit/>
          </a:bodyPr>
          <a:lstStyle/>
          <a:p>
            <a:r>
              <a:rPr lang="fr-FR" sz="1200" i="1" dirty="0"/>
              <a:t>Tarif Caisse d’Epargne PayPlug</a:t>
            </a:r>
          </a:p>
        </p:txBody>
      </p:sp>
      <p:pic>
        <p:nvPicPr>
          <p:cNvPr id="13" name="Image 12"/>
          <p:cNvPicPr>
            <a:picLocks noChangeAspect="1"/>
          </p:cNvPicPr>
          <p:nvPr/>
        </p:nvPicPr>
        <p:blipFill>
          <a:blip r:embed="rId4"/>
          <a:stretch>
            <a:fillRect/>
          </a:stretch>
        </p:blipFill>
        <p:spPr>
          <a:xfrm>
            <a:off x="4067235" y="3522030"/>
            <a:ext cx="285790" cy="209579"/>
          </a:xfrm>
          <a:prstGeom prst="rect">
            <a:avLst/>
          </a:prstGeom>
        </p:spPr>
      </p:pic>
      <p:grpSp>
        <p:nvGrpSpPr>
          <p:cNvPr id="14" name="Groupe 13"/>
          <p:cNvGrpSpPr/>
          <p:nvPr/>
        </p:nvGrpSpPr>
        <p:grpSpPr>
          <a:xfrm>
            <a:off x="177682" y="1425375"/>
            <a:ext cx="8655092" cy="4828058"/>
            <a:chOff x="539552" y="411486"/>
            <a:chExt cx="8059843" cy="4464472"/>
          </a:xfrm>
        </p:grpSpPr>
        <p:pic>
          <p:nvPicPr>
            <p:cNvPr id="15" name="Image 14"/>
            <p:cNvPicPr>
              <a:picLocks noChangeAspect="1"/>
            </p:cNvPicPr>
            <p:nvPr/>
          </p:nvPicPr>
          <p:blipFill>
            <a:blip r:embed="rId5"/>
            <a:stretch>
              <a:fillRect/>
            </a:stretch>
          </p:blipFill>
          <p:spPr>
            <a:xfrm>
              <a:off x="539552" y="699494"/>
              <a:ext cx="8059843" cy="4176464"/>
            </a:xfrm>
            <a:prstGeom prst="rect">
              <a:avLst/>
            </a:prstGeom>
          </p:spPr>
        </p:pic>
        <p:pic>
          <p:nvPicPr>
            <p:cNvPr id="16" name="Image 15"/>
            <p:cNvPicPr>
              <a:picLocks noChangeAspect="1"/>
            </p:cNvPicPr>
            <p:nvPr/>
          </p:nvPicPr>
          <p:blipFill>
            <a:blip r:embed="rId4"/>
            <a:stretch>
              <a:fillRect/>
            </a:stretch>
          </p:blipFill>
          <p:spPr>
            <a:xfrm>
              <a:off x="6778694" y="3943124"/>
              <a:ext cx="285790" cy="209579"/>
            </a:xfrm>
            <a:prstGeom prst="rect">
              <a:avLst/>
            </a:prstGeom>
          </p:spPr>
        </p:pic>
        <p:pic>
          <p:nvPicPr>
            <p:cNvPr id="17" name="Image 16"/>
            <p:cNvPicPr>
              <a:picLocks noChangeAspect="1"/>
            </p:cNvPicPr>
            <p:nvPr/>
          </p:nvPicPr>
          <p:blipFill>
            <a:blip r:embed="rId6"/>
            <a:stretch>
              <a:fillRect/>
            </a:stretch>
          </p:blipFill>
          <p:spPr>
            <a:xfrm>
              <a:off x="5141426" y="707460"/>
              <a:ext cx="3457969" cy="1026820"/>
            </a:xfrm>
            <a:prstGeom prst="rect">
              <a:avLst/>
            </a:prstGeom>
          </p:spPr>
        </p:pic>
        <p:sp>
          <p:nvSpPr>
            <p:cNvPr id="18" name="Ellipse 17"/>
            <p:cNvSpPr/>
            <p:nvPr/>
          </p:nvSpPr>
          <p:spPr>
            <a:xfrm>
              <a:off x="6305245" y="411486"/>
              <a:ext cx="1124332" cy="39604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7452320" y="411486"/>
              <a:ext cx="1124332" cy="396044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p:cNvSpPr txBox="1"/>
          <p:nvPr/>
        </p:nvSpPr>
        <p:spPr>
          <a:xfrm>
            <a:off x="1028040" y="2474268"/>
            <a:ext cx="2557854" cy="230832"/>
          </a:xfrm>
          <a:prstGeom prst="rect">
            <a:avLst/>
          </a:prstGeom>
          <a:solidFill>
            <a:schemeClr val="bg1"/>
          </a:solidFill>
          <a:ln>
            <a:noFill/>
          </a:ln>
        </p:spPr>
        <p:txBody>
          <a:bodyPr wrap="square" rtlCol="0">
            <a:spAutoFit/>
          </a:bodyPr>
          <a:lstStyle/>
          <a:p>
            <a:r>
              <a:rPr lang="fr-FR" sz="900" dirty="0">
                <a:solidFill>
                  <a:schemeClr val="accent4">
                    <a:lumMod val="75000"/>
                  </a:schemeClr>
                </a:solidFill>
              </a:rPr>
              <a:t>Disponible dès l’offre Pro et Premium</a:t>
            </a:r>
          </a:p>
        </p:txBody>
      </p:sp>
      <p:sp>
        <p:nvSpPr>
          <p:cNvPr id="6" name="Rectangle 5"/>
          <p:cNvSpPr/>
          <p:nvPr/>
        </p:nvSpPr>
        <p:spPr>
          <a:xfrm>
            <a:off x="177682" y="5707626"/>
            <a:ext cx="2997955"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7506929" y="5707626"/>
            <a:ext cx="730596"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6603548" y="2650624"/>
            <a:ext cx="682260" cy="157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solidFill>
                  <a:schemeClr val="bg1">
                    <a:lumMod val="50000"/>
                  </a:schemeClr>
                </a:solidFill>
              </a:rPr>
              <a:t>+ 25 € / mois</a:t>
            </a:r>
          </a:p>
        </p:txBody>
      </p:sp>
      <p:sp>
        <p:nvSpPr>
          <p:cNvPr id="22" name="Rectangle 21"/>
          <p:cNvSpPr/>
          <p:nvPr/>
        </p:nvSpPr>
        <p:spPr>
          <a:xfrm>
            <a:off x="7833540" y="2650625"/>
            <a:ext cx="682260" cy="157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solidFill>
                  <a:schemeClr val="bg1">
                    <a:lumMod val="50000"/>
                  </a:schemeClr>
                </a:solidFill>
              </a:rPr>
              <a:t>+ 65 € / mois</a:t>
            </a:r>
          </a:p>
        </p:txBody>
      </p:sp>
      <p:sp>
        <p:nvSpPr>
          <p:cNvPr id="25" name="ZoneTexte 24">
            <a:extLst>
              <a:ext uri="{FF2B5EF4-FFF2-40B4-BE49-F238E27FC236}">
                <a16:creationId xmlns:a16="http://schemas.microsoft.com/office/drawing/2014/main" id="{A054E7DA-2A36-49D8-AB54-12899D4905AD}"/>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7">
                  <a:extLst>
                    <a:ext uri="{A12FA001-AC4F-418D-AE19-62706E023703}">
                      <ahyp:hlinkClr xmlns:ahyp="http://schemas.microsoft.com/office/drawing/2018/hyperlinkcolor" val="tx"/>
                    </a:ext>
                  </a:extLst>
                </a:hlinkClick>
              </a:rPr>
              <a:t>ici</a:t>
            </a:r>
            <a:endParaRPr lang="fr-FR" b="1"/>
          </a:p>
        </p:txBody>
      </p:sp>
      <p:sp>
        <p:nvSpPr>
          <p:cNvPr id="26" name="Ellipse 25">
            <a:extLst>
              <a:ext uri="{FF2B5EF4-FFF2-40B4-BE49-F238E27FC236}">
                <a16:creationId xmlns:a16="http://schemas.microsoft.com/office/drawing/2014/main" id="{B9B51CA4-B607-4B07-834D-9D6F989B76CB}"/>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558916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L’offre PAYPLUG ONEY</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4" y="6281996"/>
            <a:ext cx="2862915" cy="440108"/>
          </a:xfrm>
          <a:prstGeom prst="rect">
            <a:avLst/>
          </a:prstGeom>
          <a:solidFill>
            <a:schemeClr val="bg1"/>
          </a:solidFill>
          <a:ln>
            <a:noFill/>
          </a:ln>
          <a:effectLst/>
        </p:spPr>
      </p:pic>
      <p:sp>
        <p:nvSpPr>
          <p:cNvPr id="8" name="Rectangle 7"/>
          <p:cNvSpPr/>
          <p:nvPr/>
        </p:nvSpPr>
        <p:spPr>
          <a:xfrm>
            <a:off x="2724049" y="6363551"/>
            <a:ext cx="2325765" cy="276999"/>
          </a:xfrm>
          <a:prstGeom prst="rect">
            <a:avLst/>
          </a:prstGeom>
        </p:spPr>
        <p:txBody>
          <a:bodyPr wrap="none">
            <a:spAutoFit/>
          </a:bodyPr>
          <a:lstStyle/>
          <a:p>
            <a:r>
              <a:rPr lang="fr-FR" sz="1200" dirty="0">
                <a:solidFill>
                  <a:srgbClr val="EEECE1">
                    <a:lumMod val="50000"/>
                  </a:srgbClr>
                </a:solidFill>
              </a:rPr>
              <a:t>L’HEBDO PRO – Semaine S 17  2021</a:t>
            </a:r>
          </a:p>
        </p:txBody>
      </p:sp>
      <p:sp>
        <p:nvSpPr>
          <p:cNvPr id="2" name="ZoneTexte 1"/>
          <p:cNvSpPr txBox="1"/>
          <p:nvPr/>
        </p:nvSpPr>
        <p:spPr>
          <a:xfrm>
            <a:off x="177684" y="2705100"/>
            <a:ext cx="184731" cy="369332"/>
          </a:xfrm>
          <a:prstGeom prst="rect">
            <a:avLst/>
          </a:prstGeom>
          <a:noFill/>
        </p:spPr>
        <p:txBody>
          <a:bodyPr wrap="none" rtlCol="0">
            <a:spAutoFit/>
          </a:bodyPr>
          <a:lstStyle/>
          <a:p>
            <a:endParaRPr lang="fr-FR" dirty="0"/>
          </a:p>
        </p:txBody>
      </p:sp>
      <p:pic>
        <p:nvPicPr>
          <p:cNvPr id="13" name="Image 12"/>
          <p:cNvPicPr>
            <a:picLocks noChangeAspect="1"/>
          </p:cNvPicPr>
          <p:nvPr/>
        </p:nvPicPr>
        <p:blipFill>
          <a:blip r:embed="rId4"/>
          <a:stretch>
            <a:fillRect/>
          </a:stretch>
        </p:blipFill>
        <p:spPr>
          <a:xfrm>
            <a:off x="4067235" y="3522030"/>
            <a:ext cx="285790" cy="209579"/>
          </a:xfrm>
          <a:prstGeom prst="rect">
            <a:avLst/>
          </a:prstGeom>
        </p:spPr>
      </p:pic>
      <p:sp>
        <p:nvSpPr>
          <p:cNvPr id="6" name="Rectangle 5"/>
          <p:cNvSpPr/>
          <p:nvPr/>
        </p:nvSpPr>
        <p:spPr>
          <a:xfrm>
            <a:off x="177682" y="5707626"/>
            <a:ext cx="2997955"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7506929" y="5707626"/>
            <a:ext cx="730596"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270049" y="1099877"/>
            <a:ext cx="8781585" cy="4001095"/>
          </a:xfrm>
          <a:prstGeom prst="rect">
            <a:avLst/>
          </a:prstGeom>
        </p:spPr>
        <p:txBody>
          <a:bodyPr wrap="square">
            <a:spAutoFit/>
          </a:bodyPr>
          <a:lstStyle/>
          <a:p>
            <a:pPr algn="just">
              <a:spcAft>
                <a:spcPts val="300"/>
              </a:spcAft>
            </a:pPr>
            <a:r>
              <a:rPr lang="fr-FR" sz="1600" b="1" dirty="0">
                <a:solidFill>
                  <a:srgbClr val="C00000"/>
                </a:solidFill>
                <a:latin typeface="Calibri" panose="020F0502020204030204" pitchFamily="34" charset="0"/>
                <a:ea typeface="Times New Roman" panose="02020603050405020304" pitchFamily="18" charset="0"/>
                <a:cs typeface="Calibri" panose="020F0502020204030204" pitchFamily="34" charset="0"/>
              </a:rPr>
              <a:t>CRITERES D’ELIGIBILITE POUR ACCEDER AU SERVICE DE PAIEMENT EN 3 OU 4 FOIS </a:t>
            </a: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a:spcAft>
                <a:spcPts val="300"/>
              </a:spcAft>
            </a:pPr>
            <a:r>
              <a:rPr lang="fr-FR" sz="1600" dirty="0">
                <a:latin typeface="Calibri" panose="020F0502020204030204" pitchFamily="34" charset="0"/>
                <a:ea typeface="Times New Roman" panose="02020603050405020304" pitchFamily="18" charset="0"/>
                <a:cs typeface="Calibri" panose="020F0502020204030204" pitchFamily="34" charset="0"/>
              </a:rPr>
              <a:t> </a:t>
            </a: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Le client : </a:t>
            </a:r>
          </a:p>
          <a:p>
            <a:pPr marL="1200150" lvl="2" indent="-285750" algn="just">
              <a:spcAft>
                <a:spcPts val="300"/>
              </a:spcAft>
              <a:buClr>
                <a:srgbClr val="C00000"/>
              </a:buClr>
              <a:buFont typeface="Times New Roman" panose="02020603050405020304" pitchFamily="18" charset="0"/>
              <a:buChar char="•"/>
            </a:pPr>
            <a:r>
              <a:rPr lang="fr-FR" sz="1600" dirty="0">
                <a:latin typeface="Calibri" panose="020F0502020204030204" pitchFamily="34" charset="0"/>
                <a:ea typeface="Times New Roman" panose="02020603050405020304" pitchFamily="18" charset="0"/>
                <a:cs typeface="Calibri" panose="020F0502020204030204" pitchFamily="34" charset="0"/>
              </a:rPr>
              <a:t>N’est pas en redressement judiciaire</a:t>
            </a:r>
          </a:p>
          <a:p>
            <a:pPr marL="1200150" lvl="2" indent="-285750" algn="just">
              <a:spcAft>
                <a:spcPts val="300"/>
              </a:spcAft>
              <a:buClr>
                <a:srgbClr val="C00000"/>
              </a:buClr>
              <a:buFont typeface="Times New Roman" panose="02020603050405020304" pitchFamily="18" charset="0"/>
              <a:buChar char="•"/>
            </a:pPr>
            <a:r>
              <a:rPr lang="fr-FR" sz="1600" dirty="0">
                <a:latin typeface="Calibri" panose="020F0502020204030204" pitchFamily="34" charset="0"/>
                <a:ea typeface="Times New Roman" panose="02020603050405020304" pitchFamily="18" charset="0"/>
                <a:cs typeface="Calibri" panose="020F0502020204030204" pitchFamily="34" charset="0"/>
              </a:rPr>
              <a:t>Présente un minimum de 2 ans d’activité</a:t>
            </a:r>
          </a:p>
          <a:p>
            <a:pPr marL="1200150" lvl="2" indent="-285750" algn="just">
              <a:spcAft>
                <a:spcPts val="300"/>
              </a:spcAft>
              <a:buClr>
                <a:srgbClr val="C00000"/>
              </a:buClr>
              <a:buFont typeface="Times New Roman" panose="02020603050405020304" pitchFamily="18" charset="0"/>
              <a:buChar char="•"/>
            </a:pPr>
            <a:r>
              <a:rPr lang="fr-FR" sz="1600" dirty="0">
                <a:latin typeface="Calibri" panose="020F0502020204030204" pitchFamily="34" charset="0"/>
                <a:ea typeface="Times New Roman" panose="02020603050405020304" pitchFamily="18" charset="0"/>
                <a:cs typeface="Calibri" panose="020F0502020204030204" pitchFamily="34" charset="0"/>
              </a:rPr>
              <a:t>Présente Un KYC à jour</a:t>
            </a:r>
          </a:p>
          <a:p>
            <a:pPr marL="1200150" lvl="2" indent="-285750" algn="just">
              <a:spcAft>
                <a:spcPts val="300"/>
              </a:spcAft>
              <a:buClr>
                <a:srgbClr val="C00000"/>
              </a:buClr>
              <a:buFont typeface="Times New Roman" panose="02020603050405020304" pitchFamily="18" charset="0"/>
              <a:buChar char="•"/>
            </a:pPr>
            <a:r>
              <a:rPr lang="fr-FR" sz="1600" dirty="0">
                <a:latin typeface="Calibri" panose="020F0502020204030204" pitchFamily="34" charset="0"/>
                <a:ea typeface="Times New Roman" panose="02020603050405020304" pitchFamily="18" charset="0"/>
                <a:cs typeface="Calibri" panose="020F0502020204030204" pitchFamily="34" charset="0"/>
              </a:rPr>
              <a:t>Propose des délais de livraison inférieurs à 10 jours</a:t>
            </a:r>
          </a:p>
          <a:p>
            <a:pPr marL="1200150" lvl="2" indent="-285750" algn="just">
              <a:spcAft>
                <a:spcPts val="300"/>
              </a:spcAft>
              <a:buClr>
                <a:srgbClr val="C00000"/>
              </a:buClr>
              <a:buFont typeface="Times New Roman" panose="02020603050405020304" pitchFamily="18" charset="0"/>
              <a:buChar char="•"/>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Le paiement fractionné est uniquement réservé à </a:t>
            </a:r>
            <a:r>
              <a:rPr lang="fr-FR" sz="1600" b="1" dirty="0">
                <a:latin typeface="Calibri" panose="020F0502020204030204" pitchFamily="34" charset="0"/>
                <a:ea typeface="Times New Roman" panose="02020603050405020304" pitchFamily="18" charset="0"/>
                <a:cs typeface="Calibri" panose="020F0502020204030204" pitchFamily="34" charset="0"/>
              </a:rPr>
              <a:t>l’activité B2C</a:t>
            </a:r>
          </a:p>
          <a:p>
            <a:pPr marL="800100" lvl="1" indent="-342900" algn="just">
              <a:spcAft>
                <a:spcPts val="300"/>
              </a:spcAft>
              <a:buClr>
                <a:srgbClr val="C00000"/>
              </a:buClr>
              <a:buFont typeface="Wingdings" panose="05000000000000000000" pitchFamily="2" charset="2"/>
              <a:buChar char="q"/>
            </a:pPr>
            <a:endParaRPr lang="fr-FR" sz="1600" b="1"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Seul le marché France est éligible</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Les activités non éthiques ne sont pas éligibles (vente d’alcool, de tabac, drogue, arme, paris en ligne…)</a:t>
            </a:r>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4" name="ZoneTexte 13">
            <a:extLst>
              <a:ext uri="{FF2B5EF4-FFF2-40B4-BE49-F238E27FC236}">
                <a16:creationId xmlns:a16="http://schemas.microsoft.com/office/drawing/2014/main" id="{136AE532-EA7E-469B-9212-DF9B1E7D0CC9}"/>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5">
                  <a:extLst>
                    <a:ext uri="{A12FA001-AC4F-418D-AE19-62706E023703}">
                      <ahyp:hlinkClr xmlns:ahyp="http://schemas.microsoft.com/office/drawing/2018/hyperlinkcolor" val="tx"/>
                    </a:ext>
                  </a:extLst>
                </a:hlinkClick>
              </a:rPr>
              <a:t>ici</a:t>
            </a:r>
            <a:endParaRPr lang="fr-FR" b="1"/>
          </a:p>
        </p:txBody>
      </p:sp>
      <p:sp>
        <p:nvSpPr>
          <p:cNvPr id="15" name="Ellipse 14">
            <a:extLst>
              <a:ext uri="{FF2B5EF4-FFF2-40B4-BE49-F238E27FC236}">
                <a16:creationId xmlns:a16="http://schemas.microsoft.com/office/drawing/2014/main" id="{52C39C2C-175C-4C1A-8E96-3BAD64DAB884}"/>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3752470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L’offre PAYPLUG ONEY</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4" y="6281996"/>
            <a:ext cx="2862915" cy="440108"/>
          </a:xfrm>
          <a:prstGeom prst="rect">
            <a:avLst/>
          </a:prstGeom>
          <a:solidFill>
            <a:schemeClr val="bg1"/>
          </a:solidFill>
          <a:ln>
            <a:noFill/>
          </a:ln>
          <a:effectLst/>
        </p:spPr>
      </p:pic>
      <p:sp>
        <p:nvSpPr>
          <p:cNvPr id="8" name="Rectangle 7"/>
          <p:cNvSpPr/>
          <p:nvPr/>
        </p:nvSpPr>
        <p:spPr>
          <a:xfrm>
            <a:off x="2724049" y="6363551"/>
            <a:ext cx="2325765" cy="276999"/>
          </a:xfrm>
          <a:prstGeom prst="rect">
            <a:avLst/>
          </a:prstGeom>
        </p:spPr>
        <p:txBody>
          <a:bodyPr wrap="none">
            <a:spAutoFit/>
          </a:bodyPr>
          <a:lstStyle/>
          <a:p>
            <a:r>
              <a:rPr lang="fr-FR" sz="1200" dirty="0">
                <a:solidFill>
                  <a:srgbClr val="EEECE1">
                    <a:lumMod val="50000"/>
                  </a:srgbClr>
                </a:solidFill>
              </a:rPr>
              <a:t>L’HEBDO PRO – Semaine S 17  2021</a:t>
            </a:r>
          </a:p>
        </p:txBody>
      </p:sp>
      <p:sp>
        <p:nvSpPr>
          <p:cNvPr id="2" name="ZoneTexte 1"/>
          <p:cNvSpPr txBox="1"/>
          <p:nvPr/>
        </p:nvSpPr>
        <p:spPr>
          <a:xfrm>
            <a:off x="177684" y="2705100"/>
            <a:ext cx="184731" cy="369332"/>
          </a:xfrm>
          <a:prstGeom prst="rect">
            <a:avLst/>
          </a:prstGeom>
          <a:noFill/>
        </p:spPr>
        <p:txBody>
          <a:bodyPr wrap="none" rtlCol="0">
            <a:spAutoFit/>
          </a:bodyPr>
          <a:lstStyle/>
          <a:p>
            <a:endParaRPr lang="fr-FR" dirty="0"/>
          </a:p>
        </p:txBody>
      </p:sp>
      <p:pic>
        <p:nvPicPr>
          <p:cNvPr id="13" name="Image 12"/>
          <p:cNvPicPr>
            <a:picLocks noChangeAspect="1"/>
          </p:cNvPicPr>
          <p:nvPr/>
        </p:nvPicPr>
        <p:blipFill>
          <a:blip r:embed="rId4"/>
          <a:stretch>
            <a:fillRect/>
          </a:stretch>
        </p:blipFill>
        <p:spPr>
          <a:xfrm>
            <a:off x="4067235" y="3522030"/>
            <a:ext cx="285790" cy="209579"/>
          </a:xfrm>
          <a:prstGeom prst="rect">
            <a:avLst/>
          </a:prstGeom>
        </p:spPr>
      </p:pic>
      <p:sp>
        <p:nvSpPr>
          <p:cNvPr id="6" name="Rectangle 5"/>
          <p:cNvSpPr/>
          <p:nvPr/>
        </p:nvSpPr>
        <p:spPr>
          <a:xfrm>
            <a:off x="177682" y="5707626"/>
            <a:ext cx="2997955"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7506929" y="5707626"/>
            <a:ext cx="730596"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62415" y="1170580"/>
            <a:ext cx="8168185" cy="4624343"/>
          </a:xfrm>
          <a:prstGeom prst="rect">
            <a:avLst/>
          </a:prstGeom>
        </p:spPr>
        <p:txBody>
          <a:bodyPr wrap="square">
            <a:spAutoFit/>
          </a:bodyPr>
          <a:lstStyle/>
          <a:p>
            <a:pPr algn="just">
              <a:spcAft>
                <a:spcPts val="300"/>
              </a:spcAft>
            </a:pPr>
            <a:r>
              <a:rPr lang="fr-FR" sz="1600" b="1" dirty="0">
                <a:solidFill>
                  <a:srgbClr val="C00000"/>
                </a:solidFill>
                <a:latin typeface="Calibri" panose="020F0502020204030204" pitchFamily="34" charset="0"/>
                <a:ea typeface="Times New Roman" panose="02020603050405020304" pitchFamily="18" charset="0"/>
                <a:cs typeface="Calibri" panose="020F0502020204030204" pitchFamily="34" charset="0"/>
              </a:rPr>
              <a:t>Coté acheteur : </a:t>
            </a: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Celui-ci doit être </a:t>
            </a:r>
            <a:r>
              <a:rPr lang="fr-FR" sz="1600" b="1" dirty="0">
                <a:latin typeface="Calibri" panose="020F0502020204030204" pitchFamily="34" charset="0"/>
                <a:ea typeface="Times New Roman" panose="02020603050405020304" pitchFamily="18" charset="0"/>
                <a:cs typeface="Calibri" panose="020F0502020204030204" pitchFamily="34" charset="0"/>
              </a:rPr>
              <a:t>détenteur d’une carte bancaire française</a:t>
            </a:r>
            <a:r>
              <a:rPr lang="fr-FR" sz="1600" dirty="0">
                <a:latin typeface="Calibri" panose="020F0502020204030204" pitchFamily="34" charset="0"/>
                <a:ea typeface="Times New Roman" panose="02020603050405020304" pitchFamily="18" charset="0"/>
                <a:cs typeface="Calibri" panose="020F0502020204030204" pitchFamily="34" charset="0"/>
              </a:rPr>
              <a:t> qui couvre la durée du financement (hors Maestro, Electron et American Express). Les cartes à autorisation systématique et les e-</a:t>
            </a:r>
            <a:r>
              <a:rPr lang="fr-FR" sz="1600" dirty="0" err="1">
                <a:latin typeface="Calibri" panose="020F0502020204030204" pitchFamily="34" charset="0"/>
                <a:ea typeface="Times New Roman" panose="02020603050405020304" pitchFamily="18" charset="0"/>
                <a:cs typeface="Calibri" panose="020F0502020204030204" pitchFamily="34" charset="0"/>
              </a:rPr>
              <a:t>cards</a:t>
            </a:r>
            <a:r>
              <a:rPr lang="fr-FR" sz="1600" dirty="0">
                <a:latin typeface="Calibri" panose="020F0502020204030204" pitchFamily="34" charset="0"/>
                <a:ea typeface="Times New Roman" panose="02020603050405020304" pitchFamily="18" charset="0"/>
                <a:cs typeface="Calibri" panose="020F0502020204030204" pitchFamily="34" charset="0"/>
              </a:rPr>
              <a:t> sont également exclues.</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b="1" dirty="0">
                <a:latin typeface="Calibri" panose="020F0502020204030204" pitchFamily="34" charset="0"/>
                <a:ea typeface="Times New Roman" panose="02020603050405020304" pitchFamily="18" charset="0"/>
                <a:cs typeface="Calibri" panose="020F0502020204030204" pitchFamily="34" charset="0"/>
              </a:rPr>
              <a:t>Les achats effectués sont compris entre 100 € et 3 000€ </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Il doit être domicilié et livré en France métropolitaine ou DOM</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Pour un financement en 4X, la carte doit être valable à la souscription 3 mois et pour le 3X la carte doit être valable 2 mois (le 1</a:t>
            </a:r>
            <a:r>
              <a:rPr lang="fr-FR" sz="1600" baseline="30000" dirty="0">
                <a:latin typeface="Calibri" panose="020F0502020204030204" pitchFamily="34" charset="0"/>
                <a:ea typeface="Times New Roman" panose="02020603050405020304" pitchFamily="18" charset="0"/>
                <a:cs typeface="Calibri" panose="020F0502020204030204" pitchFamily="34" charset="0"/>
              </a:rPr>
              <a:t>er</a:t>
            </a:r>
            <a:r>
              <a:rPr lang="fr-FR" sz="1600" dirty="0">
                <a:latin typeface="Calibri" panose="020F0502020204030204" pitchFamily="34" charset="0"/>
                <a:ea typeface="Times New Roman" panose="02020603050405020304" pitchFamily="18" charset="0"/>
                <a:cs typeface="Calibri" panose="020F0502020204030204" pitchFamily="34" charset="0"/>
              </a:rPr>
              <a:t> prélèvement ayant lieu le jour de la validation de la commande)</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742950" lvl="1" indent="-285750">
              <a:buClr>
                <a:srgbClr val="C00000"/>
              </a:buClr>
              <a:buFont typeface="Wingdings" panose="05000000000000000000" pitchFamily="2" charset="2"/>
              <a:buChar char="q"/>
            </a:pPr>
            <a:r>
              <a:rPr lang="fr-FR" sz="1600" b="1" dirty="0">
                <a:latin typeface="Calibri" panose="020F0502020204030204" pitchFamily="34" charset="0"/>
                <a:cs typeface="Calibri" panose="020F0502020204030204" pitchFamily="34" charset="0"/>
              </a:rPr>
              <a:t>Coût du service </a:t>
            </a:r>
            <a:r>
              <a:rPr lang="fr-FR" sz="1600" b="1" dirty="0" err="1">
                <a:latin typeface="Calibri" panose="020F0502020204030204" pitchFamily="34" charset="0"/>
                <a:cs typeface="Calibri" panose="020F0502020204030204" pitchFamily="34" charset="0"/>
              </a:rPr>
              <a:t>Oney</a:t>
            </a:r>
            <a:r>
              <a:rPr lang="fr-FR" sz="1600" b="1" dirty="0">
                <a:latin typeface="Calibri" panose="020F0502020204030204" pitchFamily="34" charset="0"/>
                <a:cs typeface="Calibri" panose="020F0502020204030204" pitchFamily="34" charset="0"/>
              </a:rPr>
              <a:t> pour l’acheteur</a:t>
            </a:r>
            <a:r>
              <a:rPr lang="fr-FR" sz="1600" dirty="0">
                <a:latin typeface="Calibri" panose="020F0502020204030204" pitchFamily="34" charset="0"/>
                <a:cs typeface="Calibri" panose="020F0502020204030204" pitchFamily="34" charset="0"/>
              </a:rPr>
              <a:t> : </a:t>
            </a:r>
          </a:p>
          <a:p>
            <a:pPr marL="1200150" lvl="2" indent="-285750">
              <a:buClr>
                <a:srgbClr val="C00000"/>
              </a:buClr>
              <a:buFont typeface="Wingdings" panose="05000000000000000000" pitchFamily="2" charset="2"/>
              <a:buChar char="§"/>
            </a:pPr>
            <a:r>
              <a:rPr lang="fr-FR" sz="1600" dirty="0">
                <a:latin typeface="Calibri" panose="020F0502020204030204" pitchFamily="34" charset="0"/>
                <a:cs typeface="Calibri" panose="020F0502020204030204" pitchFamily="34" charset="0"/>
              </a:rPr>
              <a:t>Paiement en 3X sur 60 jours : 1,45% du montant du panier dans la limité de 15 €</a:t>
            </a:r>
          </a:p>
          <a:p>
            <a:pPr marL="1200150" lvl="2" indent="-285750">
              <a:buClr>
                <a:srgbClr val="C00000"/>
              </a:buClr>
              <a:buFont typeface="Wingdings" panose="05000000000000000000" pitchFamily="2" charset="2"/>
              <a:buChar char="§"/>
            </a:pPr>
            <a:r>
              <a:rPr lang="fr-FR" sz="1600" dirty="0">
                <a:latin typeface="Calibri" panose="020F0502020204030204" pitchFamily="34" charset="0"/>
                <a:cs typeface="Calibri" panose="020F0502020204030204" pitchFamily="34" charset="0"/>
              </a:rPr>
              <a:t>Paiement en 4X sur 60 jours : 2,20% du montant du panier dans la limité de 30 €</a:t>
            </a: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algn="just">
              <a:spcAft>
                <a:spcPts val="300"/>
              </a:spcAft>
            </a:pPr>
            <a:endParaRPr lang="fr-FR" sz="1600" dirty="0">
              <a:latin typeface="Calibri" panose="020F0502020204030204" pitchFamily="34" charset="0"/>
              <a:ea typeface="Times New Roman" panose="02020603050405020304" pitchFamily="18" charset="0"/>
              <a:cs typeface="Calibri" panose="020F0502020204030204" pitchFamily="34" charset="0"/>
            </a:endParaRPr>
          </a:p>
        </p:txBody>
      </p:sp>
      <p:sp>
        <p:nvSpPr>
          <p:cNvPr id="15" name="ZoneTexte 14">
            <a:extLst>
              <a:ext uri="{FF2B5EF4-FFF2-40B4-BE49-F238E27FC236}">
                <a16:creationId xmlns:a16="http://schemas.microsoft.com/office/drawing/2014/main" id="{9E39B175-EC17-4B99-8D57-AB66905C30A7}"/>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5">
                  <a:extLst>
                    <a:ext uri="{A12FA001-AC4F-418D-AE19-62706E023703}">
                      <ahyp:hlinkClr xmlns:ahyp="http://schemas.microsoft.com/office/drawing/2018/hyperlinkcolor" val="tx"/>
                    </a:ext>
                  </a:extLst>
                </a:hlinkClick>
              </a:rPr>
              <a:t>ici</a:t>
            </a:r>
            <a:endParaRPr lang="fr-FR" b="1"/>
          </a:p>
        </p:txBody>
      </p:sp>
      <p:sp>
        <p:nvSpPr>
          <p:cNvPr id="16" name="Ellipse 15">
            <a:extLst>
              <a:ext uri="{FF2B5EF4-FFF2-40B4-BE49-F238E27FC236}">
                <a16:creationId xmlns:a16="http://schemas.microsoft.com/office/drawing/2014/main" id="{F13910DB-FC5C-4344-8D1E-E06E8FC39A08}"/>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3387346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L’offre PAYPLUG ONEY</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4" y="6281996"/>
            <a:ext cx="2862915" cy="440108"/>
          </a:xfrm>
          <a:prstGeom prst="rect">
            <a:avLst/>
          </a:prstGeom>
          <a:solidFill>
            <a:schemeClr val="bg1"/>
          </a:solidFill>
          <a:ln>
            <a:noFill/>
          </a:ln>
          <a:effectLst/>
        </p:spPr>
      </p:pic>
      <p:sp>
        <p:nvSpPr>
          <p:cNvPr id="8" name="Rectangle 7"/>
          <p:cNvSpPr/>
          <p:nvPr/>
        </p:nvSpPr>
        <p:spPr>
          <a:xfrm>
            <a:off x="2724049" y="6363551"/>
            <a:ext cx="2325765" cy="276999"/>
          </a:xfrm>
          <a:prstGeom prst="rect">
            <a:avLst/>
          </a:prstGeom>
        </p:spPr>
        <p:txBody>
          <a:bodyPr wrap="none">
            <a:spAutoFit/>
          </a:bodyPr>
          <a:lstStyle/>
          <a:p>
            <a:r>
              <a:rPr lang="fr-FR" sz="1200" dirty="0">
                <a:solidFill>
                  <a:srgbClr val="EEECE1">
                    <a:lumMod val="50000"/>
                  </a:srgbClr>
                </a:solidFill>
              </a:rPr>
              <a:t>L’HEBDO PRO – Semaine S 17  2021</a:t>
            </a:r>
          </a:p>
        </p:txBody>
      </p:sp>
      <p:sp>
        <p:nvSpPr>
          <p:cNvPr id="2" name="ZoneTexte 1"/>
          <p:cNvSpPr txBox="1"/>
          <p:nvPr/>
        </p:nvSpPr>
        <p:spPr>
          <a:xfrm>
            <a:off x="177684" y="2705100"/>
            <a:ext cx="184731" cy="369332"/>
          </a:xfrm>
          <a:prstGeom prst="rect">
            <a:avLst/>
          </a:prstGeom>
          <a:noFill/>
        </p:spPr>
        <p:txBody>
          <a:bodyPr wrap="none" rtlCol="0">
            <a:spAutoFit/>
          </a:bodyPr>
          <a:lstStyle/>
          <a:p>
            <a:endParaRPr lang="fr-FR" dirty="0"/>
          </a:p>
        </p:txBody>
      </p:sp>
      <p:pic>
        <p:nvPicPr>
          <p:cNvPr id="13" name="Image 12"/>
          <p:cNvPicPr>
            <a:picLocks noChangeAspect="1"/>
          </p:cNvPicPr>
          <p:nvPr/>
        </p:nvPicPr>
        <p:blipFill>
          <a:blip r:embed="rId4"/>
          <a:stretch>
            <a:fillRect/>
          </a:stretch>
        </p:blipFill>
        <p:spPr>
          <a:xfrm>
            <a:off x="4067235" y="3522030"/>
            <a:ext cx="285790" cy="209579"/>
          </a:xfrm>
          <a:prstGeom prst="rect">
            <a:avLst/>
          </a:prstGeom>
        </p:spPr>
      </p:pic>
      <p:sp>
        <p:nvSpPr>
          <p:cNvPr id="6" name="Rectangle 5"/>
          <p:cNvSpPr/>
          <p:nvPr/>
        </p:nvSpPr>
        <p:spPr>
          <a:xfrm>
            <a:off x="177682" y="5707626"/>
            <a:ext cx="2997955"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7506929" y="5707626"/>
            <a:ext cx="730596" cy="223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62415" y="1170580"/>
            <a:ext cx="8168185" cy="3393237"/>
          </a:xfrm>
          <a:prstGeom prst="rect">
            <a:avLst/>
          </a:prstGeom>
        </p:spPr>
        <p:txBody>
          <a:bodyPr wrap="square">
            <a:spAutoFit/>
          </a:bodyPr>
          <a:lstStyle/>
          <a:p>
            <a:pPr algn="just">
              <a:spcAft>
                <a:spcPts val="300"/>
              </a:spcAft>
            </a:pPr>
            <a:r>
              <a:rPr lang="fr-FR" sz="1600" b="1" dirty="0">
                <a:solidFill>
                  <a:srgbClr val="C00000"/>
                </a:solidFill>
                <a:latin typeface="Calibri" panose="020F0502020204030204" pitchFamily="34" charset="0"/>
                <a:ea typeface="Times New Roman" panose="02020603050405020304" pitchFamily="18" charset="0"/>
                <a:cs typeface="Calibri" panose="020F0502020204030204" pitchFamily="34" charset="0"/>
              </a:rPr>
              <a:t>Coté commerçant : </a:t>
            </a:r>
          </a:p>
          <a:p>
            <a:pPr algn="just">
              <a:spcAft>
                <a:spcPts val="300"/>
              </a:spcAft>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Son chiffre d’affaires e-commerce se voit boosté avec l’acquisition de plus de client et augmentation du volume encaissé</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Prise en charge à 100% du risque commerçant (fraude CB et impayés)</a:t>
            </a:r>
          </a:p>
          <a:p>
            <a:pPr marL="800100" lvl="1" indent="-342900" algn="just">
              <a:spcAft>
                <a:spcPts val="300"/>
              </a:spcAft>
              <a:buClr>
                <a:srgbClr val="C00000"/>
              </a:buClr>
              <a:buFont typeface="Wingdings" panose="05000000000000000000" pitchFamily="2" charset="2"/>
              <a:buChar char="q"/>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dirty="0">
                <a:latin typeface="Calibri" panose="020F0502020204030204" pitchFamily="34" charset="0"/>
                <a:ea typeface="Times New Roman" panose="02020603050405020304" pitchFamily="18" charset="0"/>
                <a:cs typeface="Calibri" panose="020F0502020204030204" pitchFamily="34" charset="0"/>
              </a:rPr>
              <a:t>Sa trésorerie est sécurisée (financement à 100% du montant de l’achat sous 48h)</a:t>
            </a:r>
          </a:p>
          <a:p>
            <a:pPr lvl="1" algn="just">
              <a:spcAft>
                <a:spcPts val="300"/>
              </a:spcAft>
              <a:buClr>
                <a:srgbClr val="C00000"/>
              </a:buClr>
            </a:pPr>
            <a:endParaRPr lang="fr-FR" sz="16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spcAft>
                <a:spcPts val="300"/>
              </a:spcAft>
              <a:buClr>
                <a:srgbClr val="C00000"/>
              </a:buClr>
              <a:buFont typeface="Wingdings" panose="05000000000000000000" pitchFamily="2" charset="2"/>
              <a:buChar char="q"/>
            </a:pPr>
            <a:r>
              <a:rPr lang="fr-FR" sz="1600" b="1" dirty="0"/>
              <a:t>Coût du service </a:t>
            </a:r>
            <a:r>
              <a:rPr lang="fr-FR" sz="1600" b="1" dirty="0" err="1"/>
              <a:t>Oney</a:t>
            </a:r>
            <a:r>
              <a:rPr lang="fr-FR" sz="1600" b="1" dirty="0"/>
              <a:t> pour notre client e-commerçant </a:t>
            </a:r>
            <a:r>
              <a:rPr lang="fr-FR" sz="1600" dirty="0"/>
              <a:t>(venant s’ajouter à la tarification du pack PRO ou PREMIUM) : </a:t>
            </a:r>
          </a:p>
          <a:p>
            <a:r>
              <a:rPr lang="fr-FR" sz="1600" dirty="0"/>
              <a:t>		2,5% du montant du panier + 0,25€ par opération (pour le 3x ou le 4X) </a:t>
            </a:r>
            <a:endParaRPr lang="fr-FR" sz="1600" dirty="0">
              <a:latin typeface="Calibri" panose="020F0502020204030204" pitchFamily="34" charset="0"/>
              <a:ea typeface="Times New Roman" panose="02020603050405020304" pitchFamily="18" charset="0"/>
              <a:cs typeface="Calibri" panose="020F0502020204030204" pitchFamily="34" charset="0"/>
            </a:endParaRPr>
          </a:p>
        </p:txBody>
      </p:sp>
      <p:sp>
        <p:nvSpPr>
          <p:cNvPr id="15" name="ZoneTexte 14">
            <a:extLst>
              <a:ext uri="{FF2B5EF4-FFF2-40B4-BE49-F238E27FC236}">
                <a16:creationId xmlns:a16="http://schemas.microsoft.com/office/drawing/2014/main" id="{8CBAE761-1841-446F-A075-886592A5EE85}"/>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5">
                  <a:extLst>
                    <a:ext uri="{A12FA001-AC4F-418D-AE19-62706E023703}">
                      <ahyp:hlinkClr xmlns:ahyp="http://schemas.microsoft.com/office/drawing/2018/hyperlinkcolor" val="tx"/>
                    </a:ext>
                  </a:extLst>
                </a:hlinkClick>
              </a:rPr>
              <a:t>ici</a:t>
            </a:r>
            <a:endParaRPr lang="fr-FR" b="1"/>
          </a:p>
        </p:txBody>
      </p:sp>
      <p:sp>
        <p:nvSpPr>
          <p:cNvPr id="16" name="Ellipse 15">
            <a:extLst>
              <a:ext uri="{FF2B5EF4-FFF2-40B4-BE49-F238E27FC236}">
                <a16:creationId xmlns:a16="http://schemas.microsoft.com/office/drawing/2014/main" id="{63882F0B-41E2-46D8-B889-CE246C61979B}"/>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2977685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dirty="0"/>
              <a:t>L’offre PAYPLUG ONEY</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346793" y="1159801"/>
            <a:ext cx="8904361" cy="369332"/>
          </a:xfrm>
          <a:prstGeom prst="rect">
            <a:avLst/>
          </a:prstGeom>
          <a:noFill/>
        </p:spPr>
        <p:txBody>
          <a:bodyPr wrap="none" rtlCol="0">
            <a:spAutoFit/>
          </a:bodyPr>
          <a:lstStyle/>
          <a:p>
            <a:pPr marL="285750" indent="-285750">
              <a:buClr>
                <a:srgbClr val="C00000"/>
              </a:buClr>
              <a:buFont typeface="Wingdings" panose="05000000000000000000" pitchFamily="2" charset="2"/>
              <a:buChar char="q"/>
            </a:pPr>
            <a:r>
              <a:rPr lang="fr-FR" dirty="0" err="1">
                <a:latin typeface="Calibri" panose="020F0502020204030204" pitchFamily="34" charset="0"/>
                <a:cs typeface="Calibri" panose="020F0502020204030204" pitchFamily="34" charset="0"/>
              </a:rPr>
              <a:t>Oney</a:t>
            </a:r>
            <a:r>
              <a:rPr lang="fr-FR" dirty="0">
                <a:latin typeface="Calibri" panose="020F0502020204030204" pitchFamily="34" charset="0"/>
                <a:cs typeface="Calibri" panose="020F0502020204030204" pitchFamily="34" charset="0"/>
              </a:rPr>
              <a:t> est une offre intégrée dans </a:t>
            </a:r>
            <a:r>
              <a:rPr lang="fr-FR" dirty="0" err="1">
                <a:latin typeface="Calibri" panose="020F0502020204030204" pitchFamily="34" charset="0"/>
                <a:cs typeface="Calibri" panose="020F0502020204030204" pitchFamily="34" charset="0"/>
              </a:rPr>
              <a:t>Payplug</a:t>
            </a:r>
            <a:r>
              <a:rPr lang="fr-FR" dirty="0">
                <a:latin typeface="Calibri" panose="020F0502020204030204" pitchFamily="34" charset="0"/>
                <a:cs typeface="Calibri" panose="020F0502020204030204" pitchFamily="34" charset="0"/>
              </a:rPr>
              <a:t> et se commercialise via un Lead sur </a:t>
            </a:r>
            <a:r>
              <a:rPr lang="fr-FR" dirty="0" err="1">
                <a:latin typeface="Calibri" panose="020F0502020204030204" pitchFamily="34" charset="0"/>
                <a:cs typeface="Calibri" panose="020F0502020204030204" pitchFamily="34" charset="0"/>
              </a:rPr>
              <a:t>MonExpert</a:t>
            </a:r>
            <a:r>
              <a:rPr lang="fr-FR" dirty="0">
                <a:latin typeface="Calibri" panose="020F0502020204030204" pitchFamily="34" charset="0"/>
                <a:cs typeface="Calibri" panose="020F0502020204030204" pitchFamily="34" charset="0"/>
              </a:rPr>
              <a:t>. </a:t>
            </a:r>
          </a:p>
        </p:txBody>
      </p:sp>
      <p:pic>
        <p:nvPicPr>
          <p:cNvPr id="10" name="Image 9"/>
          <p:cNvPicPr>
            <a:picLocks noChangeAspect="1"/>
          </p:cNvPicPr>
          <p:nvPr/>
        </p:nvPicPr>
        <p:blipFill>
          <a:blip r:embed="rId4"/>
          <a:stretch>
            <a:fillRect/>
          </a:stretch>
        </p:blipFill>
        <p:spPr>
          <a:xfrm>
            <a:off x="1212112" y="1891252"/>
            <a:ext cx="6368901" cy="3123200"/>
          </a:xfrm>
          <a:prstGeom prst="rect">
            <a:avLst/>
          </a:prstGeom>
        </p:spPr>
      </p:pic>
      <p:pic>
        <p:nvPicPr>
          <p:cNvPr id="11" name="Image 10"/>
          <p:cNvPicPr>
            <a:picLocks noChangeAspect="1"/>
          </p:cNvPicPr>
          <p:nvPr/>
        </p:nvPicPr>
        <p:blipFill>
          <a:blip r:embed="rId5"/>
          <a:stretch>
            <a:fillRect/>
          </a:stretch>
        </p:blipFill>
        <p:spPr>
          <a:xfrm>
            <a:off x="5823863" y="4430450"/>
            <a:ext cx="1371791" cy="585988"/>
          </a:xfrm>
          <a:prstGeom prst="rect">
            <a:avLst/>
          </a:prstGeom>
        </p:spPr>
      </p:pic>
      <p:sp>
        <p:nvSpPr>
          <p:cNvPr id="23" name="Rectangle 22"/>
          <p:cNvSpPr/>
          <p:nvPr/>
        </p:nvSpPr>
        <p:spPr>
          <a:xfrm>
            <a:off x="7108666" y="4603473"/>
            <a:ext cx="249706" cy="2359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a:t>
            </a:r>
          </a:p>
        </p:txBody>
      </p:sp>
      <p:sp>
        <p:nvSpPr>
          <p:cNvPr id="27" name="ZoneTexte 26"/>
          <p:cNvSpPr txBox="1"/>
          <p:nvPr/>
        </p:nvSpPr>
        <p:spPr>
          <a:xfrm>
            <a:off x="444382" y="5277110"/>
            <a:ext cx="8129084" cy="646331"/>
          </a:xfrm>
          <a:prstGeom prst="rect">
            <a:avLst/>
          </a:prstGeom>
          <a:noFill/>
        </p:spPr>
        <p:txBody>
          <a:bodyPr wrap="square" rtlCol="0">
            <a:spAutoFit/>
          </a:bodyPr>
          <a:lstStyle/>
          <a:p>
            <a:r>
              <a:rPr lang="fr-FR" dirty="0"/>
              <a:t>* En cas de </a:t>
            </a:r>
            <a:r>
              <a:rPr lang="fr-FR" b="1" dirty="0"/>
              <a:t>KO </a:t>
            </a:r>
            <a:r>
              <a:rPr lang="fr-FR" b="1" dirty="0" err="1"/>
              <a:t>Payplug</a:t>
            </a:r>
            <a:r>
              <a:rPr lang="fr-FR" b="1" dirty="0"/>
              <a:t> </a:t>
            </a:r>
            <a:r>
              <a:rPr lang="fr-FR" dirty="0"/>
              <a:t>(CMS incompatible, refus tarif….) nous n’aurons plus de solution à proposer en ce concerne un paiement en </a:t>
            </a:r>
            <a:r>
              <a:rPr lang="fr-FR" dirty="0" err="1"/>
              <a:t>Nfois</a:t>
            </a:r>
            <a:r>
              <a:rPr lang="fr-FR" dirty="0"/>
              <a:t> puisque l’offre </a:t>
            </a:r>
            <a:r>
              <a:rPr lang="fr-FR" dirty="0" err="1"/>
              <a:t>Choozéo</a:t>
            </a:r>
            <a:r>
              <a:rPr lang="fr-FR" dirty="0"/>
              <a:t> de SP+ n’existe plus. </a:t>
            </a:r>
          </a:p>
        </p:txBody>
      </p:sp>
      <p:grpSp>
        <p:nvGrpSpPr>
          <p:cNvPr id="9" name="Groupe 8"/>
          <p:cNvGrpSpPr/>
          <p:nvPr/>
        </p:nvGrpSpPr>
        <p:grpSpPr>
          <a:xfrm>
            <a:off x="2401295" y="6281994"/>
            <a:ext cx="2862915" cy="440108"/>
            <a:chOff x="2401295" y="6281994"/>
            <a:chExt cx="2862915" cy="440108"/>
          </a:xfrm>
        </p:grpSpPr>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3" name="Rectangle 12"/>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S17  2021</a:t>
              </a:r>
            </a:p>
          </p:txBody>
        </p:sp>
      </p:grpSp>
      <p:sp>
        <p:nvSpPr>
          <p:cNvPr id="16" name="ZoneTexte 15">
            <a:extLst>
              <a:ext uri="{FF2B5EF4-FFF2-40B4-BE49-F238E27FC236}">
                <a16:creationId xmlns:a16="http://schemas.microsoft.com/office/drawing/2014/main" id="{811F8FBD-FCA7-492F-87A0-2152C97ACE56}"/>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7">
                  <a:extLst>
                    <a:ext uri="{A12FA001-AC4F-418D-AE19-62706E023703}">
                      <ahyp:hlinkClr xmlns:ahyp="http://schemas.microsoft.com/office/drawing/2018/hyperlinkcolor" val="tx"/>
                    </a:ext>
                  </a:extLst>
                </a:hlinkClick>
              </a:rPr>
              <a:t>ici</a:t>
            </a:r>
            <a:endParaRPr lang="fr-FR" b="1"/>
          </a:p>
        </p:txBody>
      </p:sp>
      <p:sp>
        <p:nvSpPr>
          <p:cNvPr id="17" name="Ellipse 16">
            <a:extLst>
              <a:ext uri="{FF2B5EF4-FFF2-40B4-BE49-F238E27FC236}">
                <a16:creationId xmlns:a16="http://schemas.microsoft.com/office/drawing/2014/main" id="{BAE529FB-BE79-494F-9B3F-95F1C052FBA7}"/>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198389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dirty="0"/>
              <a:t>L’offre PAYPLUG ONEY</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80594E17-0AD4-F844-A114-3EFBF1577FCB}"/>
              </a:ext>
            </a:extLst>
          </p:cNvPr>
          <p:cNvPicPr>
            <a:picLocks noChangeAspect="1"/>
          </p:cNvPicPr>
          <p:nvPr/>
        </p:nvPicPr>
        <p:blipFill>
          <a:blip r:embed="rId4"/>
          <a:stretch>
            <a:fillRect/>
          </a:stretch>
        </p:blipFill>
        <p:spPr>
          <a:xfrm>
            <a:off x="560823" y="1290378"/>
            <a:ext cx="8039253" cy="1487574"/>
          </a:xfrm>
          <a:prstGeom prst="rect">
            <a:avLst/>
          </a:prstGeom>
        </p:spPr>
      </p:pic>
      <p:sp>
        <p:nvSpPr>
          <p:cNvPr id="7" name="Rectangle 6"/>
          <p:cNvSpPr/>
          <p:nvPr/>
        </p:nvSpPr>
        <p:spPr>
          <a:xfrm>
            <a:off x="551854" y="2813340"/>
            <a:ext cx="8280920" cy="3539430"/>
          </a:xfrm>
          <a:prstGeom prst="rect">
            <a:avLst/>
          </a:prstGeom>
        </p:spPr>
        <p:txBody>
          <a:bodyPr wrap="square">
            <a:spAutoFit/>
          </a:bodyPr>
          <a:lstStyle/>
          <a:p>
            <a:pPr marL="285750" indent="-285750">
              <a:buClr>
                <a:srgbClr val="C00000"/>
              </a:buClr>
              <a:buFont typeface="Wingdings" panose="05000000000000000000" pitchFamily="2" charset="2"/>
              <a:buChar char="q"/>
            </a:pPr>
            <a:r>
              <a:rPr lang="fr-FR" sz="1400" dirty="0">
                <a:solidFill>
                  <a:srgbClr val="535353"/>
                </a:solidFill>
                <a:latin typeface="Calibri" panose="020F0502020204030204" pitchFamily="34" charset="0"/>
                <a:cs typeface="Calibri" panose="020F0502020204030204" pitchFamily="34" charset="0"/>
              </a:rPr>
              <a:t>Le paiement en plusieurs fois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est présenté comme moyen de paiement au moment du paiement de la commande.</a:t>
            </a:r>
          </a:p>
          <a:p>
            <a:pPr marL="285750" indent="-285750">
              <a:buClr>
                <a:srgbClr val="C00000"/>
              </a:buClr>
              <a:buFont typeface="Wingdings" panose="05000000000000000000" pitchFamily="2" charset="2"/>
              <a:buChar char="q"/>
            </a:pPr>
            <a:r>
              <a:rPr lang="fr-FR" sz="1400" dirty="0">
                <a:solidFill>
                  <a:srgbClr val="535353"/>
                </a:solidFill>
                <a:latin typeface="Calibri" panose="020F0502020204030204" pitchFamily="34" charset="0"/>
                <a:cs typeface="Calibri" panose="020F0502020204030204" pitchFamily="34" charset="0"/>
              </a:rPr>
              <a:t>Lorsque l’acheteur sélectionne le moyen de paiement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il est redirigé vers une page de paiement propre à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sur laquelle il devra entrer ses informations de carte et compléter un formulaire de demande.</a:t>
            </a:r>
          </a:p>
          <a:p>
            <a:pPr marL="285750" indent="-285750">
              <a:buClr>
                <a:srgbClr val="C00000"/>
              </a:buClr>
              <a:buFont typeface="Wingdings" panose="05000000000000000000" pitchFamily="2" charset="2"/>
              <a:buChar char="q"/>
            </a:pPr>
            <a:r>
              <a:rPr lang="fr-FR" sz="1400" dirty="0">
                <a:solidFill>
                  <a:srgbClr val="535353"/>
                </a:solidFill>
                <a:latin typeface="Calibri" panose="020F0502020204030204" pitchFamily="34" charset="0"/>
                <a:cs typeface="Calibri" panose="020F0502020204030204" pitchFamily="34" charset="0"/>
              </a:rPr>
              <a:t>Une fois le formulaire complété et validé,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reçoit la demande de l’acheteur et l'examine. Cela prend au maximum une journée. </a:t>
            </a:r>
          </a:p>
          <a:p>
            <a:pPr marL="285750" indent="-285750">
              <a:buClr>
                <a:srgbClr val="C00000"/>
              </a:buClr>
              <a:buFont typeface="Wingdings" panose="05000000000000000000" pitchFamily="2" charset="2"/>
              <a:buChar char="q"/>
            </a:pPr>
            <a:r>
              <a:rPr lang="fr-FR" sz="1400" dirty="0">
                <a:solidFill>
                  <a:srgbClr val="535353"/>
                </a:solidFill>
                <a:latin typeface="Calibri" panose="020F0502020204030204" pitchFamily="34" charset="0"/>
                <a:cs typeface="Calibri" panose="020F0502020204030204" pitchFamily="34" charset="0"/>
              </a:rPr>
              <a:t>La commande peut alors prendre les statuts suivants :</a:t>
            </a:r>
          </a:p>
          <a:p>
            <a:pPr marL="906463" lvl="2" indent="-285750">
              <a:buClr>
                <a:srgbClr val="C00000"/>
              </a:buClr>
              <a:buFont typeface="Wingdings" panose="05000000000000000000" pitchFamily="2" charset="2"/>
              <a:buChar char="§"/>
            </a:pP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 En attente : Le dossier est en attente d'acceptation par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a:t>
            </a:r>
          </a:p>
          <a:p>
            <a:pPr marL="906463" lvl="2" indent="-285750">
              <a:buClr>
                <a:srgbClr val="C00000"/>
              </a:buClr>
              <a:buFont typeface="Wingdings" panose="05000000000000000000" pitchFamily="2" charset="2"/>
              <a:buChar char="§"/>
            </a:pPr>
            <a:r>
              <a:rPr lang="fr-FR" sz="1400" dirty="0">
                <a:solidFill>
                  <a:srgbClr val="535353"/>
                </a:solidFill>
                <a:latin typeface="Calibri" panose="020F0502020204030204" pitchFamily="34" charset="0"/>
                <a:cs typeface="Calibri" panose="020F0502020204030204" pitchFamily="34" charset="0"/>
              </a:rPr>
              <a:t>OK : Le paiement est accepté.</a:t>
            </a:r>
          </a:p>
          <a:p>
            <a:pPr marL="906463" lvl="2" indent="-285750">
              <a:buClr>
                <a:srgbClr val="C00000"/>
              </a:buClr>
              <a:buFont typeface="Wingdings" panose="05000000000000000000" pitchFamily="2" charset="2"/>
              <a:buChar char="§"/>
            </a:pPr>
            <a:r>
              <a:rPr lang="fr-FR" sz="1400" dirty="0">
                <a:solidFill>
                  <a:srgbClr val="535353"/>
                </a:solidFill>
                <a:latin typeface="Calibri" panose="020F0502020204030204" pitchFamily="34" charset="0"/>
                <a:cs typeface="Calibri" panose="020F0502020204030204" pitchFamily="34" charset="0"/>
              </a:rPr>
              <a:t>KO :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refuse la transaction. Cela signifie généralement qu'un risque de fraude a été détecté ou bien qu'un produit interdit par les CGU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L’acheteur reçoit alors un email d’</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lui annonçant le refus.</a:t>
            </a:r>
          </a:p>
          <a:p>
            <a:pPr marL="285750" indent="-285750">
              <a:buClr>
                <a:srgbClr val="C00000"/>
              </a:buClr>
              <a:buFont typeface="Wingdings" panose="05000000000000000000" pitchFamily="2" charset="2"/>
              <a:buChar char="q"/>
            </a:pPr>
            <a:r>
              <a:rPr lang="fr-FR" sz="1400" dirty="0">
                <a:solidFill>
                  <a:srgbClr val="535353"/>
                </a:solidFill>
                <a:latin typeface="Calibri" panose="020F0502020204030204" pitchFamily="34" charset="0"/>
                <a:cs typeface="Calibri" panose="020F0502020204030204" pitchFamily="34" charset="0"/>
              </a:rPr>
              <a:t>Une fois le paiement accepté, PayPlug crédite </a:t>
            </a:r>
            <a:r>
              <a:rPr lang="fr-FR" sz="1400" b="1" dirty="0">
                <a:solidFill>
                  <a:srgbClr val="535353"/>
                </a:solidFill>
                <a:latin typeface="Calibri" panose="020F0502020204030204" pitchFamily="34" charset="0"/>
                <a:cs typeface="Calibri" panose="020F0502020204030204" pitchFamily="34" charset="0"/>
              </a:rPr>
              <a:t>le montant total de la transaction</a:t>
            </a:r>
            <a:r>
              <a:rPr lang="fr-FR" sz="1400" dirty="0">
                <a:solidFill>
                  <a:srgbClr val="535353"/>
                </a:solidFill>
                <a:latin typeface="Calibri" panose="020F0502020204030204" pitchFamily="34" charset="0"/>
                <a:cs typeface="Calibri" panose="020F0502020204030204" pitchFamily="34" charset="0"/>
              </a:rPr>
              <a:t> directement sur le compte du marchand. </a:t>
            </a:r>
            <a:r>
              <a:rPr lang="fr-FR" sz="1400" dirty="0" err="1">
                <a:solidFill>
                  <a:srgbClr val="535353"/>
                </a:solidFill>
                <a:latin typeface="Calibri" panose="020F0502020204030204" pitchFamily="34" charset="0"/>
                <a:cs typeface="Calibri" panose="020F0502020204030204" pitchFamily="34" charset="0"/>
              </a:rPr>
              <a:t>PayPlug</a:t>
            </a:r>
            <a:r>
              <a:rPr lang="fr-FR" sz="1400" dirty="0">
                <a:solidFill>
                  <a:srgbClr val="535353"/>
                </a:solidFill>
                <a:latin typeface="Calibri" panose="020F0502020204030204" pitchFamily="34" charset="0"/>
                <a:cs typeface="Calibri" panose="020F0502020204030204" pitchFamily="34" charset="0"/>
              </a:rPr>
              <a:t> via son partenaire </a:t>
            </a:r>
            <a:r>
              <a:rPr lang="fr-FR" sz="1400" dirty="0" err="1">
                <a:solidFill>
                  <a:srgbClr val="535353"/>
                </a:solidFill>
                <a:latin typeface="Calibri" panose="020F0502020204030204" pitchFamily="34" charset="0"/>
                <a:cs typeface="Calibri" panose="020F0502020204030204" pitchFamily="34" charset="0"/>
              </a:rPr>
              <a:t>Oney</a:t>
            </a:r>
            <a:r>
              <a:rPr lang="fr-FR" sz="1400" dirty="0">
                <a:solidFill>
                  <a:srgbClr val="535353"/>
                </a:solidFill>
                <a:latin typeface="Calibri" panose="020F0502020204030204" pitchFamily="34" charset="0"/>
                <a:cs typeface="Calibri" panose="020F0502020204030204" pitchFamily="34" charset="0"/>
              </a:rPr>
              <a:t> se charge de récupérer les paiements mensuels et qui prend en charge tous les frais en cas d’impayé.</a:t>
            </a:r>
          </a:p>
        </p:txBody>
      </p:sp>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S 17 2021</a:t>
              </a:r>
            </a:p>
          </p:txBody>
        </p:sp>
      </p:grpSp>
      <p:sp>
        <p:nvSpPr>
          <p:cNvPr id="2" name="ZoneTexte 1"/>
          <p:cNvSpPr txBox="1"/>
          <p:nvPr/>
        </p:nvSpPr>
        <p:spPr>
          <a:xfrm>
            <a:off x="378596" y="975135"/>
            <a:ext cx="2379177" cy="369332"/>
          </a:xfrm>
          <a:prstGeom prst="rect">
            <a:avLst/>
          </a:prstGeom>
          <a:noFill/>
        </p:spPr>
        <p:txBody>
          <a:bodyPr wrap="none" rtlCol="0">
            <a:spAutoFit/>
          </a:bodyPr>
          <a:lstStyle/>
          <a:p>
            <a:r>
              <a:rPr lang="fr-FR" dirty="0"/>
              <a:t>Le parcours de l’acheteur </a:t>
            </a:r>
          </a:p>
        </p:txBody>
      </p:sp>
      <p:sp>
        <p:nvSpPr>
          <p:cNvPr id="13" name="ZoneTexte 12">
            <a:extLst>
              <a:ext uri="{FF2B5EF4-FFF2-40B4-BE49-F238E27FC236}">
                <a16:creationId xmlns:a16="http://schemas.microsoft.com/office/drawing/2014/main" id="{98B4CA79-6C44-4AB1-AA04-D31857407712}"/>
              </a:ext>
            </a:extLst>
          </p:cNvPr>
          <p:cNvSpPr txBox="1"/>
          <p:nvPr/>
        </p:nvSpPr>
        <p:spPr>
          <a:xfrm rot="21048521">
            <a:off x="1296278" y="243190"/>
            <a:ext cx="3679975" cy="923330"/>
          </a:xfrm>
          <a:custGeom>
            <a:avLst/>
            <a:gdLst>
              <a:gd name="connsiteX0" fmla="*/ 0 w 3679975"/>
              <a:gd name="connsiteY0" fmla="*/ 0 h 923330"/>
              <a:gd name="connsiteX1" fmla="*/ 488911 w 3679975"/>
              <a:gd name="connsiteY1" fmla="*/ 0 h 923330"/>
              <a:gd name="connsiteX2" fmla="*/ 904222 w 3679975"/>
              <a:gd name="connsiteY2" fmla="*/ 0 h 923330"/>
              <a:gd name="connsiteX3" fmla="*/ 1503533 w 3679975"/>
              <a:gd name="connsiteY3" fmla="*/ 0 h 923330"/>
              <a:gd name="connsiteX4" fmla="*/ 1992444 w 3679975"/>
              <a:gd name="connsiteY4" fmla="*/ 0 h 923330"/>
              <a:gd name="connsiteX5" fmla="*/ 2481355 w 3679975"/>
              <a:gd name="connsiteY5" fmla="*/ 0 h 923330"/>
              <a:gd name="connsiteX6" fmla="*/ 3080665 w 3679975"/>
              <a:gd name="connsiteY6" fmla="*/ 0 h 923330"/>
              <a:gd name="connsiteX7" fmla="*/ 3679975 w 3679975"/>
              <a:gd name="connsiteY7" fmla="*/ 0 h 923330"/>
              <a:gd name="connsiteX8" fmla="*/ 3679975 w 3679975"/>
              <a:gd name="connsiteY8" fmla="*/ 480132 h 923330"/>
              <a:gd name="connsiteX9" fmla="*/ 3679975 w 3679975"/>
              <a:gd name="connsiteY9" fmla="*/ 923330 h 923330"/>
              <a:gd name="connsiteX10" fmla="*/ 3227864 w 3679975"/>
              <a:gd name="connsiteY10" fmla="*/ 923330 h 923330"/>
              <a:gd name="connsiteX11" fmla="*/ 2702153 w 3679975"/>
              <a:gd name="connsiteY11" fmla="*/ 923330 h 923330"/>
              <a:gd name="connsiteX12" fmla="*/ 2213242 w 3679975"/>
              <a:gd name="connsiteY12" fmla="*/ 923330 h 923330"/>
              <a:gd name="connsiteX13" fmla="*/ 1613932 w 3679975"/>
              <a:gd name="connsiteY13" fmla="*/ 923330 h 923330"/>
              <a:gd name="connsiteX14" fmla="*/ 1014622 w 3679975"/>
              <a:gd name="connsiteY14" fmla="*/ 923330 h 923330"/>
              <a:gd name="connsiteX15" fmla="*/ 562510 w 3679975"/>
              <a:gd name="connsiteY15" fmla="*/ 923330 h 923330"/>
              <a:gd name="connsiteX16" fmla="*/ 0 w 3679975"/>
              <a:gd name="connsiteY16" fmla="*/ 923330 h 923330"/>
              <a:gd name="connsiteX17" fmla="*/ 0 w 3679975"/>
              <a:gd name="connsiteY17" fmla="*/ 443198 h 923330"/>
              <a:gd name="connsiteX18" fmla="*/ 0 w 3679975"/>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9975" h="923330" extrusionOk="0">
                <a:moveTo>
                  <a:pt x="0" y="0"/>
                </a:moveTo>
                <a:cubicBezTo>
                  <a:pt x="234831" y="-8362"/>
                  <a:pt x="332916" y="897"/>
                  <a:pt x="488911" y="0"/>
                </a:cubicBezTo>
                <a:cubicBezTo>
                  <a:pt x="644906" y="-897"/>
                  <a:pt x="732543" y="1082"/>
                  <a:pt x="904222" y="0"/>
                </a:cubicBezTo>
                <a:cubicBezTo>
                  <a:pt x="1075901" y="-1082"/>
                  <a:pt x="1330402" y="31413"/>
                  <a:pt x="1503533" y="0"/>
                </a:cubicBezTo>
                <a:cubicBezTo>
                  <a:pt x="1676664" y="-31413"/>
                  <a:pt x="1782941" y="11997"/>
                  <a:pt x="1992444" y="0"/>
                </a:cubicBezTo>
                <a:cubicBezTo>
                  <a:pt x="2201947" y="-11997"/>
                  <a:pt x="2321269" y="6470"/>
                  <a:pt x="2481355" y="0"/>
                </a:cubicBezTo>
                <a:cubicBezTo>
                  <a:pt x="2641441" y="-6470"/>
                  <a:pt x="2894382" y="21731"/>
                  <a:pt x="3080665" y="0"/>
                </a:cubicBezTo>
                <a:cubicBezTo>
                  <a:pt x="3266948" y="-21731"/>
                  <a:pt x="3423515" y="12339"/>
                  <a:pt x="3679975" y="0"/>
                </a:cubicBezTo>
                <a:cubicBezTo>
                  <a:pt x="3736808" y="184709"/>
                  <a:pt x="3676905" y="362508"/>
                  <a:pt x="3679975" y="480132"/>
                </a:cubicBezTo>
                <a:cubicBezTo>
                  <a:pt x="3683045" y="597756"/>
                  <a:pt x="3668651" y="715809"/>
                  <a:pt x="3679975" y="923330"/>
                </a:cubicBezTo>
                <a:cubicBezTo>
                  <a:pt x="3544909" y="961949"/>
                  <a:pt x="3389520" y="890071"/>
                  <a:pt x="3227864" y="923330"/>
                </a:cubicBezTo>
                <a:cubicBezTo>
                  <a:pt x="3066208" y="956589"/>
                  <a:pt x="2954963" y="868215"/>
                  <a:pt x="2702153" y="923330"/>
                </a:cubicBezTo>
                <a:cubicBezTo>
                  <a:pt x="2449343" y="978445"/>
                  <a:pt x="2382088" y="878983"/>
                  <a:pt x="2213242" y="923330"/>
                </a:cubicBezTo>
                <a:cubicBezTo>
                  <a:pt x="2044396" y="967677"/>
                  <a:pt x="1888604" y="896768"/>
                  <a:pt x="1613932" y="923330"/>
                </a:cubicBezTo>
                <a:cubicBezTo>
                  <a:pt x="1339260" y="949892"/>
                  <a:pt x="1188988" y="863758"/>
                  <a:pt x="1014622" y="923330"/>
                </a:cubicBezTo>
                <a:cubicBezTo>
                  <a:pt x="840256" y="982902"/>
                  <a:pt x="759548" y="893358"/>
                  <a:pt x="562510" y="923330"/>
                </a:cubicBezTo>
                <a:cubicBezTo>
                  <a:pt x="365472" y="953302"/>
                  <a:pt x="275165" y="890271"/>
                  <a:pt x="0" y="923330"/>
                </a:cubicBezTo>
                <a:cubicBezTo>
                  <a:pt x="-51860" y="736269"/>
                  <a:pt x="52887" y="621465"/>
                  <a:pt x="0" y="443198"/>
                </a:cubicBezTo>
                <a:cubicBezTo>
                  <a:pt x="-52887" y="264931"/>
                  <a:pt x="2470" y="199669"/>
                  <a:pt x="0" y="0"/>
                </a:cubicBezTo>
                <a:close/>
              </a:path>
            </a:pathLst>
          </a:custGeom>
          <a:noFill/>
          <a:ln w="381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fr-FR" b="1"/>
              <a:t>Evolution de l’offre Oney via Payplug en septembre 2022 </a:t>
            </a:r>
          </a:p>
          <a:p>
            <a:pPr algn="ctr"/>
            <a:r>
              <a:rPr lang="fr-FR" b="1"/>
              <a:t>Voir hebdo Pro S35 2022 clic </a:t>
            </a:r>
            <a:r>
              <a:rPr lang="fr-FR" b="1">
                <a:hlinkClick r:id="rId6">
                  <a:extLst>
                    <a:ext uri="{A12FA001-AC4F-418D-AE19-62706E023703}">
                      <ahyp:hlinkClr xmlns:ahyp="http://schemas.microsoft.com/office/drawing/2018/hyperlinkcolor" val="tx"/>
                    </a:ext>
                  </a:extLst>
                </a:hlinkClick>
              </a:rPr>
              <a:t>ici</a:t>
            </a:r>
            <a:endParaRPr lang="fr-FR" b="1"/>
          </a:p>
        </p:txBody>
      </p:sp>
      <p:sp>
        <p:nvSpPr>
          <p:cNvPr id="14" name="Ellipse 13">
            <a:extLst>
              <a:ext uri="{FF2B5EF4-FFF2-40B4-BE49-F238E27FC236}">
                <a16:creationId xmlns:a16="http://schemas.microsoft.com/office/drawing/2014/main" id="{B2324827-9BE5-454B-902A-5FF3A7A04A0D}"/>
              </a:ext>
            </a:extLst>
          </p:cNvPr>
          <p:cNvSpPr/>
          <p:nvPr/>
        </p:nvSpPr>
        <p:spPr>
          <a:xfrm>
            <a:off x="767092" y="752390"/>
            <a:ext cx="605233" cy="605233"/>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a:ln>
                  <a:noFill/>
                </a:ln>
                <a:solidFill>
                  <a:prstClr val="white"/>
                </a:solidFill>
                <a:effectLst/>
                <a:uLnTx/>
                <a:uFillTx/>
                <a:latin typeface="Britannic Bold" panose="020B0903060703020204" pitchFamily="34" charset="0"/>
                <a:ea typeface="+mn-ea"/>
                <a:cs typeface="+mn-cs"/>
              </a:rPr>
              <a:t>!</a:t>
            </a:r>
          </a:p>
        </p:txBody>
      </p:sp>
    </p:spTree>
    <p:extLst>
      <p:ext uri="{BB962C8B-B14F-4D97-AF65-F5344CB8AC3E}">
        <p14:creationId xmlns:p14="http://schemas.microsoft.com/office/powerpoint/2010/main" val="1990618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S 17 2021</a:t>
              </a:r>
            </a:p>
          </p:txBody>
        </p:sp>
      </p:grpSp>
      <p:sp>
        <p:nvSpPr>
          <p:cNvPr id="13" name="Titre 2"/>
          <p:cNvSpPr txBox="1">
            <a:spLocks/>
          </p:cNvSpPr>
          <p:nvPr/>
        </p:nvSpPr>
        <p:spPr>
          <a:xfrm>
            <a:off x="765174" y="379825"/>
            <a:ext cx="8067600" cy="7092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dirty="0"/>
              <a:t>Mise marche de la carte visa business à contrôle de solde systématique et visa business </a:t>
            </a:r>
            <a:r>
              <a:rPr lang="fr-FR" dirty="0" err="1"/>
              <a:t>associatis</a:t>
            </a:r>
            <a:r>
              <a:rPr lang="fr-FR" dirty="0"/>
              <a:t> </a:t>
            </a:r>
          </a:p>
        </p:txBody>
      </p:sp>
      <p:sp>
        <p:nvSpPr>
          <p:cNvPr id="14" name="Rectangle 13"/>
          <p:cNvSpPr/>
          <p:nvPr/>
        </p:nvSpPr>
        <p:spPr>
          <a:xfrm>
            <a:off x="444382" y="1595697"/>
            <a:ext cx="8370895" cy="4388381"/>
          </a:xfrm>
          <a:prstGeom prst="rect">
            <a:avLst/>
          </a:prstGeom>
        </p:spPr>
        <p:txBody>
          <a:bodyPr wrap="square">
            <a:spAutoFit/>
          </a:bodyPr>
          <a:lstStyle/>
          <a:p>
            <a:pPr marL="285750" lvl="1" indent="-285750" defTabSz="771571" fontAlgn="base">
              <a:spcAft>
                <a:spcPts val="503"/>
              </a:spcAft>
              <a:buClr>
                <a:srgbClr val="C00000"/>
              </a:buClr>
              <a:buFont typeface="Wingdings" panose="05000000000000000000" pitchFamily="2" charset="2"/>
              <a:buChar char="q"/>
              <a:defRPr/>
            </a:pPr>
            <a:r>
              <a:rPr lang="fr-FR" sz="1400" b="1" dirty="0"/>
              <a:t>Arrêt de la commercialisation </a:t>
            </a:r>
            <a:r>
              <a:rPr lang="fr-FR" sz="1400" dirty="0"/>
              <a:t>de la carte Electron, elle est remplacée par</a:t>
            </a:r>
          </a:p>
          <a:p>
            <a:pPr marL="742950" lvl="2" indent="-285750" defTabSz="771571" fontAlgn="base">
              <a:spcAft>
                <a:spcPts val="503"/>
              </a:spcAft>
              <a:buClr>
                <a:srgbClr val="C00000"/>
              </a:buClr>
              <a:buFont typeface="Wingdings" panose="05000000000000000000" pitchFamily="2" charset="2"/>
              <a:buChar char="§"/>
              <a:defRPr/>
            </a:pPr>
            <a:r>
              <a:rPr lang="fr-FR" sz="1400" dirty="0"/>
              <a:t>une nouvelle carte « Visa Business à contrôle de solde systématique » </a:t>
            </a:r>
          </a:p>
          <a:p>
            <a:pPr marL="742950" lvl="2" indent="-285750" defTabSz="771571" fontAlgn="base">
              <a:spcAft>
                <a:spcPts val="503"/>
              </a:spcAft>
              <a:buClr>
                <a:srgbClr val="C00000"/>
              </a:buClr>
              <a:buFont typeface="Wingdings" panose="05000000000000000000" pitchFamily="2" charset="2"/>
              <a:buChar char="§"/>
              <a:defRPr/>
            </a:pPr>
            <a:r>
              <a:rPr lang="fr-FR" sz="1400" dirty="0"/>
              <a:t>la carte Visa Business </a:t>
            </a:r>
            <a:r>
              <a:rPr lang="fr-FR" sz="1400" dirty="0" err="1"/>
              <a:t>Associatis</a:t>
            </a:r>
            <a:r>
              <a:rPr lang="fr-FR" sz="1400" dirty="0"/>
              <a:t> à contrôle de solde systématique pour les associations de proximité</a:t>
            </a:r>
          </a:p>
          <a:p>
            <a:pPr marL="0" lvl="1" indent="0" defTabSz="771571" fontAlgn="base">
              <a:spcAft>
                <a:spcPts val="503"/>
              </a:spcAft>
              <a:buClr>
                <a:schemeClr val="accent6"/>
              </a:buClr>
              <a:buNone/>
              <a:defRPr/>
            </a:pPr>
            <a:endParaRPr lang="fr-FR" sz="1400" b="1" dirty="0"/>
          </a:p>
          <a:p>
            <a:pPr marL="285750" lvl="1" indent="-285750" defTabSz="771571" fontAlgn="base">
              <a:spcAft>
                <a:spcPts val="503"/>
              </a:spcAft>
              <a:buClr>
                <a:srgbClr val="C00000"/>
              </a:buClr>
              <a:buFont typeface="Wingdings" panose="05000000000000000000" pitchFamily="2" charset="2"/>
              <a:buChar char="q"/>
              <a:defRPr/>
            </a:pPr>
            <a:r>
              <a:rPr lang="fr-FR" sz="1400" b="1" dirty="0"/>
              <a:t>A échéance </a:t>
            </a:r>
            <a:r>
              <a:rPr lang="fr-FR" sz="1400" dirty="0"/>
              <a:t>de leur carte Electron (entre le 01/05/2021 et le 31/03/2024), </a:t>
            </a:r>
          </a:p>
          <a:p>
            <a:pPr marL="895350" lvl="2" indent="-285750">
              <a:buClr>
                <a:srgbClr val="C00000"/>
              </a:buClr>
              <a:buFont typeface="Wingdings" panose="05000000000000000000" pitchFamily="2" charset="2"/>
              <a:buChar char="§"/>
            </a:pPr>
            <a:r>
              <a:rPr lang="fr-FR" sz="1400" dirty="0"/>
              <a:t>Les porteurs devront renouveler leur carte avec la carte Visa Business à contrôle de solde systématique ou la carte Business </a:t>
            </a:r>
            <a:r>
              <a:rPr lang="fr-FR" sz="1400" dirty="0" err="1"/>
              <a:t>Associatis</a:t>
            </a:r>
            <a:r>
              <a:rPr lang="fr-FR" sz="1400" dirty="0"/>
              <a:t>.</a:t>
            </a:r>
          </a:p>
          <a:p>
            <a:pPr marL="895350" lvl="2" indent="-285750">
              <a:buClr>
                <a:srgbClr val="C00000"/>
              </a:buClr>
              <a:buFont typeface="Wingdings" panose="05000000000000000000" pitchFamily="2" charset="2"/>
              <a:buChar char="§"/>
            </a:pPr>
            <a:r>
              <a:rPr lang="fr-FR" sz="1400" dirty="0"/>
              <a:t>Un courrier a été envoyé aux clients pour les informer (</a:t>
            </a:r>
            <a:r>
              <a:rPr lang="fr-FR" sz="1400" dirty="0" err="1"/>
              <a:t>cf</a:t>
            </a:r>
            <a:r>
              <a:rPr lang="fr-FR" sz="1400" dirty="0"/>
              <a:t> fichiers)</a:t>
            </a:r>
          </a:p>
          <a:p>
            <a:pPr marL="285750" lvl="1" indent="-285750" defTabSz="771571" fontAlgn="base">
              <a:spcAft>
                <a:spcPts val="503"/>
              </a:spcAft>
              <a:buClr>
                <a:srgbClr val="C00000"/>
              </a:buClr>
              <a:buFont typeface="Wingdings" panose="05000000000000000000" pitchFamily="2" charset="2"/>
              <a:buChar char="q"/>
              <a:defRPr/>
            </a:pPr>
            <a:endParaRPr lang="fr-FR" sz="1400" dirty="0">
              <a:latin typeface="Calibri" panose="020F0502020204030204" pitchFamily="34" charset="0"/>
              <a:cs typeface="Calibri" panose="020F0502020204030204" pitchFamily="34" charset="0"/>
            </a:endParaRPr>
          </a:p>
          <a:p>
            <a:pPr marL="285750" lvl="1" indent="-285750" defTabSz="771571" fontAlgn="base">
              <a:spcAft>
                <a:spcPts val="503"/>
              </a:spcAft>
              <a:buClr>
                <a:srgbClr val="C00000"/>
              </a:buClr>
              <a:buFont typeface="Wingdings" panose="05000000000000000000" pitchFamily="2" charset="2"/>
              <a:buChar char="q"/>
              <a:defRPr/>
            </a:pPr>
            <a:r>
              <a:rPr lang="fr-FR" sz="1400" b="1" dirty="0">
                <a:latin typeface="Calibri" panose="020F0502020204030204" pitchFamily="34" charset="0"/>
                <a:cs typeface="Calibri" panose="020F0502020204030204" pitchFamily="34" charset="0"/>
              </a:rPr>
              <a:t>Faire du déréférenceme</a:t>
            </a:r>
            <a:r>
              <a:rPr lang="fr-FR" sz="1400" dirty="0">
                <a:latin typeface="Calibri" panose="020F0502020204030204" pitchFamily="34" charset="0"/>
                <a:cs typeface="Calibri" panose="020F0502020204030204" pitchFamily="34" charset="0"/>
              </a:rPr>
              <a:t>nt de la carte Business Electron une occasion de rebond vers la montée en gamme carte pour les clients hors SBB. </a:t>
            </a:r>
            <a:r>
              <a:rPr lang="fr-FR" sz="1400" dirty="0"/>
              <a:t>(</a:t>
            </a:r>
            <a:r>
              <a:rPr lang="fr-FR" sz="1400" dirty="0" err="1"/>
              <a:t>cf</a:t>
            </a:r>
            <a:r>
              <a:rPr lang="fr-FR" sz="1400" dirty="0"/>
              <a:t> fichiers)</a:t>
            </a:r>
            <a:endParaRPr lang="fr-FR" sz="1400" dirty="0">
              <a:latin typeface="Calibri" panose="020F0502020204030204" pitchFamily="34" charset="0"/>
              <a:cs typeface="Calibri" panose="020F0502020204030204" pitchFamily="34" charset="0"/>
            </a:endParaRPr>
          </a:p>
          <a:p>
            <a:pPr marL="285750" lvl="1" indent="-285750" defTabSz="771571" fontAlgn="base">
              <a:spcAft>
                <a:spcPts val="503"/>
              </a:spcAft>
              <a:buClr>
                <a:srgbClr val="C00000"/>
              </a:buClr>
              <a:buFont typeface="Wingdings" panose="05000000000000000000" pitchFamily="2" charset="2"/>
              <a:buChar char="q"/>
              <a:defRPr/>
            </a:pPr>
            <a:endParaRPr lang="fr-FR" sz="1400" dirty="0">
              <a:latin typeface="Calibri" panose="020F0502020204030204" pitchFamily="34" charset="0"/>
              <a:cs typeface="Calibri" panose="020F0502020204030204" pitchFamily="34" charset="0"/>
            </a:endParaRPr>
          </a:p>
          <a:p>
            <a:pPr marL="285750" lvl="1" indent="-285750" defTabSz="771571" fontAlgn="base">
              <a:spcAft>
                <a:spcPts val="503"/>
              </a:spcAft>
              <a:buClr>
                <a:srgbClr val="C00000"/>
              </a:buClr>
              <a:buFont typeface="Wingdings" panose="05000000000000000000" pitchFamily="2" charset="2"/>
              <a:buChar char="q"/>
              <a:defRPr/>
            </a:pPr>
            <a:r>
              <a:rPr lang="fr-FR" sz="1400" dirty="0">
                <a:latin typeface="Calibri" panose="020F0502020204030204" pitchFamily="34" charset="0"/>
                <a:cs typeface="Calibri" panose="020F0502020204030204" pitchFamily="34" charset="0"/>
              </a:rPr>
              <a:t>La Visa Business à contrôle de solde systématique ne doit pas être proposé en dehors du forfait SBB ou dans le cadre d’un renouvellement  </a:t>
            </a:r>
          </a:p>
          <a:p>
            <a:pPr marL="285750" lvl="1" indent="-285750" defTabSz="771571" fontAlgn="base">
              <a:spcAft>
                <a:spcPts val="503"/>
              </a:spcAft>
              <a:buClr>
                <a:srgbClr val="C00000"/>
              </a:buClr>
              <a:buFont typeface="Wingdings" panose="05000000000000000000" pitchFamily="2" charset="2"/>
              <a:buChar char="q"/>
              <a:defRPr/>
            </a:pPr>
            <a:endParaRPr lang="fr-FR" sz="1400" dirty="0">
              <a:latin typeface="Calibri" panose="020F0502020204030204" pitchFamily="34" charset="0"/>
              <a:cs typeface="Calibri" panose="020F0502020204030204" pitchFamily="34" charset="0"/>
            </a:endParaRPr>
          </a:p>
          <a:p>
            <a:pPr marL="895350" lvl="2" indent="-285750">
              <a:buClr>
                <a:srgbClr val="C00000"/>
              </a:buClr>
              <a:buFont typeface="Wingdings" panose="05000000000000000000" pitchFamily="2" charset="2"/>
              <a:buChar char="§"/>
            </a:pPr>
            <a:endParaRPr lang="fr-FR" sz="1400" dirty="0">
              <a:latin typeface="Calibri" panose="020F0502020204030204" pitchFamily="34" charset="0"/>
              <a:cs typeface="Calibri" panose="020F0502020204030204" pitchFamily="34" charset="0"/>
              <a:sym typeface="Wingdings" panose="05000000000000000000" pitchFamily="2" charset="2"/>
            </a:endParaRPr>
          </a:p>
          <a:p>
            <a:pPr marL="285750" lvl="1" indent="-285750" defTabSz="771571" fontAlgn="base">
              <a:spcAft>
                <a:spcPts val="503"/>
              </a:spcAft>
              <a:buClr>
                <a:srgbClr val="C00000"/>
              </a:buClr>
              <a:buFont typeface="Wingdings" panose="05000000000000000000" pitchFamily="2" charset="2"/>
              <a:buChar char="q"/>
              <a:defRPr/>
            </a:pPr>
            <a:endParaRPr lang="fr-FR" sz="1350" b="1" dirty="0">
              <a:latin typeface="Roboto Light"/>
              <a:sym typeface="Wingdings" panose="05000000000000000000" pitchFamily="2" charset="2"/>
            </a:endParaRPr>
          </a:p>
        </p:txBody>
      </p:sp>
      <p:pic>
        <p:nvPicPr>
          <p:cNvPr id="15" name="Image 14">
            <a:extLst>
              <a:ext uri="{FF2B5EF4-FFF2-40B4-BE49-F238E27FC236}">
                <a16:creationId xmlns:a16="http://schemas.microsoft.com/office/drawing/2014/main" id="{81153B2D-FE5E-43AF-84E5-DE74A5834D42}"/>
              </a:ext>
            </a:extLst>
          </p:cNvPr>
          <p:cNvPicPr>
            <a:picLocks noChangeAspect="1"/>
          </p:cNvPicPr>
          <p:nvPr/>
        </p:nvPicPr>
        <p:blipFill>
          <a:blip r:embed="rId6"/>
          <a:stretch>
            <a:fillRect/>
          </a:stretch>
        </p:blipFill>
        <p:spPr>
          <a:xfrm>
            <a:off x="7248937" y="1087900"/>
            <a:ext cx="1375099" cy="857969"/>
          </a:xfrm>
          <a:prstGeom prst="rect">
            <a:avLst/>
          </a:prstGeom>
        </p:spPr>
      </p:pic>
      <p:graphicFrame>
        <p:nvGraphicFramePr>
          <p:cNvPr id="16" name="Objet 15"/>
          <p:cNvGraphicFramePr>
            <a:graphicFrameLocks noChangeAspect="1"/>
          </p:cNvGraphicFramePr>
          <p:nvPr>
            <p:extLst>
              <p:ext uri="{D42A27DB-BD31-4B8C-83A1-F6EECF244321}">
                <p14:modId xmlns:p14="http://schemas.microsoft.com/office/powerpoint/2010/main" val="1248167659"/>
              </p:ext>
            </p:extLst>
          </p:nvPr>
        </p:nvGraphicFramePr>
        <p:xfrm>
          <a:off x="6485861" y="3298420"/>
          <a:ext cx="914400" cy="771525"/>
        </p:xfrm>
        <a:graphic>
          <a:graphicData uri="http://schemas.openxmlformats.org/presentationml/2006/ole">
            <mc:AlternateContent xmlns:mc="http://schemas.openxmlformats.org/markup-compatibility/2006">
              <mc:Choice xmlns:v="urn:schemas-microsoft-com:vml" Requires="v">
                <p:oleObj spid="_x0000_s1026" name="Acrobat Document" showAsIcon="1" r:id="rId7" imgW="914400" imgH="771480" progId="AcroExch.Document.DC">
                  <p:embed/>
                </p:oleObj>
              </mc:Choice>
              <mc:Fallback>
                <p:oleObj name="Acrobat Document" showAsIcon="1" r:id="rId7" imgW="914400" imgH="771480" progId="AcroExch.Document.DC">
                  <p:embed/>
                  <p:pic>
                    <p:nvPicPr>
                      <p:cNvPr id="16" name="Objet 15"/>
                      <p:cNvPicPr/>
                      <p:nvPr/>
                    </p:nvPicPr>
                    <p:blipFill>
                      <a:blip r:embed="rId8"/>
                      <a:stretch>
                        <a:fillRect/>
                      </a:stretch>
                    </p:blipFill>
                    <p:spPr>
                      <a:xfrm>
                        <a:off x="6485861" y="3298420"/>
                        <a:ext cx="914400" cy="771525"/>
                      </a:xfrm>
                      <a:prstGeom prst="rect">
                        <a:avLst/>
                      </a:prstGeom>
                    </p:spPr>
                  </p:pic>
                </p:oleObj>
              </mc:Fallback>
            </mc:AlternateContent>
          </a:graphicData>
        </a:graphic>
      </p:graphicFrame>
      <p:graphicFrame>
        <p:nvGraphicFramePr>
          <p:cNvPr id="17" name="Objet 16"/>
          <p:cNvGraphicFramePr>
            <a:graphicFrameLocks noChangeAspect="1"/>
          </p:cNvGraphicFramePr>
          <p:nvPr>
            <p:extLst>
              <p:ext uri="{D42A27DB-BD31-4B8C-83A1-F6EECF244321}">
                <p14:modId xmlns:p14="http://schemas.microsoft.com/office/powerpoint/2010/main" val="3849496387"/>
              </p:ext>
            </p:extLst>
          </p:nvPr>
        </p:nvGraphicFramePr>
        <p:xfrm>
          <a:off x="4798974" y="4170289"/>
          <a:ext cx="914400" cy="771525"/>
        </p:xfrm>
        <a:graphic>
          <a:graphicData uri="http://schemas.openxmlformats.org/presentationml/2006/ole">
            <mc:AlternateContent xmlns:mc="http://schemas.openxmlformats.org/markup-compatibility/2006">
              <mc:Choice xmlns:v="urn:schemas-microsoft-com:vml" Requires="v">
                <p:oleObj spid="_x0000_s1027" name="Feuille de calcul" showAsIcon="1" r:id="rId9" imgW="914400" imgH="771480" progId="Excel.Sheet.12">
                  <p:embed/>
                </p:oleObj>
              </mc:Choice>
              <mc:Fallback>
                <p:oleObj name="Feuille de calcul" showAsIcon="1" r:id="rId9" imgW="914400" imgH="771480" progId="Excel.Sheet.12">
                  <p:embed/>
                  <p:pic>
                    <p:nvPicPr>
                      <p:cNvPr id="17" name="Objet 16"/>
                      <p:cNvPicPr/>
                      <p:nvPr/>
                    </p:nvPicPr>
                    <p:blipFill>
                      <a:blip r:embed="rId10"/>
                      <a:stretch>
                        <a:fillRect/>
                      </a:stretch>
                    </p:blipFill>
                    <p:spPr>
                      <a:xfrm>
                        <a:off x="4798974" y="4170289"/>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675531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2401295" y="6281994"/>
            <a:ext cx="2862915" cy="440108"/>
            <a:chOff x="2401295" y="6281994"/>
            <a:chExt cx="2862915" cy="440108"/>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0" name="Rectangle 9"/>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Semaine S 17 2021</a:t>
              </a:r>
            </a:p>
          </p:txBody>
        </p:sp>
      </p:grpSp>
      <p:sp>
        <p:nvSpPr>
          <p:cNvPr id="13" name="Titre 2"/>
          <p:cNvSpPr txBox="1">
            <a:spLocks/>
          </p:cNvSpPr>
          <p:nvPr/>
        </p:nvSpPr>
        <p:spPr>
          <a:xfrm>
            <a:off x="765174" y="379825"/>
            <a:ext cx="8067600" cy="7092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dirty="0"/>
              <a:t>Mise marche de la carte visa business à contrôle de solde systématique et visa business </a:t>
            </a:r>
            <a:r>
              <a:rPr lang="fr-FR" dirty="0" err="1"/>
              <a:t>associatis</a:t>
            </a:r>
            <a:r>
              <a:rPr lang="fr-FR" dirty="0"/>
              <a:t> </a:t>
            </a:r>
          </a:p>
        </p:txBody>
      </p:sp>
      <p:sp>
        <p:nvSpPr>
          <p:cNvPr id="14" name="Rectangle 13"/>
          <p:cNvSpPr/>
          <p:nvPr/>
        </p:nvSpPr>
        <p:spPr>
          <a:xfrm>
            <a:off x="177682" y="1089025"/>
            <a:ext cx="8370895" cy="553998"/>
          </a:xfrm>
          <a:prstGeom prst="rect">
            <a:avLst/>
          </a:prstGeom>
        </p:spPr>
        <p:txBody>
          <a:bodyPr wrap="square">
            <a:spAutoFit/>
          </a:bodyPr>
          <a:lstStyle/>
          <a:p>
            <a:r>
              <a:rPr lang="fr-FR" sz="1600" b="1" dirty="0">
                <a:latin typeface="Calibri" panose="020F0502020204030204" pitchFamily="34" charset="0"/>
                <a:cs typeface="Calibri" panose="020F0502020204030204" pitchFamily="34" charset="0"/>
              </a:rPr>
              <a:t>Caractéristiques de l’offre </a:t>
            </a:r>
          </a:p>
          <a:p>
            <a:r>
              <a:rPr lang="fr-FR" sz="1400" dirty="0">
                <a:sym typeface="Wingdings" panose="05000000000000000000" pitchFamily="2" charset="2"/>
              </a:rPr>
              <a:t>.</a:t>
            </a:r>
            <a:endParaRPr lang="fr-FR" sz="1400" dirty="0"/>
          </a:p>
        </p:txBody>
      </p:sp>
      <p:sp>
        <p:nvSpPr>
          <p:cNvPr id="2" name="Rectangle 1"/>
          <p:cNvSpPr/>
          <p:nvPr/>
        </p:nvSpPr>
        <p:spPr>
          <a:xfrm>
            <a:off x="444382" y="1313832"/>
            <a:ext cx="8580147" cy="3323987"/>
          </a:xfrm>
          <a:prstGeom prst="rect">
            <a:avLst/>
          </a:prstGeom>
        </p:spPr>
        <p:txBody>
          <a:bodyPr wrap="square">
            <a:spAutoFit/>
          </a:bodyPr>
          <a:lstStyle/>
          <a:p>
            <a:pPr marL="285750" lvl="0" indent="-285750">
              <a:buClr>
                <a:srgbClr val="C00000"/>
              </a:buClr>
              <a:buFont typeface="Wingdings" panose="05000000000000000000" pitchFamily="2" charset="2"/>
              <a:buChar char="q"/>
            </a:pPr>
            <a:r>
              <a:rPr lang="fr-FR" sz="1400" b="1" dirty="0">
                <a:latin typeface="Calibri" panose="020F0502020204030204" pitchFamily="34" charset="0"/>
                <a:cs typeface="Calibri" panose="020F0502020204030204" pitchFamily="34" charset="0"/>
              </a:rPr>
              <a:t>Ces nouvelles cartes </a:t>
            </a:r>
            <a:r>
              <a:rPr lang="fr-FR" sz="1400" dirty="0">
                <a:latin typeface="Calibri" panose="020F0502020204030204" pitchFamily="34" charset="0"/>
                <a:cs typeface="Calibri" panose="020F0502020204030204" pitchFamily="34" charset="0"/>
              </a:rPr>
              <a:t>reprennent toutes les fonctionnalités des cartes Business, avec une différence, l’autorisation à contrôle systématique et la disponibilité du sans-contact.</a:t>
            </a:r>
          </a:p>
          <a:p>
            <a:pPr lvl="0"/>
            <a:endParaRPr lang="fr-FR" sz="1400" dirty="0">
              <a:latin typeface="Calibri" panose="020F0502020204030204" pitchFamily="34" charset="0"/>
              <a:cs typeface="Calibri" panose="020F0502020204030204" pitchFamily="34" charset="0"/>
            </a:endParaRPr>
          </a:p>
          <a:p>
            <a:pPr marL="622300" lvl="1" indent="-285750">
              <a:buClr>
                <a:srgbClr val="C00000"/>
              </a:buClr>
              <a:buFont typeface="Wingdings" panose="05000000000000000000" pitchFamily="2" charset="2"/>
              <a:buChar char="§"/>
            </a:pPr>
            <a:r>
              <a:rPr lang="fr-FR" sz="1400" dirty="0">
                <a:latin typeface="Calibri" panose="020F0502020204030204" pitchFamily="34" charset="0"/>
                <a:cs typeface="Calibri" panose="020F0502020204030204" pitchFamily="34" charset="0"/>
              </a:rPr>
              <a:t>A débit immédiat uniquement</a:t>
            </a:r>
          </a:p>
          <a:p>
            <a:pPr marL="622300" lvl="1" indent="-285750">
              <a:buClr>
                <a:srgbClr val="C00000"/>
              </a:buClr>
              <a:buFont typeface="Wingdings" panose="05000000000000000000" pitchFamily="2" charset="2"/>
              <a:buChar char="§"/>
            </a:pPr>
            <a:r>
              <a:rPr lang="fr-FR" sz="1400" dirty="0">
                <a:latin typeface="Calibri" panose="020F0502020204030204" pitchFamily="34" charset="0"/>
                <a:cs typeface="Calibri" panose="020F0502020204030204" pitchFamily="34" charset="0"/>
              </a:rPr>
              <a:t>A autorisation </a:t>
            </a:r>
            <a:r>
              <a:rPr lang="fr-FR" sz="1400" b="1" u="sng" dirty="0">
                <a:latin typeface="Calibri" panose="020F0502020204030204" pitchFamily="34" charset="0"/>
                <a:cs typeface="Calibri" panose="020F0502020204030204" pitchFamily="34" charset="0"/>
              </a:rPr>
              <a:t>systématique</a:t>
            </a:r>
            <a:r>
              <a:rPr lang="fr-FR" sz="1400" b="1" dirty="0">
                <a:latin typeface="Calibri" panose="020F0502020204030204" pitchFamily="34" charset="0"/>
                <a:cs typeface="Calibri" panose="020F0502020204030204" pitchFamily="34" charset="0"/>
              </a:rPr>
              <a:t> :</a:t>
            </a:r>
            <a:r>
              <a:rPr lang="fr-FR" sz="1400" dirty="0">
                <a:latin typeface="Calibri" panose="020F0502020204030204" pitchFamily="34" charset="0"/>
                <a:cs typeface="Calibri" panose="020F0502020204030204" pitchFamily="34" charset="0"/>
              </a:rPr>
              <a:t> </a:t>
            </a:r>
          </a:p>
          <a:p>
            <a:pPr marL="895350" lvl="2" indent="-285750">
              <a:buClr>
                <a:srgbClr val="C00000"/>
              </a:buClr>
              <a:buFont typeface="Arial" panose="020B0604020202020204" pitchFamily="34" charset="0"/>
              <a:buChar char="•"/>
            </a:pPr>
            <a:r>
              <a:rPr lang="fr-FR" sz="1400" dirty="0">
                <a:latin typeface="Calibri" panose="020F0502020204030204" pitchFamily="34" charset="0"/>
                <a:cs typeface="Calibri" panose="020F0502020204030204" pitchFamily="34" charset="0"/>
              </a:rPr>
              <a:t>La carte effectue une demande d’autorisation systématique avec contrôle du solde en temps réel à chaque opération.</a:t>
            </a:r>
          </a:p>
          <a:p>
            <a:pPr marL="895350" lvl="2" indent="-285750">
              <a:buClr>
                <a:srgbClr val="C00000"/>
              </a:buClr>
              <a:buFont typeface="Arial" panose="020B0604020202020204" pitchFamily="34" charset="0"/>
              <a:buChar char="•"/>
            </a:pPr>
            <a:r>
              <a:rPr lang="fr-FR" sz="1400" dirty="0">
                <a:latin typeface="Calibri" panose="020F0502020204030204" pitchFamily="34" charset="0"/>
                <a:cs typeface="Calibri" panose="020F0502020204030204" pitchFamily="34" charset="0"/>
              </a:rPr>
              <a:t>La carte est acceptée dans les autoroutes/parking/stations essence</a:t>
            </a:r>
          </a:p>
          <a:p>
            <a:pPr marL="622300" lvl="1" indent="-285750">
              <a:buClr>
                <a:srgbClr val="C00000"/>
              </a:buClr>
              <a:buFont typeface="Wingdings" panose="05000000000000000000" pitchFamily="2" charset="2"/>
              <a:buChar char="§"/>
            </a:pPr>
            <a:r>
              <a:rPr lang="fr-FR" sz="1400" dirty="0">
                <a:latin typeface="Calibri" panose="020F0502020204030204" pitchFamily="34" charset="0"/>
                <a:cs typeface="Calibri" panose="020F0502020204030204" pitchFamily="34" charset="0"/>
              </a:rPr>
              <a:t>Toutes les nouvelles fonctionnalités mobile, sans contact, </a:t>
            </a:r>
            <a:r>
              <a:rPr lang="fr-FR" sz="1400" dirty="0" err="1">
                <a:latin typeface="Calibri" panose="020F0502020204030204" pitchFamily="34" charset="0"/>
                <a:cs typeface="Calibri" panose="020F0502020204030204" pitchFamily="34" charset="0"/>
              </a:rPr>
              <a:t>Xpay</a:t>
            </a:r>
            <a:r>
              <a:rPr lang="fr-FR" sz="1400" dirty="0">
                <a:latin typeface="Calibri" panose="020F0502020204030204" pitchFamily="34" charset="0"/>
                <a:cs typeface="Calibri" panose="020F0502020204030204" pitchFamily="34" charset="0"/>
              </a:rPr>
              <a:t> (Paiement mobile), Open </a:t>
            </a:r>
            <a:r>
              <a:rPr lang="fr-FR" sz="1400" dirty="0" err="1">
                <a:latin typeface="Calibri" panose="020F0502020204030204" pitchFamily="34" charset="0"/>
                <a:cs typeface="Calibri" panose="020F0502020204030204" pitchFamily="34" charset="0"/>
              </a:rPr>
              <a:t>payment</a:t>
            </a:r>
            <a:r>
              <a:rPr lang="fr-FR" sz="1400" dirty="0">
                <a:latin typeface="Calibri" panose="020F0502020204030204" pitchFamily="34" charset="0"/>
                <a:cs typeface="Calibri" panose="020F0502020204030204" pitchFamily="34" charset="0"/>
              </a:rPr>
              <a:t>…option sans contact </a:t>
            </a:r>
            <a:r>
              <a:rPr lang="fr-FR" sz="1400" dirty="0" err="1">
                <a:latin typeface="Calibri" panose="020F0502020204030204" pitchFamily="34" charset="0"/>
                <a:cs typeface="Calibri" panose="020F0502020204030204" pitchFamily="34" charset="0"/>
              </a:rPr>
              <a:t>désactivable</a:t>
            </a:r>
            <a:r>
              <a:rPr lang="fr-FR" sz="1400" dirty="0">
                <a:latin typeface="Calibri" panose="020F0502020204030204" pitchFamily="34" charset="0"/>
                <a:cs typeface="Calibri" panose="020F0502020204030204" pitchFamily="34" charset="0"/>
              </a:rPr>
              <a:t> à la commande).</a:t>
            </a:r>
          </a:p>
          <a:p>
            <a:pPr marL="622300" lvl="1" indent="-285750">
              <a:buClr>
                <a:srgbClr val="C00000"/>
              </a:buClr>
              <a:buFont typeface="Wingdings" panose="05000000000000000000" pitchFamily="2" charset="2"/>
              <a:buChar char="§"/>
            </a:pPr>
            <a:r>
              <a:rPr lang="fr-FR" sz="1400" dirty="0">
                <a:latin typeface="Calibri" panose="020F0502020204030204" pitchFamily="34" charset="0"/>
                <a:ea typeface="+mn-lt"/>
                <a:cs typeface="Calibri" panose="020F0502020204030204" pitchFamily="34" charset="0"/>
              </a:rPr>
              <a:t>Plafonds de la carte </a:t>
            </a:r>
            <a:endParaRPr lang="en-US" sz="1400" dirty="0">
              <a:latin typeface="Calibri" panose="020F0502020204030204" pitchFamily="34" charset="0"/>
              <a:ea typeface="+mn-lt"/>
              <a:cs typeface="Calibri" panose="020F0502020204030204" pitchFamily="34" charset="0"/>
            </a:endParaRPr>
          </a:p>
          <a:p>
            <a:pPr marL="622300" lvl="1" indent="-285750">
              <a:buClr>
                <a:srgbClr val="C00000"/>
              </a:buClr>
              <a:buFont typeface="Wingdings" panose="05000000000000000000" pitchFamily="2" charset="2"/>
              <a:buChar char="§"/>
            </a:pPr>
            <a:r>
              <a:rPr lang="fr-FR" sz="1400" dirty="0">
                <a:latin typeface="Calibri" panose="020F0502020204030204" pitchFamily="34" charset="0"/>
                <a:cs typeface="Calibri" panose="020F0502020204030204" pitchFamily="34" charset="0"/>
              </a:rPr>
              <a:t>Gestion des Plafonds : reprise des plafonds personnalisés de l’existant</a:t>
            </a:r>
            <a:endParaRPr lang="en-US" sz="1400" dirty="0">
              <a:latin typeface="Calibri" panose="020F0502020204030204" pitchFamily="34" charset="0"/>
              <a:ea typeface="+mn-lt"/>
              <a:cs typeface="Calibri" panose="020F0502020204030204" pitchFamily="34" charset="0"/>
            </a:endParaRPr>
          </a:p>
          <a:p>
            <a:pPr marL="622300" lvl="1" indent="-285750">
              <a:buClr>
                <a:srgbClr val="C00000"/>
              </a:buClr>
              <a:buFont typeface="Wingdings" panose="05000000000000000000" pitchFamily="2" charset="2"/>
              <a:buChar char="§"/>
            </a:pPr>
            <a:r>
              <a:rPr lang="fr-FR" sz="1400" dirty="0">
                <a:latin typeface="Calibri" panose="020F0502020204030204" pitchFamily="34" charset="0"/>
                <a:ea typeface="+mn-lt"/>
                <a:cs typeface="Calibri" panose="020F0502020204030204" pitchFamily="34" charset="0"/>
              </a:rPr>
              <a:t>Assurances / assistances liées à la carte</a:t>
            </a:r>
            <a:endParaRPr lang="en-US" sz="1400" dirty="0">
              <a:latin typeface="Calibri" panose="020F0502020204030204" pitchFamily="34" charset="0"/>
              <a:ea typeface="+mn-lt"/>
              <a:cs typeface="Calibri" panose="020F0502020204030204" pitchFamily="34" charset="0"/>
            </a:endParaRPr>
          </a:p>
          <a:p>
            <a:pPr marL="622300" lvl="1" indent="-285750">
              <a:buClr>
                <a:srgbClr val="C00000"/>
              </a:buClr>
              <a:buFont typeface="Wingdings" panose="05000000000000000000" pitchFamily="2" charset="2"/>
              <a:buChar char="§"/>
            </a:pPr>
            <a:r>
              <a:rPr lang="fr-FR" sz="1400" dirty="0">
                <a:latin typeface="Calibri" panose="020F0502020204030204" pitchFamily="34" charset="0"/>
                <a:ea typeface="+mn-lt"/>
                <a:cs typeface="Calibri" panose="020F0502020204030204" pitchFamily="34" charset="0"/>
              </a:rPr>
              <a:t>Les niveaux de garanties d’assurances et d’assistances liées à la carte seront les mêmes que sur une carte Visa Business</a:t>
            </a:r>
            <a:endParaRPr lang="en-US" sz="1400" dirty="0">
              <a:latin typeface="Calibri" panose="020F0502020204030204" pitchFamily="34" charset="0"/>
              <a:ea typeface="+mn-lt"/>
              <a:cs typeface="Calibri" panose="020F0502020204030204" pitchFamily="34" charset="0"/>
            </a:endParaRPr>
          </a:p>
        </p:txBody>
      </p:sp>
      <p:sp>
        <p:nvSpPr>
          <p:cNvPr id="11" name="Rectangle 10"/>
          <p:cNvSpPr/>
          <p:nvPr/>
        </p:nvSpPr>
        <p:spPr>
          <a:xfrm>
            <a:off x="444382" y="4661711"/>
            <a:ext cx="8121692" cy="1600438"/>
          </a:xfrm>
          <a:prstGeom prst="rect">
            <a:avLst/>
          </a:prstGeom>
        </p:spPr>
        <p:txBody>
          <a:bodyPr wrap="square">
            <a:spAutoFit/>
          </a:bodyPr>
          <a:lstStyle/>
          <a:p>
            <a:pPr marL="285750" indent="-285750">
              <a:buClr>
                <a:srgbClr val="C00000"/>
              </a:buClr>
              <a:buFont typeface="Wingdings" panose="05000000000000000000" pitchFamily="2" charset="2"/>
              <a:buChar char="q"/>
            </a:pPr>
            <a:r>
              <a:rPr lang="fr-FR" sz="1400" b="1" dirty="0"/>
              <a:t>Commercialisation </a:t>
            </a:r>
          </a:p>
          <a:p>
            <a:pPr marL="622300" lvl="1" indent="-285750">
              <a:buClr>
                <a:srgbClr val="C00000"/>
              </a:buClr>
              <a:buFont typeface="Wingdings" panose="05000000000000000000" pitchFamily="2" charset="2"/>
              <a:buChar char="§"/>
            </a:pPr>
            <a:r>
              <a:rPr lang="fr-FR" sz="1400" dirty="0">
                <a:sym typeface="Wingdings" panose="05000000000000000000" pitchFamily="2" charset="2"/>
              </a:rPr>
              <a:t>Dans les conventions</a:t>
            </a:r>
            <a:endParaRPr lang="fr-FR" sz="1400" dirty="0"/>
          </a:p>
          <a:p>
            <a:pPr marL="895350" lvl="2" indent="-285750">
              <a:buClr>
                <a:srgbClr val="C00000"/>
              </a:buClr>
              <a:buFont typeface="Arial" panose="020B0604020202020204" pitchFamily="34" charset="0"/>
              <a:buChar char="•"/>
            </a:pPr>
            <a:r>
              <a:rPr lang="fr-FR" sz="1400" dirty="0"/>
              <a:t>Dans une offre SBB,</a:t>
            </a:r>
          </a:p>
          <a:p>
            <a:pPr marL="895350" lvl="2" indent="-285750">
              <a:buClr>
                <a:srgbClr val="C00000"/>
              </a:buClr>
              <a:buFont typeface="Arial" panose="020B0604020202020204" pitchFamily="34" charset="0"/>
              <a:buChar char="•"/>
            </a:pPr>
            <a:r>
              <a:rPr lang="fr-FR" sz="1400" dirty="0"/>
              <a:t>En inclusion dans les conventions sans dégressivité de tarif :, Associations : </a:t>
            </a:r>
            <a:r>
              <a:rPr lang="fr-FR" sz="1400" dirty="0" err="1"/>
              <a:t>Associatis</a:t>
            </a:r>
            <a:r>
              <a:rPr lang="fr-FR" sz="1400" dirty="0"/>
              <a:t> Essentiel</a:t>
            </a:r>
          </a:p>
          <a:p>
            <a:pPr marL="895350" lvl="2" indent="-285750">
              <a:buClr>
                <a:srgbClr val="C00000"/>
              </a:buClr>
              <a:buFont typeface="Arial" panose="020B0604020202020204" pitchFamily="34" charset="0"/>
              <a:buChar char="•"/>
            </a:pPr>
            <a:r>
              <a:rPr lang="fr-FR" sz="1400" dirty="0">
                <a:sym typeface="Wingdings" panose="05000000000000000000" pitchFamily="2" charset="2"/>
              </a:rPr>
              <a:t>Seule à</a:t>
            </a:r>
            <a:r>
              <a:rPr lang="fr-FR" sz="1400" dirty="0"/>
              <a:t> l’unité sans convention</a:t>
            </a:r>
          </a:p>
          <a:p>
            <a:pPr marL="285750" indent="-285750">
              <a:buClr>
                <a:srgbClr val="C00000"/>
              </a:buClr>
              <a:buFont typeface="Wingdings" panose="05000000000000000000" pitchFamily="2" charset="2"/>
              <a:buChar char="q"/>
            </a:pPr>
            <a:r>
              <a:rPr lang="fr-FR" sz="1400" b="1" dirty="0"/>
              <a:t> Tarification : </a:t>
            </a:r>
            <a:r>
              <a:rPr lang="fr-FR" sz="1400" dirty="0"/>
              <a:t>37€</a:t>
            </a:r>
          </a:p>
          <a:p>
            <a:pPr marL="285750" lvl="0" indent="-285750">
              <a:buClr>
                <a:srgbClr val="C00000"/>
              </a:buClr>
              <a:buFont typeface="Wingdings" panose="05000000000000000000" pitchFamily="2" charset="2"/>
              <a:buChar char="q"/>
            </a:pPr>
            <a:endParaRPr lang="en-US" sz="1400" dirty="0">
              <a:latin typeface="Calibri" panose="020F0502020204030204" pitchFamily="34" charset="0"/>
              <a:ea typeface="+mn-lt"/>
              <a:cs typeface="Calibri" panose="020F0502020204030204" pitchFamily="34" charset="0"/>
            </a:endParaRPr>
          </a:p>
        </p:txBody>
      </p:sp>
    </p:spTree>
    <p:extLst>
      <p:ext uri="{BB962C8B-B14F-4D97-AF65-F5344CB8AC3E}">
        <p14:creationId xmlns:p14="http://schemas.microsoft.com/office/powerpoint/2010/main" val="2995000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5" y="3522837"/>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136717" y="2579872"/>
            <a:ext cx="6677025" cy="369332"/>
          </a:xfrm>
          <a:prstGeom prst="rect">
            <a:avLst/>
          </a:prstGeom>
        </p:spPr>
        <p:txBody>
          <a:bodyPr wrap="square">
            <a:spAutoFit/>
          </a:bodyPr>
          <a:lstStyle/>
          <a:p>
            <a:pPr marL="523875"/>
            <a:endParaRPr lang="fr-FR" dirty="0"/>
          </a:p>
        </p:txBody>
      </p:sp>
      <p:sp>
        <p:nvSpPr>
          <p:cNvPr id="11" name="Titre 8"/>
          <p:cNvSpPr>
            <a:spLocks noGrp="1"/>
          </p:cNvSpPr>
          <p:nvPr>
            <p:ph type="title"/>
          </p:nvPr>
        </p:nvSpPr>
        <p:spPr>
          <a:xfrm>
            <a:off x="765177" y="379413"/>
            <a:ext cx="7910513" cy="709612"/>
          </a:xfrm>
        </p:spPr>
        <p:txBody>
          <a:bodyPr/>
          <a:lstStyle/>
          <a:p>
            <a:pPr algn="r"/>
            <a:r>
              <a:rPr lang="fr-FR" dirty="0"/>
              <a:t>En résumé </a:t>
            </a:r>
            <a:endParaRPr lang="fr-FR" b="0" dirty="0"/>
          </a:p>
        </p:txBody>
      </p:sp>
      <p:sp>
        <p:nvSpPr>
          <p:cNvPr id="3" name="Rectangle 2"/>
          <p:cNvSpPr/>
          <p:nvPr/>
        </p:nvSpPr>
        <p:spPr>
          <a:xfrm>
            <a:off x="765177" y="1214513"/>
            <a:ext cx="6967477" cy="3139321"/>
          </a:xfrm>
          <a:prstGeom prst="rect">
            <a:avLst/>
          </a:prstGeom>
        </p:spPr>
        <p:txBody>
          <a:bodyPr wrap="square">
            <a:spAutoFit/>
          </a:bodyPr>
          <a:lstStyle/>
          <a:p>
            <a:pPr marL="285750" indent="-285750">
              <a:buClr>
                <a:srgbClr val="FF0000"/>
              </a:buClr>
              <a:buFont typeface="Wingdings" panose="05000000000000000000" pitchFamily="2" charset="2"/>
              <a:buChar char="q"/>
            </a:pPr>
            <a:r>
              <a:rPr lang="fr-FR" dirty="0">
                <a:latin typeface="Calibri" panose="020F0502020204030204" pitchFamily="34" charset="0"/>
                <a:cs typeface="Calibri" panose="020F0502020204030204" pitchFamily="34" charset="0"/>
              </a:rPr>
              <a:t>Vous retrouverez sous la rubrique des commerciaux :</a:t>
            </a:r>
          </a:p>
          <a:p>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r>
              <a:rPr lang="fr-FR" dirty="0">
                <a:latin typeface="Calibri" panose="020F0502020204030204" pitchFamily="34" charset="0"/>
                <a:cs typeface="Calibri" panose="020F0502020204030204" pitchFamily="34" charset="0"/>
              </a:rPr>
              <a:t>Présentation de la </a:t>
            </a:r>
            <a:r>
              <a:rPr lang="fr-FR" b="1" dirty="0">
                <a:latin typeface="Calibri" panose="020F0502020204030204" pitchFamily="34" charset="0"/>
                <a:cs typeface="Calibri" panose="020F0502020204030204" pitchFamily="34" charset="0"/>
              </a:rPr>
              <a:t>solution ONEY </a:t>
            </a:r>
            <a:r>
              <a:rPr lang="fr-FR" dirty="0">
                <a:latin typeface="Calibri" panose="020F0502020204030204" pitchFamily="34" charset="0"/>
                <a:cs typeface="Calibri" panose="020F0502020204030204" pitchFamily="34" charset="0"/>
              </a:rPr>
              <a:t>sous </a:t>
            </a:r>
            <a:r>
              <a:rPr lang="fr-FR" dirty="0" err="1">
                <a:latin typeface="Calibri" panose="020F0502020204030204" pitchFamily="34" charset="0"/>
                <a:cs typeface="Calibri" panose="020F0502020204030204" pitchFamily="34" charset="0"/>
              </a:rPr>
              <a:t>Payplug</a:t>
            </a:r>
            <a:r>
              <a:rPr lang="fr-FR" dirty="0">
                <a:latin typeface="Calibri" panose="020F0502020204030204" pitchFamily="34" charset="0"/>
                <a:cs typeface="Calibri" panose="020F0502020204030204" pitchFamily="34" charset="0"/>
              </a:rPr>
              <a:t> ou cliquer </a:t>
            </a:r>
            <a:r>
              <a:rPr lang="fr-FR" dirty="0">
                <a:latin typeface="Calibri" panose="020F0502020204030204" pitchFamily="34" charset="0"/>
                <a:cs typeface="Calibri" panose="020F0502020204030204" pitchFamily="34" charset="0"/>
                <a:hlinkClick r:id="rId3"/>
              </a:rPr>
              <a:t>ici</a:t>
            </a:r>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r>
              <a:rPr lang="fr-FR" dirty="0">
                <a:latin typeface="Calibri" panose="020F0502020204030204" pitchFamily="34" charset="0"/>
                <a:cs typeface="Calibri" panose="020F0502020204030204" pitchFamily="34" charset="0"/>
              </a:rPr>
              <a:t>La note de lancement des cartes visa Business à solde systématique ou </a:t>
            </a:r>
            <a:r>
              <a:rPr lang="fr-FR" b="1" dirty="0">
                <a:latin typeface="Calibri" panose="020F0502020204030204" pitchFamily="34" charset="0"/>
                <a:cs typeface="Calibri" panose="020F0502020204030204" pitchFamily="34" charset="0"/>
              </a:rPr>
              <a:t>Visa Business à Associatifs </a:t>
            </a:r>
            <a:r>
              <a:rPr lang="fr-FR" dirty="0">
                <a:latin typeface="Calibri" panose="020F0502020204030204" pitchFamily="34" charset="0"/>
                <a:cs typeface="Calibri" panose="020F0502020204030204" pitchFamily="34" charset="0"/>
              </a:rPr>
              <a:t>ou cliquer </a:t>
            </a:r>
            <a:r>
              <a:rPr lang="fr-FR" dirty="0">
                <a:latin typeface="Calibri" panose="020F0502020204030204" pitchFamily="34" charset="0"/>
                <a:cs typeface="Calibri" panose="020F0502020204030204" pitchFamily="34" charset="0"/>
                <a:hlinkClick r:id="rId4"/>
              </a:rPr>
              <a:t>ici</a:t>
            </a:r>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r>
              <a:rPr lang="fr-FR" dirty="0">
                <a:latin typeface="Calibri" panose="020F0502020204030204" pitchFamily="34" charset="0"/>
                <a:cs typeface="Calibri" panose="020F0502020204030204" pitchFamily="34" charset="0"/>
              </a:rPr>
              <a:t>La présentation des cartes visa Business à solde systématique ou Visa Business à </a:t>
            </a:r>
            <a:r>
              <a:rPr lang="fr-FR" dirty="0" err="1">
                <a:latin typeface="Calibri" panose="020F0502020204030204" pitchFamily="34" charset="0"/>
                <a:cs typeface="Calibri" panose="020F0502020204030204" pitchFamily="34" charset="0"/>
              </a:rPr>
              <a:t>Associatis</a:t>
            </a:r>
            <a:r>
              <a:rPr lang="fr-FR" dirty="0">
                <a:latin typeface="Calibri" panose="020F0502020204030204" pitchFamily="34" charset="0"/>
                <a:cs typeface="Calibri" panose="020F0502020204030204" pitchFamily="34" charset="0"/>
              </a:rPr>
              <a:t> ou cliquer </a:t>
            </a:r>
            <a:r>
              <a:rPr lang="fr-FR" dirty="0">
                <a:latin typeface="Calibri" panose="020F0502020204030204" pitchFamily="34" charset="0"/>
                <a:cs typeface="Calibri" panose="020F0502020204030204" pitchFamily="34" charset="0"/>
                <a:hlinkClick r:id="rId5"/>
              </a:rPr>
              <a:t>ici</a:t>
            </a:r>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a:latin typeface="Calibri" panose="020F0502020204030204" pitchFamily="34" charset="0"/>
              <a:cs typeface="Calibri" panose="020F0502020204030204" pitchFamily="34" charset="0"/>
            </a:endParaRPr>
          </a:p>
          <a:p>
            <a:pPr marL="742950" lvl="1" indent="-285750">
              <a:buClr>
                <a:srgbClr val="FF0000"/>
              </a:buClr>
              <a:buFont typeface="Wingdings" panose="05000000000000000000" pitchFamily="2" charset="2"/>
              <a:buChar char="Ø"/>
            </a:pPr>
            <a:endParaRPr lang="fr-FR" dirty="0">
              <a:latin typeface="Calibri" panose="020F0502020204030204" pitchFamily="34" charset="0"/>
              <a:cs typeface="Calibri" panose="020F0502020204030204" pitchFamily="34" charset="0"/>
            </a:endParaRPr>
          </a:p>
        </p:txBody>
      </p:sp>
      <p:grpSp>
        <p:nvGrpSpPr>
          <p:cNvPr id="9" name="Groupe 8"/>
          <p:cNvGrpSpPr/>
          <p:nvPr/>
        </p:nvGrpSpPr>
        <p:grpSpPr>
          <a:xfrm>
            <a:off x="2401295" y="6281994"/>
            <a:ext cx="2862915" cy="440108"/>
            <a:chOff x="2401295" y="6281994"/>
            <a:chExt cx="2862915" cy="440108"/>
          </a:xfrm>
        </p:grpSpPr>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1295" y="6281994"/>
              <a:ext cx="2862915" cy="440108"/>
            </a:xfrm>
            <a:prstGeom prst="rect">
              <a:avLst/>
            </a:prstGeom>
            <a:solidFill>
              <a:schemeClr val="bg1"/>
            </a:solidFill>
            <a:ln>
              <a:noFill/>
            </a:ln>
            <a:effectLst/>
          </p:spPr>
        </p:pic>
        <p:sp>
          <p:nvSpPr>
            <p:cNvPr id="12" name="Rectangle 11"/>
            <p:cNvSpPr/>
            <p:nvPr/>
          </p:nvSpPr>
          <p:spPr>
            <a:xfrm>
              <a:off x="2757773" y="6352770"/>
              <a:ext cx="2020105" cy="253916"/>
            </a:xfrm>
            <a:prstGeom prst="rect">
              <a:avLst/>
            </a:prstGeom>
          </p:spPr>
          <p:txBody>
            <a:bodyPr wrap="none">
              <a:spAutoFit/>
            </a:bodyPr>
            <a:lstStyle/>
            <a:p>
              <a:r>
                <a:rPr lang="fr-FR" sz="1050" dirty="0">
                  <a:solidFill>
                    <a:srgbClr val="EEECE1">
                      <a:lumMod val="50000"/>
                    </a:srgbClr>
                  </a:solidFill>
                </a:rPr>
                <a:t>L’HEBDO PRO – </a:t>
              </a:r>
              <a:r>
                <a:rPr lang="fr-FR" sz="1050">
                  <a:solidFill>
                    <a:srgbClr val="EEECE1">
                      <a:lumMod val="50000"/>
                    </a:srgbClr>
                  </a:solidFill>
                </a:rPr>
                <a:t>Semaine S17  </a:t>
              </a:r>
              <a:r>
                <a:rPr lang="fr-FR" sz="1050" dirty="0">
                  <a:solidFill>
                    <a:srgbClr val="EEECE1">
                      <a:lumMod val="50000"/>
                    </a:srgbClr>
                  </a:solidFill>
                </a:rPr>
                <a:t>2021</a:t>
              </a:r>
            </a:p>
          </p:txBody>
        </p:sp>
      </p:grpSp>
    </p:spTree>
    <p:extLst>
      <p:ext uri="{BB962C8B-B14F-4D97-AF65-F5344CB8AC3E}">
        <p14:creationId xmlns:p14="http://schemas.microsoft.com/office/powerpoint/2010/main" val="2397920147"/>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schemas.microsoft.com/office/infopath/2007/PartnerControls"/>
    <ds:schemaRef ds:uri="http://schemas.microsoft.com/office/2006/metadata/properties"/>
    <ds:schemaRef ds:uri="http://purl.org/dc/terms/"/>
    <ds:schemaRef ds:uri="http://schemas.microsoft.com/office/2006/documentManagement/types"/>
    <ds:schemaRef ds:uri="df2096ab-7d57-4ad3-817e-19c322fe2331"/>
    <ds:schemaRef ds:uri="http://schemas.openxmlformats.org/package/2006/metadata/core-properties"/>
    <ds:schemaRef ds:uri="http://purl.org/dc/elements/1.1/"/>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78DA32F0-509D-4F25-9906-A432DA705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17160</TotalTime>
  <Words>1679</Words>
  <Application>Microsoft Office PowerPoint</Application>
  <PresentationFormat>Affichage à l'écran (4:3)</PresentationFormat>
  <Paragraphs>190</Paragraphs>
  <Slides>15</Slides>
  <Notes>6</Notes>
  <HiddenSlides>0</HiddenSlides>
  <MMClips>0</MMClips>
  <ScaleCrop>false</ScaleCrop>
  <HeadingPairs>
    <vt:vector size="8" baseType="variant">
      <vt:variant>
        <vt:lpstr>Polices utilisées</vt:lpstr>
      </vt:variant>
      <vt:variant>
        <vt:i4>10</vt:i4>
      </vt:variant>
      <vt:variant>
        <vt:lpstr>Thème</vt:lpstr>
      </vt:variant>
      <vt:variant>
        <vt:i4>9</vt:i4>
      </vt:variant>
      <vt:variant>
        <vt:lpstr>Serveurs OLE incorporés</vt:lpstr>
      </vt:variant>
      <vt:variant>
        <vt:i4>2</vt:i4>
      </vt:variant>
      <vt:variant>
        <vt:lpstr>Titres des diapositives</vt:lpstr>
      </vt:variant>
      <vt:variant>
        <vt:i4>15</vt:i4>
      </vt:variant>
    </vt:vector>
  </HeadingPairs>
  <TitlesOfParts>
    <vt:vector size="36" baseType="lpstr">
      <vt:lpstr>Aharoni</vt:lpstr>
      <vt:lpstr>Arial</vt:lpstr>
      <vt:lpstr>Arial Narrow</vt:lpstr>
      <vt:lpstr>Bahnschrift</vt:lpstr>
      <vt:lpstr>Britannic Bold</vt:lpstr>
      <vt:lpstr>Calibri</vt:lpstr>
      <vt:lpstr>Roboto Light</vt:lpstr>
      <vt:lpstr>Segoe Print</vt:lpstr>
      <vt:lpstr>Times New Roman</vt:lpstr>
      <vt:lpstr>Wingdings</vt:lpstr>
      <vt:lpstr>1-MODELE PART</vt:lpstr>
      <vt:lpstr>2-MODELE GP</vt:lpstr>
      <vt:lpstr>3-MODELE PRO</vt:lpstr>
      <vt:lpstr>MODELE BDR</vt:lpstr>
      <vt:lpstr>BDR ENTREPRISES</vt:lpstr>
      <vt:lpstr>BDR ESI</vt:lpstr>
      <vt:lpstr>BDR PP</vt:lpstr>
      <vt:lpstr>BDR IMMO PRO</vt:lpstr>
      <vt:lpstr>BDR SECTEUR PUBLIC</vt:lpstr>
      <vt:lpstr>Acrobat Document</vt:lpstr>
      <vt:lpstr>Feuille de calcul</vt:lpstr>
      <vt:lpstr>Présentation PowerPoint</vt:lpstr>
      <vt:lpstr>sommaire</vt:lpstr>
      <vt:lpstr>le parcours vip payplug dans monexpert</vt:lpstr>
      <vt:lpstr>Rappel prise de RDV Iz-e-commerce</vt:lpstr>
      <vt:lpstr>Lancement de Payplug ONEY </vt:lpstr>
      <vt:lpstr>L’offre PAYPLUG ONEY</vt:lpstr>
      <vt:lpstr>L’offre PAYPLUG ONEY</vt:lpstr>
      <vt:lpstr>L’offre PAYPLUG ONEY</vt:lpstr>
      <vt:lpstr>L’offre PAYPLUG ONEY</vt:lpstr>
      <vt:lpstr>L’offre PAYPLUG ONEY</vt:lpstr>
      <vt:lpstr>L’offre PAYPLUG ONEY</vt:lpstr>
      <vt:lpstr>L’offre PAYPLUG ONEY</vt:lpstr>
      <vt:lpstr>Présentation PowerPoint</vt:lpstr>
      <vt:lpstr>Présentation PowerPoint</vt:lpstr>
      <vt:lpstr>En résumé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ZINCK Yves [CEGEE]</cp:lastModifiedBy>
  <cp:revision>741</cp:revision>
  <cp:lastPrinted>2020-01-23T16:40:35Z</cp:lastPrinted>
  <dcterms:created xsi:type="dcterms:W3CDTF">2016-06-03T08:10:53Z</dcterms:created>
  <dcterms:modified xsi:type="dcterms:W3CDTF">2022-09-02T06:27:13Z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daniel.rohde@cegee.caisse-epargne.fr</vt:lpwstr>
  </property>
  <property fmtid="{D5CDD505-2E9C-101B-9397-08002B2CF9AE}" pid="5" name="MSIP_Label_48a19f0c-bea1-442e-a475-ed109d9ec508_SetDate">
    <vt:lpwstr>2020-05-28T15:17:20.3613256Z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